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93" r:id="rId6"/>
    <p:sldId id="294" r:id="rId7"/>
    <p:sldId id="295" r:id="rId8"/>
    <p:sldId id="296" r:id="rId9"/>
    <p:sldId id="297" r:id="rId10"/>
    <p:sldId id="304" r:id="rId11"/>
    <p:sldId id="298" r:id="rId12"/>
    <p:sldId id="305" r:id="rId13"/>
    <p:sldId id="347" r:id="rId14"/>
    <p:sldId id="302" r:id="rId15"/>
    <p:sldId id="301" r:id="rId16"/>
    <p:sldId id="306" r:id="rId17"/>
    <p:sldId id="300" r:id="rId18"/>
    <p:sldId id="348" r:id="rId19"/>
    <p:sldId id="299" r:id="rId20"/>
    <p:sldId id="262" r:id="rId21"/>
    <p:sldId id="335" r:id="rId22"/>
    <p:sldId id="349" r:id="rId23"/>
    <p:sldId id="264" r:id="rId24"/>
    <p:sldId id="353" r:id="rId25"/>
    <p:sldId id="333" r:id="rId26"/>
    <p:sldId id="266" r:id="rId27"/>
    <p:sldId id="350" r:id="rId28"/>
    <p:sldId id="268" r:id="rId29"/>
    <p:sldId id="332" r:id="rId30"/>
    <p:sldId id="331" r:id="rId31"/>
    <p:sldId id="351" r:id="rId32"/>
    <p:sldId id="328" r:id="rId33"/>
    <p:sldId id="326" r:id="rId34"/>
    <p:sldId id="354" r:id="rId35"/>
    <p:sldId id="325" r:id="rId36"/>
    <p:sldId id="352" r:id="rId37"/>
    <p:sldId id="323" r:id="rId38"/>
    <p:sldId id="321" r:id="rId39"/>
    <p:sldId id="334" r:id="rId40"/>
    <p:sldId id="320" r:id="rId41"/>
    <p:sldId id="319" r:id="rId42"/>
    <p:sldId id="317" r:id="rId43"/>
    <p:sldId id="316" r:id="rId44"/>
    <p:sldId id="336" r:id="rId45"/>
    <p:sldId id="337" r:id="rId46"/>
    <p:sldId id="339" r:id="rId47"/>
    <p:sldId id="340" r:id="rId48"/>
    <p:sldId id="341" r:id="rId49"/>
    <p:sldId id="342" r:id="rId50"/>
    <p:sldId id="344" r:id="rId51"/>
    <p:sldId id="345" r:id="rId52"/>
    <p:sldId id="355" r:id="rId53"/>
    <p:sldId id="356" r:id="rId54"/>
    <p:sldId id="357" r:id="rId55"/>
    <p:sldId id="358" r:id="rId56"/>
    <p:sldId id="361" r:id="rId57"/>
    <p:sldId id="360" r:id="rId58"/>
    <p:sldId id="359" r:id="rId59"/>
    <p:sldId id="373" r:id="rId60"/>
    <p:sldId id="363" r:id="rId61"/>
    <p:sldId id="362" r:id="rId62"/>
    <p:sldId id="366" r:id="rId63"/>
    <p:sldId id="365" r:id="rId64"/>
    <p:sldId id="374" r:id="rId65"/>
    <p:sldId id="364" r:id="rId66"/>
    <p:sldId id="372" r:id="rId67"/>
    <p:sldId id="371" r:id="rId68"/>
    <p:sldId id="370" r:id="rId69"/>
    <p:sldId id="369" r:id="rId70"/>
    <p:sldId id="346" r:id="rId7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04" d="100"/>
          <a:sy n="104" d="100"/>
        </p:scale>
        <p:origin x="138" y="276"/>
      </p:cViewPr>
      <p:guideLst/>
    </p:cSldViewPr>
  </p:slideViewPr>
  <p:notesTextViewPr>
    <p:cViewPr>
      <p:scale>
        <a:sx n="1" d="1"/>
        <a:sy n="1" d="1"/>
      </p:scale>
      <p:origin x="0" y="0"/>
    </p:cViewPr>
  </p:notesTextViewPr>
  <p:sorterViewPr>
    <p:cViewPr>
      <p:scale>
        <a:sx n="100" d="100"/>
        <a:sy n="100" d="100"/>
      </p:scale>
      <p:origin x="0" y="-13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2DAE50-913B-417F-A755-94DD3A2035D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10E147E-3E36-4734-A269-130928E15F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9B3ADC6-65DF-48EF-99A3-F82C7A3D7E70}"/>
              </a:ext>
            </a:extLst>
          </p:cNvPr>
          <p:cNvSpPr>
            <a:spLocks noGrp="1"/>
          </p:cNvSpPr>
          <p:nvPr>
            <p:ph type="dt" sz="half" idx="10"/>
          </p:nvPr>
        </p:nvSpPr>
        <p:spPr/>
        <p:txBody>
          <a:bodyPr/>
          <a:lstStyle/>
          <a:p>
            <a:fld id="{9A89B0A9-33C7-49C1-86BE-575B2454830E}" type="datetimeFigureOut">
              <a:rPr lang="fr-FR" smtClean="0"/>
              <a:t>25/07/2023</a:t>
            </a:fld>
            <a:endParaRPr lang="fr-FR"/>
          </a:p>
        </p:txBody>
      </p:sp>
      <p:sp>
        <p:nvSpPr>
          <p:cNvPr id="5" name="Espace réservé du pied de page 4">
            <a:extLst>
              <a:ext uri="{FF2B5EF4-FFF2-40B4-BE49-F238E27FC236}">
                <a16:creationId xmlns:a16="http://schemas.microsoft.com/office/drawing/2014/main" id="{D9FBD3B2-BE7B-49AB-A9F9-BAD100C1658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EBE25CF-525F-4D02-923B-A3225804B141}"/>
              </a:ext>
            </a:extLst>
          </p:cNvPr>
          <p:cNvSpPr>
            <a:spLocks noGrp="1"/>
          </p:cNvSpPr>
          <p:nvPr>
            <p:ph type="sldNum" sz="quarter" idx="12"/>
          </p:nvPr>
        </p:nvSpPr>
        <p:spPr/>
        <p:txBody>
          <a:bodyPr/>
          <a:lstStyle/>
          <a:p>
            <a:fld id="{93968B95-CCB2-4BC3-828A-16424EE5E372}" type="slidenum">
              <a:rPr lang="fr-FR" smtClean="0"/>
              <a:t>‹N°›</a:t>
            </a:fld>
            <a:endParaRPr lang="fr-FR"/>
          </a:p>
        </p:txBody>
      </p:sp>
    </p:spTree>
    <p:extLst>
      <p:ext uri="{BB962C8B-B14F-4D97-AF65-F5344CB8AC3E}">
        <p14:creationId xmlns:p14="http://schemas.microsoft.com/office/powerpoint/2010/main" val="3354706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58628-076F-4D78-A999-598A01D79CD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93DD6E8-B3DA-44EA-8425-6410B9DBA32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665F473-F7A2-4E03-AC7F-2F13889C26DB}"/>
              </a:ext>
            </a:extLst>
          </p:cNvPr>
          <p:cNvSpPr>
            <a:spLocks noGrp="1"/>
          </p:cNvSpPr>
          <p:nvPr>
            <p:ph type="dt" sz="half" idx="10"/>
          </p:nvPr>
        </p:nvSpPr>
        <p:spPr/>
        <p:txBody>
          <a:bodyPr/>
          <a:lstStyle/>
          <a:p>
            <a:fld id="{9A89B0A9-33C7-49C1-86BE-575B2454830E}" type="datetimeFigureOut">
              <a:rPr lang="fr-FR" smtClean="0"/>
              <a:t>25/07/2023</a:t>
            </a:fld>
            <a:endParaRPr lang="fr-FR"/>
          </a:p>
        </p:txBody>
      </p:sp>
      <p:sp>
        <p:nvSpPr>
          <p:cNvPr id="5" name="Espace réservé du pied de page 4">
            <a:extLst>
              <a:ext uri="{FF2B5EF4-FFF2-40B4-BE49-F238E27FC236}">
                <a16:creationId xmlns:a16="http://schemas.microsoft.com/office/drawing/2014/main" id="{C235BB71-E0E6-4A80-BB5D-A6784A16BCF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F0EA37-5EBE-44D0-9FCD-73D4782DE7C9}"/>
              </a:ext>
            </a:extLst>
          </p:cNvPr>
          <p:cNvSpPr>
            <a:spLocks noGrp="1"/>
          </p:cNvSpPr>
          <p:nvPr>
            <p:ph type="sldNum" sz="quarter" idx="12"/>
          </p:nvPr>
        </p:nvSpPr>
        <p:spPr/>
        <p:txBody>
          <a:bodyPr/>
          <a:lstStyle/>
          <a:p>
            <a:fld id="{93968B95-CCB2-4BC3-828A-16424EE5E372}" type="slidenum">
              <a:rPr lang="fr-FR" smtClean="0"/>
              <a:t>‹N°›</a:t>
            </a:fld>
            <a:endParaRPr lang="fr-FR"/>
          </a:p>
        </p:txBody>
      </p:sp>
    </p:spTree>
    <p:extLst>
      <p:ext uri="{BB962C8B-B14F-4D97-AF65-F5344CB8AC3E}">
        <p14:creationId xmlns:p14="http://schemas.microsoft.com/office/powerpoint/2010/main" val="2218922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D68A282-5470-4A6D-85DB-28A01B5DF67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288B487-A30D-40CF-891E-44B1A19CF0B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49AB8C7-3FBC-4ED8-A47D-E470D2D825D4}"/>
              </a:ext>
            </a:extLst>
          </p:cNvPr>
          <p:cNvSpPr>
            <a:spLocks noGrp="1"/>
          </p:cNvSpPr>
          <p:nvPr>
            <p:ph type="dt" sz="half" idx="10"/>
          </p:nvPr>
        </p:nvSpPr>
        <p:spPr/>
        <p:txBody>
          <a:bodyPr/>
          <a:lstStyle/>
          <a:p>
            <a:fld id="{9A89B0A9-33C7-49C1-86BE-575B2454830E}" type="datetimeFigureOut">
              <a:rPr lang="fr-FR" smtClean="0"/>
              <a:t>25/07/2023</a:t>
            </a:fld>
            <a:endParaRPr lang="fr-FR"/>
          </a:p>
        </p:txBody>
      </p:sp>
      <p:sp>
        <p:nvSpPr>
          <p:cNvPr id="5" name="Espace réservé du pied de page 4">
            <a:extLst>
              <a:ext uri="{FF2B5EF4-FFF2-40B4-BE49-F238E27FC236}">
                <a16:creationId xmlns:a16="http://schemas.microsoft.com/office/drawing/2014/main" id="{908D1DC5-644E-4501-87B7-1422179055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3683DFF-E29B-4C67-89BE-7BE2830D35B6}"/>
              </a:ext>
            </a:extLst>
          </p:cNvPr>
          <p:cNvSpPr>
            <a:spLocks noGrp="1"/>
          </p:cNvSpPr>
          <p:nvPr>
            <p:ph type="sldNum" sz="quarter" idx="12"/>
          </p:nvPr>
        </p:nvSpPr>
        <p:spPr/>
        <p:txBody>
          <a:bodyPr/>
          <a:lstStyle/>
          <a:p>
            <a:fld id="{93968B95-CCB2-4BC3-828A-16424EE5E372}" type="slidenum">
              <a:rPr lang="fr-FR" smtClean="0"/>
              <a:t>‹N°›</a:t>
            </a:fld>
            <a:endParaRPr lang="fr-FR"/>
          </a:p>
        </p:txBody>
      </p:sp>
    </p:spTree>
    <p:extLst>
      <p:ext uri="{BB962C8B-B14F-4D97-AF65-F5344CB8AC3E}">
        <p14:creationId xmlns:p14="http://schemas.microsoft.com/office/powerpoint/2010/main" val="3840137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FA39F7-8E26-404B-B84A-7A41916014A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ACA6213-3E1D-470B-9527-4AD8084EC07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4AD3D8-AC24-4669-9901-F70D38EB5D6C}"/>
              </a:ext>
            </a:extLst>
          </p:cNvPr>
          <p:cNvSpPr>
            <a:spLocks noGrp="1"/>
          </p:cNvSpPr>
          <p:nvPr>
            <p:ph type="dt" sz="half" idx="10"/>
          </p:nvPr>
        </p:nvSpPr>
        <p:spPr/>
        <p:txBody>
          <a:bodyPr/>
          <a:lstStyle/>
          <a:p>
            <a:fld id="{9A89B0A9-33C7-49C1-86BE-575B2454830E}" type="datetimeFigureOut">
              <a:rPr lang="fr-FR" smtClean="0"/>
              <a:t>25/07/2023</a:t>
            </a:fld>
            <a:endParaRPr lang="fr-FR"/>
          </a:p>
        </p:txBody>
      </p:sp>
      <p:sp>
        <p:nvSpPr>
          <p:cNvPr id="5" name="Espace réservé du pied de page 4">
            <a:extLst>
              <a:ext uri="{FF2B5EF4-FFF2-40B4-BE49-F238E27FC236}">
                <a16:creationId xmlns:a16="http://schemas.microsoft.com/office/drawing/2014/main" id="{0696A6B8-D9A8-4CDC-928E-E75C90ADB1B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DDAA685-9D0A-4818-8FD9-AF5358D2B57A}"/>
              </a:ext>
            </a:extLst>
          </p:cNvPr>
          <p:cNvSpPr>
            <a:spLocks noGrp="1"/>
          </p:cNvSpPr>
          <p:nvPr>
            <p:ph type="sldNum" sz="quarter" idx="12"/>
          </p:nvPr>
        </p:nvSpPr>
        <p:spPr/>
        <p:txBody>
          <a:bodyPr/>
          <a:lstStyle/>
          <a:p>
            <a:fld id="{93968B95-CCB2-4BC3-828A-16424EE5E372}" type="slidenum">
              <a:rPr lang="fr-FR" smtClean="0"/>
              <a:t>‹N°›</a:t>
            </a:fld>
            <a:endParaRPr lang="fr-FR"/>
          </a:p>
        </p:txBody>
      </p:sp>
    </p:spTree>
    <p:extLst>
      <p:ext uri="{BB962C8B-B14F-4D97-AF65-F5344CB8AC3E}">
        <p14:creationId xmlns:p14="http://schemas.microsoft.com/office/powerpoint/2010/main" val="195350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A32937-4A20-47DC-B000-58090C27A83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0905A1B-DB54-4943-992E-CE9DAB236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66567D0-41EB-4E59-8EE9-780DBE40CD51}"/>
              </a:ext>
            </a:extLst>
          </p:cNvPr>
          <p:cNvSpPr>
            <a:spLocks noGrp="1"/>
          </p:cNvSpPr>
          <p:nvPr>
            <p:ph type="dt" sz="half" idx="10"/>
          </p:nvPr>
        </p:nvSpPr>
        <p:spPr/>
        <p:txBody>
          <a:bodyPr/>
          <a:lstStyle/>
          <a:p>
            <a:fld id="{9A89B0A9-33C7-49C1-86BE-575B2454830E}" type="datetimeFigureOut">
              <a:rPr lang="fr-FR" smtClean="0"/>
              <a:t>25/07/2023</a:t>
            </a:fld>
            <a:endParaRPr lang="fr-FR"/>
          </a:p>
        </p:txBody>
      </p:sp>
      <p:sp>
        <p:nvSpPr>
          <p:cNvPr id="5" name="Espace réservé du pied de page 4">
            <a:extLst>
              <a:ext uri="{FF2B5EF4-FFF2-40B4-BE49-F238E27FC236}">
                <a16:creationId xmlns:a16="http://schemas.microsoft.com/office/drawing/2014/main" id="{99BD595E-1809-49DD-895D-535E2AC46C8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AF19F9-F51F-436E-A4AA-AD17AC6C5827}"/>
              </a:ext>
            </a:extLst>
          </p:cNvPr>
          <p:cNvSpPr>
            <a:spLocks noGrp="1"/>
          </p:cNvSpPr>
          <p:nvPr>
            <p:ph type="sldNum" sz="quarter" idx="12"/>
          </p:nvPr>
        </p:nvSpPr>
        <p:spPr/>
        <p:txBody>
          <a:bodyPr/>
          <a:lstStyle/>
          <a:p>
            <a:fld id="{93968B95-CCB2-4BC3-828A-16424EE5E372}" type="slidenum">
              <a:rPr lang="fr-FR" smtClean="0"/>
              <a:t>‹N°›</a:t>
            </a:fld>
            <a:endParaRPr lang="fr-FR"/>
          </a:p>
        </p:txBody>
      </p:sp>
    </p:spTree>
    <p:extLst>
      <p:ext uri="{BB962C8B-B14F-4D97-AF65-F5344CB8AC3E}">
        <p14:creationId xmlns:p14="http://schemas.microsoft.com/office/powerpoint/2010/main" val="315683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61C066-C52A-401F-9098-660AFADBC74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34F90BC-DBCF-4338-B585-C80090AE631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B4831EC-F360-4801-B68D-2D9CDA8D71D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DE4B8CC-1584-4308-ADF4-D0C59781E431}"/>
              </a:ext>
            </a:extLst>
          </p:cNvPr>
          <p:cNvSpPr>
            <a:spLocks noGrp="1"/>
          </p:cNvSpPr>
          <p:nvPr>
            <p:ph type="dt" sz="half" idx="10"/>
          </p:nvPr>
        </p:nvSpPr>
        <p:spPr/>
        <p:txBody>
          <a:bodyPr/>
          <a:lstStyle/>
          <a:p>
            <a:fld id="{9A89B0A9-33C7-49C1-86BE-575B2454830E}" type="datetimeFigureOut">
              <a:rPr lang="fr-FR" smtClean="0"/>
              <a:t>25/07/2023</a:t>
            </a:fld>
            <a:endParaRPr lang="fr-FR"/>
          </a:p>
        </p:txBody>
      </p:sp>
      <p:sp>
        <p:nvSpPr>
          <p:cNvPr id="6" name="Espace réservé du pied de page 5">
            <a:extLst>
              <a:ext uri="{FF2B5EF4-FFF2-40B4-BE49-F238E27FC236}">
                <a16:creationId xmlns:a16="http://schemas.microsoft.com/office/drawing/2014/main" id="{9D8BEE8D-4B7C-451D-8315-0C8602DFF49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B0B8542-C43A-487D-A554-F8D8A0386A4C}"/>
              </a:ext>
            </a:extLst>
          </p:cNvPr>
          <p:cNvSpPr>
            <a:spLocks noGrp="1"/>
          </p:cNvSpPr>
          <p:nvPr>
            <p:ph type="sldNum" sz="quarter" idx="12"/>
          </p:nvPr>
        </p:nvSpPr>
        <p:spPr/>
        <p:txBody>
          <a:bodyPr/>
          <a:lstStyle/>
          <a:p>
            <a:fld id="{93968B95-CCB2-4BC3-828A-16424EE5E372}" type="slidenum">
              <a:rPr lang="fr-FR" smtClean="0"/>
              <a:t>‹N°›</a:t>
            </a:fld>
            <a:endParaRPr lang="fr-FR"/>
          </a:p>
        </p:txBody>
      </p:sp>
    </p:spTree>
    <p:extLst>
      <p:ext uri="{BB962C8B-B14F-4D97-AF65-F5344CB8AC3E}">
        <p14:creationId xmlns:p14="http://schemas.microsoft.com/office/powerpoint/2010/main" val="2174724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B40A43-0B05-4879-B3E3-908D122C71F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E4EDDF1-0AEE-4053-AA13-59C43D39D4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C04A214-8E8E-44CC-9DA0-E5D59B45A65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22C3911-F7DC-491C-AE31-47A91A77B0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88D7226-BBB0-424A-8EA9-4E7BBF6C490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9CCD82D-45CB-45E2-84FD-61F01B2DF06B}"/>
              </a:ext>
            </a:extLst>
          </p:cNvPr>
          <p:cNvSpPr>
            <a:spLocks noGrp="1"/>
          </p:cNvSpPr>
          <p:nvPr>
            <p:ph type="dt" sz="half" idx="10"/>
          </p:nvPr>
        </p:nvSpPr>
        <p:spPr/>
        <p:txBody>
          <a:bodyPr/>
          <a:lstStyle/>
          <a:p>
            <a:fld id="{9A89B0A9-33C7-49C1-86BE-575B2454830E}" type="datetimeFigureOut">
              <a:rPr lang="fr-FR" smtClean="0"/>
              <a:t>25/07/2023</a:t>
            </a:fld>
            <a:endParaRPr lang="fr-FR"/>
          </a:p>
        </p:txBody>
      </p:sp>
      <p:sp>
        <p:nvSpPr>
          <p:cNvPr id="8" name="Espace réservé du pied de page 7">
            <a:extLst>
              <a:ext uri="{FF2B5EF4-FFF2-40B4-BE49-F238E27FC236}">
                <a16:creationId xmlns:a16="http://schemas.microsoft.com/office/drawing/2014/main" id="{F01DA0D7-91E5-4021-9348-4129387DE47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42C6A45-196E-4029-A7DE-D08D093B65E6}"/>
              </a:ext>
            </a:extLst>
          </p:cNvPr>
          <p:cNvSpPr>
            <a:spLocks noGrp="1"/>
          </p:cNvSpPr>
          <p:nvPr>
            <p:ph type="sldNum" sz="quarter" idx="12"/>
          </p:nvPr>
        </p:nvSpPr>
        <p:spPr/>
        <p:txBody>
          <a:bodyPr/>
          <a:lstStyle/>
          <a:p>
            <a:fld id="{93968B95-CCB2-4BC3-828A-16424EE5E372}" type="slidenum">
              <a:rPr lang="fr-FR" smtClean="0"/>
              <a:t>‹N°›</a:t>
            </a:fld>
            <a:endParaRPr lang="fr-FR"/>
          </a:p>
        </p:txBody>
      </p:sp>
    </p:spTree>
    <p:extLst>
      <p:ext uri="{BB962C8B-B14F-4D97-AF65-F5344CB8AC3E}">
        <p14:creationId xmlns:p14="http://schemas.microsoft.com/office/powerpoint/2010/main" val="34721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E52914-8317-4C41-9946-EEA1CCB686E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CFCBB1C-7CA8-4476-8F82-34D78810FF17}"/>
              </a:ext>
            </a:extLst>
          </p:cNvPr>
          <p:cNvSpPr>
            <a:spLocks noGrp="1"/>
          </p:cNvSpPr>
          <p:nvPr>
            <p:ph type="dt" sz="half" idx="10"/>
          </p:nvPr>
        </p:nvSpPr>
        <p:spPr/>
        <p:txBody>
          <a:bodyPr/>
          <a:lstStyle/>
          <a:p>
            <a:fld id="{9A89B0A9-33C7-49C1-86BE-575B2454830E}" type="datetimeFigureOut">
              <a:rPr lang="fr-FR" smtClean="0"/>
              <a:t>25/07/2023</a:t>
            </a:fld>
            <a:endParaRPr lang="fr-FR"/>
          </a:p>
        </p:txBody>
      </p:sp>
      <p:sp>
        <p:nvSpPr>
          <p:cNvPr id="4" name="Espace réservé du pied de page 3">
            <a:extLst>
              <a:ext uri="{FF2B5EF4-FFF2-40B4-BE49-F238E27FC236}">
                <a16:creationId xmlns:a16="http://schemas.microsoft.com/office/drawing/2014/main" id="{C16C25C4-3322-4319-8550-E512D985659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0FF7395-B0E0-4462-9371-B05B4397BC5D}"/>
              </a:ext>
            </a:extLst>
          </p:cNvPr>
          <p:cNvSpPr>
            <a:spLocks noGrp="1"/>
          </p:cNvSpPr>
          <p:nvPr>
            <p:ph type="sldNum" sz="quarter" idx="12"/>
          </p:nvPr>
        </p:nvSpPr>
        <p:spPr/>
        <p:txBody>
          <a:bodyPr/>
          <a:lstStyle/>
          <a:p>
            <a:fld id="{93968B95-CCB2-4BC3-828A-16424EE5E372}" type="slidenum">
              <a:rPr lang="fr-FR" smtClean="0"/>
              <a:t>‹N°›</a:t>
            </a:fld>
            <a:endParaRPr lang="fr-FR"/>
          </a:p>
        </p:txBody>
      </p:sp>
    </p:spTree>
    <p:extLst>
      <p:ext uri="{BB962C8B-B14F-4D97-AF65-F5344CB8AC3E}">
        <p14:creationId xmlns:p14="http://schemas.microsoft.com/office/powerpoint/2010/main" val="3473824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82C91AF-4A6F-4103-8325-9AC727209D00}"/>
              </a:ext>
            </a:extLst>
          </p:cNvPr>
          <p:cNvSpPr>
            <a:spLocks noGrp="1"/>
          </p:cNvSpPr>
          <p:nvPr>
            <p:ph type="dt" sz="half" idx="10"/>
          </p:nvPr>
        </p:nvSpPr>
        <p:spPr/>
        <p:txBody>
          <a:bodyPr/>
          <a:lstStyle/>
          <a:p>
            <a:fld id="{9A89B0A9-33C7-49C1-86BE-575B2454830E}" type="datetimeFigureOut">
              <a:rPr lang="fr-FR" smtClean="0"/>
              <a:t>25/07/2023</a:t>
            </a:fld>
            <a:endParaRPr lang="fr-FR"/>
          </a:p>
        </p:txBody>
      </p:sp>
      <p:sp>
        <p:nvSpPr>
          <p:cNvPr id="3" name="Espace réservé du pied de page 2">
            <a:extLst>
              <a:ext uri="{FF2B5EF4-FFF2-40B4-BE49-F238E27FC236}">
                <a16:creationId xmlns:a16="http://schemas.microsoft.com/office/drawing/2014/main" id="{516E02D7-4817-4118-9EED-83FE5BF3CA5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BA6BAE7-8CF1-4356-81D9-772B2FEBC7CE}"/>
              </a:ext>
            </a:extLst>
          </p:cNvPr>
          <p:cNvSpPr>
            <a:spLocks noGrp="1"/>
          </p:cNvSpPr>
          <p:nvPr>
            <p:ph type="sldNum" sz="quarter" idx="12"/>
          </p:nvPr>
        </p:nvSpPr>
        <p:spPr/>
        <p:txBody>
          <a:bodyPr/>
          <a:lstStyle/>
          <a:p>
            <a:fld id="{93968B95-CCB2-4BC3-828A-16424EE5E372}" type="slidenum">
              <a:rPr lang="fr-FR" smtClean="0"/>
              <a:t>‹N°›</a:t>
            </a:fld>
            <a:endParaRPr lang="fr-FR"/>
          </a:p>
        </p:txBody>
      </p:sp>
    </p:spTree>
    <p:extLst>
      <p:ext uri="{BB962C8B-B14F-4D97-AF65-F5344CB8AC3E}">
        <p14:creationId xmlns:p14="http://schemas.microsoft.com/office/powerpoint/2010/main" val="26460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3DA7B0-B484-4E67-AB34-31625E7BB5F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3427425-1747-4BF2-8D57-FF3B46875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E7F659C-8EE4-4794-B5C2-2CCB5E475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9D3C75E-AF3A-4755-9DB5-2F8B4A617068}"/>
              </a:ext>
            </a:extLst>
          </p:cNvPr>
          <p:cNvSpPr>
            <a:spLocks noGrp="1"/>
          </p:cNvSpPr>
          <p:nvPr>
            <p:ph type="dt" sz="half" idx="10"/>
          </p:nvPr>
        </p:nvSpPr>
        <p:spPr/>
        <p:txBody>
          <a:bodyPr/>
          <a:lstStyle/>
          <a:p>
            <a:fld id="{9A89B0A9-33C7-49C1-86BE-575B2454830E}" type="datetimeFigureOut">
              <a:rPr lang="fr-FR" smtClean="0"/>
              <a:t>25/07/2023</a:t>
            </a:fld>
            <a:endParaRPr lang="fr-FR"/>
          </a:p>
        </p:txBody>
      </p:sp>
      <p:sp>
        <p:nvSpPr>
          <p:cNvPr id="6" name="Espace réservé du pied de page 5">
            <a:extLst>
              <a:ext uri="{FF2B5EF4-FFF2-40B4-BE49-F238E27FC236}">
                <a16:creationId xmlns:a16="http://schemas.microsoft.com/office/drawing/2014/main" id="{FA220CB6-BBB2-472F-99B8-37798AD59BD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8839E00-D33E-459F-B5FA-24C29C1517A5}"/>
              </a:ext>
            </a:extLst>
          </p:cNvPr>
          <p:cNvSpPr>
            <a:spLocks noGrp="1"/>
          </p:cNvSpPr>
          <p:nvPr>
            <p:ph type="sldNum" sz="quarter" idx="12"/>
          </p:nvPr>
        </p:nvSpPr>
        <p:spPr/>
        <p:txBody>
          <a:bodyPr/>
          <a:lstStyle/>
          <a:p>
            <a:fld id="{93968B95-CCB2-4BC3-828A-16424EE5E372}" type="slidenum">
              <a:rPr lang="fr-FR" smtClean="0"/>
              <a:t>‹N°›</a:t>
            </a:fld>
            <a:endParaRPr lang="fr-FR"/>
          </a:p>
        </p:txBody>
      </p:sp>
    </p:spTree>
    <p:extLst>
      <p:ext uri="{BB962C8B-B14F-4D97-AF65-F5344CB8AC3E}">
        <p14:creationId xmlns:p14="http://schemas.microsoft.com/office/powerpoint/2010/main" val="273063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353DF-5FCF-469E-853D-8D567B52468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18FF5A1-752E-4C4D-85B5-92B17CED2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6C44455-698D-4DF7-AD7A-5D78172E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AEC0AD8-04E0-46F9-9FF1-BE9D6115CC91}"/>
              </a:ext>
            </a:extLst>
          </p:cNvPr>
          <p:cNvSpPr>
            <a:spLocks noGrp="1"/>
          </p:cNvSpPr>
          <p:nvPr>
            <p:ph type="dt" sz="half" idx="10"/>
          </p:nvPr>
        </p:nvSpPr>
        <p:spPr/>
        <p:txBody>
          <a:bodyPr/>
          <a:lstStyle/>
          <a:p>
            <a:fld id="{9A89B0A9-33C7-49C1-86BE-575B2454830E}" type="datetimeFigureOut">
              <a:rPr lang="fr-FR" smtClean="0"/>
              <a:t>25/07/2023</a:t>
            </a:fld>
            <a:endParaRPr lang="fr-FR"/>
          </a:p>
        </p:txBody>
      </p:sp>
      <p:sp>
        <p:nvSpPr>
          <p:cNvPr id="6" name="Espace réservé du pied de page 5">
            <a:extLst>
              <a:ext uri="{FF2B5EF4-FFF2-40B4-BE49-F238E27FC236}">
                <a16:creationId xmlns:a16="http://schemas.microsoft.com/office/drawing/2014/main" id="{D8AC0ADB-6D53-4582-B8BD-C57EA1912E3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76E5B2B-985B-49DE-88BA-4C0F8A98069E}"/>
              </a:ext>
            </a:extLst>
          </p:cNvPr>
          <p:cNvSpPr>
            <a:spLocks noGrp="1"/>
          </p:cNvSpPr>
          <p:nvPr>
            <p:ph type="sldNum" sz="quarter" idx="12"/>
          </p:nvPr>
        </p:nvSpPr>
        <p:spPr/>
        <p:txBody>
          <a:bodyPr/>
          <a:lstStyle/>
          <a:p>
            <a:fld id="{93968B95-CCB2-4BC3-828A-16424EE5E372}" type="slidenum">
              <a:rPr lang="fr-FR" smtClean="0"/>
              <a:t>‹N°›</a:t>
            </a:fld>
            <a:endParaRPr lang="fr-FR"/>
          </a:p>
        </p:txBody>
      </p:sp>
    </p:spTree>
    <p:extLst>
      <p:ext uri="{BB962C8B-B14F-4D97-AF65-F5344CB8AC3E}">
        <p14:creationId xmlns:p14="http://schemas.microsoft.com/office/powerpoint/2010/main" val="3232841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60000"/>
                <a:lumOff val="40000"/>
              </a:schemeClr>
            </a:gs>
            <a:gs pos="74000">
              <a:schemeClr val="accent2">
                <a:lumMod val="40000"/>
                <a:lumOff val="60000"/>
              </a:schemeClr>
            </a:gs>
            <a:gs pos="83000">
              <a:schemeClr val="accent2">
                <a:lumMod val="40000"/>
                <a:lumOff val="60000"/>
              </a:schemeClr>
            </a:gs>
            <a:gs pos="100000">
              <a:srgbClr val="92D050"/>
            </a:gs>
          </a:gsLst>
          <a:lin ang="54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5C09515-CE07-448C-AB62-6E58BCEA7F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9FF53A7-BA3D-4EEB-993A-7E7FF4BEA5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939C92-0BFD-45EC-93B9-2DA2334C99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9B0A9-33C7-49C1-86BE-575B2454830E}" type="datetimeFigureOut">
              <a:rPr lang="fr-FR" smtClean="0"/>
              <a:t>25/07/2023</a:t>
            </a:fld>
            <a:endParaRPr lang="fr-FR"/>
          </a:p>
        </p:txBody>
      </p:sp>
      <p:sp>
        <p:nvSpPr>
          <p:cNvPr id="5" name="Espace réservé du pied de page 4">
            <a:extLst>
              <a:ext uri="{FF2B5EF4-FFF2-40B4-BE49-F238E27FC236}">
                <a16:creationId xmlns:a16="http://schemas.microsoft.com/office/drawing/2014/main" id="{2F43C9CF-635B-41AE-9A8C-23E8735EB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8A8D899-DA15-481F-A09D-F2693D49F4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968B95-CCB2-4BC3-828A-16424EE5E372}" type="slidenum">
              <a:rPr lang="fr-FR" smtClean="0"/>
              <a:t>‹N°›</a:t>
            </a:fld>
            <a:endParaRPr lang="fr-FR"/>
          </a:p>
        </p:txBody>
      </p:sp>
    </p:spTree>
    <p:extLst>
      <p:ext uri="{BB962C8B-B14F-4D97-AF65-F5344CB8AC3E}">
        <p14:creationId xmlns:p14="http://schemas.microsoft.com/office/powerpoint/2010/main" val="947130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aelf.org/bible/Mt/19"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fr.wikipedia.org/wiki/Heure" TargetMode="External"/><Relationship Id="rId2" Type="http://schemas.openxmlformats.org/officeDocument/2006/relationships/hyperlink" Target="https://fr.wikipedia.org/wiki/Heure_temporaire"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A6B46E9-7997-461C-A74E-E766851AE0CF}"/>
              </a:ext>
            </a:extLst>
          </p:cNvPr>
          <p:cNvSpPr txBox="1"/>
          <p:nvPr/>
        </p:nvSpPr>
        <p:spPr>
          <a:xfrm>
            <a:off x="799858" y="431786"/>
            <a:ext cx="5011282" cy="4524315"/>
          </a:xfrm>
          <a:prstGeom prst="rect">
            <a:avLst/>
          </a:prstGeom>
          <a:noFill/>
          <a:ln w="76200">
            <a:solidFill>
              <a:schemeClr val="accent6">
                <a:lumMod val="50000"/>
              </a:schemeClr>
            </a:solidFill>
          </a:ln>
        </p:spPr>
        <p:txBody>
          <a:bodyPr wrap="square" rtlCol="0">
            <a:spAutoFit/>
          </a:bodyPr>
          <a:lstStyle/>
          <a:p>
            <a:r>
              <a:rPr lang="fr-FR" b="1" dirty="0">
                <a:latin typeface="Times New Roman" panose="02020603050405020304" pitchFamily="18" charset="0"/>
                <a:cs typeface="Times New Roman" panose="02020603050405020304" pitchFamily="18" charset="0"/>
              </a:rPr>
              <a:t>Expressions                                            Diapos </a:t>
            </a:r>
          </a:p>
          <a:p>
            <a:r>
              <a:rPr lang="fr-FR" sz="1800" dirty="0">
                <a:solidFill>
                  <a:srgbClr val="FF0000"/>
                </a:solidFill>
                <a:effectLst/>
                <a:latin typeface="Times New Roman" panose="02020603050405020304" pitchFamily="18" charset="0"/>
                <a:ea typeface="Times New Roman" panose="02020603050405020304" pitchFamily="18" charset="0"/>
              </a:rPr>
              <a:t>Beaucoup de premiers seront derniers	04 à </a:t>
            </a:r>
            <a:r>
              <a:rPr lang="fr-FR" dirty="0">
                <a:solidFill>
                  <a:srgbClr val="FF0000"/>
                </a:solidFill>
                <a:latin typeface="Times New Roman" panose="02020603050405020304" pitchFamily="18" charset="0"/>
                <a:ea typeface="Times New Roman" panose="02020603050405020304" pitchFamily="18" charset="0"/>
              </a:rPr>
              <a:t>0</a:t>
            </a:r>
            <a:r>
              <a:rPr lang="fr-FR" sz="1800" dirty="0">
                <a:solidFill>
                  <a:srgbClr val="FF0000"/>
                </a:solidFill>
                <a:effectLst/>
                <a:latin typeface="Times New Roman" panose="02020603050405020304" pitchFamily="18" charset="0"/>
                <a:ea typeface="Times New Roman" panose="02020603050405020304" pitchFamily="18" charset="0"/>
              </a:rPr>
              <a:t>7</a:t>
            </a:r>
            <a:endParaRPr lang="fr-FR" b="1" dirty="0">
              <a:latin typeface="Times New Roman" panose="02020603050405020304" pitchFamily="18" charset="0"/>
              <a:cs typeface="Times New Roman" panose="02020603050405020304" pitchFamily="18" charset="0"/>
            </a:endParaRPr>
          </a:p>
          <a:p>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a:t>
            </a:r>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 royaume des Cieux 		08 à 12</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t>
            </a:r>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aître d’un domaine		13 à 17</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Sortit				18 à 21</a:t>
            </a:r>
          </a:p>
          <a:p>
            <a:r>
              <a:rPr lang="fr-FR" dirty="0">
                <a:solidFill>
                  <a:srgbClr val="FF0000"/>
                </a:solidFill>
                <a:latin typeface="Times New Roman" panose="02020603050405020304" pitchFamily="18" charset="0"/>
                <a:ea typeface="Times New Roman" panose="02020603050405020304" pitchFamily="18" charset="0"/>
              </a:rPr>
              <a:t>D</a:t>
            </a:r>
            <a:r>
              <a:rPr lang="fr-FR" sz="1800" dirty="0">
                <a:solidFill>
                  <a:srgbClr val="FF0000"/>
                </a:solidFill>
                <a:effectLst/>
                <a:latin typeface="Times New Roman" panose="02020603050405020304" pitchFamily="18" charset="0"/>
                <a:ea typeface="Times New Roman" panose="02020603050405020304" pitchFamily="18" charset="0"/>
              </a:rPr>
              <a:t>ès le matin			22 à 26</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Embaucher			27 à 30</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Vigne				31 à 35</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Il se mit d’accord avec eux		36 à 39</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t>
            </a:r>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euf heures			40 à 43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Allez à ma vigne			44 à 47</a:t>
            </a:r>
          </a:p>
          <a:p>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Cinq heures			48 à 51 </a:t>
            </a:r>
            <a:endPar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a:t>
            </a:r>
            <a:r>
              <a:rPr lang="fr-FR"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ls pensaient recevoir davantage	52 à 55</a:t>
            </a:r>
            <a:endParaRPr lang="fr-FR"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Récriminaient 			56 à 60</a:t>
            </a:r>
            <a:endParaRPr lang="fr-FR"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t>
            </a:r>
            <a:r>
              <a:rPr lang="fr-FR"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on regard </a:t>
            </a:r>
            <a:r>
              <a:rPr lang="fr-FR" baseline="30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oeil</a:t>
            </a:r>
            <a:r>
              <a:rPr lang="fr-FR"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est-il mauvais 		61 à 65</a:t>
            </a:r>
            <a:endParaRPr lang="fr-FR"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fr-FR"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es derniers seront premiers		66 à 69 </a:t>
            </a:r>
            <a:endParaRPr lang="fr-FR"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7FD995F0-9AC5-408B-88B9-397265119229}"/>
              </a:ext>
            </a:extLst>
          </p:cNvPr>
          <p:cNvSpPr txBox="1"/>
          <p:nvPr/>
        </p:nvSpPr>
        <p:spPr>
          <a:xfrm>
            <a:off x="6612527" y="224439"/>
            <a:ext cx="5435237" cy="1508105"/>
          </a:xfrm>
          <a:prstGeom prst="rect">
            <a:avLst/>
          </a:prstGeom>
          <a:noFill/>
        </p:spPr>
        <p:txBody>
          <a:bodyPr wrap="square">
            <a:spAutoFit/>
          </a:bodyPr>
          <a:lstStyle/>
          <a:p>
            <a:pPr marL="0" marR="0" lvl="0" indent="0" algn="ctr" rtl="0">
              <a:spcBef>
                <a:spcPts val="0"/>
              </a:spcBef>
              <a:spcAft>
                <a:spcPts val="0"/>
              </a:spcAft>
              <a:buNone/>
            </a:pPr>
            <a:r>
              <a:rPr lang="fr-FR" sz="2800" b="1" i="0" u="none" strike="noStrike" cap="none" dirty="0">
                <a:solidFill>
                  <a:schemeClr val="dk1"/>
                </a:solidFill>
                <a:latin typeface="Calibri"/>
                <a:ea typeface="Calibri"/>
                <a:cs typeface="Calibri"/>
                <a:sym typeface="Calibri"/>
              </a:rPr>
              <a:t>Diaporama Jeunes-Enfance </a:t>
            </a:r>
          </a:p>
          <a:p>
            <a:pPr marL="0" marR="0" lvl="0" indent="0" algn="ctr" rtl="0">
              <a:spcBef>
                <a:spcPts val="0"/>
              </a:spcBef>
              <a:spcAft>
                <a:spcPts val="0"/>
              </a:spcAft>
              <a:buNone/>
            </a:pPr>
            <a:r>
              <a:rPr lang="fr-FR" sz="2800" b="1" dirty="0">
                <a:solidFill>
                  <a:srgbClr val="FF0000"/>
                </a:solidFill>
                <a:effectLst/>
                <a:latin typeface="Times New Roman" panose="02020603050405020304" pitchFamily="18" charset="0"/>
                <a:ea typeface="Calibri" panose="020F0502020204030204" pitchFamily="34" charset="0"/>
              </a:rPr>
              <a:t>Cultiver </a:t>
            </a:r>
          </a:p>
          <a:p>
            <a:pPr marL="0" marR="0" lvl="0" indent="0" algn="ctr" rtl="0">
              <a:spcBef>
                <a:spcPts val="0"/>
              </a:spcBef>
              <a:spcAft>
                <a:spcPts val="0"/>
              </a:spcAft>
              <a:buNone/>
            </a:pPr>
            <a:r>
              <a:rPr lang="fr-FR" sz="1800" b="1" dirty="0">
                <a:effectLst/>
                <a:latin typeface="Times New Roman" panose="02020603050405020304" pitchFamily="18" charset="0"/>
                <a:ea typeface="Calibri" panose="020F0502020204030204" pitchFamily="34" charset="0"/>
              </a:rPr>
              <a:t>Matthieu 19, 30 à 20, 1-16 </a:t>
            </a:r>
            <a:endParaRPr lang="fr-FR" sz="1800" b="0" i="0" u="none" strike="noStrike" cap="none"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fr-FR" sz="1800" b="0" i="0" u="sng" strike="noStrike" cap="none" dirty="0">
                <a:solidFill>
                  <a:schemeClr val="dk1"/>
                </a:solidFill>
                <a:latin typeface="Times New Roman"/>
                <a:ea typeface="Times New Roman"/>
                <a:cs typeface="Times New Roman"/>
                <a:sym typeface="Times New Roman"/>
                <a:hlinkClick r:id="rId2">
                  <a:extLst>
                    <a:ext uri="{A12FA001-AC4F-418D-AE19-62706E023703}">
                      <ahyp:hlinkClr xmlns:ahyp="http://schemas.microsoft.com/office/drawing/2018/hyperlinkcolor" val="tx"/>
                    </a:ext>
                  </a:extLst>
                </a:hlinkClick>
              </a:rPr>
              <a:t>Traduction liturgique  AELF </a:t>
            </a:r>
            <a:endParaRPr lang="fr-FR" sz="1050" b="0" i="0" u="none" strike="noStrike" cap="none" dirty="0">
              <a:solidFill>
                <a:schemeClr val="dk1"/>
              </a:solidFill>
              <a:latin typeface="Times New Roman"/>
              <a:ea typeface="Times New Roman"/>
              <a:cs typeface="Times New Roman"/>
              <a:sym typeface="Times New Roman"/>
            </a:endParaRPr>
          </a:p>
        </p:txBody>
      </p:sp>
      <p:sp>
        <p:nvSpPr>
          <p:cNvPr id="8" name="ZoneTexte 7">
            <a:extLst>
              <a:ext uri="{FF2B5EF4-FFF2-40B4-BE49-F238E27FC236}">
                <a16:creationId xmlns:a16="http://schemas.microsoft.com/office/drawing/2014/main" id="{C5ED7744-A2DF-457F-B8D2-E29952A8AB78}"/>
              </a:ext>
            </a:extLst>
          </p:cNvPr>
          <p:cNvSpPr txBox="1"/>
          <p:nvPr/>
        </p:nvSpPr>
        <p:spPr>
          <a:xfrm>
            <a:off x="725211" y="5502884"/>
            <a:ext cx="4558937" cy="923330"/>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800"/>
              <a:buFont typeface="Times New Roman"/>
              <a:buNone/>
            </a:pPr>
            <a:r>
              <a:rPr lang="fr-FR" sz="1800" b="1" i="0" u="none" strike="noStrike" cap="none" dirty="0">
                <a:solidFill>
                  <a:srgbClr val="000000"/>
                </a:solidFill>
                <a:latin typeface="Times New Roman"/>
                <a:ea typeface="Times New Roman"/>
                <a:cs typeface="Times New Roman"/>
                <a:sym typeface="Times New Roman"/>
              </a:rPr>
              <a:t>Choisir les expressions </a:t>
            </a:r>
            <a:endParaRPr lang="fr-FR" b="1" dirty="0"/>
          </a:p>
          <a:p>
            <a:pPr marL="0" marR="0" lvl="0" indent="0" algn="l" rtl="0">
              <a:lnSpc>
                <a:spcPct val="100000"/>
              </a:lnSpc>
              <a:spcBef>
                <a:spcPts val="0"/>
              </a:spcBef>
              <a:spcAft>
                <a:spcPts val="0"/>
              </a:spcAft>
              <a:buClr>
                <a:srgbClr val="000000"/>
              </a:buClr>
              <a:buSzPts val="1800"/>
              <a:buFont typeface="Times New Roman"/>
              <a:buNone/>
            </a:pPr>
            <a:r>
              <a:rPr lang="fr-FR" sz="1800" b="0" i="0" u="none" strike="noStrike" cap="none" dirty="0">
                <a:solidFill>
                  <a:srgbClr val="000000"/>
                </a:solidFill>
                <a:latin typeface="Times New Roman"/>
                <a:ea typeface="Times New Roman"/>
                <a:cs typeface="Times New Roman"/>
                <a:sym typeface="Times New Roman"/>
              </a:rPr>
              <a:t>à travailler parmi cette liste de 15 expressions, </a:t>
            </a:r>
            <a:endParaRPr lang="fr-FR" dirty="0"/>
          </a:p>
          <a:p>
            <a:pPr marL="0" marR="0" lvl="0" indent="0" algn="l" rtl="0">
              <a:lnSpc>
                <a:spcPct val="100000"/>
              </a:lnSpc>
              <a:spcBef>
                <a:spcPts val="0"/>
              </a:spcBef>
              <a:spcAft>
                <a:spcPts val="0"/>
              </a:spcAft>
              <a:buClr>
                <a:srgbClr val="000000"/>
              </a:buClr>
              <a:buSzPts val="1800"/>
              <a:buFont typeface="Times New Roman"/>
              <a:buNone/>
            </a:pPr>
            <a:r>
              <a:rPr lang="fr-FR" sz="1800" b="0" i="0" u="none" strike="noStrike" cap="none" dirty="0">
                <a:solidFill>
                  <a:srgbClr val="000000"/>
                </a:solidFill>
                <a:latin typeface="Times New Roman"/>
                <a:ea typeface="Times New Roman"/>
                <a:cs typeface="Times New Roman"/>
                <a:sym typeface="Times New Roman"/>
              </a:rPr>
              <a:t>celles qui posent question, qui interpellent…</a:t>
            </a:r>
            <a:endParaRPr lang="fr-FR" dirty="0"/>
          </a:p>
        </p:txBody>
      </p:sp>
      <p:sp>
        <p:nvSpPr>
          <p:cNvPr id="9" name="Google Shape;91;p1">
            <a:extLst>
              <a:ext uri="{FF2B5EF4-FFF2-40B4-BE49-F238E27FC236}">
                <a16:creationId xmlns:a16="http://schemas.microsoft.com/office/drawing/2014/main" id="{2A02FBB6-6E18-44C0-90A8-38C50171CC1B}"/>
              </a:ext>
            </a:extLst>
          </p:cNvPr>
          <p:cNvSpPr/>
          <p:nvPr/>
        </p:nvSpPr>
        <p:spPr>
          <a:xfrm>
            <a:off x="6612527" y="4391021"/>
            <a:ext cx="5327650" cy="23083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marR="0" lvl="0" indent="-342900" algn="l" rtl="0">
              <a:spcBef>
                <a:spcPts val="0"/>
              </a:spcBef>
              <a:spcAft>
                <a:spcPts val="0"/>
              </a:spcAft>
              <a:buClr>
                <a:schemeClr val="dk1"/>
              </a:buClr>
              <a:buSzPts val="1800"/>
              <a:buFont typeface="Arial"/>
              <a:buNone/>
            </a:pPr>
            <a:r>
              <a:rPr lang="fr-FR" sz="1800" b="0" i="0" u="none" strike="noStrike" cap="none" dirty="0">
                <a:solidFill>
                  <a:schemeClr val="dk1"/>
                </a:solidFill>
                <a:latin typeface="Times New Roman"/>
                <a:ea typeface="Times New Roman"/>
                <a:cs typeface="Times New Roman"/>
                <a:sym typeface="Times New Roman"/>
              </a:rPr>
              <a:t>Pour chaque expression importante du texte, 4 diapos : </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Times New Roman"/>
                <a:ea typeface="Times New Roman"/>
                <a:cs typeface="Times New Roman"/>
                <a:sym typeface="Times New Roman"/>
              </a:rPr>
              <a:t>Bleue : le verset</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Times New Roman"/>
                <a:ea typeface="Times New Roman"/>
                <a:cs typeface="Times New Roman"/>
                <a:sym typeface="Times New Roman"/>
              </a:rPr>
              <a:t>Rouge : des questions</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Times New Roman"/>
                <a:ea typeface="Times New Roman"/>
                <a:cs typeface="Times New Roman"/>
                <a:sym typeface="Times New Roman"/>
              </a:rPr>
              <a:t>Verte : des rapprochements</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dk1"/>
                </a:solidFill>
                <a:latin typeface="Times New Roman"/>
                <a:ea typeface="Times New Roman"/>
                <a:cs typeface="Times New Roman"/>
                <a:sym typeface="Times New Roman"/>
              </a:rPr>
              <a:t>Jaune : vers des sens possibles</a:t>
            </a:r>
            <a:endParaRPr dirty="0"/>
          </a:p>
          <a:p>
            <a:pPr marL="342900" marR="0" lvl="0" indent="-342900" algn="l" rtl="0">
              <a:spcBef>
                <a:spcPts val="360"/>
              </a:spcBef>
              <a:spcAft>
                <a:spcPts val="0"/>
              </a:spcAft>
              <a:buClr>
                <a:schemeClr val="dk1"/>
              </a:buClr>
              <a:buSzPts val="1800"/>
              <a:buFont typeface="Arial"/>
              <a:buNone/>
            </a:pPr>
            <a:r>
              <a:rPr lang="fr-FR" sz="1800" b="0" i="0" u="none" strike="noStrike" cap="none" dirty="0">
                <a:solidFill>
                  <a:schemeClr val="dk1"/>
                </a:solidFill>
                <a:latin typeface="Times New Roman"/>
                <a:ea typeface="Times New Roman"/>
                <a:cs typeface="Times New Roman"/>
                <a:sym typeface="Times New Roman"/>
              </a:rPr>
              <a:t>Après chaque diapo, l’animateur donne la parole, reformule, questionne… </a:t>
            </a:r>
            <a:endParaRPr dirty="0"/>
          </a:p>
        </p:txBody>
      </p:sp>
      <p:pic>
        <p:nvPicPr>
          <p:cNvPr id="11" name="Image 10">
            <a:extLst>
              <a:ext uri="{FF2B5EF4-FFF2-40B4-BE49-F238E27FC236}">
                <a16:creationId xmlns:a16="http://schemas.microsoft.com/office/drawing/2014/main" id="{CA7DD702-471F-4283-A5B8-E1E70DE21B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59126" y="1818625"/>
            <a:ext cx="2342038" cy="2486315"/>
          </a:xfrm>
          <a:prstGeom prst="rect">
            <a:avLst/>
          </a:prstGeom>
        </p:spPr>
      </p:pic>
    </p:spTree>
    <p:extLst>
      <p:ext uri="{BB962C8B-B14F-4D97-AF65-F5344CB8AC3E}">
        <p14:creationId xmlns:p14="http://schemas.microsoft.com/office/powerpoint/2010/main" val="1441603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927878F9-1447-458F-9911-720012D96C8D}"/>
              </a:ext>
            </a:extLst>
          </p:cNvPr>
          <p:cNvGrpSpPr/>
          <p:nvPr/>
        </p:nvGrpSpPr>
        <p:grpSpPr>
          <a:xfrm>
            <a:off x="212437" y="1916418"/>
            <a:ext cx="8669348" cy="3363875"/>
            <a:chOff x="312549" y="1916417"/>
            <a:chExt cx="8569235" cy="3409405"/>
          </a:xfrm>
        </p:grpSpPr>
        <p:sp>
          <p:nvSpPr>
            <p:cNvPr id="2" name="Rectangle : coins arrondis 1">
              <a:extLst>
                <a:ext uri="{FF2B5EF4-FFF2-40B4-BE49-F238E27FC236}">
                  <a16:creationId xmlns:a16="http://schemas.microsoft.com/office/drawing/2014/main" id="{BC4DE243-D6FB-4EBE-A739-2DBE5704308C}"/>
                </a:ext>
              </a:extLst>
            </p:cNvPr>
            <p:cNvSpPr/>
            <p:nvPr/>
          </p:nvSpPr>
          <p:spPr>
            <a:xfrm>
              <a:off x="312549" y="1916417"/>
              <a:ext cx="8569235" cy="3409405"/>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FA85351F-E233-476F-9E3E-D567CB4BD70E}"/>
                </a:ext>
              </a:extLst>
            </p:cNvPr>
            <p:cNvSpPr txBox="1"/>
            <p:nvPr/>
          </p:nvSpPr>
          <p:spPr>
            <a:xfrm>
              <a:off x="533368" y="2014615"/>
              <a:ext cx="8267005" cy="3213006"/>
            </a:xfrm>
            <a:prstGeom prst="rect">
              <a:avLst/>
            </a:prstGeom>
            <a:noFill/>
          </p:spPr>
          <p:txBody>
            <a:bodyPr wrap="square">
              <a:spAutoFit/>
            </a:bodyPr>
            <a:lstStyle/>
            <a:p>
              <a:pPr algn="ctr"/>
              <a:r>
                <a:rPr lang="fr-FR" sz="4000" b="1" i="1" dirty="0">
                  <a:effectLst/>
                  <a:latin typeface="Times New Roman" panose="02020603050405020304" pitchFamily="18" charset="0"/>
                  <a:ea typeface="Calibri" panose="020F0502020204030204" pitchFamily="34" charset="0"/>
                  <a:cs typeface="Times New Roman" panose="02020603050405020304" pitchFamily="18" charset="0"/>
                </a:rPr>
                <a:t>Exode 19, 6 </a:t>
              </a:r>
            </a:p>
            <a:p>
              <a:pPr algn="ctr"/>
              <a:r>
                <a:rPr lang="fr-FR"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Vous, vous serez pour moi </a:t>
              </a:r>
            </a:p>
            <a:p>
              <a:pPr algn="ctr"/>
              <a:r>
                <a:rPr lang="fr-FR"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 royaume de prêtres,</a:t>
              </a:r>
            </a:p>
            <a:p>
              <a:pPr algn="ctr"/>
              <a:r>
                <a:rPr lang="fr-FR"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une nation sainte.</a:t>
              </a:r>
            </a:p>
            <a:p>
              <a:pPr algn="ctr"/>
              <a:r>
                <a:rPr lang="fr-FR" sz="4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Voilà ce que tu diras aux fils d’Israël.  </a:t>
              </a:r>
              <a:endParaRPr lang="fr-FR"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 name="Image 4">
            <a:extLst>
              <a:ext uri="{FF2B5EF4-FFF2-40B4-BE49-F238E27FC236}">
                <a16:creationId xmlns:a16="http://schemas.microsoft.com/office/drawing/2014/main" id="{AA1E259A-6372-4658-80BA-5DA4C6615B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99423" y="211268"/>
            <a:ext cx="2478804" cy="5114554"/>
          </a:xfrm>
          <a:prstGeom prst="rect">
            <a:avLst/>
          </a:prstGeom>
        </p:spPr>
      </p:pic>
      <p:sp>
        <p:nvSpPr>
          <p:cNvPr id="4" name="ZoneTexte 3">
            <a:extLst>
              <a:ext uri="{FF2B5EF4-FFF2-40B4-BE49-F238E27FC236}">
                <a16:creationId xmlns:a16="http://schemas.microsoft.com/office/drawing/2014/main" id="{E53582CE-31BF-D7C0-6F80-1D8BC1E49B09}"/>
              </a:ext>
            </a:extLst>
          </p:cNvPr>
          <p:cNvSpPr txBox="1"/>
          <p:nvPr/>
        </p:nvSpPr>
        <p:spPr>
          <a:xfrm>
            <a:off x="111155" y="150894"/>
            <a:ext cx="2216410"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le royaume des Cieux </a:t>
            </a:r>
            <a:endParaRPr lang="fr-FR" dirty="0">
              <a:solidFill>
                <a:srgbClr val="FF0000"/>
              </a:solidFill>
            </a:endParaRPr>
          </a:p>
        </p:txBody>
      </p:sp>
    </p:spTree>
    <p:extLst>
      <p:ext uri="{BB962C8B-B14F-4D97-AF65-F5344CB8AC3E}">
        <p14:creationId xmlns:p14="http://schemas.microsoft.com/office/powerpoint/2010/main" val="3707778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B489326-AC9D-4C5C-A3B6-E93F7767B8DE}"/>
              </a:ext>
            </a:extLst>
          </p:cNvPr>
          <p:cNvSpPr txBox="1"/>
          <p:nvPr/>
        </p:nvSpPr>
        <p:spPr>
          <a:xfrm>
            <a:off x="111154" y="150894"/>
            <a:ext cx="4486013"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a:t>
            </a:r>
            <a:endParaRPr lang="fr-FR" dirty="0">
              <a:solidFill>
                <a:srgbClr val="FF0000"/>
              </a:solidFill>
            </a:endParaRPr>
          </a:p>
        </p:txBody>
      </p:sp>
      <p:pic>
        <p:nvPicPr>
          <p:cNvPr id="7" name="Image 6">
            <a:extLst>
              <a:ext uri="{FF2B5EF4-FFF2-40B4-BE49-F238E27FC236}">
                <a16:creationId xmlns:a16="http://schemas.microsoft.com/office/drawing/2014/main" id="{A7D36C02-C1B5-47F9-8337-21108DFFC3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2932" y="460663"/>
            <a:ext cx="2478804" cy="5114554"/>
          </a:xfrm>
          <a:prstGeom prst="rect">
            <a:avLst/>
          </a:prstGeom>
        </p:spPr>
      </p:pic>
      <p:grpSp>
        <p:nvGrpSpPr>
          <p:cNvPr id="10" name="Groupe 9">
            <a:extLst>
              <a:ext uri="{FF2B5EF4-FFF2-40B4-BE49-F238E27FC236}">
                <a16:creationId xmlns:a16="http://schemas.microsoft.com/office/drawing/2014/main" id="{25D756A7-9EE0-4902-9E8C-8487FF7E2F3B}"/>
              </a:ext>
            </a:extLst>
          </p:cNvPr>
          <p:cNvGrpSpPr/>
          <p:nvPr/>
        </p:nvGrpSpPr>
        <p:grpSpPr>
          <a:xfrm>
            <a:off x="406401" y="2088857"/>
            <a:ext cx="8638342" cy="2329319"/>
            <a:chOff x="457319" y="2088858"/>
            <a:chExt cx="8587316" cy="1892025"/>
          </a:xfrm>
        </p:grpSpPr>
        <p:sp>
          <p:nvSpPr>
            <p:cNvPr id="3" name="Rectangle : coins arrondis 2">
              <a:extLst>
                <a:ext uri="{FF2B5EF4-FFF2-40B4-BE49-F238E27FC236}">
                  <a16:creationId xmlns:a16="http://schemas.microsoft.com/office/drawing/2014/main" id="{3E4123A4-C0D5-4DF9-B074-CDDFC590E857}"/>
                </a:ext>
              </a:extLst>
            </p:cNvPr>
            <p:cNvSpPr/>
            <p:nvPr/>
          </p:nvSpPr>
          <p:spPr>
            <a:xfrm>
              <a:off x="457319" y="2088858"/>
              <a:ext cx="8569235" cy="189202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B2AD94AF-0647-424D-B8E1-5E1274969DFB}"/>
                </a:ext>
              </a:extLst>
            </p:cNvPr>
            <p:cNvSpPr txBox="1"/>
            <p:nvPr/>
          </p:nvSpPr>
          <p:spPr>
            <a:xfrm>
              <a:off x="657741" y="2349183"/>
              <a:ext cx="8386894" cy="1371376"/>
            </a:xfrm>
            <a:prstGeom prst="rect">
              <a:avLst/>
            </a:prstGeom>
            <a:noFill/>
          </p:spPr>
          <p:txBody>
            <a:bodyPr wrap="square">
              <a:spAutoFit/>
            </a:bodyPr>
            <a:lstStyle/>
            <a:p>
              <a:pPr algn="ctr"/>
              <a:r>
                <a:rPr lang="fr-FR" sz="3600" b="1" i="1" dirty="0">
                  <a:solidFill>
                    <a:srgbClr val="000000"/>
                  </a:solidFill>
                  <a:effectLst/>
                  <a:latin typeface="Times New Roman" panose="02020603050405020304" pitchFamily="18" charset="0"/>
                  <a:ea typeface="Calibri" panose="020F0502020204030204" pitchFamily="34" charset="0"/>
                </a:rPr>
                <a:t>Matthieu 5, 3</a:t>
              </a:r>
              <a:r>
                <a:rPr lang="fr-FR" sz="3600" i="1" dirty="0">
                  <a:solidFill>
                    <a:srgbClr val="000000"/>
                  </a:solidFill>
                  <a:effectLst/>
                  <a:latin typeface="Times New Roman" panose="02020603050405020304" pitchFamily="18" charset="0"/>
                  <a:ea typeface="Calibri" panose="020F0502020204030204" pitchFamily="34" charset="0"/>
                </a:rPr>
                <a:t> Jésus disait : </a:t>
              </a:r>
            </a:p>
            <a:p>
              <a:pPr algn="ctr"/>
              <a:r>
                <a:rPr lang="fr-FR" sz="3600" i="1" dirty="0">
                  <a:solidFill>
                    <a:srgbClr val="000000"/>
                  </a:solidFill>
                  <a:effectLst/>
                  <a:latin typeface="Times New Roman" panose="02020603050405020304" pitchFamily="18" charset="0"/>
                  <a:ea typeface="Calibri" panose="020F0502020204030204" pitchFamily="34" charset="0"/>
                </a:rPr>
                <a:t>“Heureux les pauvres de cœur, </a:t>
              </a:r>
            </a:p>
            <a:p>
              <a:pPr algn="ctr"/>
              <a:r>
                <a:rPr lang="fr-FR" sz="3600" i="1" dirty="0">
                  <a:solidFill>
                    <a:srgbClr val="000000"/>
                  </a:solidFill>
                  <a:effectLst/>
                  <a:latin typeface="Times New Roman" panose="02020603050405020304" pitchFamily="18" charset="0"/>
                  <a:ea typeface="Calibri" panose="020F0502020204030204" pitchFamily="34" charset="0"/>
                </a:rPr>
                <a:t>car le royaume des Cieux est à eux”.</a:t>
              </a:r>
              <a:endParaRPr lang="fr-FR" sz="3600" dirty="0"/>
            </a:p>
          </p:txBody>
        </p:sp>
      </p:grpSp>
      <p:sp>
        <p:nvSpPr>
          <p:cNvPr id="2" name="ZoneTexte 1">
            <a:extLst>
              <a:ext uri="{FF2B5EF4-FFF2-40B4-BE49-F238E27FC236}">
                <a16:creationId xmlns:a16="http://schemas.microsoft.com/office/drawing/2014/main" id="{C30276AA-3678-D4F0-4D7A-294A7EDC22D7}"/>
              </a:ext>
            </a:extLst>
          </p:cNvPr>
          <p:cNvSpPr txBox="1"/>
          <p:nvPr/>
        </p:nvSpPr>
        <p:spPr>
          <a:xfrm>
            <a:off x="111155" y="150894"/>
            <a:ext cx="2216410"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le royaume des Cieux </a:t>
            </a:r>
            <a:endParaRPr lang="fr-FR" dirty="0">
              <a:solidFill>
                <a:srgbClr val="FF0000"/>
              </a:solidFill>
            </a:endParaRPr>
          </a:p>
        </p:txBody>
      </p:sp>
    </p:spTree>
    <p:extLst>
      <p:ext uri="{BB962C8B-B14F-4D97-AF65-F5344CB8AC3E}">
        <p14:creationId xmlns:p14="http://schemas.microsoft.com/office/powerpoint/2010/main" val="2476390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82B3D5E3-6CC0-4B57-670B-1388D3F0CA98}"/>
              </a:ext>
            </a:extLst>
          </p:cNvPr>
          <p:cNvGrpSpPr/>
          <p:nvPr/>
        </p:nvGrpSpPr>
        <p:grpSpPr>
          <a:xfrm>
            <a:off x="1709158" y="694095"/>
            <a:ext cx="7363185" cy="3029295"/>
            <a:chOff x="393227" y="736047"/>
            <a:chExt cx="8595990" cy="3029295"/>
          </a:xfrm>
        </p:grpSpPr>
        <p:sp>
          <p:nvSpPr>
            <p:cNvPr id="3" name="Rectangle : coins arrondis 2">
              <a:extLst>
                <a:ext uri="{FF2B5EF4-FFF2-40B4-BE49-F238E27FC236}">
                  <a16:creationId xmlns:a16="http://schemas.microsoft.com/office/drawing/2014/main" id="{B1D266C3-E697-4786-9B40-CAC19FF1D5E0}"/>
                </a:ext>
              </a:extLst>
            </p:cNvPr>
            <p:cNvSpPr/>
            <p:nvPr/>
          </p:nvSpPr>
          <p:spPr>
            <a:xfrm>
              <a:off x="393227" y="736047"/>
              <a:ext cx="8595990" cy="302929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CEA08F14-D783-498F-954C-2C2269845C14}"/>
                </a:ext>
              </a:extLst>
            </p:cNvPr>
            <p:cNvSpPr txBox="1"/>
            <p:nvPr/>
          </p:nvSpPr>
          <p:spPr>
            <a:xfrm>
              <a:off x="790151" y="911866"/>
              <a:ext cx="7655899" cy="2677656"/>
            </a:xfrm>
            <a:prstGeom prst="rect">
              <a:avLst/>
            </a:prstGeom>
            <a:noFill/>
          </p:spPr>
          <p:txBody>
            <a:bodyPr wrap="square">
              <a:spAutoFit/>
            </a:bodyPr>
            <a:lstStyle/>
            <a:p>
              <a:pPr algn="ctr"/>
              <a:r>
                <a:rPr lang="fr-FR" sz="2800" dirty="0">
                  <a:effectLst/>
                  <a:latin typeface="Times New Roman" panose="02020603050405020304" pitchFamily="18" charset="0"/>
                  <a:ea typeface="Calibri" panose="020F0502020204030204" pitchFamily="34" charset="0"/>
                </a:rPr>
                <a:t>Jésus, tout au long des évangiles </a:t>
              </a:r>
            </a:p>
            <a:p>
              <a:pPr algn="ctr"/>
              <a:r>
                <a:rPr lang="fr-FR" sz="2800" dirty="0">
                  <a:effectLst/>
                  <a:latin typeface="Times New Roman" panose="02020603050405020304" pitchFamily="18" charset="0"/>
                  <a:ea typeface="Calibri" panose="020F0502020204030204" pitchFamily="34" charset="0"/>
                </a:rPr>
                <a:t>et par son enseignement nous invite, </a:t>
              </a:r>
            </a:p>
            <a:p>
              <a:pPr algn="ctr"/>
              <a:r>
                <a:rPr lang="fr-FR" sz="2800" dirty="0">
                  <a:effectLst/>
                  <a:latin typeface="Times New Roman" panose="02020603050405020304" pitchFamily="18" charset="0"/>
                  <a:ea typeface="Calibri" panose="020F0502020204030204" pitchFamily="34" charset="0"/>
                </a:rPr>
                <a:t>à faire de nos vies un chemin qui nous permettra d’atteindre ce royaume de Dieu. </a:t>
              </a:r>
            </a:p>
            <a:p>
              <a:pPr algn="ctr"/>
              <a:r>
                <a:rPr lang="fr-FR" sz="2800" dirty="0">
                  <a:effectLst/>
                  <a:latin typeface="Times New Roman" panose="02020603050405020304" pitchFamily="18" charset="0"/>
                  <a:ea typeface="Calibri" panose="020F0502020204030204" pitchFamily="34" charset="0"/>
                </a:rPr>
                <a:t>Il est difficile de définir </a:t>
              </a:r>
            </a:p>
            <a:p>
              <a:pPr algn="ctr"/>
              <a:r>
                <a:rPr lang="fr-FR" sz="2800" dirty="0">
                  <a:effectLst/>
                  <a:latin typeface="Times New Roman" panose="02020603050405020304" pitchFamily="18" charset="0"/>
                  <a:ea typeface="Calibri" panose="020F0502020204030204" pitchFamily="34" charset="0"/>
                </a:rPr>
                <a:t>le Royaume des cieux, ou de Dieu. </a:t>
              </a:r>
              <a:endParaRPr lang="fr-FR" sz="2400" dirty="0">
                <a:effectLst/>
                <a:latin typeface="Calibri" panose="020F0502020204030204" pitchFamily="34" charset="0"/>
                <a:ea typeface="Calibri" panose="020F0502020204030204" pitchFamily="34" charset="0"/>
              </a:endParaRPr>
            </a:p>
          </p:txBody>
        </p:sp>
      </p:grpSp>
      <p:pic>
        <p:nvPicPr>
          <p:cNvPr id="7" name="Image 6">
            <a:extLst>
              <a:ext uri="{FF2B5EF4-FFF2-40B4-BE49-F238E27FC236}">
                <a16:creationId xmlns:a16="http://schemas.microsoft.com/office/drawing/2014/main" id="{0D9424F4-0683-4E12-BBBA-0011EC72608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37768" y="694095"/>
            <a:ext cx="2478804" cy="5114554"/>
          </a:xfrm>
          <a:prstGeom prst="rect">
            <a:avLst/>
          </a:prstGeom>
        </p:spPr>
      </p:pic>
      <p:sp>
        <p:nvSpPr>
          <p:cNvPr id="2" name="ZoneTexte 1">
            <a:extLst>
              <a:ext uri="{FF2B5EF4-FFF2-40B4-BE49-F238E27FC236}">
                <a16:creationId xmlns:a16="http://schemas.microsoft.com/office/drawing/2014/main" id="{6FEB229A-15E5-C7B5-67E3-F5A83EA53DEE}"/>
              </a:ext>
            </a:extLst>
          </p:cNvPr>
          <p:cNvSpPr txBox="1"/>
          <p:nvPr/>
        </p:nvSpPr>
        <p:spPr>
          <a:xfrm>
            <a:off x="111155" y="150894"/>
            <a:ext cx="2216410"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le royaume des Cieux </a:t>
            </a:r>
            <a:endParaRPr lang="fr-FR" dirty="0">
              <a:solidFill>
                <a:srgbClr val="FF0000"/>
              </a:solidFill>
            </a:endParaRPr>
          </a:p>
        </p:txBody>
      </p:sp>
      <p:grpSp>
        <p:nvGrpSpPr>
          <p:cNvPr id="13" name="Groupe 12">
            <a:extLst>
              <a:ext uri="{FF2B5EF4-FFF2-40B4-BE49-F238E27FC236}">
                <a16:creationId xmlns:a16="http://schemas.microsoft.com/office/drawing/2014/main" id="{C5EF40BF-F820-818C-D1A0-ACF628C4F5B0}"/>
              </a:ext>
            </a:extLst>
          </p:cNvPr>
          <p:cNvGrpSpPr/>
          <p:nvPr/>
        </p:nvGrpSpPr>
        <p:grpSpPr>
          <a:xfrm>
            <a:off x="2373542" y="4155810"/>
            <a:ext cx="6034415" cy="2337621"/>
            <a:chOff x="849745" y="4266387"/>
            <a:chExt cx="7510299" cy="2337621"/>
          </a:xfrm>
        </p:grpSpPr>
        <p:grpSp>
          <p:nvGrpSpPr>
            <p:cNvPr id="18" name="Groupe 17">
              <a:extLst>
                <a:ext uri="{FF2B5EF4-FFF2-40B4-BE49-F238E27FC236}">
                  <a16:creationId xmlns:a16="http://schemas.microsoft.com/office/drawing/2014/main" id="{B6B11DB4-B21B-4F8E-9DAF-F7FC9573D065}"/>
                </a:ext>
              </a:extLst>
            </p:cNvPr>
            <p:cNvGrpSpPr/>
            <p:nvPr/>
          </p:nvGrpSpPr>
          <p:grpSpPr>
            <a:xfrm>
              <a:off x="849745" y="4266387"/>
              <a:ext cx="7510299" cy="2337621"/>
              <a:chOff x="4330995" y="5017008"/>
              <a:chExt cx="6716831" cy="1626985"/>
            </a:xfrm>
          </p:grpSpPr>
          <p:sp>
            <p:nvSpPr>
              <p:cNvPr id="9" name="Rectangle : coins arrondis 8">
                <a:extLst>
                  <a:ext uri="{FF2B5EF4-FFF2-40B4-BE49-F238E27FC236}">
                    <a16:creationId xmlns:a16="http://schemas.microsoft.com/office/drawing/2014/main" id="{2E37F654-633C-4FB1-ACF8-335FBB6FFEA2}"/>
                  </a:ext>
                </a:extLst>
              </p:cNvPr>
              <p:cNvSpPr/>
              <p:nvPr/>
            </p:nvSpPr>
            <p:spPr>
              <a:xfrm>
                <a:off x="4330995" y="5017008"/>
                <a:ext cx="6716831" cy="162698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103D3C8D-1236-4322-9391-37BD8385E226}"/>
                  </a:ext>
                </a:extLst>
              </p:cNvPr>
              <p:cNvSpPr txBox="1"/>
              <p:nvPr/>
            </p:nvSpPr>
            <p:spPr>
              <a:xfrm>
                <a:off x="4422800" y="5094909"/>
                <a:ext cx="6533219" cy="400110"/>
              </a:xfrm>
              <a:prstGeom prst="rect">
                <a:avLst/>
              </a:prstGeom>
              <a:noFill/>
            </p:spPr>
            <p:txBody>
              <a:bodyPr wrap="square">
                <a:spAutoFit/>
              </a:bodyPr>
              <a:lstStyle/>
              <a:p>
                <a:pPr algn="ctr"/>
                <a:endParaRPr lang="fr-FR" sz="2000" i="1" dirty="0">
                  <a:latin typeface="Times New Roman" panose="02020603050405020304" pitchFamily="18" charset="0"/>
                  <a:cs typeface="Times New Roman" panose="02020603050405020304" pitchFamily="18" charset="0"/>
                </a:endParaRPr>
              </a:p>
            </p:txBody>
          </p:sp>
        </p:grpSp>
        <p:sp>
          <p:nvSpPr>
            <p:cNvPr id="6" name="ZoneTexte 5">
              <a:extLst>
                <a:ext uri="{FF2B5EF4-FFF2-40B4-BE49-F238E27FC236}">
                  <a16:creationId xmlns:a16="http://schemas.microsoft.com/office/drawing/2014/main" id="{489D67BC-8A4A-939F-0EB7-C5D1AF1E652A}"/>
                </a:ext>
              </a:extLst>
            </p:cNvPr>
            <p:cNvSpPr txBox="1"/>
            <p:nvPr/>
          </p:nvSpPr>
          <p:spPr>
            <a:xfrm>
              <a:off x="1735301" y="4311814"/>
              <a:ext cx="6096000" cy="2246769"/>
            </a:xfrm>
            <a:prstGeom prst="rect">
              <a:avLst/>
            </a:prstGeom>
            <a:noFill/>
          </p:spPr>
          <p:txBody>
            <a:bodyPr wrap="square">
              <a:spAutoFit/>
            </a:bodyPr>
            <a:lstStyle/>
            <a:p>
              <a:pPr algn="ct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Ce n’est pas un lieu. </a:t>
              </a:r>
            </a:p>
            <a:p>
              <a:pPr algn="ct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Le royaume, c’est une recherche à effectuer à travers les récits, les paraboles, pour essayer de le comprendre et d’en vivre.</a:t>
              </a:r>
              <a:endParaRPr lang="fr-FR" dirty="0"/>
            </a:p>
          </p:txBody>
        </p:sp>
      </p:grpSp>
    </p:spTree>
    <p:extLst>
      <p:ext uri="{BB962C8B-B14F-4D97-AF65-F5344CB8AC3E}">
        <p14:creationId xmlns:p14="http://schemas.microsoft.com/office/powerpoint/2010/main" val="300925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0AAA2AC6-AF20-47F3-B9BC-3BA9983209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790" y="650182"/>
            <a:ext cx="1940482" cy="4003827"/>
          </a:xfrm>
          <a:prstGeom prst="rect">
            <a:avLst/>
          </a:prstGeom>
        </p:spPr>
      </p:pic>
      <p:grpSp>
        <p:nvGrpSpPr>
          <p:cNvPr id="7" name="Groupe 6">
            <a:extLst>
              <a:ext uri="{FF2B5EF4-FFF2-40B4-BE49-F238E27FC236}">
                <a16:creationId xmlns:a16="http://schemas.microsoft.com/office/drawing/2014/main" id="{21A2323E-4B62-4691-8CFF-B9F39F6EB289}"/>
              </a:ext>
            </a:extLst>
          </p:cNvPr>
          <p:cNvGrpSpPr/>
          <p:nvPr/>
        </p:nvGrpSpPr>
        <p:grpSpPr>
          <a:xfrm>
            <a:off x="2073436" y="1598502"/>
            <a:ext cx="9391151" cy="3426250"/>
            <a:chOff x="1338283" y="2328005"/>
            <a:chExt cx="9391151" cy="3426250"/>
          </a:xfrm>
        </p:grpSpPr>
        <p:sp>
          <p:nvSpPr>
            <p:cNvPr id="2" name="Rectangle : coins arrondis 1">
              <a:extLst>
                <a:ext uri="{FF2B5EF4-FFF2-40B4-BE49-F238E27FC236}">
                  <a16:creationId xmlns:a16="http://schemas.microsoft.com/office/drawing/2014/main" id="{F27E7547-B6D8-4509-9227-843C7B6184E7}"/>
                </a:ext>
              </a:extLst>
            </p:cNvPr>
            <p:cNvSpPr/>
            <p:nvPr/>
          </p:nvSpPr>
          <p:spPr>
            <a:xfrm>
              <a:off x="1338283" y="2328005"/>
              <a:ext cx="9391151" cy="342625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EE17678C-FDA9-4036-A4C3-DB9004894CF8}"/>
                </a:ext>
              </a:extLst>
            </p:cNvPr>
            <p:cNvSpPr txBox="1"/>
            <p:nvPr/>
          </p:nvSpPr>
          <p:spPr>
            <a:xfrm>
              <a:off x="1338283" y="2705725"/>
              <a:ext cx="9291387"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01 </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En effet, </a:t>
              </a:r>
              <a:r>
                <a:rPr kumimoji="0" lang="fr-FR" sz="4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le royaume des Cieux </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est comparable au </a:t>
              </a:r>
              <a:r>
                <a:rPr kumimoji="0" lang="fr-F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maître d’un domaine </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qui sortit dès le matin afin d’embaucher des ouvriers pour sa vigne.</a:t>
              </a:r>
              <a:endParaRPr kumimoji="0" lang="fr-F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ZoneTexte 5">
            <a:extLst>
              <a:ext uri="{FF2B5EF4-FFF2-40B4-BE49-F238E27FC236}">
                <a16:creationId xmlns:a16="http://schemas.microsoft.com/office/drawing/2014/main" id="{5294D8F4-F083-4B09-8443-6C6D9C91A2F4}"/>
              </a:ext>
            </a:extLst>
          </p:cNvPr>
          <p:cNvSpPr txBox="1"/>
          <p:nvPr/>
        </p:nvSpPr>
        <p:spPr>
          <a:xfrm>
            <a:off x="111155" y="150894"/>
            <a:ext cx="22164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maître d’un domaine</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37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D93E55F4-21CF-4DE2-A256-1BF8C713611B}"/>
              </a:ext>
            </a:extLst>
          </p:cNvPr>
          <p:cNvSpPr/>
          <p:nvPr/>
        </p:nvSpPr>
        <p:spPr>
          <a:xfrm>
            <a:off x="711200" y="1187157"/>
            <a:ext cx="6955289" cy="289077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CC1D958-7301-4ACF-B86D-AFBFBC4E20EE}"/>
              </a:ext>
            </a:extLst>
          </p:cNvPr>
          <p:cNvSpPr txBox="1"/>
          <p:nvPr/>
        </p:nvSpPr>
        <p:spPr>
          <a:xfrm>
            <a:off x="934964" y="1503253"/>
            <a:ext cx="6507759" cy="2171235"/>
          </a:xfrm>
          <a:prstGeom prst="rect">
            <a:avLst/>
          </a:prstGeom>
          <a:noFill/>
        </p:spPr>
        <p:txBody>
          <a:bodyPr wrap="square">
            <a:spAutoFit/>
          </a:bodyPr>
          <a:lstStyle/>
          <a:p>
            <a:pPr algn="ctr">
              <a:lnSpc>
                <a:spcPct val="115000"/>
              </a:lnSpc>
              <a:spcAft>
                <a:spcPts val="1000"/>
              </a:spcAft>
            </a:pP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Le “maître” est celui qui a autorité, </a:t>
            </a:r>
            <a:br>
              <a:rPr lang="fr-FR" sz="2800" dirty="0">
                <a:latin typeface="Times New Roman" panose="02020603050405020304" pitchFamily="18" charset="0"/>
                <a:ea typeface="Calibri" panose="020F0502020204030204" pitchFamily="34" charset="0"/>
                <a:cs typeface="Times New Roman" panose="02020603050405020304" pitchFamily="18" charset="0"/>
              </a:rPr>
            </a:b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qui a des biens, des serviteurs.</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“Un maître de maison” peut signifier le chef de famille ou bien d’une tribu.</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499E0549-F4CE-A033-B43E-23109351A710}"/>
              </a:ext>
            </a:extLst>
          </p:cNvPr>
          <p:cNvSpPr txBox="1"/>
          <p:nvPr/>
        </p:nvSpPr>
        <p:spPr>
          <a:xfrm>
            <a:off x="111155" y="150894"/>
            <a:ext cx="22164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maître d’un domaine</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6E2828E5-900F-FFBD-527B-1B86E6FAA5BC}"/>
              </a:ext>
            </a:extLst>
          </p:cNvPr>
          <p:cNvGrpSpPr/>
          <p:nvPr/>
        </p:nvGrpSpPr>
        <p:grpSpPr>
          <a:xfrm>
            <a:off x="3452500" y="4456632"/>
            <a:ext cx="4947369" cy="1796230"/>
            <a:chOff x="934964" y="4368800"/>
            <a:chExt cx="6094708" cy="1796230"/>
          </a:xfrm>
        </p:grpSpPr>
        <p:sp>
          <p:nvSpPr>
            <p:cNvPr id="4" name="Rectangle : coins arrondis 3">
              <a:extLst>
                <a:ext uri="{FF2B5EF4-FFF2-40B4-BE49-F238E27FC236}">
                  <a16:creationId xmlns:a16="http://schemas.microsoft.com/office/drawing/2014/main" id="{0EAFE21C-B4DE-129F-D2D7-EB8F1FF259FD}"/>
                </a:ext>
              </a:extLst>
            </p:cNvPr>
            <p:cNvSpPr/>
            <p:nvPr/>
          </p:nvSpPr>
          <p:spPr>
            <a:xfrm>
              <a:off x="1136073" y="4368800"/>
              <a:ext cx="5826319" cy="179623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4271D6A-93DD-CE8E-B2B5-70852A9646CA}"/>
                </a:ext>
              </a:extLst>
            </p:cNvPr>
            <p:cNvSpPr txBox="1"/>
            <p:nvPr/>
          </p:nvSpPr>
          <p:spPr>
            <a:xfrm>
              <a:off x="934964" y="4574417"/>
              <a:ext cx="6094708" cy="1384995"/>
            </a:xfrm>
            <a:prstGeom prst="rect">
              <a:avLst/>
            </a:prstGeom>
            <a:noFill/>
          </p:spPr>
          <p:txBody>
            <a:bodyPr wrap="square">
              <a:spAutoFit/>
            </a:bodyPr>
            <a:lstStyle/>
            <a:p>
              <a:pPr algn="ctr"/>
              <a:r>
                <a:rPr lang="fr-FR" sz="2800" dirty="0">
                  <a:effectLst/>
                  <a:latin typeface="Times New Roman" panose="02020603050405020304" pitchFamily="18" charset="0"/>
                  <a:ea typeface="Calibri" panose="020F0502020204030204" pitchFamily="34" charset="0"/>
                </a:rPr>
                <a:t>Pourquoi comparer </a:t>
              </a:r>
            </a:p>
            <a:p>
              <a:pPr algn="ctr"/>
              <a:r>
                <a:rPr lang="fr-FR" sz="2800" dirty="0">
                  <a:effectLst/>
                  <a:latin typeface="Times New Roman" panose="02020603050405020304" pitchFamily="18" charset="0"/>
                  <a:ea typeface="Calibri" panose="020F0502020204030204" pitchFamily="34" charset="0"/>
                </a:rPr>
                <a:t>le royaume en particulier </a:t>
              </a:r>
            </a:p>
            <a:p>
              <a:pPr algn="ctr"/>
              <a:r>
                <a:rPr lang="fr-FR" sz="2800" dirty="0">
                  <a:effectLst/>
                  <a:latin typeface="Times New Roman" panose="02020603050405020304" pitchFamily="18" charset="0"/>
                  <a:ea typeface="Calibri" panose="020F0502020204030204" pitchFamily="34" charset="0"/>
                </a:rPr>
                <a:t>à un maître de domaine ?</a:t>
              </a:r>
              <a:endParaRPr lang="fr-FR" sz="2800" dirty="0"/>
            </a:p>
          </p:txBody>
        </p:sp>
      </p:grpSp>
      <p:pic>
        <p:nvPicPr>
          <p:cNvPr id="12" name="Image 11">
            <a:extLst>
              <a:ext uri="{FF2B5EF4-FFF2-40B4-BE49-F238E27FC236}">
                <a16:creationId xmlns:a16="http://schemas.microsoft.com/office/drawing/2014/main" id="{95A683A3-6FAA-BEEE-353C-FF26F42A4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9859" y="471045"/>
            <a:ext cx="2867186" cy="5915909"/>
          </a:xfrm>
          <a:prstGeom prst="rect">
            <a:avLst/>
          </a:prstGeom>
        </p:spPr>
      </p:pic>
    </p:spTree>
    <p:extLst>
      <p:ext uri="{BB962C8B-B14F-4D97-AF65-F5344CB8AC3E}">
        <p14:creationId xmlns:p14="http://schemas.microsoft.com/office/powerpoint/2010/main" val="225736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BF6A1B8-2E1C-4AF9-A5ED-24015C74FDBD}"/>
              </a:ext>
            </a:extLst>
          </p:cNvPr>
          <p:cNvSpPr txBox="1"/>
          <p:nvPr/>
        </p:nvSpPr>
        <p:spPr>
          <a:xfrm>
            <a:off x="69209" y="135416"/>
            <a:ext cx="35632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maître d’un domaine</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7" name="Groupe 6">
            <a:extLst>
              <a:ext uri="{FF2B5EF4-FFF2-40B4-BE49-F238E27FC236}">
                <a16:creationId xmlns:a16="http://schemas.microsoft.com/office/drawing/2014/main" id="{59BB373E-62A9-421C-873D-7F3AC4D0F9AB}"/>
              </a:ext>
            </a:extLst>
          </p:cNvPr>
          <p:cNvGrpSpPr/>
          <p:nvPr/>
        </p:nvGrpSpPr>
        <p:grpSpPr>
          <a:xfrm>
            <a:off x="337307" y="2015850"/>
            <a:ext cx="8042945" cy="2385234"/>
            <a:chOff x="245378" y="1038445"/>
            <a:chExt cx="8042945" cy="2676088"/>
          </a:xfrm>
        </p:grpSpPr>
        <p:sp>
          <p:nvSpPr>
            <p:cNvPr id="4" name="Rectangle : coins arrondis 3">
              <a:extLst>
                <a:ext uri="{FF2B5EF4-FFF2-40B4-BE49-F238E27FC236}">
                  <a16:creationId xmlns:a16="http://schemas.microsoft.com/office/drawing/2014/main" id="{8BD20AC7-D36A-42DA-B884-1F6A62561E11}"/>
                </a:ext>
              </a:extLst>
            </p:cNvPr>
            <p:cNvSpPr/>
            <p:nvPr/>
          </p:nvSpPr>
          <p:spPr>
            <a:xfrm>
              <a:off x="343949" y="1038445"/>
              <a:ext cx="7944374" cy="2676088"/>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A8E9243C-5F6A-465F-888B-07709CB10E0C}"/>
                </a:ext>
              </a:extLst>
            </p:cNvPr>
            <p:cNvSpPr txBox="1"/>
            <p:nvPr/>
          </p:nvSpPr>
          <p:spPr>
            <a:xfrm>
              <a:off x="245378" y="1211475"/>
              <a:ext cx="7489272" cy="2062103"/>
            </a:xfrm>
            <a:prstGeom prst="rect">
              <a:avLst/>
            </a:prstGeom>
            <a:noFill/>
          </p:spPr>
          <p:txBody>
            <a:bodyPr wrap="square">
              <a:spAutoFit/>
            </a:bodyPr>
            <a:lstStyle/>
            <a:p>
              <a:pPr algn="ctr"/>
              <a:r>
                <a:rPr lang="fr-FR"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Maître au sens maître de famille</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Genèse 7, 1</a:t>
              </a:r>
              <a:r>
                <a:rPr lang="fr-FR"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Noé est le maître de famille</a:t>
              </a:r>
              <a:r>
                <a:rPr lang="fr-FR"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“Entre dans l’arche, </a:t>
              </a:r>
            </a:p>
            <a:p>
              <a:pPr algn="ctr"/>
              <a:r>
                <a:rPr lang="fr-FR"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toi et toute ta famille…”</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Image 2">
            <a:extLst>
              <a:ext uri="{FF2B5EF4-FFF2-40B4-BE49-F238E27FC236}">
                <a16:creationId xmlns:a16="http://schemas.microsoft.com/office/drawing/2014/main" id="{6B1852BC-1D2C-4E34-BA0C-CEDEC9AF2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9859" y="471045"/>
            <a:ext cx="2867186" cy="5915909"/>
          </a:xfrm>
          <a:prstGeom prst="rect">
            <a:avLst/>
          </a:prstGeom>
        </p:spPr>
      </p:pic>
    </p:spTree>
    <p:extLst>
      <p:ext uri="{BB962C8B-B14F-4D97-AF65-F5344CB8AC3E}">
        <p14:creationId xmlns:p14="http://schemas.microsoft.com/office/powerpoint/2010/main" val="3625066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5C1C7EAF-C653-4DE7-9C0A-98F4D763EFCD}"/>
              </a:ext>
            </a:extLst>
          </p:cNvPr>
          <p:cNvGrpSpPr/>
          <p:nvPr/>
        </p:nvGrpSpPr>
        <p:grpSpPr>
          <a:xfrm>
            <a:off x="988339" y="2385548"/>
            <a:ext cx="6419851" cy="1878803"/>
            <a:chOff x="2197916" y="1593908"/>
            <a:chExt cx="7927596" cy="3313652"/>
          </a:xfrm>
        </p:grpSpPr>
        <p:sp>
          <p:nvSpPr>
            <p:cNvPr id="3" name="Rectangle : coins arrondis 2">
              <a:extLst>
                <a:ext uri="{FF2B5EF4-FFF2-40B4-BE49-F238E27FC236}">
                  <a16:creationId xmlns:a16="http://schemas.microsoft.com/office/drawing/2014/main" id="{1863F8DA-FCA7-4422-BCDE-F820F481B6C4}"/>
                </a:ext>
              </a:extLst>
            </p:cNvPr>
            <p:cNvSpPr/>
            <p:nvPr/>
          </p:nvSpPr>
          <p:spPr>
            <a:xfrm>
              <a:off x="2197916" y="1593908"/>
              <a:ext cx="7927596" cy="33136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785FAFF3-DD91-42D2-967B-DB35F7D2B288}"/>
                </a:ext>
              </a:extLst>
            </p:cNvPr>
            <p:cNvSpPr txBox="1"/>
            <p:nvPr/>
          </p:nvSpPr>
          <p:spPr>
            <a:xfrm>
              <a:off x="2429662" y="2151163"/>
              <a:ext cx="7464104" cy="2199139"/>
            </a:xfrm>
            <a:prstGeom prst="rect">
              <a:avLst/>
            </a:prstGeom>
            <a:noFill/>
          </p:spPr>
          <p:txBody>
            <a:bodyPr wrap="square">
              <a:spAutoFit/>
            </a:bodyPr>
            <a:lstStyle/>
            <a:p>
              <a:pPr algn="ctr"/>
              <a:r>
                <a:rPr lang="fr-FR"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Luc 14, 22a </a:t>
              </a:r>
              <a:r>
                <a:rPr lang="fr-FR"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 serviteur revint lui dire : </a:t>
              </a:r>
            </a:p>
            <a:p>
              <a:pPr algn="ctr"/>
              <a:r>
                <a:rPr lang="fr-FR"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“Maître, ce que tu as ordonné </a:t>
              </a:r>
            </a:p>
            <a:p>
              <a:pPr algn="ctr"/>
              <a:r>
                <a:rPr lang="fr-FR"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est exécuté</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ZoneTexte 3">
            <a:extLst>
              <a:ext uri="{FF2B5EF4-FFF2-40B4-BE49-F238E27FC236}">
                <a16:creationId xmlns:a16="http://schemas.microsoft.com/office/drawing/2014/main" id="{00474523-14B5-6A31-BAAB-369989F0C015}"/>
              </a:ext>
            </a:extLst>
          </p:cNvPr>
          <p:cNvSpPr txBox="1"/>
          <p:nvPr/>
        </p:nvSpPr>
        <p:spPr>
          <a:xfrm>
            <a:off x="111155" y="150894"/>
            <a:ext cx="22164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maître d’un domaine</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3DCF5025-0C38-0492-C95C-31235B7F8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4910" y="335560"/>
            <a:ext cx="2867186" cy="5915909"/>
          </a:xfrm>
          <a:prstGeom prst="rect">
            <a:avLst/>
          </a:prstGeom>
        </p:spPr>
      </p:pic>
    </p:spTree>
    <p:extLst>
      <p:ext uri="{BB962C8B-B14F-4D97-AF65-F5344CB8AC3E}">
        <p14:creationId xmlns:p14="http://schemas.microsoft.com/office/powerpoint/2010/main" val="1305482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2C7890DD-7AD2-4A0A-A008-6160F11124E7}"/>
              </a:ext>
            </a:extLst>
          </p:cNvPr>
          <p:cNvGrpSpPr/>
          <p:nvPr/>
        </p:nvGrpSpPr>
        <p:grpSpPr>
          <a:xfrm>
            <a:off x="989179" y="1671278"/>
            <a:ext cx="7122253" cy="1669409"/>
            <a:chOff x="1417740" y="704674"/>
            <a:chExt cx="7835318" cy="2501317"/>
          </a:xfrm>
        </p:grpSpPr>
        <p:sp>
          <p:nvSpPr>
            <p:cNvPr id="3" name="Rectangle : coins arrondis 2">
              <a:extLst>
                <a:ext uri="{FF2B5EF4-FFF2-40B4-BE49-F238E27FC236}">
                  <a16:creationId xmlns:a16="http://schemas.microsoft.com/office/drawing/2014/main" id="{D8186220-300E-4300-9AE0-E70E10ACCEDD}"/>
                </a:ext>
              </a:extLst>
            </p:cNvPr>
            <p:cNvSpPr/>
            <p:nvPr/>
          </p:nvSpPr>
          <p:spPr>
            <a:xfrm>
              <a:off x="1417740" y="704674"/>
              <a:ext cx="7835318" cy="250131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7" name="ZoneTexte 6">
              <a:extLst>
                <a:ext uri="{FF2B5EF4-FFF2-40B4-BE49-F238E27FC236}">
                  <a16:creationId xmlns:a16="http://schemas.microsoft.com/office/drawing/2014/main" id="{950E36BF-23F9-4B5B-A18F-F9024500F574}"/>
                </a:ext>
              </a:extLst>
            </p:cNvPr>
            <p:cNvSpPr txBox="1"/>
            <p:nvPr/>
          </p:nvSpPr>
          <p:spPr>
            <a:xfrm>
              <a:off x="1417740" y="914102"/>
              <a:ext cx="7692705" cy="2075172"/>
            </a:xfrm>
            <a:prstGeom prst="rect">
              <a:avLst/>
            </a:prstGeom>
            <a:noFill/>
          </p:spPr>
          <p:txBody>
            <a:bodyPr wrap="square">
              <a:spAutoFit/>
            </a:bodyPr>
            <a:lstStyle/>
            <a:p>
              <a:pPr algn="ctr"/>
              <a:r>
                <a:rPr lang="fr-FR" sz="2800" dirty="0">
                  <a:solidFill>
                    <a:srgbClr val="000000"/>
                  </a:solidFill>
                  <a:effectLst/>
                  <a:latin typeface="Times New Roman" panose="02020603050405020304" pitchFamily="18" charset="0"/>
                  <a:ea typeface="Calibri" panose="020F0502020204030204" pitchFamily="34" charset="0"/>
                </a:rPr>
                <a:t>Dans la bible, le maître prend souvent le sens de maître de famille ou de communauté. </a:t>
              </a:r>
            </a:p>
            <a:p>
              <a:pPr algn="ctr"/>
              <a:r>
                <a:rPr lang="fr-FR" sz="2800" dirty="0">
                  <a:solidFill>
                    <a:srgbClr val="000000"/>
                  </a:solidFill>
                  <a:effectLst/>
                  <a:latin typeface="Times New Roman" panose="02020603050405020304" pitchFamily="18" charset="0"/>
                  <a:ea typeface="Calibri" panose="020F0502020204030204" pitchFamily="34" charset="0"/>
                </a:rPr>
                <a:t>C’est lui qui dirige la maison.</a:t>
              </a:r>
              <a:endParaRPr lang="fr-FR" sz="3200" dirty="0">
                <a:effectLst/>
                <a:latin typeface="Calibri" panose="020F0502020204030204" pitchFamily="34" charset="0"/>
                <a:ea typeface="Calibri" panose="020F0502020204030204" pitchFamily="34" charset="0"/>
              </a:endParaRPr>
            </a:p>
          </p:txBody>
        </p:sp>
      </p:grpSp>
      <p:grpSp>
        <p:nvGrpSpPr>
          <p:cNvPr id="16" name="Groupe 15">
            <a:extLst>
              <a:ext uri="{FF2B5EF4-FFF2-40B4-BE49-F238E27FC236}">
                <a16:creationId xmlns:a16="http://schemas.microsoft.com/office/drawing/2014/main" id="{B04ABF62-B194-42A7-9FE0-BB5A446D6961}"/>
              </a:ext>
            </a:extLst>
          </p:cNvPr>
          <p:cNvGrpSpPr/>
          <p:nvPr/>
        </p:nvGrpSpPr>
        <p:grpSpPr>
          <a:xfrm>
            <a:off x="1589517" y="4255129"/>
            <a:ext cx="6457515" cy="1669408"/>
            <a:chOff x="2419442" y="4999048"/>
            <a:chExt cx="6727970" cy="1437314"/>
          </a:xfrm>
        </p:grpSpPr>
        <p:sp>
          <p:nvSpPr>
            <p:cNvPr id="5" name="Rectangle : coins arrondis 4">
              <a:extLst>
                <a:ext uri="{FF2B5EF4-FFF2-40B4-BE49-F238E27FC236}">
                  <a16:creationId xmlns:a16="http://schemas.microsoft.com/office/drawing/2014/main" id="{CBA15A37-620F-4862-8791-82A31B221400}"/>
                </a:ext>
              </a:extLst>
            </p:cNvPr>
            <p:cNvSpPr/>
            <p:nvPr/>
          </p:nvSpPr>
          <p:spPr>
            <a:xfrm>
              <a:off x="2419442" y="4999048"/>
              <a:ext cx="6727970" cy="143731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303F9F9F-7EFE-4649-8E8B-AF74CA61D3EF}"/>
                </a:ext>
              </a:extLst>
            </p:cNvPr>
            <p:cNvSpPr txBox="1"/>
            <p:nvPr/>
          </p:nvSpPr>
          <p:spPr>
            <a:xfrm>
              <a:off x="2850555" y="5117540"/>
              <a:ext cx="6231622" cy="1200329"/>
            </a:xfrm>
            <a:prstGeom prst="rect">
              <a:avLst/>
            </a:prstGeom>
            <a:noFill/>
          </p:spPr>
          <p:txBody>
            <a:bodyPr wrap="square">
              <a:spAutoFit/>
            </a:bodyPr>
            <a:lstStyle/>
            <a:p>
              <a:pPr algn="ct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Ici</a:t>
              </a:r>
              <a:r>
                <a:rPr lang="fr-F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cette parabole </a:t>
              </a: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pourrait-elle</a:t>
              </a:r>
            </a:p>
            <a:p>
              <a:pPr algn="ct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parler d’un autre maître ?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Parlerait-elle de la demeure de Dieu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ZoneTexte 5">
            <a:extLst>
              <a:ext uri="{FF2B5EF4-FFF2-40B4-BE49-F238E27FC236}">
                <a16:creationId xmlns:a16="http://schemas.microsoft.com/office/drawing/2014/main" id="{5C1397A5-F925-513E-1B54-943EA63C9F02}"/>
              </a:ext>
            </a:extLst>
          </p:cNvPr>
          <p:cNvSpPr txBox="1"/>
          <p:nvPr/>
        </p:nvSpPr>
        <p:spPr>
          <a:xfrm>
            <a:off x="111155" y="150894"/>
            <a:ext cx="22164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maître d’un domaine</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867BCC3A-2F2F-36D3-D3EF-39913F004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248" y="91337"/>
            <a:ext cx="2867186" cy="5915909"/>
          </a:xfrm>
          <a:prstGeom prst="rect">
            <a:avLst/>
          </a:prstGeom>
        </p:spPr>
      </p:pic>
    </p:spTree>
    <p:extLst>
      <p:ext uri="{BB962C8B-B14F-4D97-AF65-F5344CB8AC3E}">
        <p14:creationId xmlns:p14="http://schemas.microsoft.com/office/powerpoint/2010/main" val="159316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0AAA2AC6-AF20-47F3-B9BC-3BA9983209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790" y="650182"/>
            <a:ext cx="1940482" cy="4003827"/>
          </a:xfrm>
          <a:prstGeom prst="rect">
            <a:avLst/>
          </a:prstGeom>
        </p:spPr>
      </p:pic>
      <p:grpSp>
        <p:nvGrpSpPr>
          <p:cNvPr id="7" name="Groupe 6">
            <a:extLst>
              <a:ext uri="{FF2B5EF4-FFF2-40B4-BE49-F238E27FC236}">
                <a16:creationId xmlns:a16="http://schemas.microsoft.com/office/drawing/2014/main" id="{21A2323E-4B62-4691-8CFF-B9F39F6EB289}"/>
              </a:ext>
            </a:extLst>
          </p:cNvPr>
          <p:cNvGrpSpPr/>
          <p:nvPr/>
        </p:nvGrpSpPr>
        <p:grpSpPr>
          <a:xfrm>
            <a:off x="2073436" y="1598502"/>
            <a:ext cx="9391151" cy="3426250"/>
            <a:chOff x="1338283" y="2328005"/>
            <a:chExt cx="9391151" cy="3426250"/>
          </a:xfrm>
        </p:grpSpPr>
        <p:sp>
          <p:nvSpPr>
            <p:cNvPr id="2" name="Rectangle : coins arrondis 1">
              <a:extLst>
                <a:ext uri="{FF2B5EF4-FFF2-40B4-BE49-F238E27FC236}">
                  <a16:creationId xmlns:a16="http://schemas.microsoft.com/office/drawing/2014/main" id="{F27E7547-B6D8-4509-9227-843C7B6184E7}"/>
                </a:ext>
              </a:extLst>
            </p:cNvPr>
            <p:cNvSpPr/>
            <p:nvPr/>
          </p:nvSpPr>
          <p:spPr>
            <a:xfrm>
              <a:off x="1338283" y="2328005"/>
              <a:ext cx="9391151" cy="342625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EE17678C-FDA9-4036-A4C3-DB9004894CF8}"/>
                </a:ext>
              </a:extLst>
            </p:cNvPr>
            <p:cNvSpPr txBox="1"/>
            <p:nvPr/>
          </p:nvSpPr>
          <p:spPr>
            <a:xfrm>
              <a:off x="1338283" y="2705725"/>
              <a:ext cx="9291387"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01 </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En effet, </a:t>
              </a:r>
              <a:r>
                <a:rPr kumimoji="0" lang="fr-FR" sz="4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le royaume des Cieux </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est comparable au maître d’un domaine qui </a:t>
              </a:r>
              <a:r>
                <a:rPr kumimoji="0" lang="fr-F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sortit</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dès le matin afin d’embaucher des ouvriers pour sa vigne.</a:t>
              </a:r>
              <a:endParaRPr kumimoji="0" lang="fr-F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ZoneTexte 5">
            <a:extLst>
              <a:ext uri="{FF2B5EF4-FFF2-40B4-BE49-F238E27FC236}">
                <a16:creationId xmlns:a16="http://schemas.microsoft.com/office/drawing/2014/main" id="{5294D8F4-F083-4B09-8443-6C6D9C91A2F4}"/>
              </a:ext>
            </a:extLst>
          </p:cNvPr>
          <p:cNvSpPr txBox="1"/>
          <p:nvPr/>
        </p:nvSpPr>
        <p:spPr>
          <a:xfrm>
            <a:off x="111155" y="150894"/>
            <a:ext cx="22164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sortit</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466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F6ABF4A-CD5A-439E-B50F-D95457BBD359}"/>
              </a:ext>
            </a:extLst>
          </p:cNvPr>
          <p:cNvSpPr txBox="1"/>
          <p:nvPr/>
        </p:nvSpPr>
        <p:spPr>
          <a:xfrm>
            <a:off x="195044" y="0"/>
            <a:ext cx="3596780"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sortit</a:t>
            </a:r>
            <a:endParaRPr lang="fr-FR" dirty="0"/>
          </a:p>
        </p:txBody>
      </p:sp>
      <p:grpSp>
        <p:nvGrpSpPr>
          <p:cNvPr id="9" name="Groupe 8">
            <a:extLst>
              <a:ext uri="{FF2B5EF4-FFF2-40B4-BE49-F238E27FC236}">
                <a16:creationId xmlns:a16="http://schemas.microsoft.com/office/drawing/2014/main" id="{411EA168-E8BA-4E3A-92B5-6F2D1354F283}"/>
              </a:ext>
            </a:extLst>
          </p:cNvPr>
          <p:cNvGrpSpPr/>
          <p:nvPr/>
        </p:nvGrpSpPr>
        <p:grpSpPr>
          <a:xfrm>
            <a:off x="754857" y="948377"/>
            <a:ext cx="5073375" cy="1836627"/>
            <a:chOff x="1191236" y="697625"/>
            <a:chExt cx="5543724" cy="2181138"/>
          </a:xfrm>
        </p:grpSpPr>
        <p:sp>
          <p:nvSpPr>
            <p:cNvPr id="2" name="Rectangle : coins arrondis 1">
              <a:extLst>
                <a:ext uri="{FF2B5EF4-FFF2-40B4-BE49-F238E27FC236}">
                  <a16:creationId xmlns:a16="http://schemas.microsoft.com/office/drawing/2014/main" id="{5FEBC55E-76F9-4A26-B628-6005F00C2E37}"/>
                </a:ext>
              </a:extLst>
            </p:cNvPr>
            <p:cNvSpPr/>
            <p:nvPr/>
          </p:nvSpPr>
          <p:spPr>
            <a:xfrm>
              <a:off x="1191236" y="697625"/>
              <a:ext cx="5543724" cy="218113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07D60439-868A-4C17-8ED1-AC93480E94CD}"/>
                </a:ext>
              </a:extLst>
            </p:cNvPr>
            <p:cNvSpPr txBox="1"/>
            <p:nvPr/>
          </p:nvSpPr>
          <p:spPr>
            <a:xfrm>
              <a:off x="1470077" y="714772"/>
              <a:ext cx="4986040" cy="1569660"/>
            </a:xfrm>
            <a:prstGeom prst="rect">
              <a:avLst/>
            </a:prstGeom>
            <a:noFill/>
          </p:spPr>
          <p:txBody>
            <a:bodyPr wrap="square">
              <a:spAutoFit/>
            </a:bodyPr>
            <a:lstStyle/>
            <a:p>
              <a:pPr algn="ct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Le royaume est comparé</a:t>
              </a:r>
            </a:p>
            <a:p>
              <a:pPr algn="ct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 à quelqu’un, </a:t>
              </a:r>
            </a:p>
            <a:p>
              <a:pPr algn="ct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à un maître qui sort.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e 9">
            <a:extLst>
              <a:ext uri="{FF2B5EF4-FFF2-40B4-BE49-F238E27FC236}">
                <a16:creationId xmlns:a16="http://schemas.microsoft.com/office/drawing/2014/main" id="{B317030E-E9EB-4386-82B5-302718199865}"/>
              </a:ext>
            </a:extLst>
          </p:cNvPr>
          <p:cNvGrpSpPr/>
          <p:nvPr/>
        </p:nvGrpSpPr>
        <p:grpSpPr>
          <a:xfrm>
            <a:off x="1627465" y="3893890"/>
            <a:ext cx="4747698" cy="1836627"/>
            <a:chOff x="1501630" y="3558330"/>
            <a:chExt cx="6233020" cy="1836627"/>
          </a:xfrm>
        </p:grpSpPr>
        <p:sp>
          <p:nvSpPr>
            <p:cNvPr id="6" name="Rectangle : coins arrondis 5">
              <a:extLst>
                <a:ext uri="{FF2B5EF4-FFF2-40B4-BE49-F238E27FC236}">
                  <a16:creationId xmlns:a16="http://schemas.microsoft.com/office/drawing/2014/main" id="{BBC545FC-676B-4B33-A6A5-2B69FC1B41DB}"/>
                </a:ext>
              </a:extLst>
            </p:cNvPr>
            <p:cNvSpPr/>
            <p:nvPr/>
          </p:nvSpPr>
          <p:spPr>
            <a:xfrm>
              <a:off x="1501630" y="3558330"/>
              <a:ext cx="6233020" cy="183662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7B533EF3-6AB0-447E-991D-7143FDA5D9A7}"/>
                </a:ext>
              </a:extLst>
            </p:cNvPr>
            <p:cNvSpPr txBox="1"/>
            <p:nvPr/>
          </p:nvSpPr>
          <p:spPr>
            <a:xfrm>
              <a:off x="1501630" y="3640631"/>
              <a:ext cx="609460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Sortir : quitter le lieu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où l'on se trouve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pour aller dehors.</a:t>
              </a:r>
              <a:endParaRPr kumimoji="0" lang="fr-F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grpSp>
      <p:pic>
        <p:nvPicPr>
          <p:cNvPr id="7" name="Image 6">
            <a:extLst>
              <a:ext uri="{FF2B5EF4-FFF2-40B4-BE49-F238E27FC236}">
                <a16:creationId xmlns:a16="http://schemas.microsoft.com/office/drawing/2014/main" id="{581B0AF8-2F56-7A93-9C54-1F3577616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5384" y="706014"/>
            <a:ext cx="2568286" cy="5350597"/>
          </a:xfrm>
          <a:prstGeom prst="rect">
            <a:avLst/>
          </a:prstGeom>
        </p:spPr>
      </p:pic>
    </p:spTree>
    <p:extLst>
      <p:ext uri="{BB962C8B-B14F-4D97-AF65-F5344CB8AC3E}">
        <p14:creationId xmlns:p14="http://schemas.microsoft.com/office/powerpoint/2010/main" val="309204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F784377-6AD8-4ECB-900E-76EE4CE06971}"/>
              </a:ext>
            </a:extLst>
          </p:cNvPr>
          <p:cNvSpPr txBox="1"/>
          <p:nvPr/>
        </p:nvSpPr>
        <p:spPr>
          <a:xfrm>
            <a:off x="0" y="0"/>
            <a:ext cx="12192000" cy="6604757"/>
          </a:xfrm>
          <a:prstGeom prst="rect">
            <a:avLst/>
          </a:prstGeom>
          <a:noFill/>
        </p:spPr>
        <p:txBody>
          <a:bodyPr wrap="square">
            <a:spAutoFit/>
          </a:bodyPr>
          <a:lstStyle/>
          <a:p>
            <a:pPr>
              <a:lnSpc>
                <a:spcPct val="115000"/>
              </a:lnSpc>
              <a:spcAft>
                <a:spcPts val="1000"/>
              </a:spcAft>
            </a:pPr>
            <a:endParaRPr lang="fr-FR"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Matthieu 19, 30 à 20, 1-16 La parabole des ouvriers à la vigne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Traduction liturgique </a:t>
            </a:r>
            <a:r>
              <a:rPr lang="fr-FR" sz="1800" dirty="0">
                <a:solidFill>
                  <a:srgbClr val="999999"/>
                </a:solidFill>
                <a:effectLst/>
                <a:latin typeface="Times New Roman" panose="02020603050405020304" pitchFamily="18" charset="0"/>
                <a:ea typeface="Calibri" panose="020F0502020204030204" pitchFamily="34" charset="0"/>
                <a:cs typeface="Times New Roman" panose="02020603050405020304" pitchFamily="18" charset="0"/>
              </a:rPr>
              <a:t>"Copyright AELF - Paris - 1980 - Tous droits réservés". </a:t>
            </a:r>
            <a:r>
              <a:rPr lang="fr-FR" sz="1800" baseline="30000" dirty="0">
                <a:effectLst/>
                <a:latin typeface="Times New Roman" panose="02020603050405020304" pitchFamily="18" charset="0"/>
                <a:ea typeface="Calibri" panose="020F0502020204030204" pitchFamily="34" charset="0"/>
                <a:cs typeface="Times New Roman" panose="02020603050405020304" pitchFamily="18" charset="0"/>
              </a:rPr>
              <a:t>Notes dans la traduction littérale (interlinéaire)</a:t>
            </a:r>
            <a:r>
              <a:rPr lang="fr-F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solidFill>
                  <a:srgbClr val="BF2329"/>
                </a:solidFill>
                <a:effectLst/>
                <a:latin typeface="Times New Roman" panose="02020603050405020304" pitchFamily="18" charset="0"/>
                <a:ea typeface="Times New Roman" panose="02020603050405020304" pitchFamily="18" charset="0"/>
                <a:cs typeface="Times New Roman" panose="02020603050405020304" pitchFamily="18" charset="0"/>
              </a:rPr>
              <a:t>Mt 19, 30</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Beaucoup de premiers seront derniers, beaucoup de derniers seront premiers.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solidFill>
                  <a:srgbClr val="BF2329"/>
                </a:solidFill>
                <a:effectLst/>
                <a:latin typeface="Times New Roman" panose="02020603050405020304" pitchFamily="18" charset="0"/>
                <a:ea typeface="Times New Roman" panose="02020603050405020304" pitchFamily="18" charset="0"/>
                <a:cs typeface="Times New Roman" panose="02020603050405020304" pitchFamily="18" charset="0"/>
              </a:rPr>
              <a:t>Mt 20, 01</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 En effet, </a:t>
            </a:r>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le royaume des Cieux</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est comparable </a:t>
            </a:r>
            <a:r>
              <a:rPr lang="fr-FR" sz="1800" baseline="30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semblable</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au maître d’un domaine</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baseline="30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humain maître de maison </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qui </a:t>
            </a:r>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sortit</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dès le matin </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afin d’</a:t>
            </a:r>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embaucher</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des ouvriers pour sa </a:t>
            </a:r>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vigne</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solidFill>
                  <a:srgbClr val="BF2329"/>
                </a:solidFill>
                <a:effectLst/>
                <a:latin typeface="Times New Roman" panose="02020603050405020304" pitchFamily="18" charset="0"/>
                <a:ea typeface="Times New Roman" panose="02020603050405020304" pitchFamily="18" charset="0"/>
                <a:cs typeface="Times New Roman" panose="02020603050405020304" pitchFamily="18" charset="0"/>
              </a:rPr>
              <a:t>02</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Il se mit d’accord avec eux </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sur le salaire de la journée : un denier, c’est-à-dire une pièce d’argent, et il les envoya à sa vigne.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solidFill>
                  <a:srgbClr val="BF2329"/>
                </a:solidFill>
                <a:effectLst/>
                <a:latin typeface="Times New Roman" panose="02020603050405020304" pitchFamily="18" charset="0"/>
                <a:ea typeface="Times New Roman" panose="02020603050405020304" pitchFamily="18" charset="0"/>
                <a:cs typeface="Times New Roman" panose="02020603050405020304" pitchFamily="18" charset="0"/>
              </a:rPr>
              <a:t>03</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Sorti vers </a:t>
            </a:r>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neuf heures </a:t>
            </a:r>
            <a:r>
              <a:rPr lang="fr-FR" sz="1800" baseline="30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3ème heure</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il en vit d’autres qui étaient là, sur la place, sans rien faire </a:t>
            </a:r>
            <a:r>
              <a:rPr lang="fr-FR" sz="1800" baseline="30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inactifs</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solidFill>
                  <a:srgbClr val="BF2329"/>
                </a:solidFill>
                <a:effectLst/>
                <a:latin typeface="Times New Roman" panose="02020603050405020304" pitchFamily="18" charset="0"/>
                <a:ea typeface="Times New Roman" panose="02020603050405020304" pitchFamily="18" charset="0"/>
                <a:cs typeface="Times New Roman" panose="02020603050405020304" pitchFamily="18" charset="0"/>
              </a:rPr>
              <a:t>04</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Et à ceux-là, il dit : “</a:t>
            </a:r>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Allez à ma vigne</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vous aussi, et je vous donnerai ce qui est juste.”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solidFill>
                  <a:srgbClr val="BF2329"/>
                </a:solidFill>
                <a:effectLst/>
                <a:latin typeface="Times New Roman" panose="02020603050405020304" pitchFamily="18" charset="0"/>
                <a:ea typeface="Times New Roman" panose="02020603050405020304" pitchFamily="18" charset="0"/>
                <a:cs typeface="Times New Roman" panose="02020603050405020304" pitchFamily="18" charset="0"/>
              </a:rPr>
              <a:t>05</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Ils y allèrent </a:t>
            </a:r>
            <a:r>
              <a:rPr lang="fr-FR" sz="1800" baseline="30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s’éloignèrent</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Il sortit de nouveau vers midi </a:t>
            </a:r>
            <a:r>
              <a:rPr lang="fr-FR" sz="1800" baseline="30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6ème heure</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puis vers trois heures </a:t>
            </a:r>
            <a:r>
              <a:rPr lang="fr-FR" sz="1800" baseline="30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9ème heure</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et fit de même.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solidFill>
                  <a:srgbClr val="BF2329"/>
                </a:solidFill>
                <a:effectLst/>
                <a:latin typeface="Times New Roman" panose="02020603050405020304" pitchFamily="18" charset="0"/>
                <a:ea typeface="Times New Roman" panose="02020603050405020304" pitchFamily="18" charset="0"/>
                <a:cs typeface="Times New Roman" panose="02020603050405020304" pitchFamily="18" charset="0"/>
              </a:rPr>
              <a:t>06</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Vers </a:t>
            </a:r>
            <a:r>
              <a:rPr lang="fr-F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cinq heures</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il sortit encore, en trouva d’autres qui étaient là et leur dit : “Pourquoi êtes-vous restés là, toute la journée, sans rien faire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solidFill>
                  <a:srgbClr val="BF2329"/>
                </a:solidFill>
                <a:effectLst/>
                <a:latin typeface="Times New Roman" panose="02020603050405020304" pitchFamily="18" charset="0"/>
                <a:ea typeface="Times New Roman" panose="02020603050405020304" pitchFamily="18" charset="0"/>
                <a:cs typeface="Times New Roman" panose="02020603050405020304" pitchFamily="18" charset="0"/>
              </a:rPr>
              <a:t>07</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Ils lui répondirent : “Parce que personne ne nous a embauchés.” Il leur dit : “Allez à ma vigne, vous aussi.”</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solidFill>
                  <a:srgbClr val="BF2329"/>
                </a:solidFill>
                <a:effectLst/>
                <a:latin typeface="Times New Roman" panose="02020603050405020304" pitchFamily="18" charset="0"/>
                <a:ea typeface="Times New Roman" panose="02020603050405020304" pitchFamily="18" charset="0"/>
                <a:cs typeface="Times New Roman" panose="02020603050405020304" pitchFamily="18" charset="0"/>
              </a:rPr>
              <a:t>08</a:t>
            </a:r>
            <a:r>
              <a:rPr lang="fr-FR"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Le soir venu, le maître de la vigne dit à son intendant : “Appelle les ouvriers et distribue le salaire, en commençant par les derniers pour finir par les premiers.”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fr-FR"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8636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17C8D92-CBD2-4D86-9A2E-EEB8463EDA58}"/>
              </a:ext>
            </a:extLst>
          </p:cNvPr>
          <p:cNvSpPr txBox="1"/>
          <p:nvPr/>
        </p:nvSpPr>
        <p:spPr>
          <a:xfrm>
            <a:off x="136321" y="176060"/>
            <a:ext cx="3596780"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sortit</a:t>
            </a:r>
            <a:endParaRPr lang="fr-FR" dirty="0"/>
          </a:p>
        </p:txBody>
      </p:sp>
      <p:grpSp>
        <p:nvGrpSpPr>
          <p:cNvPr id="12" name="Groupe 11">
            <a:extLst>
              <a:ext uri="{FF2B5EF4-FFF2-40B4-BE49-F238E27FC236}">
                <a16:creationId xmlns:a16="http://schemas.microsoft.com/office/drawing/2014/main" id="{C09ACF83-CFE6-4232-B1FC-1F85D8B89937}"/>
              </a:ext>
            </a:extLst>
          </p:cNvPr>
          <p:cNvGrpSpPr/>
          <p:nvPr/>
        </p:nvGrpSpPr>
        <p:grpSpPr>
          <a:xfrm>
            <a:off x="1934711" y="2253735"/>
            <a:ext cx="7690079" cy="2651551"/>
            <a:chOff x="679006" y="774313"/>
            <a:chExt cx="6367230" cy="1945952"/>
          </a:xfrm>
        </p:grpSpPr>
        <p:sp>
          <p:nvSpPr>
            <p:cNvPr id="8" name="ZoneTexte 7">
              <a:extLst>
                <a:ext uri="{FF2B5EF4-FFF2-40B4-BE49-F238E27FC236}">
                  <a16:creationId xmlns:a16="http://schemas.microsoft.com/office/drawing/2014/main" id="{CB5DE394-C2B6-44B2-8FC2-09F464BC2394}"/>
                </a:ext>
              </a:extLst>
            </p:cNvPr>
            <p:cNvSpPr txBox="1"/>
            <p:nvPr/>
          </p:nvSpPr>
          <p:spPr>
            <a:xfrm>
              <a:off x="679006" y="942781"/>
              <a:ext cx="6204161" cy="1513361"/>
            </a:xfrm>
            <a:prstGeom prst="rect">
              <a:avLst/>
            </a:prstGeom>
            <a:noFill/>
          </p:spPr>
          <p:txBody>
            <a:bodyPr wrap="square">
              <a:spAutoFit/>
            </a:bodyPr>
            <a:lstStyle/>
            <a:p>
              <a:pPr algn="ctr"/>
              <a:r>
                <a:rPr lang="fr-FR" sz="3200" b="1" dirty="0">
                  <a:effectLst/>
                  <a:latin typeface="Times New Roman" panose="02020603050405020304" pitchFamily="18" charset="0"/>
                  <a:ea typeface="Calibri" panose="020F0502020204030204" pitchFamily="34" charset="0"/>
                  <a:cs typeface="Times New Roman" panose="02020603050405020304" pitchFamily="18" charset="0"/>
                </a:rPr>
                <a:t>Genèse 8, 15-16 </a:t>
              </a:r>
            </a:p>
            <a:p>
              <a:pPr algn="ct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Dieu parla à Noé et lui dit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3200" i="1" dirty="0">
                  <a:effectLst/>
                  <a:latin typeface="Times New Roman" panose="02020603050405020304" pitchFamily="18" charset="0"/>
                  <a:ea typeface="Calibri" panose="020F0502020204030204" pitchFamily="34" charset="0"/>
                  <a:cs typeface="Times New Roman" panose="02020603050405020304" pitchFamily="18" charset="0"/>
                </a:rPr>
                <a:t>“Sors de l’arche, toi et, avec toi, ta femme, tes fils et les femmes de tes fils.”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 coins arrondis 8">
              <a:extLst>
                <a:ext uri="{FF2B5EF4-FFF2-40B4-BE49-F238E27FC236}">
                  <a16:creationId xmlns:a16="http://schemas.microsoft.com/office/drawing/2014/main" id="{E7E30F37-9AC7-4E7F-AD58-1378C794D5C3}"/>
                </a:ext>
              </a:extLst>
            </p:cNvPr>
            <p:cNvSpPr/>
            <p:nvPr/>
          </p:nvSpPr>
          <p:spPr>
            <a:xfrm>
              <a:off x="753488" y="774313"/>
              <a:ext cx="6292748" cy="194595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3" name="Image 2">
            <a:extLst>
              <a:ext uri="{FF2B5EF4-FFF2-40B4-BE49-F238E27FC236}">
                <a16:creationId xmlns:a16="http://schemas.microsoft.com/office/drawing/2014/main" id="{5494C699-0A41-D47E-4858-3482FD4F4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6021" y="662138"/>
            <a:ext cx="2353842" cy="1710056"/>
          </a:xfrm>
          <a:prstGeom prst="rect">
            <a:avLst/>
          </a:prstGeom>
        </p:spPr>
      </p:pic>
    </p:spTree>
    <p:extLst>
      <p:ext uri="{BB962C8B-B14F-4D97-AF65-F5344CB8AC3E}">
        <p14:creationId xmlns:p14="http://schemas.microsoft.com/office/powerpoint/2010/main" val="3467793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B94952C-601D-4A17-B5FE-BFB0F70F05A0}"/>
              </a:ext>
            </a:extLst>
          </p:cNvPr>
          <p:cNvSpPr txBox="1"/>
          <p:nvPr/>
        </p:nvSpPr>
        <p:spPr>
          <a:xfrm>
            <a:off x="85987" y="83781"/>
            <a:ext cx="3596780"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sortit</a:t>
            </a:r>
            <a:endParaRPr lang="fr-FR" dirty="0"/>
          </a:p>
        </p:txBody>
      </p:sp>
      <p:grpSp>
        <p:nvGrpSpPr>
          <p:cNvPr id="24" name="Groupe 23">
            <a:extLst>
              <a:ext uri="{FF2B5EF4-FFF2-40B4-BE49-F238E27FC236}">
                <a16:creationId xmlns:a16="http://schemas.microsoft.com/office/drawing/2014/main" id="{8592AB88-B936-5A22-B3DB-ED0BA216BCFC}"/>
              </a:ext>
            </a:extLst>
          </p:cNvPr>
          <p:cNvGrpSpPr/>
          <p:nvPr/>
        </p:nvGrpSpPr>
        <p:grpSpPr>
          <a:xfrm>
            <a:off x="7628594" y="3718204"/>
            <a:ext cx="4019324" cy="2647445"/>
            <a:chOff x="4434695" y="5223266"/>
            <a:chExt cx="6574173" cy="1441691"/>
          </a:xfrm>
        </p:grpSpPr>
        <p:grpSp>
          <p:nvGrpSpPr>
            <p:cNvPr id="16" name="Groupe 15">
              <a:extLst>
                <a:ext uri="{FF2B5EF4-FFF2-40B4-BE49-F238E27FC236}">
                  <a16:creationId xmlns:a16="http://schemas.microsoft.com/office/drawing/2014/main" id="{F147C324-98A9-4FBE-B2F8-7C151509C6B6}"/>
                </a:ext>
              </a:extLst>
            </p:cNvPr>
            <p:cNvGrpSpPr/>
            <p:nvPr/>
          </p:nvGrpSpPr>
          <p:grpSpPr>
            <a:xfrm>
              <a:off x="4434695" y="5223266"/>
              <a:ext cx="6574173" cy="1441691"/>
              <a:chOff x="4380451" y="5050173"/>
              <a:chExt cx="6574173" cy="1559578"/>
            </a:xfrm>
          </p:grpSpPr>
          <p:sp>
            <p:nvSpPr>
              <p:cNvPr id="6" name="Rectangle : coins arrondis 5">
                <a:extLst>
                  <a:ext uri="{FF2B5EF4-FFF2-40B4-BE49-F238E27FC236}">
                    <a16:creationId xmlns:a16="http://schemas.microsoft.com/office/drawing/2014/main" id="{F8AFAE22-6B89-45A6-9685-174227BD27EE}"/>
                  </a:ext>
                </a:extLst>
              </p:cNvPr>
              <p:cNvSpPr/>
              <p:nvPr/>
            </p:nvSpPr>
            <p:spPr>
              <a:xfrm>
                <a:off x="4380451" y="5050173"/>
                <a:ext cx="6574173" cy="155957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5A74EE23-DBE0-4265-B059-29AE12E76C15}"/>
                  </a:ext>
                </a:extLst>
              </p:cNvPr>
              <p:cNvSpPr txBox="1"/>
              <p:nvPr/>
            </p:nvSpPr>
            <p:spPr>
              <a:xfrm>
                <a:off x="4620236" y="5057107"/>
                <a:ext cx="6094602" cy="400110"/>
              </a:xfrm>
              <a:prstGeom prst="rect">
                <a:avLst/>
              </a:prstGeom>
              <a:noFill/>
            </p:spPr>
            <p:txBody>
              <a:bodyPr wrap="square">
                <a:spAutoFit/>
              </a:bodyPr>
              <a:lstStyle/>
              <a:p>
                <a:pPr algn="ctr"/>
                <a:endParaRPr lang="fr-FR" sz="2000" dirty="0"/>
              </a:p>
            </p:txBody>
          </p:sp>
        </p:grpSp>
        <p:sp>
          <p:nvSpPr>
            <p:cNvPr id="19" name="ZoneTexte 18">
              <a:extLst>
                <a:ext uri="{FF2B5EF4-FFF2-40B4-BE49-F238E27FC236}">
                  <a16:creationId xmlns:a16="http://schemas.microsoft.com/office/drawing/2014/main" id="{7EC55084-5030-220D-2F9F-079B24153D2C}"/>
                </a:ext>
              </a:extLst>
            </p:cNvPr>
            <p:cNvSpPr txBox="1"/>
            <p:nvPr/>
          </p:nvSpPr>
          <p:spPr>
            <a:xfrm>
              <a:off x="4434695" y="5251287"/>
              <a:ext cx="6098582" cy="1391101"/>
            </a:xfrm>
            <a:prstGeom prst="rect">
              <a:avLst/>
            </a:prstGeom>
            <a:noFill/>
          </p:spPr>
          <p:txBody>
            <a:bodyPr wrap="square">
              <a:spAutoFit/>
            </a:bodyPr>
            <a:lstStyle/>
            <a:p>
              <a:pPr algn="ctr"/>
              <a:r>
                <a:rPr lang="fr-FR" sz="2000" b="1" dirty="0">
                  <a:effectLst/>
                  <a:latin typeface="Times New Roman" panose="02020603050405020304" pitchFamily="18" charset="0"/>
                  <a:ea typeface="Calibri" panose="020F0502020204030204" pitchFamily="34" charset="0"/>
                </a:rPr>
                <a:t>Dieu vient à notre rencontre </a:t>
              </a:r>
            </a:p>
            <a:p>
              <a:pPr algn="ctr"/>
              <a:r>
                <a:rPr lang="fr-FR" sz="2000" b="1" dirty="0">
                  <a:effectLst/>
                  <a:latin typeface="Times New Roman" panose="02020603050405020304" pitchFamily="18" charset="0"/>
                  <a:ea typeface="Calibri" panose="020F0502020204030204" pitchFamily="34" charset="0"/>
                </a:rPr>
                <a:t>en premier. </a:t>
              </a:r>
            </a:p>
            <a:p>
              <a:pPr algn="ctr"/>
              <a:r>
                <a:rPr lang="fr-FR" sz="2000" b="1" dirty="0">
                  <a:effectLst/>
                  <a:latin typeface="Times New Roman" panose="02020603050405020304" pitchFamily="18" charset="0"/>
                  <a:ea typeface="Calibri" panose="020F0502020204030204" pitchFamily="34" charset="0"/>
                </a:rPr>
                <a:t>Mais pour que la rencontre </a:t>
              </a:r>
            </a:p>
            <a:p>
              <a:pPr algn="ctr"/>
              <a:r>
                <a:rPr lang="fr-FR" sz="2000" b="1" dirty="0">
                  <a:effectLst/>
                  <a:latin typeface="Times New Roman" panose="02020603050405020304" pitchFamily="18" charset="0"/>
                  <a:ea typeface="Calibri" panose="020F0502020204030204" pitchFamily="34" charset="0"/>
                </a:rPr>
                <a:t>se fasse ne faut-il pas </a:t>
              </a:r>
            </a:p>
            <a:p>
              <a:pPr algn="ctr"/>
              <a:r>
                <a:rPr lang="fr-FR" sz="2000" b="1" dirty="0">
                  <a:effectLst/>
                  <a:latin typeface="Times New Roman" panose="02020603050405020304" pitchFamily="18" charset="0"/>
                  <a:ea typeface="Calibri" panose="020F0502020204030204" pitchFamily="34" charset="0"/>
                </a:rPr>
                <a:t>que nous aussi </a:t>
              </a:r>
            </a:p>
            <a:p>
              <a:pPr algn="ctr"/>
              <a:r>
                <a:rPr lang="fr-FR" sz="2000" b="1" dirty="0">
                  <a:effectLst/>
                  <a:latin typeface="Times New Roman" panose="02020603050405020304" pitchFamily="18" charset="0"/>
                  <a:ea typeface="Calibri" panose="020F0502020204030204" pitchFamily="34" charset="0"/>
                </a:rPr>
                <a:t>nous soyons disponibles </a:t>
              </a:r>
            </a:p>
            <a:p>
              <a:pPr algn="ctr"/>
              <a:r>
                <a:rPr lang="fr-FR" sz="2000" b="1" dirty="0">
                  <a:effectLst/>
                  <a:latin typeface="Times New Roman" panose="02020603050405020304" pitchFamily="18" charset="0"/>
                  <a:ea typeface="Calibri" panose="020F0502020204030204" pitchFamily="34" charset="0"/>
                </a:rPr>
                <a:t>et prêts à nous mettre </a:t>
              </a:r>
            </a:p>
            <a:p>
              <a:pPr algn="ctr"/>
              <a:r>
                <a:rPr lang="fr-FR" sz="2000" b="1" dirty="0">
                  <a:effectLst/>
                  <a:latin typeface="Times New Roman" panose="02020603050405020304" pitchFamily="18" charset="0"/>
                  <a:ea typeface="Calibri" panose="020F0502020204030204" pitchFamily="34" charset="0"/>
                </a:rPr>
                <a:t>en route avec lui ? </a:t>
              </a:r>
              <a:endParaRPr lang="fr-FR" sz="3200" b="1" dirty="0"/>
            </a:p>
          </p:txBody>
        </p:sp>
      </p:grpSp>
      <p:grpSp>
        <p:nvGrpSpPr>
          <p:cNvPr id="22" name="Groupe 21">
            <a:extLst>
              <a:ext uri="{FF2B5EF4-FFF2-40B4-BE49-F238E27FC236}">
                <a16:creationId xmlns:a16="http://schemas.microsoft.com/office/drawing/2014/main" id="{A8F6E3EB-C98E-DA99-248A-47E37174ECBB}"/>
              </a:ext>
            </a:extLst>
          </p:cNvPr>
          <p:cNvGrpSpPr/>
          <p:nvPr/>
        </p:nvGrpSpPr>
        <p:grpSpPr>
          <a:xfrm>
            <a:off x="272390" y="570897"/>
            <a:ext cx="3688226" cy="1971247"/>
            <a:chOff x="187149" y="438738"/>
            <a:chExt cx="3997393" cy="1971247"/>
          </a:xfrm>
        </p:grpSpPr>
        <p:sp>
          <p:nvSpPr>
            <p:cNvPr id="2" name="Rectangle : coins arrondis 1">
              <a:extLst>
                <a:ext uri="{FF2B5EF4-FFF2-40B4-BE49-F238E27FC236}">
                  <a16:creationId xmlns:a16="http://schemas.microsoft.com/office/drawing/2014/main" id="{C582A2B1-0280-46AE-8ED1-863027ED3BF8}"/>
                </a:ext>
              </a:extLst>
            </p:cNvPr>
            <p:cNvSpPr/>
            <p:nvPr/>
          </p:nvSpPr>
          <p:spPr>
            <a:xfrm>
              <a:off x="187149" y="438738"/>
              <a:ext cx="3997393" cy="197124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E2C618F4-3933-862F-C8E5-C36BA50EECEC}"/>
                </a:ext>
              </a:extLst>
            </p:cNvPr>
            <p:cNvSpPr txBox="1"/>
            <p:nvPr/>
          </p:nvSpPr>
          <p:spPr>
            <a:xfrm>
              <a:off x="574675" y="536038"/>
              <a:ext cx="3076546" cy="1631216"/>
            </a:xfrm>
            <a:prstGeom prst="rect">
              <a:avLst/>
            </a:prstGeom>
            <a:noFill/>
          </p:spPr>
          <p:txBody>
            <a:bodyPr wrap="square">
              <a:spAutoFit/>
            </a:bodyPr>
            <a:lstStyle/>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Sortir, c’est aller </a:t>
              </a: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vers les autres, </a:t>
              </a: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sortir physiquement </a:t>
              </a: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de la solitude, </a:t>
              </a: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sortir de ce qui enferme.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 name="Groupe 2">
            <a:extLst>
              <a:ext uri="{FF2B5EF4-FFF2-40B4-BE49-F238E27FC236}">
                <a16:creationId xmlns:a16="http://schemas.microsoft.com/office/drawing/2014/main" id="{D637AD9C-4712-C83C-B878-BF1DB094C2F2}"/>
              </a:ext>
            </a:extLst>
          </p:cNvPr>
          <p:cNvGrpSpPr/>
          <p:nvPr/>
        </p:nvGrpSpPr>
        <p:grpSpPr>
          <a:xfrm>
            <a:off x="4673858" y="957784"/>
            <a:ext cx="7518142" cy="2310778"/>
            <a:chOff x="4673858" y="957784"/>
            <a:chExt cx="7518142" cy="2310778"/>
          </a:xfrm>
        </p:grpSpPr>
        <p:grpSp>
          <p:nvGrpSpPr>
            <p:cNvPr id="23" name="Groupe 22">
              <a:extLst>
                <a:ext uri="{FF2B5EF4-FFF2-40B4-BE49-F238E27FC236}">
                  <a16:creationId xmlns:a16="http://schemas.microsoft.com/office/drawing/2014/main" id="{9AE3F0C3-0C99-D1B0-0AF2-F307689C5DE8}"/>
                </a:ext>
              </a:extLst>
            </p:cNvPr>
            <p:cNvGrpSpPr/>
            <p:nvPr/>
          </p:nvGrpSpPr>
          <p:grpSpPr>
            <a:xfrm>
              <a:off x="5138856" y="1330263"/>
              <a:ext cx="7053144" cy="1938299"/>
              <a:chOff x="3934239" y="1689940"/>
              <a:chExt cx="8000082" cy="1385629"/>
            </a:xfrm>
          </p:grpSpPr>
          <p:grpSp>
            <p:nvGrpSpPr>
              <p:cNvPr id="7" name="Groupe 6">
                <a:extLst>
                  <a:ext uri="{FF2B5EF4-FFF2-40B4-BE49-F238E27FC236}">
                    <a16:creationId xmlns:a16="http://schemas.microsoft.com/office/drawing/2014/main" id="{2E281BF5-5401-CADC-3010-5DA3EFDDF391}"/>
                  </a:ext>
                </a:extLst>
              </p:cNvPr>
              <p:cNvGrpSpPr/>
              <p:nvPr/>
            </p:nvGrpSpPr>
            <p:grpSpPr>
              <a:xfrm>
                <a:off x="3934239" y="1689940"/>
                <a:ext cx="8000082" cy="1346343"/>
                <a:chOff x="594730" y="547306"/>
                <a:chExt cx="7743928" cy="2314690"/>
              </a:xfrm>
            </p:grpSpPr>
            <p:sp>
              <p:nvSpPr>
                <p:cNvPr id="9" name="Rectangle : coins arrondis 8">
                  <a:extLst>
                    <a:ext uri="{FF2B5EF4-FFF2-40B4-BE49-F238E27FC236}">
                      <a16:creationId xmlns:a16="http://schemas.microsoft.com/office/drawing/2014/main" id="{FCA3A7CC-0117-0D3D-96F8-168C1973897C}"/>
                    </a:ext>
                  </a:extLst>
                </p:cNvPr>
                <p:cNvSpPr/>
                <p:nvPr/>
              </p:nvSpPr>
              <p:spPr>
                <a:xfrm>
                  <a:off x="695892" y="547306"/>
                  <a:ext cx="7435796" cy="231469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363EF1FE-7400-6CCD-ADBD-726FEFDE65B0}"/>
                    </a:ext>
                  </a:extLst>
                </p:cNvPr>
                <p:cNvSpPr txBox="1"/>
                <p:nvPr/>
              </p:nvSpPr>
              <p:spPr>
                <a:xfrm>
                  <a:off x="594730" y="547306"/>
                  <a:ext cx="7743928" cy="993224"/>
                </a:xfrm>
                <a:prstGeom prst="rect">
                  <a:avLst/>
                </a:prstGeom>
                <a:noFill/>
              </p:spPr>
              <p:txBody>
                <a:bodyPr wrap="square">
                  <a:spAutoFit/>
                </a:bodyPr>
                <a:lstStyle/>
                <a:p>
                  <a:pPr>
                    <a:lnSpc>
                      <a:spcPct val="115000"/>
                    </a:lnSpc>
                    <a:spcAft>
                      <a:spcPts val="1000"/>
                    </a:spcAft>
                  </a:pP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ZoneTexte 16">
                <a:extLst>
                  <a:ext uri="{FF2B5EF4-FFF2-40B4-BE49-F238E27FC236}">
                    <a16:creationId xmlns:a16="http://schemas.microsoft.com/office/drawing/2014/main" id="{C767ACCD-4F6E-CE5D-21E3-DD61E0F3DE87}"/>
                  </a:ext>
                </a:extLst>
              </p:cNvPr>
              <p:cNvSpPr txBox="1"/>
              <p:nvPr/>
            </p:nvSpPr>
            <p:spPr>
              <a:xfrm>
                <a:off x="5152829" y="1735907"/>
                <a:ext cx="6094708" cy="1339662"/>
              </a:xfrm>
              <a:prstGeom prst="rect">
                <a:avLst/>
              </a:prstGeom>
              <a:noFill/>
            </p:spPr>
            <p:txBody>
              <a:bodyPr wrap="square">
                <a:spAutoFit/>
              </a:bodyPr>
              <a:lstStyle/>
              <a:p>
                <a:pPr algn="ctr">
                  <a:lnSpc>
                    <a:spcPct val="115000"/>
                  </a:lnSpc>
                  <a:spcAft>
                    <a:spcPts val="10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Jésus sort de sa maison, de sa ville Nazareth, et part sur les routes de Palestine pour annoncer la Bonne Nouvelle de l’Evangile.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6" name="Image 25">
              <a:extLst>
                <a:ext uri="{FF2B5EF4-FFF2-40B4-BE49-F238E27FC236}">
                  <a16:creationId xmlns:a16="http://schemas.microsoft.com/office/drawing/2014/main" id="{B740E2F2-E6BC-9596-244B-AB689FAEB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858" y="957784"/>
              <a:ext cx="1895860" cy="2214377"/>
            </a:xfrm>
            <a:prstGeom prst="rect">
              <a:avLst/>
            </a:prstGeom>
          </p:spPr>
        </p:pic>
      </p:grpSp>
      <p:grpSp>
        <p:nvGrpSpPr>
          <p:cNvPr id="8" name="Groupe 7">
            <a:extLst>
              <a:ext uri="{FF2B5EF4-FFF2-40B4-BE49-F238E27FC236}">
                <a16:creationId xmlns:a16="http://schemas.microsoft.com/office/drawing/2014/main" id="{68D8E410-F2F0-6625-53FE-60A98FBCBF43}"/>
              </a:ext>
            </a:extLst>
          </p:cNvPr>
          <p:cNvGrpSpPr/>
          <p:nvPr/>
        </p:nvGrpSpPr>
        <p:grpSpPr>
          <a:xfrm>
            <a:off x="166003" y="3146451"/>
            <a:ext cx="6123096" cy="2621960"/>
            <a:chOff x="166003" y="3146451"/>
            <a:chExt cx="6123096" cy="2621960"/>
          </a:xfrm>
        </p:grpSpPr>
        <p:grpSp>
          <p:nvGrpSpPr>
            <p:cNvPr id="15" name="Groupe 14">
              <a:extLst>
                <a:ext uri="{FF2B5EF4-FFF2-40B4-BE49-F238E27FC236}">
                  <a16:creationId xmlns:a16="http://schemas.microsoft.com/office/drawing/2014/main" id="{93A1C75D-B3E9-4742-BBFB-CCFE6D89B13A}"/>
                </a:ext>
              </a:extLst>
            </p:cNvPr>
            <p:cNvGrpSpPr/>
            <p:nvPr/>
          </p:nvGrpSpPr>
          <p:grpSpPr>
            <a:xfrm>
              <a:off x="788371" y="3722085"/>
              <a:ext cx="5500728" cy="2046326"/>
              <a:chOff x="187149" y="3312610"/>
              <a:chExt cx="6795477" cy="1759312"/>
            </a:xfrm>
          </p:grpSpPr>
          <p:sp>
            <p:nvSpPr>
              <p:cNvPr id="5" name="Rectangle : coins arrondis 4">
                <a:extLst>
                  <a:ext uri="{FF2B5EF4-FFF2-40B4-BE49-F238E27FC236}">
                    <a16:creationId xmlns:a16="http://schemas.microsoft.com/office/drawing/2014/main" id="{A5CBEDA1-81D4-4435-B331-A1A7AE7BB336}"/>
                  </a:ext>
                </a:extLst>
              </p:cNvPr>
              <p:cNvSpPr/>
              <p:nvPr/>
            </p:nvSpPr>
            <p:spPr>
              <a:xfrm>
                <a:off x="187149" y="3312610"/>
                <a:ext cx="6795477" cy="175931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1CA78372-ABE0-4149-8BED-077261886EB3}"/>
                  </a:ext>
                </a:extLst>
              </p:cNvPr>
              <p:cNvSpPr txBox="1"/>
              <p:nvPr/>
            </p:nvSpPr>
            <p:spPr>
              <a:xfrm>
                <a:off x="270187" y="3407436"/>
                <a:ext cx="6629400" cy="1569660"/>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 maître du domaine sort à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la rencontre d’ouvriers qui eux aussi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sont sortis de chez eux.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Ils sont sur la place, ils attendent.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7" name="Image 26">
              <a:extLst>
                <a:ext uri="{FF2B5EF4-FFF2-40B4-BE49-F238E27FC236}">
                  <a16:creationId xmlns:a16="http://schemas.microsoft.com/office/drawing/2014/main" id="{E3C0D7F3-E2DA-C870-F750-F1D84FB6E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03" y="3146451"/>
              <a:ext cx="1184682" cy="2468089"/>
            </a:xfrm>
            <a:prstGeom prst="rect">
              <a:avLst/>
            </a:prstGeom>
          </p:spPr>
        </p:pic>
      </p:grpSp>
    </p:spTree>
    <p:extLst>
      <p:ext uri="{BB962C8B-B14F-4D97-AF65-F5344CB8AC3E}">
        <p14:creationId xmlns:p14="http://schemas.microsoft.com/office/powerpoint/2010/main" val="273196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0AAA2AC6-AF20-47F3-B9BC-3BA9983209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790" y="650182"/>
            <a:ext cx="1940482" cy="4003827"/>
          </a:xfrm>
          <a:prstGeom prst="rect">
            <a:avLst/>
          </a:prstGeom>
        </p:spPr>
      </p:pic>
      <p:grpSp>
        <p:nvGrpSpPr>
          <p:cNvPr id="7" name="Groupe 6">
            <a:extLst>
              <a:ext uri="{FF2B5EF4-FFF2-40B4-BE49-F238E27FC236}">
                <a16:creationId xmlns:a16="http://schemas.microsoft.com/office/drawing/2014/main" id="{21A2323E-4B62-4691-8CFF-B9F39F6EB289}"/>
              </a:ext>
            </a:extLst>
          </p:cNvPr>
          <p:cNvGrpSpPr/>
          <p:nvPr/>
        </p:nvGrpSpPr>
        <p:grpSpPr>
          <a:xfrm>
            <a:off x="2073436" y="1598502"/>
            <a:ext cx="9391151" cy="3426250"/>
            <a:chOff x="1338283" y="2328005"/>
            <a:chExt cx="9391151" cy="3426250"/>
          </a:xfrm>
        </p:grpSpPr>
        <p:sp>
          <p:nvSpPr>
            <p:cNvPr id="2" name="Rectangle : coins arrondis 1">
              <a:extLst>
                <a:ext uri="{FF2B5EF4-FFF2-40B4-BE49-F238E27FC236}">
                  <a16:creationId xmlns:a16="http://schemas.microsoft.com/office/drawing/2014/main" id="{F27E7547-B6D8-4509-9227-843C7B6184E7}"/>
                </a:ext>
              </a:extLst>
            </p:cNvPr>
            <p:cNvSpPr/>
            <p:nvPr/>
          </p:nvSpPr>
          <p:spPr>
            <a:xfrm>
              <a:off x="1338283" y="2328005"/>
              <a:ext cx="9391151" cy="342625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EE17678C-FDA9-4036-A4C3-DB9004894CF8}"/>
                </a:ext>
              </a:extLst>
            </p:cNvPr>
            <p:cNvSpPr txBox="1"/>
            <p:nvPr/>
          </p:nvSpPr>
          <p:spPr>
            <a:xfrm>
              <a:off x="1338283" y="2705725"/>
              <a:ext cx="9291387"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01 </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En effet, </a:t>
              </a:r>
              <a:r>
                <a:rPr kumimoji="0" lang="fr-FR" sz="4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le royaume des Cieux </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est comparable au maître d’un domaine qui </a:t>
              </a:r>
              <a:r>
                <a:rPr kumimoji="0" lang="fr-FR" sz="4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sortit</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fr-F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dès le matin </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afin d’embaucher des ouvriers pour sa vigne.</a:t>
              </a:r>
              <a:endParaRPr kumimoji="0" lang="fr-F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ZoneTexte 5">
            <a:extLst>
              <a:ext uri="{FF2B5EF4-FFF2-40B4-BE49-F238E27FC236}">
                <a16:creationId xmlns:a16="http://schemas.microsoft.com/office/drawing/2014/main" id="{5294D8F4-F083-4B09-8443-6C6D9C91A2F4}"/>
              </a:ext>
            </a:extLst>
          </p:cNvPr>
          <p:cNvSpPr txBox="1"/>
          <p:nvPr/>
        </p:nvSpPr>
        <p:spPr>
          <a:xfrm>
            <a:off x="111155" y="150894"/>
            <a:ext cx="22164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dès le matin</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78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1148978-64A9-45DC-BB92-9359F735838C}"/>
              </a:ext>
            </a:extLst>
          </p:cNvPr>
          <p:cNvSpPr txBox="1"/>
          <p:nvPr/>
        </p:nvSpPr>
        <p:spPr>
          <a:xfrm>
            <a:off x="293614" y="268340"/>
            <a:ext cx="2978092"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dès le matin</a:t>
            </a:r>
            <a:endParaRPr lang="fr-FR" dirty="0"/>
          </a:p>
        </p:txBody>
      </p:sp>
      <p:grpSp>
        <p:nvGrpSpPr>
          <p:cNvPr id="10" name="Groupe 9">
            <a:extLst>
              <a:ext uri="{FF2B5EF4-FFF2-40B4-BE49-F238E27FC236}">
                <a16:creationId xmlns:a16="http://schemas.microsoft.com/office/drawing/2014/main" id="{2469BFC9-C30E-918D-E99E-9BCE4F6DA393}"/>
              </a:ext>
            </a:extLst>
          </p:cNvPr>
          <p:cNvGrpSpPr/>
          <p:nvPr/>
        </p:nvGrpSpPr>
        <p:grpSpPr>
          <a:xfrm>
            <a:off x="2905570" y="3286385"/>
            <a:ext cx="7118647" cy="1832546"/>
            <a:chOff x="976393" y="1635815"/>
            <a:chExt cx="4257373" cy="2556476"/>
          </a:xfrm>
        </p:grpSpPr>
        <p:grpSp>
          <p:nvGrpSpPr>
            <p:cNvPr id="12" name="Groupe 11">
              <a:extLst>
                <a:ext uri="{FF2B5EF4-FFF2-40B4-BE49-F238E27FC236}">
                  <a16:creationId xmlns:a16="http://schemas.microsoft.com/office/drawing/2014/main" id="{BF00C74F-0894-4AE9-A01A-15B63EECA717}"/>
                </a:ext>
              </a:extLst>
            </p:cNvPr>
            <p:cNvGrpSpPr/>
            <p:nvPr/>
          </p:nvGrpSpPr>
          <p:grpSpPr>
            <a:xfrm>
              <a:off x="976393" y="1635815"/>
              <a:ext cx="4257373" cy="2556476"/>
              <a:chOff x="167780" y="1154447"/>
              <a:chExt cx="10888197" cy="796954"/>
            </a:xfrm>
          </p:grpSpPr>
          <p:sp>
            <p:nvSpPr>
              <p:cNvPr id="4" name="Rectangle : coins arrondis 3">
                <a:extLst>
                  <a:ext uri="{FF2B5EF4-FFF2-40B4-BE49-F238E27FC236}">
                    <a16:creationId xmlns:a16="http://schemas.microsoft.com/office/drawing/2014/main" id="{E97DE723-33A4-4896-9A20-954E64C439F9}"/>
                  </a:ext>
                </a:extLst>
              </p:cNvPr>
              <p:cNvSpPr/>
              <p:nvPr/>
            </p:nvSpPr>
            <p:spPr>
              <a:xfrm>
                <a:off x="167780" y="1154447"/>
                <a:ext cx="10444293" cy="79695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AD2E8C2-61D2-4A7B-B6A6-9E2E847BEFD1}"/>
                  </a:ext>
                </a:extLst>
              </p:cNvPr>
              <p:cNvSpPr txBox="1"/>
              <p:nvPr/>
            </p:nvSpPr>
            <p:spPr>
              <a:xfrm>
                <a:off x="1032532" y="1154447"/>
                <a:ext cx="10023445" cy="425501"/>
              </a:xfrm>
              <a:prstGeom prst="rect">
                <a:avLst/>
              </a:prstGeom>
              <a:noFill/>
            </p:spPr>
            <p:txBody>
              <a:bodyPr wrap="square">
                <a:spAutoFit/>
              </a:bodyPr>
              <a:lstStyle/>
              <a:p>
                <a:pPr>
                  <a:lnSpc>
                    <a:spcPct val="115000"/>
                  </a:lnSpc>
                  <a:spcAft>
                    <a:spcPts val="1000"/>
                  </a:spcAft>
                </a:pPr>
                <a:endParaRPr lang="fr-FR" sz="2000" dirty="0">
                  <a:effectLst/>
                  <a:latin typeface="Calibri" panose="020F0502020204030204" pitchFamily="34" charset="0"/>
                  <a:ea typeface="Calibri" panose="020F0502020204030204" pitchFamily="34" charset="0"/>
                </a:endParaRPr>
              </a:p>
            </p:txBody>
          </p:sp>
        </p:grpSp>
        <p:sp>
          <p:nvSpPr>
            <p:cNvPr id="3" name="ZoneTexte 2">
              <a:extLst>
                <a:ext uri="{FF2B5EF4-FFF2-40B4-BE49-F238E27FC236}">
                  <a16:creationId xmlns:a16="http://schemas.microsoft.com/office/drawing/2014/main" id="{F7DBA49E-6CAB-9EA1-694B-81AB17E3157D}"/>
                </a:ext>
              </a:extLst>
            </p:cNvPr>
            <p:cNvSpPr txBox="1"/>
            <p:nvPr/>
          </p:nvSpPr>
          <p:spPr>
            <a:xfrm>
              <a:off x="1111457" y="1866054"/>
              <a:ext cx="3681069" cy="1200329"/>
            </a:xfrm>
            <a:prstGeom prst="rect">
              <a:avLst/>
            </a:prstGeom>
            <a:noFill/>
          </p:spPr>
          <p:txBody>
            <a:bodyPr wrap="square">
              <a:spAutoFit/>
            </a:bodyPr>
            <a:lstStyle/>
            <a:p>
              <a:pPr algn="ctr"/>
              <a:r>
                <a:rPr lang="fr-FR"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 maître sort à l’aube ! </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3600" dirty="0">
                  <a:solidFill>
                    <a:srgbClr val="000000"/>
                  </a:solidFill>
                  <a:effectLst/>
                  <a:latin typeface="Times New Roman" panose="02020603050405020304" pitchFamily="18" charset="0"/>
                  <a:ea typeface="Calibri" panose="020F0502020204030204" pitchFamily="34" charset="0"/>
                </a:rPr>
                <a:t>Qu’évoque cette expression ?</a:t>
              </a:r>
              <a:endParaRPr lang="fr-FR" sz="3600" dirty="0"/>
            </a:p>
          </p:txBody>
        </p:sp>
      </p:grpSp>
      <p:pic>
        <p:nvPicPr>
          <p:cNvPr id="14" name="Image 13">
            <a:extLst>
              <a:ext uri="{FF2B5EF4-FFF2-40B4-BE49-F238E27FC236}">
                <a16:creationId xmlns:a16="http://schemas.microsoft.com/office/drawing/2014/main" id="{34407D0C-0D33-7A43-68C4-41C5F1931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1327" y="296184"/>
            <a:ext cx="5010734" cy="2553047"/>
          </a:xfrm>
          <a:prstGeom prst="rect">
            <a:avLst/>
          </a:prstGeom>
        </p:spPr>
      </p:pic>
    </p:spTree>
    <p:extLst>
      <p:ext uri="{BB962C8B-B14F-4D97-AF65-F5344CB8AC3E}">
        <p14:creationId xmlns:p14="http://schemas.microsoft.com/office/powerpoint/2010/main" val="3296038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45A628C-BAAF-4925-BDE0-9E75046BBA6F}"/>
              </a:ext>
            </a:extLst>
          </p:cNvPr>
          <p:cNvSpPr txBox="1"/>
          <p:nvPr/>
        </p:nvSpPr>
        <p:spPr>
          <a:xfrm>
            <a:off x="159391" y="142505"/>
            <a:ext cx="3048699"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dès le matin</a:t>
            </a:r>
            <a:endParaRPr lang="fr-FR" dirty="0"/>
          </a:p>
        </p:txBody>
      </p:sp>
      <p:grpSp>
        <p:nvGrpSpPr>
          <p:cNvPr id="13" name="Groupe 12">
            <a:extLst>
              <a:ext uri="{FF2B5EF4-FFF2-40B4-BE49-F238E27FC236}">
                <a16:creationId xmlns:a16="http://schemas.microsoft.com/office/drawing/2014/main" id="{42C523D9-6DB0-46B4-96C6-8ED2C8D8ECA9}"/>
              </a:ext>
            </a:extLst>
          </p:cNvPr>
          <p:cNvGrpSpPr/>
          <p:nvPr/>
        </p:nvGrpSpPr>
        <p:grpSpPr>
          <a:xfrm>
            <a:off x="3208090" y="1759005"/>
            <a:ext cx="7423190" cy="2411873"/>
            <a:chOff x="1817257" y="3976230"/>
            <a:chExt cx="6231562" cy="2116391"/>
          </a:xfrm>
        </p:grpSpPr>
        <p:sp>
          <p:nvSpPr>
            <p:cNvPr id="9" name="Rectangle : coins arrondis 8">
              <a:extLst>
                <a:ext uri="{FF2B5EF4-FFF2-40B4-BE49-F238E27FC236}">
                  <a16:creationId xmlns:a16="http://schemas.microsoft.com/office/drawing/2014/main" id="{A1C6AFF7-7ECD-4DEF-8B99-23A79EF8AE10}"/>
                </a:ext>
              </a:extLst>
            </p:cNvPr>
            <p:cNvSpPr/>
            <p:nvPr/>
          </p:nvSpPr>
          <p:spPr>
            <a:xfrm>
              <a:off x="1817257" y="3976230"/>
              <a:ext cx="5805182" cy="210563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30B2498D-A9E9-49FA-A3CA-0C15DF71BB6A}"/>
                </a:ext>
              </a:extLst>
            </p:cNvPr>
            <p:cNvSpPr txBox="1"/>
            <p:nvPr/>
          </p:nvSpPr>
          <p:spPr>
            <a:xfrm>
              <a:off x="1954217" y="4121107"/>
              <a:ext cx="6094602" cy="1971514"/>
            </a:xfrm>
            <a:prstGeom prst="rect">
              <a:avLst/>
            </a:prstGeom>
            <a:noFill/>
          </p:spPr>
          <p:txBody>
            <a:bodyPr wrap="square">
              <a:spAutoFit/>
            </a:bodyPr>
            <a:lstStyle/>
            <a:p>
              <a:pPr algn="ctr"/>
              <a:r>
                <a:rPr lang="fr-FR" sz="2800" b="1" i="1" dirty="0">
                  <a:solidFill>
                    <a:srgbClr val="000000"/>
                  </a:solidFill>
                  <a:effectLst/>
                  <a:latin typeface="Times New Roman" panose="02020603050405020304" pitchFamily="18" charset="0"/>
                  <a:ea typeface="Calibri" panose="020F0502020204030204" pitchFamily="34" charset="0"/>
                </a:rPr>
                <a:t>Psaume 62, 02 </a:t>
              </a:r>
              <a:r>
                <a:rPr lang="fr-FR" sz="2800" i="1" dirty="0">
                  <a:solidFill>
                    <a:srgbClr val="000000"/>
                  </a:solidFill>
                  <a:effectLst/>
                  <a:latin typeface="Times New Roman" panose="02020603050405020304" pitchFamily="18" charset="0"/>
                  <a:ea typeface="Calibri" panose="020F0502020204030204" pitchFamily="34" charset="0"/>
                </a:rPr>
                <a:t>Dieu, tu es mon Dieu, </a:t>
              </a:r>
            </a:p>
            <a:p>
              <a:pPr algn="ctr"/>
              <a:r>
                <a:rPr lang="fr-FR" sz="2800" i="1" dirty="0">
                  <a:solidFill>
                    <a:srgbClr val="000000"/>
                  </a:solidFill>
                  <a:effectLst/>
                  <a:latin typeface="Times New Roman" panose="02020603050405020304" pitchFamily="18" charset="0"/>
                  <a:ea typeface="Calibri" panose="020F0502020204030204" pitchFamily="34" charset="0"/>
                </a:rPr>
                <a:t>je te cherche dès l'aube : </a:t>
              </a:r>
            </a:p>
            <a:p>
              <a:pPr algn="ctr"/>
              <a:r>
                <a:rPr lang="fr-FR" sz="2800" i="1" dirty="0">
                  <a:solidFill>
                    <a:srgbClr val="000000"/>
                  </a:solidFill>
                  <a:effectLst/>
                  <a:latin typeface="Times New Roman" panose="02020603050405020304" pitchFamily="18" charset="0"/>
                  <a:ea typeface="Calibri" panose="020F0502020204030204" pitchFamily="34" charset="0"/>
                </a:rPr>
                <a:t>mon âme a soif de toi ; </a:t>
              </a:r>
            </a:p>
            <a:p>
              <a:pPr algn="ctr"/>
              <a:r>
                <a:rPr lang="fr-FR" sz="2800" i="1" dirty="0">
                  <a:solidFill>
                    <a:srgbClr val="000000"/>
                  </a:solidFill>
                  <a:effectLst/>
                  <a:latin typeface="Times New Roman" panose="02020603050405020304" pitchFamily="18" charset="0"/>
                  <a:ea typeface="Calibri" panose="020F0502020204030204" pitchFamily="34" charset="0"/>
                </a:rPr>
                <a:t>après toi languit ma chair, terre aride, </a:t>
              </a:r>
            </a:p>
            <a:p>
              <a:pPr algn="ctr"/>
              <a:r>
                <a:rPr lang="fr-FR" sz="2800" i="1" dirty="0">
                  <a:solidFill>
                    <a:srgbClr val="000000"/>
                  </a:solidFill>
                  <a:effectLst/>
                  <a:latin typeface="Times New Roman" panose="02020603050405020304" pitchFamily="18" charset="0"/>
                  <a:ea typeface="Calibri" panose="020F0502020204030204" pitchFamily="34" charset="0"/>
                </a:rPr>
                <a:t>altérée, sans eau.</a:t>
              </a:r>
              <a:endParaRPr lang="fr-FR" sz="4000" dirty="0">
                <a:effectLst/>
                <a:latin typeface="Calibri" panose="020F0502020204030204" pitchFamily="34" charset="0"/>
                <a:ea typeface="Calibri" panose="020F0502020204030204" pitchFamily="34" charset="0"/>
              </a:endParaRPr>
            </a:p>
          </p:txBody>
        </p:sp>
      </p:grpSp>
      <p:pic>
        <p:nvPicPr>
          <p:cNvPr id="3" name="Image 2">
            <a:extLst>
              <a:ext uri="{FF2B5EF4-FFF2-40B4-BE49-F238E27FC236}">
                <a16:creationId xmlns:a16="http://schemas.microsoft.com/office/drawing/2014/main" id="{4DAC658B-6239-17DF-EC2C-21C43E8BF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6194">
            <a:off x="650262" y="791687"/>
            <a:ext cx="3132220" cy="3658454"/>
          </a:xfrm>
          <a:prstGeom prst="rect">
            <a:avLst/>
          </a:prstGeom>
        </p:spPr>
      </p:pic>
    </p:spTree>
    <p:extLst>
      <p:ext uri="{BB962C8B-B14F-4D97-AF65-F5344CB8AC3E}">
        <p14:creationId xmlns:p14="http://schemas.microsoft.com/office/powerpoint/2010/main" val="2304053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45A628C-BAAF-4925-BDE0-9E75046BBA6F}"/>
              </a:ext>
            </a:extLst>
          </p:cNvPr>
          <p:cNvSpPr txBox="1"/>
          <p:nvPr/>
        </p:nvSpPr>
        <p:spPr>
          <a:xfrm>
            <a:off x="159391" y="142505"/>
            <a:ext cx="3048699"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dès le matin</a:t>
            </a:r>
            <a:endParaRPr lang="fr-FR" dirty="0"/>
          </a:p>
        </p:txBody>
      </p:sp>
      <p:grpSp>
        <p:nvGrpSpPr>
          <p:cNvPr id="12" name="Groupe 11">
            <a:extLst>
              <a:ext uri="{FF2B5EF4-FFF2-40B4-BE49-F238E27FC236}">
                <a16:creationId xmlns:a16="http://schemas.microsoft.com/office/drawing/2014/main" id="{6BF83117-0062-4847-BD9C-50165E6803A8}"/>
              </a:ext>
            </a:extLst>
          </p:cNvPr>
          <p:cNvGrpSpPr/>
          <p:nvPr/>
        </p:nvGrpSpPr>
        <p:grpSpPr>
          <a:xfrm>
            <a:off x="3277952" y="2950060"/>
            <a:ext cx="6578970" cy="3197158"/>
            <a:chOff x="906711" y="855422"/>
            <a:chExt cx="9412447" cy="2158492"/>
          </a:xfrm>
        </p:grpSpPr>
        <p:sp>
          <p:nvSpPr>
            <p:cNvPr id="2" name="Rectangle : coins arrondis 1">
              <a:extLst>
                <a:ext uri="{FF2B5EF4-FFF2-40B4-BE49-F238E27FC236}">
                  <a16:creationId xmlns:a16="http://schemas.microsoft.com/office/drawing/2014/main" id="{B67CE5EE-FDFC-497C-83D5-945AB61D0A11}"/>
                </a:ext>
              </a:extLst>
            </p:cNvPr>
            <p:cNvSpPr/>
            <p:nvPr/>
          </p:nvSpPr>
          <p:spPr>
            <a:xfrm>
              <a:off x="906711" y="855422"/>
              <a:ext cx="9412447" cy="210563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DA1EF1A4-E381-4D0A-860D-C9F7EE6EA408}"/>
                </a:ext>
              </a:extLst>
            </p:cNvPr>
            <p:cNvSpPr txBox="1"/>
            <p:nvPr/>
          </p:nvSpPr>
          <p:spPr>
            <a:xfrm>
              <a:off x="1201722" y="1087842"/>
              <a:ext cx="8152002" cy="1926072"/>
            </a:xfrm>
            <a:prstGeom prst="rect">
              <a:avLst/>
            </a:prstGeom>
            <a:noFill/>
            <a:ln>
              <a:noFill/>
            </a:ln>
          </p:spPr>
          <p:txBody>
            <a:bodyPr wrap="square">
              <a:spAutoFit/>
            </a:bodyPr>
            <a:lstStyle/>
            <a:p>
              <a:pPr algn="ctr"/>
              <a:r>
                <a:rPr lang="fr-FR" sz="3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Marc 1, 35 </a:t>
              </a:r>
              <a:r>
                <a:rPr lang="fr-FR"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 lendemain, </a:t>
              </a:r>
            </a:p>
            <a:p>
              <a:pPr algn="ctr"/>
              <a:r>
                <a:rPr lang="fr-FR"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Jésus se leva, bien avant l’aube. </a:t>
              </a:r>
            </a:p>
            <a:p>
              <a:pPr algn="ctr"/>
              <a:r>
                <a:rPr lang="fr-FR"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Il sortit et se rendit </a:t>
              </a:r>
            </a:p>
            <a:p>
              <a:pPr algn="ctr"/>
              <a:r>
                <a:rPr lang="fr-FR"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dans un endroit désert, </a:t>
              </a:r>
            </a:p>
            <a:p>
              <a:pPr algn="ctr"/>
              <a:r>
                <a:rPr lang="fr-FR"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et là il priait</a:t>
              </a:r>
              <a:r>
                <a:rPr lang="fr-FR" sz="3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 name="Image 4">
            <a:extLst>
              <a:ext uri="{FF2B5EF4-FFF2-40B4-BE49-F238E27FC236}">
                <a16:creationId xmlns:a16="http://schemas.microsoft.com/office/drawing/2014/main" id="{D3C11A2F-F6EB-57FA-3646-F5E8D9093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712" y="569143"/>
            <a:ext cx="5010734" cy="2553047"/>
          </a:xfrm>
          <a:prstGeom prst="rect">
            <a:avLst/>
          </a:prstGeom>
        </p:spPr>
      </p:pic>
    </p:spTree>
    <p:extLst>
      <p:ext uri="{BB962C8B-B14F-4D97-AF65-F5344CB8AC3E}">
        <p14:creationId xmlns:p14="http://schemas.microsoft.com/office/powerpoint/2010/main" val="1231503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62A267D-588F-4269-8933-DF645EDA033B}"/>
              </a:ext>
            </a:extLst>
          </p:cNvPr>
          <p:cNvSpPr txBox="1"/>
          <p:nvPr/>
        </p:nvSpPr>
        <p:spPr>
          <a:xfrm>
            <a:off x="144710" y="92171"/>
            <a:ext cx="3110218"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dès le matin</a:t>
            </a:r>
            <a:endParaRPr lang="fr-FR" dirty="0"/>
          </a:p>
        </p:txBody>
      </p:sp>
      <p:grpSp>
        <p:nvGrpSpPr>
          <p:cNvPr id="15" name="Groupe 14">
            <a:extLst>
              <a:ext uri="{FF2B5EF4-FFF2-40B4-BE49-F238E27FC236}">
                <a16:creationId xmlns:a16="http://schemas.microsoft.com/office/drawing/2014/main" id="{26F4BC26-59A3-4E7C-ABE4-BF2570D34E65}"/>
              </a:ext>
            </a:extLst>
          </p:cNvPr>
          <p:cNvGrpSpPr/>
          <p:nvPr/>
        </p:nvGrpSpPr>
        <p:grpSpPr>
          <a:xfrm>
            <a:off x="3777241" y="4403980"/>
            <a:ext cx="4627306" cy="1922477"/>
            <a:chOff x="1999376" y="4202883"/>
            <a:chExt cx="8607105" cy="1922477"/>
          </a:xfrm>
        </p:grpSpPr>
        <p:sp>
          <p:nvSpPr>
            <p:cNvPr id="11" name="Rectangle : coins arrondis 10">
              <a:extLst>
                <a:ext uri="{FF2B5EF4-FFF2-40B4-BE49-F238E27FC236}">
                  <a16:creationId xmlns:a16="http://schemas.microsoft.com/office/drawing/2014/main" id="{C4BC4E48-8C9B-42C3-A724-87B70C842F86}"/>
                </a:ext>
              </a:extLst>
            </p:cNvPr>
            <p:cNvSpPr/>
            <p:nvPr/>
          </p:nvSpPr>
          <p:spPr>
            <a:xfrm>
              <a:off x="1999376" y="4202883"/>
              <a:ext cx="8607105" cy="192247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C802C7AB-D235-4E82-B4A9-EE4CF6A5CEB4}"/>
                </a:ext>
              </a:extLst>
            </p:cNvPr>
            <p:cNvSpPr txBox="1"/>
            <p:nvPr/>
          </p:nvSpPr>
          <p:spPr>
            <a:xfrm>
              <a:off x="2507531" y="4256180"/>
              <a:ext cx="7780485" cy="1815882"/>
            </a:xfrm>
            <a:prstGeom prst="rect">
              <a:avLst/>
            </a:prstGeom>
            <a:noFill/>
          </p:spPr>
          <p:txBody>
            <a:bodyPr wrap="square">
              <a:spAutoFit/>
            </a:bodyPr>
            <a:lstStyle/>
            <a:p>
              <a:pPr algn="ctr"/>
              <a:r>
                <a:rPr lang="fr-FR" sz="2800" dirty="0">
                  <a:effectLst/>
                  <a:latin typeface="Times New Roman" panose="02020603050405020304" pitchFamily="18" charset="0"/>
                  <a:ea typeface="Calibri" panose="020F0502020204030204" pitchFamily="34" charset="0"/>
                </a:rPr>
                <a:t>Faut-il nous aussi être </a:t>
              </a:r>
            </a:p>
            <a:p>
              <a:pPr algn="ctr"/>
              <a:r>
                <a:rPr lang="fr-FR" sz="2800" dirty="0">
                  <a:effectLst/>
                  <a:latin typeface="Times New Roman" panose="02020603050405020304" pitchFamily="18" charset="0"/>
                  <a:ea typeface="Calibri" panose="020F0502020204030204" pitchFamily="34" charset="0"/>
                </a:rPr>
                <a:t>prêt dès le matin, </a:t>
              </a:r>
            </a:p>
            <a:p>
              <a:pPr algn="ctr"/>
              <a:r>
                <a:rPr lang="fr-FR" sz="2800" dirty="0">
                  <a:effectLst/>
                  <a:latin typeface="Times New Roman" panose="02020603050405020304" pitchFamily="18" charset="0"/>
                  <a:ea typeface="Calibri" panose="020F0502020204030204" pitchFamily="34" charset="0"/>
                </a:rPr>
                <a:t>le matin de notre vie </a:t>
              </a:r>
            </a:p>
            <a:p>
              <a:pPr algn="ctr"/>
              <a:r>
                <a:rPr lang="fr-FR" sz="2800" dirty="0">
                  <a:effectLst/>
                  <a:latin typeface="Times New Roman" panose="02020603050405020304" pitchFamily="18" charset="0"/>
                  <a:ea typeface="Calibri" panose="020F0502020204030204" pitchFamily="34" charset="0"/>
                </a:rPr>
                <a:t>à rencontrer Dieu ? </a:t>
              </a:r>
              <a:endParaRPr lang="fr-FR" sz="2800" dirty="0"/>
            </a:p>
          </p:txBody>
        </p:sp>
      </p:grpSp>
      <p:pic>
        <p:nvPicPr>
          <p:cNvPr id="2" name="Image 1">
            <a:extLst>
              <a:ext uri="{FF2B5EF4-FFF2-40B4-BE49-F238E27FC236}">
                <a16:creationId xmlns:a16="http://schemas.microsoft.com/office/drawing/2014/main" id="{8461EE28-EB73-64CE-BEA2-5F805AF98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784" y="593536"/>
            <a:ext cx="6127748" cy="3122183"/>
          </a:xfrm>
          <a:prstGeom prst="rect">
            <a:avLst/>
          </a:prstGeom>
        </p:spPr>
      </p:pic>
      <p:grpSp>
        <p:nvGrpSpPr>
          <p:cNvPr id="14" name="Groupe 13">
            <a:extLst>
              <a:ext uri="{FF2B5EF4-FFF2-40B4-BE49-F238E27FC236}">
                <a16:creationId xmlns:a16="http://schemas.microsoft.com/office/drawing/2014/main" id="{19A5D761-3D4B-4B05-8C26-C4AFD99843E9}"/>
              </a:ext>
            </a:extLst>
          </p:cNvPr>
          <p:cNvGrpSpPr/>
          <p:nvPr/>
        </p:nvGrpSpPr>
        <p:grpSpPr>
          <a:xfrm>
            <a:off x="581114" y="657641"/>
            <a:ext cx="5038185" cy="3512707"/>
            <a:chOff x="1711354" y="1258349"/>
            <a:chExt cx="8481270" cy="2088858"/>
          </a:xfrm>
        </p:grpSpPr>
        <p:sp>
          <p:nvSpPr>
            <p:cNvPr id="4" name="Rectangle : coins arrondis 3">
              <a:extLst>
                <a:ext uri="{FF2B5EF4-FFF2-40B4-BE49-F238E27FC236}">
                  <a16:creationId xmlns:a16="http://schemas.microsoft.com/office/drawing/2014/main" id="{1EF157B5-0BBE-4AF6-93DE-6EB8E777994A}"/>
                </a:ext>
              </a:extLst>
            </p:cNvPr>
            <p:cNvSpPr/>
            <p:nvPr/>
          </p:nvSpPr>
          <p:spPr>
            <a:xfrm>
              <a:off x="1711354" y="1258349"/>
              <a:ext cx="8481270" cy="208885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5DD8828-0911-49A7-97B1-62E6D14EE3C2}"/>
                </a:ext>
              </a:extLst>
            </p:cNvPr>
            <p:cNvSpPr txBox="1"/>
            <p:nvPr/>
          </p:nvSpPr>
          <p:spPr>
            <a:xfrm>
              <a:off x="2464615" y="1454573"/>
              <a:ext cx="7262768" cy="1713916"/>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 maître sort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dès le matin, dès l’aube.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 matin annonce une nouvelle journée porteuse de nouveautés. Dans la quiétude du nouveau jour qui se lève de nouvelles rencontres vont se faire et porteront du fruit.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0526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0AAA2AC6-AF20-47F3-B9BC-3BA9983209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790" y="650182"/>
            <a:ext cx="1940482" cy="4003827"/>
          </a:xfrm>
          <a:prstGeom prst="rect">
            <a:avLst/>
          </a:prstGeom>
        </p:spPr>
      </p:pic>
      <p:grpSp>
        <p:nvGrpSpPr>
          <p:cNvPr id="7" name="Groupe 6">
            <a:extLst>
              <a:ext uri="{FF2B5EF4-FFF2-40B4-BE49-F238E27FC236}">
                <a16:creationId xmlns:a16="http://schemas.microsoft.com/office/drawing/2014/main" id="{21A2323E-4B62-4691-8CFF-B9F39F6EB289}"/>
              </a:ext>
            </a:extLst>
          </p:cNvPr>
          <p:cNvGrpSpPr/>
          <p:nvPr/>
        </p:nvGrpSpPr>
        <p:grpSpPr>
          <a:xfrm>
            <a:off x="2073436" y="1598502"/>
            <a:ext cx="9391151" cy="3426250"/>
            <a:chOff x="1338283" y="2328005"/>
            <a:chExt cx="9391151" cy="3426250"/>
          </a:xfrm>
        </p:grpSpPr>
        <p:sp>
          <p:nvSpPr>
            <p:cNvPr id="2" name="Rectangle : coins arrondis 1">
              <a:extLst>
                <a:ext uri="{FF2B5EF4-FFF2-40B4-BE49-F238E27FC236}">
                  <a16:creationId xmlns:a16="http://schemas.microsoft.com/office/drawing/2014/main" id="{F27E7547-B6D8-4509-9227-843C7B6184E7}"/>
                </a:ext>
              </a:extLst>
            </p:cNvPr>
            <p:cNvSpPr/>
            <p:nvPr/>
          </p:nvSpPr>
          <p:spPr>
            <a:xfrm>
              <a:off x="1338283" y="2328005"/>
              <a:ext cx="9391151" cy="342625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EE17678C-FDA9-4036-A4C3-DB9004894CF8}"/>
                </a:ext>
              </a:extLst>
            </p:cNvPr>
            <p:cNvSpPr txBox="1"/>
            <p:nvPr/>
          </p:nvSpPr>
          <p:spPr>
            <a:xfrm>
              <a:off x="1338283" y="2705725"/>
              <a:ext cx="9291387"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01 </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En effet, </a:t>
              </a:r>
              <a:r>
                <a:rPr kumimoji="0" lang="fr-FR" sz="4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le royaume des Cieux </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est comparable au maître d’un domaine qui sortit </a:t>
              </a:r>
              <a:r>
                <a:rPr kumimoji="0" lang="fr-FR" sz="4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dès le matin </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afin d’</a:t>
              </a:r>
              <a:r>
                <a:rPr kumimoji="0" lang="fr-F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embaucher</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des ouvriers pour sa vigne.</a:t>
              </a:r>
              <a:endParaRPr kumimoji="0" lang="fr-F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ZoneTexte 5">
            <a:extLst>
              <a:ext uri="{FF2B5EF4-FFF2-40B4-BE49-F238E27FC236}">
                <a16:creationId xmlns:a16="http://schemas.microsoft.com/office/drawing/2014/main" id="{5294D8F4-F083-4B09-8443-6C6D9C91A2F4}"/>
              </a:ext>
            </a:extLst>
          </p:cNvPr>
          <p:cNvSpPr txBox="1"/>
          <p:nvPr/>
        </p:nvSpPr>
        <p:spPr>
          <a:xfrm>
            <a:off x="111155" y="150894"/>
            <a:ext cx="22164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embaucher</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139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3391220-504D-4A70-8226-D043F78A3452}"/>
              </a:ext>
            </a:extLst>
          </p:cNvPr>
          <p:cNvSpPr txBox="1"/>
          <p:nvPr/>
        </p:nvSpPr>
        <p:spPr>
          <a:xfrm>
            <a:off x="144710" y="142505"/>
            <a:ext cx="1700868"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embaucher</a:t>
            </a:r>
            <a:endParaRPr lang="fr-FR" dirty="0"/>
          </a:p>
        </p:txBody>
      </p:sp>
      <p:grpSp>
        <p:nvGrpSpPr>
          <p:cNvPr id="10" name="Groupe 9">
            <a:extLst>
              <a:ext uri="{FF2B5EF4-FFF2-40B4-BE49-F238E27FC236}">
                <a16:creationId xmlns:a16="http://schemas.microsoft.com/office/drawing/2014/main" id="{55604700-85AF-44A4-9386-B2942311C17A}"/>
              </a:ext>
            </a:extLst>
          </p:cNvPr>
          <p:cNvGrpSpPr/>
          <p:nvPr/>
        </p:nvGrpSpPr>
        <p:grpSpPr>
          <a:xfrm>
            <a:off x="752213" y="2105638"/>
            <a:ext cx="5343787" cy="2290193"/>
            <a:chOff x="752213" y="2105638"/>
            <a:chExt cx="5343787" cy="2793534"/>
          </a:xfrm>
        </p:grpSpPr>
        <p:sp>
          <p:nvSpPr>
            <p:cNvPr id="4" name="Rectangle : coins arrondis 3">
              <a:extLst>
                <a:ext uri="{FF2B5EF4-FFF2-40B4-BE49-F238E27FC236}">
                  <a16:creationId xmlns:a16="http://schemas.microsoft.com/office/drawing/2014/main" id="{985ECBAD-6C4D-4446-8C8C-CC6651B9EF00}"/>
                </a:ext>
              </a:extLst>
            </p:cNvPr>
            <p:cNvSpPr/>
            <p:nvPr/>
          </p:nvSpPr>
          <p:spPr>
            <a:xfrm>
              <a:off x="752213" y="2105638"/>
              <a:ext cx="5343787" cy="279353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BC99ADA5-CC70-4345-8888-4110943BD728}"/>
                </a:ext>
              </a:extLst>
            </p:cNvPr>
            <p:cNvSpPr txBox="1"/>
            <p:nvPr/>
          </p:nvSpPr>
          <p:spPr>
            <a:xfrm>
              <a:off x="752213" y="2393863"/>
              <a:ext cx="5148743" cy="2214979"/>
            </a:xfrm>
            <a:prstGeom prst="rect">
              <a:avLst/>
            </a:prstGeom>
            <a:noFill/>
          </p:spPr>
          <p:txBody>
            <a:bodyPr wrap="square">
              <a:spAutoFit/>
            </a:bodyPr>
            <a:lstStyle/>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Ce maître manquerait-il </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de prévoyance ?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800" dirty="0">
                  <a:effectLst/>
                  <a:latin typeface="Times New Roman" panose="02020603050405020304" pitchFamily="18" charset="0"/>
                  <a:ea typeface="Calibri" panose="020F0502020204030204" pitchFamily="34" charset="0"/>
                </a:rPr>
                <a:t>Il a une grande récolte à faire et </a:t>
              </a:r>
            </a:p>
            <a:p>
              <a:pPr algn="ctr"/>
              <a:r>
                <a:rPr lang="fr-FR" sz="2800" dirty="0">
                  <a:effectLst/>
                  <a:latin typeface="Times New Roman" panose="02020603050405020304" pitchFamily="18" charset="0"/>
                  <a:ea typeface="Calibri" panose="020F0502020204030204" pitchFamily="34" charset="0"/>
                </a:rPr>
                <a:t>il n’a pas prévu ses ouvriers ?</a:t>
              </a:r>
              <a:endParaRPr lang="fr-FR" sz="4000" dirty="0"/>
            </a:p>
          </p:txBody>
        </p:sp>
      </p:grpSp>
      <p:pic>
        <p:nvPicPr>
          <p:cNvPr id="3" name="Image 2">
            <a:extLst>
              <a:ext uri="{FF2B5EF4-FFF2-40B4-BE49-F238E27FC236}">
                <a16:creationId xmlns:a16="http://schemas.microsoft.com/office/drawing/2014/main" id="{36829870-27BF-50D3-639D-D1AA8D95D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9326" y="898903"/>
            <a:ext cx="5289513" cy="4002226"/>
          </a:xfrm>
          <a:prstGeom prst="rect">
            <a:avLst/>
          </a:prstGeom>
        </p:spPr>
      </p:pic>
    </p:spTree>
    <p:extLst>
      <p:ext uri="{BB962C8B-B14F-4D97-AF65-F5344CB8AC3E}">
        <p14:creationId xmlns:p14="http://schemas.microsoft.com/office/powerpoint/2010/main" val="749931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522F38B-222A-461D-90C6-1489A9E1FEE7}"/>
              </a:ext>
            </a:extLst>
          </p:cNvPr>
          <p:cNvSpPr txBox="1"/>
          <p:nvPr/>
        </p:nvSpPr>
        <p:spPr>
          <a:xfrm>
            <a:off x="296231" y="159391"/>
            <a:ext cx="1700868"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embaucher</a:t>
            </a:r>
            <a:endParaRPr lang="fr-FR" dirty="0"/>
          </a:p>
        </p:txBody>
      </p:sp>
      <p:grpSp>
        <p:nvGrpSpPr>
          <p:cNvPr id="7" name="Groupe 6">
            <a:extLst>
              <a:ext uri="{FF2B5EF4-FFF2-40B4-BE49-F238E27FC236}">
                <a16:creationId xmlns:a16="http://schemas.microsoft.com/office/drawing/2014/main" id="{C8AB23E3-C097-48B2-8350-AB7109EAFA8D}"/>
              </a:ext>
            </a:extLst>
          </p:cNvPr>
          <p:cNvGrpSpPr/>
          <p:nvPr/>
        </p:nvGrpSpPr>
        <p:grpSpPr>
          <a:xfrm>
            <a:off x="495656" y="1233751"/>
            <a:ext cx="7668468" cy="4509023"/>
            <a:chOff x="2256639" y="679507"/>
            <a:chExt cx="7927596" cy="4798503"/>
          </a:xfrm>
        </p:grpSpPr>
        <p:sp>
          <p:nvSpPr>
            <p:cNvPr id="2" name="Rectangle : coins arrondis 1">
              <a:extLst>
                <a:ext uri="{FF2B5EF4-FFF2-40B4-BE49-F238E27FC236}">
                  <a16:creationId xmlns:a16="http://schemas.microsoft.com/office/drawing/2014/main" id="{07C9FB99-4A76-4630-800B-7BAA10F51812}"/>
                </a:ext>
              </a:extLst>
            </p:cNvPr>
            <p:cNvSpPr/>
            <p:nvPr/>
          </p:nvSpPr>
          <p:spPr>
            <a:xfrm>
              <a:off x="2256639" y="679507"/>
              <a:ext cx="7927596" cy="4798503"/>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5F4BA74B-5B25-4F7F-A7CF-85DD17C43DB5}"/>
                </a:ext>
              </a:extLst>
            </p:cNvPr>
            <p:cNvSpPr txBox="1"/>
            <p:nvPr/>
          </p:nvSpPr>
          <p:spPr>
            <a:xfrm>
              <a:off x="2820798" y="788566"/>
              <a:ext cx="6725873" cy="4298773"/>
            </a:xfrm>
            <a:prstGeom prst="rect">
              <a:avLst/>
            </a:prstGeom>
            <a:noFill/>
            <a:ln>
              <a:noFill/>
            </a:ln>
          </p:spPr>
          <p:txBody>
            <a:bodyPr wrap="square">
              <a:spAutoFit/>
            </a:bodyPr>
            <a:lstStyle/>
            <a:p>
              <a:pPr algn="ctr">
                <a:lnSpc>
                  <a:spcPct val="115000"/>
                </a:lnSpc>
                <a:spcAft>
                  <a:spcPts val="10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Ce verset fait référence à une situation sociale douloureuse au temps de Jésus. Le pays vivait une crise économique et les ouvriers agricoles se retrouvaient le matin sur la place du village dans l’espoir d’être embauché pour la journée. »</a:t>
              </a:r>
              <a:br>
                <a:rPr lang="fr-FR" sz="2400" dirty="0">
                  <a:effectLst/>
                  <a:latin typeface="Times New Roman" panose="02020603050405020304" pitchFamily="18" charset="0"/>
                  <a:ea typeface="Calibri" panose="020F0502020204030204" pitchFamily="34" charset="0"/>
                  <a:cs typeface="Times New Roman" panose="02020603050405020304" pitchFamily="18" charset="0"/>
                </a:rPr>
              </a:br>
              <a:r>
                <a:rPr lang="fr-FR" sz="1200" dirty="0">
                  <a:effectLst/>
                  <a:latin typeface="Times New Roman" panose="02020603050405020304" pitchFamily="18" charset="0"/>
                  <a:ea typeface="Calibri" panose="020F0502020204030204" pitchFamily="34" charset="0"/>
                  <a:cs typeface="Times New Roman" panose="02020603050405020304" pitchFamily="18" charset="0"/>
                </a:rPr>
                <a:t>Antoine </a:t>
              </a:r>
              <a:r>
                <a:rPr lang="fr-FR" sz="1200" dirty="0" err="1">
                  <a:effectLst/>
                  <a:latin typeface="Times New Roman" panose="02020603050405020304" pitchFamily="18" charset="0"/>
                  <a:ea typeface="Calibri" panose="020F0502020204030204" pitchFamily="34" charset="0"/>
                  <a:cs typeface="Times New Roman" panose="02020603050405020304" pitchFamily="18" charset="0"/>
                </a:rPr>
                <a:t>Nouis</a:t>
              </a:r>
              <a:r>
                <a:rPr lang="fr-FR" sz="1200" dirty="0">
                  <a:effectLst/>
                  <a:latin typeface="Times New Roman" panose="02020603050405020304" pitchFamily="18" charset="0"/>
                  <a:ea typeface="Calibri" panose="020F0502020204030204" pitchFamily="34" charset="0"/>
                  <a:cs typeface="Times New Roman" panose="02020603050405020304" pitchFamily="18" charset="0"/>
                </a:rPr>
                <a:t> p 156</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a:solidFill>
                    <a:srgbClr val="000000"/>
                  </a:solidFill>
                  <a:effectLst/>
                  <a:latin typeface="Times New Roman" panose="02020603050405020304" pitchFamily="18" charset="0"/>
                  <a:ea typeface="Calibri" panose="020F0502020204030204" pitchFamily="34" charset="0"/>
                </a:rPr>
                <a:t>Genèse 2, 15 </a:t>
              </a:r>
              <a:r>
                <a:rPr lang="fr-FR" sz="2400" i="1" dirty="0">
                  <a:solidFill>
                    <a:srgbClr val="000000"/>
                  </a:solidFill>
                  <a:effectLst/>
                  <a:latin typeface="Times New Roman" panose="02020603050405020304" pitchFamily="18" charset="0"/>
                  <a:ea typeface="Calibri" panose="020F0502020204030204" pitchFamily="34" charset="0"/>
                </a:rPr>
                <a:t>Le Seigneur Dieu prit l’homme </a:t>
              </a:r>
              <a:br>
                <a:rPr lang="fr-FR" sz="2400" i="1" dirty="0">
                  <a:solidFill>
                    <a:srgbClr val="000000"/>
                  </a:solidFill>
                  <a:effectLst/>
                  <a:latin typeface="Times New Roman" panose="02020603050405020304" pitchFamily="18" charset="0"/>
                  <a:ea typeface="Calibri" panose="020F0502020204030204" pitchFamily="34" charset="0"/>
                </a:rPr>
              </a:br>
              <a:r>
                <a:rPr lang="fr-FR" sz="2400" i="1" dirty="0">
                  <a:solidFill>
                    <a:srgbClr val="000000"/>
                  </a:solidFill>
                  <a:effectLst/>
                  <a:latin typeface="Times New Roman" panose="02020603050405020304" pitchFamily="18" charset="0"/>
                  <a:ea typeface="Calibri" panose="020F0502020204030204" pitchFamily="34" charset="0"/>
                </a:rPr>
                <a:t>et le conduisit dans le jardin d’Éden </a:t>
              </a:r>
              <a:br>
                <a:rPr lang="fr-FR" sz="2400" i="1" dirty="0">
                  <a:solidFill>
                    <a:srgbClr val="000000"/>
                  </a:solidFill>
                  <a:effectLst/>
                  <a:latin typeface="Times New Roman" panose="02020603050405020304" pitchFamily="18" charset="0"/>
                  <a:ea typeface="Calibri" panose="020F0502020204030204" pitchFamily="34" charset="0"/>
                </a:rPr>
              </a:br>
              <a:r>
                <a:rPr lang="fr-FR" sz="2400" i="1" dirty="0">
                  <a:solidFill>
                    <a:srgbClr val="000000"/>
                  </a:solidFill>
                  <a:effectLst/>
                  <a:latin typeface="Times New Roman" panose="02020603050405020304" pitchFamily="18" charset="0"/>
                  <a:ea typeface="Calibri" panose="020F0502020204030204" pitchFamily="34" charset="0"/>
                </a:rPr>
                <a:t>pour qu’il le travaille et le garde</a:t>
              </a:r>
              <a:r>
                <a:rPr lang="fr-FR" sz="2400" b="1" i="1" dirty="0">
                  <a:solidFill>
                    <a:srgbClr val="000000"/>
                  </a:solidFill>
                  <a:effectLst/>
                  <a:latin typeface="Times New Roman" panose="02020603050405020304" pitchFamily="18" charset="0"/>
                  <a:ea typeface="Calibri" panose="020F0502020204030204" pitchFamily="34" charset="0"/>
                </a:rPr>
                <a:t>. </a:t>
              </a:r>
              <a:endParaRPr lang="fr-FR" sz="2400" dirty="0"/>
            </a:p>
          </p:txBody>
        </p:sp>
      </p:grpSp>
      <p:pic>
        <p:nvPicPr>
          <p:cNvPr id="6" name="Image 5">
            <a:extLst>
              <a:ext uri="{FF2B5EF4-FFF2-40B4-BE49-F238E27FC236}">
                <a16:creationId xmlns:a16="http://schemas.microsoft.com/office/drawing/2014/main" id="{23A43DDB-95CF-6B4D-F269-A17BE82AD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986" y="1605493"/>
            <a:ext cx="5405292" cy="3512250"/>
          </a:xfrm>
          <a:prstGeom prst="rect">
            <a:avLst/>
          </a:prstGeom>
        </p:spPr>
      </p:pic>
    </p:spTree>
    <p:extLst>
      <p:ext uri="{BB962C8B-B14F-4D97-AF65-F5344CB8AC3E}">
        <p14:creationId xmlns:p14="http://schemas.microsoft.com/office/powerpoint/2010/main" val="264914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D184CA8-A46F-4EFB-92C3-D83E5DA76D52}"/>
              </a:ext>
            </a:extLst>
          </p:cNvPr>
          <p:cNvSpPr txBox="1"/>
          <p:nvPr/>
        </p:nvSpPr>
        <p:spPr>
          <a:xfrm>
            <a:off x="82730" y="935116"/>
            <a:ext cx="12109270" cy="413395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FR" sz="1800" b="1" i="0" u="none" strike="noStrike" kern="1200" cap="none" spc="0" normalizeH="0" baseline="0" noProof="0" dirty="0">
                <a:ln>
                  <a:noFill/>
                </a:ln>
                <a:solidFill>
                  <a:srgbClr val="BF23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09</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Ceux qui avaient commencé à cinq heures s’avancèrent et reçurent chacun une pièce d’un denier.</a:t>
            </a: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FR" sz="1800" b="1" i="0" u="none" strike="noStrike" kern="1200" cap="none" spc="0" normalizeH="0" baseline="0" noProof="0" dirty="0">
                <a:ln>
                  <a:noFill/>
                </a:ln>
                <a:solidFill>
                  <a:srgbClr val="BF23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10</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Quand vint le tour des premiers, </a:t>
            </a: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ils pensaient recevoir davantage</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mais ils reçurent, eux aussi, chacun une pièce d’un denier.</a:t>
            </a: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FR" sz="1800" b="1" i="0" u="none" strike="noStrike" kern="1200" cap="none" spc="0" normalizeH="0" baseline="0" noProof="0" dirty="0">
                <a:ln>
                  <a:noFill/>
                </a:ln>
                <a:solidFill>
                  <a:srgbClr val="BF23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En la recevant, ils </a:t>
            </a: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récriminaient</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1800" b="0" i="0" u="none" strike="noStrike" kern="1200" cap="none" spc="0" normalizeH="0" baseline="3000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murmuraient</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contre le maître du domaine :</a:t>
            </a: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FR" sz="1800" b="1" i="0" u="none" strike="noStrike" kern="1200" cap="none" spc="0" normalizeH="0" baseline="0" noProof="0" dirty="0">
                <a:ln>
                  <a:noFill/>
                </a:ln>
                <a:solidFill>
                  <a:srgbClr val="BF23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12</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“Ceux-là, les derniers venus, n’ont fait qu’une heure, et tu les traites à l’égal de nous, qui avons enduré le poids du jour et la chaleur !”</a:t>
            </a: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FR" sz="1800" b="1" i="0" u="none" strike="noStrike" kern="1200" cap="none" spc="0" normalizeH="0" baseline="0" noProof="0" dirty="0">
                <a:ln>
                  <a:noFill/>
                </a:ln>
                <a:solidFill>
                  <a:srgbClr val="BF23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13</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Mais le maître répondit à l’un d’entre eux : “Mon ami, je ne suis pas injuste envers toi. N’as-tu pas été d’accord avec moi </a:t>
            </a:r>
            <a:r>
              <a:rPr kumimoji="0" lang="fr-FR" sz="1800" b="0" i="0" u="none" strike="noStrike" kern="1200" cap="none" spc="0" normalizeH="0" baseline="3000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t’es-tu accordé avec moi</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pour un denier ?</a:t>
            </a: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FR" sz="1800" b="1" i="0" u="none" strike="noStrike" kern="1200" cap="none" spc="0" normalizeH="0" baseline="0" noProof="0" dirty="0">
                <a:ln>
                  <a:noFill/>
                </a:ln>
                <a:solidFill>
                  <a:srgbClr val="BF23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14</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Prends </a:t>
            </a:r>
            <a:r>
              <a:rPr kumimoji="0" lang="fr-FR" sz="1800" b="0" i="0" u="none" strike="noStrike" kern="1200" cap="none" spc="0" normalizeH="0" baseline="3000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emporte </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ce qui te revient, et va-t’en. Je veux donner au dernier venu autant qu’à toi </a:t>
            </a:r>
            <a:r>
              <a:rPr kumimoji="0" lang="fr-FR" sz="1800" b="0" i="0" u="none" strike="noStrike" kern="1200" cap="none" spc="0" normalizeH="0" baseline="3000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comme à toi</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FR" sz="1800" b="1" i="0" u="none" strike="noStrike" kern="1200" cap="none" spc="0" normalizeH="0" baseline="0" noProof="0" dirty="0">
                <a:ln>
                  <a:noFill/>
                </a:ln>
                <a:solidFill>
                  <a:srgbClr val="BF23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15</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n’ai-je pas le droit de faire ce que je veux de mes biens ? Ou alors </a:t>
            </a: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ton regard </a:t>
            </a:r>
            <a:r>
              <a:rPr kumimoji="0" lang="fr-FR" sz="1800" b="0" i="0" u="none" strike="noStrike" kern="1200" cap="none" spc="0" normalizeH="0" baseline="3000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oeil</a:t>
            </a: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est-il mauvais parce que moi, je suis bon ?”</a:t>
            </a: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BF2329"/>
                </a:solidFill>
                <a:effectLst/>
                <a:uLnTx/>
                <a:uFillTx/>
                <a:latin typeface="Times New Roman" panose="02020603050405020304" pitchFamily="18" charset="0"/>
                <a:ea typeface="Calibri" panose="020F0502020204030204" pitchFamily="34" charset="0"/>
                <a:cs typeface="+mn-cs"/>
              </a:rPr>
              <a:t>16</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mn-cs"/>
              </a:rPr>
              <a:t> C’est ainsi que </a:t>
            </a: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les derniers seront premiers, et les premiers seront derniers. </a:t>
            </a:r>
            <a:r>
              <a:rPr kumimoji="0" lang="fr-FR" sz="1800" b="0" i="0" u="none" strike="noStrike" kern="1200" cap="none" spc="0" normalizeH="0" baseline="0" noProof="0" dirty="0">
                <a:ln>
                  <a:noFill/>
                </a:ln>
                <a:solidFill>
                  <a:srgbClr val="333333"/>
                </a:solidFill>
                <a:effectLst/>
                <a:uLnTx/>
                <a:uFillTx/>
                <a:latin typeface="Times New Roman" panose="02020603050405020304" pitchFamily="18" charset="0"/>
                <a:ea typeface="Calibri" panose="020F0502020204030204" pitchFamily="34" charset="0"/>
                <a:cs typeface="+mn-cs"/>
              </a:rPr>
              <a:t>»</a:t>
            </a:r>
            <a:endPar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126117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2C26907-4D78-43F3-AAB5-AC6117F1AAE3}"/>
              </a:ext>
            </a:extLst>
          </p:cNvPr>
          <p:cNvSpPr txBox="1"/>
          <p:nvPr/>
        </p:nvSpPr>
        <p:spPr>
          <a:xfrm>
            <a:off x="295712" y="86579"/>
            <a:ext cx="1700868"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embaucher</a:t>
            </a:r>
            <a:endParaRPr lang="fr-FR" dirty="0"/>
          </a:p>
        </p:txBody>
      </p:sp>
      <p:grpSp>
        <p:nvGrpSpPr>
          <p:cNvPr id="7" name="Groupe 6">
            <a:extLst>
              <a:ext uri="{FF2B5EF4-FFF2-40B4-BE49-F238E27FC236}">
                <a16:creationId xmlns:a16="http://schemas.microsoft.com/office/drawing/2014/main" id="{6D6AE5DA-2F18-441B-8747-44982D088EAF}"/>
              </a:ext>
            </a:extLst>
          </p:cNvPr>
          <p:cNvGrpSpPr/>
          <p:nvPr/>
        </p:nvGrpSpPr>
        <p:grpSpPr>
          <a:xfrm>
            <a:off x="313509" y="647689"/>
            <a:ext cx="3781071" cy="3194217"/>
            <a:chOff x="316395" y="1188819"/>
            <a:chExt cx="7242496" cy="1572237"/>
          </a:xfrm>
        </p:grpSpPr>
        <p:sp>
          <p:nvSpPr>
            <p:cNvPr id="4" name="Rectangle : coins arrondis 3">
              <a:extLst>
                <a:ext uri="{FF2B5EF4-FFF2-40B4-BE49-F238E27FC236}">
                  <a16:creationId xmlns:a16="http://schemas.microsoft.com/office/drawing/2014/main" id="{E70C33E5-51CA-434E-ADE9-716FDA59439C}"/>
                </a:ext>
              </a:extLst>
            </p:cNvPr>
            <p:cNvSpPr/>
            <p:nvPr/>
          </p:nvSpPr>
          <p:spPr>
            <a:xfrm>
              <a:off x="316395" y="1188819"/>
              <a:ext cx="7242496" cy="157223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3CC14800-777B-4DA4-B75E-9E9636DF92F6}"/>
                </a:ext>
              </a:extLst>
            </p:cNvPr>
            <p:cNvSpPr txBox="1"/>
            <p:nvPr/>
          </p:nvSpPr>
          <p:spPr>
            <a:xfrm>
              <a:off x="740856" y="1235761"/>
              <a:ext cx="6094600" cy="1499769"/>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Être embauché,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avoir du travail.</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Dans la bible,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nous voyons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que l’Homme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est sollicité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pour aider à entretenir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les créations de Dieu.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e 9">
            <a:extLst>
              <a:ext uri="{FF2B5EF4-FFF2-40B4-BE49-F238E27FC236}">
                <a16:creationId xmlns:a16="http://schemas.microsoft.com/office/drawing/2014/main" id="{E29F7F9C-32FA-03A3-7063-C82EA10201AC}"/>
              </a:ext>
            </a:extLst>
          </p:cNvPr>
          <p:cNvGrpSpPr/>
          <p:nvPr/>
        </p:nvGrpSpPr>
        <p:grpSpPr>
          <a:xfrm>
            <a:off x="3716898" y="4720268"/>
            <a:ext cx="3842877" cy="1821229"/>
            <a:chOff x="6269756" y="5473077"/>
            <a:chExt cx="5620719" cy="4021988"/>
          </a:xfrm>
        </p:grpSpPr>
        <p:sp>
          <p:nvSpPr>
            <p:cNvPr id="2" name="Rectangle : coins arrondis 1">
              <a:extLst>
                <a:ext uri="{FF2B5EF4-FFF2-40B4-BE49-F238E27FC236}">
                  <a16:creationId xmlns:a16="http://schemas.microsoft.com/office/drawing/2014/main" id="{1D32F9C5-B10E-41BF-2079-8F76C61BDB2C}"/>
                </a:ext>
              </a:extLst>
            </p:cNvPr>
            <p:cNvSpPr/>
            <p:nvPr/>
          </p:nvSpPr>
          <p:spPr>
            <a:xfrm>
              <a:off x="6269756" y="5473077"/>
              <a:ext cx="5620719" cy="402198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91B9B484-C06F-A708-81FC-5DF45D2737BB}"/>
                </a:ext>
              </a:extLst>
            </p:cNvPr>
            <p:cNvSpPr txBox="1"/>
            <p:nvPr/>
          </p:nvSpPr>
          <p:spPr>
            <a:xfrm>
              <a:off x="7009001" y="5484885"/>
              <a:ext cx="4579750" cy="4010180"/>
            </a:xfrm>
            <a:prstGeom prst="rect">
              <a:avLst/>
            </a:prstGeom>
            <a:noFill/>
          </p:spPr>
          <p:txBody>
            <a:bodyPr wrap="square">
              <a:spAutoFit/>
            </a:bodyPr>
            <a:lstStyle/>
            <a:p>
              <a:pPr algn="ctr"/>
              <a:r>
                <a:rPr lang="fr-FR" sz="2800" dirty="0">
                  <a:effectLst/>
                  <a:latin typeface="Times New Roman" panose="02020603050405020304" pitchFamily="18" charset="0"/>
                  <a:ea typeface="Calibri" panose="020F0502020204030204" pitchFamily="34" charset="0"/>
                </a:rPr>
                <a:t>Petit enfant, </a:t>
              </a:r>
            </a:p>
            <a:p>
              <a:pPr algn="ctr"/>
              <a:r>
                <a:rPr lang="fr-FR" sz="2800" dirty="0">
                  <a:effectLst/>
                  <a:latin typeface="Times New Roman" panose="02020603050405020304" pitchFamily="18" charset="0"/>
                  <a:ea typeface="Calibri" panose="020F0502020204030204" pitchFamily="34" charset="0"/>
                </a:rPr>
                <a:t>peux-tu annoncer </a:t>
              </a:r>
            </a:p>
            <a:p>
              <a:pPr algn="ctr"/>
              <a:r>
                <a:rPr lang="fr-FR" sz="2800" dirty="0">
                  <a:effectLst/>
                  <a:latin typeface="Times New Roman" panose="02020603050405020304" pitchFamily="18" charset="0"/>
                  <a:ea typeface="Calibri" panose="020F0502020204030204" pitchFamily="34" charset="0"/>
                </a:rPr>
                <a:t>la Bonne Nouvelle </a:t>
              </a:r>
            </a:p>
            <a:p>
              <a:pPr algn="ctr"/>
              <a:r>
                <a:rPr lang="fr-FR" sz="2800" dirty="0">
                  <a:effectLst/>
                  <a:latin typeface="Times New Roman" panose="02020603050405020304" pitchFamily="18" charset="0"/>
                  <a:ea typeface="Calibri" panose="020F0502020204030204" pitchFamily="34" charset="0"/>
                </a:rPr>
                <a:t>de Dieu ? </a:t>
              </a:r>
              <a:endParaRPr lang="fr-FR" sz="2800" dirty="0"/>
            </a:p>
          </p:txBody>
        </p:sp>
      </p:grpSp>
      <p:grpSp>
        <p:nvGrpSpPr>
          <p:cNvPr id="16" name="Groupe 15">
            <a:extLst>
              <a:ext uri="{FF2B5EF4-FFF2-40B4-BE49-F238E27FC236}">
                <a16:creationId xmlns:a16="http://schemas.microsoft.com/office/drawing/2014/main" id="{0259DBBC-0489-EAF4-FF43-3798B36E9699}"/>
              </a:ext>
            </a:extLst>
          </p:cNvPr>
          <p:cNvGrpSpPr/>
          <p:nvPr/>
        </p:nvGrpSpPr>
        <p:grpSpPr>
          <a:xfrm>
            <a:off x="6981913" y="647690"/>
            <a:ext cx="4725825" cy="3194217"/>
            <a:chOff x="675291" y="3355202"/>
            <a:chExt cx="5292671" cy="3213650"/>
          </a:xfrm>
        </p:grpSpPr>
        <p:sp>
          <p:nvSpPr>
            <p:cNvPr id="11" name="Rectangle : coins arrondis 10">
              <a:extLst>
                <a:ext uri="{FF2B5EF4-FFF2-40B4-BE49-F238E27FC236}">
                  <a16:creationId xmlns:a16="http://schemas.microsoft.com/office/drawing/2014/main" id="{16028BE6-298A-786F-F4A6-91D60ABBAEEE}"/>
                </a:ext>
              </a:extLst>
            </p:cNvPr>
            <p:cNvSpPr/>
            <p:nvPr/>
          </p:nvSpPr>
          <p:spPr>
            <a:xfrm>
              <a:off x="675291" y="3355202"/>
              <a:ext cx="5292671" cy="321365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6E2127F7-CDA7-E113-75F7-10709911D8A3}"/>
                </a:ext>
              </a:extLst>
            </p:cNvPr>
            <p:cNvSpPr txBox="1"/>
            <p:nvPr/>
          </p:nvSpPr>
          <p:spPr>
            <a:xfrm>
              <a:off x="970874" y="3438533"/>
              <a:ext cx="4701503" cy="2677656"/>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Si l’on prend ce terme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dans un sens spirituel,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sommes-nous embauchés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pour le Royaume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A quelle « heure » de notre vie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sortons-nous pour être embauché,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pour travailler au Royaume ?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0" name="Image 19">
            <a:extLst>
              <a:ext uri="{FF2B5EF4-FFF2-40B4-BE49-F238E27FC236}">
                <a16:creationId xmlns:a16="http://schemas.microsoft.com/office/drawing/2014/main" id="{2954FDE1-C56A-C95D-C4CE-F693373E9529}"/>
              </a:ext>
            </a:extLst>
          </p:cNvPr>
          <p:cNvPicPr>
            <a:picLocks noChangeAspect="1"/>
          </p:cNvPicPr>
          <p:nvPr/>
        </p:nvPicPr>
        <p:blipFill rotWithShape="1">
          <a:blip r:embed="rId2">
            <a:extLst>
              <a:ext uri="{28A0092B-C50C-407E-A947-70E740481C1C}">
                <a14:useLocalDpi xmlns:a14="http://schemas.microsoft.com/office/drawing/2010/main" val="0"/>
              </a:ext>
            </a:extLst>
          </a:blip>
          <a:srcRect l="369" r="42765"/>
          <a:stretch/>
        </p:blipFill>
        <p:spPr>
          <a:xfrm>
            <a:off x="4340711" y="208712"/>
            <a:ext cx="2456482" cy="4319778"/>
          </a:xfrm>
          <a:prstGeom prst="rect">
            <a:avLst/>
          </a:prstGeom>
        </p:spPr>
      </p:pic>
    </p:spTree>
    <p:extLst>
      <p:ext uri="{BB962C8B-B14F-4D97-AF65-F5344CB8AC3E}">
        <p14:creationId xmlns:p14="http://schemas.microsoft.com/office/powerpoint/2010/main" val="237106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0AAA2AC6-AF20-47F3-B9BC-3BA9983209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790" y="650182"/>
            <a:ext cx="1940482" cy="4003827"/>
          </a:xfrm>
          <a:prstGeom prst="rect">
            <a:avLst/>
          </a:prstGeom>
        </p:spPr>
      </p:pic>
      <p:grpSp>
        <p:nvGrpSpPr>
          <p:cNvPr id="7" name="Groupe 6">
            <a:extLst>
              <a:ext uri="{FF2B5EF4-FFF2-40B4-BE49-F238E27FC236}">
                <a16:creationId xmlns:a16="http://schemas.microsoft.com/office/drawing/2014/main" id="{21A2323E-4B62-4691-8CFF-B9F39F6EB289}"/>
              </a:ext>
            </a:extLst>
          </p:cNvPr>
          <p:cNvGrpSpPr/>
          <p:nvPr/>
        </p:nvGrpSpPr>
        <p:grpSpPr>
          <a:xfrm>
            <a:off x="2073436" y="1598502"/>
            <a:ext cx="9391151" cy="3426250"/>
            <a:chOff x="1338283" y="2328005"/>
            <a:chExt cx="9391151" cy="3426250"/>
          </a:xfrm>
        </p:grpSpPr>
        <p:sp>
          <p:nvSpPr>
            <p:cNvPr id="2" name="Rectangle : coins arrondis 1">
              <a:extLst>
                <a:ext uri="{FF2B5EF4-FFF2-40B4-BE49-F238E27FC236}">
                  <a16:creationId xmlns:a16="http://schemas.microsoft.com/office/drawing/2014/main" id="{F27E7547-B6D8-4509-9227-843C7B6184E7}"/>
                </a:ext>
              </a:extLst>
            </p:cNvPr>
            <p:cNvSpPr/>
            <p:nvPr/>
          </p:nvSpPr>
          <p:spPr>
            <a:xfrm>
              <a:off x="1338283" y="2328005"/>
              <a:ext cx="9391151" cy="342625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EE17678C-FDA9-4036-A4C3-DB9004894CF8}"/>
                </a:ext>
              </a:extLst>
            </p:cNvPr>
            <p:cNvSpPr txBox="1"/>
            <p:nvPr/>
          </p:nvSpPr>
          <p:spPr>
            <a:xfrm>
              <a:off x="1338283" y="2705725"/>
              <a:ext cx="9291387"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01 </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En effet, </a:t>
              </a:r>
              <a:r>
                <a:rPr kumimoji="0" lang="fr-FR" sz="4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le royaume des Cieux </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est comparable au maître d’un domaine qui sortit dès le matin afin d’</a:t>
              </a:r>
              <a:r>
                <a:rPr kumimoji="0" lang="fr-FR" sz="4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embaucher</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des ouvriers pour sa </a:t>
              </a:r>
              <a:r>
                <a:rPr kumimoji="0" lang="fr-F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vigne</a:t>
              </a:r>
              <a:r>
                <a:rPr kumimoji="0" lang="fr-FR"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fr-F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ZoneTexte 5">
            <a:extLst>
              <a:ext uri="{FF2B5EF4-FFF2-40B4-BE49-F238E27FC236}">
                <a16:creationId xmlns:a16="http://schemas.microsoft.com/office/drawing/2014/main" id="{5294D8F4-F083-4B09-8443-6C6D9C91A2F4}"/>
              </a:ext>
            </a:extLst>
          </p:cNvPr>
          <p:cNvSpPr txBox="1"/>
          <p:nvPr/>
        </p:nvSpPr>
        <p:spPr>
          <a:xfrm>
            <a:off x="111155" y="150894"/>
            <a:ext cx="22164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vigne</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6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F3076C7-6B0E-4E37-8C83-E177F71F5E7E}"/>
              </a:ext>
            </a:extLst>
          </p:cNvPr>
          <p:cNvSpPr txBox="1"/>
          <p:nvPr/>
        </p:nvSpPr>
        <p:spPr>
          <a:xfrm>
            <a:off x="144710" y="168647"/>
            <a:ext cx="6094602"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vigne</a:t>
            </a:r>
            <a:endParaRPr lang="fr-FR" dirty="0"/>
          </a:p>
        </p:txBody>
      </p:sp>
      <p:grpSp>
        <p:nvGrpSpPr>
          <p:cNvPr id="12" name="Groupe 11">
            <a:extLst>
              <a:ext uri="{FF2B5EF4-FFF2-40B4-BE49-F238E27FC236}">
                <a16:creationId xmlns:a16="http://schemas.microsoft.com/office/drawing/2014/main" id="{2F880142-8463-A6FC-7142-03092EFBF824}"/>
              </a:ext>
            </a:extLst>
          </p:cNvPr>
          <p:cNvGrpSpPr/>
          <p:nvPr/>
        </p:nvGrpSpPr>
        <p:grpSpPr>
          <a:xfrm>
            <a:off x="1837409" y="620252"/>
            <a:ext cx="4991449" cy="2546455"/>
            <a:chOff x="377504" y="2300942"/>
            <a:chExt cx="4991449" cy="2546455"/>
          </a:xfrm>
        </p:grpSpPr>
        <p:grpSp>
          <p:nvGrpSpPr>
            <p:cNvPr id="4" name="Groupe 3">
              <a:extLst>
                <a:ext uri="{FF2B5EF4-FFF2-40B4-BE49-F238E27FC236}">
                  <a16:creationId xmlns:a16="http://schemas.microsoft.com/office/drawing/2014/main" id="{66210A0B-4771-4D0E-BBC6-D221EFAE287B}"/>
                </a:ext>
              </a:extLst>
            </p:cNvPr>
            <p:cNvGrpSpPr/>
            <p:nvPr/>
          </p:nvGrpSpPr>
          <p:grpSpPr>
            <a:xfrm>
              <a:off x="377504" y="2300942"/>
              <a:ext cx="4991449" cy="2546455"/>
              <a:chOff x="377504" y="2367770"/>
              <a:chExt cx="4991449" cy="1568741"/>
            </a:xfrm>
          </p:grpSpPr>
          <p:sp>
            <p:nvSpPr>
              <p:cNvPr id="2" name="Rectangle : coins arrondis 1">
                <a:extLst>
                  <a:ext uri="{FF2B5EF4-FFF2-40B4-BE49-F238E27FC236}">
                    <a16:creationId xmlns:a16="http://schemas.microsoft.com/office/drawing/2014/main" id="{FEDF212A-88CA-46A3-8C17-A3EE81C0C010}"/>
                  </a:ext>
                </a:extLst>
              </p:cNvPr>
              <p:cNvSpPr/>
              <p:nvPr/>
            </p:nvSpPr>
            <p:spPr>
              <a:xfrm>
                <a:off x="377504" y="2367770"/>
                <a:ext cx="4991449" cy="156874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98C38A01-0F42-42AA-AF2E-060C9DFC775C}"/>
                  </a:ext>
                </a:extLst>
              </p:cNvPr>
              <p:cNvSpPr txBox="1"/>
              <p:nvPr/>
            </p:nvSpPr>
            <p:spPr>
              <a:xfrm>
                <a:off x="427838" y="2577907"/>
                <a:ext cx="4890782" cy="646331"/>
              </a:xfrm>
              <a:prstGeom prst="rect">
                <a:avLst/>
              </a:prstGeom>
              <a:noFill/>
            </p:spPr>
            <p:txBody>
              <a:bodyPr wrap="square">
                <a:spAutoFit/>
              </a:bodyPr>
              <a:lstStyle/>
              <a:p>
                <a:pPr algn="ctr"/>
                <a:endParaRPr lang="fr-FR" sz="3600" dirty="0"/>
              </a:p>
            </p:txBody>
          </p:sp>
        </p:grpSp>
        <p:sp>
          <p:nvSpPr>
            <p:cNvPr id="11" name="ZoneTexte 10">
              <a:extLst>
                <a:ext uri="{FF2B5EF4-FFF2-40B4-BE49-F238E27FC236}">
                  <a16:creationId xmlns:a16="http://schemas.microsoft.com/office/drawing/2014/main" id="{703DC045-F318-DD6A-FBAE-0E0ABEEFB44B}"/>
                </a:ext>
              </a:extLst>
            </p:cNvPr>
            <p:cNvSpPr txBox="1"/>
            <p:nvPr/>
          </p:nvSpPr>
          <p:spPr>
            <a:xfrm>
              <a:off x="606371" y="2459504"/>
              <a:ext cx="4252348" cy="2308324"/>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rPr>
                <a:t>Quelle est cette vigne ? </a:t>
              </a:r>
            </a:p>
            <a:p>
              <a:pPr algn="ctr"/>
              <a:r>
                <a:rPr lang="fr-FR" sz="2400" dirty="0">
                  <a:effectLst/>
                  <a:latin typeface="Times New Roman" panose="02020603050405020304" pitchFamily="18" charset="0"/>
                  <a:ea typeface="Calibri" panose="020F0502020204030204" pitchFamily="34" charset="0"/>
                </a:rPr>
                <a:t>Il faut remarquer que </a:t>
              </a:r>
            </a:p>
            <a:p>
              <a:pPr algn="ctr"/>
              <a:r>
                <a:rPr lang="fr-FR" sz="2400" dirty="0">
                  <a:effectLst/>
                  <a:latin typeface="Times New Roman" panose="02020603050405020304" pitchFamily="18" charset="0"/>
                  <a:ea typeface="Calibri" panose="020F0502020204030204" pitchFamily="34" charset="0"/>
                </a:rPr>
                <a:t>le Royaume de Dieu </a:t>
              </a:r>
            </a:p>
            <a:p>
              <a:pPr algn="ctr"/>
              <a:r>
                <a:rPr lang="fr-FR" sz="2400" dirty="0">
                  <a:effectLst/>
                  <a:latin typeface="Times New Roman" panose="02020603050405020304" pitchFamily="18" charset="0"/>
                  <a:ea typeface="Calibri" panose="020F0502020204030204" pitchFamily="34" charset="0"/>
                </a:rPr>
                <a:t>est semblable, non pas à la vigne mais à des gens qui sont embauchés à la vigne.</a:t>
              </a:r>
              <a:endParaRPr lang="fr-FR" sz="2400" dirty="0"/>
            </a:p>
          </p:txBody>
        </p:sp>
      </p:grpSp>
      <p:grpSp>
        <p:nvGrpSpPr>
          <p:cNvPr id="15" name="Groupe 14">
            <a:extLst>
              <a:ext uri="{FF2B5EF4-FFF2-40B4-BE49-F238E27FC236}">
                <a16:creationId xmlns:a16="http://schemas.microsoft.com/office/drawing/2014/main" id="{6CB30AB0-2250-F4D9-4BED-D8AD6C1AAB76}"/>
              </a:ext>
            </a:extLst>
          </p:cNvPr>
          <p:cNvGrpSpPr/>
          <p:nvPr/>
        </p:nvGrpSpPr>
        <p:grpSpPr>
          <a:xfrm>
            <a:off x="7470183" y="3727775"/>
            <a:ext cx="3866827" cy="2642029"/>
            <a:chOff x="6842502" y="3898256"/>
            <a:chExt cx="3866827" cy="2642029"/>
          </a:xfrm>
        </p:grpSpPr>
        <p:grpSp>
          <p:nvGrpSpPr>
            <p:cNvPr id="6" name="Groupe 5">
              <a:extLst>
                <a:ext uri="{FF2B5EF4-FFF2-40B4-BE49-F238E27FC236}">
                  <a16:creationId xmlns:a16="http://schemas.microsoft.com/office/drawing/2014/main" id="{E4C575D3-2888-6255-524C-ED73A46986F1}"/>
                </a:ext>
              </a:extLst>
            </p:cNvPr>
            <p:cNvGrpSpPr/>
            <p:nvPr/>
          </p:nvGrpSpPr>
          <p:grpSpPr>
            <a:xfrm>
              <a:off x="6842502" y="3898256"/>
              <a:ext cx="3866827" cy="2642029"/>
              <a:chOff x="377505" y="2474996"/>
              <a:chExt cx="4991449" cy="1568741"/>
            </a:xfrm>
          </p:grpSpPr>
          <p:sp>
            <p:nvSpPr>
              <p:cNvPr id="8" name="Rectangle : coins arrondis 7">
                <a:extLst>
                  <a:ext uri="{FF2B5EF4-FFF2-40B4-BE49-F238E27FC236}">
                    <a16:creationId xmlns:a16="http://schemas.microsoft.com/office/drawing/2014/main" id="{B3EE7997-70B8-141D-3B5C-2A5609F544A5}"/>
                  </a:ext>
                </a:extLst>
              </p:cNvPr>
              <p:cNvSpPr/>
              <p:nvPr/>
            </p:nvSpPr>
            <p:spPr>
              <a:xfrm>
                <a:off x="377505" y="2474996"/>
                <a:ext cx="4991449" cy="156874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E7A70960-6F66-DE24-F692-2B78DA1AF38A}"/>
                  </a:ext>
                </a:extLst>
              </p:cNvPr>
              <p:cNvSpPr txBox="1"/>
              <p:nvPr/>
            </p:nvSpPr>
            <p:spPr>
              <a:xfrm>
                <a:off x="427838" y="2577907"/>
                <a:ext cx="4890782" cy="646331"/>
              </a:xfrm>
              <a:prstGeom prst="rect">
                <a:avLst/>
              </a:prstGeom>
              <a:noFill/>
            </p:spPr>
            <p:txBody>
              <a:bodyPr wrap="square">
                <a:spAutoFit/>
              </a:bodyPr>
              <a:lstStyle/>
              <a:p>
                <a:pPr algn="ctr"/>
                <a:endParaRPr lang="fr-FR" sz="3600" dirty="0"/>
              </a:p>
            </p:txBody>
          </p:sp>
        </p:grpSp>
        <p:sp>
          <p:nvSpPr>
            <p:cNvPr id="14" name="ZoneTexte 13">
              <a:extLst>
                <a:ext uri="{FF2B5EF4-FFF2-40B4-BE49-F238E27FC236}">
                  <a16:creationId xmlns:a16="http://schemas.microsoft.com/office/drawing/2014/main" id="{358009F1-4482-B4E0-2C2A-9691F298D209}"/>
                </a:ext>
              </a:extLst>
            </p:cNvPr>
            <p:cNvSpPr txBox="1"/>
            <p:nvPr/>
          </p:nvSpPr>
          <p:spPr>
            <a:xfrm>
              <a:off x="7116432" y="4044574"/>
              <a:ext cx="3237208" cy="2246769"/>
            </a:xfrm>
            <a:prstGeom prst="rect">
              <a:avLst/>
            </a:prstGeom>
            <a:noFill/>
          </p:spPr>
          <p:txBody>
            <a:bodyPr wrap="square">
              <a:spAutoFit/>
            </a:bodyPr>
            <a:lstStyle/>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Le Royaume ne serait donc </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pas un lieu ?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800" dirty="0">
                  <a:effectLst/>
                  <a:latin typeface="Times New Roman" panose="02020603050405020304" pitchFamily="18" charset="0"/>
                  <a:ea typeface="Calibri" panose="020F0502020204030204" pitchFamily="34" charset="0"/>
                </a:rPr>
                <a:t>Serait-il comparable à du travail ?</a:t>
              </a:r>
              <a:endParaRPr lang="fr-FR" sz="2800" dirty="0"/>
            </a:p>
          </p:txBody>
        </p:sp>
      </p:grpSp>
      <p:pic>
        <p:nvPicPr>
          <p:cNvPr id="17" name="Image 16">
            <a:extLst>
              <a:ext uri="{FF2B5EF4-FFF2-40B4-BE49-F238E27FC236}">
                <a16:creationId xmlns:a16="http://schemas.microsoft.com/office/drawing/2014/main" id="{072FAB5A-D1E7-BE17-2079-07C5352C0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6141"/>
            <a:ext cx="5128955" cy="3332692"/>
          </a:xfrm>
          <a:prstGeom prst="rect">
            <a:avLst/>
          </a:prstGeom>
        </p:spPr>
      </p:pic>
      <p:pic>
        <p:nvPicPr>
          <p:cNvPr id="19" name="Image 18">
            <a:extLst>
              <a:ext uri="{FF2B5EF4-FFF2-40B4-BE49-F238E27FC236}">
                <a16:creationId xmlns:a16="http://schemas.microsoft.com/office/drawing/2014/main" id="{ABC192FD-3055-7988-DD83-5453E123D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2" y="2442793"/>
            <a:ext cx="3599695" cy="4637541"/>
          </a:xfrm>
          <a:prstGeom prst="rect">
            <a:avLst/>
          </a:prstGeom>
        </p:spPr>
      </p:pic>
    </p:spTree>
    <p:extLst>
      <p:ext uri="{BB962C8B-B14F-4D97-AF65-F5344CB8AC3E}">
        <p14:creationId xmlns:p14="http://schemas.microsoft.com/office/powerpoint/2010/main" val="296731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DE91329-6A78-4E8C-8C80-CF3DF054516D}"/>
              </a:ext>
            </a:extLst>
          </p:cNvPr>
          <p:cNvSpPr txBox="1"/>
          <p:nvPr/>
        </p:nvSpPr>
        <p:spPr>
          <a:xfrm>
            <a:off x="144710" y="168647"/>
            <a:ext cx="6094602"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vigne</a:t>
            </a:r>
            <a:endParaRPr lang="fr-FR" dirty="0"/>
          </a:p>
        </p:txBody>
      </p:sp>
      <p:grpSp>
        <p:nvGrpSpPr>
          <p:cNvPr id="9" name="Groupe 8">
            <a:extLst>
              <a:ext uri="{FF2B5EF4-FFF2-40B4-BE49-F238E27FC236}">
                <a16:creationId xmlns:a16="http://schemas.microsoft.com/office/drawing/2014/main" id="{0F66C2A7-7B20-42DD-B9C3-FEBD26C07273}"/>
              </a:ext>
            </a:extLst>
          </p:cNvPr>
          <p:cNvGrpSpPr/>
          <p:nvPr/>
        </p:nvGrpSpPr>
        <p:grpSpPr>
          <a:xfrm>
            <a:off x="352337" y="537979"/>
            <a:ext cx="6784631" cy="3224842"/>
            <a:chOff x="209726" y="636478"/>
            <a:chExt cx="8580372" cy="2527997"/>
          </a:xfrm>
        </p:grpSpPr>
        <p:sp>
          <p:nvSpPr>
            <p:cNvPr id="2" name="Rectangle : coins arrondis 1">
              <a:extLst>
                <a:ext uri="{FF2B5EF4-FFF2-40B4-BE49-F238E27FC236}">
                  <a16:creationId xmlns:a16="http://schemas.microsoft.com/office/drawing/2014/main" id="{372CBD17-F921-4996-9704-0DE8CD7CD0D7}"/>
                </a:ext>
              </a:extLst>
            </p:cNvPr>
            <p:cNvSpPr/>
            <p:nvPr/>
          </p:nvSpPr>
          <p:spPr>
            <a:xfrm>
              <a:off x="209726" y="636478"/>
              <a:ext cx="8580372" cy="2527997"/>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F417147-2231-4C18-9D87-42D2C99E128C}"/>
                </a:ext>
              </a:extLst>
            </p:cNvPr>
            <p:cNvSpPr txBox="1"/>
            <p:nvPr/>
          </p:nvSpPr>
          <p:spPr>
            <a:xfrm>
              <a:off x="314588" y="720392"/>
              <a:ext cx="8132505" cy="2388575"/>
            </a:xfrm>
            <a:prstGeom prst="rect">
              <a:avLst/>
            </a:prstGeom>
            <a:noFill/>
          </p:spPr>
          <p:txBody>
            <a:bodyPr wrap="square">
              <a:spAutoFit/>
            </a:bodyPr>
            <a:lstStyle/>
            <a:p>
              <a:pPr algn="ct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1 Rois 20, 1-29</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La vigne de Naboth.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Voir la vidéo et le repère dans le “tableau jeunes”</a:t>
              </a:r>
            </a:p>
            <a:p>
              <a:pPr algn="ct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La vigne du Seigneur, c’est la maison d'Israël.</a:t>
              </a:r>
            </a:p>
            <a:p>
              <a:pPr algn="ct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b="1" dirty="0">
                  <a:effectLst/>
                  <a:latin typeface="Times New Roman" panose="02020603050405020304" pitchFamily="18" charset="0"/>
                  <a:ea typeface="Calibri" panose="020F0502020204030204" pitchFamily="34" charset="0"/>
                  <a:cs typeface="Times New Roman" panose="02020603050405020304" pitchFamily="18" charset="0"/>
                </a:rPr>
                <a:t>Psaume 79, 15  </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Dieu</a:t>
              </a:r>
              <a:r>
                <a:rPr lang="fr-FR" sz="2400" i="1" dirty="0">
                  <a:effectLst/>
                  <a:latin typeface="Times New Roman" panose="02020603050405020304" pitchFamily="18" charset="0"/>
                  <a:ea typeface="Calibri" panose="020F0502020204030204" pitchFamily="34" charset="0"/>
                  <a:cs typeface="Times New Roman" panose="02020603050405020304" pitchFamily="18" charset="0"/>
                </a:rPr>
                <a:t> de l'univers reviens ! </a:t>
              </a:r>
            </a:p>
            <a:p>
              <a:pPr algn="ctr"/>
              <a:r>
                <a:rPr lang="fr-FR" sz="2400" i="1" dirty="0">
                  <a:effectLst/>
                  <a:latin typeface="Times New Roman" panose="02020603050405020304" pitchFamily="18" charset="0"/>
                  <a:ea typeface="Calibri" panose="020F0502020204030204" pitchFamily="34" charset="0"/>
                  <a:cs typeface="Times New Roman" panose="02020603050405020304" pitchFamily="18" charset="0"/>
                </a:rPr>
                <a:t>Du haut des cieux, regarde et vois : </a:t>
              </a:r>
            </a:p>
            <a:p>
              <a:pPr algn="ctr"/>
              <a:r>
                <a:rPr lang="fr-FR" sz="2400" i="1" dirty="0">
                  <a:effectLst/>
                  <a:latin typeface="Times New Roman" panose="02020603050405020304" pitchFamily="18" charset="0"/>
                  <a:ea typeface="Calibri" panose="020F0502020204030204" pitchFamily="34" charset="0"/>
                  <a:cs typeface="Times New Roman" panose="02020603050405020304" pitchFamily="18" charset="0"/>
                </a:rPr>
                <a:t>visite cette vigne, protège-la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Image 3">
            <a:extLst>
              <a:ext uri="{FF2B5EF4-FFF2-40B4-BE49-F238E27FC236}">
                <a16:creationId xmlns:a16="http://schemas.microsoft.com/office/drawing/2014/main" id="{97BD85C7-3E64-B2A2-9B78-BBB0C8985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6250" y="1752727"/>
            <a:ext cx="5698354" cy="3702676"/>
          </a:xfrm>
          <a:prstGeom prst="rect">
            <a:avLst/>
          </a:prstGeom>
        </p:spPr>
      </p:pic>
    </p:spTree>
    <p:extLst>
      <p:ext uri="{BB962C8B-B14F-4D97-AF65-F5344CB8AC3E}">
        <p14:creationId xmlns:p14="http://schemas.microsoft.com/office/powerpoint/2010/main" val="32131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DE91329-6A78-4E8C-8C80-CF3DF054516D}"/>
              </a:ext>
            </a:extLst>
          </p:cNvPr>
          <p:cNvSpPr txBox="1"/>
          <p:nvPr/>
        </p:nvSpPr>
        <p:spPr>
          <a:xfrm>
            <a:off x="144710" y="168647"/>
            <a:ext cx="6094602"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vigne</a:t>
            </a:r>
            <a:endParaRPr lang="fr-FR" dirty="0"/>
          </a:p>
        </p:txBody>
      </p:sp>
      <p:grpSp>
        <p:nvGrpSpPr>
          <p:cNvPr id="10" name="Groupe 9">
            <a:extLst>
              <a:ext uri="{FF2B5EF4-FFF2-40B4-BE49-F238E27FC236}">
                <a16:creationId xmlns:a16="http://schemas.microsoft.com/office/drawing/2014/main" id="{D2EC2011-F768-49E4-888D-BF96A7C873B3}"/>
              </a:ext>
            </a:extLst>
          </p:cNvPr>
          <p:cNvGrpSpPr/>
          <p:nvPr/>
        </p:nvGrpSpPr>
        <p:grpSpPr>
          <a:xfrm>
            <a:off x="229893" y="2471011"/>
            <a:ext cx="7927596" cy="2450669"/>
            <a:chOff x="2275514" y="2649837"/>
            <a:chExt cx="7927596" cy="2450669"/>
          </a:xfrm>
        </p:grpSpPr>
        <p:sp>
          <p:nvSpPr>
            <p:cNvPr id="6" name="Rectangle : coins arrondis 5">
              <a:extLst>
                <a:ext uri="{FF2B5EF4-FFF2-40B4-BE49-F238E27FC236}">
                  <a16:creationId xmlns:a16="http://schemas.microsoft.com/office/drawing/2014/main" id="{D85D2ECA-10F6-411B-B8A0-CDE1A16E87D6}"/>
                </a:ext>
              </a:extLst>
            </p:cNvPr>
            <p:cNvSpPr/>
            <p:nvPr/>
          </p:nvSpPr>
          <p:spPr>
            <a:xfrm>
              <a:off x="2275514" y="2649837"/>
              <a:ext cx="7927596" cy="245066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F6EE9EE-4D0F-46DA-AF65-A85E6D2A09D1}"/>
                </a:ext>
              </a:extLst>
            </p:cNvPr>
            <p:cNvSpPr txBox="1"/>
            <p:nvPr/>
          </p:nvSpPr>
          <p:spPr>
            <a:xfrm>
              <a:off x="2494676" y="2724489"/>
              <a:ext cx="7489271" cy="2246769"/>
            </a:xfrm>
            <a:prstGeom prst="rect">
              <a:avLst/>
            </a:prstGeom>
            <a:noFill/>
          </p:spPr>
          <p:txBody>
            <a:bodyPr wrap="square">
              <a:spAutoFit/>
            </a:bodyPr>
            <a:lstStyle/>
            <a:p>
              <a:pPr algn="ctr"/>
              <a:r>
                <a:rPr lang="fr-FR" sz="2800" b="1" dirty="0">
                  <a:effectLst/>
                  <a:latin typeface="Times New Roman" panose="02020603050405020304" pitchFamily="18" charset="0"/>
                  <a:ea typeface="Calibri" panose="020F0502020204030204" pitchFamily="34" charset="0"/>
                </a:rPr>
                <a:t>Jean 15, 5 </a:t>
              </a:r>
              <a:r>
                <a:rPr lang="fr-FR" sz="2800" i="1" dirty="0">
                  <a:effectLst/>
                  <a:latin typeface="Times New Roman" panose="02020603050405020304" pitchFamily="18" charset="0"/>
                  <a:ea typeface="Calibri" panose="020F0502020204030204" pitchFamily="34" charset="0"/>
                </a:rPr>
                <a:t>Jésus disait :</a:t>
              </a:r>
              <a:r>
                <a:rPr lang="fr-FR" sz="2800" b="1" dirty="0">
                  <a:effectLst/>
                  <a:latin typeface="Times New Roman" panose="02020603050405020304" pitchFamily="18" charset="0"/>
                  <a:ea typeface="Calibri" panose="020F0502020204030204" pitchFamily="34" charset="0"/>
                </a:rPr>
                <a:t> </a:t>
              </a:r>
            </a:p>
            <a:p>
              <a:pPr algn="ctr"/>
              <a:r>
                <a:rPr lang="fr-FR" sz="2800" dirty="0">
                  <a:effectLst/>
                  <a:latin typeface="Times New Roman" panose="02020603050405020304" pitchFamily="18" charset="0"/>
                  <a:ea typeface="Calibri" panose="020F0502020204030204" pitchFamily="34" charset="0"/>
                </a:rPr>
                <a:t>“</a:t>
              </a:r>
              <a:r>
                <a:rPr lang="fr-FR" sz="2800" i="1" dirty="0">
                  <a:effectLst/>
                  <a:latin typeface="Times New Roman" panose="02020603050405020304" pitchFamily="18" charset="0"/>
                  <a:ea typeface="Calibri" panose="020F0502020204030204" pitchFamily="34" charset="0"/>
                </a:rPr>
                <a:t>Moi, je suis la vigne, et vous, les sarments. </a:t>
              </a:r>
            </a:p>
            <a:p>
              <a:pPr algn="ctr"/>
              <a:r>
                <a:rPr lang="fr-FR" sz="2800" i="1" dirty="0">
                  <a:effectLst/>
                  <a:latin typeface="Times New Roman" panose="02020603050405020304" pitchFamily="18" charset="0"/>
                  <a:ea typeface="Calibri" panose="020F0502020204030204" pitchFamily="34" charset="0"/>
                </a:rPr>
                <a:t>Celui qui demeure en moi et en qui je demeure, </a:t>
              </a:r>
            </a:p>
            <a:p>
              <a:pPr algn="ctr"/>
              <a:r>
                <a:rPr lang="fr-FR" sz="2800" i="1" dirty="0">
                  <a:effectLst/>
                  <a:latin typeface="Times New Roman" panose="02020603050405020304" pitchFamily="18" charset="0"/>
                  <a:ea typeface="Calibri" panose="020F0502020204030204" pitchFamily="34" charset="0"/>
                </a:rPr>
                <a:t>celui-là porte beaucoup de fruit, </a:t>
              </a:r>
            </a:p>
            <a:p>
              <a:pPr algn="ctr"/>
              <a:r>
                <a:rPr lang="fr-FR" sz="2800" i="1" dirty="0">
                  <a:effectLst/>
                  <a:latin typeface="Times New Roman" panose="02020603050405020304" pitchFamily="18" charset="0"/>
                  <a:ea typeface="Calibri" panose="020F0502020204030204" pitchFamily="34" charset="0"/>
                </a:rPr>
                <a:t>car, en dehors de moi, vous ne pouvez rien faire.”</a:t>
              </a:r>
              <a:endParaRPr lang="fr-FR" sz="3600" dirty="0"/>
            </a:p>
          </p:txBody>
        </p:sp>
      </p:grpSp>
      <p:pic>
        <p:nvPicPr>
          <p:cNvPr id="7" name="Image 6">
            <a:extLst>
              <a:ext uri="{FF2B5EF4-FFF2-40B4-BE49-F238E27FC236}">
                <a16:creationId xmlns:a16="http://schemas.microsoft.com/office/drawing/2014/main" id="{70747D9B-5B01-E414-13C8-9554499F2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939" y="187433"/>
            <a:ext cx="3887490" cy="29156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9408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1C121B3-0809-428F-8119-F1BE80DD7D4B}"/>
              </a:ext>
            </a:extLst>
          </p:cNvPr>
          <p:cNvSpPr txBox="1"/>
          <p:nvPr/>
        </p:nvSpPr>
        <p:spPr>
          <a:xfrm>
            <a:off x="144710" y="168647"/>
            <a:ext cx="6094602" cy="369332"/>
          </a:xfrm>
          <a:prstGeom prst="rect">
            <a:avLst/>
          </a:prstGeom>
          <a:noFill/>
        </p:spPr>
        <p:txBody>
          <a:bodyPr wrap="square">
            <a:spAutoFit/>
          </a:bodyPr>
          <a:lstStyle/>
          <a:p>
            <a:r>
              <a:rPr kumimoji="0" lang="fr-FR"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vigne</a:t>
            </a:r>
            <a:endParaRPr lang="fr-FR" dirty="0"/>
          </a:p>
        </p:txBody>
      </p:sp>
      <p:grpSp>
        <p:nvGrpSpPr>
          <p:cNvPr id="6" name="Groupe 5">
            <a:extLst>
              <a:ext uri="{FF2B5EF4-FFF2-40B4-BE49-F238E27FC236}">
                <a16:creationId xmlns:a16="http://schemas.microsoft.com/office/drawing/2014/main" id="{E6969FCE-0C38-40D0-9116-80C185E69E96}"/>
              </a:ext>
            </a:extLst>
          </p:cNvPr>
          <p:cNvGrpSpPr/>
          <p:nvPr/>
        </p:nvGrpSpPr>
        <p:grpSpPr>
          <a:xfrm>
            <a:off x="506021" y="1006056"/>
            <a:ext cx="3476833" cy="2719209"/>
            <a:chOff x="1870745" y="1258349"/>
            <a:chExt cx="5872294" cy="5580299"/>
          </a:xfrm>
        </p:grpSpPr>
        <p:sp>
          <p:nvSpPr>
            <p:cNvPr id="2" name="Rectangle : coins arrondis 1">
              <a:extLst>
                <a:ext uri="{FF2B5EF4-FFF2-40B4-BE49-F238E27FC236}">
                  <a16:creationId xmlns:a16="http://schemas.microsoft.com/office/drawing/2014/main" id="{CAD0B7D0-D56D-4FD9-9F0C-D8EC5F591665}"/>
                </a:ext>
              </a:extLst>
            </p:cNvPr>
            <p:cNvSpPr/>
            <p:nvPr/>
          </p:nvSpPr>
          <p:spPr>
            <a:xfrm>
              <a:off x="1870745" y="1258349"/>
              <a:ext cx="5872294" cy="541252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06B8B6A-B0C4-4504-B1C3-32F9D2CF43DE}"/>
                </a:ext>
              </a:extLst>
            </p:cNvPr>
            <p:cNvSpPr txBox="1"/>
            <p:nvPr/>
          </p:nvSpPr>
          <p:spPr>
            <a:xfrm>
              <a:off x="2036952" y="1426127"/>
              <a:ext cx="5504750" cy="5412521"/>
            </a:xfrm>
            <a:prstGeom prst="rect">
              <a:avLst/>
            </a:prstGeom>
            <a:noFill/>
          </p:spPr>
          <p:txBody>
            <a:bodyPr wrap="square">
              <a:spAutoFit/>
            </a:bodyPr>
            <a:lstStyle/>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La vigne représente </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le peuple de Dieu. </a:t>
              </a:r>
            </a:p>
            <a:p>
              <a:pPr algn="ctr"/>
              <a:r>
                <a:rPr lang="fr-FR" sz="2800" dirty="0">
                  <a:latin typeface="Times New Roman" panose="02020603050405020304" pitchFamily="18" charset="0"/>
                  <a:ea typeface="Calibri" panose="020F0502020204030204" pitchFamily="34" charset="0"/>
                  <a:cs typeface="Times New Roman" panose="02020603050405020304" pitchFamily="18" charset="0"/>
                </a:rPr>
                <a:t>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’est nous, </a:t>
              </a:r>
              <a:br>
                <a:rPr lang="fr-FR" sz="2800" dirty="0">
                  <a:effectLst/>
                  <a:latin typeface="Times New Roman" panose="02020603050405020304" pitchFamily="18" charset="0"/>
                  <a:ea typeface="Calibri" panose="020F0502020204030204" pitchFamily="34" charset="0"/>
                  <a:cs typeface="Times New Roman" panose="02020603050405020304" pitchFamily="18" charset="0"/>
                </a:rPr>
              </a:b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sans cesse </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recréés, libérés…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4" name="Groupe 13">
            <a:extLst>
              <a:ext uri="{FF2B5EF4-FFF2-40B4-BE49-F238E27FC236}">
                <a16:creationId xmlns:a16="http://schemas.microsoft.com/office/drawing/2014/main" id="{6E6C4461-CC5C-7B0C-3C3A-9A78D93A1F7B}"/>
              </a:ext>
            </a:extLst>
          </p:cNvPr>
          <p:cNvGrpSpPr/>
          <p:nvPr/>
        </p:nvGrpSpPr>
        <p:grpSpPr>
          <a:xfrm>
            <a:off x="7519782" y="592944"/>
            <a:ext cx="4467953" cy="3216136"/>
            <a:chOff x="6239312" y="723476"/>
            <a:chExt cx="5360966" cy="2734361"/>
          </a:xfrm>
        </p:grpSpPr>
        <p:sp>
          <p:nvSpPr>
            <p:cNvPr id="4" name="Rectangle : coins arrondis 3">
              <a:extLst>
                <a:ext uri="{FF2B5EF4-FFF2-40B4-BE49-F238E27FC236}">
                  <a16:creationId xmlns:a16="http://schemas.microsoft.com/office/drawing/2014/main" id="{99903979-CE40-FBB0-054C-E53EB8A89F3B}"/>
                </a:ext>
              </a:extLst>
            </p:cNvPr>
            <p:cNvSpPr/>
            <p:nvPr/>
          </p:nvSpPr>
          <p:spPr>
            <a:xfrm>
              <a:off x="6239312" y="723476"/>
              <a:ext cx="5207431" cy="273436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1CB60B65-0503-A478-EF5F-47930CF92B9D}"/>
                </a:ext>
              </a:extLst>
            </p:cNvPr>
            <p:cNvSpPr txBox="1"/>
            <p:nvPr/>
          </p:nvSpPr>
          <p:spPr>
            <a:xfrm>
              <a:off x="6239312" y="844161"/>
              <a:ext cx="5360966" cy="2291419"/>
            </a:xfrm>
            <a:prstGeom prst="rect">
              <a:avLst/>
            </a:prstGeom>
            <a:noFill/>
          </p:spPr>
          <p:txBody>
            <a:bodyPr wrap="square">
              <a:spAutoFit/>
            </a:bodyPr>
            <a:lstStyle/>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Le royaume, dès le Premier Testament, </a:t>
              </a: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est symbolisé par la vigne.</a:t>
              </a:r>
            </a:p>
            <a:p>
              <a:pPr algn="ct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Dans le psaume 79, </a:t>
              </a: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Dieu fait sans cesse alliance, </a:t>
              </a: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il replante la vigne arrachée.</a:t>
              </a:r>
            </a:p>
            <a:p>
              <a:pPr algn="ct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Dans Isaïe nous apprenons que la vigne, </a:t>
              </a: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c’est la maison du Seigneur.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Groupe 14">
            <a:extLst>
              <a:ext uri="{FF2B5EF4-FFF2-40B4-BE49-F238E27FC236}">
                <a16:creationId xmlns:a16="http://schemas.microsoft.com/office/drawing/2014/main" id="{2FC49F26-BFE8-3FE4-DCF1-0C9F82CF5F81}"/>
              </a:ext>
            </a:extLst>
          </p:cNvPr>
          <p:cNvGrpSpPr/>
          <p:nvPr/>
        </p:nvGrpSpPr>
        <p:grpSpPr>
          <a:xfrm>
            <a:off x="2507198" y="4082623"/>
            <a:ext cx="6094708" cy="2424895"/>
            <a:chOff x="2528161" y="4061145"/>
            <a:chExt cx="6094708" cy="2424895"/>
          </a:xfrm>
        </p:grpSpPr>
        <p:sp>
          <p:nvSpPr>
            <p:cNvPr id="9" name="Rectangle : coins arrondis 8">
              <a:extLst>
                <a:ext uri="{FF2B5EF4-FFF2-40B4-BE49-F238E27FC236}">
                  <a16:creationId xmlns:a16="http://schemas.microsoft.com/office/drawing/2014/main" id="{29FC9D8A-9FF7-1C27-E376-7EF04C68342D}"/>
                </a:ext>
              </a:extLst>
            </p:cNvPr>
            <p:cNvSpPr/>
            <p:nvPr/>
          </p:nvSpPr>
          <p:spPr>
            <a:xfrm>
              <a:off x="2905932" y="4061145"/>
              <a:ext cx="5435128" cy="242489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F07915BD-BD4D-E97A-7139-D414B123B010}"/>
                </a:ext>
              </a:extLst>
            </p:cNvPr>
            <p:cNvSpPr txBox="1"/>
            <p:nvPr/>
          </p:nvSpPr>
          <p:spPr>
            <a:xfrm>
              <a:off x="2528161" y="4113599"/>
              <a:ext cx="6094708" cy="2308324"/>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La vigne, c’est notre héritage,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notre maison intérieure.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rPr>
                <a:t>Pour les chrétiens, la vigne, </a:t>
              </a:r>
            </a:p>
            <a:p>
              <a:pPr algn="ctr"/>
              <a:r>
                <a:rPr lang="fr-FR" sz="2400" dirty="0">
                  <a:effectLst/>
                  <a:latin typeface="Times New Roman" panose="02020603050405020304" pitchFamily="18" charset="0"/>
                  <a:ea typeface="Calibri" panose="020F0502020204030204" pitchFamily="34" charset="0"/>
                </a:rPr>
                <a:t>c’est le Christ à qui nous sommes greffés. </a:t>
              </a:r>
            </a:p>
            <a:p>
              <a:pPr algn="ctr"/>
              <a:r>
                <a:rPr lang="fr-FR" sz="2400" dirty="0">
                  <a:effectLst/>
                  <a:latin typeface="Times New Roman" panose="02020603050405020304" pitchFamily="18" charset="0"/>
                  <a:ea typeface="Calibri" panose="020F0502020204030204" pitchFamily="34" charset="0"/>
                </a:rPr>
                <a:t>Il s’agit de demeurer en lui. </a:t>
              </a:r>
            </a:p>
            <a:p>
              <a:pPr algn="ctr"/>
              <a:r>
                <a:rPr lang="fr-FR" sz="2400" dirty="0">
                  <a:effectLst/>
                  <a:latin typeface="Times New Roman" panose="02020603050405020304" pitchFamily="18" charset="0"/>
                  <a:ea typeface="Calibri" panose="020F0502020204030204" pitchFamily="34" charset="0"/>
                </a:rPr>
                <a:t>Là est notre travail.</a:t>
              </a:r>
              <a:endParaRPr lang="fr-FR" sz="2400" dirty="0"/>
            </a:p>
          </p:txBody>
        </p:sp>
      </p:grpSp>
      <p:pic>
        <p:nvPicPr>
          <p:cNvPr id="16" name="Image 15">
            <a:extLst>
              <a:ext uri="{FF2B5EF4-FFF2-40B4-BE49-F238E27FC236}">
                <a16:creationId xmlns:a16="http://schemas.microsoft.com/office/drawing/2014/main" id="{7A63FFD2-A54A-802D-8D7D-260BDBC56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790" y="989039"/>
            <a:ext cx="4339993" cy="2820040"/>
          </a:xfrm>
          <a:prstGeom prst="rect">
            <a:avLst/>
          </a:prstGeom>
        </p:spPr>
      </p:pic>
    </p:spTree>
    <p:extLst>
      <p:ext uri="{BB962C8B-B14F-4D97-AF65-F5344CB8AC3E}">
        <p14:creationId xmlns:p14="http://schemas.microsoft.com/office/powerpoint/2010/main" val="391779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21A2323E-4B62-4691-8CFF-B9F39F6EB289}"/>
              </a:ext>
            </a:extLst>
          </p:cNvPr>
          <p:cNvGrpSpPr/>
          <p:nvPr/>
        </p:nvGrpSpPr>
        <p:grpSpPr>
          <a:xfrm>
            <a:off x="1650569" y="1745735"/>
            <a:ext cx="7101814" cy="2059098"/>
            <a:chOff x="-2248226" y="2572994"/>
            <a:chExt cx="9391151" cy="3426250"/>
          </a:xfrm>
        </p:grpSpPr>
        <p:sp>
          <p:nvSpPr>
            <p:cNvPr id="2" name="Rectangle : coins arrondis 1">
              <a:extLst>
                <a:ext uri="{FF2B5EF4-FFF2-40B4-BE49-F238E27FC236}">
                  <a16:creationId xmlns:a16="http://schemas.microsoft.com/office/drawing/2014/main" id="{F27E7547-B6D8-4509-9227-843C7B6184E7}"/>
                </a:ext>
              </a:extLst>
            </p:cNvPr>
            <p:cNvSpPr/>
            <p:nvPr/>
          </p:nvSpPr>
          <p:spPr>
            <a:xfrm>
              <a:off x="-2248226" y="2572994"/>
              <a:ext cx="9391151" cy="342625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EE17678C-FDA9-4036-A4C3-DB9004894CF8}"/>
                </a:ext>
              </a:extLst>
            </p:cNvPr>
            <p:cNvSpPr txBox="1"/>
            <p:nvPr/>
          </p:nvSpPr>
          <p:spPr>
            <a:xfrm>
              <a:off x="-2248226" y="2897043"/>
              <a:ext cx="9291387" cy="30215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FF0000"/>
                  </a:solidFill>
                  <a:effectLst/>
                  <a:latin typeface="Times New Roman" panose="02020603050405020304" pitchFamily="18" charset="0"/>
                  <a:ea typeface="Times New Roman" panose="02020603050405020304" pitchFamily="18" charset="0"/>
                </a:rPr>
                <a:t>02</a:t>
              </a:r>
              <a:r>
                <a:rPr lang="fr-FR" sz="2800" dirty="0">
                  <a:effectLst/>
                  <a:latin typeface="Times New Roman" panose="02020603050405020304" pitchFamily="18" charset="0"/>
                  <a:ea typeface="Times New Roman" panose="02020603050405020304" pitchFamily="18" charset="0"/>
                </a:rPr>
                <a:t> </a:t>
              </a:r>
              <a:r>
                <a:rPr lang="fr-FR" sz="2800" dirty="0">
                  <a:solidFill>
                    <a:srgbClr val="FF0000"/>
                  </a:solidFill>
                  <a:effectLst/>
                  <a:latin typeface="Times New Roman" panose="02020603050405020304" pitchFamily="18" charset="0"/>
                  <a:ea typeface="Times New Roman" panose="02020603050405020304" pitchFamily="18" charset="0"/>
                </a:rPr>
                <a:t>Il se mit d’accord avec eux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effectLst/>
                  <a:latin typeface="Times New Roman" panose="02020603050405020304" pitchFamily="18" charset="0"/>
                  <a:ea typeface="Times New Roman" panose="02020603050405020304" pitchFamily="18" charset="0"/>
                </a:rPr>
                <a:t>sur le salaire de la journée :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effectLst/>
                  <a:latin typeface="Times New Roman" panose="02020603050405020304" pitchFamily="18" charset="0"/>
                  <a:ea typeface="Times New Roman" panose="02020603050405020304" pitchFamily="18" charset="0"/>
                </a:rPr>
                <a:t>un denier, c’est-à-dire une pièce d’argent,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effectLst/>
                  <a:latin typeface="Times New Roman" panose="02020603050405020304" pitchFamily="18" charset="0"/>
                  <a:ea typeface="Times New Roman" panose="02020603050405020304" pitchFamily="18" charset="0"/>
                </a:rPr>
                <a:t>et il les envoya à sa vigne.</a:t>
              </a:r>
              <a:endParaRPr kumimoji="0" lang="fr-FR"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ZoneTexte 5">
            <a:extLst>
              <a:ext uri="{FF2B5EF4-FFF2-40B4-BE49-F238E27FC236}">
                <a16:creationId xmlns:a16="http://schemas.microsoft.com/office/drawing/2014/main" id="{5294D8F4-F083-4B09-8443-6C6D9C91A2F4}"/>
              </a:ext>
            </a:extLst>
          </p:cNvPr>
          <p:cNvSpPr txBox="1"/>
          <p:nvPr/>
        </p:nvSpPr>
        <p:spPr>
          <a:xfrm>
            <a:off x="111154" y="150894"/>
            <a:ext cx="27244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FF0000"/>
                </a:solidFill>
                <a:effectLst/>
                <a:latin typeface="Times New Roman" panose="02020603050405020304" pitchFamily="18" charset="0"/>
                <a:ea typeface="Times New Roman" panose="02020603050405020304" pitchFamily="18" charset="0"/>
              </a:rPr>
              <a:t>Il se mit d’accord avec eux</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1AF67681-349F-3A48-B6EA-7118CC474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007" y="780931"/>
            <a:ext cx="2724424" cy="2503244"/>
          </a:xfrm>
          <a:prstGeom prst="rect">
            <a:avLst/>
          </a:prstGeom>
        </p:spPr>
      </p:pic>
    </p:spTree>
    <p:extLst>
      <p:ext uri="{BB962C8B-B14F-4D97-AF65-F5344CB8AC3E}">
        <p14:creationId xmlns:p14="http://schemas.microsoft.com/office/powerpoint/2010/main" val="991080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C1D82205-6EBD-41BD-BC70-0455B7189AFF}"/>
              </a:ext>
            </a:extLst>
          </p:cNvPr>
          <p:cNvGrpSpPr/>
          <p:nvPr/>
        </p:nvGrpSpPr>
        <p:grpSpPr>
          <a:xfrm>
            <a:off x="610441" y="1321924"/>
            <a:ext cx="8014366" cy="4214152"/>
            <a:chOff x="1373697" y="3429000"/>
            <a:chExt cx="6425966" cy="2613552"/>
          </a:xfrm>
        </p:grpSpPr>
        <p:sp>
          <p:nvSpPr>
            <p:cNvPr id="2" name="Rectangle : coins arrondis 1">
              <a:extLst>
                <a:ext uri="{FF2B5EF4-FFF2-40B4-BE49-F238E27FC236}">
                  <a16:creationId xmlns:a16="http://schemas.microsoft.com/office/drawing/2014/main" id="{FD5F6039-EE20-438A-8D41-3021DF11FAEE}"/>
                </a:ext>
              </a:extLst>
            </p:cNvPr>
            <p:cNvSpPr/>
            <p:nvPr/>
          </p:nvSpPr>
          <p:spPr>
            <a:xfrm>
              <a:off x="1373697" y="3429000"/>
              <a:ext cx="6425966" cy="177636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4BA8CD2E-B44D-412D-AB10-C71DCF70A1FD}"/>
                </a:ext>
              </a:extLst>
            </p:cNvPr>
            <p:cNvSpPr txBox="1"/>
            <p:nvPr/>
          </p:nvSpPr>
          <p:spPr>
            <a:xfrm>
              <a:off x="1526796" y="3536502"/>
              <a:ext cx="6119768" cy="2506050"/>
            </a:xfrm>
            <a:prstGeom prst="rect">
              <a:avLst/>
            </a:prstGeom>
            <a:noFill/>
          </p:spPr>
          <p:txBody>
            <a:bodyPr wrap="square">
              <a:spAutoFit/>
            </a:bodyPr>
            <a:lstStyle/>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Remarquer qu’ils se mettent d’accord. </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Il y a dialogue.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Pour les embauches suivantes, </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la formulation sera différente : </a:t>
              </a:r>
              <a:br>
                <a:rPr lang="fr-FR" sz="2800" dirty="0">
                  <a:effectLst/>
                  <a:latin typeface="Times New Roman" panose="02020603050405020304" pitchFamily="18" charset="0"/>
                  <a:ea typeface="Calibri" panose="020F0502020204030204" pitchFamily="34" charset="0"/>
                  <a:cs typeface="Times New Roman" panose="02020603050405020304" pitchFamily="18" charset="0"/>
                </a:rPr>
              </a:b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Verset 4 : il leur donnera ce qui est juste.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800" dirty="0">
                  <a:effectLst/>
                  <a:latin typeface="Times New Roman" panose="02020603050405020304" pitchFamily="18" charset="0"/>
                  <a:ea typeface="Calibri" panose="020F0502020204030204" pitchFamily="34" charset="0"/>
                </a:rPr>
                <a:t>Verset 5 : il fit de même.</a:t>
              </a:r>
              <a:endParaRPr lang="fr-FR" sz="2800" dirty="0">
                <a:effectLst/>
                <a:latin typeface="Calibri" panose="020F0502020204030204" pitchFamily="34" charset="0"/>
                <a:ea typeface="Calibri" panose="020F0502020204030204" pitchFamily="34" charset="0"/>
              </a:endParaRPr>
            </a:p>
          </p:txBody>
        </p:sp>
      </p:grpSp>
      <p:sp>
        <p:nvSpPr>
          <p:cNvPr id="3" name="ZoneTexte 2">
            <a:extLst>
              <a:ext uri="{FF2B5EF4-FFF2-40B4-BE49-F238E27FC236}">
                <a16:creationId xmlns:a16="http://schemas.microsoft.com/office/drawing/2014/main" id="{A4878F74-5928-FD5E-EFB1-F5EBA612BE64}"/>
              </a:ext>
            </a:extLst>
          </p:cNvPr>
          <p:cNvSpPr txBox="1"/>
          <p:nvPr/>
        </p:nvSpPr>
        <p:spPr>
          <a:xfrm>
            <a:off x="64659" y="244837"/>
            <a:ext cx="27244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FF0000"/>
                </a:solidFill>
                <a:effectLst/>
                <a:latin typeface="Times New Roman" panose="02020603050405020304" pitchFamily="18" charset="0"/>
                <a:ea typeface="Times New Roman" panose="02020603050405020304" pitchFamily="18" charset="0"/>
              </a:rPr>
              <a:t>Il se mit d’accord avec eux</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2A0F41AA-A07E-734F-1D5F-AA759448A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007" y="780931"/>
            <a:ext cx="2724424" cy="2503244"/>
          </a:xfrm>
          <a:prstGeom prst="rect">
            <a:avLst/>
          </a:prstGeom>
        </p:spPr>
      </p:pic>
    </p:spTree>
    <p:extLst>
      <p:ext uri="{BB962C8B-B14F-4D97-AF65-F5344CB8AC3E}">
        <p14:creationId xmlns:p14="http://schemas.microsoft.com/office/powerpoint/2010/main" val="1676341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64F4F641-C55B-4F61-B044-2913516E5794}"/>
              </a:ext>
            </a:extLst>
          </p:cNvPr>
          <p:cNvGrpSpPr/>
          <p:nvPr/>
        </p:nvGrpSpPr>
        <p:grpSpPr>
          <a:xfrm>
            <a:off x="2537014" y="2883780"/>
            <a:ext cx="7927596" cy="2585529"/>
            <a:chOff x="2197916" y="1593908"/>
            <a:chExt cx="7927596" cy="3313652"/>
          </a:xfrm>
        </p:grpSpPr>
        <p:sp>
          <p:nvSpPr>
            <p:cNvPr id="2" name="Rectangle : coins arrondis 1">
              <a:extLst>
                <a:ext uri="{FF2B5EF4-FFF2-40B4-BE49-F238E27FC236}">
                  <a16:creationId xmlns:a16="http://schemas.microsoft.com/office/drawing/2014/main" id="{87B97260-1050-4E41-9E1D-C6ABFCF49807}"/>
                </a:ext>
              </a:extLst>
            </p:cNvPr>
            <p:cNvSpPr/>
            <p:nvPr/>
          </p:nvSpPr>
          <p:spPr>
            <a:xfrm>
              <a:off x="2197916" y="1593908"/>
              <a:ext cx="7927596" cy="33136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7F2EEC1A-05E1-43DC-93F2-F4CDAB934CE5}"/>
                </a:ext>
              </a:extLst>
            </p:cNvPr>
            <p:cNvSpPr txBox="1"/>
            <p:nvPr/>
          </p:nvSpPr>
          <p:spPr>
            <a:xfrm>
              <a:off x="2440563" y="2565639"/>
              <a:ext cx="7550790" cy="1569660"/>
            </a:xfrm>
            <a:prstGeom prst="rect">
              <a:avLst/>
            </a:prstGeom>
            <a:noFill/>
          </p:spPr>
          <p:txBody>
            <a:bodyPr wrap="square">
              <a:spAutoFit/>
            </a:bodyPr>
            <a:lstStyle/>
            <a:p>
              <a:pPr algn="ctr"/>
              <a:r>
                <a:rPr lang="fr-FR" sz="2400" b="1" dirty="0">
                  <a:effectLst/>
                  <a:latin typeface="Times New Roman" panose="02020603050405020304" pitchFamily="18" charset="0"/>
                  <a:ea typeface="Calibri" panose="020F0502020204030204" pitchFamily="34" charset="0"/>
                </a:rPr>
                <a:t>Matthieu 18, 19</a:t>
              </a:r>
              <a:r>
                <a:rPr lang="fr-FR" sz="2400" dirty="0">
                  <a:effectLst/>
                  <a:latin typeface="Times New Roman" panose="02020603050405020304" pitchFamily="18" charset="0"/>
                  <a:ea typeface="Calibri" panose="020F0502020204030204" pitchFamily="34" charset="0"/>
                </a:rPr>
                <a:t> </a:t>
              </a:r>
              <a:r>
                <a:rPr lang="fr-FR" sz="2400" i="1" dirty="0">
                  <a:effectLst/>
                  <a:latin typeface="Times New Roman" panose="02020603050405020304" pitchFamily="18" charset="0"/>
                  <a:ea typeface="Calibri" panose="020F0502020204030204" pitchFamily="34" charset="0"/>
                </a:rPr>
                <a:t>Jésus disait :</a:t>
              </a:r>
              <a:r>
                <a:rPr lang="fr-FR" sz="2400" b="1" dirty="0">
                  <a:effectLst/>
                  <a:latin typeface="Times New Roman" panose="02020603050405020304" pitchFamily="18" charset="0"/>
                  <a:ea typeface="Calibri" panose="020F0502020204030204" pitchFamily="34" charset="0"/>
                </a:rPr>
                <a:t> </a:t>
              </a:r>
            </a:p>
            <a:p>
              <a:pPr algn="ctr"/>
              <a:r>
                <a:rPr lang="fr-FR" sz="2400" dirty="0">
                  <a:effectLst/>
                  <a:latin typeface="Times New Roman" panose="02020603050405020304" pitchFamily="18" charset="0"/>
                  <a:ea typeface="Calibri" panose="020F0502020204030204" pitchFamily="34" charset="0"/>
                </a:rPr>
                <a:t>“</a:t>
              </a:r>
              <a:r>
                <a:rPr lang="fr-FR" sz="2400" i="1" dirty="0">
                  <a:effectLst/>
                  <a:latin typeface="Times New Roman" panose="02020603050405020304" pitchFamily="18" charset="0"/>
                  <a:ea typeface="Calibri" panose="020F0502020204030204" pitchFamily="34" charset="0"/>
                </a:rPr>
                <a:t>Et pareillement, amen, je vous le dis, si deux d’entre vous sur la terre se mettent d’accord pour demander quoi que ce soit, ils l’obtiendront de mon Père qui est aux cieux</a:t>
              </a:r>
              <a:r>
                <a:rPr lang="fr-FR" sz="2400" dirty="0">
                  <a:effectLst/>
                  <a:latin typeface="Times New Roman" panose="02020603050405020304" pitchFamily="18" charset="0"/>
                  <a:ea typeface="Calibri" panose="020F0502020204030204" pitchFamily="34" charset="0"/>
                </a:rPr>
                <a:t>.”</a:t>
              </a:r>
              <a:endParaRPr lang="fr-FR" sz="2400" dirty="0">
                <a:latin typeface="Times New Roman" panose="02020603050405020304" pitchFamily="18" charset="0"/>
                <a:cs typeface="Times New Roman" panose="02020603050405020304" pitchFamily="18" charset="0"/>
              </a:endParaRPr>
            </a:p>
          </p:txBody>
        </p:sp>
      </p:grpSp>
      <p:sp>
        <p:nvSpPr>
          <p:cNvPr id="4" name="ZoneTexte 3">
            <a:extLst>
              <a:ext uri="{FF2B5EF4-FFF2-40B4-BE49-F238E27FC236}">
                <a16:creationId xmlns:a16="http://schemas.microsoft.com/office/drawing/2014/main" id="{0CCFE216-CF13-FD52-9F6F-62DA3C055943}"/>
              </a:ext>
            </a:extLst>
          </p:cNvPr>
          <p:cNvSpPr txBox="1"/>
          <p:nvPr/>
        </p:nvSpPr>
        <p:spPr>
          <a:xfrm>
            <a:off x="111154" y="150894"/>
            <a:ext cx="27244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FF0000"/>
                </a:solidFill>
                <a:effectLst/>
                <a:latin typeface="Times New Roman" panose="02020603050405020304" pitchFamily="18" charset="0"/>
                <a:ea typeface="Times New Roman" panose="02020603050405020304" pitchFamily="18" charset="0"/>
              </a:rPr>
              <a:t>Il se mit d’accord avec eux</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A1ECC383-1997-0F82-6537-1E3F77A57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1886" y="755328"/>
            <a:ext cx="3700402" cy="28028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9829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2225EF41-2CEF-4A63-9F30-01BE6C0D5948}"/>
              </a:ext>
            </a:extLst>
          </p:cNvPr>
          <p:cNvGrpSpPr/>
          <p:nvPr/>
        </p:nvGrpSpPr>
        <p:grpSpPr>
          <a:xfrm>
            <a:off x="521293" y="760385"/>
            <a:ext cx="8281257" cy="3281776"/>
            <a:chOff x="-220033" y="-268234"/>
            <a:chExt cx="8607105" cy="3590488"/>
          </a:xfrm>
        </p:grpSpPr>
        <p:sp>
          <p:nvSpPr>
            <p:cNvPr id="3" name="Rectangle : coins arrondis 2">
              <a:extLst>
                <a:ext uri="{FF2B5EF4-FFF2-40B4-BE49-F238E27FC236}">
                  <a16:creationId xmlns:a16="http://schemas.microsoft.com/office/drawing/2014/main" id="{EA48EB2A-E144-4B0A-A9D2-A32B7D2ADE20}"/>
                </a:ext>
              </a:extLst>
            </p:cNvPr>
            <p:cNvSpPr/>
            <p:nvPr/>
          </p:nvSpPr>
          <p:spPr>
            <a:xfrm>
              <a:off x="-220033" y="-268234"/>
              <a:ext cx="8607105" cy="359048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58FB7912-5507-44A4-BD4D-21A81085279D}"/>
                </a:ext>
              </a:extLst>
            </p:cNvPr>
            <p:cNvSpPr txBox="1"/>
            <p:nvPr/>
          </p:nvSpPr>
          <p:spPr>
            <a:xfrm>
              <a:off x="96652" y="64952"/>
              <a:ext cx="8290420" cy="3108543"/>
            </a:xfrm>
            <a:prstGeom prst="rect">
              <a:avLst/>
            </a:prstGeom>
            <a:noFill/>
          </p:spPr>
          <p:txBody>
            <a:bodyPr wrap="square">
              <a:spAutoFit/>
            </a:bodyPr>
            <a:lstStyle/>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Les premiers ouvriers pensent encore avoir le choix </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pour trouver un employeur. </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Le maître n’impose rien, ne décide rien tout seul : </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il dialogue, négocie.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Et le maître et les ouvriers se mettent d’accord. </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Ils acceptent de travailler pour une pièce d’argent.</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fr-FR" sz="2800" dirty="0">
                <a:latin typeface="Times New Roman" panose="02020603050405020304" pitchFamily="18" charset="0"/>
                <a:cs typeface="Times New Roman" panose="02020603050405020304" pitchFamily="18" charset="0"/>
              </a:endParaRPr>
            </a:p>
          </p:txBody>
        </p:sp>
      </p:grpSp>
      <p:sp>
        <p:nvSpPr>
          <p:cNvPr id="2" name="ZoneTexte 1">
            <a:extLst>
              <a:ext uri="{FF2B5EF4-FFF2-40B4-BE49-F238E27FC236}">
                <a16:creationId xmlns:a16="http://schemas.microsoft.com/office/drawing/2014/main" id="{2593BB71-C713-D30D-CE70-38884216BEBE}"/>
              </a:ext>
            </a:extLst>
          </p:cNvPr>
          <p:cNvSpPr txBox="1"/>
          <p:nvPr/>
        </p:nvSpPr>
        <p:spPr>
          <a:xfrm>
            <a:off x="111154" y="150894"/>
            <a:ext cx="27244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FF0000"/>
                </a:solidFill>
                <a:effectLst/>
                <a:latin typeface="Times New Roman" panose="02020603050405020304" pitchFamily="18" charset="0"/>
                <a:ea typeface="Times New Roman" panose="02020603050405020304" pitchFamily="18" charset="0"/>
              </a:rPr>
              <a:t>Il se mit d’accord avec eux</a:t>
            </a:r>
            <a:endPar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0E944679-05A8-D3FA-D388-E01CF59C5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5462" y="641707"/>
            <a:ext cx="2724424" cy="2503244"/>
          </a:xfrm>
          <a:prstGeom prst="rect">
            <a:avLst/>
          </a:prstGeom>
        </p:spPr>
      </p:pic>
      <p:grpSp>
        <p:nvGrpSpPr>
          <p:cNvPr id="11" name="Groupe 10">
            <a:extLst>
              <a:ext uri="{FF2B5EF4-FFF2-40B4-BE49-F238E27FC236}">
                <a16:creationId xmlns:a16="http://schemas.microsoft.com/office/drawing/2014/main" id="{9BDC7D11-AE62-29E3-3923-5B1E0413B9E0}"/>
              </a:ext>
            </a:extLst>
          </p:cNvPr>
          <p:cNvGrpSpPr/>
          <p:nvPr/>
        </p:nvGrpSpPr>
        <p:grpSpPr>
          <a:xfrm>
            <a:off x="5335292" y="4591033"/>
            <a:ext cx="6094708" cy="1886680"/>
            <a:chOff x="5335292" y="4591032"/>
            <a:chExt cx="6094708" cy="1951125"/>
          </a:xfrm>
        </p:grpSpPr>
        <p:sp>
          <p:nvSpPr>
            <p:cNvPr id="8" name="Rectangle : coins arrondis 7">
              <a:extLst>
                <a:ext uri="{FF2B5EF4-FFF2-40B4-BE49-F238E27FC236}">
                  <a16:creationId xmlns:a16="http://schemas.microsoft.com/office/drawing/2014/main" id="{022D6833-4CC9-E71B-A55E-F061C34E89C1}"/>
                </a:ext>
              </a:extLst>
            </p:cNvPr>
            <p:cNvSpPr/>
            <p:nvPr/>
          </p:nvSpPr>
          <p:spPr>
            <a:xfrm>
              <a:off x="5335292" y="4591032"/>
              <a:ext cx="6094707" cy="1951125"/>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D454B5B-FE55-2A0C-CDA7-E231541F1CED}"/>
                </a:ext>
              </a:extLst>
            </p:cNvPr>
            <p:cNvSpPr txBox="1"/>
            <p:nvPr/>
          </p:nvSpPr>
          <p:spPr>
            <a:xfrm>
              <a:off x="5335292" y="4663513"/>
              <a:ext cx="6094708" cy="1631216"/>
            </a:xfrm>
            <a:prstGeom prst="rect">
              <a:avLst/>
            </a:prstGeom>
            <a:noFill/>
          </p:spPr>
          <p:txBody>
            <a:bodyPr wrap="square">
              <a:spAutoFit/>
            </a:bodyPr>
            <a:lstStyle/>
            <a:p>
              <a:pPr algn="ctr"/>
              <a:r>
                <a:rPr lang="fr-FR" sz="2000" dirty="0">
                  <a:effectLst/>
                  <a:latin typeface="Times New Roman" panose="02020603050405020304" pitchFamily="18" charset="0"/>
                  <a:ea typeface="Calibri" panose="020F0502020204030204" pitchFamily="34" charset="0"/>
                </a:rPr>
                <a:t>Et nous, nous arrive-t-il de négocier avec Dieu</a:t>
              </a:r>
            </a:p>
            <a:p>
              <a:pPr algn="ctr"/>
              <a:r>
                <a:rPr lang="fr-FR" sz="2000" dirty="0">
                  <a:effectLst/>
                  <a:latin typeface="Times New Roman" panose="02020603050405020304" pitchFamily="18" charset="0"/>
                  <a:ea typeface="Calibri" panose="020F0502020204030204" pitchFamily="34" charset="0"/>
                </a:rPr>
                <a:t> pour obtenir une grâce ? de bonnes notes ? </a:t>
              </a:r>
            </a:p>
            <a:p>
              <a:pPr algn="ctr"/>
              <a:r>
                <a:rPr lang="fr-FR" sz="2000" dirty="0">
                  <a:effectLst/>
                  <a:latin typeface="Times New Roman" panose="02020603050405020304" pitchFamily="18" charset="0"/>
                  <a:ea typeface="Calibri" panose="020F0502020204030204" pitchFamily="34" charset="0"/>
                </a:rPr>
                <a:t>la réussite d’un examen ? </a:t>
              </a:r>
              <a:br>
                <a:rPr lang="fr-FR" sz="2000" dirty="0">
                  <a:effectLst/>
                  <a:latin typeface="Times New Roman" panose="02020603050405020304" pitchFamily="18" charset="0"/>
                  <a:ea typeface="Calibri" panose="020F0502020204030204" pitchFamily="34" charset="0"/>
                </a:rPr>
              </a:br>
              <a:r>
                <a:rPr lang="fr-FR" sz="2000" dirty="0">
                  <a:effectLst/>
                  <a:latin typeface="Times New Roman" panose="02020603050405020304" pitchFamily="18" charset="0"/>
                  <a:ea typeface="Calibri" panose="020F0502020204030204" pitchFamily="34" charset="0"/>
                </a:rPr>
                <a:t>En écoutant Sa Parole, nous arrive-t-il de lui parler </a:t>
              </a:r>
            </a:p>
            <a:p>
              <a:pPr algn="ctr"/>
              <a:r>
                <a:rPr lang="fr-FR" sz="2000" dirty="0">
                  <a:effectLst/>
                  <a:latin typeface="Times New Roman" panose="02020603050405020304" pitchFamily="18" charset="0"/>
                  <a:ea typeface="Calibri" panose="020F0502020204030204" pitchFamily="34" charset="0"/>
                </a:rPr>
                <a:t>et d’être d’accord avec ce qu’il nous invite à faire ? </a:t>
              </a:r>
              <a:endParaRPr lang="fr-FR" dirty="0"/>
            </a:p>
          </p:txBody>
        </p:sp>
      </p:grpSp>
    </p:spTree>
    <p:extLst>
      <p:ext uri="{BB962C8B-B14F-4D97-AF65-F5344CB8AC3E}">
        <p14:creationId xmlns:p14="http://schemas.microsoft.com/office/powerpoint/2010/main" val="89330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825EED10-434F-4D34-AC52-36970619A6BF}"/>
              </a:ext>
            </a:extLst>
          </p:cNvPr>
          <p:cNvGrpSpPr/>
          <p:nvPr/>
        </p:nvGrpSpPr>
        <p:grpSpPr>
          <a:xfrm>
            <a:off x="538386" y="1795012"/>
            <a:ext cx="10583722" cy="3749040"/>
            <a:chOff x="1593668" y="2042840"/>
            <a:chExt cx="9366069" cy="3749040"/>
          </a:xfrm>
        </p:grpSpPr>
        <p:sp>
          <p:nvSpPr>
            <p:cNvPr id="4" name="Rectangle : coins arrondis 3">
              <a:extLst>
                <a:ext uri="{FF2B5EF4-FFF2-40B4-BE49-F238E27FC236}">
                  <a16:creationId xmlns:a16="http://schemas.microsoft.com/office/drawing/2014/main" id="{03AA31F2-E289-4D97-85F8-FE4A36820BFD}"/>
                </a:ext>
              </a:extLst>
            </p:cNvPr>
            <p:cNvSpPr/>
            <p:nvPr/>
          </p:nvSpPr>
          <p:spPr>
            <a:xfrm>
              <a:off x="1593668" y="2042840"/>
              <a:ext cx="9366069" cy="374904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CD1AA3F3-D90E-4402-A831-8740471F758E}"/>
                </a:ext>
              </a:extLst>
            </p:cNvPr>
            <p:cNvSpPr txBox="1"/>
            <p:nvPr/>
          </p:nvSpPr>
          <p:spPr>
            <a:xfrm>
              <a:off x="1979360" y="2283152"/>
              <a:ext cx="8856618" cy="2365969"/>
            </a:xfrm>
            <a:prstGeom prst="rect">
              <a:avLst/>
            </a:prstGeom>
            <a:noFill/>
          </p:spPr>
          <p:txBody>
            <a:bodyPr wrap="square">
              <a:spAutoFit/>
            </a:bodyPr>
            <a:lstStyle/>
            <a:p>
              <a:pPr>
                <a:lnSpc>
                  <a:spcPct val="115000"/>
                </a:lnSpc>
                <a:spcAft>
                  <a:spcPts val="1000"/>
                </a:spcAft>
              </a:pPr>
              <a:r>
                <a:rPr lang="fr-FR" sz="4400" dirty="0">
                  <a:solidFill>
                    <a:srgbClr val="FF0000"/>
                  </a:solidFill>
                  <a:effectLst/>
                  <a:latin typeface="Times New Roman" panose="02020603050405020304" pitchFamily="18" charset="0"/>
                  <a:ea typeface="Times New Roman" panose="02020603050405020304" pitchFamily="18" charset="0"/>
                </a:rPr>
                <a:t>30 </a:t>
              </a:r>
              <a:r>
                <a:rPr lang="fr-FR" sz="4400" dirty="0">
                  <a:effectLst/>
                  <a:latin typeface="Times New Roman" panose="02020603050405020304" pitchFamily="18" charset="0"/>
                  <a:ea typeface="Times New Roman" panose="02020603050405020304" pitchFamily="18" charset="0"/>
                </a:rPr>
                <a:t>Beaucoup de </a:t>
              </a:r>
              <a:r>
                <a:rPr lang="fr-FR" sz="4400" dirty="0">
                  <a:solidFill>
                    <a:srgbClr val="FF0000"/>
                  </a:solidFill>
                  <a:effectLst/>
                  <a:latin typeface="Times New Roman" panose="02020603050405020304" pitchFamily="18" charset="0"/>
                  <a:ea typeface="Times New Roman" panose="02020603050405020304" pitchFamily="18" charset="0"/>
                </a:rPr>
                <a:t>premiers seront derniers</a:t>
              </a:r>
              <a:r>
                <a:rPr lang="fr-FR" sz="4400" dirty="0">
                  <a:effectLst/>
                  <a:latin typeface="Times New Roman" panose="02020603050405020304" pitchFamily="18" charset="0"/>
                  <a:ea typeface="Times New Roman" panose="02020603050405020304" pitchFamily="18" charset="0"/>
                </a:rPr>
                <a:t>, beaucoup de derniers seront premiers. </a:t>
              </a:r>
              <a:endParaRPr lang="fr-FR"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7" name="Image 6">
            <a:extLst>
              <a:ext uri="{FF2B5EF4-FFF2-40B4-BE49-F238E27FC236}">
                <a16:creationId xmlns:a16="http://schemas.microsoft.com/office/drawing/2014/main" id="{279B24AC-5611-9999-3A26-522EA480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376" y="3473141"/>
            <a:ext cx="7255956" cy="2283593"/>
          </a:xfrm>
          <a:prstGeom prst="rect">
            <a:avLst/>
          </a:prstGeom>
        </p:spPr>
      </p:pic>
    </p:spTree>
    <p:extLst>
      <p:ext uri="{BB962C8B-B14F-4D97-AF65-F5344CB8AC3E}">
        <p14:creationId xmlns:p14="http://schemas.microsoft.com/office/powerpoint/2010/main" val="1286740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975C31B5-EB61-4BC8-A056-689972774F09}"/>
              </a:ext>
            </a:extLst>
          </p:cNvPr>
          <p:cNvSpPr/>
          <p:nvPr/>
        </p:nvSpPr>
        <p:spPr>
          <a:xfrm>
            <a:off x="2107035" y="2558956"/>
            <a:ext cx="7977930" cy="2064319"/>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C1A24408-C0F8-12C3-5BFD-6789C9E863D4}"/>
              </a:ext>
            </a:extLst>
          </p:cNvPr>
          <p:cNvSpPr txBox="1"/>
          <p:nvPr/>
        </p:nvSpPr>
        <p:spPr>
          <a:xfrm>
            <a:off x="2388675" y="2699004"/>
            <a:ext cx="7475995" cy="1754326"/>
          </a:xfrm>
          <a:prstGeom prst="rect">
            <a:avLst/>
          </a:prstGeom>
          <a:noFill/>
        </p:spPr>
        <p:txBody>
          <a:bodyPr wrap="square">
            <a:spAutoFit/>
          </a:bodyPr>
          <a:lstStyle/>
          <a:p>
            <a:pPr algn="ctr"/>
            <a:r>
              <a:rPr lang="fr-FR" sz="3600" dirty="0">
                <a:solidFill>
                  <a:srgbClr val="FF0000"/>
                </a:solidFill>
                <a:effectLst/>
                <a:latin typeface="Times New Roman" panose="02020603050405020304" pitchFamily="18" charset="0"/>
                <a:ea typeface="Calibri" panose="020F0502020204030204" pitchFamily="34" charset="0"/>
              </a:rPr>
              <a:t>03 </a:t>
            </a:r>
            <a:r>
              <a:rPr lang="fr-FR" sz="3600" dirty="0">
                <a:effectLst/>
                <a:latin typeface="Times New Roman" panose="02020603050405020304" pitchFamily="18" charset="0"/>
                <a:ea typeface="Calibri" panose="020F0502020204030204" pitchFamily="34" charset="0"/>
              </a:rPr>
              <a:t>Sorti vers </a:t>
            </a:r>
            <a:r>
              <a:rPr lang="fr-FR" sz="3600" dirty="0">
                <a:solidFill>
                  <a:srgbClr val="FF0000"/>
                </a:solidFill>
                <a:effectLst/>
                <a:latin typeface="Times New Roman" panose="02020603050405020304" pitchFamily="18" charset="0"/>
                <a:ea typeface="Calibri" panose="020F0502020204030204" pitchFamily="34" charset="0"/>
              </a:rPr>
              <a:t>neuf heures</a:t>
            </a:r>
            <a:r>
              <a:rPr lang="fr-FR" sz="3600" dirty="0">
                <a:effectLst/>
                <a:latin typeface="Times New Roman" panose="02020603050405020304" pitchFamily="18" charset="0"/>
                <a:ea typeface="Calibri" panose="020F0502020204030204" pitchFamily="34" charset="0"/>
              </a:rPr>
              <a:t>, il en vit d’autres qui étaient là, sur la place, sans rien faire inactifs</a:t>
            </a:r>
            <a:endParaRPr lang="fr-FR" sz="3600" dirty="0"/>
          </a:p>
        </p:txBody>
      </p:sp>
    </p:spTree>
    <p:extLst>
      <p:ext uri="{BB962C8B-B14F-4D97-AF65-F5344CB8AC3E}">
        <p14:creationId xmlns:p14="http://schemas.microsoft.com/office/powerpoint/2010/main" val="3073984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D593495-DA71-4447-85AB-882E4EBFDB83}"/>
              </a:ext>
            </a:extLst>
          </p:cNvPr>
          <p:cNvSpPr txBox="1"/>
          <p:nvPr/>
        </p:nvSpPr>
        <p:spPr>
          <a:xfrm>
            <a:off x="119543" y="121533"/>
            <a:ext cx="1314050"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neuf heures</a:t>
            </a:r>
            <a:endParaRPr lang="fr-FR" dirty="0"/>
          </a:p>
        </p:txBody>
      </p:sp>
      <p:sp>
        <p:nvSpPr>
          <p:cNvPr id="2" name="Rectangle : coins arrondis 1">
            <a:extLst>
              <a:ext uri="{FF2B5EF4-FFF2-40B4-BE49-F238E27FC236}">
                <a16:creationId xmlns:a16="http://schemas.microsoft.com/office/drawing/2014/main" id="{CE32B49A-CD70-48A7-9715-D2118BF5ECC5}"/>
              </a:ext>
            </a:extLst>
          </p:cNvPr>
          <p:cNvSpPr/>
          <p:nvPr/>
        </p:nvSpPr>
        <p:spPr>
          <a:xfrm>
            <a:off x="2879933" y="2893559"/>
            <a:ext cx="6264065" cy="20544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E032399F-4E34-F74B-D435-267A8102AA6D}"/>
              </a:ext>
            </a:extLst>
          </p:cNvPr>
          <p:cNvSpPr txBox="1"/>
          <p:nvPr/>
        </p:nvSpPr>
        <p:spPr>
          <a:xfrm>
            <a:off x="3048000" y="2969644"/>
            <a:ext cx="6096000" cy="1754326"/>
          </a:xfrm>
          <a:prstGeom prst="rect">
            <a:avLst/>
          </a:prstGeom>
          <a:noFill/>
        </p:spPr>
        <p:txBody>
          <a:bodyPr wrap="square">
            <a:spAutoFit/>
          </a:bodyPr>
          <a:lstStyle/>
          <a:p>
            <a:pPr algn="ctr"/>
            <a:r>
              <a:rPr lang="fr-FR" sz="3600" dirty="0">
                <a:latin typeface="Times New Roman" panose="02020603050405020304" pitchFamily="18" charset="0"/>
                <a:cs typeface="Times New Roman" panose="02020603050405020304" pitchFamily="18" charset="0"/>
              </a:rPr>
              <a:t>Littéralement : 3ème heure.</a:t>
            </a:r>
          </a:p>
          <a:p>
            <a:pPr algn="ctr"/>
            <a:r>
              <a:rPr lang="fr-FR" sz="3600" dirty="0">
                <a:latin typeface="Times New Roman" panose="02020603050405020304" pitchFamily="18" charset="0"/>
                <a:cs typeface="Times New Roman" panose="02020603050405020304" pitchFamily="18" charset="0"/>
              </a:rPr>
              <a:t>3 heures après le lever du soleil.  </a:t>
            </a:r>
          </a:p>
          <a:p>
            <a:pPr algn="ctr"/>
            <a:r>
              <a:rPr lang="fr-FR" sz="3600" dirty="0">
                <a:latin typeface="Times New Roman" panose="02020603050405020304" pitchFamily="18" charset="0"/>
                <a:cs typeface="Times New Roman" panose="02020603050405020304" pitchFamily="18" charset="0"/>
              </a:rPr>
              <a:t>Pourquoi sortir à nouveau ?    </a:t>
            </a:r>
          </a:p>
        </p:txBody>
      </p:sp>
      <p:grpSp>
        <p:nvGrpSpPr>
          <p:cNvPr id="14" name="Groupe 13">
            <a:extLst>
              <a:ext uri="{FF2B5EF4-FFF2-40B4-BE49-F238E27FC236}">
                <a16:creationId xmlns:a16="http://schemas.microsoft.com/office/drawing/2014/main" id="{3AB72E59-1464-8BD8-E088-66D1DB1900A6}"/>
              </a:ext>
            </a:extLst>
          </p:cNvPr>
          <p:cNvGrpSpPr/>
          <p:nvPr/>
        </p:nvGrpSpPr>
        <p:grpSpPr>
          <a:xfrm>
            <a:off x="4633948" y="401704"/>
            <a:ext cx="2756034" cy="3027296"/>
            <a:chOff x="4717981" y="490865"/>
            <a:chExt cx="2756034" cy="3027296"/>
          </a:xfrm>
        </p:grpSpPr>
        <p:pic>
          <p:nvPicPr>
            <p:cNvPr id="13" name="Image 12">
              <a:extLst>
                <a:ext uri="{FF2B5EF4-FFF2-40B4-BE49-F238E27FC236}">
                  <a16:creationId xmlns:a16="http://schemas.microsoft.com/office/drawing/2014/main" id="{99E470C3-DCA9-E15B-6E90-8EFBE57CD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954" y="490865"/>
              <a:ext cx="2710092" cy="3027296"/>
            </a:xfrm>
            <a:prstGeom prst="rect">
              <a:avLst/>
            </a:prstGeom>
          </p:spPr>
        </p:pic>
        <p:pic>
          <p:nvPicPr>
            <p:cNvPr id="11" name="Image 10">
              <a:extLst>
                <a:ext uri="{FF2B5EF4-FFF2-40B4-BE49-F238E27FC236}">
                  <a16:creationId xmlns:a16="http://schemas.microsoft.com/office/drawing/2014/main" id="{FAA653E0-8301-F2C2-3D41-089159D74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981" y="817640"/>
              <a:ext cx="2756034" cy="1186873"/>
            </a:xfrm>
            <a:prstGeom prst="rect">
              <a:avLst/>
            </a:prstGeom>
          </p:spPr>
        </p:pic>
      </p:grpSp>
    </p:spTree>
    <p:extLst>
      <p:ext uri="{BB962C8B-B14F-4D97-AF65-F5344CB8AC3E}">
        <p14:creationId xmlns:p14="http://schemas.microsoft.com/office/powerpoint/2010/main" val="3243034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749BD4C9-8472-4180-AD04-8671DB0E97A1}"/>
              </a:ext>
            </a:extLst>
          </p:cNvPr>
          <p:cNvGrpSpPr/>
          <p:nvPr/>
        </p:nvGrpSpPr>
        <p:grpSpPr>
          <a:xfrm>
            <a:off x="2283204" y="2960603"/>
            <a:ext cx="7927596" cy="3064182"/>
            <a:chOff x="2197916" y="1593908"/>
            <a:chExt cx="7927596" cy="3313652"/>
          </a:xfrm>
        </p:grpSpPr>
        <p:sp>
          <p:nvSpPr>
            <p:cNvPr id="2" name="Rectangle : coins arrondis 1">
              <a:extLst>
                <a:ext uri="{FF2B5EF4-FFF2-40B4-BE49-F238E27FC236}">
                  <a16:creationId xmlns:a16="http://schemas.microsoft.com/office/drawing/2014/main" id="{79A698FF-31B5-4605-9963-999FD62EC462}"/>
                </a:ext>
              </a:extLst>
            </p:cNvPr>
            <p:cNvSpPr/>
            <p:nvPr/>
          </p:nvSpPr>
          <p:spPr>
            <a:xfrm>
              <a:off x="2197916" y="1593908"/>
              <a:ext cx="7927596" cy="33136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E0D89074-9001-4188-80AD-5FDC6906D40F}"/>
                </a:ext>
              </a:extLst>
            </p:cNvPr>
            <p:cNvSpPr txBox="1"/>
            <p:nvPr/>
          </p:nvSpPr>
          <p:spPr>
            <a:xfrm>
              <a:off x="2371987" y="1780415"/>
              <a:ext cx="7527022" cy="2454005"/>
            </a:xfrm>
            <a:prstGeom prst="rect">
              <a:avLst/>
            </a:prstGeom>
            <a:noFill/>
          </p:spPr>
          <p:txBody>
            <a:bodyPr wrap="square">
              <a:spAutoFit/>
            </a:bodyPr>
            <a:lstStyle/>
            <a:p>
              <a:pPr>
                <a:lnSpc>
                  <a:spcPct val="115000"/>
                </a:lnSpc>
                <a:spcAft>
                  <a:spcPts val="1000"/>
                </a:spcAft>
              </a:pP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Le temps de Dieu n’est pas le même que pour les hommes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2 Pierre 3, 8</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Bien-aimés, il est une chose qui ne doit pas vous échapper : pour le Seigneur, un seul jour est comme mille ans, et mille ans sont comme un seul jour.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solidFill>
                    <a:srgbClr val="000000"/>
                  </a:solidFill>
                  <a:effectLst/>
                  <a:latin typeface="Times New Roman" panose="02020603050405020304" pitchFamily="18" charset="0"/>
                  <a:ea typeface="Calibri" panose="020F0502020204030204" pitchFamily="34" charset="0"/>
                </a:rPr>
                <a:t>Une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2" tooltip="Heure temporaire"/>
                </a:rPr>
                <a:t>méthode antique</a:t>
              </a:r>
              <a:r>
                <a:rPr lang="fr-FR" sz="1800" dirty="0">
                  <a:solidFill>
                    <a:srgbClr val="000000"/>
                  </a:solidFill>
                  <a:effectLst/>
                  <a:latin typeface="Times New Roman" panose="02020603050405020304" pitchFamily="18" charset="0"/>
                  <a:ea typeface="Calibri" panose="020F0502020204030204" pitchFamily="34" charset="0"/>
                </a:rPr>
                <a:t> de calcul des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Heure"/>
                </a:rPr>
                <a:t>heures</a:t>
              </a:r>
              <a:r>
                <a:rPr lang="fr-FR" sz="1800" dirty="0">
                  <a:solidFill>
                    <a:srgbClr val="000000"/>
                  </a:solidFill>
                  <a:effectLst/>
                  <a:latin typeface="Times New Roman" panose="02020603050405020304" pitchFamily="18" charset="0"/>
                  <a:ea typeface="Calibri" panose="020F0502020204030204" pitchFamily="34" charset="0"/>
                </a:rPr>
                <a:t>, en usage dans le mode gréco-romain, débutait avec le lever du soleil en moyenne vers 6 h du matin et divisait la journée en douze parties.</a:t>
              </a:r>
              <a:endParaRPr lang="fr-FR" sz="2400" dirty="0">
                <a:latin typeface="Times New Roman" panose="02020603050405020304" pitchFamily="18" charset="0"/>
                <a:cs typeface="Times New Roman" panose="02020603050405020304" pitchFamily="18" charset="0"/>
              </a:endParaRPr>
            </a:p>
          </p:txBody>
        </p:sp>
      </p:grpSp>
      <p:sp>
        <p:nvSpPr>
          <p:cNvPr id="4" name="ZoneTexte 3">
            <a:extLst>
              <a:ext uri="{FF2B5EF4-FFF2-40B4-BE49-F238E27FC236}">
                <a16:creationId xmlns:a16="http://schemas.microsoft.com/office/drawing/2014/main" id="{5B098AF1-CFC2-3EA0-F1FC-8354C9322B20}"/>
              </a:ext>
            </a:extLst>
          </p:cNvPr>
          <p:cNvSpPr txBox="1"/>
          <p:nvPr/>
        </p:nvSpPr>
        <p:spPr>
          <a:xfrm>
            <a:off x="119543" y="121533"/>
            <a:ext cx="1314050"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neuf heures</a:t>
            </a:r>
            <a:endParaRPr lang="fr-FR" dirty="0"/>
          </a:p>
        </p:txBody>
      </p:sp>
      <p:grpSp>
        <p:nvGrpSpPr>
          <p:cNvPr id="8" name="Groupe 7">
            <a:extLst>
              <a:ext uri="{FF2B5EF4-FFF2-40B4-BE49-F238E27FC236}">
                <a16:creationId xmlns:a16="http://schemas.microsoft.com/office/drawing/2014/main" id="{3CB778A7-2AC0-3E1F-54C0-FC2B21C44978}"/>
              </a:ext>
            </a:extLst>
          </p:cNvPr>
          <p:cNvGrpSpPr/>
          <p:nvPr/>
        </p:nvGrpSpPr>
        <p:grpSpPr>
          <a:xfrm>
            <a:off x="4717983" y="306199"/>
            <a:ext cx="2756034" cy="3027296"/>
            <a:chOff x="4717981" y="490865"/>
            <a:chExt cx="2756034" cy="3027296"/>
          </a:xfrm>
        </p:grpSpPr>
        <p:pic>
          <p:nvPicPr>
            <p:cNvPr id="9" name="Image 8">
              <a:extLst>
                <a:ext uri="{FF2B5EF4-FFF2-40B4-BE49-F238E27FC236}">
                  <a16:creationId xmlns:a16="http://schemas.microsoft.com/office/drawing/2014/main" id="{25F9843A-592C-8CEE-6569-349FAA560B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954" y="490865"/>
              <a:ext cx="2710092" cy="3027296"/>
            </a:xfrm>
            <a:prstGeom prst="rect">
              <a:avLst/>
            </a:prstGeom>
          </p:spPr>
        </p:pic>
        <p:pic>
          <p:nvPicPr>
            <p:cNvPr id="10" name="Image 9">
              <a:extLst>
                <a:ext uri="{FF2B5EF4-FFF2-40B4-BE49-F238E27FC236}">
                  <a16:creationId xmlns:a16="http://schemas.microsoft.com/office/drawing/2014/main" id="{12AB94F3-67B2-29E1-4544-2019DF93F4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7981" y="817640"/>
              <a:ext cx="2756034" cy="1186873"/>
            </a:xfrm>
            <a:prstGeom prst="rect">
              <a:avLst/>
            </a:prstGeom>
          </p:spPr>
        </p:pic>
      </p:grpSp>
    </p:spTree>
    <p:extLst>
      <p:ext uri="{BB962C8B-B14F-4D97-AF65-F5344CB8AC3E}">
        <p14:creationId xmlns:p14="http://schemas.microsoft.com/office/powerpoint/2010/main" val="1662465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2C29F4E3-7BAF-4956-89F5-426FCDA2E48F}"/>
              </a:ext>
            </a:extLst>
          </p:cNvPr>
          <p:cNvGrpSpPr/>
          <p:nvPr/>
        </p:nvGrpSpPr>
        <p:grpSpPr>
          <a:xfrm>
            <a:off x="374709" y="1073791"/>
            <a:ext cx="5093218" cy="3304245"/>
            <a:chOff x="374709" y="1073791"/>
            <a:chExt cx="4918746" cy="3196205"/>
          </a:xfrm>
        </p:grpSpPr>
        <p:sp>
          <p:nvSpPr>
            <p:cNvPr id="2" name="Rectangle : coins arrondis 1">
              <a:extLst>
                <a:ext uri="{FF2B5EF4-FFF2-40B4-BE49-F238E27FC236}">
                  <a16:creationId xmlns:a16="http://schemas.microsoft.com/office/drawing/2014/main" id="{4118DBF0-D3BB-4F31-BD9C-206A5218B533}"/>
                </a:ext>
              </a:extLst>
            </p:cNvPr>
            <p:cNvSpPr/>
            <p:nvPr/>
          </p:nvSpPr>
          <p:spPr>
            <a:xfrm>
              <a:off x="374709" y="1073791"/>
              <a:ext cx="4918746" cy="319620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2EF3D4E-9782-4498-84D1-4BD7DEB021A9}"/>
                </a:ext>
              </a:extLst>
            </p:cNvPr>
            <p:cNvSpPr txBox="1"/>
            <p:nvPr/>
          </p:nvSpPr>
          <p:spPr>
            <a:xfrm>
              <a:off x="620457" y="1232749"/>
              <a:ext cx="4597495" cy="2877006"/>
            </a:xfrm>
            <a:prstGeom prst="rect">
              <a:avLst/>
            </a:prstGeom>
            <a:noFill/>
          </p:spPr>
          <p:txBody>
            <a:bodyPr wrap="square">
              <a:spAutoFit/>
            </a:bodyPr>
            <a:lstStyle/>
            <a:p>
              <a:pPr>
                <a:lnSpc>
                  <a:spcPct val="115000"/>
                </a:lnSpc>
                <a:spcAft>
                  <a:spcPts val="1000"/>
                </a:spcAft>
              </a:pP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Le maître du domaine sort pour la deuxième fois : c’est le deuxième appel à des ouvriers.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Remarquons qu’à partir de ce verset, Matthieu évoque plusieurs sorties du maître de la vigne, à des heures différentes de la journée et ce jusqu’au soir.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Ce dernier ne cesse d’embaucher, d’appeler à travailler pour sa vigne, pour son peuple…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e 9">
            <a:extLst>
              <a:ext uri="{FF2B5EF4-FFF2-40B4-BE49-F238E27FC236}">
                <a16:creationId xmlns:a16="http://schemas.microsoft.com/office/drawing/2014/main" id="{78C10490-ABA8-4ACB-B449-3B0FF305A8AB}"/>
              </a:ext>
            </a:extLst>
          </p:cNvPr>
          <p:cNvGrpSpPr/>
          <p:nvPr/>
        </p:nvGrpSpPr>
        <p:grpSpPr>
          <a:xfrm>
            <a:off x="5721291" y="2881745"/>
            <a:ext cx="5990417" cy="3203522"/>
            <a:chOff x="5721292" y="3429000"/>
            <a:chExt cx="5963174" cy="2734374"/>
          </a:xfrm>
        </p:grpSpPr>
        <p:sp>
          <p:nvSpPr>
            <p:cNvPr id="5" name="Rectangle : coins arrondis 4">
              <a:extLst>
                <a:ext uri="{FF2B5EF4-FFF2-40B4-BE49-F238E27FC236}">
                  <a16:creationId xmlns:a16="http://schemas.microsoft.com/office/drawing/2014/main" id="{BD5CA074-14B8-4C0B-91E4-D402A89CF9BD}"/>
                </a:ext>
              </a:extLst>
            </p:cNvPr>
            <p:cNvSpPr/>
            <p:nvPr/>
          </p:nvSpPr>
          <p:spPr>
            <a:xfrm>
              <a:off x="5721292" y="3429000"/>
              <a:ext cx="5963174" cy="270745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08DAB3E0-6C74-4C3D-9639-20E7A41BEDD3}"/>
                </a:ext>
              </a:extLst>
            </p:cNvPr>
            <p:cNvSpPr txBox="1"/>
            <p:nvPr/>
          </p:nvSpPr>
          <p:spPr>
            <a:xfrm>
              <a:off x="5869496" y="3510069"/>
              <a:ext cx="5666765" cy="2653305"/>
            </a:xfrm>
            <a:prstGeom prst="rect">
              <a:avLst/>
            </a:prstGeom>
            <a:noFill/>
          </p:spPr>
          <p:txBody>
            <a:bodyPr wrap="square">
              <a:spAutoFit/>
            </a:bodyPr>
            <a:lstStyle/>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Pourquoi Matthieu insiste-t -il </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sur ces différentes sorties et </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ces différents appels ?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S’agit-il réellement d’heures, </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d’une seule journée ?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800" dirty="0">
                  <a:effectLst/>
                  <a:latin typeface="Times New Roman" panose="02020603050405020304" pitchFamily="18" charset="0"/>
                  <a:ea typeface="Calibri" panose="020F0502020204030204" pitchFamily="34" charset="0"/>
                </a:rPr>
                <a:t>Voir de possibles interprétations </a:t>
              </a:r>
            </a:p>
            <a:p>
              <a:pPr algn="ctr"/>
              <a:r>
                <a:rPr lang="fr-FR" sz="2800" dirty="0">
                  <a:effectLst/>
                  <a:latin typeface="Times New Roman" panose="02020603050405020304" pitchFamily="18" charset="0"/>
                  <a:ea typeface="Calibri" panose="020F0502020204030204" pitchFamily="34" charset="0"/>
                </a:rPr>
                <a:t>au verset 6</a:t>
              </a:r>
              <a:r>
                <a:rPr lang="fr-FR" sz="2400" dirty="0">
                  <a:effectLst/>
                  <a:latin typeface="Times New Roman" panose="02020603050405020304" pitchFamily="18" charset="0"/>
                  <a:ea typeface="Calibri" panose="020F0502020204030204" pitchFamily="34" charset="0"/>
                </a:rPr>
                <a:t>.</a:t>
              </a:r>
              <a:endParaRPr lang="fr-FR" sz="3600" dirty="0">
                <a:latin typeface="Times New Roman" panose="02020603050405020304" pitchFamily="18" charset="0"/>
                <a:cs typeface="Times New Roman" panose="02020603050405020304" pitchFamily="18" charset="0"/>
              </a:endParaRPr>
            </a:p>
          </p:txBody>
        </p:sp>
      </p:grpSp>
      <p:sp>
        <p:nvSpPr>
          <p:cNvPr id="6" name="ZoneTexte 5">
            <a:extLst>
              <a:ext uri="{FF2B5EF4-FFF2-40B4-BE49-F238E27FC236}">
                <a16:creationId xmlns:a16="http://schemas.microsoft.com/office/drawing/2014/main" id="{35A0EDA6-FD1C-EF72-CD68-4CA836A91A40}"/>
              </a:ext>
            </a:extLst>
          </p:cNvPr>
          <p:cNvSpPr txBox="1"/>
          <p:nvPr/>
        </p:nvSpPr>
        <p:spPr>
          <a:xfrm>
            <a:off x="119543" y="121533"/>
            <a:ext cx="1314050" cy="369332"/>
          </a:xfrm>
          <a:prstGeom prst="rect">
            <a:avLst/>
          </a:prstGeom>
          <a:noFill/>
        </p:spPr>
        <p:txBody>
          <a:bodyPr wrap="square">
            <a:spAutoFit/>
          </a:bodyPr>
          <a:lstStyle/>
          <a:p>
            <a:r>
              <a:rPr lang="fr-FR" sz="1800">
                <a:solidFill>
                  <a:srgbClr val="FF0000"/>
                </a:solidFill>
                <a:effectLst/>
                <a:latin typeface="Times New Roman" panose="02020603050405020304" pitchFamily="18" charset="0"/>
                <a:ea typeface="Calibri" panose="020F0502020204030204" pitchFamily="34" charset="0"/>
              </a:rPr>
              <a:t>neuf heures</a:t>
            </a:r>
            <a:endParaRPr lang="fr-FR" dirty="0"/>
          </a:p>
        </p:txBody>
      </p:sp>
      <p:grpSp>
        <p:nvGrpSpPr>
          <p:cNvPr id="8" name="Groupe 7">
            <a:extLst>
              <a:ext uri="{FF2B5EF4-FFF2-40B4-BE49-F238E27FC236}">
                <a16:creationId xmlns:a16="http://schemas.microsoft.com/office/drawing/2014/main" id="{BFC399B0-F09E-AF06-3922-BBCC95AB99C0}"/>
              </a:ext>
            </a:extLst>
          </p:cNvPr>
          <p:cNvGrpSpPr/>
          <p:nvPr/>
        </p:nvGrpSpPr>
        <p:grpSpPr>
          <a:xfrm>
            <a:off x="5041256" y="121533"/>
            <a:ext cx="2756034" cy="3027296"/>
            <a:chOff x="4717981" y="490865"/>
            <a:chExt cx="2756034" cy="3027296"/>
          </a:xfrm>
        </p:grpSpPr>
        <p:pic>
          <p:nvPicPr>
            <p:cNvPr id="12" name="Image 11">
              <a:extLst>
                <a:ext uri="{FF2B5EF4-FFF2-40B4-BE49-F238E27FC236}">
                  <a16:creationId xmlns:a16="http://schemas.microsoft.com/office/drawing/2014/main" id="{4B5B55D6-16F4-C8C2-59CA-8C51919A8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954" y="490865"/>
              <a:ext cx="2710092" cy="3027296"/>
            </a:xfrm>
            <a:prstGeom prst="rect">
              <a:avLst/>
            </a:prstGeom>
          </p:spPr>
        </p:pic>
        <p:pic>
          <p:nvPicPr>
            <p:cNvPr id="13" name="Image 12">
              <a:extLst>
                <a:ext uri="{FF2B5EF4-FFF2-40B4-BE49-F238E27FC236}">
                  <a16:creationId xmlns:a16="http://schemas.microsoft.com/office/drawing/2014/main" id="{31B321FF-9178-F199-1EC9-1D5617A66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981" y="817640"/>
              <a:ext cx="2756034" cy="1186873"/>
            </a:xfrm>
            <a:prstGeom prst="rect">
              <a:avLst/>
            </a:prstGeom>
          </p:spPr>
        </p:pic>
      </p:grpSp>
    </p:spTree>
    <p:extLst>
      <p:ext uri="{BB962C8B-B14F-4D97-AF65-F5344CB8AC3E}">
        <p14:creationId xmlns:p14="http://schemas.microsoft.com/office/powerpoint/2010/main" val="423024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27E2D6AA-1803-480D-A2A6-9509124DB158}"/>
              </a:ext>
            </a:extLst>
          </p:cNvPr>
          <p:cNvGrpSpPr/>
          <p:nvPr/>
        </p:nvGrpSpPr>
        <p:grpSpPr>
          <a:xfrm>
            <a:off x="2390862" y="2613576"/>
            <a:ext cx="7977930" cy="2659180"/>
            <a:chOff x="1887523" y="1103557"/>
            <a:chExt cx="7977930" cy="2801923"/>
          </a:xfrm>
        </p:grpSpPr>
        <p:sp>
          <p:nvSpPr>
            <p:cNvPr id="3" name="Rectangle : coins arrondis 2">
              <a:extLst>
                <a:ext uri="{FF2B5EF4-FFF2-40B4-BE49-F238E27FC236}">
                  <a16:creationId xmlns:a16="http://schemas.microsoft.com/office/drawing/2014/main" id="{0B6B63EB-4B29-4C18-9159-8BA21DB6C3CE}"/>
                </a:ext>
              </a:extLst>
            </p:cNvPr>
            <p:cNvSpPr/>
            <p:nvPr/>
          </p:nvSpPr>
          <p:spPr>
            <a:xfrm>
              <a:off x="1887523" y="1103557"/>
              <a:ext cx="7977930" cy="2801923"/>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0C99B518-3C23-4A61-97B1-D3EBBE81BDA6}"/>
                </a:ext>
              </a:extLst>
            </p:cNvPr>
            <p:cNvSpPr txBox="1"/>
            <p:nvPr/>
          </p:nvSpPr>
          <p:spPr>
            <a:xfrm>
              <a:off x="2032933" y="1350357"/>
              <a:ext cx="7555684" cy="1938992"/>
            </a:xfrm>
            <a:prstGeom prst="rect">
              <a:avLst/>
            </a:prstGeom>
            <a:noFill/>
          </p:spPr>
          <p:txBody>
            <a:bodyPr wrap="square">
              <a:spAutoFit/>
            </a:bodyPr>
            <a:lstStyle/>
            <a:p>
              <a:pPr algn="ctr"/>
              <a:r>
                <a:rPr lang="fr-FR" sz="4000" dirty="0">
                  <a:solidFill>
                    <a:srgbClr val="FF0000"/>
                  </a:solidFill>
                  <a:effectLst/>
                  <a:latin typeface="Times New Roman" panose="02020603050405020304" pitchFamily="18" charset="0"/>
                  <a:ea typeface="Times New Roman" panose="02020603050405020304" pitchFamily="18" charset="0"/>
                </a:rPr>
                <a:t>04</a:t>
              </a:r>
              <a:r>
                <a:rPr lang="fr-FR" sz="4000" dirty="0">
                  <a:effectLst/>
                  <a:latin typeface="Times New Roman" panose="02020603050405020304" pitchFamily="18" charset="0"/>
                  <a:ea typeface="Times New Roman" panose="02020603050405020304" pitchFamily="18" charset="0"/>
                </a:rPr>
                <a:t> Et à ceux-là, il dit :</a:t>
              </a:r>
            </a:p>
            <a:p>
              <a:pPr algn="ctr"/>
              <a:r>
                <a:rPr lang="fr-FR" sz="4000" dirty="0">
                  <a:effectLst/>
                  <a:latin typeface="Times New Roman" panose="02020603050405020304" pitchFamily="18" charset="0"/>
                  <a:ea typeface="Times New Roman" panose="02020603050405020304" pitchFamily="18" charset="0"/>
                </a:rPr>
                <a:t> “</a:t>
              </a:r>
              <a:r>
                <a:rPr lang="fr-FR" sz="4000" dirty="0">
                  <a:solidFill>
                    <a:srgbClr val="FF0000"/>
                  </a:solidFill>
                  <a:effectLst/>
                  <a:latin typeface="Times New Roman" panose="02020603050405020304" pitchFamily="18" charset="0"/>
                  <a:ea typeface="Times New Roman" panose="02020603050405020304" pitchFamily="18" charset="0"/>
                </a:rPr>
                <a:t>Allez à ma vigne</a:t>
              </a:r>
              <a:r>
                <a:rPr lang="fr-FR" sz="4000" dirty="0">
                  <a:effectLst/>
                  <a:latin typeface="Times New Roman" panose="02020603050405020304" pitchFamily="18" charset="0"/>
                  <a:ea typeface="Times New Roman" panose="02020603050405020304" pitchFamily="18" charset="0"/>
                </a:rPr>
                <a:t>, vous aussi, </a:t>
              </a:r>
            </a:p>
            <a:p>
              <a:pPr algn="ctr"/>
              <a:r>
                <a:rPr lang="fr-FR" sz="4000" dirty="0">
                  <a:effectLst/>
                  <a:latin typeface="Times New Roman" panose="02020603050405020304" pitchFamily="18" charset="0"/>
                  <a:ea typeface="Times New Roman" panose="02020603050405020304" pitchFamily="18" charset="0"/>
                </a:rPr>
                <a:t>et je vous donnerai ce qui est juste.”</a:t>
              </a:r>
              <a:r>
                <a:rPr lang="fr-FR" sz="4000" dirty="0">
                  <a:effectLst/>
                  <a:latin typeface="Times New Roman" panose="02020603050405020304" pitchFamily="18" charset="0"/>
                  <a:ea typeface="Calibri" panose="020F0502020204030204" pitchFamily="34" charset="0"/>
                </a:rPr>
                <a:t> </a:t>
              </a:r>
              <a:endParaRPr lang="fr-FR" sz="6600" dirty="0">
                <a:latin typeface="Times New Roman" panose="02020603050405020304" pitchFamily="18" charset="0"/>
                <a:cs typeface="Times New Roman" panose="02020603050405020304" pitchFamily="18" charset="0"/>
              </a:endParaRPr>
            </a:p>
          </p:txBody>
        </p:sp>
      </p:grpSp>
      <p:pic>
        <p:nvPicPr>
          <p:cNvPr id="6" name="Image 5">
            <a:extLst>
              <a:ext uri="{FF2B5EF4-FFF2-40B4-BE49-F238E27FC236}">
                <a16:creationId xmlns:a16="http://schemas.microsoft.com/office/drawing/2014/main" id="{ECB9AEA4-22F8-A9CC-CB3E-1B5D9EAC2F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83874" y="158863"/>
            <a:ext cx="3358159" cy="2454712"/>
          </a:xfrm>
          <a:prstGeom prst="rect">
            <a:avLst/>
          </a:prstGeom>
        </p:spPr>
      </p:pic>
      <p:sp>
        <p:nvSpPr>
          <p:cNvPr id="8" name="ZoneTexte 7">
            <a:extLst>
              <a:ext uri="{FF2B5EF4-FFF2-40B4-BE49-F238E27FC236}">
                <a16:creationId xmlns:a16="http://schemas.microsoft.com/office/drawing/2014/main" id="{646A3CA5-A676-B5D0-0B16-894FE788F02E}"/>
              </a:ext>
            </a:extLst>
          </p:cNvPr>
          <p:cNvSpPr txBox="1"/>
          <p:nvPr/>
        </p:nvSpPr>
        <p:spPr>
          <a:xfrm>
            <a:off x="218114" y="273436"/>
            <a:ext cx="1961668"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Allez à ma vigne</a:t>
            </a:r>
            <a:endParaRPr lang="fr-FR" dirty="0"/>
          </a:p>
        </p:txBody>
      </p:sp>
    </p:spTree>
    <p:extLst>
      <p:ext uri="{BB962C8B-B14F-4D97-AF65-F5344CB8AC3E}">
        <p14:creationId xmlns:p14="http://schemas.microsoft.com/office/powerpoint/2010/main" val="3457754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9C87F701-ACD9-4571-B879-649DD16EDB3B}"/>
              </a:ext>
            </a:extLst>
          </p:cNvPr>
          <p:cNvGrpSpPr/>
          <p:nvPr/>
        </p:nvGrpSpPr>
        <p:grpSpPr>
          <a:xfrm>
            <a:off x="2894201" y="2659309"/>
            <a:ext cx="6216243" cy="3271471"/>
            <a:chOff x="1166069" y="1308683"/>
            <a:chExt cx="6216243" cy="2980940"/>
          </a:xfrm>
        </p:grpSpPr>
        <p:sp>
          <p:nvSpPr>
            <p:cNvPr id="2" name="Rectangle : coins arrondis 1">
              <a:extLst>
                <a:ext uri="{FF2B5EF4-FFF2-40B4-BE49-F238E27FC236}">
                  <a16:creationId xmlns:a16="http://schemas.microsoft.com/office/drawing/2014/main" id="{5FEBC55E-76F9-4A26-B628-6005F00C2E37}"/>
                </a:ext>
              </a:extLst>
            </p:cNvPr>
            <p:cNvSpPr/>
            <p:nvPr/>
          </p:nvSpPr>
          <p:spPr>
            <a:xfrm>
              <a:off x="1166070" y="1308683"/>
              <a:ext cx="6216242" cy="291097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1EE1461-1C09-4104-93ED-B8BC644F0D81}"/>
                </a:ext>
              </a:extLst>
            </p:cNvPr>
            <p:cNvSpPr txBox="1"/>
            <p:nvPr/>
          </p:nvSpPr>
          <p:spPr>
            <a:xfrm>
              <a:off x="1166069" y="1488856"/>
              <a:ext cx="6056851" cy="2800767"/>
            </a:xfrm>
            <a:prstGeom prst="rect">
              <a:avLst/>
            </a:prstGeom>
            <a:noFill/>
          </p:spPr>
          <p:txBody>
            <a:bodyPr wrap="square">
              <a:spAutoFit/>
            </a:bodyPr>
            <a:lstStyle/>
            <a:p>
              <a:pPr algn="ctr"/>
              <a:r>
                <a:rPr lang="fr-FR" sz="4400" dirty="0">
                  <a:effectLst/>
                  <a:latin typeface="Times New Roman" panose="02020603050405020304" pitchFamily="18" charset="0"/>
                  <a:ea typeface="Calibri" panose="020F0502020204030204" pitchFamily="34" charset="0"/>
                  <a:cs typeface="Times New Roman" panose="02020603050405020304" pitchFamily="18" charset="0"/>
                </a:rPr>
                <a:t>C’est un impératif,</a:t>
              </a:r>
            </a:p>
            <a:p>
              <a:pPr algn="ctr"/>
              <a:r>
                <a:rPr lang="fr-FR" sz="4400" dirty="0">
                  <a:effectLst/>
                  <a:latin typeface="Times New Roman" panose="02020603050405020304" pitchFamily="18" charset="0"/>
                  <a:ea typeface="Calibri" panose="020F0502020204030204" pitchFamily="34" charset="0"/>
                  <a:cs typeface="Times New Roman" panose="02020603050405020304" pitchFamily="18" charset="0"/>
                </a:rPr>
                <a:t> un ordre.</a:t>
              </a:r>
              <a:endParaRPr lang="fr-FR" sz="4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4400" dirty="0">
                  <a:effectLst/>
                  <a:latin typeface="Times New Roman" panose="02020603050405020304" pitchFamily="18" charset="0"/>
                  <a:ea typeface="Calibri" panose="020F0502020204030204" pitchFamily="34" charset="0"/>
                </a:rPr>
                <a:t>Il n’y a donc pas </a:t>
              </a:r>
            </a:p>
            <a:p>
              <a:pPr algn="ctr"/>
              <a:r>
                <a:rPr lang="fr-FR" sz="4400" dirty="0">
                  <a:effectLst/>
                  <a:latin typeface="Times New Roman" panose="02020603050405020304" pitchFamily="18" charset="0"/>
                  <a:ea typeface="Calibri" panose="020F0502020204030204" pitchFamily="34" charset="0"/>
                </a:rPr>
                <a:t>de choix ? </a:t>
              </a:r>
              <a:endParaRPr lang="fr-FR" sz="3600" dirty="0"/>
            </a:p>
          </p:txBody>
        </p:sp>
      </p:grpSp>
      <p:sp>
        <p:nvSpPr>
          <p:cNvPr id="4" name="ZoneTexte 3">
            <a:extLst>
              <a:ext uri="{FF2B5EF4-FFF2-40B4-BE49-F238E27FC236}">
                <a16:creationId xmlns:a16="http://schemas.microsoft.com/office/drawing/2014/main" id="{88494411-D2DB-4590-F2E5-99A8C212A05F}"/>
              </a:ext>
            </a:extLst>
          </p:cNvPr>
          <p:cNvSpPr txBox="1"/>
          <p:nvPr/>
        </p:nvSpPr>
        <p:spPr>
          <a:xfrm>
            <a:off x="218114" y="273436"/>
            <a:ext cx="1961668"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Allez à ma vigne</a:t>
            </a:r>
            <a:endParaRPr lang="fr-FR" dirty="0"/>
          </a:p>
        </p:txBody>
      </p:sp>
      <p:pic>
        <p:nvPicPr>
          <p:cNvPr id="8" name="Image 7">
            <a:extLst>
              <a:ext uri="{FF2B5EF4-FFF2-40B4-BE49-F238E27FC236}">
                <a16:creationId xmlns:a16="http://schemas.microsoft.com/office/drawing/2014/main" id="{6C63F046-B61F-357A-62D6-5AC06E4E10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23243" y="204598"/>
            <a:ext cx="3358159" cy="2454712"/>
          </a:xfrm>
          <a:prstGeom prst="rect">
            <a:avLst/>
          </a:prstGeom>
        </p:spPr>
      </p:pic>
    </p:spTree>
    <p:extLst>
      <p:ext uri="{BB962C8B-B14F-4D97-AF65-F5344CB8AC3E}">
        <p14:creationId xmlns:p14="http://schemas.microsoft.com/office/powerpoint/2010/main" val="1664062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087DB0C5-52E3-45E4-B49C-5A73BDE95A95}"/>
              </a:ext>
            </a:extLst>
          </p:cNvPr>
          <p:cNvSpPr/>
          <p:nvPr/>
        </p:nvSpPr>
        <p:spPr>
          <a:xfrm>
            <a:off x="2649196" y="2897024"/>
            <a:ext cx="6810998" cy="2879933"/>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83CF739E-78DB-8E26-F1CA-2E1BE13BC463}"/>
              </a:ext>
            </a:extLst>
          </p:cNvPr>
          <p:cNvSpPr txBox="1"/>
          <p:nvPr/>
        </p:nvSpPr>
        <p:spPr>
          <a:xfrm>
            <a:off x="218114" y="273436"/>
            <a:ext cx="1961668"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Allez à ma vigne</a:t>
            </a:r>
            <a:endParaRPr lang="fr-FR" dirty="0"/>
          </a:p>
        </p:txBody>
      </p:sp>
      <p:pic>
        <p:nvPicPr>
          <p:cNvPr id="8" name="Image 7">
            <a:extLst>
              <a:ext uri="{FF2B5EF4-FFF2-40B4-BE49-F238E27FC236}">
                <a16:creationId xmlns:a16="http://schemas.microsoft.com/office/drawing/2014/main" id="{9F9033D7-0D00-A6DD-DAC3-D652BD84DF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16920" y="442312"/>
            <a:ext cx="3358159" cy="2454712"/>
          </a:xfrm>
          <a:prstGeom prst="rect">
            <a:avLst/>
          </a:prstGeom>
        </p:spPr>
      </p:pic>
      <p:sp>
        <p:nvSpPr>
          <p:cNvPr id="13" name="ZoneTexte 12">
            <a:extLst>
              <a:ext uri="{FF2B5EF4-FFF2-40B4-BE49-F238E27FC236}">
                <a16:creationId xmlns:a16="http://schemas.microsoft.com/office/drawing/2014/main" id="{EE22CFB9-AD89-CD7B-D682-1844E6FBEEF6}"/>
              </a:ext>
            </a:extLst>
          </p:cNvPr>
          <p:cNvSpPr txBox="1"/>
          <p:nvPr/>
        </p:nvSpPr>
        <p:spPr>
          <a:xfrm>
            <a:off x="3048000" y="3201496"/>
            <a:ext cx="6096000" cy="2308324"/>
          </a:xfrm>
          <a:prstGeom prst="rect">
            <a:avLst/>
          </a:prstGeom>
          <a:noFill/>
        </p:spPr>
        <p:txBody>
          <a:bodyPr wrap="square">
            <a:spAutoFit/>
          </a:bodyPr>
          <a:lstStyle/>
          <a:p>
            <a:r>
              <a:rPr lang="fr-FR" sz="1800" b="1" dirty="0">
                <a:solidFill>
                  <a:srgbClr val="000000"/>
                </a:solidFill>
                <a:effectLst/>
                <a:latin typeface="Times New Roman" panose="02020603050405020304" pitchFamily="18" charset="0"/>
                <a:ea typeface="Times New Roman" panose="02020603050405020304" pitchFamily="18" charset="0"/>
              </a:rPr>
              <a:t>Matthieu 28</a:t>
            </a:r>
            <a:r>
              <a:rPr lang="fr-FR" sz="1800" dirty="0">
                <a:solidFill>
                  <a:srgbClr val="000000"/>
                </a:solidFill>
                <a:effectLst/>
                <a:latin typeface="Times New Roman" panose="02020603050405020304" pitchFamily="18" charset="0"/>
                <a:ea typeface="Times New Roman" panose="02020603050405020304" pitchFamily="18" charset="0"/>
              </a:rPr>
              <a:t>, </a:t>
            </a:r>
            <a:r>
              <a:rPr lang="fr-FR" sz="1800" b="1" dirty="0">
                <a:solidFill>
                  <a:srgbClr val="000000"/>
                </a:solidFill>
                <a:effectLst/>
                <a:latin typeface="Times New Roman" panose="02020603050405020304" pitchFamily="18" charset="0"/>
                <a:ea typeface="Times New Roman" panose="02020603050405020304" pitchFamily="18" charset="0"/>
              </a:rPr>
              <a:t>19-20</a:t>
            </a:r>
            <a:r>
              <a:rPr lang="fr-FR" sz="1800" dirty="0">
                <a:solidFill>
                  <a:srgbClr val="000000"/>
                </a:solidFill>
                <a:effectLst/>
                <a:latin typeface="Times New Roman" panose="02020603050405020304" pitchFamily="18" charset="0"/>
                <a:ea typeface="Times New Roman" panose="02020603050405020304" pitchFamily="18" charset="0"/>
              </a:rPr>
              <a:t> </a:t>
            </a:r>
            <a:r>
              <a:rPr lang="fr-FR" sz="1800" i="1" dirty="0">
                <a:solidFill>
                  <a:srgbClr val="000000"/>
                </a:solidFill>
                <a:effectLst/>
                <a:latin typeface="Times New Roman" panose="02020603050405020304" pitchFamily="18" charset="0"/>
                <a:ea typeface="Times New Roman" panose="02020603050405020304" pitchFamily="18" charset="0"/>
              </a:rPr>
              <a:t>Jésus disait</a:t>
            </a:r>
            <a:r>
              <a:rPr lang="fr-FR" sz="1800" dirty="0">
                <a:solidFill>
                  <a:srgbClr val="000000"/>
                </a:solidFill>
                <a:effectLst/>
                <a:latin typeface="Times New Roman" panose="02020603050405020304" pitchFamily="18" charset="0"/>
                <a:ea typeface="Times New Roman" panose="02020603050405020304" pitchFamily="18" charset="0"/>
              </a:rPr>
              <a:t> : “</a:t>
            </a:r>
            <a:r>
              <a:rPr lang="fr-FR" sz="1800" i="1" dirty="0">
                <a:solidFill>
                  <a:srgbClr val="000000"/>
                </a:solidFill>
                <a:effectLst/>
                <a:latin typeface="Times New Roman" panose="02020603050405020304" pitchFamily="18" charset="0"/>
                <a:ea typeface="Times New Roman" panose="02020603050405020304" pitchFamily="18" charset="0"/>
              </a:rPr>
              <a:t>Allez ! De toutes les nations faites des disciples : baptisez-les au nom du Père, et du Fils, et du Saint-Esprit, apprenez-leur à observer tout ce que je vous ai commandé. Et moi, je suis avec vous tous les jours jusqu’à la fin du monde. ”</a:t>
            </a:r>
          </a:p>
          <a:p>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0000"/>
                </a:solidFill>
                <a:effectLst/>
                <a:latin typeface="Times New Roman" panose="02020603050405020304" pitchFamily="18" charset="0"/>
                <a:ea typeface="Calibri" panose="020F0502020204030204" pitchFamily="34" charset="0"/>
              </a:rPr>
              <a:t>Le mot </a:t>
            </a:r>
            <a:r>
              <a:rPr lang="fr-FR" sz="1800" b="1" dirty="0">
                <a:solidFill>
                  <a:srgbClr val="000000"/>
                </a:solidFill>
                <a:effectLst/>
                <a:latin typeface="Times New Roman" panose="02020603050405020304" pitchFamily="18" charset="0"/>
                <a:ea typeface="Calibri" panose="020F0502020204030204" pitchFamily="34" charset="0"/>
              </a:rPr>
              <a:t>Apôtre</a:t>
            </a:r>
            <a:r>
              <a:rPr lang="fr-FR" sz="1800" dirty="0">
                <a:solidFill>
                  <a:srgbClr val="000000"/>
                </a:solidFill>
                <a:effectLst/>
                <a:latin typeface="Times New Roman" panose="02020603050405020304" pitchFamily="18" charset="0"/>
                <a:ea typeface="Calibri" panose="020F0502020204030204" pitchFamily="34" charset="0"/>
              </a:rPr>
              <a:t> vient du grec “</a:t>
            </a:r>
            <a:r>
              <a:rPr lang="fr-FR" sz="1800" i="1" dirty="0" err="1">
                <a:solidFill>
                  <a:srgbClr val="000000"/>
                </a:solidFill>
                <a:effectLst/>
                <a:latin typeface="Times New Roman" panose="02020603050405020304" pitchFamily="18" charset="0"/>
                <a:ea typeface="Calibri" panose="020F0502020204030204" pitchFamily="34" charset="0"/>
              </a:rPr>
              <a:t>apostolos</a:t>
            </a:r>
            <a:r>
              <a:rPr lang="fr-FR" sz="1800" dirty="0">
                <a:solidFill>
                  <a:srgbClr val="000000"/>
                </a:solidFill>
                <a:effectLst/>
                <a:latin typeface="Times New Roman" panose="02020603050405020304" pitchFamily="18" charset="0"/>
                <a:ea typeface="Calibri" panose="020F0502020204030204" pitchFamily="34" charset="0"/>
              </a:rPr>
              <a:t>” : envoyé, chargé de mission.</a:t>
            </a:r>
            <a:endParaRPr lang="fr-FR" dirty="0"/>
          </a:p>
        </p:txBody>
      </p:sp>
    </p:spTree>
    <p:extLst>
      <p:ext uri="{BB962C8B-B14F-4D97-AF65-F5344CB8AC3E}">
        <p14:creationId xmlns:p14="http://schemas.microsoft.com/office/powerpoint/2010/main" val="1271237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7641B96E-0C65-4BE9-889A-1DF641DBE087}"/>
              </a:ext>
            </a:extLst>
          </p:cNvPr>
          <p:cNvGrpSpPr/>
          <p:nvPr/>
        </p:nvGrpSpPr>
        <p:grpSpPr>
          <a:xfrm>
            <a:off x="731977" y="1066229"/>
            <a:ext cx="6636086" cy="2895985"/>
            <a:chOff x="621881" y="1055090"/>
            <a:chExt cx="6199464" cy="2701171"/>
          </a:xfrm>
        </p:grpSpPr>
        <p:sp>
          <p:nvSpPr>
            <p:cNvPr id="2" name="Rectangle : coins arrondis 1">
              <a:extLst>
                <a:ext uri="{FF2B5EF4-FFF2-40B4-BE49-F238E27FC236}">
                  <a16:creationId xmlns:a16="http://schemas.microsoft.com/office/drawing/2014/main" id="{C582A2B1-0280-46AE-8ED1-863027ED3BF8}"/>
                </a:ext>
              </a:extLst>
            </p:cNvPr>
            <p:cNvSpPr/>
            <p:nvPr/>
          </p:nvSpPr>
          <p:spPr>
            <a:xfrm>
              <a:off x="621881" y="1055090"/>
              <a:ext cx="6199464" cy="255217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4F399D75-F066-4D7D-A21F-510F481E57ED}"/>
                </a:ext>
              </a:extLst>
            </p:cNvPr>
            <p:cNvSpPr txBox="1"/>
            <p:nvPr/>
          </p:nvSpPr>
          <p:spPr>
            <a:xfrm>
              <a:off x="674311" y="1227752"/>
              <a:ext cx="6094602" cy="2528509"/>
            </a:xfrm>
            <a:prstGeom prst="rect">
              <a:avLst/>
            </a:prstGeom>
            <a:noFill/>
          </p:spPr>
          <p:txBody>
            <a:bodyPr wrap="square">
              <a:spAutoFit/>
            </a:bodyPr>
            <a:lstStyle/>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Le maître laisse libre les ouvriers d’accepter ou pas. </a:t>
              </a: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Une fois embauchés et d’accord avec celui-ci, </a:t>
              </a: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alors les ouvriers doivent aller travailler à la vigne.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Si la vigne symbolise le Royaume de Dieu, </a:t>
              </a: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il n’y a pas le choix. </a:t>
              </a:r>
            </a:p>
            <a:p>
              <a:pPr algn="ctr"/>
              <a:r>
                <a:rPr lang="fr-FR" sz="2000" dirty="0">
                  <a:effectLst/>
                  <a:latin typeface="Times New Roman" panose="02020603050405020304" pitchFamily="18" charset="0"/>
                  <a:ea typeface="Calibri" panose="020F0502020204030204" pitchFamily="34" charset="0"/>
                  <a:cs typeface="Times New Roman" panose="02020603050405020304" pitchFamily="18" charset="0"/>
                </a:rPr>
                <a:t>Il faut aller vers lui, il faut que toute notre vie tende vers lui, que nous vivions comme si on était dans le Royaume de Dieu.</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fr-FR" sz="2800" dirty="0">
                  <a:effectLst/>
                  <a:latin typeface="Times New Roman" panose="02020603050405020304" pitchFamily="18" charset="0"/>
                  <a:ea typeface="Calibri" panose="020F0502020204030204" pitchFamily="34" charset="0"/>
                </a:rPr>
                <a:t> </a:t>
              </a:r>
              <a:endParaRPr lang="fr-FR" sz="2400" dirty="0">
                <a:effectLst/>
                <a:latin typeface="Calibri" panose="020F0502020204030204" pitchFamily="34" charset="0"/>
                <a:ea typeface="Calibri" panose="020F0502020204030204" pitchFamily="34" charset="0"/>
              </a:endParaRPr>
            </a:p>
          </p:txBody>
        </p:sp>
      </p:grpSp>
      <p:grpSp>
        <p:nvGrpSpPr>
          <p:cNvPr id="11" name="Groupe 10">
            <a:extLst>
              <a:ext uri="{FF2B5EF4-FFF2-40B4-BE49-F238E27FC236}">
                <a16:creationId xmlns:a16="http://schemas.microsoft.com/office/drawing/2014/main" id="{A47B7EF5-E392-45A9-B786-7B4E59635022}"/>
              </a:ext>
            </a:extLst>
          </p:cNvPr>
          <p:cNvGrpSpPr/>
          <p:nvPr/>
        </p:nvGrpSpPr>
        <p:grpSpPr>
          <a:xfrm>
            <a:off x="6702802" y="4251221"/>
            <a:ext cx="4935015" cy="1939854"/>
            <a:chOff x="6669247" y="4603559"/>
            <a:chExt cx="3758269" cy="1939854"/>
          </a:xfrm>
        </p:grpSpPr>
        <p:sp>
          <p:nvSpPr>
            <p:cNvPr id="5" name="Rectangle : coins arrondis 4">
              <a:extLst>
                <a:ext uri="{FF2B5EF4-FFF2-40B4-BE49-F238E27FC236}">
                  <a16:creationId xmlns:a16="http://schemas.microsoft.com/office/drawing/2014/main" id="{FF9F6FB7-9FF2-43AD-A480-148D71C4C54E}"/>
                </a:ext>
              </a:extLst>
            </p:cNvPr>
            <p:cNvSpPr/>
            <p:nvPr/>
          </p:nvSpPr>
          <p:spPr>
            <a:xfrm>
              <a:off x="6669247" y="4603559"/>
              <a:ext cx="3758269" cy="193985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6194B179-3734-4D74-8560-7DDA62893BE1}"/>
                </a:ext>
              </a:extLst>
            </p:cNvPr>
            <p:cNvSpPr txBox="1"/>
            <p:nvPr/>
          </p:nvSpPr>
          <p:spPr>
            <a:xfrm>
              <a:off x="6789613" y="4788656"/>
              <a:ext cx="3517535" cy="1569660"/>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rPr>
                <a:t>Nous aussi nous sommes envoyés, comme les apôtres. </a:t>
              </a:r>
            </a:p>
            <a:p>
              <a:pPr algn="ctr"/>
              <a:endParaRPr lang="fr-FR" sz="2400" dirty="0">
                <a:effectLst/>
                <a:latin typeface="Times New Roman" panose="02020603050405020304" pitchFamily="18" charset="0"/>
                <a:ea typeface="Calibri" panose="020F0502020204030204" pitchFamily="34" charset="0"/>
              </a:endParaRPr>
            </a:p>
            <a:p>
              <a:pPr algn="ctr"/>
              <a:r>
                <a:rPr lang="fr-FR" sz="2400" dirty="0">
                  <a:effectLst/>
                  <a:latin typeface="Times New Roman" panose="02020603050405020304" pitchFamily="18" charset="0"/>
                  <a:ea typeface="Calibri" panose="020F0502020204030204" pitchFamily="34" charset="0"/>
                </a:rPr>
                <a:t>Saurons-nous répondre à cet appel ? </a:t>
              </a:r>
              <a:endParaRPr lang="fr-FR" sz="3200" dirty="0"/>
            </a:p>
          </p:txBody>
        </p:sp>
      </p:grpSp>
      <p:sp>
        <p:nvSpPr>
          <p:cNvPr id="6" name="ZoneTexte 5">
            <a:extLst>
              <a:ext uri="{FF2B5EF4-FFF2-40B4-BE49-F238E27FC236}">
                <a16:creationId xmlns:a16="http://schemas.microsoft.com/office/drawing/2014/main" id="{979C4567-5DB3-BACA-288A-B5FCC740B2C5}"/>
              </a:ext>
            </a:extLst>
          </p:cNvPr>
          <p:cNvSpPr txBox="1"/>
          <p:nvPr/>
        </p:nvSpPr>
        <p:spPr>
          <a:xfrm>
            <a:off x="218114" y="273436"/>
            <a:ext cx="1961668"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Allez à ma vigne</a:t>
            </a:r>
            <a:endParaRPr lang="fr-FR" dirty="0"/>
          </a:p>
        </p:txBody>
      </p:sp>
    </p:spTree>
    <p:extLst>
      <p:ext uri="{BB962C8B-B14F-4D97-AF65-F5344CB8AC3E}">
        <p14:creationId xmlns:p14="http://schemas.microsoft.com/office/powerpoint/2010/main" val="344010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9B977CAF-D9F0-4605-95F9-87A6AD3DCFD4}"/>
              </a:ext>
            </a:extLst>
          </p:cNvPr>
          <p:cNvGrpSpPr/>
          <p:nvPr/>
        </p:nvGrpSpPr>
        <p:grpSpPr>
          <a:xfrm>
            <a:off x="2266425" y="1781596"/>
            <a:ext cx="7659149" cy="2568213"/>
            <a:chOff x="1963024" y="1082181"/>
            <a:chExt cx="7659149" cy="2978092"/>
          </a:xfrm>
        </p:grpSpPr>
        <p:sp>
          <p:nvSpPr>
            <p:cNvPr id="3" name="Rectangle : coins arrondis 2">
              <a:extLst>
                <a:ext uri="{FF2B5EF4-FFF2-40B4-BE49-F238E27FC236}">
                  <a16:creationId xmlns:a16="http://schemas.microsoft.com/office/drawing/2014/main" id="{0B6B63EB-4B29-4C18-9159-8BA21DB6C3CE}"/>
                </a:ext>
              </a:extLst>
            </p:cNvPr>
            <p:cNvSpPr/>
            <p:nvPr/>
          </p:nvSpPr>
          <p:spPr>
            <a:xfrm>
              <a:off x="1963024" y="1082181"/>
              <a:ext cx="7659149" cy="297809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CB6DBC16-197F-40AD-AE4A-69DD96BB7AFD}"/>
                </a:ext>
              </a:extLst>
            </p:cNvPr>
            <p:cNvSpPr txBox="1"/>
            <p:nvPr/>
          </p:nvSpPr>
          <p:spPr>
            <a:xfrm>
              <a:off x="2216790" y="1316801"/>
              <a:ext cx="7216015" cy="2062103"/>
            </a:xfrm>
            <a:prstGeom prst="rect">
              <a:avLst/>
            </a:prstGeom>
            <a:noFill/>
          </p:spPr>
          <p:txBody>
            <a:bodyPr wrap="square">
              <a:spAutoFit/>
            </a:bodyPr>
            <a:lstStyle/>
            <a:p>
              <a:pPr algn="ctr"/>
              <a:r>
                <a:rPr lang="fr-FR" sz="3200" dirty="0">
                  <a:effectLst/>
                  <a:latin typeface="Times New Roman" panose="02020603050405020304" pitchFamily="18" charset="0"/>
                  <a:ea typeface="Calibri" panose="020F0502020204030204" pitchFamily="34" charset="0"/>
                </a:rPr>
                <a:t>06 Vers </a:t>
              </a:r>
              <a:r>
                <a:rPr lang="fr-FR" sz="3200" dirty="0">
                  <a:solidFill>
                    <a:srgbClr val="FF0000"/>
                  </a:solidFill>
                  <a:effectLst/>
                  <a:latin typeface="Times New Roman" panose="02020603050405020304" pitchFamily="18" charset="0"/>
                  <a:ea typeface="Calibri" panose="020F0502020204030204" pitchFamily="34" charset="0"/>
                </a:rPr>
                <a:t>cinq heures</a:t>
              </a:r>
              <a:r>
                <a:rPr lang="fr-FR" sz="3200" dirty="0">
                  <a:effectLst/>
                  <a:latin typeface="Times New Roman" panose="02020603050405020304" pitchFamily="18" charset="0"/>
                  <a:ea typeface="Calibri" panose="020F0502020204030204" pitchFamily="34" charset="0"/>
                </a:rPr>
                <a:t>, il sortit encore, en trouva d’autres qui étaient là et leur dit : “Pourquoi êtes-vous restés là, toute la journée, sans rien faire ?”</a:t>
              </a:r>
              <a:endParaRPr lang="fr-FR" sz="3200" dirty="0">
                <a:solidFill>
                  <a:srgbClr val="FF0000"/>
                </a:solidFill>
                <a:latin typeface="Times New Roman" panose="02020603050405020304" pitchFamily="18" charset="0"/>
                <a:cs typeface="Times New Roman" panose="02020603050405020304" pitchFamily="18" charset="0"/>
              </a:endParaRPr>
            </a:p>
          </p:txBody>
        </p:sp>
      </p:grpSp>
      <p:sp>
        <p:nvSpPr>
          <p:cNvPr id="5" name="ZoneTexte 4">
            <a:extLst>
              <a:ext uri="{FF2B5EF4-FFF2-40B4-BE49-F238E27FC236}">
                <a16:creationId xmlns:a16="http://schemas.microsoft.com/office/drawing/2014/main" id="{407721B7-8D44-F746-16E5-64FF36064554}"/>
              </a:ext>
            </a:extLst>
          </p:cNvPr>
          <p:cNvSpPr txBox="1"/>
          <p:nvPr/>
        </p:nvSpPr>
        <p:spPr>
          <a:xfrm>
            <a:off x="311903" y="216977"/>
            <a:ext cx="1323168"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cinq heures</a:t>
            </a:r>
            <a:endParaRPr lang="fr-FR" dirty="0"/>
          </a:p>
        </p:txBody>
      </p:sp>
    </p:spTree>
    <p:extLst>
      <p:ext uri="{BB962C8B-B14F-4D97-AF65-F5344CB8AC3E}">
        <p14:creationId xmlns:p14="http://schemas.microsoft.com/office/powerpoint/2010/main" val="622392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0601990-DF2C-F5FF-2DCE-1F6DC526573B}"/>
              </a:ext>
            </a:extLst>
          </p:cNvPr>
          <p:cNvSpPr txBox="1"/>
          <p:nvPr/>
        </p:nvSpPr>
        <p:spPr>
          <a:xfrm>
            <a:off x="311903" y="216977"/>
            <a:ext cx="1323168"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cinq heures</a:t>
            </a:r>
            <a:endParaRPr lang="fr-FR" dirty="0"/>
          </a:p>
        </p:txBody>
      </p:sp>
      <p:grpSp>
        <p:nvGrpSpPr>
          <p:cNvPr id="7" name="Groupe 6">
            <a:extLst>
              <a:ext uri="{FF2B5EF4-FFF2-40B4-BE49-F238E27FC236}">
                <a16:creationId xmlns:a16="http://schemas.microsoft.com/office/drawing/2014/main" id="{15D8CA1D-9109-3E0A-6B44-B1C5D3DAF1CF}"/>
              </a:ext>
            </a:extLst>
          </p:cNvPr>
          <p:cNvGrpSpPr/>
          <p:nvPr/>
        </p:nvGrpSpPr>
        <p:grpSpPr>
          <a:xfrm>
            <a:off x="3410332" y="2471980"/>
            <a:ext cx="5123363" cy="3052838"/>
            <a:chOff x="3410332" y="2471980"/>
            <a:chExt cx="5123363" cy="3052838"/>
          </a:xfrm>
        </p:grpSpPr>
        <p:sp>
          <p:nvSpPr>
            <p:cNvPr id="6" name="Rectangle : coins arrondis 5">
              <a:extLst>
                <a:ext uri="{FF2B5EF4-FFF2-40B4-BE49-F238E27FC236}">
                  <a16:creationId xmlns:a16="http://schemas.microsoft.com/office/drawing/2014/main" id="{1140BBC7-3A85-4BAA-B396-226496F27B7C}"/>
                </a:ext>
              </a:extLst>
            </p:cNvPr>
            <p:cNvSpPr/>
            <p:nvPr/>
          </p:nvSpPr>
          <p:spPr>
            <a:xfrm>
              <a:off x="3410332" y="2471980"/>
              <a:ext cx="5123363" cy="305283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DD5951FE-8724-EBB9-9BF6-BA893C0B3C42}"/>
                </a:ext>
              </a:extLst>
            </p:cNvPr>
            <p:cNvSpPr txBox="1"/>
            <p:nvPr/>
          </p:nvSpPr>
          <p:spPr>
            <a:xfrm>
              <a:off x="3587858" y="2641613"/>
              <a:ext cx="4827722" cy="2677656"/>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Pourquoi des sorties à ces heures-là ?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A l’aube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3</a:t>
              </a:r>
              <a:r>
                <a:rPr lang="fr-FR" sz="2400" baseline="30000" dirty="0">
                  <a:effectLst/>
                  <a:latin typeface="Times New Roman" panose="02020603050405020304" pitchFamily="18" charset="0"/>
                  <a:ea typeface="Calibri" panose="020F0502020204030204" pitchFamily="34" charset="0"/>
                  <a:cs typeface="Times New Roman" panose="02020603050405020304" pitchFamily="18" charset="0"/>
                </a:rPr>
                <a:t>ème</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heure – 9h</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6</a:t>
              </a:r>
              <a:r>
                <a:rPr lang="fr-FR" sz="2400" baseline="30000" dirty="0">
                  <a:effectLst/>
                  <a:latin typeface="Times New Roman" panose="02020603050405020304" pitchFamily="18" charset="0"/>
                  <a:ea typeface="Calibri" panose="020F0502020204030204" pitchFamily="34" charset="0"/>
                  <a:cs typeface="Times New Roman" panose="02020603050405020304" pitchFamily="18" charset="0"/>
                </a:rPr>
                <a:t>ème</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heure – Midi</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9</a:t>
              </a:r>
              <a:r>
                <a:rPr lang="fr-FR" sz="2400" baseline="30000" dirty="0">
                  <a:effectLst/>
                  <a:latin typeface="Times New Roman" panose="02020603050405020304" pitchFamily="18" charset="0"/>
                  <a:ea typeface="Calibri" panose="020F0502020204030204" pitchFamily="34" charset="0"/>
                  <a:cs typeface="Times New Roman" panose="02020603050405020304" pitchFamily="18" charset="0"/>
                </a:rPr>
                <a:t>ème</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heure - 15h</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11</a:t>
              </a:r>
              <a:r>
                <a:rPr lang="fr-FR" sz="2400" baseline="30000" dirty="0">
                  <a:effectLst/>
                  <a:latin typeface="Times New Roman" panose="02020603050405020304" pitchFamily="18" charset="0"/>
                  <a:ea typeface="Calibri" panose="020F0502020204030204" pitchFamily="34" charset="0"/>
                  <a:cs typeface="Times New Roman" panose="02020603050405020304" pitchFamily="18" charset="0"/>
                </a:rPr>
                <a:t>ème</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heure – 17h</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rPr>
                <a:t>Quel sens ont ces heures ?</a:t>
              </a:r>
              <a:endParaRPr lang="fr-FR" sz="2400" dirty="0"/>
            </a:p>
          </p:txBody>
        </p:sp>
      </p:grpSp>
      <p:pic>
        <p:nvPicPr>
          <p:cNvPr id="12" name="Image 11">
            <a:extLst>
              <a:ext uri="{FF2B5EF4-FFF2-40B4-BE49-F238E27FC236}">
                <a16:creationId xmlns:a16="http://schemas.microsoft.com/office/drawing/2014/main" id="{5F815CC7-0885-49FD-FADE-3B628CB4C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927" y="1737117"/>
            <a:ext cx="1787656" cy="180899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Image 13">
            <a:extLst>
              <a:ext uri="{FF2B5EF4-FFF2-40B4-BE49-F238E27FC236}">
                <a16:creationId xmlns:a16="http://schemas.microsoft.com/office/drawing/2014/main" id="{FD75B5DC-61F5-63D0-608B-13777E9F6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725" y="216977"/>
            <a:ext cx="1787656" cy="180899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Image 15">
            <a:extLst>
              <a:ext uri="{FF2B5EF4-FFF2-40B4-BE49-F238E27FC236}">
                <a16:creationId xmlns:a16="http://schemas.microsoft.com/office/drawing/2014/main" id="{4C3A5E7B-E462-C0B8-4F08-68AD639AC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027" y="278971"/>
            <a:ext cx="1787656" cy="180899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Image 17">
            <a:extLst>
              <a:ext uri="{FF2B5EF4-FFF2-40B4-BE49-F238E27FC236}">
                <a16:creationId xmlns:a16="http://schemas.microsoft.com/office/drawing/2014/main" id="{D622DF31-1D18-8D9B-2403-938FF2BF4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5997" y="1737117"/>
            <a:ext cx="1787656" cy="180899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184638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397CE9E-2FE4-415C-A38A-871D1678DBE1}"/>
              </a:ext>
            </a:extLst>
          </p:cNvPr>
          <p:cNvSpPr txBox="1"/>
          <p:nvPr/>
        </p:nvSpPr>
        <p:spPr>
          <a:xfrm>
            <a:off x="94456" y="358909"/>
            <a:ext cx="4091650"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Les premiers seront derniers</a:t>
            </a:r>
            <a:endParaRPr lang="fr-FR" dirty="0"/>
          </a:p>
        </p:txBody>
      </p:sp>
      <p:grpSp>
        <p:nvGrpSpPr>
          <p:cNvPr id="15" name="Groupe 14">
            <a:extLst>
              <a:ext uri="{FF2B5EF4-FFF2-40B4-BE49-F238E27FC236}">
                <a16:creationId xmlns:a16="http://schemas.microsoft.com/office/drawing/2014/main" id="{1D3F4932-FD43-47F1-88C0-9BC82D4BD58C}"/>
              </a:ext>
            </a:extLst>
          </p:cNvPr>
          <p:cNvGrpSpPr/>
          <p:nvPr/>
        </p:nvGrpSpPr>
        <p:grpSpPr>
          <a:xfrm>
            <a:off x="3525224" y="4010165"/>
            <a:ext cx="4730014" cy="1399323"/>
            <a:chOff x="712864" y="807219"/>
            <a:chExt cx="3196406" cy="1506196"/>
          </a:xfrm>
        </p:grpSpPr>
        <p:sp>
          <p:nvSpPr>
            <p:cNvPr id="13" name="Rectangle : coins arrondis 12">
              <a:extLst>
                <a:ext uri="{FF2B5EF4-FFF2-40B4-BE49-F238E27FC236}">
                  <a16:creationId xmlns:a16="http://schemas.microsoft.com/office/drawing/2014/main" id="{7DC8D3D6-81F5-4423-B435-142CBC88D105}"/>
                </a:ext>
              </a:extLst>
            </p:cNvPr>
            <p:cNvSpPr/>
            <p:nvPr/>
          </p:nvSpPr>
          <p:spPr>
            <a:xfrm>
              <a:off x="712864" y="807219"/>
              <a:ext cx="3196406" cy="150619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F011C6AE-FDF8-48B6-B4CE-C61AD6CFBBDA}"/>
                </a:ext>
              </a:extLst>
            </p:cNvPr>
            <p:cNvSpPr txBox="1"/>
            <p:nvPr/>
          </p:nvSpPr>
          <p:spPr>
            <a:xfrm>
              <a:off x="1111787" y="987809"/>
              <a:ext cx="2090956" cy="1051955"/>
            </a:xfrm>
            <a:prstGeom prst="rect">
              <a:avLst/>
            </a:prstGeom>
            <a:noFill/>
          </p:spPr>
          <p:txBody>
            <a:bodyPr wrap="square">
              <a:spAutoFit/>
            </a:bodyPr>
            <a:lstStyle/>
            <a:p>
              <a:pPr algn="ctr">
                <a:lnSpc>
                  <a:spcPct val="115000"/>
                </a:lnSpc>
                <a:spcAft>
                  <a:spcPts val="1000"/>
                </a:spcAft>
              </a:pPr>
              <a:r>
                <a:rPr lang="fr-FR" sz="2800" dirty="0">
                  <a:effectLst/>
                  <a:latin typeface="Times New Roman" panose="02020603050405020304" pitchFamily="18" charset="0"/>
                  <a:ea typeface="Calibri" panose="020F0502020204030204" pitchFamily="34" charset="0"/>
                </a:rPr>
                <a:t>Que penses-tu de cette expression ? </a:t>
              </a:r>
              <a:endParaRPr lang="fr-FR" sz="2400" dirty="0">
                <a:effectLst/>
                <a:latin typeface="Calibri" panose="020F0502020204030204" pitchFamily="34" charset="0"/>
                <a:ea typeface="Calibri" panose="020F0502020204030204" pitchFamily="34" charset="0"/>
              </a:endParaRPr>
            </a:p>
          </p:txBody>
        </p:sp>
      </p:grpSp>
      <p:pic>
        <p:nvPicPr>
          <p:cNvPr id="2" name="Image 1">
            <a:extLst>
              <a:ext uri="{FF2B5EF4-FFF2-40B4-BE49-F238E27FC236}">
                <a16:creationId xmlns:a16="http://schemas.microsoft.com/office/drawing/2014/main" id="{8F588DC3-1AA8-B4FC-04B7-DF368BABB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907" y="1145407"/>
            <a:ext cx="7255956" cy="2283593"/>
          </a:xfrm>
          <a:prstGeom prst="rect">
            <a:avLst/>
          </a:prstGeom>
        </p:spPr>
      </p:pic>
    </p:spTree>
    <p:extLst>
      <p:ext uri="{BB962C8B-B14F-4D97-AF65-F5344CB8AC3E}">
        <p14:creationId xmlns:p14="http://schemas.microsoft.com/office/powerpoint/2010/main" val="3008953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4529EA98-A3B5-48EB-922B-E7E497B0C470}"/>
              </a:ext>
            </a:extLst>
          </p:cNvPr>
          <p:cNvGrpSpPr/>
          <p:nvPr/>
        </p:nvGrpSpPr>
        <p:grpSpPr>
          <a:xfrm>
            <a:off x="1922976" y="2368971"/>
            <a:ext cx="8010881" cy="3313652"/>
            <a:chOff x="1829300" y="2484853"/>
            <a:chExt cx="8010881" cy="3313652"/>
          </a:xfrm>
        </p:grpSpPr>
        <p:sp>
          <p:nvSpPr>
            <p:cNvPr id="4" name="Rectangle : coins arrondis 3">
              <a:extLst>
                <a:ext uri="{FF2B5EF4-FFF2-40B4-BE49-F238E27FC236}">
                  <a16:creationId xmlns:a16="http://schemas.microsoft.com/office/drawing/2014/main" id="{7ADCA9A0-01DD-48D8-8511-3DD1894EE020}"/>
                </a:ext>
              </a:extLst>
            </p:cNvPr>
            <p:cNvSpPr/>
            <p:nvPr/>
          </p:nvSpPr>
          <p:spPr>
            <a:xfrm>
              <a:off x="1829300" y="2484853"/>
              <a:ext cx="7927596" cy="331365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758A038-88FE-426C-956E-0BCD0EFA71FD}"/>
                </a:ext>
              </a:extLst>
            </p:cNvPr>
            <p:cNvSpPr txBox="1"/>
            <p:nvPr/>
          </p:nvSpPr>
          <p:spPr>
            <a:xfrm>
              <a:off x="2319450" y="2689962"/>
              <a:ext cx="7520731" cy="3108543"/>
            </a:xfrm>
            <a:prstGeom prst="rect">
              <a:avLst/>
            </a:prstGeom>
            <a:noFill/>
          </p:spPr>
          <p:txBody>
            <a:bodyPr wrap="square">
              <a:spAutoFit/>
            </a:bodyPr>
            <a:lstStyle/>
            <a:p>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Les heures dans l’évangile</a:t>
              </a:r>
              <a:br>
                <a:rPr lang="fr-FR" sz="2800" b="1" dirty="0">
                  <a:effectLst/>
                  <a:latin typeface="Times New Roman" panose="02020603050405020304" pitchFamily="18" charset="0"/>
                  <a:ea typeface="Calibri" panose="020F0502020204030204" pitchFamily="34" charset="0"/>
                  <a:cs typeface="Times New Roman" panose="02020603050405020304" pitchFamily="18" charset="0"/>
                </a:rPr>
              </a:b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Marc 15, 25</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 C’était la troisième heure (c’est-à-dire : neuf heures du matin) lorsqu’on le crucifia.  </a:t>
              </a:r>
              <a:r>
                <a:rPr lang="fr-FR" sz="2800" i="1" baseline="30000" dirty="0">
                  <a:effectLst/>
                  <a:latin typeface="Times New Roman" panose="02020603050405020304" pitchFamily="18" charset="0"/>
                  <a:ea typeface="Calibri" panose="020F0502020204030204" pitchFamily="34" charset="0"/>
                  <a:cs typeface="Times New Roman" panose="02020603050405020304" pitchFamily="18" charset="0"/>
                </a:rPr>
                <a:t>seulement dans Marc.</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800" b="1" dirty="0">
                  <a:effectLst/>
                  <a:latin typeface="Times New Roman" panose="02020603050405020304" pitchFamily="18" charset="0"/>
                  <a:ea typeface="Calibri" panose="020F0502020204030204" pitchFamily="34" charset="0"/>
                </a:rPr>
                <a:t>Marc 15, 33</a:t>
              </a:r>
              <a:r>
                <a:rPr lang="fr-FR" sz="2800" dirty="0">
                  <a:effectLst/>
                  <a:latin typeface="Times New Roman" panose="02020603050405020304" pitchFamily="18" charset="0"/>
                  <a:ea typeface="Calibri" panose="020F0502020204030204" pitchFamily="34" charset="0"/>
                </a:rPr>
                <a:t> </a:t>
              </a:r>
              <a:r>
                <a:rPr lang="fr-FR" sz="2800" i="1" dirty="0">
                  <a:effectLst/>
                  <a:latin typeface="Times New Roman" panose="02020603050405020304" pitchFamily="18" charset="0"/>
                  <a:ea typeface="Calibri" panose="020F0502020204030204" pitchFamily="34" charset="0"/>
                </a:rPr>
                <a:t>Quand arriva la sixième heure (c’est-à-dire : midi), l’obscurité se fit sur toute la terre jusqu’à la neuvième heure. </a:t>
              </a:r>
              <a:r>
                <a:rPr lang="fr-FR" sz="2800" i="1" baseline="30000" dirty="0">
                  <a:effectLst/>
                  <a:latin typeface="Times New Roman" panose="02020603050405020304" pitchFamily="18" charset="0"/>
                  <a:ea typeface="Calibri" panose="020F0502020204030204" pitchFamily="34" charset="0"/>
                </a:rPr>
                <a:t>Mt 27,45</a:t>
              </a:r>
              <a:endParaRPr lang="fr-FR" sz="2800" dirty="0"/>
            </a:p>
          </p:txBody>
        </p:sp>
      </p:grpSp>
      <p:sp>
        <p:nvSpPr>
          <p:cNvPr id="2" name="ZoneTexte 1">
            <a:extLst>
              <a:ext uri="{FF2B5EF4-FFF2-40B4-BE49-F238E27FC236}">
                <a16:creationId xmlns:a16="http://schemas.microsoft.com/office/drawing/2014/main" id="{1094C994-723B-F90B-DE44-A5BCA977D568}"/>
              </a:ext>
            </a:extLst>
          </p:cNvPr>
          <p:cNvSpPr txBox="1"/>
          <p:nvPr/>
        </p:nvSpPr>
        <p:spPr>
          <a:xfrm>
            <a:off x="311903" y="216977"/>
            <a:ext cx="1323168"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cinq heures</a:t>
            </a:r>
            <a:endParaRPr lang="fr-FR" dirty="0"/>
          </a:p>
        </p:txBody>
      </p:sp>
      <p:pic>
        <p:nvPicPr>
          <p:cNvPr id="10" name="Image 9">
            <a:extLst>
              <a:ext uri="{FF2B5EF4-FFF2-40B4-BE49-F238E27FC236}">
                <a16:creationId xmlns:a16="http://schemas.microsoft.com/office/drawing/2014/main" id="{C48491FE-0AA0-B633-0CC9-120F13A46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03" y="3176207"/>
            <a:ext cx="2476854" cy="2506416"/>
          </a:xfrm>
          <a:prstGeom prst="rect">
            <a:avLst/>
          </a:prstGeom>
        </p:spPr>
      </p:pic>
      <p:pic>
        <p:nvPicPr>
          <p:cNvPr id="11" name="Image 10">
            <a:extLst>
              <a:ext uri="{FF2B5EF4-FFF2-40B4-BE49-F238E27FC236}">
                <a16:creationId xmlns:a16="http://schemas.microsoft.com/office/drawing/2014/main" id="{5D0DCC46-0AB6-74E7-06C0-4CB1BD21F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95554"/>
            <a:ext cx="2602387" cy="2633446"/>
          </a:xfrm>
          <a:prstGeom prst="rect">
            <a:avLst/>
          </a:prstGeom>
        </p:spPr>
      </p:pic>
    </p:spTree>
    <p:extLst>
      <p:ext uri="{BB962C8B-B14F-4D97-AF65-F5344CB8AC3E}">
        <p14:creationId xmlns:p14="http://schemas.microsoft.com/office/powerpoint/2010/main" val="3978556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A2DC347-C5AE-3D68-4AD0-9DBA46B03619}"/>
              </a:ext>
            </a:extLst>
          </p:cNvPr>
          <p:cNvSpPr txBox="1"/>
          <p:nvPr/>
        </p:nvSpPr>
        <p:spPr>
          <a:xfrm>
            <a:off x="311903" y="216977"/>
            <a:ext cx="1323168"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cinq heures</a:t>
            </a:r>
            <a:endParaRPr lang="fr-FR" dirty="0"/>
          </a:p>
        </p:txBody>
      </p:sp>
      <p:grpSp>
        <p:nvGrpSpPr>
          <p:cNvPr id="13" name="Groupe 12">
            <a:extLst>
              <a:ext uri="{FF2B5EF4-FFF2-40B4-BE49-F238E27FC236}">
                <a16:creationId xmlns:a16="http://schemas.microsoft.com/office/drawing/2014/main" id="{108FBA74-C6C4-492D-7E59-0F12DE52C053}"/>
              </a:ext>
            </a:extLst>
          </p:cNvPr>
          <p:cNvGrpSpPr/>
          <p:nvPr/>
        </p:nvGrpSpPr>
        <p:grpSpPr>
          <a:xfrm>
            <a:off x="823346" y="1510486"/>
            <a:ext cx="4887779" cy="2723434"/>
            <a:chOff x="823346" y="1510486"/>
            <a:chExt cx="4887779" cy="2723434"/>
          </a:xfrm>
        </p:grpSpPr>
        <p:sp>
          <p:nvSpPr>
            <p:cNvPr id="2" name="Rectangle : coins arrondis 1">
              <a:extLst>
                <a:ext uri="{FF2B5EF4-FFF2-40B4-BE49-F238E27FC236}">
                  <a16:creationId xmlns:a16="http://schemas.microsoft.com/office/drawing/2014/main" id="{C582A2B1-0280-46AE-8ED1-863027ED3BF8}"/>
                </a:ext>
              </a:extLst>
            </p:cNvPr>
            <p:cNvSpPr/>
            <p:nvPr/>
          </p:nvSpPr>
          <p:spPr>
            <a:xfrm>
              <a:off x="823346" y="1510486"/>
              <a:ext cx="4887779" cy="272055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665F0C5F-A236-5D8F-C63E-04A41EDBA362}"/>
                </a:ext>
              </a:extLst>
            </p:cNvPr>
            <p:cNvSpPr txBox="1"/>
            <p:nvPr/>
          </p:nvSpPr>
          <p:spPr>
            <a:xfrm>
              <a:off x="823347" y="1617819"/>
              <a:ext cx="4670802" cy="2616101"/>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On retrouve les mêmes heures dans la passion de Jésus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que dans la parabole. </a:t>
              </a:r>
            </a:p>
            <a:p>
              <a:pPr algn="ct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3</a:t>
              </a:r>
              <a:r>
                <a:rPr lang="fr-FR" sz="2400" baseline="30000" dirty="0">
                  <a:effectLst/>
                  <a:latin typeface="Times New Roman" panose="02020603050405020304" pitchFamily="18" charset="0"/>
                  <a:ea typeface="Calibri" panose="020F0502020204030204" pitchFamily="34" charset="0"/>
                  <a:cs typeface="Times New Roman" panose="02020603050405020304" pitchFamily="18" charset="0"/>
                </a:rPr>
                <a:t>ème </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9h – Crucifixion.</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6</a:t>
              </a:r>
              <a:r>
                <a:rPr lang="fr-FR" sz="2400" baseline="30000" dirty="0">
                  <a:effectLst/>
                  <a:latin typeface="Times New Roman" panose="02020603050405020304" pitchFamily="18" charset="0"/>
                  <a:ea typeface="Calibri" panose="020F0502020204030204" pitchFamily="34" charset="0"/>
                  <a:cs typeface="Times New Roman" panose="02020603050405020304" pitchFamily="18" charset="0"/>
                </a:rPr>
                <a:t>ème </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Midi - Obscurité.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9</a:t>
              </a:r>
              <a:r>
                <a:rPr lang="fr-FR" sz="2400" baseline="30000" dirty="0">
                  <a:effectLst/>
                  <a:latin typeface="Times New Roman" panose="02020603050405020304" pitchFamily="18" charset="0"/>
                  <a:ea typeface="Calibri" panose="020F0502020204030204" pitchFamily="34" charset="0"/>
                  <a:cs typeface="Times New Roman" panose="02020603050405020304" pitchFamily="18" charset="0"/>
                </a:rPr>
                <a:t>ème</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15h – Dernier cri.</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e 15">
            <a:extLst>
              <a:ext uri="{FF2B5EF4-FFF2-40B4-BE49-F238E27FC236}">
                <a16:creationId xmlns:a16="http://schemas.microsoft.com/office/drawing/2014/main" id="{5EB55F30-AEAA-92A3-6095-104E3656FD49}"/>
              </a:ext>
            </a:extLst>
          </p:cNvPr>
          <p:cNvGrpSpPr/>
          <p:nvPr/>
        </p:nvGrpSpPr>
        <p:grpSpPr>
          <a:xfrm>
            <a:off x="3050796" y="4595247"/>
            <a:ext cx="8611679" cy="1798563"/>
            <a:chOff x="3050796" y="4595247"/>
            <a:chExt cx="8611679" cy="1798563"/>
          </a:xfrm>
        </p:grpSpPr>
        <p:sp>
          <p:nvSpPr>
            <p:cNvPr id="5" name="Rectangle : coins arrondis 4">
              <a:extLst>
                <a:ext uri="{FF2B5EF4-FFF2-40B4-BE49-F238E27FC236}">
                  <a16:creationId xmlns:a16="http://schemas.microsoft.com/office/drawing/2014/main" id="{DDF3E4D1-3CA7-45E1-B018-60942B8C4AD9}"/>
                </a:ext>
              </a:extLst>
            </p:cNvPr>
            <p:cNvSpPr/>
            <p:nvPr/>
          </p:nvSpPr>
          <p:spPr>
            <a:xfrm>
              <a:off x="3050796" y="4595247"/>
              <a:ext cx="8611679" cy="179856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4CB0459-9B45-A0CA-F862-F5811E387077}"/>
                </a:ext>
              </a:extLst>
            </p:cNvPr>
            <p:cNvSpPr txBox="1"/>
            <p:nvPr/>
          </p:nvSpPr>
          <p:spPr>
            <a:xfrm>
              <a:off x="3222462" y="4709698"/>
              <a:ext cx="8268345" cy="1569660"/>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Le maître lance 3 appels qui correspondent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à trois moments cruciaux de la passion de Jésus Christ.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rPr>
                <a:t>Les appels au travail à la vigne que lance le maître </a:t>
              </a:r>
            </a:p>
            <a:p>
              <a:pPr algn="ctr"/>
              <a:r>
                <a:rPr lang="fr-FR" sz="2400" dirty="0">
                  <a:effectLst/>
                  <a:latin typeface="Times New Roman" panose="02020603050405020304" pitchFamily="18" charset="0"/>
                  <a:ea typeface="Calibri" panose="020F0502020204030204" pitchFamily="34" charset="0"/>
                </a:rPr>
                <a:t>seraient-ils des appels à suivre le Christ dans sa passion ?</a:t>
              </a:r>
              <a:endParaRPr lang="fr-FR" sz="2400" dirty="0"/>
            </a:p>
          </p:txBody>
        </p:sp>
      </p:grpSp>
      <p:pic>
        <p:nvPicPr>
          <p:cNvPr id="17" name="Image 16">
            <a:extLst>
              <a:ext uri="{FF2B5EF4-FFF2-40B4-BE49-F238E27FC236}">
                <a16:creationId xmlns:a16="http://schemas.microsoft.com/office/drawing/2014/main" id="{69A58A04-EEF3-E6C9-4EB6-1C98AF0C4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327" y="2602709"/>
            <a:ext cx="1787656" cy="180899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Image 17">
            <a:extLst>
              <a:ext uri="{FF2B5EF4-FFF2-40B4-BE49-F238E27FC236}">
                <a16:creationId xmlns:a16="http://schemas.microsoft.com/office/drawing/2014/main" id="{92251B70-C811-FA34-1E48-6D5CD909C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144" y="578642"/>
            <a:ext cx="1787656" cy="180899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Image 18">
            <a:extLst>
              <a:ext uri="{FF2B5EF4-FFF2-40B4-BE49-F238E27FC236}">
                <a16:creationId xmlns:a16="http://schemas.microsoft.com/office/drawing/2014/main" id="{FC758955-CA1B-EFAE-8039-F5EC4404C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4819" y="2138768"/>
            <a:ext cx="1787656" cy="180899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1" name="Image 20">
            <a:extLst>
              <a:ext uri="{FF2B5EF4-FFF2-40B4-BE49-F238E27FC236}">
                <a16:creationId xmlns:a16="http://schemas.microsoft.com/office/drawing/2014/main" id="{AB3E4FCC-2CD9-D26C-33F5-E66E679BC2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7048" y="2165299"/>
            <a:ext cx="2011847" cy="2487173"/>
          </a:xfrm>
          <a:prstGeom prst="ellipse">
            <a:avLst/>
          </a:prstGeom>
          <a:ln>
            <a:noFill/>
          </a:ln>
          <a:effectLst>
            <a:softEdge rad="112500"/>
          </a:effectLst>
        </p:spPr>
      </p:pic>
    </p:spTree>
    <p:extLst>
      <p:ext uri="{BB962C8B-B14F-4D97-AF65-F5344CB8AC3E}">
        <p14:creationId xmlns:p14="http://schemas.microsoft.com/office/powerpoint/2010/main" val="357944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A4296C49-1BD7-5B32-D7C9-11BE44E51756}"/>
              </a:ext>
            </a:extLst>
          </p:cNvPr>
          <p:cNvGrpSpPr/>
          <p:nvPr/>
        </p:nvGrpSpPr>
        <p:grpSpPr>
          <a:xfrm>
            <a:off x="2266425" y="1781596"/>
            <a:ext cx="7659149" cy="2978092"/>
            <a:chOff x="2266425" y="1781596"/>
            <a:chExt cx="7659149" cy="2978092"/>
          </a:xfrm>
        </p:grpSpPr>
        <p:sp>
          <p:nvSpPr>
            <p:cNvPr id="5" name="Rectangle : coins arrondis 4">
              <a:extLst>
                <a:ext uri="{FF2B5EF4-FFF2-40B4-BE49-F238E27FC236}">
                  <a16:creationId xmlns:a16="http://schemas.microsoft.com/office/drawing/2014/main" id="{17B60087-F806-7C84-C68C-8A3CB77538C8}"/>
                </a:ext>
              </a:extLst>
            </p:cNvPr>
            <p:cNvSpPr/>
            <p:nvPr/>
          </p:nvSpPr>
          <p:spPr>
            <a:xfrm>
              <a:off x="2266425" y="1781596"/>
              <a:ext cx="7659149" cy="297809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0FEEC4F7-F07D-CE5F-B2B9-CB65FA6A5CF3}"/>
                </a:ext>
              </a:extLst>
            </p:cNvPr>
            <p:cNvSpPr txBox="1"/>
            <p:nvPr/>
          </p:nvSpPr>
          <p:spPr>
            <a:xfrm>
              <a:off x="2332495" y="1990942"/>
              <a:ext cx="7477932" cy="2554545"/>
            </a:xfrm>
            <a:prstGeom prst="rect">
              <a:avLst/>
            </a:prstGeom>
            <a:noFill/>
          </p:spPr>
          <p:txBody>
            <a:bodyPr wrap="square">
              <a:spAutoFit/>
            </a:bodyPr>
            <a:lstStyle/>
            <a:p>
              <a:pPr algn="ctr"/>
              <a:r>
                <a:rPr lang="fr-FR" sz="4000" dirty="0">
                  <a:solidFill>
                    <a:srgbClr val="FF0000"/>
                  </a:solidFill>
                  <a:effectLst/>
                  <a:latin typeface="Times New Roman" panose="02020603050405020304" pitchFamily="18" charset="0"/>
                  <a:ea typeface="Calibri" panose="020F0502020204030204" pitchFamily="34" charset="0"/>
                </a:rPr>
                <a:t>10</a:t>
              </a:r>
              <a:r>
                <a:rPr lang="fr-FR" sz="4000" dirty="0">
                  <a:effectLst/>
                  <a:latin typeface="Times New Roman" panose="02020603050405020304" pitchFamily="18" charset="0"/>
                  <a:ea typeface="Calibri" panose="020F0502020204030204" pitchFamily="34" charset="0"/>
                </a:rPr>
                <a:t> Quand vint le tour des premiers, </a:t>
              </a:r>
              <a:r>
                <a:rPr lang="fr-FR" sz="4000" dirty="0">
                  <a:solidFill>
                    <a:srgbClr val="FF0000"/>
                  </a:solidFill>
                  <a:effectLst/>
                  <a:latin typeface="Times New Roman" panose="02020603050405020304" pitchFamily="18" charset="0"/>
                  <a:ea typeface="Calibri" panose="020F0502020204030204" pitchFamily="34" charset="0"/>
                </a:rPr>
                <a:t>ils</a:t>
              </a:r>
              <a:r>
                <a:rPr lang="fr-FR" sz="4000" dirty="0">
                  <a:effectLst/>
                  <a:latin typeface="Times New Roman" panose="02020603050405020304" pitchFamily="18" charset="0"/>
                  <a:ea typeface="Calibri" panose="020F0502020204030204" pitchFamily="34" charset="0"/>
                </a:rPr>
                <a:t> </a:t>
              </a:r>
              <a:r>
                <a:rPr lang="fr-FR" sz="4000" dirty="0">
                  <a:solidFill>
                    <a:srgbClr val="FF0000"/>
                  </a:solidFill>
                  <a:effectLst/>
                  <a:latin typeface="Times New Roman" panose="02020603050405020304" pitchFamily="18" charset="0"/>
                  <a:ea typeface="Calibri" panose="020F0502020204030204" pitchFamily="34" charset="0"/>
                </a:rPr>
                <a:t>pensaient recevoir davantage</a:t>
              </a:r>
              <a:r>
                <a:rPr lang="fr-FR" sz="4000" dirty="0">
                  <a:effectLst/>
                  <a:latin typeface="Times New Roman" panose="02020603050405020304" pitchFamily="18" charset="0"/>
                  <a:ea typeface="Calibri" panose="020F0502020204030204" pitchFamily="34" charset="0"/>
                </a:rPr>
                <a:t>, mais ils reçurent, eux aussi, </a:t>
              </a:r>
            </a:p>
            <a:p>
              <a:pPr algn="ctr"/>
              <a:r>
                <a:rPr lang="fr-FR" sz="4000" dirty="0">
                  <a:effectLst/>
                  <a:latin typeface="Times New Roman" panose="02020603050405020304" pitchFamily="18" charset="0"/>
                  <a:ea typeface="Calibri" panose="020F0502020204030204" pitchFamily="34" charset="0"/>
                </a:rPr>
                <a:t>chacun une pièce d’un denier.</a:t>
              </a:r>
              <a:endParaRPr lang="fr-FR" sz="4000" dirty="0"/>
            </a:p>
          </p:txBody>
        </p:sp>
      </p:grpSp>
      <p:sp>
        <p:nvSpPr>
          <p:cNvPr id="11" name="ZoneTexte 10">
            <a:extLst>
              <a:ext uri="{FF2B5EF4-FFF2-40B4-BE49-F238E27FC236}">
                <a16:creationId xmlns:a16="http://schemas.microsoft.com/office/drawing/2014/main" id="{D18BB6E5-51BD-571C-ADA6-C6E20C83FC7E}"/>
              </a:ext>
            </a:extLst>
          </p:cNvPr>
          <p:cNvSpPr txBox="1"/>
          <p:nvPr/>
        </p:nvSpPr>
        <p:spPr>
          <a:xfrm>
            <a:off x="311903" y="260910"/>
            <a:ext cx="317521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ils pensaient recevoir davantage</a:t>
            </a:r>
            <a:endParaRPr lang="fr-FR" dirty="0"/>
          </a:p>
        </p:txBody>
      </p:sp>
    </p:spTree>
    <p:extLst>
      <p:ext uri="{BB962C8B-B14F-4D97-AF65-F5344CB8AC3E}">
        <p14:creationId xmlns:p14="http://schemas.microsoft.com/office/powerpoint/2010/main" val="1463655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91EE85E-A167-8967-B07A-A5F8D11A255F}"/>
              </a:ext>
            </a:extLst>
          </p:cNvPr>
          <p:cNvSpPr txBox="1"/>
          <p:nvPr/>
        </p:nvSpPr>
        <p:spPr>
          <a:xfrm>
            <a:off x="311903" y="260910"/>
            <a:ext cx="317521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ils pensaient recevoir davantage</a:t>
            </a:r>
            <a:endParaRPr lang="fr-FR" dirty="0"/>
          </a:p>
        </p:txBody>
      </p:sp>
      <p:grpSp>
        <p:nvGrpSpPr>
          <p:cNvPr id="12" name="Groupe 11">
            <a:extLst>
              <a:ext uri="{FF2B5EF4-FFF2-40B4-BE49-F238E27FC236}">
                <a16:creationId xmlns:a16="http://schemas.microsoft.com/office/drawing/2014/main" id="{1A8F7B87-E156-AA3A-8546-C41BC8C1E796}"/>
              </a:ext>
            </a:extLst>
          </p:cNvPr>
          <p:cNvGrpSpPr/>
          <p:nvPr/>
        </p:nvGrpSpPr>
        <p:grpSpPr>
          <a:xfrm>
            <a:off x="1597575" y="1268425"/>
            <a:ext cx="8032936" cy="1828802"/>
            <a:chOff x="792351" y="1007389"/>
            <a:chExt cx="6094708" cy="2719953"/>
          </a:xfrm>
        </p:grpSpPr>
        <p:sp>
          <p:nvSpPr>
            <p:cNvPr id="3" name="Rectangle : coins arrondis 2">
              <a:extLst>
                <a:ext uri="{FF2B5EF4-FFF2-40B4-BE49-F238E27FC236}">
                  <a16:creationId xmlns:a16="http://schemas.microsoft.com/office/drawing/2014/main" id="{82449C68-CB40-264D-BA39-28EBF79AF2C3}"/>
                </a:ext>
              </a:extLst>
            </p:cNvPr>
            <p:cNvSpPr/>
            <p:nvPr/>
          </p:nvSpPr>
          <p:spPr>
            <a:xfrm>
              <a:off x="792351" y="1007389"/>
              <a:ext cx="6094708" cy="271995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38E1936-BFF1-5574-E67E-4F8440E48121}"/>
                </a:ext>
              </a:extLst>
            </p:cNvPr>
            <p:cNvSpPr txBox="1"/>
            <p:nvPr/>
          </p:nvSpPr>
          <p:spPr>
            <a:xfrm>
              <a:off x="792351" y="1217012"/>
              <a:ext cx="6094708" cy="2246769"/>
            </a:xfrm>
            <a:prstGeom prst="rect">
              <a:avLst/>
            </a:prstGeom>
            <a:noFill/>
          </p:spPr>
          <p:txBody>
            <a:bodyPr wrap="square">
              <a:spAutoFit/>
            </a:bodyPr>
            <a:lstStyle/>
            <a:p>
              <a:pPr algn="ctr"/>
              <a:r>
                <a:rPr lang="fr-FR" sz="2800" dirty="0">
                  <a:effectLst/>
                  <a:latin typeface="Times New Roman" panose="02020603050405020304" pitchFamily="18" charset="0"/>
                  <a:ea typeface="Calibri" panose="020F0502020204030204" pitchFamily="34" charset="0"/>
                </a:rPr>
                <a:t>A première vue, ce n’est pas juste effectivement ! </a:t>
              </a:r>
            </a:p>
            <a:p>
              <a:pPr algn="ctr"/>
              <a:r>
                <a:rPr lang="fr-FR" sz="2800" dirty="0">
                  <a:effectLst/>
                  <a:latin typeface="Times New Roman" panose="02020603050405020304" pitchFamily="18" charset="0"/>
                  <a:ea typeface="Calibri" panose="020F0502020204030204" pitchFamily="34" charset="0"/>
                </a:rPr>
                <a:t>Ceux qui ont travaillé neuf heures reçoivent le même salaire que ceux qui n’ont travaillé qu’une heure. </a:t>
              </a:r>
              <a:endParaRPr lang="fr-FR" sz="2800" dirty="0"/>
            </a:p>
          </p:txBody>
        </p:sp>
      </p:grpSp>
      <p:grpSp>
        <p:nvGrpSpPr>
          <p:cNvPr id="11" name="Groupe 10">
            <a:extLst>
              <a:ext uri="{FF2B5EF4-FFF2-40B4-BE49-F238E27FC236}">
                <a16:creationId xmlns:a16="http://schemas.microsoft.com/office/drawing/2014/main" id="{BA84AAAA-5CB2-AB9A-3B86-10FD2A6B037D}"/>
              </a:ext>
            </a:extLst>
          </p:cNvPr>
          <p:cNvGrpSpPr/>
          <p:nvPr/>
        </p:nvGrpSpPr>
        <p:grpSpPr>
          <a:xfrm>
            <a:off x="4122550" y="4047482"/>
            <a:ext cx="6559658" cy="1542093"/>
            <a:chOff x="4587498" y="4551665"/>
            <a:chExt cx="6094709" cy="1298946"/>
          </a:xfrm>
        </p:grpSpPr>
        <p:sp>
          <p:nvSpPr>
            <p:cNvPr id="6" name="Rectangle : coins arrondis 5">
              <a:extLst>
                <a:ext uri="{FF2B5EF4-FFF2-40B4-BE49-F238E27FC236}">
                  <a16:creationId xmlns:a16="http://schemas.microsoft.com/office/drawing/2014/main" id="{963E6F54-6218-01D0-FBF8-E9A2636A0F26}"/>
                </a:ext>
              </a:extLst>
            </p:cNvPr>
            <p:cNvSpPr/>
            <p:nvPr/>
          </p:nvSpPr>
          <p:spPr>
            <a:xfrm>
              <a:off x="4587498" y="4551665"/>
              <a:ext cx="6094709" cy="129894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23AFE11A-2F47-ECB4-47F2-CBBA4C4AA0BF}"/>
                </a:ext>
              </a:extLst>
            </p:cNvPr>
            <p:cNvSpPr txBox="1"/>
            <p:nvPr/>
          </p:nvSpPr>
          <p:spPr>
            <a:xfrm>
              <a:off x="4664989" y="4671057"/>
              <a:ext cx="5959099" cy="1077218"/>
            </a:xfrm>
            <a:prstGeom prst="rect">
              <a:avLst/>
            </a:prstGeom>
            <a:noFill/>
          </p:spPr>
          <p:txBody>
            <a:bodyPr wrap="square">
              <a:spAutoFit/>
            </a:bodyPr>
            <a:lstStyle/>
            <a:p>
              <a:pPr algn="ctr"/>
              <a:r>
                <a:rPr kumimoji="0" lang="fr-FR"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Quelle est cette justice </a:t>
              </a:r>
            </a:p>
            <a:p>
              <a:pPr algn="ctr"/>
              <a:r>
                <a:rPr kumimoji="0" lang="fr-FR"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qui n’est pas la même pour tous ?</a:t>
              </a:r>
              <a:endParaRPr lang="fr-FR" sz="2000" dirty="0"/>
            </a:p>
          </p:txBody>
        </p:sp>
      </p:grpSp>
      <p:pic>
        <p:nvPicPr>
          <p:cNvPr id="13" name="Image 12">
            <a:extLst>
              <a:ext uri="{FF2B5EF4-FFF2-40B4-BE49-F238E27FC236}">
                <a16:creationId xmlns:a16="http://schemas.microsoft.com/office/drawing/2014/main" id="{0724AE16-B135-6B7C-C47A-C83CFBEB0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424" y="1513171"/>
            <a:ext cx="900151" cy="827073"/>
          </a:xfrm>
          <a:prstGeom prst="rect">
            <a:avLst/>
          </a:prstGeom>
        </p:spPr>
      </p:pic>
      <p:pic>
        <p:nvPicPr>
          <p:cNvPr id="14" name="Image 13">
            <a:extLst>
              <a:ext uri="{FF2B5EF4-FFF2-40B4-BE49-F238E27FC236}">
                <a16:creationId xmlns:a16="http://schemas.microsoft.com/office/drawing/2014/main" id="{B91209F8-0FB9-C0B3-E566-21053C2BB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727" y="371687"/>
            <a:ext cx="900151" cy="827073"/>
          </a:xfrm>
          <a:prstGeom prst="rect">
            <a:avLst/>
          </a:prstGeom>
        </p:spPr>
      </p:pic>
      <p:pic>
        <p:nvPicPr>
          <p:cNvPr id="15" name="Image 14">
            <a:extLst>
              <a:ext uri="{FF2B5EF4-FFF2-40B4-BE49-F238E27FC236}">
                <a16:creationId xmlns:a16="http://schemas.microsoft.com/office/drawing/2014/main" id="{CA224B0D-AD24-D128-4FC3-8A57B28CA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2389" y="261957"/>
            <a:ext cx="965455" cy="887075"/>
          </a:xfrm>
          <a:prstGeom prst="rect">
            <a:avLst/>
          </a:prstGeom>
        </p:spPr>
      </p:pic>
      <p:pic>
        <p:nvPicPr>
          <p:cNvPr id="16" name="Image 15">
            <a:extLst>
              <a:ext uri="{FF2B5EF4-FFF2-40B4-BE49-F238E27FC236}">
                <a16:creationId xmlns:a16="http://schemas.microsoft.com/office/drawing/2014/main" id="{1FC958FC-0E6C-24B8-FC26-58A44038C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0511" y="981717"/>
            <a:ext cx="857846" cy="788202"/>
          </a:xfrm>
          <a:prstGeom prst="rect">
            <a:avLst/>
          </a:prstGeom>
        </p:spPr>
      </p:pic>
    </p:spTree>
    <p:extLst>
      <p:ext uri="{BB962C8B-B14F-4D97-AF65-F5344CB8AC3E}">
        <p14:creationId xmlns:p14="http://schemas.microsoft.com/office/powerpoint/2010/main" val="29161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D9811E3-B2EF-D5FF-15A9-E54DE592E158}"/>
              </a:ext>
            </a:extLst>
          </p:cNvPr>
          <p:cNvSpPr txBox="1"/>
          <p:nvPr/>
        </p:nvSpPr>
        <p:spPr>
          <a:xfrm>
            <a:off x="311903" y="260910"/>
            <a:ext cx="317521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ils pensaient recevoir davantage</a:t>
            </a:r>
            <a:endParaRPr lang="fr-FR" dirty="0"/>
          </a:p>
        </p:txBody>
      </p:sp>
      <p:grpSp>
        <p:nvGrpSpPr>
          <p:cNvPr id="8" name="Groupe 7">
            <a:extLst>
              <a:ext uri="{FF2B5EF4-FFF2-40B4-BE49-F238E27FC236}">
                <a16:creationId xmlns:a16="http://schemas.microsoft.com/office/drawing/2014/main" id="{C00C26C0-A426-666E-A166-E9725D071A49}"/>
              </a:ext>
            </a:extLst>
          </p:cNvPr>
          <p:cNvGrpSpPr/>
          <p:nvPr/>
        </p:nvGrpSpPr>
        <p:grpSpPr>
          <a:xfrm>
            <a:off x="1946224" y="1946143"/>
            <a:ext cx="8107010" cy="3708953"/>
            <a:chOff x="1922976" y="2368970"/>
            <a:chExt cx="8107010" cy="3388470"/>
          </a:xfrm>
        </p:grpSpPr>
        <p:sp>
          <p:nvSpPr>
            <p:cNvPr id="3" name="Rectangle : coins arrondis 2">
              <a:extLst>
                <a:ext uri="{FF2B5EF4-FFF2-40B4-BE49-F238E27FC236}">
                  <a16:creationId xmlns:a16="http://schemas.microsoft.com/office/drawing/2014/main" id="{73D4B98D-7196-9FA4-097A-8E46F0464036}"/>
                </a:ext>
              </a:extLst>
            </p:cNvPr>
            <p:cNvSpPr/>
            <p:nvPr/>
          </p:nvSpPr>
          <p:spPr>
            <a:xfrm>
              <a:off x="1922976" y="2368970"/>
              <a:ext cx="8107010" cy="330340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3A22FB2E-B5AB-8A43-6662-0784143CD2D3}"/>
                </a:ext>
              </a:extLst>
            </p:cNvPr>
            <p:cNvSpPr txBox="1"/>
            <p:nvPr/>
          </p:nvSpPr>
          <p:spPr>
            <a:xfrm>
              <a:off x="2162014" y="2464231"/>
              <a:ext cx="7586420" cy="3293209"/>
            </a:xfrm>
            <a:prstGeom prst="rect">
              <a:avLst/>
            </a:prstGeom>
            <a:noFill/>
          </p:spPr>
          <p:txBody>
            <a:bodyPr wrap="square">
              <a:spAutoFit/>
            </a:bodyPr>
            <a:lstStyle/>
            <a:p>
              <a:pPr algn="ct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Le maître a-t-il fait exprès d’appeler </a:t>
              </a:r>
            </a:p>
            <a:p>
              <a:pPr algn="ct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les derniers en premier ? </a:t>
              </a:r>
            </a:p>
            <a:p>
              <a:pPr algn="ct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Est-ce pour que les premiers voient </a:t>
              </a:r>
            </a:p>
            <a:p>
              <a:pPr algn="ct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la différence de paye ? </a:t>
              </a:r>
            </a:p>
            <a:p>
              <a:pPr algn="ct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S’il avait voulu la paix, il aurait commencé par les premiers qui n’auraient rien vu.</a:t>
              </a:r>
              <a:r>
                <a:rPr lang="fr-FR"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D’après Antoine </a:t>
              </a:r>
              <a:r>
                <a:rPr lang="fr-FR" sz="1600" dirty="0" err="1">
                  <a:effectLst/>
                  <a:latin typeface="Times New Roman" panose="02020603050405020304" pitchFamily="18" charset="0"/>
                  <a:ea typeface="Calibri" panose="020F0502020204030204" pitchFamily="34" charset="0"/>
                  <a:cs typeface="Times New Roman" panose="02020603050405020304" pitchFamily="18" charset="0"/>
                </a:rPr>
                <a:t>Nouis</a:t>
              </a: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 p 157</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Image 8">
            <a:extLst>
              <a:ext uri="{FF2B5EF4-FFF2-40B4-BE49-F238E27FC236}">
                <a16:creationId xmlns:a16="http://schemas.microsoft.com/office/drawing/2014/main" id="{7D730DC7-59E8-C4E8-D615-15CD08A8B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25" y="1784391"/>
            <a:ext cx="900151" cy="827073"/>
          </a:xfrm>
          <a:prstGeom prst="rect">
            <a:avLst/>
          </a:prstGeom>
        </p:spPr>
      </p:pic>
      <p:pic>
        <p:nvPicPr>
          <p:cNvPr id="10" name="Image 9">
            <a:extLst>
              <a:ext uri="{FF2B5EF4-FFF2-40B4-BE49-F238E27FC236}">
                <a16:creationId xmlns:a16="http://schemas.microsoft.com/office/drawing/2014/main" id="{44CDA5B1-0913-BBEE-038A-7F67C9464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730" y="630242"/>
            <a:ext cx="900151" cy="827073"/>
          </a:xfrm>
          <a:prstGeom prst="rect">
            <a:avLst/>
          </a:prstGeom>
        </p:spPr>
      </p:pic>
      <p:pic>
        <p:nvPicPr>
          <p:cNvPr id="11" name="Image 10">
            <a:extLst>
              <a:ext uri="{FF2B5EF4-FFF2-40B4-BE49-F238E27FC236}">
                <a16:creationId xmlns:a16="http://schemas.microsoft.com/office/drawing/2014/main" id="{F71ACAC9-92E1-E1D7-18D3-9451F1793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629" y="664967"/>
            <a:ext cx="965455" cy="887075"/>
          </a:xfrm>
          <a:prstGeom prst="rect">
            <a:avLst/>
          </a:prstGeom>
        </p:spPr>
      </p:pic>
      <p:pic>
        <p:nvPicPr>
          <p:cNvPr id="12" name="Image 11">
            <a:extLst>
              <a:ext uri="{FF2B5EF4-FFF2-40B4-BE49-F238E27FC236}">
                <a16:creationId xmlns:a16="http://schemas.microsoft.com/office/drawing/2014/main" id="{7D66497A-552D-F289-DBE2-49B93989A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3234" y="1552042"/>
            <a:ext cx="857846" cy="788202"/>
          </a:xfrm>
          <a:prstGeom prst="rect">
            <a:avLst/>
          </a:prstGeom>
        </p:spPr>
      </p:pic>
    </p:spTree>
    <p:extLst>
      <p:ext uri="{BB962C8B-B14F-4D97-AF65-F5344CB8AC3E}">
        <p14:creationId xmlns:p14="http://schemas.microsoft.com/office/powerpoint/2010/main" val="1714138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A5BEA44-F3A1-E655-4375-0C9C72AA2A0A}"/>
              </a:ext>
            </a:extLst>
          </p:cNvPr>
          <p:cNvSpPr txBox="1"/>
          <p:nvPr/>
        </p:nvSpPr>
        <p:spPr>
          <a:xfrm>
            <a:off x="311903" y="260910"/>
            <a:ext cx="317521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ils pensaient recevoir davantage</a:t>
            </a:r>
            <a:endParaRPr lang="fr-FR" dirty="0"/>
          </a:p>
        </p:txBody>
      </p:sp>
      <p:grpSp>
        <p:nvGrpSpPr>
          <p:cNvPr id="12" name="Groupe 11">
            <a:extLst>
              <a:ext uri="{FF2B5EF4-FFF2-40B4-BE49-F238E27FC236}">
                <a16:creationId xmlns:a16="http://schemas.microsoft.com/office/drawing/2014/main" id="{65A5CD22-643A-5B35-292C-BC0C461FE640}"/>
              </a:ext>
            </a:extLst>
          </p:cNvPr>
          <p:cNvGrpSpPr/>
          <p:nvPr/>
        </p:nvGrpSpPr>
        <p:grpSpPr>
          <a:xfrm>
            <a:off x="567463" y="1688717"/>
            <a:ext cx="5839311" cy="3712443"/>
            <a:chOff x="592485" y="960296"/>
            <a:chExt cx="5839311" cy="3712443"/>
          </a:xfrm>
        </p:grpSpPr>
        <p:sp>
          <p:nvSpPr>
            <p:cNvPr id="3" name="Rectangle : coins arrondis 2">
              <a:extLst>
                <a:ext uri="{FF2B5EF4-FFF2-40B4-BE49-F238E27FC236}">
                  <a16:creationId xmlns:a16="http://schemas.microsoft.com/office/drawing/2014/main" id="{776DE8A1-CD4B-499F-DD2B-4D9C874F9AE5}"/>
                </a:ext>
              </a:extLst>
            </p:cNvPr>
            <p:cNvSpPr/>
            <p:nvPr/>
          </p:nvSpPr>
          <p:spPr>
            <a:xfrm>
              <a:off x="592485" y="960296"/>
              <a:ext cx="5839311" cy="371244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B7B74A1E-5FF6-937D-CF43-F676557023BE}"/>
                </a:ext>
              </a:extLst>
            </p:cNvPr>
            <p:cNvSpPr txBox="1"/>
            <p:nvPr/>
          </p:nvSpPr>
          <p:spPr>
            <a:xfrm>
              <a:off x="727287" y="1095586"/>
              <a:ext cx="5569705" cy="3416320"/>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La justice de Dieu n’est pas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celle des hommes.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Tout le monde doit bien voir que le royaume est pour tous.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Peut-être est-ce la réponse de Jésus à Pierre (Matthieu 19, 27) qui pensait avoir une plus grosse part puisqu’il a tout quitté </a:t>
              </a:r>
            </a:p>
            <a:p>
              <a:pPr algn="ct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pour suivre Jésus dès le début, </a:t>
              </a:r>
            </a:p>
            <a:p>
              <a:pPr algn="ct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comme les autres disciples.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e 10">
            <a:extLst>
              <a:ext uri="{FF2B5EF4-FFF2-40B4-BE49-F238E27FC236}">
                <a16:creationId xmlns:a16="http://schemas.microsoft.com/office/drawing/2014/main" id="{619AD6FD-DACC-B695-97E3-2DFC03ADAFC2}"/>
              </a:ext>
            </a:extLst>
          </p:cNvPr>
          <p:cNvGrpSpPr/>
          <p:nvPr/>
        </p:nvGrpSpPr>
        <p:grpSpPr>
          <a:xfrm>
            <a:off x="6805370" y="3253155"/>
            <a:ext cx="4887779" cy="2942546"/>
            <a:chOff x="6805370" y="3253155"/>
            <a:chExt cx="4887779" cy="2720551"/>
          </a:xfrm>
        </p:grpSpPr>
        <p:sp>
          <p:nvSpPr>
            <p:cNvPr id="6" name="Rectangle : coins arrondis 5">
              <a:extLst>
                <a:ext uri="{FF2B5EF4-FFF2-40B4-BE49-F238E27FC236}">
                  <a16:creationId xmlns:a16="http://schemas.microsoft.com/office/drawing/2014/main" id="{C6E6213E-2A11-5556-9D04-186825310BE1}"/>
                </a:ext>
              </a:extLst>
            </p:cNvPr>
            <p:cNvSpPr/>
            <p:nvPr/>
          </p:nvSpPr>
          <p:spPr>
            <a:xfrm>
              <a:off x="6805370" y="3253155"/>
              <a:ext cx="4887779" cy="272055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92498103-E4A9-7635-85B1-8C79B5C2119B}"/>
                </a:ext>
              </a:extLst>
            </p:cNvPr>
            <p:cNvSpPr txBox="1"/>
            <p:nvPr/>
          </p:nvSpPr>
          <p:spPr>
            <a:xfrm>
              <a:off x="6925484" y="3296050"/>
              <a:ext cx="4564251" cy="2475645"/>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rPr>
                <a:t>Et nous, nous arrive-t-il d’être envieux d’un talent, d’un don de Dieu que nous n’avons pas reçu ? </a:t>
              </a:r>
            </a:p>
            <a:p>
              <a:pPr algn="ctr"/>
              <a:r>
                <a:rPr lang="fr-FR" sz="2400" dirty="0">
                  <a:effectLst/>
                  <a:latin typeface="Times New Roman" panose="02020603050405020304" pitchFamily="18" charset="0"/>
                  <a:ea typeface="Calibri" panose="020F0502020204030204" pitchFamily="34" charset="0"/>
                </a:rPr>
                <a:t>Est-ce que nous vivons </a:t>
              </a:r>
            </a:p>
            <a:p>
              <a:pPr algn="ctr"/>
              <a:r>
                <a:rPr lang="fr-FR" sz="2400" dirty="0">
                  <a:effectLst/>
                  <a:latin typeface="Times New Roman" panose="02020603050405020304" pitchFamily="18" charset="0"/>
                  <a:ea typeface="Calibri" panose="020F0502020204030204" pitchFamily="34" charset="0"/>
                </a:rPr>
                <a:t>cela comme une injustice ? </a:t>
              </a:r>
            </a:p>
            <a:p>
              <a:pPr algn="ctr"/>
              <a:r>
                <a:rPr lang="fr-FR" sz="2400" dirty="0">
                  <a:effectLst/>
                  <a:latin typeface="Times New Roman" panose="02020603050405020304" pitchFamily="18" charset="0"/>
                  <a:ea typeface="Calibri" panose="020F0502020204030204" pitchFamily="34" charset="0"/>
                </a:rPr>
                <a:t>Est-ce que nous savons voir le talent que nous avons reçu ? </a:t>
              </a:r>
              <a:endParaRPr lang="fr-FR" sz="2400" dirty="0"/>
            </a:p>
          </p:txBody>
        </p:sp>
      </p:grpSp>
      <p:pic>
        <p:nvPicPr>
          <p:cNvPr id="13" name="Image 12">
            <a:extLst>
              <a:ext uri="{FF2B5EF4-FFF2-40B4-BE49-F238E27FC236}">
                <a16:creationId xmlns:a16="http://schemas.microsoft.com/office/drawing/2014/main" id="{0188EE10-8D99-AA1A-824E-1FCBBF965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310" y="1688717"/>
            <a:ext cx="900151" cy="827073"/>
          </a:xfrm>
          <a:prstGeom prst="rect">
            <a:avLst/>
          </a:prstGeom>
        </p:spPr>
      </p:pic>
      <p:pic>
        <p:nvPicPr>
          <p:cNvPr id="14" name="Image 13">
            <a:extLst>
              <a:ext uri="{FF2B5EF4-FFF2-40B4-BE49-F238E27FC236}">
                <a16:creationId xmlns:a16="http://schemas.microsoft.com/office/drawing/2014/main" id="{55828604-1842-0D7B-3415-11C7E84B4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015" y="534568"/>
            <a:ext cx="900151" cy="827073"/>
          </a:xfrm>
          <a:prstGeom prst="rect">
            <a:avLst/>
          </a:prstGeom>
        </p:spPr>
      </p:pic>
      <p:pic>
        <p:nvPicPr>
          <p:cNvPr id="15" name="Image 14">
            <a:extLst>
              <a:ext uri="{FF2B5EF4-FFF2-40B4-BE49-F238E27FC236}">
                <a16:creationId xmlns:a16="http://schemas.microsoft.com/office/drawing/2014/main" id="{2022864B-B794-B1CB-4DC5-FA54696EB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9914" y="569293"/>
            <a:ext cx="965455" cy="887075"/>
          </a:xfrm>
          <a:prstGeom prst="rect">
            <a:avLst/>
          </a:prstGeom>
        </p:spPr>
      </p:pic>
      <p:pic>
        <p:nvPicPr>
          <p:cNvPr id="16" name="Image 15">
            <a:extLst>
              <a:ext uri="{FF2B5EF4-FFF2-40B4-BE49-F238E27FC236}">
                <a16:creationId xmlns:a16="http://schemas.microsoft.com/office/drawing/2014/main" id="{06C13354-323A-6311-33FB-FB2063ADB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519" y="1456368"/>
            <a:ext cx="857846" cy="788202"/>
          </a:xfrm>
          <a:prstGeom prst="rect">
            <a:avLst/>
          </a:prstGeom>
        </p:spPr>
      </p:pic>
    </p:spTree>
    <p:extLst>
      <p:ext uri="{BB962C8B-B14F-4D97-AF65-F5344CB8AC3E}">
        <p14:creationId xmlns:p14="http://schemas.microsoft.com/office/powerpoint/2010/main" val="20855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86C25AA7-29D5-835D-D086-19A72285D841}"/>
              </a:ext>
            </a:extLst>
          </p:cNvPr>
          <p:cNvGrpSpPr/>
          <p:nvPr/>
        </p:nvGrpSpPr>
        <p:grpSpPr>
          <a:xfrm>
            <a:off x="2266425" y="2634711"/>
            <a:ext cx="7659149" cy="2047485"/>
            <a:chOff x="2266425" y="2634711"/>
            <a:chExt cx="7659149" cy="2047485"/>
          </a:xfrm>
        </p:grpSpPr>
        <p:sp>
          <p:nvSpPr>
            <p:cNvPr id="2" name="Rectangle : coins arrondis 1">
              <a:extLst>
                <a:ext uri="{FF2B5EF4-FFF2-40B4-BE49-F238E27FC236}">
                  <a16:creationId xmlns:a16="http://schemas.microsoft.com/office/drawing/2014/main" id="{98459DE1-25CB-D5B8-35AA-362C03957E5D}"/>
                </a:ext>
              </a:extLst>
            </p:cNvPr>
            <p:cNvSpPr/>
            <p:nvPr/>
          </p:nvSpPr>
          <p:spPr>
            <a:xfrm>
              <a:off x="2266425" y="2634711"/>
              <a:ext cx="7659149" cy="2047485"/>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DB710744-7D36-FA46-ED0E-7F10099189CC}"/>
                </a:ext>
              </a:extLst>
            </p:cNvPr>
            <p:cNvSpPr txBox="1"/>
            <p:nvPr/>
          </p:nvSpPr>
          <p:spPr>
            <a:xfrm>
              <a:off x="2363492" y="3091913"/>
              <a:ext cx="7562082" cy="1077218"/>
            </a:xfrm>
            <a:prstGeom prst="rect">
              <a:avLst/>
            </a:prstGeom>
            <a:noFill/>
          </p:spPr>
          <p:txBody>
            <a:bodyPr wrap="square">
              <a:spAutoFit/>
            </a:bodyPr>
            <a:lstStyle/>
            <a:p>
              <a:pPr algn="ctr"/>
              <a:r>
                <a:rPr lang="fr-FR" sz="3200" dirty="0">
                  <a:solidFill>
                    <a:srgbClr val="FF0000"/>
                  </a:solidFill>
                  <a:effectLst/>
                  <a:latin typeface="Times New Roman" panose="02020603050405020304" pitchFamily="18" charset="0"/>
                  <a:ea typeface="Times New Roman" panose="02020603050405020304" pitchFamily="18" charset="0"/>
                </a:rPr>
                <a:t>11</a:t>
              </a:r>
              <a:r>
                <a:rPr lang="fr-FR" sz="3200" dirty="0">
                  <a:effectLst/>
                  <a:latin typeface="Times New Roman" panose="02020603050405020304" pitchFamily="18" charset="0"/>
                  <a:ea typeface="Times New Roman" panose="02020603050405020304" pitchFamily="18" charset="0"/>
                </a:rPr>
                <a:t> En la recevant, ils </a:t>
              </a:r>
              <a:r>
                <a:rPr lang="fr-FR" sz="3200" dirty="0">
                  <a:solidFill>
                    <a:srgbClr val="FF0000"/>
                  </a:solidFill>
                  <a:effectLst/>
                  <a:latin typeface="Times New Roman" panose="02020603050405020304" pitchFamily="18" charset="0"/>
                  <a:ea typeface="Times New Roman" panose="02020603050405020304" pitchFamily="18" charset="0"/>
                </a:rPr>
                <a:t>récriminaient</a:t>
              </a:r>
              <a:r>
                <a:rPr lang="fr-FR" sz="3200" dirty="0">
                  <a:effectLst/>
                  <a:latin typeface="Times New Roman" panose="02020603050405020304" pitchFamily="18" charset="0"/>
                  <a:ea typeface="Times New Roman" panose="02020603050405020304" pitchFamily="18" charset="0"/>
                </a:rPr>
                <a:t> murmuraient contre le maître du domaine </a:t>
              </a:r>
              <a:endParaRPr lang="fr-FR" sz="3200" dirty="0"/>
            </a:p>
          </p:txBody>
        </p:sp>
      </p:grpSp>
      <p:sp>
        <p:nvSpPr>
          <p:cNvPr id="7" name="ZoneTexte 6">
            <a:extLst>
              <a:ext uri="{FF2B5EF4-FFF2-40B4-BE49-F238E27FC236}">
                <a16:creationId xmlns:a16="http://schemas.microsoft.com/office/drawing/2014/main" id="{47896C94-9075-9FC7-C1A0-818F549F2061}"/>
              </a:ext>
            </a:extLst>
          </p:cNvPr>
          <p:cNvSpPr txBox="1"/>
          <p:nvPr/>
        </p:nvSpPr>
        <p:spPr>
          <a:xfrm>
            <a:off x="265408" y="183419"/>
            <a:ext cx="143940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récriminaient</a:t>
            </a:r>
            <a:r>
              <a:rPr lang="fr-FR" sz="1800" dirty="0">
                <a:effectLst/>
                <a:latin typeface="Times New Roman" panose="02020603050405020304" pitchFamily="18" charset="0"/>
                <a:ea typeface="Times New Roman" panose="02020603050405020304" pitchFamily="18" charset="0"/>
              </a:rPr>
              <a:t> </a:t>
            </a:r>
            <a:endParaRPr lang="fr-FR" dirty="0"/>
          </a:p>
        </p:txBody>
      </p:sp>
    </p:spTree>
    <p:extLst>
      <p:ext uri="{BB962C8B-B14F-4D97-AF65-F5344CB8AC3E}">
        <p14:creationId xmlns:p14="http://schemas.microsoft.com/office/powerpoint/2010/main" val="838263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ECFF01E-0A4D-5C61-76F9-9A65B584884D}"/>
              </a:ext>
            </a:extLst>
          </p:cNvPr>
          <p:cNvSpPr txBox="1"/>
          <p:nvPr/>
        </p:nvSpPr>
        <p:spPr>
          <a:xfrm>
            <a:off x="265408" y="183419"/>
            <a:ext cx="143940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récriminaient</a:t>
            </a:r>
            <a:r>
              <a:rPr lang="fr-FR" sz="1800" dirty="0">
                <a:effectLst/>
                <a:latin typeface="Times New Roman" panose="02020603050405020304" pitchFamily="18" charset="0"/>
                <a:ea typeface="Times New Roman" panose="02020603050405020304" pitchFamily="18" charset="0"/>
              </a:rPr>
              <a:t> </a:t>
            </a:r>
            <a:endParaRPr lang="fr-FR" dirty="0"/>
          </a:p>
        </p:txBody>
      </p:sp>
      <p:grpSp>
        <p:nvGrpSpPr>
          <p:cNvPr id="8" name="Groupe 7">
            <a:extLst>
              <a:ext uri="{FF2B5EF4-FFF2-40B4-BE49-F238E27FC236}">
                <a16:creationId xmlns:a16="http://schemas.microsoft.com/office/drawing/2014/main" id="{B73D778B-4BF1-84D8-7D9D-FB49EF3D828F}"/>
              </a:ext>
            </a:extLst>
          </p:cNvPr>
          <p:cNvGrpSpPr/>
          <p:nvPr/>
        </p:nvGrpSpPr>
        <p:grpSpPr>
          <a:xfrm>
            <a:off x="3309594" y="1237292"/>
            <a:ext cx="5082740" cy="2758698"/>
            <a:chOff x="3309594" y="1237292"/>
            <a:chExt cx="5082740" cy="2758698"/>
          </a:xfrm>
        </p:grpSpPr>
        <p:sp>
          <p:nvSpPr>
            <p:cNvPr id="2" name="Rectangle : coins arrondis 1">
              <a:extLst>
                <a:ext uri="{FF2B5EF4-FFF2-40B4-BE49-F238E27FC236}">
                  <a16:creationId xmlns:a16="http://schemas.microsoft.com/office/drawing/2014/main" id="{D15EF46A-9F54-1F49-D9F1-3F443E51EF3D}"/>
                </a:ext>
              </a:extLst>
            </p:cNvPr>
            <p:cNvSpPr/>
            <p:nvPr/>
          </p:nvSpPr>
          <p:spPr>
            <a:xfrm>
              <a:off x="3309594" y="1237292"/>
              <a:ext cx="5082740" cy="275869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C2FC7F3F-743C-1678-CD88-5A39806F5136}"/>
                </a:ext>
              </a:extLst>
            </p:cNvPr>
            <p:cNvSpPr txBox="1"/>
            <p:nvPr/>
          </p:nvSpPr>
          <p:spPr>
            <a:xfrm>
              <a:off x="3472942" y="1462479"/>
              <a:ext cx="4756044" cy="2308324"/>
            </a:xfrm>
            <a:prstGeom prst="rect">
              <a:avLst/>
            </a:prstGeom>
            <a:noFill/>
          </p:spPr>
          <p:txBody>
            <a:bodyPr wrap="square">
              <a:spAutoFit/>
            </a:bodyPr>
            <a:lstStyle/>
            <a:p>
              <a:pPr algn="ct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Littéralement : murmuraient.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3200" dirty="0">
                  <a:effectLst/>
                  <a:latin typeface="Times New Roman" panose="02020603050405020304" pitchFamily="18" charset="0"/>
                  <a:ea typeface="Calibri" panose="020F0502020204030204" pitchFamily="34" charset="0"/>
                  <a:cs typeface="Times New Roman" panose="02020603050405020304" pitchFamily="18" charset="0"/>
                </a:rPr>
                <a:t>Trouver à redire critiquer amèrement.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1600" dirty="0">
                  <a:effectLst/>
                  <a:latin typeface="Times New Roman" panose="02020603050405020304" pitchFamily="18" charset="0"/>
                  <a:ea typeface="Calibri" panose="020F0502020204030204" pitchFamily="34" charset="0"/>
                </a:rPr>
                <a:t>Définition Larousse</a:t>
              </a:r>
              <a:endParaRPr lang="fr-FR" sz="3200" dirty="0"/>
            </a:p>
          </p:txBody>
        </p:sp>
      </p:grpSp>
      <p:pic>
        <p:nvPicPr>
          <p:cNvPr id="7" name="Image 6">
            <a:extLst>
              <a:ext uri="{FF2B5EF4-FFF2-40B4-BE49-F238E27FC236}">
                <a16:creationId xmlns:a16="http://schemas.microsoft.com/office/drawing/2014/main" id="{B36353C4-7292-FC47-8C40-7DC60F80F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447" y="4123580"/>
            <a:ext cx="6137329" cy="2254664"/>
          </a:xfrm>
          <a:prstGeom prst="rect">
            <a:avLst/>
          </a:prstGeom>
        </p:spPr>
      </p:pic>
    </p:spTree>
    <p:extLst>
      <p:ext uri="{BB962C8B-B14F-4D97-AF65-F5344CB8AC3E}">
        <p14:creationId xmlns:p14="http://schemas.microsoft.com/office/powerpoint/2010/main" val="31981931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E39F5C5-2758-95E2-C0B5-03CA639E1B64}"/>
              </a:ext>
            </a:extLst>
          </p:cNvPr>
          <p:cNvSpPr txBox="1"/>
          <p:nvPr/>
        </p:nvSpPr>
        <p:spPr>
          <a:xfrm>
            <a:off x="265408" y="183419"/>
            <a:ext cx="143940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récriminaient</a:t>
            </a:r>
            <a:r>
              <a:rPr lang="fr-FR" sz="1800" dirty="0">
                <a:effectLst/>
                <a:latin typeface="Times New Roman" panose="02020603050405020304" pitchFamily="18" charset="0"/>
                <a:ea typeface="Times New Roman" panose="02020603050405020304" pitchFamily="18" charset="0"/>
              </a:rPr>
              <a:t> </a:t>
            </a:r>
            <a:endParaRPr lang="fr-FR" dirty="0"/>
          </a:p>
        </p:txBody>
      </p:sp>
      <p:grpSp>
        <p:nvGrpSpPr>
          <p:cNvPr id="7" name="Groupe 6">
            <a:extLst>
              <a:ext uri="{FF2B5EF4-FFF2-40B4-BE49-F238E27FC236}">
                <a16:creationId xmlns:a16="http://schemas.microsoft.com/office/drawing/2014/main" id="{9E194A93-B1AB-87AF-E696-4BC4A45B9797}"/>
              </a:ext>
            </a:extLst>
          </p:cNvPr>
          <p:cNvGrpSpPr/>
          <p:nvPr/>
        </p:nvGrpSpPr>
        <p:grpSpPr>
          <a:xfrm>
            <a:off x="2015965" y="1118774"/>
            <a:ext cx="7927596" cy="3313652"/>
            <a:chOff x="2132202" y="2374137"/>
            <a:chExt cx="7927596" cy="3313652"/>
          </a:xfrm>
        </p:grpSpPr>
        <p:sp>
          <p:nvSpPr>
            <p:cNvPr id="4" name="Rectangle : coins arrondis 3">
              <a:extLst>
                <a:ext uri="{FF2B5EF4-FFF2-40B4-BE49-F238E27FC236}">
                  <a16:creationId xmlns:a16="http://schemas.microsoft.com/office/drawing/2014/main" id="{22E39664-F38A-81F2-50A0-8F630AF2F9FE}"/>
                </a:ext>
              </a:extLst>
            </p:cNvPr>
            <p:cNvSpPr/>
            <p:nvPr/>
          </p:nvSpPr>
          <p:spPr>
            <a:xfrm>
              <a:off x="2132202" y="2374137"/>
              <a:ext cx="7927596" cy="331365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9A3A008-0667-4594-7830-9ABD18BAADC7}"/>
                </a:ext>
              </a:extLst>
            </p:cNvPr>
            <p:cNvSpPr txBox="1"/>
            <p:nvPr/>
          </p:nvSpPr>
          <p:spPr>
            <a:xfrm>
              <a:off x="2333786" y="2507469"/>
              <a:ext cx="7524427" cy="3046988"/>
            </a:xfrm>
            <a:prstGeom prst="rect">
              <a:avLst/>
            </a:prstGeom>
            <a:noFill/>
          </p:spPr>
          <p:txBody>
            <a:bodyPr wrap="square">
              <a:spAutoFit/>
            </a:bodyPr>
            <a:lstStyle/>
            <a:p>
              <a:pPr algn="ctr"/>
              <a:r>
                <a:rPr lang="fr-FR" sz="3200" b="1" dirty="0">
                  <a:effectLst/>
                  <a:latin typeface="Times New Roman" panose="02020603050405020304" pitchFamily="18" charset="0"/>
                  <a:ea typeface="Times New Roman" panose="02020603050405020304" pitchFamily="18" charset="0"/>
                  <a:cs typeface="Times New Roman" panose="02020603050405020304" pitchFamily="18" charset="0"/>
                </a:rPr>
                <a:t>Exode 16, 6-7</a:t>
              </a:r>
              <a:r>
                <a:rPr lang="fr-FR"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i="1" dirty="0">
                  <a:effectLst/>
                  <a:latin typeface="Times New Roman" panose="02020603050405020304" pitchFamily="18" charset="0"/>
                  <a:ea typeface="Times New Roman" panose="02020603050405020304" pitchFamily="18" charset="0"/>
                  <a:cs typeface="Times New Roman" panose="02020603050405020304" pitchFamily="18" charset="0"/>
                </a:rPr>
                <a:t>Moïse et Aaron dirent alors aux fils d’Israël :“ … et, demain matin, vous verrez la gloire du Seigneur, parce qu’il a entendu vos récriminations contre lui. </a:t>
              </a:r>
            </a:p>
            <a:p>
              <a:pPr algn="ctr"/>
              <a:r>
                <a:rPr lang="fr-FR" sz="3200" i="1" dirty="0">
                  <a:effectLst/>
                  <a:latin typeface="Times New Roman" panose="02020603050405020304" pitchFamily="18" charset="0"/>
                  <a:ea typeface="Times New Roman" panose="02020603050405020304" pitchFamily="18" charset="0"/>
                  <a:cs typeface="Times New Roman" panose="02020603050405020304" pitchFamily="18" charset="0"/>
                </a:rPr>
                <a:t>Nous, que sommes-nous pour que vous récriminiez contre nous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Image 7">
            <a:extLst>
              <a:ext uri="{FF2B5EF4-FFF2-40B4-BE49-F238E27FC236}">
                <a16:creationId xmlns:a16="http://schemas.microsoft.com/office/drawing/2014/main" id="{1D3DC5AD-AC2C-A15D-E290-EA5A181FD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447" y="4123580"/>
            <a:ext cx="6137329" cy="2254664"/>
          </a:xfrm>
          <a:prstGeom prst="rect">
            <a:avLst/>
          </a:prstGeom>
        </p:spPr>
      </p:pic>
    </p:spTree>
    <p:extLst>
      <p:ext uri="{BB962C8B-B14F-4D97-AF65-F5344CB8AC3E}">
        <p14:creationId xmlns:p14="http://schemas.microsoft.com/office/powerpoint/2010/main" val="3063228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E39F5C5-2758-95E2-C0B5-03CA639E1B64}"/>
              </a:ext>
            </a:extLst>
          </p:cNvPr>
          <p:cNvSpPr txBox="1"/>
          <p:nvPr/>
        </p:nvSpPr>
        <p:spPr>
          <a:xfrm>
            <a:off x="265408" y="183419"/>
            <a:ext cx="143940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récriminaient</a:t>
            </a:r>
            <a:r>
              <a:rPr lang="fr-FR" sz="1800" dirty="0">
                <a:effectLst/>
                <a:latin typeface="Times New Roman" panose="02020603050405020304" pitchFamily="18" charset="0"/>
                <a:ea typeface="Times New Roman" panose="02020603050405020304" pitchFamily="18" charset="0"/>
              </a:rPr>
              <a:t> </a:t>
            </a:r>
            <a:endParaRPr lang="fr-FR" dirty="0"/>
          </a:p>
        </p:txBody>
      </p:sp>
      <p:grpSp>
        <p:nvGrpSpPr>
          <p:cNvPr id="7" name="Groupe 6">
            <a:extLst>
              <a:ext uri="{FF2B5EF4-FFF2-40B4-BE49-F238E27FC236}">
                <a16:creationId xmlns:a16="http://schemas.microsoft.com/office/drawing/2014/main" id="{A727E6C2-7636-68C9-E04C-9FB60E8F44A0}"/>
              </a:ext>
            </a:extLst>
          </p:cNvPr>
          <p:cNvGrpSpPr/>
          <p:nvPr/>
        </p:nvGrpSpPr>
        <p:grpSpPr>
          <a:xfrm>
            <a:off x="2217443" y="1769106"/>
            <a:ext cx="7927596" cy="1743560"/>
            <a:chOff x="2217443" y="1769106"/>
            <a:chExt cx="7927596" cy="1743560"/>
          </a:xfrm>
        </p:grpSpPr>
        <p:sp>
          <p:nvSpPr>
            <p:cNvPr id="4" name="Rectangle : coins arrondis 3">
              <a:extLst>
                <a:ext uri="{FF2B5EF4-FFF2-40B4-BE49-F238E27FC236}">
                  <a16:creationId xmlns:a16="http://schemas.microsoft.com/office/drawing/2014/main" id="{22E39664-F38A-81F2-50A0-8F630AF2F9FE}"/>
                </a:ext>
              </a:extLst>
            </p:cNvPr>
            <p:cNvSpPr/>
            <p:nvPr/>
          </p:nvSpPr>
          <p:spPr>
            <a:xfrm>
              <a:off x="2217443" y="1769106"/>
              <a:ext cx="7927596" cy="1743560"/>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B632200B-E031-D084-3AC7-062EC3F6FB32}"/>
                </a:ext>
              </a:extLst>
            </p:cNvPr>
            <p:cNvSpPr txBox="1"/>
            <p:nvPr/>
          </p:nvSpPr>
          <p:spPr>
            <a:xfrm>
              <a:off x="2291167" y="1948388"/>
              <a:ext cx="7609666" cy="1384995"/>
            </a:xfrm>
            <a:prstGeom prst="rect">
              <a:avLst/>
            </a:prstGeom>
            <a:noFill/>
          </p:spPr>
          <p:txBody>
            <a:bodyPr wrap="square">
              <a:spAutoFit/>
            </a:bodyPr>
            <a:lstStyle/>
            <a:p>
              <a:pPr algn="ctr"/>
              <a:r>
                <a:rPr lang="fr-FR" sz="2800" b="1" dirty="0">
                  <a:effectLst/>
                  <a:latin typeface="Times New Roman" panose="02020603050405020304" pitchFamily="18" charset="0"/>
                  <a:ea typeface="Times New Roman" panose="02020603050405020304" pitchFamily="18" charset="0"/>
                </a:rPr>
                <a:t>Luc 19, 07</a:t>
              </a:r>
              <a:r>
                <a:rPr lang="fr-FR" sz="2800" dirty="0">
                  <a:effectLst/>
                  <a:latin typeface="Times New Roman" panose="02020603050405020304" pitchFamily="18" charset="0"/>
                  <a:ea typeface="Times New Roman" panose="02020603050405020304" pitchFamily="18" charset="0"/>
                </a:rPr>
                <a:t> </a:t>
              </a:r>
              <a:r>
                <a:rPr lang="fr-FR" sz="2800" i="1" dirty="0">
                  <a:effectLst/>
                  <a:latin typeface="Times New Roman" panose="02020603050405020304" pitchFamily="18" charset="0"/>
                  <a:ea typeface="Times New Roman" panose="02020603050405020304" pitchFamily="18" charset="0"/>
                </a:rPr>
                <a:t>Voyant cela, tous récriminaient : </a:t>
              </a:r>
            </a:p>
            <a:p>
              <a:pPr algn="ctr"/>
              <a:r>
                <a:rPr lang="fr-FR" sz="2800" i="1" dirty="0">
                  <a:effectLst/>
                  <a:latin typeface="Times New Roman" panose="02020603050405020304" pitchFamily="18" charset="0"/>
                  <a:ea typeface="Times New Roman" panose="02020603050405020304" pitchFamily="18" charset="0"/>
                </a:rPr>
                <a:t>“Il est allé loger chez un homme Zachée </a:t>
              </a:r>
            </a:p>
            <a:p>
              <a:pPr algn="ctr"/>
              <a:r>
                <a:rPr lang="fr-FR" sz="2800" i="1" dirty="0">
                  <a:effectLst/>
                  <a:latin typeface="Times New Roman" panose="02020603050405020304" pitchFamily="18" charset="0"/>
                  <a:ea typeface="Times New Roman" panose="02020603050405020304" pitchFamily="18" charset="0"/>
                </a:rPr>
                <a:t>qui est un pécheur.”</a:t>
              </a:r>
              <a:endParaRPr lang="fr-FR" sz="2800" dirty="0"/>
            </a:p>
          </p:txBody>
        </p:sp>
      </p:grpSp>
      <p:pic>
        <p:nvPicPr>
          <p:cNvPr id="8" name="Image 7">
            <a:extLst>
              <a:ext uri="{FF2B5EF4-FFF2-40B4-BE49-F238E27FC236}">
                <a16:creationId xmlns:a16="http://schemas.microsoft.com/office/drawing/2014/main" id="{877049F8-6928-6FA2-B31D-65AE7AB22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186" y="3852359"/>
            <a:ext cx="6137329" cy="2254664"/>
          </a:xfrm>
          <a:prstGeom prst="rect">
            <a:avLst/>
          </a:prstGeom>
        </p:spPr>
      </p:pic>
    </p:spTree>
    <p:extLst>
      <p:ext uri="{BB962C8B-B14F-4D97-AF65-F5344CB8AC3E}">
        <p14:creationId xmlns:p14="http://schemas.microsoft.com/office/powerpoint/2010/main" val="1176965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FE3F65A-99ED-4A9D-A77D-E6AF974FBDA2}"/>
              </a:ext>
            </a:extLst>
          </p:cNvPr>
          <p:cNvSpPr txBox="1"/>
          <p:nvPr/>
        </p:nvSpPr>
        <p:spPr>
          <a:xfrm>
            <a:off x="151164" y="215301"/>
            <a:ext cx="3115281"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Les premiers seront derniers</a:t>
            </a:r>
            <a:endParaRPr lang="fr-FR" dirty="0"/>
          </a:p>
        </p:txBody>
      </p:sp>
      <p:grpSp>
        <p:nvGrpSpPr>
          <p:cNvPr id="14" name="Groupe 13">
            <a:extLst>
              <a:ext uri="{FF2B5EF4-FFF2-40B4-BE49-F238E27FC236}">
                <a16:creationId xmlns:a16="http://schemas.microsoft.com/office/drawing/2014/main" id="{2B64863A-23A8-4742-B1FE-109F9BF11E9A}"/>
              </a:ext>
            </a:extLst>
          </p:cNvPr>
          <p:cNvGrpSpPr/>
          <p:nvPr/>
        </p:nvGrpSpPr>
        <p:grpSpPr>
          <a:xfrm>
            <a:off x="2836766" y="1757465"/>
            <a:ext cx="7103489" cy="1665072"/>
            <a:chOff x="220099" y="608263"/>
            <a:chExt cx="7103489" cy="1665072"/>
          </a:xfrm>
        </p:grpSpPr>
        <p:sp>
          <p:nvSpPr>
            <p:cNvPr id="10" name="Rectangle : coins arrondis 9">
              <a:extLst>
                <a:ext uri="{FF2B5EF4-FFF2-40B4-BE49-F238E27FC236}">
                  <a16:creationId xmlns:a16="http://schemas.microsoft.com/office/drawing/2014/main" id="{48205406-DF57-453C-9B97-1F1D1510433C}"/>
                </a:ext>
              </a:extLst>
            </p:cNvPr>
            <p:cNvSpPr/>
            <p:nvPr/>
          </p:nvSpPr>
          <p:spPr>
            <a:xfrm>
              <a:off x="220099" y="608263"/>
              <a:ext cx="7103489" cy="166507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D372DA67-FFBC-49D6-8489-BECA93A558C8}"/>
                </a:ext>
              </a:extLst>
            </p:cNvPr>
            <p:cNvSpPr txBox="1"/>
            <p:nvPr/>
          </p:nvSpPr>
          <p:spPr>
            <a:xfrm>
              <a:off x="724542" y="623451"/>
              <a:ext cx="6094602" cy="1569660"/>
            </a:xfrm>
            <a:prstGeom prst="rect">
              <a:avLst/>
            </a:prstGeom>
            <a:noFill/>
          </p:spPr>
          <p:txBody>
            <a:bodyPr wrap="square">
              <a:spAutoFit/>
            </a:bodyPr>
            <a:lstStyle/>
            <a:p>
              <a:pPr algn="ctr"/>
              <a:r>
                <a:rPr lang="fr-FR" sz="3200" dirty="0">
                  <a:effectLst/>
                  <a:latin typeface="Times New Roman" panose="02020603050405020304" pitchFamily="18" charset="0"/>
                  <a:ea typeface="Calibri" panose="020F0502020204030204" pitchFamily="34" charset="0"/>
                </a:rPr>
                <a:t>Dans la vie de tous les jours, constates-tu que des derniers sont premiers et inversement ? </a:t>
              </a:r>
              <a:endParaRPr lang="fr-FR" sz="2800" dirty="0">
                <a:effectLst/>
                <a:latin typeface="Calibri" panose="020F0502020204030204" pitchFamily="34" charset="0"/>
                <a:ea typeface="Calibri" panose="020F0502020204030204" pitchFamily="34" charset="0"/>
              </a:endParaRPr>
            </a:p>
          </p:txBody>
        </p:sp>
      </p:grpSp>
      <p:pic>
        <p:nvPicPr>
          <p:cNvPr id="2" name="Image 1">
            <a:extLst>
              <a:ext uri="{FF2B5EF4-FFF2-40B4-BE49-F238E27FC236}">
                <a16:creationId xmlns:a16="http://schemas.microsoft.com/office/drawing/2014/main" id="{6C9E8DBA-1E48-7538-B60D-AE5859B06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411" y="3637537"/>
            <a:ext cx="7907515" cy="2488652"/>
          </a:xfrm>
          <a:prstGeom prst="rect">
            <a:avLst/>
          </a:prstGeom>
        </p:spPr>
      </p:pic>
    </p:spTree>
    <p:extLst>
      <p:ext uri="{BB962C8B-B14F-4D97-AF65-F5344CB8AC3E}">
        <p14:creationId xmlns:p14="http://schemas.microsoft.com/office/powerpoint/2010/main" val="29488009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AF3C34B-AB10-BB3E-7CB1-DD3CB50462CD}"/>
              </a:ext>
            </a:extLst>
          </p:cNvPr>
          <p:cNvSpPr txBox="1"/>
          <p:nvPr/>
        </p:nvSpPr>
        <p:spPr>
          <a:xfrm>
            <a:off x="265408" y="183419"/>
            <a:ext cx="1439406"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récriminaient</a:t>
            </a:r>
            <a:r>
              <a:rPr lang="fr-FR" sz="1800" dirty="0">
                <a:effectLst/>
                <a:latin typeface="Times New Roman" panose="02020603050405020304" pitchFamily="18" charset="0"/>
                <a:ea typeface="Times New Roman" panose="02020603050405020304" pitchFamily="18" charset="0"/>
              </a:rPr>
              <a:t> </a:t>
            </a:r>
            <a:endParaRPr lang="fr-FR" dirty="0"/>
          </a:p>
        </p:txBody>
      </p:sp>
      <p:grpSp>
        <p:nvGrpSpPr>
          <p:cNvPr id="9" name="Groupe 8">
            <a:extLst>
              <a:ext uri="{FF2B5EF4-FFF2-40B4-BE49-F238E27FC236}">
                <a16:creationId xmlns:a16="http://schemas.microsoft.com/office/drawing/2014/main" id="{80DF3469-7B6F-F914-3450-004A9C8015A2}"/>
              </a:ext>
            </a:extLst>
          </p:cNvPr>
          <p:cNvGrpSpPr/>
          <p:nvPr/>
        </p:nvGrpSpPr>
        <p:grpSpPr>
          <a:xfrm>
            <a:off x="751667" y="1096476"/>
            <a:ext cx="6067587" cy="2578216"/>
            <a:chOff x="1940191" y="3677667"/>
            <a:chExt cx="7420785" cy="2055250"/>
          </a:xfrm>
        </p:grpSpPr>
        <p:sp>
          <p:nvSpPr>
            <p:cNvPr id="4" name="Rectangle : coins arrondis 3">
              <a:extLst>
                <a:ext uri="{FF2B5EF4-FFF2-40B4-BE49-F238E27FC236}">
                  <a16:creationId xmlns:a16="http://schemas.microsoft.com/office/drawing/2014/main" id="{AA30E83D-EE3C-18C9-2F2A-14B0BD979640}"/>
                </a:ext>
              </a:extLst>
            </p:cNvPr>
            <p:cNvSpPr/>
            <p:nvPr/>
          </p:nvSpPr>
          <p:spPr>
            <a:xfrm>
              <a:off x="1940191" y="3677667"/>
              <a:ext cx="7420785" cy="186297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37F4CD11-EE5A-BC56-BAC1-98210D5C26B5}"/>
                </a:ext>
              </a:extLst>
            </p:cNvPr>
            <p:cNvSpPr txBox="1"/>
            <p:nvPr/>
          </p:nvSpPr>
          <p:spPr>
            <a:xfrm>
              <a:off x="1940192" y="3793925"/>
              <a:ext cx="7289049" cy="1938992"/>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Dieu entend les colères de son peuple.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est en relation avec lui, avec nous.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Il peut aussi les provoquer… peut-être pour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nous faire réagir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et nous dévoiler son projet…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e 9">
            <a:extLst>
              <a:ext uri="{FF2B5EF4-FFF2-40B4-BE49-F238E27FC236}">
                <a16:creationId xmlns:a16="http://schemas.microsoft.com/office/drawing/2014/main" id="{815742DA-63CB-70BC-C56E-5B0EDBD3561E}"/>
              </a:ext>
            </a:extLst>
          </p:cNvPr>
          <p:cNvGrpSpPr/>
          <p:nvPr/>
        </p:nvGrpSpPr>
        <p:grpSpPr>
          <a:xfrm>
            <a:off x="6711541" y="3316104"/>
            <a:ext cx="4896496" cy="2035444"/>
            <a:chOff x="5115410" y="4047642"/>
            <a:chExt cx="4896496" cy="2035444"/>
          </a:xfrm>
        </p:grpSpPr>
        <p:sp>
          <p:nvSpPr>
            <p:cNvPr id="2" name="Rectangle : coins arrondis 1">
              <a:extLst>
                <a:ext uri="{FF2B5EF4-FFF2-40B4-BE49-F238E27FC236}">
                  <a16:creationId xmlns:a16="http://schemas.microsoft.com/office/drawing/2014/main" id="{1058A947-281A-9BA2-356D-92620C58DF1E}"/>
                </a:ext>
              </a:extLst>
            </p:cNvPr>
            <p:cNvSpPr/>
            <p:nvPr/>
          </p:nvSpPr>
          <p:spPr>
            <a:xfrm>
              <a:off x="5115410" y="4047642"/>
              <a:ext cx="4896496" cy="203544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B9D94660-B251-790D-2CE3-D4D35711F922}"/>
                </a:ext>
              </a:extLst>
            </p:cNvPr>
            <p:cNvSpPr txBox="1"/>
            <p:nvPr/>
          </p:nvSpPr>
          <p:spPr>
            <a:xfrm>
              <a:off x="5207915" y="4223682"/>
              <a:ext cx="471148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Quand murmurons-nous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Contre Dieu ? </a:t>
              </a:r>
              <a:endParaRPr kumimoji="0" lang="fr-F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Présentons-nous nos murmures au Seigneur pour qu’il les accueille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Image 10">
            <a:extLst>
              <a:ext uri="{FF2B5EF4-FFF2-40B4-BE49-F238E27FC236}">
                <a16:creationId xmlns:a16="http://schemas.microsoft.com/office/drawing/2014/main" id="{A575464D-ABDD-CAD5-3E12-CB9CFA5F4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874" y="3891106"/>
            <a:ext cx="6137329" cy="2254664"/>
          </a:xfrm>
          <a:prstGeom prst="rect">
            <a:avLst/>
          </a:prstGeom>
        </p:spPr>
      </p:pic>
    </p:spTree>
    <p:extLst>
      <p:ext uri="{BB962C8B-B14F-4D97-AF65-F5344CB8AC3E}">
        <p14:creationId xmlns:p14="http://schemas.microsoft.com/office/powerpoint/2010/main" val="34121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3504F332-A801-7CBE-DAF0-D0857EF2FA44}"/>
              </a:ext>
            </a:extLst>
          </p:cNvPr>
          <p:cNvSpPr/>
          <p:nvPr/>
        </p:nvSpPr>
        <p:spPr>
          <a:xfrm>
            <a:off x="2588216" y="1890086"/>
            <a:ext cx="7338447" cy="2476816"/>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9C7757B9-7CB5-AD4F-1C6C-6AB384E1F943}"/>
              </a:ext>
            </a:extLst>
          </p:cNvPr>
          <p:cNvSpPr txBox="1"/>
          <p:nvPr/>
        </p:nvSpPr>
        <p:spPr>
          <a:xfrm>
            <a:off x="2729638" y="2028703"/>
            <a:ext cx="6874145" cy="2062103"/>
          </a:xfrm>
          <a:prstGeom prst="rect">
            <a:avLst/>
          </a:prstGeom>
          <a:noFill/>
        </p:spPr>
        <p:txBody>
          <a:bodyPr wrap="square">
            <a:spAutoFit/>
          </a:bodyPr>
          <a:lstStyle/>
          <a:p>
            <a:pPr algn="ctr"/>
            <a:r>
              <a:rPr lang="fr-FR" sz="3200" b="1" dirty="0">
                <a:solidFill>
                  <a:srgbClr val="BF2329"/>
                </a:solidFill>
                <a:effectLst/>
                <a:latin typeface="Times New Roman" panose="02020603050405020304" pitchFamily="18" charset="0"/>
                <a:ea typeface="Calibri" panose="020F0502020204030204" pitchFamily="34" charset="0"/>
              </a:rPr>
              <a:t>15</a:t>
            </a:r>
            <a:r>
              <a:rPr lang="fr-FR" sz="3200" dirty="0">
                <a:solidFill>
                  <a:srgbClr val="333333"/>
                </a:solidFill>
                <a:effectLst/>
                <a:latin typeface="Times New Roman" panose="02020603050405020304" pitchFamily="18" charset="0"/>
                <a:ea typeface="Calibri" panose="020F0502020204030204" pitchFamily="34" charset="0"/>
              </a:rPr>
              <a:t> n’ai-je pas le droit de faire ce que je veux de mes biens ? </a:t>
            </a:r>
          </a:p>
          <a:p>
            <a:pPr algn="ctr"/>
            <a:r>
              <a:rPr lang="fr-FR" sz="3200" dirty="0">
                <a:solidFill>
                  <a:srgbClr val="333333"/>
                </a:solidFill>
                <a:effectLst/>
                <a:latin typeface="Times New Roman" panose="02020603050405020304" pitchFamily="18" charset="0"/>
                <a:ea typeface="Calibri" panose="020F0502020204030204" pitchFamily="34" charset="0"/>
              </a:rPr>
              <a:t>Ou alors </a:t>
            </a:r>
            <a:r>
              <a:rPr lang="fr-FR" sz="3200" dirty="0">
                <a:solidFill>
                  <a:srgbClr val="FF0000"/>
                </a:solidFill>
                <a:effectLst/>
                <a:latin typeface="Times New Roman" panose="02020603050405020304" pitchFamily="18" charset="0"/>
                <a:ea typeface="Calibri" panose="020F0502020204030204" pitchFamily="34" charset="0"/>
              </a:rPr>
              <a:t>ton regard </a:t>
            </a:r>
            <a:r>
              <a:rPr lang="fr-FR" sz="3200" baseline="30000" dirty="0" err="1">
                <a:solidFill>
                  <a:srgbClr val="333333"/>
                </a:solidFill>
                <a:effectLst/>
                <a:latin typeface="Times New Roman" panose="02020603050405020304" pitchFamily="18" charset="0"/>
                <a:ea typeface="Calibri" panose="020F0502020204030204" pitchFamily="34" charset="0"/>
              </a:rPr>
              <a:t>oeil</a:t>
            </a:r>
            <a:r>
              <a:rPr lang="fr-FR" sz="3200" dirty="0">
                <a:solidFill>
                  <a:srgbClr val="FF0000"/>
                </a:solidFill>
                <a:effectLst/>
                <a:latin typeface="Times New Roman" panose="02020603050405020304" pitchFamily="18" charset="0"/>
                <a:ea typeface="Calibri" panose="020F0502020204030204" pitchFamily="34" charset="0"/>
              </a:rPr>
              <a:t> est-il mauvais parce que moi, je suis bon ?</a:t>
            </a:r>
            <a:r>
              <a:rPr lang="fr-FR" sz="3200" dirty="0">
                <a:solidFill>
                  <a:srgbClr val="333333"/>
                </a:solidFill>
                <a:effectLst/>
                <a:latin typeface="Times New Roman" panose="02020603050405020304" pitchFamily="18" charset="0"/>
                <a:ea typeface="Calibri" panose="020F0502020204030204" pitchFamily="34" charset="0"/>
              </a:rPr>
              <a:t>”</a:t>
            </a:r>
            <a:endParaRPr lang="fr-FR" sz="3200" dirty="0"/>
          </a:p>
        </p:txBody>
      </p:sp>
      <p:sp>
        <p:nvSpPr>
          <p:cNvPr id="6" name="ZoneTexte 5">
            <a:extLst>
              <a:ext uri="{FF2B5EF4-FFF2-40B4-BE49-F238E27FC236}">
                <a16:creationId xmlns:a16="http://schemas.microsoft.com/office/drawing/2014/main" id="{C4E74D05-98AB-97BA-BA3F-D91B730618D6}"/>
              </a:ext>
            </a:extLst>
          </p:cNvPr>
          <p:cNvSpPr txBox="1"/>
          <p:nvPr/>
        </p:nvSpPr>
        <p:spPr>
          <a:xfrm>
            <a:off x="257659" y="268660"/>
            <a:ext cx="5445717"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ton regard </a:t>
            </a:r>
            <a:r>
              <a:rPr lang="fr-FR" sz="1800" baseline="30000" dirty="0" err="1">
                <a:solidFill>
                  <a:srgbClr val="333333"/>
                </a:solidFill>
                <a:effectLst/>
                <a:latin typeface="Times New Roman" panose="02020603050405020304" pitchFamily="18" charset="0"/>
                <a:ea typeface="Calibri" panose="020F0502020204030204" pitchFamily="34" charset="0"/>
              </a:rPr>
              <a:t>oeil</a:t>
            </a:r>
            <a:r>
              <a:rPr lang="fr-FR" sz="1800" dirty="0">
                <a:solidFill>
                  <a:srgbClr val="FF0000"/>
                </a:solidFill>
                <a:effectLst/>
                <a:latin typeface="Times New Roman" panose="02020603050405020304" pitchFamily="18" charset="0"/>
                <a:ea typeface="Calibri" panose="020F0502020204030204" pitchFamily="34" charset="0"/>
              </a:rPr>
              <a:t> est-il mauvais parce que moi, je suis bon ?</a:t>
            </a:r>
            <a:endParaRPr lang="fr-FR" dirty="0"/>
          </a:p>
        </p:txBody>
      </p:sp>
    </p:spTree>
    <p:extLst>
      <p:ext uri="{BB962C8B-B14F-4D97-AF65-F5344CB8AC3E}">
        <p14:creationId xmlns:p14="http://schemas.microsoft.com/office/powerpoint/2010/main" val="31391324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E3A5DAE-CE38-EF0D-7D3E-4FF159D53E41}"/>
              </a:ext>
            </a:extLst>
          </p:cNvPr>
          <p:cNvSpPr txBox="1"/>
          <p:nvPr/>
        </p:nvSpPr>
        <p:spPr>
          <a:xfrm>
            <a:off x="257659" y="268660"/>
            <a:ext cx="5445717"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ton regard </a:t>
            </a:r>
            <a:r>
              <a:rPr lang="fr-FR" sz="1800" baseline="30000" dirty="0" err="1">
                <a:solidFill>
                  <a:srgbClr val="333333"/>
                </a:solidFill>
                <a:effectLst/>
                <a:latin typeface="Times New Roman" panose="02020603050405020304" pitchFamily="18" charset="0"/>
                <a:ea typeface="Calibri" panose="020F0502020204030204" pitchFamily="34" charset="0"/>
              </a:rPr>
              <a:t>oeil</a:t>
            </a:r>
            <a:r>
              <a:rPr lang="fr-FR" sz="1800" dirty="0">
                <a:solidFill>
                  <a:srgbClr val="FF0000"/>
                </a:solidFill>
                <a:effectLst/>
                <a:latin typeface="Times New Roman" panose="02020603050405020304" pitchFamily="18" charset="0"/>
                <a:ea typeface="Calibri" panose="020F0502020204030204" pitchFamily="34" charset="0"/>
              </a:rPr>
              <a:t> est-il mauvais parce que moi, je suis bon ?</a:t>
            </a:r>
            <a:endParaRPr lang="fr-FR" dirty="0"/>
          </a:p>
        </p:txBody>
      </p:sp>
      <p:grpSp>
        <p:nvGrpSpPr>
          <p:cNvPr id="6" name="Groupe 5">
            <a:extLst>
              <a:ext uri="{FF2B5EF4-FFF2-40B4-BE49-F238E27FC236}">
                <a16:creationId xmlns:a16="http://schemas.microsoft.com/office/drawing/2014/main" id="{CA02D7C4-0111-4711-2573-F030FB415011}"/>
              </a:ext>
            </a:extLst>
          </p:cNvPr>
          <p:cNvGrpSpPr/>
          <p:nvPr/>
        </p:nvGrpSpPr>
        <p:grpSpPr>
          <a:xfrm>
            <a:off x="3410332" y="2471981"/>
            <a:ext cx="5787912" cy="2208508"/>
            <a:chOff x="3410332" y="2471981"/>
            <a:chExt cx="5787912" cy="2208508"/>
          </a:xfrm>
        </p:grpSpPr>
        <p:sp>
          <p:nvSpPr>
            <p:cNvPr id="2" name="Rectangle : coins arrondis 1">
              <a:extLst>
                <a:ext uri="{FF2B5EF4-FFF2-40B4-BE49-F238E27FC236}">
                  <a16:creationId xmlns:a16="http://schemas.microsoft.com/office/drawing/2014/main" id="{075ED1F1-5CC8-AB65-FBE2-88A05D4489EA}"/>
                </a:ext>
              </a:extLst>
            </p:cNvPr>
            <p:cNvSpPr/>
            <p:nvPr/>
          </p:nvSpPr>
          <p:spPr>
            <a:xfrm>
              <a:off x="3410332" y="2471981"/>
              <a:ext cx="5787912" cy="220850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9D390DBB-2197-5CE1-430B-10D33E5FEBA4}"/>
                </a:ext>
              </a:extLst>
            </p:cNvPr>
            <p:cNvSpPr txBox="1"/>
            <p:nvPr/>
          </p:nvSpPr>
          <p:spPr>
            <a:xfrm>
              <a:off x="3638226" y="2628280"/>
              <a:ext cx="5374038" cy="1815882"/>
            </a:xfrm>
            <a:prstGeom prst="rect">
              <a:avLst/>
            </a:prstGeom>
            <a:noFill/>
          </p:spPr>
          <p:txBody>
            <a:bodyPr wrap="square">
              <a:spAutoFit/>
            </a:bodyPr>
            <a:lstStyle/>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En grec, ophtalmos : “œil”.</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800" dirty="0">
                  <a:effectLst/>
                  <a:latin typeface="Times New Roman" panose="02020603050405020304" pitchFamily="18" charset="0"/>
                  <a:ea typeface="Calibri" panose="020F0502020204030204" pitchFamily="34" charset="0"/>
                </a:rPr>
                <a:t>La meilleure traduction serait : « vas-tu regarder avec un œil mauvais parce que moi, je suis bon ? »</a:t>
              </a:r>
              <a:endParaRPr lang="fr-FR" sz="2800" dirty="0"/>
            </a:p>
          </p:txBody>
        </p:sp>
      </p:grpSp>
    </p:spTree>
    <p:extLst>
      <p:ext uri="{BB962C8B-B14F-4D97-AF65-F5344CB8AC3E}">
        <p14:creationId xmlns:p14="http://schemas.microsoft.com/office/powerpoint/2010/main" val="167142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1638654-D6FC-A711-9FAA-CA2345B548B3}"/>
              </a:ext>
            </a:extLst>
          </p:cNvPr>
          <p:cNvSpPr txBox="1"/>
          <p:nvPr/>
        </p:nvSpPr>
        <p:spPr>
          <a:xfrm>
            <a:off x="257659" y="268660"/>
            <a:ext cx="5445717"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ton regard </a:t>
            </a:r>
            <a:r>
              <a:rPr lang="fr-FR" sz="1800" baseline="30000" dirty="0" err="1">
                <a:solidFill>
                  <a:srgbClr val="333333"/>
                </a:solidFill>
                <a:effectLst/>
                <a:latin typeface="Times New Roman" panose="02020603050405020304" pitchFamily="18" charset="0"/>
                <a:ea typeface="Calibri" panose="020F0502020204030204" pitchFamily="34" charset="0"/>
              </a:rPr>
              <a:t>oeil</a:t>
            </a:r>
            <a:r>
              <a:rPr lang="fr-FR" sz="1800" dirty="0">
                <a:solidFill>
                  <a:srgbClr val="FF0000"/>
                </a:solidFill>
                <a:effectLst/>
                <a:latin typeface="Times New Roman" panose="02020603050405020304" pitchFamily="18" charset="0"/>
                <a:ea typeface="Calibri" panose="020F0502020204030204" pitchFamily="34" charset="0"/>
              </a:rPr>
              <a:t> est-il mauvais parce que moi, je suis bon ?</a:t>
            </a:r>
            <a:endParaRPr lang="fr-FR" dirty="0"/>
          </a:p>
        </p:txBody>
      </p:sp>
      <p:grpSp>
        <p:nvGrpSpPr>
          <p:cNvPr id="6" name="Groupe 5">
            <a:extLst>
              <a:ext uri="{FF2B5EF4-FFF2-40B4-BE49-F238E27FC236}">
                <a16:creationId xmlns:a16="http://schemas.microsoft.com/office/drawing/2014/main" id="{53CAD5EA-B074-4764-5A1B-053FC7DBEC13}"/>
              </a:ext>
            </a:extLst>
          </p:cNvPr>
          <p:cNvGrpSpPr/>
          <p:nvPr/>
        </p:nvGrpSpPr>
        <p:grpSpPr>
          <a:xfrm>
            <a:off x="1964304" y="1857526"/>
            <a:ext cx="7927596" cy="3099035"/>
            <a:chOff x="1871314" y="2345723"/>
            <a:chExt cx="7927596" cy="3313652"/>
          </a:xfrm>
        </p:grpSpPr>
        <p:sp>
          <p:nvSpPr>
            <p:cNvPr id="2" name="Rectangle : coins arrondis 1">
              <a:extLst>
                <a:ext uri="{FF2B5EF4-FFF2-40B4-BE49-F238E27FC236}">
                  <a16:creationId xmlns:a16="http://schemas.microsoft.com/office/drawing/2014/main" id="{6E3D5939-2A6D-1423-7B26-0FBA8687D068}"/>
                </a:ext>
              </a:extLst>
            </p:cNvPr>
            <p:cNvSpPr/>
            <p:nvPr/>
          </p:nvSpPr>
          <p:spPr>
            <a:xfrm>
              <a:off x="1871314" y="2345723"/>
              <a:ext cx="7927596" cy="3313652"/>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6BBCC8A2-DCE3-8A46-19FE-2CE69EE79C39}"/>
                </a:ext>
              </a:extLst>
            </p:cNvPr>
            <p:cNvSpPr txBox="1"/>
            <p:nvPr/>
          </p:nvSpPr>
          <p:spPr>
            <a:xfrm>
              <a:off x="2045777" y="2589644"/>
              <a:ext cx="7578670" cy="2554545"/>
            </a:xfrm>
            <a:prstGeom prst="rect">
              <a:avLst/>
            </a:prstGeom>
            <a:noFill/>
          </p:spPr>
          <p:txBody>
            <a:bodyPr wrap="square">
              <a:spAutoFit/>
            </a:bodyPr>
            <a:lstStyle/>
            <a:p>
              <a:pPr algn="ctr"/>
              <a:r>
                <a:rPr lang="fr-FR" sz="3200" b="1" dirty="0">
                  <a:effectLst/>
                  <a:latin typeface="Times New Roman" panose="02020603050405020304" pitchFamily="18" charset="0"/>
                  <a:ea typeface="Calibri" panose="020F0502020204030204" pitchFamily="34" charset="0"/>
                  <a:cs typeface="Times New Roman" panose="02020603050405020304" pitchFamily="18" charset="0"/>
                </a:rPr>
                <a:t>Jérémie 24, 6</a:t>
              </a:r>
              <a:r>
                <a:rPr lang="fr-FR"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Pour leur bien, je poserai </a:t>
              </a:r>
            </a:p>
            <a:p>
              <a:pPr algn="ctr"/>
              <a:r>
                <a:rPr lang="fr-FR"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sur eux mon regard </a:t>
              </a:r>
            </a:p>
            <a:p>
              <a:pPr algn="ctr"/>
              <a:r>
                <a:rPr lang="fr-FR"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et les ramènerai sur cette terre. </a:t>
              </a:r>
            </a:p>
            <a:p>
              <a:pPr algn="ctr"/>
              <a:r>
                <a:rPr lang="fr-FR"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Je les bâtirai, je ne démolirai pas ;</a:t>
              </a:r>
            </a:p>
            <a:p>
              <a:pPr algn="ctr"/>
              <a:r>
                <a:rPr lang="fr-FR"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je les planterai, je n’arracherai pas.</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4419327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1638654-D6FC-A711-9FAA-CA2345B548B3}"/>
              </a:ext>
            </a:extLst>
          </p:cNvPr>
          <p:cNvSpPr txBox="1"/>
          <p:nvPr/>
        </p:nvSpPr>
        <p:spPr>
          <a:xfrm>
            <a:off x="257659" y="268660"/>
            <a:ext cx="5445717"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ton regard </a:t>
            </a:r>
            <a:r>
              <a:rPr lang="fr-FR" sz="1800" baseline="30000" dirty="0" err="1">
                <a:solidFill>
                  <a:srgbClr val="333333"/>
                </a:solidFill>
                <a:effectLst/>
                <a:latin typeface="Times New Roman" panose="02020603050405020304" pitchFamily="18" charset="0"/>
                <a:ea typeface="Calibri" panose="020F0502020204030204" pitchFamily="34" charset="0"/>
              </a:rPr>
              <a:t>oeil</a:t>
            </a:r>
            <a:r>
              <a:rPr lang="fr-FR" sz="1800" dirty="0">
                <a:solidFill>
                  <a:srgbClr val="FF0000"/>
                </a:solidFill>
                <a:effectLst/>
                <a:latin typeface="Times New Roman" panose="02020603050405020304" pitchFamily="18" charset="0"/>
                <a:ea typeface="Calibri" panose="020F0502020204030204" pitchFamily="34" charset="0"/>
              </a:rPr>
              <a:t> est-il mauvais parce que moi, je suis bon ?</a:t>
            </a:r>
            <a:endParaRPr lang="fr-FR" dirty="0"/>
          </a:p>
        </p:txBody>
      </p:sp>
      <p:grpSp>
        <p:nvGrpSpPr>
          <p:cNvPr id="6" name="Groupe 5">
            <a:extLst>
              <a:ext uri="{FF2B5EF4-FFF2-40B4-BE49-F238E27FC236}">
                <a16:creationId xmlns:a16="http://schemas.microsoft.com/office/drawing/2014/main" id="{02CB8DD1-38FF-C9BE-DF60-FB5203419613}"/>
              </a:ext>
            </a:extLst>
          </p:cNvPr>
          <p:cNvGrpSpPr/>
          <p:nvPr/>
        </p:nvGrpSpPr>
        <p:grpSpPr>
          <a:xfrm>
            <a:off x="1922976" y="2368971"/>
            <a:ext cx="7927596" cy="2660229"/>
            <a:chOff x="1922976" y="2368971"/>
            <a:chExt cx="7927596" cy="2660229"/>
          </a:xfrm>
        </p:grpSpPr>
        <p:sp>
          <p:nvSpPr>
            <p:cNvPr id="2" name="Rectangle : coins arrondis 1">
              <a:extLst>
                <a:ext uri="{FF2B5EF4-FFF2-40B4-BE49-F238E27FC236}">
                  <a16:creationId xmlns:a16="http://schemas.microsoft.com/office/drawing/2014/main" id="{6E3D5939-2A6D-1423-7B26-0FBA8687D068}"/>
                </a:ext>
              </a:extLst>
            </p:cNvPr>
            <p:cNvSpPr/>
            <p:nvPr/>
          </p:nvSpPr>
          <p:spPr>
            <a:xfrm>
              <a:off x="1922976" y="2368971"/>
              <a:ext cx="7927596" cy="266022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A0940F13-7970-CD36-06D9-1E53BA23E57B}"/>
                </a:ext>
              </a:extLst>
            </p:cNvPr>
            <p:cNvSpPr txBox="1"/>
            <p:nvPr/>
          </p:nvSpPr>
          <p:spPr>
            <a:xfrm>
              <a:off x="2566907" y="2470404"/>
              <a:ext cx="6856062" cy="2308324"/>
            </a:xfrm>
            <a:prstGeom prst="rect">
              <a:avLst/>
            </a:prstGeom>
            <a:noFill/>
          </p:spPr>
          <p:txBody>
            <a:bodyPr wrap="square">
              <a:spAutoFit/>
            </a:bodyPr>
            <a:lstStyle/>
            <a:p>
              <a:pPr algn="ctr"/>
              <a:r>
                <a:rPr lang="fr-FR" sz="3600" b="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Luc 12, 6 </a:t>
              </a:r>
              <a:r>
                <a:rPr lang="fr-FR" sz="36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Est</a:t>
              </a:r>
              <a:r>
                <a:rPr lang="fr-FR" sz="360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 que l’on ne vend pas cinq moineaux pour deux sous ? Or pas un seul n’est oublié </a:t>
              </a:r>
            </a:p>
            <a:p>
              <a:pPr algn="ctr"/>
              <a:r>
                <a:rPr lang="fr-FR" sz="360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au regard de Dieu.</a:t>
              </a:r>
              <a:endParaRPr lang="fr-FR" sz="3600" dirty="0"/>
            </a:p>
          </p:txBody>
        </p:sp>
      </p:grpSp>
    </p:spTree>
    <p:extLst>
      <p:ext uri="{BB962C8B-B14F-4D97-AF65-F5344CB8AC3E}">
        <p14:creationId xmlns:p14="http://schemas.microsoft.com/office/powerpoint/2010/main" val="34294411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156066E-94B9-DAE4-F5A4-22912EBFDBC3}"/>
              </a:ext>
            </a:extLst>
          </p:cNvPr>
          <p:cNvSpPr txBox="1"/>
          <p:nvPr/>
        </p:nvSpPr>
        <p:spPr>
          <a:xfrm>
            <a:off x="257659" y="268660"/>
            <a:ext cx="5445717"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ton regard </a:t>
            </a:r>
            <a:r>
              <a:rPr lang="fr-FR" sz="1800" baseline="30000" dirty="0" err="1">
                <a:solidFill>
                  <a:srgbClr val="333333"/>
                </a:solidFill>
                <a:effectLst/>
                <a:latin typeface="Times New Roman" panose="02020603050405020304" pitchFamily="18" charset="0"/>
                <a:ea typeface="Calibri" panose="020F0502020204030204" pitchFamily="34" charset="0"/>
              </a:rPr>
              <a:t>oeil</a:t>
            </a:r>
            <a:r>
              <a:rPr lang="fr-FR" sz="1800" dirty="0">
                <a:solidFill>
                  <a:srgbClr val="FF0000"/>
                </a:solidFill>
                <a:effectLst/>
                <a:latin typeface="Times New Roman" panose="02020603050405020304" pitchFamily="18" charset="0"/>
                <a:ea typeface="Calibri" panose="020F0502020204030204" pitchFamily="34" charset="0"/>
              </a:rPr>
              <a:t> est-il mauvais parce que moi, je suis bon ?</a:t>
            </a:r>
            <a:endParaRPr lang="fr-FR" dirty="0"/>
          </a:p>
        </p:txBody>
      </p:sp>
      <p:grpSp>
        <p:nvGrpSpPr>
          <p:cNvPr id="10" name="Groupe 9">
            <a:extLst>
              <a:ext uri="{FF2B5EF4-FFF2-40B4-BE49-F238E27FC236}">
                <a16:creationId xmlns:a16="http://schemas.microsoft.com/office/drawing/2014/main" id="{0BA7240A-357E-6AF3-AC88-EA8176C5A61C}"/>
              </a:ext>
            </a:extLst>
          </p:cNvPr>
          <p:cNvGrpSpPr/>
          <p:nvPr/>
        </p:nvGrpSpPr>
        <p:grpSpPr>
          <a:xfrm>
            <a:off x="373895" y="1037788"/>
            <a:ext cx="7375256" cy="2736050"/>
            <a:chOff x="164668" y="1115280"/>
            <a:chExt cx="7375256" cy="2736050"/>
          </a:xfrm>
        </p:grpSpPr>
        <p:sp>
          <p:nvSpPr>
            <p:cNvPr id="2" name="Rectangle : coins arrondis 1">
              <a:extLst>
                <a:ext uri="{FF2B5EF4-FFF2-40B4-BE49-F238E27FC236}">
                  <a16:creationId xmlns:a16="http://schemas.microsoft.com/office/drawing/2014/main" id="{8C9A5156-5163-91DF-4ED2-29ECED8B4EBA}"/>
                </a:ext>
              </a:extLst>
            </p:cNvPr>
            <p:cNvSpPr/>
            <p:nvPr/>
          </p:nvSpPr>
          <p:spPr>
            <a:xfrm>
              <a:off x="342897" y="1115280"/>
              <a:ext cx="7197027" cy="273605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AD90343C-1188-B525-75CB-98A1843AFD45}"/>
                </a:ext>
              </a:extLst>
            </p:cNvPr>
            <p:cNvSpPr txBox="1"/>
            <p:nvPr/>
          </p:nvSpPr>
          <p:spPr>
            <a:xfrm>
              <a:off x="164668" y="1281719"/>
              <a:ext cx="7282268" cy="2420856"/>
            </a:xfrm>
            <a:prstGeom prst="rect">
              <a:avLst/>
            </a:prstGeom>
            <a:noFill/>
          </p:spPr>
          <p:txBody>
            <a:bodyPr wrap="square">
              <a:spAutoFit/>
            </a:bodyPr>
            <a:lstStyle/>
            <a:p>
              <a:pPr algn="ct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Ce verset qui conclut la parabole, en est la clé. </a:t>
              </a:r>
            </a:p>
            <a:p>
              <a:pPr algn="ct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 le maître n'avait pas voulu de problème, </a:t>
              </a:r>
            </a:p>
            <a:p>
              <a:pPr algn="ct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il lui suffisait de commencer </a:t>
              </a:r>
            </a:p>
            <a:p>
              <a:pPr algn="ct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 ceux qui avaient travaillé le plus longtemps.</a:t>
              </a:r>
            </a:p>
            <a:p>
              <a:pPr algn="ct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S'il ne l'a pas fait, c'est qu'il avait un message à transmettre </a:t>
              </a:r>
            </a:p>
            <a:p>
              <a:pPr algn="ctr"/>
              <a:r>
                <a:rPr lang="fr-FR"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à ces derniers, celui de sa bonté.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1000"/>
                </a:spcAft>
              </a:pPr>
              <a:r>
                <a:rPr lang="fr-FR"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D’après </a:t>
              </a:r>
              <a:r>
                <a:rPr lang="fr-FR" sz="105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Nouis</a:t>
              </a:r>
              <a:r>
                <a:rPr lang="fr-FR"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 157</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oupe 8">
            <a:extLst>
              <a:ext uri="{FF2B5EF4-FFF2-40B4-BE49-F238E27FC236}">
                <a16:creationId xmlns:a16="http://schemas.microsoft.com/office/drawing/2014/main" id="{12746C93-EA14-BDE6-272E-C3B5B5C792DB}"/>
              </a:ext>
            </a:extLst>
          </p:cNvPr>
          <p:cNvGrpSpPr/>
          <p:nvPr/>
        </p:nvGrpSpPr>
        <p:grpSpPr>
          <a:xfrm>
            <a:off x="4781226" y="4017769"/>
            <a:ext cx="6867043" cy="2420856"/>
            <a:chOff x="4835470" y="4016249"/>
            <a:chExt cx="6867043" cy="2420856"/>
          </a:xfrm>
        </p:grpSpPr>
        <p:sp>
          <p:nvSpPr>
            <p:cNvPr id="4" name="Rectangle : coins arrondis 3">
              <a:extLst>
                <a:ext uri="{FF2B5EF4-FFF2-40B4-BE49-F238E27FC236}">
                  <a16:creationId xmlns:a16="http://schemas.microsoft.com/office/drawing/2014/main" id="{315E575A-4813-A4DB-732E-1D8694D71539}"/>
                </a:ext>
              </a:extLst>
            </p:cNvPr>
            <p:cNvSpPr/>
            <p:nvPr/>
          </p:nvSpPr>
          <p:spPr>
            <a:xfrm>
              <a:off x="4835470" y="4016249"/>
              <a:ext cx="6867043" cy="242085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C138024-6745-D230-0D04-EC901F34EC24}"/>
                </a:ext>
              </a:extLst>
            </p:cNvPr>
            <p:cNvSpPr txBox="1"/>
            <p:nvPr/>
          </p:nvSpPr>
          <p:spPr>
            <a:xfrm>
              <a:off x="4990453" y="4016249"/>
              <a:ext cx="6557075" cy="2308324"/>
            </a:xfrm>
            <a:prstGeom prst="rect">
              <a:avLst/>
            </a:prstGeom>
            <a:noFill/>
          </p:spPr>
          <p:txBody>
            <a:bodyPr wrap="square">
              <a:spAutoFit/>
            </a:bodyPr>
            <a:lstStyle/>
            <a:p>
              <a:pPr algn="ctr"/>
              <a:r>
                <a:rPr lang="fr-FR" sz="2400" b="1" dirty="0">
                  <a:effectLst/>
                  <a:latin typeface="Times New Roman" panose="02020603050405020304" pitchFamily="18" charset="0"/>
                  <a:ea typeface="Calibri" panose="020F0502020204030204" pitchFamily="34" charset="0"/>
                </a:rPr>
                <a:t>Cette question est nôtre, elle nous interpelle… </a:t>
              </a:r>
            </a:p>
            <a:p>
              <a:pPr algn="ctr"/>
              <a:r>
                <a:rPr lang="fr-FR" sz="2400" dirty="0">
                  <a:effectLst/>
                  <a:latin typeface="Times New Roman" panose="02020603050405020304" pitchFamily="18" charset="0"/>
                  <a:ea typeface="Calibri" panose="020F0502020204030204" pitchFamily="34" charset="0"/>
                </a:rPr>
                <a:t>Elle nous invite à nous questionner </a:t>
              </a:r>
            </a:p>
            <a:p>
              <a:pPr algn="ctr"/>
              <a:r>
                <a:rPr lang="fr-FR" sz="2400" dirty="0">
                  <a:effectLst/>
                  <a:latin typeface="Times New Roman" panose="02020603050405020304" pitchFamily="18" charset="0"/>
                  <a:ea typeface="Calibri" panose="020F0502020204030204" pitchFamily="34" charset="0"/>
                </a:rPr>
                <a:t>sur notre regard sur le monde, sur les autres… </a:t>
              </a:r>
            </a:p>
            <a:p>
              <a:pPr algn="ctr"/>
              <a:r>
                <a:rPr lang="fr-FR" sz="2400" dirty="0">
                  <a:effectLst/>
                  <a:latin typeface="Times New Roman" panose="02020603050405020304" pitchFamily="18" charset="0"/>
                  <a:ea typeface="Calibri" panose="020F0502020204030204" pitchFamily="34" charset="0"/>
                </a:rPr>
                <a:t>Nous sommes confrontés au contraste entre la bonté de Dieu qui donne à qui il veut et comme il veut </a:t>
              </a:r>
            </a:p>
            <a:p>
              <a:pPr algn="ctr"/>
              <a:r>
                <a:rPr lang="fr-FR" sz="2400" dirty="0">
                  <a:effectLst/>
                  <a:latin typeface="Times New Roman" panose="02020603050405020304" pitchFamily="18" charset="0"/>
                  <a:ea typeface="Calibri" panose="020F0502020204030204" pitchFamily="34" charset="0"/>
                </a:rPr>
                <a:t>et à nos jalousies et nos rancœurs humaines. </a:t>
              </a:r>
              <a:endParaRPr lang="fr-FR" sz="2400" dirty="0"/>
            </a:p>
          </p:txBody>
        </p:sp>
      </p:grpSp>
    </p:spTree>
    <p:extLst>
      <p:ext uri="{BB962C8B-B14F-4D97-AF65-F5344CB8AC3E}">
        <p14:creationId xmlns:p14="http://schemas.microsoft.com/office/powerpoint/2010/main" val="218811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C2F8B4CB-6FA5-55A4-70D5-B118761E99C2}"/>
              </a:ext>
            </a:extLst>
          </p:cNvPr>
          <p:cNvGrpSpPr/>
          <p:nvPr/>
        </p:nvGrpSpPr>
        <p:grpSpPr>
          <a:xfrm>
            <a:off x="2199690" y="1890084"/>
            <a:ext cx="8667629" cy="1989707"/>
            <a:chOff x="2199690" y="1890084"/>
            <a:chExt cx="8667629" cy="2178221"/>
          </a:xfrm>
        </p:grpSpPr>
        <p:sp>
          <p:nvSpPr>
            <p:cNvPr id="2" name="Rectangle : coins arrondis 1">
              <a:extLst>
                <a:ext uri="{FF2B5EF4-FFF2-40B4-BE49-F238E27FC236}">
                  <a16:creationId xmlns:a16="http://schemas.microsoft.com/office/drawing/2014/main" id="{E2702E8D-4048-EBEA-89CE-BCAB61D12293}"/>
                </a:ext>
              </a:extLst>
            </p:cNvPr>
            <p:cNvSpPr/>
            <p:nvPr/>
          </p:nvSpPr>
          <p:spPr>
            <a:xfrm>
              <a:off x="2199690" y="1890084"/>
              <a:ext cx="8667629" cy="2178221"/>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3BCFA87B-94DA-C2D1-D9A5-A42851FAB345}"/>
                </a:ext>
              </a:extLst>
            </p:cNvPr>
            <p:cNvSpPr txBox="1"/>
            <p:nvPr/>
          </p:nvSpPr>
          <p:spPr>
            <a:xfrm>
              <a:off x="2450669" y="2228671"/>
              <a:ext cx="8165670" cy="1200329"/>
            </a:xfrm>
            <a:prstGeom prst="rect">
              <a:avLst/>
            </a:prstGeom>
            <a:noFill/>
          </p:spPr>
          <p:txBody>
            <a:bodyPr wrap="square">
              <a:spAutoFit/>
            </a:bodyPr>
            <a:lstStyle/>
            <a:p>
              <a:pPr algn="ctr"/>
              <a:r>
                <a:rPr lang="fr-FR" sz="3600" dirty="0">
                  <a:solidFill>
                    <a:srgbClr val="FF0000"/>
                  </a:solidFill>
                  <a:effectLst/>
                  <a:latin typeface="Times New Roman" panose="02020603050405020304" pitchFamily="18" charset="0"/>
                  <a:ea typeface="Calibri" panose="020F0502020204030204" pitchFamily="34" charset="0"/>
                </a:rPr>
                <a:t>16</a:t>
              </a:r>
              <a:r>
                <a:rPr lang="fr-FR" sz="3600" dirty="0">
                  <a:solidFill>
                    <a:srgbClr val="000000"/>
                  </a:solidFill>
                  <a:effectLst/>
                  <a:latin typeface="Times New Roman" panose="02020603050405020304" pitchFamily="18" charset="0"/>
                  <a:ea typeface="Calibri" panose="020F0502020204030204" pitchFamily="34" charset="0"/>
                </a:rPr>
                <a:t> C’est ainsi que </a:t>
              </a:r>
              <a:r>
                <a:rPr lang="fr-FR" sz="3600" dirty="0">
                  <a:solidFill>
                    <a:srgbClr val="FF0000"/>
                  </a:solidFill>
                  <a:effectLst/>
                  <a:latin typeface="Times New Roman" panose="02020603050405020304" pitchFamily="18" charset="0"/>
                  <a:ea typeface="Calibri" panose="020F0502020204030204" pitchFamily="34" charset="0"/>
                </a:rPr>
                <a:t>les</a:t>
              </a:r>
              <a:r>
                <a:rPr lang="fr-FR" sz="3600" dirty="0">
                  <a:solidFill>
                    <a:srgbClr val="000000"/>
                  </a:solidFill>
                  <a:effectLst/>
                  <a:latin typeface="Times New Roman" panose="02020603050405020304" pitchFamily="18" charset="0"/>
                  <a:ea typeface="Calibri" panose="020F0502020204030204" pitchFamily="34" charset="0"/>
                </a:rPr>
                <a:t> </a:t>
              </a:r>
              <a:r>
                <a:rPr lang="fr-FR" sz="3600" dirty="0">
                  <a:solidFill>
                    <a:srgbClr val="FF0000"/>
                  </a:solidFill>
                  <a:effectLst/>
                  <a:latin typeface="Times New Roman" panose="02020603050405020304" pitchFamily="18" charset="0"/>
                  <a:ea typeface="Calibri" panose="020F0502020204030204" pitchFamily="34" charset="0"/>
                </a:rPr>
                <a:t>derniers seront premiers, et les premiers seront derniers</a:t>
              </a:r>
              <a:r>
                <a:rPr lang="fr-FR" sz="3600" dirty="0">
                  <a:solidFill>
                    <a:srgbClr val="000000"/>
                  </a:solidFill>
                  <a:effectLst/>
                  <a:latin typeface="Times New Roman" panose="02020603050405020304" pitchFamily="18" charset="0"/>
                  <a:ea typeface="Calibri" panose="020F0502020204030204" pitchFamily="34" charset="0"/>
                </a:rPr>
                <a:t>. »</a:t>
              </a:r>
              <a:endParaRPr lang="fr-FR" sz="3600" dirty="0"/>
            </a:p>
          </p:txBody>
        </p:sp>
      </p:grpSp>
      <p:sp>
        <p:nvSpPr>
          <p:cNvPr id="7" name="ZoneTexte 6">
            <a:extLst>
              <a:ext uri="{FF2B5EF4-FFF2-40B4-BE49-F238E27FC236}">
                <a16:creationId xmlns:a16="http://schemas.microsoft.com/office/drawing/2014/main" id="{90CBA6CA-AEE0-57BC-AF99-B35413E66531}"/>
              </a:ext>
            </a:extLst>
          </p:cNvPr>
          <p:cNvSpPr txBox="1"/>
          <p:nvPr/>
        </p:nvSpPr>
        <p:spPr>
          <a:xfrm>
            <a:off x="141422" y="245412"/>
            <a:ext cx="567044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les</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a:solidFill>
                  <a:srgbClr val="FF0000"/>
                </a:solidFill>
                <a:effectLst/>
                <a:latin typeface="Times New Roman" panose="02020603050405020304" pitchFamily="18" charset="0"/>
                <a:ea typeface="Calibri" panose="020F0502020204030204" pitchFamily="34" charset="0"/>
              </a:rPr>
              <a:t>derniers seront premiers, et les premiers seront derniers</a:t>
            </a:r>
            <a:endParaRPr lang="fr-FR" dirty="0"/>
          </a:p>
        </p:txBody>
      </p:sp>
    </p:spTree>
    <p:extLst>
      <p:ext uri="{BB962C8B-B14F-4D97-AF65-F5344CB8AC3E}">
        <p14:creationId xmlns:p14="http://schemas.microsoft.com/office/powerpoint/2010/main" val="29007787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9A1E8B8-CF3F-B24F-55A3-7E27F11FFAE2}"/>
              </a:ext>
            </a:extLst>
          </p:cNvPr>
          <p:cNvSpPr txBox="1"/>
          <p:nvPr/>
        </p:nvSpPr>
        <p:spPr>
          <a:xfrm>
            <a:off x="141422" y="245412"/>
            <a:ext cx="567044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les</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a:solidFill>
                  <a:srgbClr val="FF0000"/>
                </a:solidFill>
                <a:effectLst/>
                <a:latin typeface="Times New Roman" panose="02020603050405020304" pitchFamily="18" charset="0"/>
                <a:ea typeface="Calibri" panose="020F0502020204030204" pitchFamily="34" charset="0"/>
              </a:rPr>
              <a:t>derniers seront premiers, et les premiers seront derniers</a:t>
            </a:r>
            <a:endParaRPr lang="fr-FR" dirty="0"/>
          </a:p>
        </p:txBody>
      </p:sp>
      <p:grpSp>
        <p:nvGrpSpPr>
          <p:cNvPr id="6" name="Groupe 5">
            <a:extLst>
              <a:ext uri="{FF2B5EF4-FFF2-40B4-BE49-F238E27FC236}">
                <a16:creationId xmlns:a16="http://schemas.microsoft.com/office/drawing/2014/main" id="{AD490478-5143-59C4-D24A-5D980B90AE51}"/>
              </a:ext>
            </a:extLst>
          </p:cNvPr>
          <p:cNvGrpSpPr/>
          <p:nvPr/>
        </p:nvGrpSpPr>
        <p:grpSpPr>
          <a:xfrm>
            <a:off x="2479729" y="2471980"/>
            <a:ext cx="7384941" cy="2673457"/>
            <a:chOff x="2479729" y="2471980"/>
            <a:chExt cx="7384941" cy="2673457"/>
          </a:xfrm>
        </p:grpSpPr>
        <p:sp>
          <p:nvSpPr>
            <p:cNvPr id="2" name="Rectangle : coins arrondis 1">
              <a:extLst>
                <a:ext uri="{FF2B5EF4-FFF2-40B4-BE49-F238E27FC236}">
                  <a16:creationId xmlns:a16="http://schemas.microsoft.com/office/drawing/2014/main" id="{B9A8BBDF-6282-884E-EB71-B268CEC5CD99}"/>
                </a:ext>
              </a:extLst>
            </p:cNvPr>
            <p:cNvSpPr/>
            <p:nvPr/>
          </p:nvSpPr>
          <p:spPr>
            <a:xfrm>
              <a:off x="2479729" y="2471980"/>
              <a:ext cx="7384941" cy="267345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27546875-A4F9-262E-04A1-B89ADC48CCA3}"/>
                </a:ext>
              </a:extLst>
            </p:cNvPr>
            <p:cNvSpPr txBox="1"/>
            <p:nvPr/>
          </p:nvSpPr>
          <p:spPr>
            <a:xfrm>
              <a:off x="3142280" y="2634713"/>
              <a:ext cx="6059838" cy="2246769"/>
            </a:xfrm>
            <a:prstGeom prst="rect">
              <a:avLst/>
            </a:prstGeom>
            <a:noFill/>
          </p:spPr>
          <p:txBody>
            <a:bodyPr wrap="square">
              <a:spAutoFit/>
            </a:bodyPr>
            <a:lstStyle/>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Après ce travail au plus près de la parabole, reprenons la phrase :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dirty="0">
                  <a:effectLst/>
                  <a:latin typeface="Times New Roman" panose="02020603050405020304" pitchFamily="18" charset="0"/>
                  <a:ea typeface="Calibri" panose="020F0502020204030204" pitchFamily="34" charset="0"/>
                  <a:cs typeface="Times New Roman" panose="02020603050405020304" pitchFamily="18" charset="0"/>
                </a:rPr>
                <a:t>les premiers seront les derniers </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ct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800" dirty="0">
                  <a:effectLst/>
                  <a:latin typeface="Times New Roman" panose="02020603050405020304" pitchFamily="18" charset="0"/>
                  <a:ea typeface="Calibri" panose="020F0502020204030204" pitchFamily="34" charset="0"/>
                </a:rPr>
                <a:t>A-t-elle pris un autre sens ?</a:t>
              </a:r>
              <a:endParaRPr lang="fr-FR" sz="2800" dirty="0"/>
            </a:p>
          </p:txBody>
        </p:sp>
      </p:grpSp>
    </p:spTree>
    <p:extLst>
      <p:ext uri="{BB962C8B-B14F-4D97-AF65-F5344CB8AC3E}">
        <p14:creationId xmlns:p14="http://schemas.microsoft.com/office/powerpoint/2010/main" val="35056858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C9BEA52-8BA1-EADD-56F8-DBE477CECCEE}"/>
              </a:ext>
            </a:extLst>
          </p:cNvPr>
          <p:cNvSpPr txBox="1"/>
          <p:nvPr/>
        </p:nvSpPr>
        <p:spPr>
          <a:xfrm>
            <a:off x="141422" y="245412"/>
            <a:ext cx="567044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les</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a:solidFill>
                  <a:srgbClr val="FF0000"/>
                </a:solidFill>
                <a:effectLst/>
                <a:latin typeface="Times New Roman" panose="02020603050405020304" pitchFamily="18" charset="0"/>
                <a:ea typeface="Calibri" panose="020F0502020204030204" pitchFamily="34" charset="0"/>
              </a:rPr>
              <a:t>derniers seront premiers, et les premiers seront derniers</a:t>
            </a:r>
            <a:endParaRPr lang="fr-FR" dirty="0"/>
          </a:p>
        </p:txBody>
      </p:sp>
      <p:grpSp>
        <p:nvGrpSpPr>
          <p:cNvPr id="9" name="Groupe 8">
            <a:extLst>
              <a:ext uri="{FF2B5EF4-FFF2-40B4-BE49-F238E27FC236}">
                <a16:creationId xmlns:a16="http://schemas.microsoft.com/office/drawing/2014/main" id="{4C083CCB-F36F-CE06-7671-EA74FE89BF27}"/>
              </a:ext>
            </a:extLst>
          </p:cNvPr>
          <p:cNvGrpSpPr/>
          <p:nvPr/>
        </p:nvGrpSpPr>
        <p:grpSpPr>
          <a:xfrm>
            <a:off x="969829" y="935377"/>
            <a:ext cx="8220665" cy="2684617"/>
            <a:chOff x="969829" y="935377"/>
            <a:chExt cx="8220665" cy="2684617"/>
          </a:xfrm>
        </p:grpSpPr>
        <p:sp>
          <p:nvSpPr>
            <p:cNvPr id="2" name="Rectangle : coins arrondis 1">
              <a:extLst>
                <a:ext uri="{FF2B5EF4-FFF2-40B4-BE49-F238E27FC236}">
                  <a16:creationId xmlns:a16="http://schemas.microsoft.com/office/drawing/2014/main" id="{B9E48C9C-C4C4-9A94-11C1-E0DF7272BA5B}"/>
                </a:ext>
              </a:extLst>
            </p:cNvPr>
            <p:cNvSpPr/>
            <p:nvPr/>
          </p:nvSpPr>
          <p:spPr>
            <a:xfrm>
              <a:off x="969829" y="935377"/>
              <a:ext cx="8220665" cy="2629233"/>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94C07BFF-40CB-39FA-0546-D029919C89B0}"/>
                </a:ext>
              </a:extLst>
            </p:cNvPr>
            <p:cNvSpPr txBox="1"/>
            <p:nvPr/>
          </p:nvSpPr>
          <p:spPr>
            <a:xfrm>
              <a:off x="1265049" y="1034671"/>
              <a:ext cx="7806302" cy="2585323"/>
            </a:xfrm>
            <a:prstGeom prst="rect">
              <a:avLst/>
            </a:prstGeom>
            <a:noFill/>
          </p:spPr>
          <p:txBody>
            <a:bodyPr wrap="square">
              <a:spAutoFit/>
            </a:bodyPr>
            <a:lstStyle/>
            <a:p>
              <a:pPr algn="ctr"/>
              <a:r>
                <a:rPr lang="fr-FR" sz="2400" b="1" dirty="0">
                  <a:solidFill>
                    <a:srgbClr val="000000"/>
                  </a:solidFill>
                  <a:effectLst/>
                  <a:latin typeface="Times New Roman" panose="02020603050405020304" pitchFamily="18" charset="0"/>
                  <a:ea typeface="Times New Roman" panose="02020603050405020304" pitchFamily="18" charset="0"/>
                </a:rPr>
                <a:t>Matthieu 5, 2-5</a:t>
              </a:r>
              <a:r>
                <a:rPr lang="fr-FR" sz="2400" dirty="0">
                  <a:solidFill>
                    <a:srgbClr val="000000"/>
                  </a:solidFill>
                  <a:effectLst/>
                  <a:latin typeface="Times New Roman" panose="02020603050405020304" pitchFamily="18" charset="0"/>
                  <a:ea typeface="Times New Roman" panose="02020603050405020304" pitchFamily="18" charset="0"/>
                </a:rPr>
                <a:t> </a:t>
              </a:r>
              <a:r>
                <a:rPr lang="fr-FR" sz="2400" i="1" dirty="0">
                  <a:solidFill>
                    <a:srgbClr val="000000"/>
                  </a:solidFill>
                  <a:effectLst/>
                  <a:latin typeface="Times New Roman" panose="02020603050405020304" pitchFamily="18" charset="0"/>
                  <a:ea typeface="Times New Roman" panose="02020603050405020304" pitchFamily="18" charset="0"/>
                </a:rPr>
                <a:t>Alors, ouvrant la bouche, il les enseignait. </a:t>
              </a:r>
            </a:p>
            <a:p>
              <a:pPr algn="ctr"/>
              <a:r>
                <a:rPr lang="fr-FR" sz="2400" i="1" dirty="0">
                  <a:solidFill>
                    <a:srgbClr val="000000"/>
                  </a:solidFill>
                  <a:effectLst/>
                  <a:latin typeface="Times New Roman" panose="02020603050405020304" pitchFamily="18" charset="0"/>
                  <a:ea typeface="Times New Roman" panose="02020603050405020304" pitchFamily="18" charset="0"/>
                </a:rPr>
                <a:t>Il disait :</a:t>
              </a:r>
              <a:endParaRPr lang="fr-FR" sz="2400" dirty="0">
                <a:effectLst/>
                <a:latin typeface="Times New Roman" panose="02020603050405020304" pitchFamily="18" charset="0"/>
                <a:ea typeface="Times New Roman" panose="02020603050405020304" pitchFamily="18" charset="0"/>
              </a:endParaRPr>
            </a:p>
            <a:p>
              <a:pPr algn="ctr"/>
              <a:r>
                <a:rPr lang="fr-FR" sz="2400" i="1" dirty="0">
                  <a:solidFill>
                    <a:srgbClr val="000000"/>
                  </a:solidFill>
                  <a:effectLst/>
                  <a:latin typeface="Times New Roman" panose="02020603050405020304" pitchFamily="18" charset="0"/>
                  <a:ea typeface="Times New Roman" panose="02020603050405020304" pitchFamily="18" charset="0"/>
                </a:rPr>
                <a:t>“Heureux les pauvres de cœur, </a:t>
              </a:r>
            </a:p>
            <a:p>
              <a:pPr algn="ctr"/>
              <a:r>
                <a:rPr lang="fr-FR" sz="2400" i="1" dirty="0">
                  <a:solidFill>
                    <a:srgbClr val="000000"/>
                  </a:solidFill>
                  <a:effectLst/>
                  <a:latin typeface="Times New Roman" panose="02020603050405020304" pitchFamily="18" charset="0"/>
                  <a:ea typeface="Times New Roman" panose="02020603050405020304" pitchFamily="18" charset="0"/>
                </a:rPr>
                <a:t>car le royaume des Cieux est à eux.</a:t>
              </a:r>
              <a:endParaRPr lang="fr-FR" sz="2400" dirty="0">
                <a:effectLst/>
                <a:latin typeface="Times New Roman" panose="02020603050405020304" pitchFamily="18" charset="0"/>
                <a:ea typeface="Times New Roman" panose="02020603050405020304" pitchFamily="18" charset="0"/>
              </a:endParaRPr>
            </a:p>
            <a:p>
              <a:pPr algn="ctr"/>
              <a:r>
                <a:rPr lang="fr-FR" sz="2400" i="1" dirty="0">
                  <a:solidFill>
                    <a:srgbClr val="000000"/>
                  </a:solidFill>
                  <a:effectLst/>
                  <a:latin typeface="Times New Roman" panose="02020603050405020304" pitchFamily="18" charset="0"/>
                  <a:ea typeface="Times New Roman" panose="02020603050405020304" pitchFamily="18" charset="0"/>
                </a:rPr>
                <a:t>Heureux ceux qui pleurent, car ils seront consolés.</a:t>
              </a:r>
              <a:endParaRPr lang="fr-FR" sz="2400" dirty="0">
                <a:effectLst/>
                <a:latin typeface="Times New Roman" panose="02020603050405020304" pitchFamily="18" charset="0"/>
                <a:ea typeface="Times New Roman" panose="02020603050405020304" pitchFamily="18" charset="0"/>
              </a:endParaRPr>
            </a:p>
            <a:p>
              <a:pPr algn="ctr"/>
              <a:r>
                <a:rPr lang="fr-FR" sz="2400" i="1" dirty="0">
                  <a:solidFill>
                    <a:srgbClr val="000000"/>
                  </a:solidFill>
                  <a:effectLst/>
                  <a:latin typeface="Times New Roman" panose="02020603050405020304" pitchFamily="18" charset="0"/>
                  <a:ea typeface="Times New Roman" panose="02020603050405020304" pitchFamily="18" charset="0"/>
                </a:rPr>
                <a:t>Heureux les doux, car ils recevront la terre en héritage … ”</a:t>
              </a:r>
              <a:endParaRPr lang="fr-FR" sz="2400" dirty="0">
                <a:effectLst/>
                <a:latin typeface="Times New Roman" panose="02020603050405020304" pitchFamily="18" charset="0"/>
                <a:ea typeface="Times New Roman" panose="02020603050405020304" pitchFamily="18" charset="0"/>
              </a:endParaRPr>
            </a:p>
            <a:p>
              <a:r>
                <a:rPr lang="fr-FR" sz="1800" i="1" dirty="0">
                  <a:solidFill>
                    <a:srgbClr val="000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p:txBody>
        </p:sp>
      </p:grpSp>
      <p:grpSp>
        <p:nvGrpSpPr>
          <p:cNvPr id="10" name="Groupe 9">
            <a:extLst>
              <a:ext uri="{FF2B5EF4-FFF2-40B4-BE49-F238E27FC236}">
                <a16:creationId xmlns:a16="http://schemas.microsoft.com/office/drawing/2014/main" id="{F3EA64C4-2A0E-37A5-21EB-034ECD2DD133}"/>
              </a:ext>
            </a:extLst>
          </p:cNvPr>
          <p:cNvGrpSpPr/>
          <p:nvPr/>
        </p:nvGrpSpPr>
        <p:grpSpPr>
          <a:xfrm>
            <a:off x="2754717" y="4037308"/>
            <a:ext cx="7927596" cy="2235305"/>
            <a:chOff x="1941056" y="4448014"/>
            <a:chExt cx="7927596" cy="1994376"/>
          </a:xfrm>
        </p:grpSpPr>
        <p:sp>
          <p:nvSpPr>
            <p:cNvPr id="6" name="Rectangle : coins arrondis 5">
              <a:extLst>
                <a:ext uri="{FF2B5EF4-FFF2-40B4-BE49-F238E27FC236}">
                  <a16:creationId xmlns:a16="http://schemas.microsoft.com/office/drawing/2014/main" id="{CBCA5D94-AA9C-D5CC-6C28-26EA4D8CD8F6}"/>
                </a:ext>
              </a:extLst>
            </p:cNvPr>
            <p:cNvSpPr/>
            <p:nvPr/>
          </p:nvSpPr>
          <p:spPr>
            <a:xfrm>
              <a:off x="1941056" y="4448014"/>
              <a:ext cx="7927596" cy="195278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A0C1C174-A746-B958-D5B0-CC045B54935F}"/>
                </a:ext>
              </a:extLst>
            </p:cNvPr>
            <p:cNvSpPr txBox="1"/>
            <p:nvPr/>
          </p:nvSpPr>
          <p:spPr>
            <a:xfrm>
              <a:off x="2120845" y="4503398"/>
              <a:ext cx="7581093" cy="1938992"/>
            </a:xfrm>
            <a:prstGeom prst="rect">
              <a:avLst/>
            </a:prstGeom>
            <a:noFill/>
          </p:spPr>
          <p:txBody>
            <a:bodyPr wrap="square">
              <a:spAutoFit/>
            </a:bodyPr>
            <a:lstStyle/>
            <a:p>
              <a:pPr algn="ctr"/>
              <a:r>
                <a:rPr lang="fr-FR"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Luc 13, 29-30 </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Alors on viendra de l’orient et de l’occident, du nord et du midi, prendre place </a:t>
              </a:r>
            </a:p>
            <a:p>
              <a:pPr algn="ctr"/>
              <a: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au festin dans le royaume de Dieu. </a:t>
              </a:r>
            </a:p>
            <a:p>
              <a:pPr algn="ctr"/>
              <a: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Oui, il y a des derniers qui seront premiers, </a:t>
              </a:r>
            </a:p>
            <a:p>
              <a:pPr algn="ctr"/>
              <a:r>
                <a:rPr lang="fr-FR"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et des premiers qui seront derniers.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249547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31830B6-4246-BD0C-F336-E09C64964E90}"/>
              </a:ext>
            </a:extLst>
          </p:cNvPr>
          <p:cNvSpPr txBox="1"/>
          <p:nvPr/>
        </p:nvSpPr>
        <p:spPr>
          <a:xfrm>
            <a:off x="141422" y="245412"/>
            <a:ext cx="567044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Calibri" panose="020F0502020204030204" pitchFamily="34" charset="0"/>
              </a:rPr>
              <a:t>les</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a:solidFill>
                  <a:srgbClr val="FF0000"/>
                </a:solidFill>
                <a:effectLst/>
                <a:latin typeface="Times New Roman" panose="02020603050405020304" pitchFamily="18" charset="0"/>
                <a:ea typeface="Calibri" panose="020F0502020204030204" pitchFamily="34" charset="0"/>
              </a:rPr>
              <a:t>derniers seront premiers, et les premiers seront derniers</a:t>
            </a:r>
            <a:endParaRPr lang="fr-FR" dirty="0"/>
          </a:p>
        </p:txBody>
      </p:sp>
      <p:grpSp>
        <p:nvGrpSpPr>
          <p:cNvPr id="7" name="Groupe 6">
            <a:extLst>
              <a:ext uri="{FF2B5EF4-FFF2-40B4-BE49-F238E27FC236}">
                <a16:creationId xmlns:a16="http://schemas.microsoft.com/office/drawing/2014/main" id="{4A3116BF-5F57-35A3-DCF9-E1DFDCEE18FA}"/>
              </a:ext>
            </a:extLst>
          </p:cNvPr>
          <p:cNvGrpSpPr/>
          <p:nvPr/>
        </p:nvGrpSpPr>
        <p:grpSpPr>
          <a:xfrm>
            <a:off x="141422" y="846953"/>
            <a:ext cx="7170549" cy="2563545"/>
            <a:chOff x="619933" y="1080502"/>
            <a:chExt cx="7121470" cy="3194145"/>
          </a:xfrm>
        </p:grpSpPr>
        <p:sp>
          <p:nvSpPr>
            <p:cNvPr id="2" name="Rectangle : coins arrondis 1">
              <a:extLst>
                <a:ext uri="{FF2B5EF4-FFF2-40B4-BE49-F238E27FC236}">
                  <a16:creationId xmlns:a16="http://schemas.microsoft.com/office/drawing/2014/main" id="{33A92D6A-280D-767A-4D37-3AC9EFC3C50D}"/>
                </a:ext>
              </a:extLst>
            </p:cNvPr>
            <p:cNvSpPr/>
            <p:nvPr/>
          </p:nvSpPr>
          <p:spPr>
            <a:xfrm>
              <a:off x="619933" y="1080502"/>
              <a:ext cx="7121470" cy="310854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7DDAE040-0E44-F066-19BD-FCD2A9BD67F5}"/>
                </a:ext>
              </a:extLst>
            </p:cNvPr>
            <p:cNvSpPr txBox="1"/>
            <p:nvPr/>
          </p:nvSpPr>
          <p:spPr>
            <a:xfrm>
              <a:off x="852407" y="1158268"/>
              <a:ext cx="6553843" cy="3116379"/>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C’est la réponse de Jésus à Pierre quand il lui a répondu en Mt 19, 30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beaucoup de premiers seront derniers,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et de derniers seront premiers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Jésus après avoir utilisé cette parabole conclut par les mêmes paroles qu’avant ce récit.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e 9">
            <a:extLst>
              <a:ext uri="{FF2B5EF4-FFF2-40B4-BE49-F238E27FC236}">
                <a16:creationId xmlns:a16="http://schemas.microsoft.com/office/drawing/2014/main" id="{3F6CBBC1-D4EB-D0BE-554D-F9FA379AFAFF}"/>
              </a:ext>
            </a:extLst>
          </p:cNvPr>
          <p:cNvGrpSpPr/>
          <p:nvPr/>
        </p:nvGrpSpPr>
        <p:grpSpPr>
          <a:xfrm>
            <a:off x="4819828" y="3472911"/>
            <a:ext cx="6722161" cy="3216112"/>
            <a:chOff x="5743413" y="3429000"/>
            <a:chExt cx="6148953" cy="3062207"/>
          </a:xfrm>
        </p:grpSpPr>
        <p:sp>
          <p:nvSpPr>
            <p:cNvPr id="4" name="Rectangle : coins arrondis 3">
              <a:extLst>
                <a:ext uri="{FF2B5EF4-FFF2-40B4-BE49-F238E27FC236}">
                  <a16:creationId xmlns:a16="http://schemas.microsoft.com/office/drawing/2014/main" id="{EAC589B6-A9B3-2EED-DF1E-55288C2B711D}"/>
                </a:ext>
              </a:extLst>
            </p:cNvPr>
            <p:cNvSpPr/>
            <p:nvPr/>
          </p:nvSpPr>
          <p:spPr>
            <a:xfrm>
              <a:off x="5811864" y="3429000"/>
              <a:ext cx="6080502" cy="306220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FAAAD9E-15E9-FC0C-F035-BEA7609E8015}"/>
                </a:ext>
              </a:extLst>
            </p:cNvPr>
            <p:cNvSpPr txBox="1"/>
            <p:nvPr/>
          </p:nvSpPr>
          <p:spPr>
            <a:xfrm>
              <a:off x="5743413" y="3527810"/>
              <a:ext cx="6094708" cy="2901177"/>
            </a:xfrm>
            <a:prstGeom prst="rect">
              <a:avLst/>
            </a:prstGeom>
            <a:noFill/>
          </p:spPr>
          <p:txBody>
            <a:bodyPr wrap="square">
              <a:spAutoFit/>
            </a:bodyPr>
            <a:lstStyle/>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L’amour de Dieu est donné à tous,</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le salut est offert à tous…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Dès maintenant, dès aujourd’hui.</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Les derniers ayant répondu à l’appel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deviennent les premiers.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Que nous ayons répondu à l’appel tôt ou tard dans notre vie, Dieu nous donne Son Amour </a:t>
              </a:r>
            </a:p>
            <a:p>
              <a:pPr algn="ct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et nous sommes sauvés…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41619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52BA581-3A43-41C2-B593-483CBB5DF4B8}"/>
              </a:ext>
            </a:extLst>
          </p:cNvPr>
          <p:cNvSpPr txBox="1"/>
          <p:nvPr/>
        </p:nvSpPr>
        <p:spPr>
          <a:xfrm>
            <a:off x="107769" y="148436"/>
            <a:ext cx="3046492"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Les premiers seront derniers</a:t>
            </a:r>
            <a:endParaRPr lang="fr-FR" dirty="0"/>
          </a:p>
        </p:txBody>
      </p:sp>
      <p:pic>
        <p:nvPicPr>
          <p:cNvPr id="5" name="Image 4">
            <a:extLst>
              <a:ext uri="{FF2B5EF4-FFF2-40B4-BE49-F238E27FC236}">
                <a16:creationId xmlns:a16="http://schemas.microsoft.com/office/drawing/2014/main" id="{B6976628-1303-4731-AC86-DA9C806A4746}"/>
              </a:ext>
            </a:extLst>
          </p:cNvPr>
          <p:cNvPicPr>
            <a:picLocks noChangeAspect="1"/>
          </p:cNvPicPr>
          <p:nvPr/>
        </p:nvPicPr>
        <p:blipFill>
          <a:blip r:embed="rId2">
            <a:extLst>
              <a:ext uri="{28A0092B-C50C-407E-A947-70E740481C1C}">
                <a14:useLocalDpi xmlns:a14="http://schemas.microsoft.com/office/drawing/2010/main" val="0"/>
              </a:ext>
            </a:extLst>
          </a:blip>
          <a:srcRect t="5509" b="5509"/>
          <a:stretch/>
        </p:blipFill>
        <p:spPr>
          <a:xfrm>
            <a:off x="4028469" y="402574"/>
            <a:ext cx="3480638" cy="25286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e 1">
            <a:extLst>
              <a:ext uri="{FF2B5EF4-FFF2-40B4-BE49-F238E27FC236}">
                <a16:creationId xmlns:a16="http://schemas.microsoft.com/office/drawing/2014/main" id="{E4B0B932-14D7-F024-9D81-7933860A1D47}"/>
              </a:ext>
            </a:extLst>
          </p:cNvPr>
          <p:cNvGrpSpPr/>
          <p:nvPr/>
        </p:nvGrpSpPr>
        <p:grpSpPr>
          <a:xfrm>
            <a:off x="2951600" y="3912024"/>
            <a:ext cx="6199451" cy="1251500"/>
            <a:chOff x="2898367" y="3542691"/>
            <a:chExt cx="6199451" cy="2120901"/>
          </a:xfrm>
        </p:grpSpPr>
        <p:sp>
          <p:nvSpPr>
            <p:cNvPr id="7" name="Rectangle : coins arrondis 6">
              <a:extLst>
                <a:ext uri="{FF2B5EF4-FFF2-40B4-BE49-F238E27FC236}">
                  <a16:creationId xmlns:a16="http://schemas.microsoft.com/office/drawing/2014/main" id="{C551C7C1-8EEF-4F91-9C61-ED1AF06250D3}"/>
                </a:ext>
              </a:extLst>
            </p:cNvPr>
            <p:cNvSpPr/>
            <p:nvPr/>
          </p:nvSpPr>
          <p:spPr>
            <a:xfrm>
              <a:off x="2898367" y="3542691"/>
              <a:ext cx="6199451" cy="212090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4E1E2952-F41F-45F8-9CA6-575D8842FC36}"/>
                </a:ext>
              </a:extLst>
            </p:cNvPr>
            <p:cNvSpPr txBox="1"/>
            <p:nvPr/>
          </p:nvSpPr>
          <p:spPr>
            <a:xfrm>
              <a:off x="2950791" y="4220641"/>
              <a:ext cx="6094602" cy="584775"/>
            </a:xfrm>
            <a:prstGeom prst="rect">
              <a:avLst/>
            </a:prstGeom>
            <a:noFill/>
          </p:spPr>
          <p:txBody>
            <a:bodyPr wrap="square">
              <a:spAutoFit/>
            </a:bodyPr>
            <a:lstStyle/>
            <a:p>
              <a:pPr algn="ctr"/>
              <a:r>
                <a:rPr lang="fr-FR" sz="3200" dirty="0">
                  <a:effectLst/>
                  <a:latin typeface="Times New Roman" panose="02020603050405020304" pitchFamily="18" charset="0"/>
                  <a:ea typeface="Calibri" panose="020F0502020204030204" pitchFamily="34" charset="0"/>
                </a:rPr>
                <a:t>Jésus parlerait-il d’autre chose ? </a:t>
              </a:r>
              <a:endParaRPr lang="fr-FR" sz="2800"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2744349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A8227A8-A79D-404E-B4EA-65F8C63DD75E}"/>
              </a:ext>
            </a:extLst>
          </p:cNvPr>
          <p:cNvSpPr txBox="1"/>
          <p:nvPr/>
        </p:nvSpPr>
        <p:spPr>
          <a:xfrm>
            <a:off x="3085122" y="3831436"/>
            <a:ext cx="7427492" cy="2062103"/>
          </a:xfrm>
          <a:prstGeom prst="rect">
            <a:avLst/>
          </a:prstGeom>
          <a:noFill/>
        </p:spPr>
        <p:txBody>
          <a:bodyPr wrap="square">
            <a:spAutoFit/>
          </a:bodyPr>
          <a:lstStyle/>
          <a:p>
            <a:r>
              <a:rPr lang="fr-FR" sz="3200" b="1" dirty="0">
                <a:latin typeface="Times New Roman"/>
                <a:ea typeface="Times New Roman"/>
                <a:cs typeface="Times New Roman"/>
                <a:sym typeface="Times New Roman"/>
              </a:rPr>
              <a:t>Réalisation Catéchèse Par la Parole</a:t>
            </a:r>
            <a:br>
              <a:rPr lang="fr-FR" sz="3200" b="1" dirty="0">
                <a:latin typeface="Times New Roman"/>
                <a:ea typeface="Times New Roman"/>
                <a:cs typeface="Times New Roman"/>
                <a:sym typeface="Times New Roman"/>
              </a:rPr>
            </a:br>
            <a:r>
              <a:rPr lang="fr-FR" sz="3200" b="1" dirty="0">
                <a:latin typeface="Times New Roman"/>
                <a:ea typeface="Times New Roman"/>
                <a:cs typeface="Times New Roman"/>
                <a:sym typeface="Times New Roman"/>
              </a:rPr>
              <a:t>Illustrations d’après les images de </a:t>
            </a:r>
          </a:p>
          <a:p>
            <a:r>
              <a:rPr lang="fr-FR" sz="3200" b="1" dirty="0">
                <a:latin typeface="Times New Roman"/>
                <a:cs typeface="Times New Roman"/>
                <a:sym typeface="Times New Roman"/>
              </a:rPr>
              <a:t>Brigitte </a:t>
            </a:r>
            <a:r>
              <a:rPr lang="fr-FR" sz="3200" b="1" dirty="0" err="1">
                <a:latin typeface="Times New Roman"/>
                <a:cs typeface="Times New Roman"/>
                <a:sym typeface="Times New Roman"/>
              </a:rPr>
              <a:t>Comby</a:t>
            </a:r>
            <a:r>
              <a:rPr lang="fr-FR" sz="3200" b="1" dirty="0">
                <a:latin typeface="Times New Roman"/>
                <a:cs typeface="Times New Roman"/>
                <a:sym typeface="Times New Roman"/>
              </a:rPr>
              <a:t>, Chantal et Annie </a:t>
            </a:r>
          </a:p>
          <a:p>
            <a:r>
              <a:rPr lang="fr-FR" sz="3200" b="1" dirty="0">
                <a:latin typeface="Times New Roman"/>
                <a:cs typeface="Times New Roman"/>
                <a:sym typeface="Times New Roman"/>
              </a:rPr>
              <a:t>Photos équipe Catéchèse Par la Parole</a:t>
            </a:r>
            <a:endParaRPr lang="fr-FR" sz="3200" dirty="0"/>
          </a:p>
        </p:txBody>
      </p:sp>
      <p:pic>
        <p:nvPicPr>
          <p:cNvPr id="3" name="Image 2" descr="Une image contenant clipart, dessin humoristique, illustration&#10;&#10;Description générée automatiquement">
            <a:extLst>
              <a:ext uri="{FF2B5EF4-FFF2-40B4-BE49-F238E27FC236}">
                <a16:creationId xmlns:a16="http://schemas.microsoft.com/office/drawing/2014/main" id="{20380BC3-30D3-7261-796E-F48A0AA75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783" y="4036102"/>
            <a:ext cx="2125375" cy="1173207"/>
          </a:xfrm>
          <a:prstGeom prst="rect">
            <a:avLst/>
          </a:prstGeom>
        </p:spPr>
      </p:pic>
    </p:spTree>
    <p:extLst>
      <p:ext uri="{BB962C8B-B14F-4D97-AF65-F5344CB8AC3E}">
        <p14:creationId xmlns:p14="http://schemas.microsoft.com/office/powerpoint/2010/main" val="2552856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0AAA2AC6-AF20-47F3-B9BC-3BA9983209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3790" y="650182"/>
            <a:ext cx="1940482" cy="4003827"/>
          </a:xfrm>
          <a:prstGeom prst="rect">
            <a:avLst/>
          </a:prstGeom>
        </p:spPr>
      </p:pic>
      <p:grpSp>
        <p:nvGrpSpPr>
          <p:cNvPr id="7" name="Groupe 6">
            <a:extLst>
              <a:ext uri="{FF2B5EF4-FFF2-40B4-BE49-F238E27FC236}">
                <a16:creationId xmlns:a16="http://schemas.microsoft.com/office/drawing/2014/main" id="{21A2323E-4B62-4691-8CFF-B9F39F6EB289}"/>
              </a:ext>
            </a:extLst>
          </p:cNvPr>
          <p:cNvGrpSpPr/>
          <p:nvPr/>
        </p:nvGrpSpPr>
        <p:grpSpPr>
          <a:xfrm>
            <a:off x="2073436" y="1598502"/>
            <a:ext cx="9391151" cy="3426250"/>
            <a:chOff x="1338283" y="2328005"/>
            <a:chExt cx="9391151" cy="3426250"/>
          </a:xfrm>
        </p:grpSpPr>
        <p:sp>
          <p:nvSpPr>
            <p:cNvPr id="2" name="Rectangle : coins arrondis 1">
              <a:extLst>
                <a:ext uri="{FF2B5EF4-FFF2-40B4-BE49-F238E27FC236}">
                  <a16:creationId xmlns:a16="http://schemas.microsoft.com/office/drawing/2014/main" id="{F27E7547-B6D8-4509-9227-843C7B6184E7}"/>
                </a:ext>
              </a:extLst>
            </p:cNvPr>
            <p:cNvSpPr/>
            <p:nvPr/>
          </p:nvSpPr>
          <p:spPr>
            <a:xfrm>
              <a:off x="1338283" y="2328005"/>
              <a:ext cx="9391151" cy="3426250"/>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EE17678C-FDA9-4036-A4C3-DB9004894CF8}"/>
                </a:ext>
              </a:extLst>
            </p:cNvPr>
            <p:cNvSpPr txBox="1"/>
            <p:nvPr/>
          </p:nvSpPr>
          <p:spPr>
            <a:xfrm>
              <a:off x="1338283" y="2705725"/>
              <a:ext cx="9291387" cy="2800767"/>
            </a:xfrm>
            <a:prstGeom prst="rect">
              <a:avLst/>
            </a:prstGeom>
            <a:noFill/>
          </p:spPr>
          <p:txBody>
            <a:bodyPr wrap="square">
              <a:spAutoFit/>
            </a:bodyPr>
            <a:lstStyle/>
            <a:p>
              <a:pPr algn="ctr"/>
              <a:r>
                <a:rPr lang="fr-FR" sz="4400" dirty="0">
                  <a:solidFill>
                    <a:srgbClr val="FF0000"/>
                  </a:solidFill>
                  <a:effectLst/>
                  <a:latin typeface="Times New Roman" panose="02020603050405020304" pitchFamily="18" charset="0"/>
                  <a:ea typeface="Times New Roman" panose="02020603050405020304" pitchFamily="18" charset="0"/>
                </a:rPr>
                <a:t>01 </a:t>
              </a:r>
              <a:r>
                <a:rPr lang="fr-FR" sz="4400" dirty="0">
                  <a:effectLst/>
                  <a:latin typeface="Times New Roman" panose="02020603050405020304" pitchFamily="18" charset="0"/>
                  <a:ea typeface="Times New Roman" panose="02020603050405020304" pitchFamily="18" charset="0"/>
                </a:rPr>
                <a:t>« En effet, </a:t>
              </a:r>
              <a:r>
                <a:rPr lang="fr-FR" sz="4400" dirty="0">
                  <a:solidFill>
                    <a:srgbClr val="FF0000"/>
                  </a:solidFill>
                  <a:effectLst/>
                  <a:latin typeface="Times New Roman" panose="02020603050405020304" pitchFamily="18" charset="0"/>
                  <a:ea typeface="Times New Roman" panose="02020603050405020304" pitchFamily="18" charset="0"/>
                </a:rPr>
                <a:t>le royaume des Cieux </a:t>
              </a:r>
              <a:r>
                <a:rPr lang="fr-FR" sz="4400" dirty="0">
                  <a:effectLst/>
                  <a:latin typeface="Times New Roman" panose="02020603050405020304" pitchFamily="18" charset="0"/>
                  <a:ea typeface="Times New Roman" panose="02020603050405020304" pitchFamily="18" charset="0"/>
                </a:rPr>
                <a:t>est comparable au maître d’un domaine qui sortit dès le matin afin d’embaucher des ouvriers pour sa vigne.</a:t>
              </a:r>
              <a:endParaRPr lang="fr-FR" sz="4400" dirty="0"/>
            </a:p>
          </p:txBody>
        </p:sp>
      </p:grpSp>
      <p:sp>
        <p:nvSpPr>
          <p:cNvPr id="6" name="ZoneTexte 5">
            <a:extLst>
              <a:ext uri="{FF2B5EF4-FFF2-40B4-BE49-F238E27FC236}">
                <a16:creationId xmlns:a16="http://schemas.microsoft.com/office/drawing/2014/main" id="{5294D8F4-F083-4B09-8443-6C6D9C91A2F4}"/>
              </a:ext>
            </a:extLst>
          </p:cNvPr>
          <p:cNvSpPr txBox="1"/>
          <p:nvPr/>
        </p:nvSpPr>
        <p:spPr>
          <a:xfrm>
            <a:off x="111155" y="150894"/>
            <a:ext cx="2216410"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le royaume des Cieux </a:t>
            </a:r>
            <a:endParaRPr lang="fr-FR" dirty="0">
              <a:solidFill>
                <a:srgbClr val="FF0000"/>
              </a:solidFill>
            </a:endParaRPr>
          </a:p>
        </p:txBody>
      </p:sp>
    </p:spTree>
    <p:extLst>
      <p:ext uri="{BB962C8B-B14F-4D97-AF65-F5344CB8AC3E}">
        <p14:creationId xmlns:p14="http://schemas.microsoft.com/office/powerpoint/2010/main" val="2582175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934028E8-FDD8-6EA9-0612-D267D083CDD1}"/>
              </a:ext>
            </a:extLst>
          </p:cNvPr>
          <p:cNvGrpSpPr/>
          <p:nvPr/>
        </p:nvGrpSpPr>
        <p:grpSpPr>
          <a:xfrm>
            <a:off x="1539673" y="1328918"/>
            <a:ext cx="7452039" cy="1136249"/>
            <a:chOff x="307397" y="2391137"/>
            <a:chExt cx="8710768" cy="1690651"/>
          </a:xfrm>
        </p:grpSpPr>
        <p:sp>
          <p:nvSpPr>
            <p:cNvPr id="3" name="Rectangle : coins arrondis 2">
              <a:extLst>
                <a:ext uri="{FF2B5EF4-FFF2-40B4-BE49-F238E27FC236}">
                  <a16:creationId xmlns:a16="http://schemas.microsoft.com/office/drawing/2014/main" id="{EFFB1AE6-1823-438C-96A3-5CCD0B55BBEC}"/>
                </a:ext>
              </a:extLst>
            </p:cNvPr>
            <p:cNvSpPr/>
            <p:nvPr/>
          </p:nvSpPr>
          <p:spPr>
            <a:xfrm>
              <a:off x="307397" y="2391137"/>
              <a:ext cx="8710768" cy="169065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099923DF-2734-4306-B2ED-F9305AD37275}"/>
                </a:ext>
              </a:extLst>
            </p:cNvPr>
            <p:cNvSpPr txBox="1"/>
            <p:nvPr/>
          </p:nvSpPr>
          <p:spPr>
            <a:xfrm>
              <a:off x="340983" y="2743182"/>
              <a:ext cx="8643596" cy="556434"/>
            </a:xfrm>
            <a:prstGeom prst="rect">
              <a:avLst/>
            </a:prstGeom>
            <a:noFill/>
          </p:spPr>
          <p:txBody>
            <a:bodyPr wrap="square">
              <a:spAutoFit/>
            </a:bodyPr>
            <a:lstStyle/>
            <a:p>
              <a:pPr algn="ctr">
                <a:lnSpc>
                  <a:spcPct val="115000"/>
                </a:lnSpc>
                <a:spcAft>
                  <a:spcPts val="1000"/>
                </a:spcAft>
              </a:pP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Qu’est-ce que le Royaume des cieux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3" name="Groupe 12">
            <a:extLst>
              <a:ext uri="{FF2B5EF4-FFF2-40B4-BE49-F238E27FC236}">
                <a16:creationId xmlns:a16="http://schemas.microsoft.com/office/drawing/2014/main" id="{3A81B5FA-2016-49E8-BF33-7F33387E8C2E}"/>
              </a:ext>
            </a:extLst>
          </p:cNvPr>
          <p:cNvGrpSpPr/>
          <p:nvPr/>
        </p:nvGrpSpPr>
        <p:grpSpPr>
          <a:xfrm>
            <a:off x="1965533" y="4695932"/>
            <a:ext cx="7591030" cy="1072716"/>
            <a:chOff x="527027" y="4094903"/>
            <a:chExt cx="8331747" cy="1072716"/>
          </a:xfrm>
        </p:grpSpPr>
        <p:sp>
          <p:nvSpPr>
            <p:cNvPr id="10" name="Rectangle : coins arrondis 9">
              <a:extLst>
                <a:ext uri="{FF2B5EF4-FFF2-40B4-BE49-F238E27FC236}">
                  <a16:creationId xmlns:a16="http://schemas.microsoft.com/office/drawing/2014/main" id="{369D8D13-AA9B-403B-B3AB-C51E1A963479}"/>
                </a:ext>
              </a:extLst>
            </p:cNvPr>
            <p:cNvSpPr/>
            <p:nvPr/>
          </p:nvSpPr>
          <p:spPr>
            <a:xfrm>
              <a:off x="527027" y="4094903"/>
              <a:ext cx="8331747" cy="107271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BE8FF573-DF1D-4E04-A1BC-3040A8CF9964}"/>
                </a:ext>
              </a:extLst>
            </p:cNvPr>
            <p:cNvSpPr txBox="1"/>
            <p:nvPr/>
          </p:nvSpPr>
          <p:spPr>
            <a:xfrm>
              <a:off x="601130" y="4250452"/>
              <a:ext cx="825764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On peut aussi dire le Royaume de Dieu.</a:t>
              </a:r>
              <a:endPar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2" name="ZoneTexte 1">
            <a:extLst>
              <a:ext uri="{FF2B5EF4-FFF2-40B4-BE49-F238E27FC236}">
                <a16:creationId xmlns:a16="http://schemas.microsoft.com/office/drawing/2014/main" id="{73A9F218-1877-A845-38BA-7552DED4C6A9}"/>
              </a:ext>
            </a:extLst>
          </p:cNvPr>
          <p:cNvSpPr txBox="1"/>
          <p:nvPr/>
        </p:nvSpPr>
        <p:spPr>
          <a:xfrm>
            <a:off x="111155" y="150894"/>
            <a:ext cx="2216410" cy="369332"/>
          </a:xfrm>
          <a:prstGeom prst="rect">
            <a:avLst/>
          </a:prstGeom>
          <a:noFill/>
        </p:spPr>
        <p:txBody>
          <a:bodyPr wrap="square">
            <a:spAutoFit/>
          </a:bodyPr>
          <a:lstStyle/>
          <a:p>
            <a:endParaRPr lang="fr-FR" dirty="0">
              <a:solidFill>
                <a:srgbClr val="FF0000"/>
              </a:solidFill>
            </a:endParaRPr>
          </a:p>
        </p:txBody>
      </p:sp>
      <p:sp>
        <p:nvSpPr>
          <p:cNvPr id="4" name="ZoneTexte 3">
            <a:extLst>
              <a:ext uri="{FF2B5EF4-FFF2-40B4-BE49-F238E27FC236}">
                <a16:creationId xmlns:a16="http://schemas.microsoft.com/office/drawing/2014/main" id="{94E352ED-91EA-32C0-0798-E07B3503DCD9}"/>
              </a:ext>
            </a:extLst>
          </p:cNvPr>
          <p:cNvSpPr txBox="1"/>
          <p:nvPr/>
        </p:nvSpPr>
        <p:spPr>
          <a:xfrm>
            <a:off x="263555" y="303294"/>
            <a:ext cx="2216410"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le royaume des Cieux </a:t>
            </a:r>
            <a:endParaRPr lang="fr-FR" dirty="0">
              <a:solidFill>
                <a:srgbClr val="FF0000"/>
              </a:solidFill>
            </a:endParaRPr>
          </a:p>
        </p:txBody>
      </p:sp>
      <p:pic>
        <p:nvPicPr>
          <p:cNvPr id="7" name="Image 6">
            <a:extLst>
              <a:ext uri="{FF2B5EF4-FFF2-40B4-BE49-F238E27FC236}">
                <a16:creationId xmlns:a16="http://schemas.microsoft.com/office/drawing/2014/main" id="{06C2169F-6DD4-4495-893E-57B3C467C1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54050" y="251494"/>
            <a:ext cx="2478804" cy="5114554"/>
          </a:xfrm>
          <a:prstGeom prst="rect">
            <a:avLst/>
          </a:prstGeom>
        </p:spPr>
      </p:pic>
    </p:spTree>
    <p:extLst>
      <p:ext uri="{BB962C8B-B14F-4D97-AF65-F5344CB8AC3E}">
        <p14:creationId xmlns:p14="http://schemas.microsoft.com/office/powerpoint/2010/main" val="169154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TotalTime>
  <Words>3881</Words>
  <Application>Microsoft Office PowerPoint</Application>
  <PresentationFormat>Grand écran</PresentationFormat>
  <Paragraphs>440</Paragraphs>
  <Slides>70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70</vt:i4>
      </vt:variant>
    </vt:vector>
  </HeadingPairs>
  <TitlesOfParts>
    <vt:vector size="75"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PROPRIETAIRE</dc:creator>
  <cp:lastModifiedBy>odile theiller</cp:lastModifiedBy>
  <cp:revision>99</cp:revision>
  <dcterms:created xsi:type="dcterms:W3CDTF">2022-02-23T13:03:51Z</dcterms:created>
  <dcterms:modified xsi:type="dcterms:W3CDTF">2023-07-25T13:21:09Z</dcterms:modified>
</cp:coreProperties>
</file>