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72" r:id="rId3"/>
    <p:sldId id="284" r:id="rId4"/>
    <p:sldId id="257" r:id="rId5"/>
    <p:sldId id="282" r:id="rId6"/>
    <p:sldId id="270" r:id="rId7"/>
    <p:sldId id="283" r:id="rId8"/>
    <p:sldId id="258" r:id="rId9"/>
    <p:sldId id="264" r:id="rId10"/>
    <p:sldId id="259" r:id="rId11"/>
    <p:sldId id="265" r:id="rId12"/>
    <p:sldId id="285" r:id="rId13"/>
    <p:sldId id="271" r:id="rId14"/>
    <p:sldId id="260" r:id="rId15"/>
    <p:sldId id="274" r:id="rId16"/>
    <p:sldId id="275" r:id="rId17"/>
    <p:sldId id="261" r:id="rId18"/>
    <p:sldId id="269" r:id="rId19"/>
    <p:sldId id="267" r:id="rId20"/>
    <p:sldId id="281" r:id="rId21"/>
    <p:sldId id="276" r:id="rId22"/>
    <p:sldId id="262" r:id="rId23"/>
    <p:sldId id="286" r:id="rId24"/>
    <p:sldId id="280" r:id="rId25"/>
    <p:sldId id="279" r:id="rId26"/>
    <p:sldId id="263" r:id="rId2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A6CA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D37B62-5821-4026-B169-8DB5D62BA1AC}" type="datetimeFigureOut">
              <a:rPr lang="fr-FR" smtClean="0"/>
              <a:pPr/>
              <a:t>15/10/2023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577B9A-F86E-4205-BA12-7809C041826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2199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77B9A-F86E-4205-BA12-7809C041826C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1334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77B9A-F86E-4205-BA12-7809C041826C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7843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77B9A-F86E-4205-BA12-7809C041826C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0339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423209-E168-7992-4B26-87542401AC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6633E59-9F18-A921-E94F-C211E69560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2C03DA8-2528-1E56-1B35-0C4C375EC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502C3-8E89-4ABA-9156-14F43C9F7F4A}" type="datetimeFigureOut">
              <a:rPr lang="fr-FR" smtClean="0"/>
              <a:pPr/>
              <a:t>15/10/2023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A7252A-A6BD-3892-5413-54A5D8DFB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BCB308-B142-C6E3-154B-362B85279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A6A6D-274B-4FAC-BD2A-24ABD176278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350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3B7C2B-271B-A71F-3E11-FD757AC1F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60EF126-2CE7-91DC-D0E0-F05FD17CA7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802D1A-8F8E-4533-11A6-0C6644B89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502C3-8E89-4ABA-9156-14F43C9F7F4A}" type="datetimeFigureOut">
              <a:rPr lang="fr-FR" smtClean="0"/>
              <a:pPr/>
              <a:t>15/10/2023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FDFF57-948B-EA61-527B-9C9DEC706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6BDD701-8E18-47CA-09CC-2500A5371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A6A6D-274B-4FAC-BD2A-24ABD176278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1202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538FF6E-C11C-EC12-CB78-3F31DAD629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8602BA5-7F6D-F41C-C2B3-FB91A148AA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D94129A-D75F-AED1-FAE8-DAD3918AB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502C3-8E89-4ABA-9156-14F43C9F7F4A}" type="datetimeFigureOut">
              <a:rPr lang="fr-FR" smtClean="0"/>
              <a:pPr/>
              <a:t>15/10/2023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803633E-3A2D-3A91-5AF6-7AF6BAFEA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62A344-687E-EEF8-0114-12668E099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A6A6D-274B-4FAC-BD2A-24ABD176278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0559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59AF6A-329A-B320-F13F-377661D76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1BB3D7-5E98-2AE7-8C46-1CA341FB37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CC03B1C-76E7-0E75-3B82-0299A93BD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502C3-8E89-4ABA-9156-14F43C9F7F4A}" type="datetimeFigureOut">
              <a:rPr lang="fr-FR" smtClean="0"/>
              <a:pPr/>
              <a:t>15/10/2023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05E30F9-AD81-F60F-9493-ADDCC8EF8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402087-091C-46BD-2DF8-E39D86C6C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A6A6D-274B-4FAC-BD2A-24ABD176278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3652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233420-C52A-905A-A63B-A41957B7E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8E801A-DA83-9623-B6AE-6B91EDA6D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2FB783-37E2-BE99-FA2F-8CC8612E1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502C3-8E89-4ABA-9156-14F43C9F7F4A}" type="datetimeFigureOut">
              <a:rPr lang="fr-FR" smtClean="0"/>
              <a:pPr/>
              <a:t>15/10/2023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A22B0D-F2F4-EA7C-4F17-7839A8185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98219F2-82C6-20E8-DFB3-58AD4CCD8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A6A6D-274B-4FAC-BD2A-24ABD176278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3888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13130C-36F8-8C80-6645-F5799F041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D48EE4-89F6-0D1B-4F10-8AE277BB2D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744D7BE-3559-9D91-C567-5C1A6F31BF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636772E-4FAD-F9B8-E00D-6F84E0CB5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502C3-8E89-4ABA-9156-14F43C9F7F4A}" type="datetimeFigureOut">
              <a:rPr lang="fr-FR" smtClean="0"/>
              <a:pPr/>
              <a:t>15/10/2023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5F32C19-7B39-79A0-98B2-D0C9ED33D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B47217F-30A5-FC1D-73F3-189DEBB8F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A6A6D-274B-4FAC-BD2A-24ABD176278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3078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9210E6-1FCD-8F29-A1E7-9D292D367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CC927DF-E3FD-B934-E90F-45A81E783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479F433-03FE-891F-3A2A-59AB8A6041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08CCED7-72A5-03A1-45A9-79DE12B30F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40C4080-31D3-7F0B-94E1-BD08C7F510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A392B97-4051-3658-C772-5BD259F36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502C3-8E89-4ABA-9156-14F43C9F7F4A}" type="datetimeFigureOut">
              <a:rPr lang="fr-FR" smtClean="0"/>
              <a:pPr/>
              <a:t>15/10/2023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F0BB05E-8AD8-C742-2A61-AB6AF8A1C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E62F4CC-0827-59C8-A44E-4C49F11D1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A6A6D-274B-4FAC-BD2A-24ABD176278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9738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1CE9EF-27D7-4D45-7396-11A1C6FAB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EB3C347-C494-C53A-E642-C6E1FA2C8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502C3-8E89-4ABA-9156-14F43C9F7F4A}" type="datetimeFigureOut">
              <a:rPr lang="fr-FR" smtClean="0"/>
              <a:pPr/>
              <a:t>15/10/2023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767EB8A-83DE-0C64-FE18-603A1EE43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54E21D5-05DB-8E9A-4269-2879E701E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A6A6D-274B-4FAC-BD2A-24ABD176278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7845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A2EF6BB-44EC-28E7-DF42-C62E3D7E2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502C3-8E89-4ABA-9156-14F43C9F7F4A}" type="datetimeFigureOut">
              <a:rPr lang="fr-FR" smtClean="0"/>
              <a:pPr/>
              <a:t>15/10/2023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AC63CB2-2986-3FE9-015E-CEC29B206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715D23C-AD3C-089A-4E56-54A16EB93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A6A6D-274B-4FAC-BD2A-24ABD176278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448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89632D-08CC-D7E6-1CC9-DF51C73C1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837C89-8BB4-B0A2-E17A-6A8921811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D0E9034-2D96-72C3-C1CF-AFC94AAF24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236D326-4814-6E80-7E8C-E144CD9F1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502C3-8E89-4ABA-9156-14F43C9F7F4A}" type="datetimeFigureOut">
              <a:rPr lang="fr-FR" smtClean="0"/>
              <a:pPr/>
              <a:t>15/10/2023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B856A76-0CFA-47A0-9256-3CA83970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A7FC4EA-C37B-8EEF-4163-F6EC14629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A6A6D-274B-4FAC-BD2A-24ABD176278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7191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975BE7-6D76-60C4-C7C5-7A7FA10A3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E66C2F9-54A0-F737-346D-33B171FDEC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798686B-04E3-DD4F-8394-0D4FC0C37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2296945-4BA6-9C1B-F8AA-6546F6FDB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502C3-8E89-4ABA-9156-14F43C9F7F4A}" type="datetimeFigureOut">
              <a:rPr lang="fr-FR" smtClean="0"/>
              <a:pPr/>
              <a:t>15/10/2023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A757259-2C58-3A9F-F68A-1F7BB6ECB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8F91161-8CC9-4643-E029-A6F6FB764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A6A6D-274B-4FAC-BD2A-24ABD176278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4219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>
            <a:alpha val="9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EBC7225-271C-99B1-1E48-C87658CDC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88C47A-3E46-045A-3026-2DE402681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01743A-D93F-47EA-F45E-B506DFD6DC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502C3-8E89-4ABA-9156-14F43C9F7F4A}" type="datetimeFigureOut">
              <a:rPr lang="fr-FR" smtClean="0"/>
              <a:pPr/>
              <a:t>15/10/2023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97A5A75-5385-4644-39CC-42C1331D14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707084-3540-5D35-CE35-1834ED941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A6A6D-274B-4FAC-BD2A-24ABD176278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2856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youtu.be/-lnm_SM1rNo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42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parlaparole@gmail.com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-1" y="369115"/>
            <a:ext cx="12298261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fr-FR" sz="40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38D8B05-7F06-C973-19C8-A77BA08341BC}"/>
              </a:ext>
            </a:extLst>
          </p:cNvPr>
          <p:cNvSpPr txBox="1"/>
          <p:nvPr/>
        </p:nvSpPr>
        <p:spPr>
          <a:xfrm>
            <a:off x="1356476" y="1378655"/>
            <a:ext cx="740534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0070C0"/>
                </a:solidFill>
              </a:rPr>
              <a:t>Voyage catéchétique en 6 rencontres </a:t>
            </a:r>
          </a:p>
          <a:p>
            <a:r>
              <a:rPr lang="fr-FR" sz="3200" dirty="0"/>
              <a:t>pour entrer dans le message </a:t>
            </a:r>
          </a:p>
          <a:p>
            <a:r>
              <a:rPr lang="fr-FR" sz="3200" dirty="0"/>
              <a:t>que Paul nous adresse.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A9ED2B5-D4EF-C5BB-09B6-2525E03EB736}"/>
              </a:ext>
            </a:extLst>
          </p:cNvPr>
          <p:cNvSpPr txBox="1"/>
          <p:nvPr/>
        </p:nvSpPr>
        <p:spPr>
          <a:xfrm>
            <a:off x="3595745" y="4895189"/>
            <a:ext cx="5757980" cy="1324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2400" b="1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Intergénérationnel</a:t>
            </a:r>
          </a:p>
          <a:p>
            <a:pPr marL="0" marR="0" inden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2400" b="1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Adulte</a:t>
            </a:r>
          </a:p>
          <a:p>
            <a:pPr marL="0" marR="0" inden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24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J</a:t>
            </a:r>
            <a:r>
              <a:rPr lang="fr-FR" sz="2400" b="1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eunes : ados – enfance - petite enfance </a:t>
            </a:r>
            <a:endParaRPr lang="fr-FR" sz="2400" kern="140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sz="1100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</p:txBody>
      </p:sp>
      <p:pic>
        <p:nvPicPr>
          <p:cNvPr id="12" name="Image 11" descr="Une image contenant parapluie, accessoire&#10;&#10;Description générée automatiquement">
            <a:extLst>
              <a:ext uri="{FF2B5EF4-FFF2-40B4-BE49-F238E27FC236}">
                <a16:creationId xmlns:a16="http://schemas.microsoft.com/office/drawing/2014/main" id="{B7CF5F7C-206D-9EAE-4B12-E325C71CE9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566">
            <a:off x="8077118" y="943775"/>
            <a:ext cx="2553214" cy="2307368"/>
          </a:xfrm>
          <a:prstGeom prst="rect">
            <a:avLst/>
          </a:prstGeom>
        </p:spPr>
      </p:pic>
      <p:pic>
        <p:nvPicPr>
          <p:cNvPr id="1026" name="Picture 2" descr="avec_pau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1547" y="292522"/>
            <a:ext cx="11957539" cy="79438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207390" y="3483339"/>
            <a:ext cx="66161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/>
              <a:t>Catéchèse pour découvrir, comprendre, vivre</a:t>
            </a:r>
            <a:br>
              <a:rPr lang="fr-FR" sz="2400" b="1" dirty="0"/>
            </a:br>
            <a:r>
              <a:rPr lang="fr-FR" sz="2400" b="1" dirty="0"/>
              <a:t>la 1</a:t>
            </a:r>
            <a:r>
              <a:rPr lang="fr-FR" sz="2400" b="1" baseline="30000" dirty="0"/>
              <a:t>ère</a:t>
            </a:r>
            <a:r>
              <a:rPr lang="fr-FR" sz="2400" b="1" dirty="0"/>
              <a:t> lettre aux Corinthiens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5051" y="4886344"/>
            <a:ext cx="248183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6 rencontres</a:t>
            </a:r>
          </a:p>
          <a:p>
            <a:pPr algn="ctr"/>
            <a:r>
              <a:rPr lang="fr-FR" sz="24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de 2h </a:t>
            </a:r>
          </a:p>
          <a:p>
            <a:pPr algn="ctr"/>
            <a:r>
              <a:rPr lang="fr-FR" sz="24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pour tous les âges</a:t>
            </a:r>
            <a:endParaRPr lang="fr-FR" sz="2400" dirty="0"/>
          </a:p>
        </p:txBody>
      </p:sp>
      <p:cxnSp>
        <p:nvCxnSpPr>
          <p:cNvPr id="14" name="Connecteur droit avec flèche 13"/>
          <p:cNvCxnSpPr/>
          <p:nvPr/>
        </p:nvCxnSpPr>
        <p:spPr>
          <a:xfrm flipV="1">
            <a:off x="2726422" y="5167618"/>
            <a:ext cx="780176" cy="20972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2736210" y="5429076"/>
            <a:ext cx="778777" cy="2376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2751589" y="5494789"/>
            <a:ext cx="729842" cy="25167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08576147"/>
      </p:ext>
    </p:extLst>
  </p:cSld>
  <p:clrMapOvr>
    <a:masterClrMapping/>
  </p:clrMapOvr>
  <p:transition advTm="420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9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C2393FD9-0BF8-7025-C163-4CB062FAF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2478" y="645860"/>
            <a:ext cx="6512676" cy="242052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 algn="ctr">
            <a:solidFill>
              <a:schemeClr val="accent1"/>
            </a:solidFill>
            <a:round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i="1" u="none" strike="noStrike" cap="none" normalizeH="0" baseline="0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fr-FR" altLang="fr-FR" sz="2400" i="1" u="sng" strike="noStrike" cap="none" normalizeH="0" baseline="0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Rencontre 3</a:t>
            </a:r>
            <a:r>
              <a:rPr kumimoji="0" lang="fr-FR" altLang="fr-FR" sz="2400" i="1" strike="noStrike" cap="none" normalizeH="0" baseline="0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fr-FR" altLang="fr-FR" sz="2400" b="1" i="0" u="none" strike="noStrike" cap="none" normalizeH="0" baseline="0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Trop de divisions!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0" i="0" u="none" strike="noStrike" cap="none" normalizeH="0" baseline="0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1 Corinthiens 1, 10 à 17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0" i="0" u="none" strike="noStrike" cap="none" normalizeH="0" baseline="0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Les divisions à Corinthe et aujourd'hui</a:t>
            </a:r>
          </a:p>
          <a:p>
            <a:r>
              <a:rPr lang="fr-FR" sz="2400" i="1" dirty="0">
                <a:ln>
                  <a:solidFill>
                    <a:schemeClr val="accent1"/>
                  </a:solidFill>
                </a:ln>
              </a:rPr>
              <a:t>Paul exhorte à avoir un même langage, </a:t>
            </a:r>
            <a:br>
              <a:rPr lang="fr-FR" sz="2400" i="1" dirty="0">
                <a:ln>
                  <a:solidFill>
                    <a:schemeClr val="accent1"/>
                  </a:solidFill>
                </a:ln>
              </a:rPr>
            </a:br>
            <a:r>
              <a:rPr lang="fr-FR" sz="2400" i="1" dirty="0">
                <a:ln>
                  <a:solidFill>
                    <a:schemeClr val="accent1"/>
                  </a:solidFill>
                </a:ln>
              </a:rPr>
              <a:t>à être en harmonie de pensée et d’opinions. </a:t>
            </a:r>
            <a:endParaRPr lang="fr-FR" sz="2400" dirty="0">
              <a:ln>
                <a:solidFill>
                  <a:schemeClr val="accent1"/>
                </a:solidFill>
              </a:ln>
            </a:endParaRPr>
          </a:p>
          <a:p>
            <a:r>
              <a:rPr lang="fr-FR" sz="2400" dirty="0">
                <a:ln>
                  <a:solidFill>
                    <a:schemeClr val="accent1"/>
                  </a:solidFill>
                </a:ln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2400" b="0" i="0" u="none" strike="noStrike" cap="none" normalizeH="0" baseline="0" dirty="0">
              <a:ln>
                <a:solidFill>
                  <a:schemeClr val="accent1"/>
                </a:solidFill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EBA93E7C-7021-AA9D-6AD8-E338C0D61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11" y="645860"/>
            <a:ext cx="3615449" cy="3061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3A88D1D-FBB7-9340-CC0B-A2967BB95F02}"/>
              </a:ext>
            </a:extLst>
          </p:cNvPr>
          <p:cNvSpPr txBox="1"/>
          <p:nvPr/>
        </p:nvSpPr>
        <p:spPr>
          <a:xfrm>
            <a:off x="499275" y="4626450"/>
            <a:ext cx="1084746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2400" b="1" i="0">
                <a:solidFill>
                  <a:srgbClr val="000000"/>
                </a:solidFill>
                <a:effectLst/>
                <a:cs typeface="heebo" pitchFamily="2" charset="-79"/>
              </a:defRPr>
            </a:lvl1pPr>
          </a:lstStyle>
          <a:p>
            <a:r>
              <a:rPr lang="fr-FR" dirty="0"/>
              <a:t>La situation des croyants à Corinthe : </a:t>
            </a:r>
          </a:p>
          <a:p>
            <a:r>
              <a:rPr lang="fr-FR" dirty="0"/>
              <a:t>comment Paul les aide à comprendre ce qui leur arrive. </a:t>
            </a:r>
          </a:p>
          <a:p>
            <a:r>
              <a:rPr lang="fr-FR" dirty="0"/>
              <a:t>Le diagnostic, les divisions dans la communauté. </a:t>
            </a:r>
          </a:p>
          <a:p>
            <a:r>
              <a:rPr lang="fr-FR" dirty="0"/>
              <a:t>1 Corinthiens 1, 10-17.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098466"/>
      </p:ext>
    </p:extLst>
  </p:cSld>
  <p:clrMapOvr>
    <a:masterClrMapping/>
  </p:clrMapOvr>
  <p:transition advTm="306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DB3AC51-0082-3F7B-80E3-CEBB38D06F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662294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33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92"/>
    </mc:Choice>
    <mc:Fallback xmlns="">
      <p:transition spd="slow" advTm="1139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9C1524A-8F87-8B53-B3C7-C5C620720233}"/>
              </a:ext>
            </a:extLst>
          </p:cNvPr>
          <p:cNvSpPr txBox="1"/>
          <p:nvPr/>
        </p:nvSpPr>
        <p:spPr>
          <a:xfrm>
            <a:off x="5919268" y="2449815"/>
            <a:ext cx="42236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Sur le site,</a:t>
            </a:r>
          </a:p>
          <a:p>
            <a:r>
              <a:rPr lang="fr-FR" sz="2800" dirty="0"/>
              <a:t>regarder et écouter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2121E8F-BFBB-5521-3906-D83A81FC12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194" y="212712"/>
            <a:ext cx="5450478" cy="564392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0B2A390-867C-837F-E6C0-731F0C6EA88D}"/>
              </a:ext>
            </a:extLst>
          </p:cNvPr>
          <p:cNvSpPr txBox="1"/>
          <p:nvPr/>
        </p:nvSpPr>
        <p:spPr>
          <a:xfrm>
            <a:off x="5919268" y="3381376"/>
            <a:ext cx="46616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dirty="0"/>
              <a:t>Françoise raconte Corinthe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489C50A-9E46-CCC2-F9B7-F48B90929147}"/>
              </a:ext>
            </a:extLst>
          </p:cNvPr>
          <p:cNvSpPr txBox="1"/>
          <p:nvPr/>
        </p:nvSpPr>
        <p:spPr>
          <a:xfrm>
            <a:off x="5919268" y="3990514"/>
            <a:ext cx="1675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6mn25</a:t>
            </a:r>
          </a:p>
        </p:txBody>
      </p:sp>
      <p:pic>
        <p:nvPicPr>
          <p:cNvPr id="2" name="Image 1" descr="Une image contenant parapluie, accessoire&#10;&#10;Description générée automatiquement">
            <a:extLst>
              <a:ext uri="{FF2B5EF4-FFF2-40B4-BE49-F238E27FC236}">
                <a16:creationId xmlns:a16="http://schemas.microsoft.com/office/drawing/2014/main" id="{AF57603E-7ED2-7F9A-F3BA-BDA36959C1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138" y="-136136"/>
            <a:ext cx="3038862" cy="274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182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5619FD6-1690-3371-0050-203C5BE3F309}"/>
              </a:ext>
            </a:extLst>
          </p:cNvPr>
          <p:cNvSpPr txBox="1"/>
          <p:nvPr/>
        </p:nvSpPr>
        <p:spPr>
          <a:xfrm>
            <a:off x="643095" y="116420"/>
            <a:ext cx="7269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Jeu des divisions : aujourd’hui, ce qui nous divise, ce qui nous unit ….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3623F45-51C6-1B14-082F-C1F14B8EE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26" y="578500"/>
            <a:ext cx="8506312" cy="601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73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93"/>
    </mc:Choice>
    <mc:Fallback xmlns="">
      <p:transition spd="slow" advTm="48393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>
            <a:extLst>
              <a:ext uri="{FF2B5EF4-FFF2-40B4-BE49-F238E27FC236}">
                <a16:creationId xmlns:a16="http://schemas.microsoft.com/office/drawing/2014/main" id="{BA4E5078-A390-5252-CCF5-637903B20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467" y="527529"/>
            <a:ext cx="7001910" cy="27202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 algn="ctr">
            <a:solidFill>
              <a:schemeClr val="accent1"/>
            </a:solidFill>
            <a:round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i="1" strike="noStrike" cap="none" normalizeH="0" baseline="0" dirty="0">
                <a:ln>
                  <a:solidFill>
                    <a:schemeClr val="accent1"/>
                  </a:solidFill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fr-FR" altLang="fr-FR" sz="2400" i="1" u="sng" strike="noStrike" cap="none" normalizeH="0" baseline="0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effectLst/>
                <a:latin typeface="Calibri" panose="020F0502020204030204" pitchFamily="34" charset="0"/>
              </a:rPr>
              <a:t>Rencontre 4</a:t>
            </a:r>
            <a:r>
              <a:rPr kumimoji="0" lang="fr-FR" altLang="fr-FR" sz="2400" i="1" strike="noStrike" cap="none" normalizeH="0" baseline="0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effectLst/>
                <a:latin typeface="Calibri" panose="020F0502020204030204" pitchFamily="34" charset="0"/>
              </a:rPr>
              <a:t>  </a:t>
            </a:r>
            <a:r>
              <a:rPr kumimoji="0" lang="fr-FR" altLang="fr-FR" sz="2400" b="1" i="0" u="none" strike="noStrike" cap="none" normalizeH="0" baseline="0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effectLst/>
                <a:latin typeface="Calibri" panose="020F0502020204030204" pitchFamily="34" charset="0"/>
              </a:rPr>
              <a:t>La fraternité, un défi depuis toujours 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0" i="0" u="none" strike="noStrike" cap="none" normalizeH="0" baseline="0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effectLst/>
                <a:latin typeface="Calibri" panose="020F0502020204030204" pitchFamily="34" charset="0"/>
              </a:rPr>
              <a:t> 1 Corinthiens 1, 10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altLang="fr-FR" sz="2400" b="0" i="0" u="none" strike="noStrike" cap="none" normalizeH="0" baseline="0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effectLst/>
                <a:latin typeface="Calibri" panose="020F0502020204030204" pitchFamily="34" charset="0"/>
              </a:rPr>
              <a:t> Enquête et </a:t>
            </a:r>
            <a:r>
              <a:rPr lang="fr-FR" altLang="fr-FR" sz="2400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latin typeface="Calibri" panose="020F0502020204030204" pitchFamily="34" charset="0"/>
              </a:rPr>
              <a:t>procès - Genèse 4, 1-16 Caïn et Abel</a:t>
            </a:r>
            <a:endParaRPr kumimoji="0" lang="fr-FR" altLang="fr-FR" sz="2400" b="0" i="0" u="none" strike="noStrike" cap="none" normalizeH="0" baseline="0" dirty="0">
              <a:ln>
                <a:solidFill>
                  <a:schemeClr val="accent1"/>
                </a:solidFill>
              </a:ln>
              <a:solidFill>
                <a:schemeClr val="accent1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0" i="0" u="none" strike="noStrike" cap="none" normalizeH="0" baseline="0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effectLst/>
                <a:latin typeface="Calibri" panose="020F0502020204030204" pitchFamily="34" charset="0"/>
              </a:rPr>
              <a:t> Face aux divisions chez les Corinthiens,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0" i="0" u="none" strike="noStrike" cap="none" normalizeH="0" baseline="0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effectLst/>
                <a:latin typeface="Calibri" panose="020F0502020204030204" pitchFamily="34" charset="0"/>
              </a:rPr>
              <a:t> Paul appelle à la fraternité en Christ pour ensemble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0" i="0" u="none" strike="noStrike" cap="none" normalizeH="0" baseline="0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effectLst/>
                <a:latin typeface="Calibri" panose="020F0502020204030204" pitchFamily="34" charset="0"/>
              </a:rPr>
              <a:t> mieux se tourner vers le Père</a:t>
            </a:r>
            <a:r>
              <a:rPr kumimoji="0" lang="fr-FR" altLang="fr-FR" sz="2400" b="0" i="0" u="none" strike="noStrike" cap="none" normalizeH="0" baseline="0" dirty="0">
                <a:ln>
                  <a:solidFill>
                    <a:schemeClr val="accent1"/>
                  </a:solidFill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.</a:t>
            </a:r>
            <a:endParaRPr kumimoji="0" lang="fr-FR" altLang="fr-FR" sz="2400" b="0" i="0" u="none" strike="noStrike" cap="none" normalizeH="0" baseline="0" dirty="0">
              <a:ln>
                <a:solidFill>
                  <a:schemeClr val="accent1"/>
                </a:solidFill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CE28C260-9821-7402-3C02-5E96F9913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00" y="527529"/>
            <a:ext cx="3272348" cy="463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0CE12E2-D152-2D5F-8948-9A2356EC3F7F}"/>
              </a:ext>
            </a:extLst>
          </p:cNvPr>
          <p:cNvSpPr txBox="1"/>
          <p:nvPr/>
        </p:nvSpPr>
        <p:spPr>
          <a:xfrm>
            <a:off x="4250725" y="4352885"/>
            <a:ext cx="721634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2400" b="1" i="0">
                <a:solidFill>
                  <a:srgbClr val="000000"/>
                </a:solidFill>
                <a:effectLst/>
                <a:cs typeface="heebo" pitchFamily="2" charset="-79"/>
              </a:defRPr>
            </a:lvl1pPr>
          </a:lstStyle>
          <a:p>
            <a:r>
              <a:rPr lang="fr-FR" dirty="0"/>
              <a:t>Excursus dans la bible: </a:t>
            </a:r>
          </a:p>
          <a:p>
            <a:r>
              <a:rPr lang="fr-FR" dirty="0"/>
              <a:t>les défis de la fraternité à recevoir et à bâtir. </a:t>
            </a:r>
          </a:p>
          <a:p>
            <a:r>
              <a:rPr lang="fr-FR" dirty="0"/>
              <a:t>L’exemple de Caïn et Abel.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641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60"/>
    </mc:Choice>
    <mc:Fallback xmlns="">
      <p:transition spd="slow" advTm="52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072C8E8-E640-E001-A83A-1FD6B2A9C2F5}"/>
              </a:ext>
            </a:extLst>
          </p:cNvPr>
          <p:cNvSpPr txBox="1"/>
          <p:nvPr/>
        </p:nvSpPr>
        <p:spPr>
          <a:xfrm>
            <a:off x="37776" y="110097"/>
            <a:ext cx="258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Bâtir un mur d’enquête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1C6EF611-302D-B0F8-634B-8049DC0DC786}"/>
              </a:ext>
            </a:extLst>
          </p:cNvPr>
          <p:cNvGrpSpPr/>
          <p:nvPr/>
        </p:nvGrpSpPr>
        <p:grpSpPr>
          <a:xfrm>
            <a:off x="1340481" y="3724234"/>
            <a:ext cx="2373746" cy="2770546"/>
            <a:chOff x="3314053" y="3678976"/>
            <a:chExt cx="2373746" cy="2770546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AE9CC5B7-898C-3C0C-9469-63395333D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34376" y="4013261"/>
              <a:ext cx="1722676" cy="2436261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571FE001-86CB-BD9E-4812-C1031DF55005}"/>
                </a:ext>
              </a:extLst>
            </p:cNvPr>
            <p:cNvSpPr txBox="1"/>
            <p:nvPr/>
          </p:nvSpPr>
          <p:spPr>
            <a:xfrm>
              <a:off x="3314053" y="3678976"/>
              <a:ext cx="23737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La victime Abel</a:t>
              </a: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0DDB6392-C9F9-DF68-3D88-FCB6E1C3E942}"/>
              </a:ext>
            </a:extLst>
          </p:cNvPr>
          <p:cNvGrpSpPr/>
          <p:nvPr/>
        </p:nvGrpSpPr>
        <p:grpSpPr>
          <a:xfrm>
            <a:off x="1612330" y="473546"/>
            <a:ext cx="2220794" cy="2311021"/>
            <a:chOff x="2795553" y="340930"/>
            <a:chExt cx="2220794" cy="2311021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5CCE3B43-99CD-1A92-969E-3CC57084E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6925" y="828410"/>
              <a:ext cx="1289422" cy="1823541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8B88EB8E-88E5-BC8E-AB8E-47D5293CCDBF}"/>
                </a:ext>
              </a:extLst>
            </p:cNvPr>
            <p:cNvSpPr txBox="1"/>
            <p:nvPr/>
          </p:nvSpPr>
          <p:spPr>
            <a:xfrm>
              <a:off x="2795553" y="340930"/>
              <a:ext cx="15553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Les parents</a:t>
              </a:r>
            </a:p>
          </p:txBody>
        </p: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3A52A51D-6796-C788-58C9-B0F0C05127FD}"/>
              </a:ext>
            </a:extLst>
          </p:cNvPr>
          <p:cNvGrpSpPr/>
          <p:nvPr/>
        </p:nvGrpSpPr>
        <p:grpSpPr>
          <a:xfrm>
            <a:off x="916498" y="1004961"/>
            <a:ext cx="4649719" cy="2707456"/>
            <a:chOff x="2150842" y="823406"/>
            <a:chExt cx="4649719" cy="2707456"/>
          </a:xfrm>
        </p:grpSpPr>
        <p:pic>
          <p:nvPicPr>
            <p:cNvPr id="14" name="Image 13" descr="Une image contenant carte&#10;&#10;Description générée automatiquement">
              <a:extLst>
                <a:ext uri="{FF2B5EF4-FFF2-40B4-BE49-F238E27FC236}">
                  <a16:creationId xmlns:a16="http://schemas.microsoft.com/office/drawing/2014/main" id="{62EBCC18-AD78-EFB9-424F-8C2E3474C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0842" y="823406"/>
              <a:ext cx="1289422" cy="1823540"/>
            </a:xfrm>
            <a:prstGeom prst="rect">
              <a:avLst/>
            </a:prstGeom>
          </p:spPr>
        </p:pic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D4A5EC41-2D8F-FEE5-2CFD-3C9780F96D14}"/>
                </a:ext>
              </a:extLst>
            </p:cNvPr>
            <p:cNvCxnSpPr>
              <a:cxnSpLocks/>
            </p:cNvCxnSpPr>
            <p:nvPr/>
          </p:nvCxnSpPr>
          <p:spPr>
            <a:xfrm>
              <a:off x="3334376" y="2708487"/>
              <a:ext cx="3466185" cy="822375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6AE1EEAF-CEF3-4564-CB83-797795FBE1A5}"/>
              </a:ext>
            </a:extLst>
          </p:cNvPr>
          <p:cNvGrpSpPr/>
          <p:nvPr/>
        </p:nvGrpSpPr>
        <p:grpSpPr>
          <a:xfrm>
            <a:off x="5990502" y="549001"/>
            <a:ext cx="1934559" cy="3095534"/>
            <a:chOff x="9169902" y="390617"/>
            <a:chExt cx="1934559" cy="3095534"/>
          </a:xfrm>
        </p:grpSpPr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BF8B3DCD-5B0E-A2C5-65F5-FA7266FB8117}"/>
                </a:ext>
              </a:extLst>
            </p:cNvPr>
            <p:cNvSpPr txBox="1"/>
            <p:nvPr/>
          </p:nvSpPr>
          <p:spPr>
            <a:xfrm>
              <a:off x="9334762" y="390617"/>
              <a:ext cx="1769699" cy="360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Une bête tapie</a:t>
              </a:r>
            </a:p>
          </p:txBody>
        </p:sp>
        <p:cxnSp>
          <p:nvCxnSpPr>
            <p:cNvPr id="34" name="Connecteur droit avec flèche 33">
              <a:extLst>
                <a:ext uri="{FF2B5EF4-FFF2-40B4-BE49-F238E27FC236}">
                  <a16:creationId xmlns:a16="http://schemas.microsoft.com/office/drawing/2014/main" id="{787AE865-CE06-6B35-5E70-90F4E5E137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69902" y="2752807"/>
              <a:ext cx="1436466" cy="73334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1DEB6458-ECF8-7F90-FDBD-4DDA07AAE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8988" y="782516"/>
              <a:ext cx="1289422" cy="1823540"/>
            </a:xfrm>
            <a:prstGeom prst="rect">
              <a:avLst/>
            </a:prstGeom>
          </p:spPr>
        </p:pic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879EB480-8DF8-47B9-204C-44C76B837752}"/>
              </a:ext>
            </a:extLst>
          </p:cNvPr>
          <p:cNvGrpSpPr/>
          <p:nvPr/>
        </p:nvGrpSpPr>
        <p:grpSpPr>
          <a:xfrm>
            <a:off x="1581401" y="174849"/>
            <a:ext cx="6055410" cy="3690555"/>
            <a:chOff x="4686586" y="-24593"/>
            <a:chExt cx="6055410" cy="3690555"/>
          </a:xfrm>
        </p:grpSpPr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4747E4E4-0DA7-CD33-92E9-65F1B2509BC6}"/>
                </a:ext>
              </a:extLst>
            </p:cNvPr>
            <p:cNvSpPr txBox="1"/>
            <p:nvPr/>
          </p:nvSpPr>
          <p:spPr>
            <a:xfrm>
              <a:off x="7546146" y="-24593"/>
              <a:ext cx="31958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Deux mystérieux personnages</a:t>
              </a:r>
            </a:p>
          </p:txBody>
        </p:sp>
        <p:cxnSp>
          <p:nvCxnSpPr>
            <p:cNvPr id="32" name="Connecteur droit avec flèche 31">
              <a:extLst>
                <a:ext uri="{FF2B5EF4-FFF2-40B4-BE49-F238E27FC236}">
                  <a16:creationId xmlns:a16="http://schemas.microsoft.com/office/drawing/2014/main" id="{26F42974-3117-45DE-AA16-EA487775CE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86586" y="2819094"/>
              <a:ext cx="2224785" cy="73679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" name="Connecteur droit avec flèche 1">
              <a:extLst>
                <a:ext uri="{FF2B5EF4-FFF2-40B4-BE49-F238E27FC236}">
                  <a16:creationId xmlns:a16="http://schemas.microsoft.com/office/drawing/2014/main" id="{29FD7D7D-A1B5-B24F-1A00-547207CDEF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4169" y="2902750"/>
              <a:ext cx="2268212" cy="76321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EE9F4290-6F32-CC89-0D57-3C1F31720B50}"/>
                </a:ext>
              </a:extLst>
            </p:cNvPr>
            <p:cNvSpPr txBox="1"/>
            <p:nvPr/>
          </p:nvSpPr>
          <p:spPr>
            <a:xfrm>
              <a:off x="7249990" y="383790"/>
              <a:ext cx="1889370" cy="360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Le Seigneur Dieu </a:t>
              </a:r>
            </a:p>
          </p:txBody>
        </p:sp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757A2F7C-2F03-8F74-2D1E-23AB4E1F4C6E}"/>
                </a:ext>
              </a:extLst>
            </p:cNvPr>
            <p:cNvGrpSpPr/>
            <p:nvPr/>
          </p:nvGrpSpPr>
          <p:grpSpPr>
            <a:xfrm>
              <a:off x="7475417" y="793994"/>
              <a:ext cx="1289422" cy="2693437"/>
              <a:chOff x="7042297" y="1233887"/>
              <a:chExt cx="1289422" cy="2693437"/>
            </a:xfrm>
          </p:grpSpPr>
          <p:pic>
            <p:nvPicPr>
              <p:cNvPr id="19" name="Image 18" descr="Une image contenant carte&#10;&#10;Description générée automatiquement">
                <a:extLst>
                  <a:ext uri="{FF2B5EF4-FFF2-40B4-BE49-F238E27FC236}">
                    <a16:creationId xmlns:a16="http://schemas.microsoft.com/office/drawing/2014/main" id="{C2575722-D6C8-B90E-9C69-438FF89C5E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42297" y="1233887"/>
                <a:ext cx="1289422" cy="1823540"/>
              </a:xfrm>
              <a:prstGeom prst="rect">
                <a:avLst/>
              </a:prstGeom>
            </p:spPr>
          </p:pic>
          <p:cxnSp>
            <p:nvCxnSpPr>
              <p:cNvPr id="15" name="Connecteur droit avec flèche 14">
                <a:extLst>
                  <a:ext uri="{FF2B5EF4-FFF2-40B4-BE49-F238E27FC236}">
                    <a16:creationId xmlns:a16="http://schemas.microsoft.com/office/drawing/2014/main" id="{AEDF30F4-18BE-DF20-1825-21BCF16E62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95986" y="2961980"/>
                <a:ext cx="0" cy="965344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Signe de multiplication 27">
                <a:extLst>
                  <a:ext uri="{FF2B5EF4-FFF2-40B4-BE49-F238E27FC236}">
                    <a16:creationId xmlns:a16="http://schemas.microsoft.com/office/drawing/2014/main" id="{A7A6DD77-373F-F1E1-D282-C80616073981}"/>
                  </a:ext>
                </a:extLst>
              </p:cNvPr>
              <p:cNvSpPr/>
              <p:nvPr/>
            </p:nvSpPr>
            <p:spPr>
              <a:xfrm>
                <a:off x="7235212" y="3075834"/>
                <a:ext cx="914400" cy="651439"/>
              </a:xfrm>
              <a:prstGeom prst="mathMultiply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E308C872-A8B3-128E-33DF-5224A611069E}"/>
              </a:ext>
            </a:extLst>
          </p:cNvPr>
          <p:cNvGrpSpPr/>
          <p:nvPr/>
        </p:nvGrpSpPr>
        <p:grpSpPr>
          <a:xfrm>
            <a:off x="3372954" y="3633487"/>
            <a:ext cx="4738156" cy="2840677"/>
            <a:chOff x="5265460" y="3610739"/>
            <a:chExt cx="4738156" cy="2840677"/>
          </a:xfrm>
        </p:grpSpPr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3D4F3440-A980-7534-6E26-C7293C122D59}"/>
                </a:ext>
              </a:extLst>
            </p:cNvPr>
            <p:cNvCxnSpPr>
              <a:cxnSpLocks/>
            </p:cNvCxnSpPr>
            <p:nvPr/>
          </p:nvCxnSpPr>
          <p:spPr>
            <a:xfrm>
              <a:off x="5265460" y="3784577"/>
              <a:ext cx="1428140" cy="0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098C8F06-5C23-808D-8C83-8529E98D735E}"/>
                </a:ext>
              </a:extLst>
            </p:cNvPr>
            <p:cNvGrpSpPr/>
            <p:nvPr/>
          </p:nvGrpSpPr>
          <p:grpSpPr>
            <a:xfrm>
              <a:off x="6793756" y="3610739"/>
              <a:ext cx="3209860" cy="2840677"/>
              <a:chOff x="6793756" y="3610739"/>
              <a:chExt cx="3209860" cy="2840677"/>
            </a:xfrm>
          </p:grpSpPr>
          <p:pic>
            <p:nvPicPr>
              <p:cNvPr id="8" name="Image 7" descr="Une image contenant carte&#10;&#10;Description générée automatiquement">
                <a:extLst>
                  <a:ext uri="{FF2B5EF4-FFF2-40B4-BE49-F238E27FC236}">
                    <a16:creationId xmlns:a16="http://schemas.microsoft.com/office/drawing/2014/main" id="{6EE54AE4-E101-1676-C94C-9AD6065B8E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92636" y="4015154"/>
                <a:ext cx="1722677" cy="2436262"/>
              </a:xfrm>
              <a:prstGeom prst="rect">
                <a:avLst/>
              </a:prstGeom>
            </p:spPr>
          </p:pic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97FD18E9-3D7D-320F-5379-09EF6F4E9F0A}"/>
                  </a:ext>
                </a:extLst>
              </p:cNvPr>
              <p:cNvSpPr txBox="1"/>
              <p:nvPr/>
            </p:nvSpPr>
            <p:spPr>
              <a:xfrm>
                <a:off x="6793756" y="3610739"/>
                <a:ext cx="32098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Le coupable Caïn son frère</a:t>
                </a:r>
              </a:p>
            </p:txBody>
          </p:sp>
        </p:grp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99D83D2C-5E21-023F-414A-E8E86B3721F4}"/>
              </a:ext>
            </a:extLst>
          </p:cNvPr>
          <p:cNvSpPr txBox="1"/>
          <p:nvPr/>
        </p:nvSpPr>
        <p:spPr>
          <a:xfrm>
            <a:off x="8384218" y="2184402"/>
            <a:ext cx="30800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Sur le site</a:t>
            </a:r>
          </a:p>
          <a:p>
            <a:r>
              <a:rPr lang="fr-FR" dirty="0"/>
              <a:t>des extraits de l’enquête </a:t>
            </a:r>
          </a:p>
          <a:p>
            <a:r>
              <a:rPr lang="fr-FR" dirty="0"/>
              <a:t>et du procès . 3mn46 </a:t>
            </a:r>
            <a:endParaRPr lang="fr-FR" sz="1800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35C25B7-6D1B-2761-D26E-BC1215CCB62A}"/>
              </a:ext>
            </a:extLst>
          </p:cNvPr>
          <p:cNvSpPr txBox="1"/>
          <p:nvPr/>
        </p:nvSpPr>
        <p:spPr>
          <a:xfrm>
            <a:off x="7940662" y="3204201"/>
            <a:ext cx="4078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Enquête et Procès Caïn</a:t>
            </a:r>
          </a:p>
        </p:txBody>
      </p:sp>
    </p:spTree>
    <p:extLst>
      <p:ext uri="{BB962C8B-B14F-4D97-AF65-F5344CB8AC3E}">
        <p14:creationId xmlns:p14="http://schemas.microsoft.com/office/powerpoint/2010/main" val="2492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6"/>
    </mc:Choice>
    <mc:Fallback xmlns="">
      <p:transition spd="slow" advTm="850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072C8E8-E640-E001-A83A-1FD6B2A9C2F5}"/>
              </a:ext>
            </a:extLst>
          </p:cNvPr>
          <p:cNvSpPr txBox="1"/>
          <p:nvPr/>
        </p:nvSpPr>
        <p:spPr>
          <a:xfrm>
            <a:off x="599305" y="284256"/>
            <a:ext cx="2586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Jouer le procès</a:t>
            </a:r>
          </a:p>
        </p:txBody>
      </p:sp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D0020491-41BA-CF39-B0BC-1A4D5F2542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1746">
            <a:off x="468511" y="2023833"/>
            <a:ext cx="4951330" cy="3512295"/>
          </a:xfrm>
          <a:prstGeom prst="rect">
            <a:avLst/>
          </a:prstGeom>
        </p:spPr>
      </p:pic>
      <p:pic>
        <p:nvPicPr>
          <p:cNvPr id="25" name="Image 24" descr="Une image contenant texte&#10;&#10;Description générée automatiquement">
            <a:extLst>
              <a:ext uri="{FF2B5EF4-FFF2-40B4-BE49-F238E27FC236}">
                <a16:creationId xmlns:a16="http://schemas.microsoft.com/office/drawing/2014/main" id="{CE81448D-3BFA-CC9F-0DE8-BBE1A0741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613">
            <a:off x="6665683" y="1122387"/>
            <a:ext cx="5166120" cy="364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7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28"/>
    </mc:Choice>
    <mc:Fallback xmlns="">
      <p:transition spd="slow" advTm="26228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027A8121-4083-C96F-E515-2AEBDBE69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2203" y="537558"/>
            <a:ext cx="6508366" cy="266711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algn="ctr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i="1" u="sng" strike="noStrike" cap="none" normalizeH="0" baseline="0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Rencontre 5</a:t>
            </a:r>
            <a:r>
              <a:rPr kumimoji="0" lang="fr-FR" altLang="fr-FR" sz="2400" i="1" strike="noStrike" cap="none" normalizeH="0" baseline="0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</a:t>
            </a:r>
            <a:r>
              <a:rPr kumimoji="0" lang="fr-FR" altLang="fr-FR" sz="2400" b="1" i="0" u="none" strike="noStrike" cap="none" normalizeH="0" baseline="0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 la Sagesse à la folie de la croix 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0" i="0" u="none" strike="noStrike" cap="none" normalizeH="0" baseline="0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 recentrer sur le Christ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0" i="0" u="none" strike="noStrike" cap="none" normalizeH="0" baseline="0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 Corinthiens 1, 17 à 31 et 1 Corinthiens 2, 1 à 16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0" i="0" u="none" strike="noStrike" cap="none" normalizeH="0" baseline="0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Paul nous invite à nous recentrer sur la croix du Christ.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0" i="0" u="none" strike="noStrike" cap="none" normalizeH="0" baseline="0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Croix, folie aux yeux des hommes.</a:t>
            </a:r>
            <a:endParaRPr kumimoji="0" lang="fr-FR" altLang="fr-FR" sz="2400" b="0" i="0" u="none" strike="noStrike" cap="none" normalizeH="0" baseline="0" dirty="0">
              <a:ln>
                <a:solidFill>
                  <a:schemeClr val="accent1"/>
                </a:solidFill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0DC6FC95-EDF9-FBA7-6ACC-3E26DD703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50" y="394816"/>
            <a:ext cx="3439864" cy="487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BC19458-4328-8691-D4D9-F91214FFBC8D}"/>
              </a:ext>
            </a:extLst>
          </p:cNvPr>
          <p:cNvSpPr txBox="1"/>
          <p:nvPr/>
        </p:nvSpPr>
        <p:spPr>
          <a:xfrm>
            <a:off x="4739823" y="4387762"/>
            <a:ext cx="71885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00000"/>
                </a:solidFill>
                <a:cs typeface="heebo" pitchFamily="2" charset="-79"/>
              </a:rPr>
              <a:t>De la quête de la sagesse philosophique </a:t>
            </a:r>
          </a:p>
          <a:p>
            <a:r>
              <a:rPr lang="fr-FR" sz="2400" b="1" dirty="0">
                <a:solidFill>
                  <a:srgbClr val="000000"/>
                </a:solidFill>
                <a:cs typeface="heebo" pitchFamily="2" charset="-79"/>
              </a:rPr>
              <a:t>au langage de la croix.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410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11"/>
    </mc:Choice>
    <mc:Fallback xmlns="">
      <p:transition spd="slow" advTm="36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725084" y="1455313"/>
            <a:ext cx="3782796" cy="252186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325654" y="915383"/>
            <a:ext cx="4527162" cy="339537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31A5AAF-D0B2-915B-B2E8-67BADDB64CDB}"/>
              </a:ext>
            </a:extLst>
          </p:cNvPr>
          <p:cNvSpPr txBox="1"/>
          <p:nvPr/>
        </p:nvSpPr>
        <p:spPr>
          <a:xfrm>
            <a:off x="4241564" y="87876"/>
            <a:ext cx="6859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Trois croix pour des lectures d’images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066762" y="5210284"/>
            <a:ext cx="14745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Croix de procession </a:t>
            </a:r>
          </a:p>
          <a:p>
            <a:r>
              <a:rPr lang="fr-FR" dirty="0"/>
              <a:t>Clapiers 34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861823" y="4887119"/>
            <a:ext cx="34269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Croix suspendue </a:t>
            </a:r>
          </a:p>
          <a:p>
            <a:r>
              <a:rPr lang="fr-FR" dirty="0"/>
              <a:t>au-dessus d’un autel</a:t>
            </a:r>
          </a:p>
          <a:p>
            <a:r>
              <a:rPr lang="fr-FR" dirty="0"/>
              <a:t>Eglise Don Bosco Montpellier 34 </a:t>
            </a:r>
          </a:p>
        </p:txBody>
      </p:sp>
      <p:pic>
        <p:nvPicPr>
          <p:cNvPr id="3" name="Image 2" descr="Une image contenant bâtiment, très coloré, plusieurs, toit&#10;&#10;Description générée automatiquement">
            <a:extLst>
              <a:ext uri="{FF2B5EF4-FFF2-40B4-BE49-F238E27FC236}">
                <a16:creationId xmlns:a16="http://schemas.microsoft.com/office/drawing/2014/main" id="{6E7BBF05-5593-C48E-835E-E6FF5AE276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637" y="3790328"/>
            <a:ext cx="2765636" cy="26113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41"/>
    </mc:Choice>
    <mc:Fallback xmlns="">
      <p:transition spd="slow" advTm="20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vieux, sombre&#10;&#10;Description générée automatiquement">
            <a:extLst>
              <a:ext uri="{FF2B5EF4-FFF2-40B4-BE49-F238E27FC236}">
                <a16:creationId xmlns:a16="http://schemas.microsoft.com/office/drawing/2014/main" id="{49FD4107-77C7-D1A2-6A10-622391F1BF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08" y="784157"/>
            <a:ext cx="4394788" cy="6073843"/>
          </a:xfrm>
          <a:prstGeom prst="rect">
            <a:avLst/>
          </a:prstGeom>
        </p:spPr>
      </p:pic>
      <p:pic>
        <p:nvPicPr>
          <p:cNvPr id="7" name="Image 6" descr="Une image contenant texte, personne, très coloré&#10;&#10;Description générée automatiquement">
            <a:extLst>
              <a:ext uri="{FF2B5EF4-FFF2-40B4-BE49-F238E27FC236}">
                <a16:creationId xmlns:a16="http://schemas.microsoft.com/office/drawing/2014/main" id="{8F56D7EF-3179-DB8A-8798-937B3758C9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244" y="406400"/>
            <a:ext cx="2620974" cy="218771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415F5B3-9A24-7B38-404A-F1C0B14C87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782" y="-119101"/>
            <a:ext cx="2341565" cy="282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74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72"/>
    </mc:Choice>
    <mc:Fallback xmlns="">
      <p:transition spd="slow" advTm="1207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84A97ADE-C9D0-5E74-D2EF-7DCBBB4241CF}"/>
              </a:ext>
            </a:extLst>
          </p:cNvPr>
          <p:cNvSpPr txBox="1"/>
          <p:nvPr/>
        </p:nvSpPr>
        <p:spPr>
          <a:xfrm>
            <a:off x="70489" y="46182"/>
            <a:ext cx="4740793" cy="586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Itinéraire en ligne sur le site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sng" strike="noStrike" cap="none" normalizeH="0" baseline="0" dirty="0">
                <a:ln>
                  <a:noFill/>
                </a:ln>
                <a:solidFill>
                  <a:srgbClr val="085296"/>
                </a:solidFill>
                <a:effectLst/>
                <a:latin typeface="Calibri" panose="020F0502020204030204" pitchFamily="34" charset="0"/>
              </a:rPr>
              <a:t>https://catechese-par-la-parole.catholique.fr/paul</a:t>
            </a:r>
            <a:endParaRPr lang="fr-FR" sz="1600" dirty="0"/>
          </a:p>
        </p:txBody>
      </p:sp>
      <p:pic>
        <p:nvPicPr>
          <p:cNvPr id="3" name="Image 2" descr="Une image contenant texte, Appareils électroniques, ordinateur, capture d’écran&#10;&#10;Description générée automatiquement">
            <a:extLst>
              <a:ext uri="{FF2B5EF4-FFF2-40B4-BE49-F238E27FC236}">
                <a16:creationId xmlns:a16="http://schemas.microsoft.com/office/drawing/2014/main" id="{B913CFCC-6E3D-9A28-F849-F73DCCE73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27" y="632389"/>
            <a:ext cx="10426692" cy="6389655"/>
          </a:xfrm>
          <a:prstGeom prst="rect">
            <a:avLst/>
          </a:prstGeom>
        </p:spPr>
      </p:pic>
      <p:pic>
        <p:nvPicPr>
          <p:cNvPr id="4" name="Image 3" descr="Une image contenant texte, Graphique, motif, Police&#10;&#10;Description générée automatiquement">
            <a:extLst>
              <a:ext uri="{FF2B5EF4-FFF2-40B4-BE49-F238E27FC236}">
                <a16:creationId xmlns:a16="http://schemas.microsoft.com/office/drawing/2014/main" id="{BC761AC9-E327-953C-DE8C-30F582E97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701" y="49526"/>
            <a:ext cx="1269762" cy="126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79836"/>
      </p:ext>
    </p:extLst>
  </p:cSld>
  <p:clrMapOvr>
    <a:masterClrMapping/>
  </p:clrMapOvr>
  <p:transition advTm="28934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DE7EDAB-6F5C-442F-A808-0CC9F4EECC44}"/>
              </a:ext>
            </a:extLst>
          </p:cNvPr>
          <p:cNvSpPr txBox="1"/>
          <p:nvPr/>
        </p:nvSpPr>
        <p:spPr>
          <a:xfrm>
            <a:off x="5804007" y="1667435"/>
            <a:ext cx="42236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Sur le site,</a:t>
            </a:r>
          </a:p>
          <a:p>
            <a:r>
              <a:rPr lang="fr-FR" sz="2800" dirty="0"/>
              <a:t>regarder et écouter </a:t>
            </a:r>
          </a:p>
        </p:txBody>
      </p:sp>
      <p:sp>
        <p:nvSpPr>
          <p:cNvPr id="4" name="ZoneTexte 3">
            <a:hlinkClick r:id="rId2"/>
            <a:extLst>
              <a:ext uri="{FF2B5EF4-FFF2-40B4-BE49-F238E27FC236}">
                <a16:creationId xmlns:a16="http://schemas.microsoft.com/office/drawing/2014/main" id="{EA0D0D98-050C-F446-1E5D-83655E2252DB}"/>
              </a:ext>
            </a:extLst>
          </p:cNvPr>
          <p:cNvSpPr txBox="1"/>
          <p:nvPr/>
        </p:nvSpPr>
        <p:spPr>
          <a:xfrm>
            <a:off x="5792481" y="2820247"/>
            <a:ext cx="4665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Françoise invite à lire l'image de la croix</a:t>
            </a:r>
          </a:p>
        </p:txBody>
      </p:sp>
      <p:pic>
        <p:nvPicPr>
          <p:cNvPr id="5" name="Image 4" descr="Une image contenant texte, vieux, sombre&#10;&#10;Description générée automatiquement">
            <a:extLst>
              <a:ext uri="{FF2B5EF4-FFF2-40B4-BE49-F238E27FC236}">
                <a16:creationId xmlns:a16="http://schemas.microsoft.com/office/drawing/2014/main" id="{C70E3AC8-9EF0-B280-2257-3D7FDBBF52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92" y="691949"/>
            <a:ext cx="4394788" cy="607384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0BBDA36-3B69-AF3C-3313-3DDC837EADB7}"/>
              </a:ext>
            </a:extLst>
          </p:cNvPr>
          <p:cNvSpPr txBox="1"/>
          <p:nvPr/>
        </p:nvSpPr>
        <p:spPr>
          <a:xfrm>
            <a:off x="5804007" y="3429000"/>
            <a:ext cx="1605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5mn55</a:t>
            </a:r>
          </a:p>
        </p:txBody>
      </p:sp>
    </p:spTree>
  </p:cSld>
  <p:clrMapOvr>
    <a:masterClrMapping/>
  </p:clrMapOvr>
  <p:extLst>
    <p:ext uri="{E180D4A7-C9FB-4DFB-919C-405C955672EB}">
      <p14:showEvtLst xmlns:p14="http://schemas.microsoft.com/office/powerpoint/2010/main">
        <p14:playEvt time="0" objId="5"/>
        <p14:pauseEvt time="0" objId="5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00  pour site par la parole\00 paul\00 déroulés\5 paul rencontre 5 sagesse folie\croix\Croix-SacrameOF-TOL-18020825.jpg">
            <a:extLst>
              <a:ext uri="{FF2B5EF4-FFF2-40B4-BE49-F238E27FC236}">
                <a16:creationId xmlns:a16="http://schemas.microsoft.com/office/drawing/2014/main" id="{E32808BF-42A2-AC4B-CF94-F5FE0D92D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1828" y="126786"/>
            <a:ext cx="4100502" cy="6604427"/>
          </a:xfrm>
          <a:prstGeom prst="rect">
            <a:avLst/>
          </a:prstGeom>
          <a:noFill/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E583CD0-8354-FBC3-BB42-8F14142D89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174580" y="548753"/>
            <a:ext cx="3455302" cy="2591475"/>
          </a:xfrm>
          <a:prstGeom prst="rect">
            <a:avLst/>
          </a:prstGeom>
        </p:spPr>
      </p:pic>
      <p:pic>
        <p:nvPicPr>
          <p:cNvPr id="4" name="Image 3" descr="Une image contenant bâtiment, très coloré, plusieurs, toit&#10;&#10;Description générée automatiquement">
            <a:extLst>
              <a:ext uri="{FF2B5EF4-FFF2-40B4-BE49-F238E27FC236}">
                <a16:creationId xmlns:a16="http://schemas.microsoft.com/office/drawing/2014/main" id="{999506F8-9B3E-F895-F443-042908580E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846" y="2252085"/>
            <a:ext cx="3343996" cy="31574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063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80"/>
    </mc:Choice>
    <mc:Fallback xmlns="">
      <p:transition spd="slow" advTm="36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8AD334FC-9B69-1CD4-EA62-F85FF2DA5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4946" y="246104"/>
            <a:ext cx="6484618" cy="252273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 algn="ctr">
            <a:solidFill>
              <a:schemeClr val="accent1"/>
            </a:solidFill>
            <a:round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i="1" u="sng" strike="noStrike" cap="none" normalizeH="0" baseline="0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Rencontre 6</a:t>
            </a:r>
            <a:r>
              <a:rPr kumimoji="0" lang="fr-FR" altLang="fr-FR" sz="2400" i="1" strike="noStrike" cap="none" normalizeH="0" baseline="0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</a:t>
            </a:r>
            <a:r>
              <a:rPr kumimoji="0" lang="fr-FR" altLang="fr-FR" sz="2400" b="1" i="0" u="none" strike="noStrike" cap="none" normalizeH="0" baseline="0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Devenir Corps du Christ 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0" i="0" u="none" strike="noStrike" cap="none" normalizeH="0" baseline="0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 Corinthiens 3, 5-17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0" i="0" u="none" strike="noStrike" cap="none" normalizeH="0" baseline="0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Avec Paul,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0" i="0" u="none" strike="noStrike" cap="none" normalizeH="0" baseline="0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découvrir que l’Eglise est le Corps du Christ 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0" i="0" u="none" strike="noStrike" cap="none" normalizeH="0" baseline="0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Chacun de nous est un membre de ce Corps.</a:t>
            </a:r>
          </a:p>
        </p:txBody>
      </p:sp>
      <p:pic>
        <p:nvPicPr>
          <p:cNvPr id="4" name="Image 3" descr="Une image contenant jouet&#10;&#10;Description générée automatiquement">
            <a:extLst>
              <a:ext uri="{FF2B5EF4-FFF2-40B4-BE49-F238E27FC236}">
                <a16:creationId xmlns:a16="http://schemas.microsoft.com/office/drawing/2014/main" id="{D567723E-5ADD-949A-A7BC-1D64DC3D398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1284" y="1768268"/>
            <a:ext cx="1521863" cy="152186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4B03751-DD17-5D61-9951-5A5D12D00E1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85802" y="246104"/>
            <a:ext cx="1557649" cy="1557099"/>
          </a:xfrm>
          <a:prstGeom prst="rect">
            <a:avLst/>
          </a:prstGeom>
        </p:spPr>
      </p:pic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202677D2-C435-A826-85E7-9936D1CD472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06105" y="1768535"/>
            <a:ext cx="1521863" cy="152132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998B07D-201C-DFF5-0BD7-840E730B514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92481" y="3226009"/>
            <a:ext cx="1521862" cy="302547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B786FF9-F368-6E1A-ED9D-54F2ECE4C53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87361" y="1768536"/>
            <a:ext cx="1521863" cy="152132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BA04FC-BA31-24A7-4C78-3C8EC693D3CD}"/>
              </a:ext>
            </a:extLst>
          </p:cNvPr>
          <p:cNvSpPr txBox="1"/>
          <p:nvPr/>
        </p:nvSpPr>
        <p:spPr>
          <a:xfrm>
            <a:off x="4785374" y="4115463"/>
            <a:ext cx="65759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2400" b="1" i="0">
                <a:solidFill>
                  <a:srgbClr val="000000"/>
                </a:solidFill>
                <a:effectLst/>
                <a:cs typeface="heebo" pitchFamily="2" charset="-79"/>
              </a:defRPr>
            </a:lvl1pPr>
          </a:lstStyle>
          <a:p>
            <a:r>
              <a:rPr lang="fr-FR" dirty="0"/>
              <a:t>Nous sommes la Plantation de Dieu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3E2080B-1226-6535-ECA3-FBA6FE3F90D4}"/>
              </a:ext>
            </a:extLst>
          </p:cNvPr>
          <p:cNvSpPr txBox="1"/>
          <p:nvPr/>
        </p:nvSpPr>
        <p:spPr>
          <a:xfrm>
            <a:off x="5415897" y="4647457"/>
            <a:ext cx="6097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2400" b="1" i="0">
                <a:solidFill>
                  <a:srgbClr val="000000"/>
                </a:solidFill>
                <a:effectLst/>
                <a:cs typeface="heebo" pitchFamily="2" charset="-79"/>
              </a:defRPr>
            </a:lvl1pPr>
          </a:lstStyle>
          <a:p>
            <a:r>
              <a:rPr lang="fr-FR" dirty="0"/>
              <a:t>Nous sommes la Construction de Dieu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34EE995-CC05-43D1-2C31-45A0F5AE9A07}"/>
              </a:ext>
            </a:extLst>
          </p:cNvPr>
          <p:cNvSpPr txBox="1"/>
          <p:nvPr/>
        </p:nvSpPr>
        <p:spPr>
          <a:xfrm>
            <a:off x="5956418" y="5249367"/>
            <a:ext cx="6097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2400" b="1" i="0">
                <a:solidFill>
                  <a:srgbClr val="000000"/>
                </a:solidFill>
                <a:effectLst/>
                <a:cs typeface="heebo" pitchFamily="2" charset="-79"/>
              </a:defRPr>
            </a:lvl1pPr>
          </a:lstStyle>
          <a:p>
            <a:r>
              <a:rPr lang="fr-FR" dirty="0"/>
              <a:t>Nous sommes le Temple de Dieu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ED16346-3E5F-7F29-FCFE-F5848C40BC80}"/>
              </a:ext>
            </a:extLst>
          </p:cNvPr>
          <p:cNvSpPr txBox="1"/>
          <p:nvPr/>
        </p:nvSpPr>
        <p:spPr>
          <a:xfrm>
            <a:off x="7127192" y="5834351"/>
            <a:ext cx="43861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2400" b="1" i="0">
                <a:solidFill>
                  <a:srgbClr val="000000"/>
                </a:solidFill>
                <a:effectLst/>
                <a:cs typeface="heebo" pitchFamily="2" charset="-79"/>
              </a:defRPr>
            </a:lvl1pPr>
          </a:lstStyle>
          <a:p>
            <a:r>
              <a:rPr lang="fr-FR" dirty="0"/>
              <a:t>Nous sommes le Corps du Christ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2230AB5-AAF8-AF68-8311-7351E234ACC7}"/>
              </a:ext>
            </a:extLst>
          </p:cNvPr>
          <p:cNvSpPr txBox="1"/>
          <p:nvPr/>
        </p:nvSpPr>
        <p:spPr>
          <a:xfrm>
            <a:off x="4785374" y="3513553"/>
            <a:ext cx="70334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2400" b="1" i="0">
                <a:solidFill>
                  <a:srgbClr val="000000"/>
                </a:solidFill>
                <a:effectLst/>
                <a:cs typeface="heebo" pitchFamily="2" charset="-79"/>
              </a:defRPr>
            </a:lvl1pPr>
          </a:lstStyle>
          <a:p>
            <a:r>
              <a:rPr lang="fr-FR" dirty="0"/>
              <a:t>Quatre images pour comprendre ce qu’est l’Église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738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41"/>
    </mc:Choice>
    <mc:Fallback xmlns="">
      <p:transition spd="slow" advTm="71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A8516E6-6314-A52E-A7AE-A8B873506811}"/>
              </a:ext>
            </a:extLst>
          </p:cNvPr>
          <p:cNvSpPr txBox="1"/>
          <p:nvPr/>
        </p:nvSpPr>
        <p:spPr>
          <a:xfrm>
            <a:off x="164062" y="523902"/>
            <a:ext cx="754706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/>
              <a:t>Nous sommes le Corps du Christ</a:t>
            </a:r>
          </a:p>
          <a:p>
            <a:r>
              <a:rPr lang="fr-FR" sz="4400" dirty="0"/>
              <a:t>Chacun de nous </a:t>
            </a:r>
          </a:p>
          <a:p>
            <a:r>
              <a:rPr lang="fr-FR" sz="4400" dirty="0"/>
              <a:t>est un membre de ce Corps</a:t>
            </a:r>
          </a:p>
          <a:p>
            <a:r>
              <a:rPr lang="fr-FR" sz="4400" dirty="0"/>
              <a:t>Chacun reçoit </a:t>
            </a:r>
          </a:p>
          <a:p>
            <a:r>
              <a:rPr lang="fr-FR" sz="4400" dirty="0"/>
              <a:t>la grâce de l’Esprit</a:t>
            </a:r>
          </a:p>
          <a:p>
            <a:r>
              <a:rPr lang="fr-FR" sz="4400" dirty="0"/>
              <a:t>Pour le bien du Corps entier</a:t>
            </a:r>
          </a:p>
        </p:txBody>
      </p:sp>
      <p:pic>
        <p:nvPicPr>
          <p:cNvPr id="5" name="Image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955DA9D1-5487-2AFD-46EF-FC04A1CA99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817" y="132612"/>
            <a:ext cx="4977183" cy="6858000"/>
          </a:xfrm>
          <a:prstGeom prst="rect">
            <a:avLst/>
          </a:prstGeom>
          <a:solidFill>
            <a:schemeClr val="bg1"/>
          </a:solidFill>
          <a:effectLst>
            <a:softEdge rad="685800"/>
          </a:effectLst>
        </p:spPr>
      </p:pic>
    </p:spTree>
    <p:extLst>
      <p:ext uri="{BB962C8B-B14F-4D97-AF65-F5344CB8AC3E}">
        <p14:creationId xmlns:p14="http://schemas.microsoft.com/office/powerpoint/2010/main" val="218674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02"/>
    </mc:Choice>
    <mc:Fallback xmlns="">
      <p:transition spd="slow" advTm="14902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827E103-A4A4-8110-B42B-630B7BD98437}"/>
              </a:ext>
            </a:extLst>
          </p:cNvPr>
          <p:cNvSpPr txBox="1"/>
          <p:nvPr/>
        </p:nvSpPr>
        <p:spPr>
          <a:xfrm>
            <a:off x="1288279" y="434904"/>
            <a:ext cx="82402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4400" b="0" i="0" u="none" strike="noStrike" cap="none" normalizeH="0" baseline="0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Envoi :</a:t>
            </a:r>
            <a:r>
              <a:rPr kumimoji="0" lang="fr-FR" altLang="fr-FR" sz="4400" b="0" i="0" u="none" strike="noStrike" cap="none" normalizeH="0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r-FR" altLang="fr-FR" sz="4400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latin typeface="Calibri" panose="020F0502020204030204" pitchFamily="34" charset="0"/>
              </a:rPr>
              <a:t>u</a:t>
            </a:r>
            <a:r>
              <a:rPr kumimoji="0" lang="fr-FR" altLang="fr-FR" sz="4400" b="0" i="0" u="none" strike="noStrike" cap="none" normalizeH="0" baseline="0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ne lettre aujourd’hui</a:t>
            </a:r>
            <a:endParaRPr kumimoji="0" lang="fr-FR" altLang="fr-FR" sz="4400" b="0" i="0" u="none" strike="noStrike" cap="none" normalizeH="0" baseline="0" dirty="0">
              <a:ln>
                <a:solidFill>
                  <a:schemeClr val="accent1"/>
                </a:solidFill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9F6DBDB-6727-E9DE-8DA5-E1732E8731A0}"/>
              </a:ext>
            </a:extLst>
          </p:cNvPr>
          <p:cNvSpPr txBox="1"/>
          <p:nvPr/>
        </p:nvSpPr>
        <p:spPr>
          <a:xfrm>
            <a:off x="1185729" y="2273181"/>
            <a:ext cx="104109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Comme Paul,</a:t>
            </a:r>
          </a:p>
          <a:p>
            <a:r>
              <a:rPr lang="fr-FR" sz="3600" dirty="0"/>
              <a:t>écrire une lettre pour aujourd’hui !</a:t>
            </a:r>
          </a:p>
          <a:p>
            <a:r>
              <a:rPr lang="fr-FR" sz="3600" dirty="0"/>
              <a:t>Un sms ou lettre papier…</a:t>
            </a:r>
          </a:p>
          <a:p>
            <a:r>
              <a:rPr lang="fr-FR" sz="3600" dirty="0"/>
              <a:t>Une courte phrase exprimant le message de Paul </a:t>
            </a:r>
          </a:p>
          <a:p>
            <a:r>
              <a:rPr lang="fr-FR" sz="3600" dirty="0"/>
              <a:t>que vous voulez transmettre aujourd’hui.</a:t>
            </a:r>
          </a:p>
        </p:txBody>
      </p:sp>
    </p:spTree>
    <p:extLst>
      <p:ext uri="{BB962C8B-B14F-4D97-AF65-F5344CB8AC3E}">
        <p14:creationId xmlns:p14="http://schemas.microsoft.com/office/powerpoint/2010/main" val="156555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93"/>
    </mc:Choice>
    <mc:Fallback xmlns="">
      <p:transition spd="slow" advTm="28093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11662DA-5F86-B9F5-025C-5BDAEF6CD79E}"/>
              </a:ext>
            </a:extLst>
          </p:cNvPr>
          <p:cNvSpPr txBox="1"/>
          <p:nvPr/>
        </p:nvSpPr>
        <p:spPr>
          <a:xfrm>
            <a:off x="644523" y="191655"/>
            <a:ext cx="10902954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Une équipe du SDIC</a:t>
            </a:r>
          </a:p>
          <a:p>
            <a:r>
              <a:rPr lang="fr-FR" sz="4000" dirty="0"/>
              <a:t>à votre service </a:t>
            </a:r>
          </a:p>
          <a:p>
            <a:r>
              <a:rPr lang="fr-FR" sz="4000" dirty="0"/>
              <a:t>pour vous accompagner </a:t>
            </a:r>
          </a:p>
          <a:p>
            <a:r>
              <a:rPr lang="fr-FR" sz="4000" dirty="0"/>
              <a:t>et mettre en place un projet chez vous !</a:t>
            </a:r>
          </a:p>
          <a:p>
            <a:endParaRPr lang="fr-FR" sz="4000" dirty="0"/>
          </a:p>
          <a:p>
            <a:r>
              <a:rPr lang="fr-FR" sz="4000" dirty="0"/>
              <a:t>6 rencontres</a:t>
            </a:r>
          </a:p>
          <a:p>
            <a:r>
              <a:rPr lang="fr-FR" sz="4000" dirty="0"/>
              <a:t>Intergénérationnel – adultes – jeunes</a:t>
            </a:r>
          </a:p>
          <a:p>
            <a:endParaRPr lang="fr-FR" sz="4000" dirty="0"/>
          </a:p>
          <a:p>
            <a:r>
              <a:rPr lang="fr-FR" sz="4000" dirty="0"/>
              <a:t>Pour s’y préparer : </a:t>
            </a:r>
          </a:p>
          <a:p>
            <a:r>
              <a:rPr lang="fr-FR" sz="4000" dirty="0"/>
              <a:t>expérimenter une rencontre entre animateurs.</a:t>
            </a:r>
          </a:p>
          <a:p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339930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36"/>
    </mc:Choice>
    <mc:Fallback xmlns="">
      <p:transition spd="slow" advTm="24236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7AA85FD8-D9A9-DA6B-B4D3-C8E241DCA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07" y="2875185"/>
            <a:ext cx="11383614" cy="3471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Itinéraire en ligne sur le site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1" i="0" u="sng" strike="noStrike" cap="none" normalizeH="0" baseline="0" dirty="0">
                <a:ln>
                  <a:noFill/>
                </a:ln>
                <a:solidFill>
                  <a:srgbClr val="085296"/>
                </a:solidFill>
                <a:effectLst/>
                <a:latin typeface="Calibri" panose="020F0502020204030204" pitchFamily="34" charset="0"/>
              </a:rPr>
              <a:t>https://catechese-par-la-parole.catholique.fr/paul</a:t>
            </a:r>
            <a:br>
              <a:rPr kumimoji="0" lang="fr-FR" altLang="fr-FR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kumimoji="0" lang="fr-FR" altLang="fr-FR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Auteurs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Père Christophe </a:t>
            </a:r>
            <a:r>
              <a:rPr kumimoji="0" lang="fr-FR" altLang="fr-FR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Raimbault</a:t>
            </a: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maître de conférences Institut Catholique de Paris, exégète, théologien,</a:t>
            </a:r>
            <a:r>
              <a:rPr kumimoji="0" lang="fr-FR" altLang="fr-FR" sz="24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</a:t>
            </a: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icaire général de Tours. </a:t>
            </a:r>
            <a:b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Spécialités de recherche : Saint Paul - Bible et catéchèse.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Equipe Catéchèse Par la Parole Service Diocésain Initiation Chrétienne Montpellier 34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Contact </a:t>
            </a:r>
            <a:r>
              <a:rPr kumimoji="0" lang="fr-FR" altLang="fr-FR" sz="24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hlinkClick r:id="rId2"/>
              </a:rPr>
              <a:t>parlaparole@gmail.com</a:t>
            </a: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</a:t>
            </a:r>
            <a:endParaRPr kumimoji="0" lang="fr-FR" altLang="fr-F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8356504-58EC-7968-819A-9330266DE209}"/>
              </a:ext>
            </a:extLst>
          </p:cNvPr>
          <p:cNvSpPr txBox="1"/>
          <p:nvPr/>
        </p:nvSpPr>
        <p:spPr>
          <a:xfrm>
            <a:off x="3232728" y="646546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Merci pour votre intérêt !</a:t>
            </a:r>
          </a:p>
        </p:txBody>
      </p:sp>
      <p:pic>
        <p:nvPicPr>
          <p:cNvPr id="4" name="Image 3" descr="Une image contenant texte, Graphique, motif, Police&#10;&#10;Description générée automatiquement">
            <a:extLst>
              <a:ext uri="{FF2B5EF4-FFF2-40B4-BE49-F238E27FC236}">
                <a16:creationId xmlns:a16="http://schemas.microsoft.com/office/drawing/2014/main" id="{4837BEAE-1109-58B3-C8D4-9F7173DBF2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733" y="646546"/>
            <a:ext cx="2038884" cy="203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363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0FC7B8C-64B3-FFAA-7CC0-549F873D0524}"/>
              </a:ext>
            </a:extLst>
          </p:cNvPr>
          <p:cNvSpPr txBox="1"/>
          <p:nvPr/>
        </p:nvSpPr>
        <p:spPr>
          <a:xfrm>
            <a:off x="471581" y="425647"/>
            <a:ext cx="60051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Présentation des 6 rencontres </a:t>
            </a:r>
          </a:p>
          <a:p>
            <a:endParaRPr lang="fr-FR" sz="3200" dirty="0"/>
          </a:p>
          <a:p>
            <a:r>
              <a:rPr lang="fr-FR" sz="3200" dirty="0"/>
              <a:t>avec leurs visées et objectifs.</a:t>
            </a:r>
          </a:p>
          <a:p>
            <a:endParaRPr lang="fr-FR" sz="3200" dirty="0"/>
          </a:p>
          <a:p>
            <a:r>
              <a:rPr lang="fr-FR" sz="3200" dirty="0"/>
              <a:t>Pour chaque rencontre, </a:t>
            </a:r>
          </a:p>
          <a:p>
            <a:r>
              <a:rPr lang="fr-FR" sz="3200" dirty="0"/>
              <a:t>un exemple rapide des activités</a:t>
            </a: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BF058E1C-3BAB-AE51-2F84-D34C1D2C7C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372" y="0"/>
            <a:ext cx="5124628" cy="676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27"/>
    </mc:Choice>
    <mc:Fallback xmlns="">
      <p:transition spd="slow" advTm="952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C99F367-9C6B-1992-3AC4-C2869DFC6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04" y="503868"/>
            <a:ext cx="3682951" cy="522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AutoShape 3">
            <a:extLst>
              <a:ext uri="{FF2B5EF4-FFF2-40B4-BE49-F238E27FC236}">
                <a16:creationId xmlns:a16="http://schemas.microsoft.com/office/drawing/2014/main" id="{DBE74A0D-D198-5C98-A344-5EFE4DF65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042" y="503868"/>
            <a:ext cx="7279312" cy="228678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algn="ctr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1" i="0" u="none" strike="noStrike" cap="none" normalizeH="0" baseline="0" dirty="0">
                <a:ln>
                  <a:solidFill>
                    <a:srgbClr val="0070C0"/>
                  </a:solidFill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  </a:t>
            </a:r>
            <a:r>
              <a:rPr kumimoji="0" lang="fr-FR" altLang="fr-FR" sz="2400" i="1" u="sng" strike="noStrike" cap="none" normalizeH="0" baseline="0" dirty="0">
                <a:ln>
                  <a:solidFill>
                    <a:srgbClr val="0070C0"/>
                  </a:solidFill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Rencontre 1</a:t>
            </a:r>
            <a:r>
              <a:rPr kumimoji="0" lang="fr-FR" altLang="fr-FR" sz="2400" i="1" strike="noStrike" cap="none" normalizeH="0" baseline="0" dirty="0">
                <a:ln>
                  <a:solidFill>
                    <a:srgbClr val="0070C0"/>
                  </a:solidFill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  </a:t>
            </a:r>
            <a:r>
              <a:rPr kumimoji="0" lang="fr-FR" altLang="fr-FR" sz="2400" b="1" i="0" u="none" strike="noStrike" cap="none" normalizeH="0" baseline="0" dirty="0">
                <a:ln>
                  <a:solidFill>
                    <a:srgbClr val="0070C0"/>
                  </a:solidFill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Rendre grâce 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0" i="0" u="none" strike="noStrike" cap="none" normalizeH="0" baseline="0" dirty="0">
                <a:ln>
                  <a:solidFill>
                    <a:srgbClr val="0070C0"/>
                  </a:solidFill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  1 Corinthiens 1, 1 à 13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0" i="0" u="none" strike="noStrike" cap="none" normalizeH="0" baseline="0" dirty="0">
                <a:ln>
                  <a:solidFill>
                    <a:srgbClr val="0070C0"/>
                  </a:solidFill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  </a:t>
            </a:r>
            <a:r>
              <a:rPr kumimoji="0" lang="fr-FR" altLang="fr-FR" sz="2400" i="0" u="none" strike="noStrike" cap="none" normalizeH="0" baseline="0" dirty="0">
                <a:ln>
                  <a:solidFill>
                    <a:srgbClr val="0070C0"/>
                  </a:solidFill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Comme Paul,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i="0" u="none" strike="noStrike" cap="none" normalizeH="0" baseline="0" dirty="0">
                <a:ln>
                  <a:solidFill>
                    <a:srgbClr val="0070C0"/>
                  </a:solidFill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nous ne cessons de dire merci à Dieu</a:t>
            </a:r>
            <a:br>
              <a:rPr kumimoji="0" lang="fr-FR" altLang="fr-FR" sz="2400" i="0" u="none" strike="noStrike" cap="none" normalizeH="0" baseline="0" dirty="0">
                <a:ln>
                  <a:solidFill>
                    <a:srgbClr val="0070C0"/>
                  </a:solidFill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</a:rPr>
            </a:br>
            <a:r>
              <a:rPr kumimoji="0" lang="fr-FR" altLang="fr-FR" sz="2400" i="0" u="none" strike="noStrike" cap="none" normalizeH="0" baseline="0" dirty="0">
                <a:ln>
                  <a:solidFill>
                    <a:srgbClr val="0070C0"/>
                  </a:solidFill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pour tout ce que nous avons reçu dans le Christ Jésus</a:t>
            </a:r>
            <a:r>
              <a:rPr kumimoji="0" lang="fr-FR" altLang="fr-FR" sz="1000" i="0" u="none" strike="noStrike" cap="none" normalizeH="0" baseline="0" dirty="0">
                <a:ln>
                  <a:solidFill>
                    <a:srgbClr val="0070C0"/>
                  </a:solidFill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. </a:t>
            </a:r>
            <a:endParaRPr kumimoji="0" lang="fr-FR" altLang="fr-FR" sz="1800" i="0" u="none" strike="noStrike" cap="none" normalizeH="0" baseline="0" dirty="0">
              <a:ln>
                <a:solidFill>
                  <a:srgbClr val="0070C0"/>
                </a:solidFill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A34037F-DBB5-E3C6-922E-702107FFEE9E}"/>
              </a:ext>
            </a:extLst>
          </p:cNvPr>
          <p:cNvSpPr txBox="1"/>
          <p:nvPr/>
        </p:nvSpPr>
        <p:spPr>
          <a:xfrm>
            <a:off x="4287493" y="4530078"/>
            <a:ext cx="75681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i="0" dirty="0">
                <a:solidFill>
                  <a:srgbClr val="000000"/>
                </a:solidFill>
                <a:effectLst/>
                <a:cs typeface="heebo" pitchFamily="2" charset="-79"/>
              </a:rPr>
              <a:t>L’entrée en matière d’une lettre : 1 Corinthiens 1, 1-13. </a:t>
            </a:r>
          </a:p>
          <a:p>
            <a:r>
              <a:rPr lang="fr-FR" sz="2400" b="1" dirty="0">
                <a:solidFill>
                  <a:srgbClr val="000000"/>
                </a:solidFill>
                <a:cs typeface="heebo" pitchFamily="2" charset="-79"/>
              </a:rPr>
              <a:t>C</a:t>
            </a:r>
            <a:r>
              <a:rPr lang="fr-FR" sz="2400" b="1" i="0" dirty="0">
                <a:solidFill>
                  <a:srgbClr val="000000"/>
                </a:solidFill>
                <a:effectLst/>
                <a:cs typeface="heebo" pitchFamily="2" charset="-79"/>
              </a:rPr>
              <a:t>omment Paul établit le lien avec les croyants </a:t>
            </a:r>
          </a:p>
          <a:p>
            <a:r>
              <a:rPr lang="fr-FR" sz="2400" b="1" i="0" dirty="0">
                <a:solidFill>
                  <a:srgbClr val="000000"/>
                </a:solidFill>
                <a:effectLst/>
                <a:cs typeface="heebo" pitchFamily="2" charset="-79"/>
              </a:rPr>
              <a:t>pour les rejoindre et les encourager.</a:t>
            </a:r>
            <a:endParaRPr lang="fr-FR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7620346"/>
      </p:ext>
    </p:extLst>
  </p:cSld>
  <p:clrMapOvr>
    <a:masterClrMapping/>
  </p:clrMapOvr>
  <p:transition advTm="21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5842766-56C6-F6CD-C1E5-2137000AB6AD}"/>
              </a:ext>
            </a:extLst>
          </p:cNvPr>
          <p:cNvSpPr txBox="1"/>
          <p:nvPr/>
        </p:nvSpPr>
        <p:spPr>
          <a:xfrm>
            <a:off x="141543" y="173388"/>
            <a:ext cx="114932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00000"/>
                </a:solidFill>
                <a:cs typeface="heebo" pitchFamily="2" charset="-79"/>
              </a:rPr>
              <a:t>J</a:t>
            </a:r>
            <a:r>
              <a:rPr lang="fr-FR" sz="2400" b="1" i="0" dirty="0">
                <a:solidFill>
                  <a:srgbClr val="000000"/>
                </a:solidFill>
                <a:effectLst/>
                <a:cs typeface="heebo" pitchFamily="2" charset="-79"/>
              </a:rPr>
              <a:t>eu des « cartes indice »</a:t>
            </a:r>
          </a:p>
          <a:p>
            <a:r>
              <a:rPr lang="fr-FR" sz="2400" dirty="0">
                <a:solidFill>
                  <a:srgbClr val="000000"/>
                </a:solidFill>
                <a:cs typeface="heebo" pitchFamily="2" charset="-79"/>
              </a:rPr>
              <a:t>D</a:t>
            </a:r>
            <a:r>
              <a:rPr lang="fr-FR" sz="2400" b="0" i="0" dirty="0">
                <a:solidFill>
                  <a:srgbClr val="000000"/>
                </a:solidFill>
                <a:effectLst/>
                <a:cs typeface="heebo" pitchFamily="2" charset="-79"/>
              </a:rPr>
              <a:t>écouvrir le vocabulaire autour de l’appel/vocation (très présent dans cette lettre)</a:t>
            </a:r>
            <a:br>
              <a:rPr lang="fr-FR" sz="2400" dirty="0"/>
            </a:br>
            <a:r>
              <a:rPr lang="fr-FR" sz="2400" b="0" i="0" dirty="0">
                <a:solidFill>
                  <a:srgbClr val="000000"/>
                </a:solidFill>
                <a:effectLst/>
                <a:cs typeface="heebo" pitchFamily="2" charset="-79"/>
              </a:rPr>
              <a:t>autour de 8 mots : 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517868" y="1925895"/>
            <a:ext cx="1912295" cy="850900"/>
            <a:chOff x="517868" y="1835279"/>
            <a:chExt cx="1912295" cy="850900"/>
          </a:xfrm>
        </p:grpSpPr>
        <p:sp>
          <p:nvSpPr>
            <p:cNvPr id="5" name="Rectangle 4"/>
            <p:cNvSpPr/>
            <p:nvPr/>
          </p:nvSpPr>
          <p:spPr>
            <a:xfrm>
              <a:off x="1025737" y="2060359"/>
              <a:ext cx="140442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400" b="1" dirty="0">
                  <a:solidFill>
                    <a:srgbClr val="000000"/>
                  </a:solidFill>
                  <a:cs typeface="heebo" pitchFamily="2" charset="-79"/>
                </a:rPr>
                <a:t>sanctifier</a:t>
              </a:r>
              <a:endParaRPr lang="fr-FR" dirty="0"/>
            </a:p>
          </p:txBody>
        </p:sp>
        <p:pic>
          <p:nvPicPr>
            <p:cNvPr id="1026" name="Picture 2" descr="Image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7868" y="1835279"/>
              <a:ext cx="536575" cy="85090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6" name="Groupe 15"/>
          <p:cNvGrpSpPr/>
          <p:nvPr/>
        </p:nvGrpSpPr>
        <p:grpSpPr>
          <a:xfrm>
            <a:off x="4099354" y="1544681"/>
            <a:ext cx="1401117" cy="877888"/>
            <a:chOff x="4099354" y="1544681"/>
            <a:chExt cx="1401117" cy="877888"/>
          </a:xfrm>
        </p:grpSpPr>
        <p:sp>
          <p:nvSpPr>
            <p:cNvPr id="6" name="Rectangle 5"/>
            <p:cNvSpPr/>
            <p:nvPr/>
          </p:nvSpPr>
          <p:spPr>
            <a:xfrm>
              <a:off x="4631643" y="1764312"/>
              <a:ext cx="86882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 dirty="0">
                  <a:solidFill>
                    <a:srgbClr val="000000"/>
                  </a:solidFill>
                  <a:cs typeface="heebo" pitchFamily="2" charset="-79"/>
                </a:rPr>
                <a:t>grâce</a:t>
              </a:r>
              <a:endParaRPr lang="fr-FR" dirty="0"/>
            </a:p>
          </p:txBody>
        </p:sp>
        <p:pic>
          <p:nvPicPr>
            <p:cNvPr id="1027" name="Picture 3" descr="Image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99354" y="1544681"/>
              <a:ext cx="571500" cy="87788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8" name="Groupe 17"/>
          <p:cNvGrpSpPr/>
          <p:nvPr/>
        </p:nvGrpSpPr>
        <p:grpSpPr>
          <a:xfrm>
            <a:off x="7901418" y="1620752"/>
            <a:ext cx="1444095" cy="711200"/>
            <a:chOff x="7901418" y="1620752"/>
            <a:chExt cx="1444095" cy="711200"/>
          </a:xfrm>
        </p:grpSpPr>
        <p:sp>
          <p:nvSpPr>
            <p:cNvPr id="7" name="Rectangle 6"/>
            <p:cNvSpPr/>
            <p:nvPr/>
          </p:nvSpPr>
          <p:spPr>
            <a:xfrm>
              <a:off x="8627047" y="1820518"/>
              <a:ext cx="71846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 dirty="0">
                  <a:solidFill>
                    <a:srgbClr val="000000"/>
                  </a:solidFill>
                  <a:cs typeface="heebo" pitchFamily="2" charset="-79"/>
                </a:rPr>
                <a:t>paix</a:t>
              </a:r>
              <a:endParaRPr lang="fr-FR" dirty="0"/>
            </a:p>
          </p:txBody>
        </p:sp>
        <p:pic>
          <p:nvPicPr>
            <p:cNvPr id="1028" name="Picture 4" descr="Image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01418" y="1620752"/>
              <a:ext cx="731837" cy="71120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0" name="Groupe 19"/>
          <p:cNvGrpSpPr/>
          <p:nvPr/>
        </p:nvGrpSpPr>
        <p:grpSpPr>
          <a:xfrm>
            <a:off x="3090734" y="3194822"/>
            <a:ext cx="2132843" cy="586905"/>
            <a:chOff x="3090734" y="3194822"/>
            <a:chExt cx="2132843" cy="586905"/>
          </a:xfrm>
        </p:grpSpPr>
        <p:sp>
          <p:nvSpPr>
            <p:cNvPr id="8" name="Rectangle 7"/>
            <p:cNvSpPr/>
            <p:nvPr/>
          </p:nvSpPr>
          <p:spPr>
            <a:xfrm>
              <a:off x="4000742" y="3320062"/>
              <a:ext cx="12228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 dirty="0">
                  <a:solidFill>
                    <a:srgbClr val="000000"/>
                  </a:solidFill>
                  <a:cs typeface="heebo" pitchFamily="2" charset="-79"/>
                </a:rPr>
                <a:t>témoins</a:t>
              </a:r>
              <a:endParaRPr lang="fr-FR" dirty="0"/>
            </a:p>
          </p:txBody>
        </p:sp>
        <p:pic>
          <p:nvPicPr>
            <p:cNvPr id="1029" name="Picture 5" descr="Image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90734" y="3194822"/>
              <a:ext cx="781050" cy="55403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2" name="Groupe 21"/>
          <p:cNvGrpSpPr/>
          <p:nvPr/>
        </p:nvGrpSpPr>
        <p:grpSpPr>
          <a:xfrm>
            <a:off x="486677" y="4769708"/>
            <a:ext cx="1964270" cy="535890"/>
            <a:chOff x="486677" y="4769708"/>
            <a:chExt cx="1964270" cy="535890"/>
          </a:xfrm>
        </p:grpSpPr>
        <p:sp>
          <p:nvSpPr>
            <p:cNvPr id="9" name="Rectangle 8"/>
            <p:cNvSpPr/>
            <p:nvPr/>
          </p:nvSpPr>
          <p:spPr>
            <a:xfrm>
              <a:off x="1368407" y="4843933"/>
              <a:ext cx="108254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 dirty="0">
                  <a:solidFill>
                    <a:srgbClr val="000000"/>
                  </a:solidFill>
                  <a:cs typeface="heebo" pitchFamily="2" charset="-79"/>
                </a:rPr>
                <a:t>révéler</a:t>
              </a:r>
              <a:endParaRPr lang="fr-FR" dirty="0"/>
            </a:p>
          </p:txBody>
        </p:sp>
        <p:pic>
          <p:nvPicPr>
            <p:cNvPr id="1030" name="Picture 6" descr="Image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86677" y="4769708"/>
              <a:ext cx="757237" cy="461963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4" name="Groupe 23"/>
          <p:cNvGrpSpPr/>
          <p:nvPr/>
        </p:nvGrpSpPr>
        <p:grpSpPr>
          <a:xfrm>
            <a:off x="7308250" y="4721612"/>
            <a:ext cx="1959689" cy="584200"/>
            <a:chOff x="7308250" y="4721612"/>
            <a:chExt cx="1959689" cy="584200"/>
          </a:xfrm>
        </p:grpSpPr>
        <p:sp>
          <p:nvSpPr>
            <p:cNvPr id="11" name="Rectangle 10"/>
            <p:cNvSpPr/>
            <p:nvPr/>
          </p:nvSpPr>
          <p:spPr>
            <a:xfrm>
              <a:off x="8358716" y="4778932"/>
              <a:ext cx="90922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 dirty="0">
                  <a:solidFill>
                    <a:srgbClr val="000000"/>
                  </a:solidFill>
                  <a:cs typeface="heebo" pitchFamily="2" charset="-79"/>
                </a:rPr>
                <a:t>fidèle</a:t>
              </a:r>
              <a:endParaRPr lang="fr-FR" dirty="0"/>
            </a:p>
          </p:txBody>
        </p:sp>
        <p:pic>
          <p:nvPicPr>
            <p:cNvPr id="1031" name="Picture 7" descr="Image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308250" y="4721612"/>
              <a:ext cx="904875" cy="58420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6" name="Groupe 25"/>
          <p:cNvGrpSpPr/>
          <p:nvPr/>
        </p:nvGrpSpPr>
        <p:grpSpPr>
          <a:xfrm>
            <a:off x="3663961" y="5239765"/>
            <a:ext cx="2013785" cy="660400"/>
            <a:chOff x="3905980" y="5049065"/>
            <a:chExt cx="2013785" cy="660400"/>
          </a:xfrm>
        </p:grpSpPr>
        <p:sp>
          <p:nvSpPr>
            <p:cNvPr id="12" name="Rectangle 11"/>
            <p:cNvSpPr/>
            <p:nvPr/>
          </p:nvSpPr>
          <p:spPr>
            <a:xfrm>
              <a:off x="4688338" y="5215323"/>
              <a:ext cx="123142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 dirty="0">
                  <a:solidFill>
                    <a:srgbClr val="000000"/>
                  </a:solidFill>
                  <a:cs typeface="heebo" pitchFamily="2" charset="-79"/>
                </a:rPr>
                <a:t>appeler </a:t>
              </a:r>
              <a:endParaRPr lang="fr-FR" dirty="0"/>
            </a:p>
          </p:txBody>
        </p:sp>
        <p:pic>
          <p:nvPicPr>
            <p:cNvPr id="1032" name="Picture 8" descr="Image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905980" y="5049065"/>
              <a:ext cx="773112" cy="66040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8" name="Groupe 27"/>
          <p:cNvGrpSpPr/>
          <p:nvPr/>
        </p:nvGrpSpPr>
        <p:grpSpPr>
          <a:xfrm>
            <a:off x="7625106" y="3148742"/>
            <a:ext cx="3832126" cy="476938"/>
            <a:chOff x="7625106" y="3148742"/>
            <a:chExt cx="3832126" cy="476938"/>
          </a:xfrm>
        </p:grpSpPr>
        <p:sp>
          <p:nvSpPr>
            <p:cNvPr id="13" name="Rectangle 12"/>
            <p:cNvSpPr/>
            <p:nvPr/>
          </p:nvSpPr>
          <p:spPr>
            <a:xfrm>
              <a:off x="8658196" y="3164015"/>
              <a:ext cx="279903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 dirty="0">
                  <a:solidFill>
                    <a:srgbClr val="000000"/>
                  </a:solidFill>
                  <a:cs typeface="heebo" pitchFamily="2" charset="-79"/>
                </a:rPr>
                <a:t>vivre en communion</a:t>
              </a:r>
              <a:endParaRPr lang="fr-FR" dirty="0"/>
            </a:p>
          </p:txBody>
        </p:sp>
        <p:pic>
          <p:nvPicPr>
            <p:cNvPr id="1033" name="Picture 9" descr="Image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625106" y="3148742"/>
              <a:ext cx="1049337" cy="468313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249070057"/>
      </p:ext>
    </p:extLst>
  </p:cSld>
  <p:clrMapOvr>
    <a:masterClrMapping/>
  </p:clrMapOvr>
  <p:transition advTm="306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094B5E1F-5B15-B593-223F-F8A537DA8EF5}"/>
              </a:ext>
            </a:extLst>
          </p:cNvPr>
          <p:cNvGrpSpPr/>
          <p:nvPr/>
        </p:nvGrpSpPr>
        <p:grpSpPr>
          <a:xfrm rot="21156213">
            <a:off x="704965" y="212843"/>
            <a:ext cx="3487977" cy="2804773"/>
            <a:chOff x="6334961" y="624227"/>
            <a:chExt cx="3487977" cy="2804773"/>
          </a:xfrm>
        </p:grpSpPr>
        <p:pic>
          <p:nvPicPr>
            <p:cNvPr id="5" name="Image 4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2A7ACD60-245A-9B45-C85D-ECCF7A495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4961" y="1082920"/>
              <a:ext cx="3487977" cy="2346080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E7484445-F693-E758-73B2-F1AD7E2C0268}"/>
                </a:ext>
              </a:extLst>
            </p:cNvPr>
            <p:cNvSpPr txBox="1"/>
            <p:nvPr/>
          </p:nvSpPr>
          <p:spPr>
            <a:xfrm>
              <a:off x="6846279" y="624227"/>
              <a:ext cx="231530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b="1" i="0" dirty="0">
                  <a:solidFill>
                    <a:srgbClr val="000000"/>
                  </a:solidFill>
                  <a:effectLst/>
                  <a:cs typeface="heebo" pitchFamily="2" charset="-79"/>
                </a:rPr>
                <a:t>Se questionner 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263A0ED8-F9CB-AA1E-E4DC-05309DA1E923}"/>
              </a:ext>
            </a:extLst>
          </p:cNvPr>
          <p:cNvGrpSpPr/>
          <p:nvPr/>
        </p:nvGrpSpPr>
        <p:grpSpPr>
          <a:xfrm rot="21153131">
            <a:off x="1429251" y="3266164"/>
            <a:ext cx="3896714" cy="3016775"/>
            <a:chOff x="4537609" y="3113288"/>
            <a:chExt cx="3896714" cy="3016775"/>
          </a:xfrm>
        </p:grpSpPr>
        <p:pic>
          <p:nvPicPr>
            <p:cNvPr id="11" name="Image 10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6E2F6C0F-37CE-C9D4-9C71-D992A753F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8864" y="3811584"/>
              <a:ext cx="3487977" cy="2318479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3771E3E4-CD4F-1F26-957F-7AB7E746E2B8}"/>
                </a:ext>
              </a:extLst>
            </p:cNvPr>
            <p:cNvSpPr txBox="1"/>
            <p:nvPr/>
          </p:nvSpPr>
          <p:spPr>
            <a:xfrm>
              <a:off x="4537609" y="3113288"/>
              <a:ext cx="389671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b="1" dirty="0">
                  <a:solidFill>
                    <a:srgbClr val="000000"/>
                  </a:solidFill>
                  <a:cs typeface="heebo" pitchFamily="2" charset="-79"/>
                </a:rPr>
                <a:t>Faire des liens </a:t>
              </a:r>
            </a:p>
            <a:p>
              <a:r>
                <a:rPr lang="fr-FR" b="1" dirty="0">
                  <a:solidFill>
                    <a:srgbClr val="000000"/>
                  </a:solidFill>
                  <a:cs typeface="heebo" pitchFamily="2" charset="-79"/>
                </a:rPr>
                <a:t>avec des textes du premier testament</a:t>
              </a:r>
              <a:endParaRPr lang="fr-FR" b="1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1823F4B5-46EE-FD22-8339-0BAFF1D05039}"/>
              </a:ext>
            </a:extLst>
          </p:cNvPr>
          <p:cNvGrpSpPr/>
          <p:nvPr/>
        </p:nvGrpSpPr>
        <p:grpSpPr>
          <a:xfrm rot="758336">
            <a:off x="7970693" y="356121"/>
            <a:ext cx="3539771" cy="2923487"/>
            <a:chOff x="1718999" y="3252423"/>
            <a:chExt cx="3539771" cy="2923487"/>
          </a:xfrm>
        </p:grpSpPr>
        <p:pic>
          <p:nvPicPr>
            <p:cNvPr id="16" name="Image 15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463F30DD-7C83-3A75-E69B-3492EB5E7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8999" y="3891627"/>
              <a:ext cx="3487976" cy="2284283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A6AE495E-750E-0360-B408-FE0E9B6FC852}"/>
                </a:ext>
              </a:extLst>
            </p:cNvPr>
            <p:cNvSpPr txBox="1"/>
            <p:nvPr/>
          </p:nvSpPr>
          <p:spPr>
            <a:xfrm>
              <a:off x="1770794" y="3252423"/>
              <a:ext cx="348797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b="1" dirty="0">
                  <a:solidFill>
                    <a:srgbClr val="000000"/>
                  </a:solidFill>
                  <a:cs typeface="heebo" pitchFamily="2" charset="-79"/>
                </a:rPr>
                <a:t>Faire des liens </a:t>
              </a:r>
            </a:p>
            <a:p>
              <a:r>
                <a:rPr lang="fr-FR" sz="1800" b="1" dirty="0">
                  <a:solidFill>
                    <a:srgbClr val="000000"/>
                  </a:solidFill>
                  <a:cs typeface="heebo" pitchFamily="2" charset="-79"/>
                </a:rPr>
                <a:t>avec des textes de l’évangile</a:t>
              </a:r>
              <a:endParaRPr lang="fr-FR" sz="1800" b="1" i="0" dirty="0">
                <a:solidFill>
                  <a:srgbClr val="000000"/>
                </a:solidFill>
                <a:effectLst/>
                <a:cs typeface="heebo" pitchFamily="2" charset="-79"/>
              </a:endParaRPr>
            </a:p>
            <a:p>
              <a:endParaRPr lang="fr-FR" dirty="0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3E6577F8-7AE7-55A9-1B24-392D0FE2C59D}"/>
              </a:ext>
            </a:extLst>
          </p:cNvPr>
          <p:cNvGrpSpPr/>
          <p:nvPr/>
        </p:nvGrpSpPr>
        <p:grpSpPr>
          <a:xfrm>
            <a:off x="6490300" y="3620117"/>
            <a:ext cx="4137206" cy="2613784"/>
            <a:chOff x="6407173" y="3889224"/>
            <a:chExt cx="4137206" cy="2613784"/>
          </a:xfrm>
        </p:grpSpPr>
        <p:pic>
          <p:nvPicPr>
            <p:cNvPr id="21" name="Image 20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E750C081-28B4-8C57-8338-954BE7908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20103">
              <a:off x="6407173" y="4218726"/>
              <a:ext cx="3487976" cy="2284282"/>
            </a:xfrm>
            <a:prstGeom prst="rect">
              <a:avLst/>
            </a:prstGeom>
          </p:spPr>
        </p:pic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5C95194A-B1DF-3C0D-50A0-61A34E1FFABA}"/>
                </a:ext>
              </a:extLst>
            </p:cNvPr>
            <p:cNvSpPr txBox="1"/>
            <p:nvPr/>
          </p:nvSpPr>
          <p:spPr>
            <a:xfrm rot="838922">
              <a:off x="6647664" y="3889224"/>
              <a:ext cx="389671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b="1" i="0" dirty="0">
                  <a:solidFill>
                    <a:srgbClr val="000000"/>
                  </a:solidFill>
                  <a:effectLst/>
                  <a:cs typeface="heebo" pitchFamily="2" charset="-79"/>
                </a:rPr>
                <a:t>Rechercher du sens pour aujourd’hui</a:t>
              </a:r>
              <a:r>
                <a:rPr lang="fr-FR" sz="1800" b="0" i="0" dirty="0">
                  <a:solidFill>
                    <a:srgbClr val="000000"/>
                  </a:solidFill>
                  <a:effectLst/>
                  <a:cs typeface="heebo" pitchFamily="2" charset="-79"/>
                </a:rPr>
                <a:t>.  </a:t>
              </a:r>
              <a:endParaRPr lang="fr-FR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49070057"/>
      </p:ext>
    </p:extLst>
  </p:cSld>
  <p:clrMapOvr>
    <a:masterClrMapping/>
  </p:clrMapOvr>
  <p:transition advTm="638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76F29C8-01BB-BB54-416D-54D507F2055D}"/>
              </a:ext>
            </a:extLst>
          </p:cNvPr>
          <p:cNvSpPr txBox="1"/>
          <p:nvPr/>
        </p:nvSpPr>
        <p:spPr>
          <a:xfrm>
            <a:off x="279199" y="254535"/>
            <a:ext cx="522889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fr-FR" sz="2400" dirty="0"/>
            </a:br>
            <a:r>
              <a:rPr lang="fr-FR" sz="2400" dirty="0">
                <a:solidFill>
                  <a:srgbClr val="000000"/>
                </a:solidFill>
                <a:cs typeface="heebo" pitchFamily="2" charset="-79"/>
              </a:rPr>
              <a:t>Grâce au « </a:t>
            </a:r>
            <a:r>
              <a:rPr lang="fr-FR" sz="2400" b="1" dirty="0">
                <a:solidFill>
                  <a:srgbClr val="000000"/>
                </a:solidFill>
                <a:cs typeface="heebo" pitchFamily="2" charset="-79"/>
              </a:rPr>
              <a:t>jeu des richesses </a:t>
            </a:r>
            <a:r>
              <a:rPr lang="fr-FR" sz="2400" dirty="0">
                <a:solidFill>
                  <a:srgbClr val="000000"/>
                </a:solidFill>
                <a:cs typeface="heebo" pitchFamily="2" charset="-79"/>
              </a:rPr>
              <a:t>» : </a:t>
            </a:r>
            <a:endParaRPr lang="fr-FR" sz="2400" dirty="0"/>
          </a:p>
          <a:p>
            <a:r>
              <a:rPr lang="fr-FR" sz="2400" dirty="0">
                <a:solidFill>
                  <a:srgbClr val="000000"/>
                </a:solidFill>
                <a:cs typeface="heebo" pitchFamily="2" charset="-79"/>
              </a:rPr>
              <a:t>s</a:t>
            </a:r>
            <a:r>
              <a:rPr lang="fr-FR" sz="2400" b="0" i="0" dirty="0">
                <a:solidFill>
                  <a:srgbClr val="000000"/>
                </a:solidFill>
                <a:effectLst/>
                <a:cs typeface="heebo" pitchFamily="2" charset="-79"/>
              </a:rPr>
              <a:t>e connaître soi-même </a:t>
            </a:r>
          </a:p>
          <a:p>
            <a:r>
              <a:rPr lang="fr-FR" sz="2400" b="0" i="0" dirty="0">
                <a:solidFill>
                  <a:srgbClr val="000000"/>
                </a:solidFill>
                <a:effectLst/>
                <a:cs typeface="heebo" pitchFamily="2" charset="-79"/>
              </a:rPr>
              <a:t>et découvrir les autres. </a:t>
            </a:r>
          </a:p>
          <a:p>
            <a:endParaRPr lang="fr-FR" sz="2400" b="0" i="0" dirty="0">
              <a:solidFill>
                <a:srgbClr val="000000"/>
              </a:solidFill>
              <a:effectLst/>
              <a:cs typeface="heebo" pitchFamily="2" charset="-79"/>
            </a:endParaRPr>
          </a:p>
          <a:p>
            <a:r>
              <a:rPr lang="fr-FR" sz="2400" dirty="0">
                <a:solidFill>
                  <a:srgbClr val="000000"/>
                </a:solidFill>
                <a:cs typeface="heebo" pitchFamily="2" charset="-79"/>
              </a:rPr>
              <a:t>E</a:t>
            </a:r>
            <a:r>
              <a:rPr lang="fr-FR" sz="2400" b="0" i="0" dirty="0">
                <a:solidFill>
                  <a:srgbClr val="000000"/>
                </a:solidFill>
                <a:effectLst/>
                <a:cs typeface="heebo" pitchFamily="2" charset="-79"/>
              </a:rPr>
              <a:t>n ce temps d’entrée en catéchèse, </a:t>
            </a:r>
          </a:p>
          <a:p>
            <a:r>
              <a:rPr lang="fr-FR" sz="2400" b="0" i="0" dirty="0">
                <a:solidFill>
                  <a:srgbClr val="000000"/>
                </a:solidFill>
                <a:effectLst/>
                <a:cs typeface="heebo" pitchFamily="2" charset="-79"/>
              </a:rPr>
              <a:t>entrer dans l’action de grâces.</a:t>
            </a:r>
            <a:endParaRPr lang="fr-FR" sz="2400" dirty="0"/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B93F744D-CA5E-BB2C-EEF8-D2F2DCBBD3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632" y="0"/>
            <a:ext cx="5114728" cy="681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5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29"/>
    </mc:Choice>
    <mc:Fallback xmlns="">
      <p:transition spd="slow" advTm="2502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86361BD-21A8-3908-5392-9E4875FEB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6765" y="392186"/>
            <a:ext cx="7135138" cy="185535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algn="ctr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1" i="0" u="none" strike="noStrike" cap="none" normalizeH="0" baseline="0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fr-FR" altLang="fr-FR" sz="2400" i="1" u="sng" strike="noStrike" cap="none" normalizeH="0" baseline="0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Rencontre 2</a:t>
            </a:r>
            <a:r>
              <a:rPr kumimoji="0" lang="fr-FR" altLang="fr-FR" sz="2400" i="1" strike="noStrike" cap="none" normalizeH="0" baseline="0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</a:t>
            </a:r>
            <a:r>
              <a:rPr kumimoji="0" lang="fr-FR" altLang="fr-FR" sz="2400" b="1" i="0" u="none" strike="noStrike" cap="none" normalizeH="0" baseline="0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Qui es-tu, Paul 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0" i="0" u="none" strike="noStrike" cap="none" normalizeH="0" baseline="0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Actes 9 La vocation de chrétien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0" i="0" u="none" strike="noStrike" cap="none" normalizeH="0" baseline="0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Comme pour Paul,</a:t>
            </a:r>
            <a:br>
              <a:rPr kumimoji="0" lang="fr-FR" altLang="fr-FR" sz="2400" b="0" i="0" u="none" strike="noStrike" cap="none" normalizeH="0" baseline="0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kumimoji="0" lang="fr-FR" altLang="fr-FR" sz="2400" b="0" i="0" u="none" strike="noStrike" cap="none" normalizeH="0" baseline="0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Jésus-Christ nous appelle à croire en Lui et à le suivre</a:t>
            </a:r>
            <a:r>
              <a:rPr kumimoji="0" lang="fr-FR" altLang="fr-FR" sz="1000" b="0" i="0" u="none" strike="noStrike" cap="none" normalizeH="0" baseline="0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  <a:endParaRPr kumimoji="0" lang="fr-FR" altLang="fr-FR" sz="1800" b="0" i="0" u="none" strike="noStrike" cap="none" normalizeH="0" baseline="0" dirty="0">
              <a:ln>
                <a:solidFill>
                  <a:schemeClr val="accent1"/>
                </a:solidFill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80D6B8B7-A80E-7DE4-54E8-FA22C4007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733" y="-324860"/>
            <a:ext cx="715963" cy="83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FDD54A76-894E-3FA9-605B-4358D8BBF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02" y="203346"/>
            <a:ext cx="2792614" cy="325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96A10E7-CAFB-BAD7-8724-BD18CF43D083}"/>
              </a:ext>
            </a:extLst>
          </p:cNvPr>
          <p:cNvSpPr txBox="1"/>
          <p:nvPr/>
        </p:nvSpPr>
        <p:spPr>
          <a:xfrm>
            <a:off x="3288323" y="3886573"/>
            <a:ext cx="870438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2400" b="1" i="0">
                <a:solidFill>
                  <a:srgbClr val="000000"/>
                </a:solidFill>
                <a:effectLst/>
                <a:cs typeface="heebo" pitchFamily="2" charset="-79"/>
              </a:defRPr>
            </a:lvl1pPr>
          </a:lstStyle>
          <a:p>
            <a:r>
              <a:rPr lang="fr-FR" dirty="0"/>
              <a:t>Mieux connaître Paul. Actes 9  </a:t>
            </a:r>
            <a:br>
              <a:rPr lang="fr-FR" dirty="0"/>
            </a:br>
            <a:r>
              <a:rPr lang="fr-FR" dirty="0"/>
              <a:t>Découvrir la conversion-vocation de Paul sur le chemin de Damas.</a:t>
            </a:r>
            <a:br>
              <a:rPr lang="fr-FR" dirty="0"/>
            </a:br>
            <a:r>
              <a:rPr lang="fr-FR" dirty="0"/>
              <a:t>S’approprier ce texte par une expérience à vivre.</a:t>
            </a:r>
            <a:br>
              <a:rPr lang="fr-FR" dirty="0"/>
            </a:br>
            <a:r>
              <a:rPr lang="fr-FR" dirty="0"/>
              <a:t>Evoquer le milieu juif de Paul, </a:t>
            </a:r>
          </a:p>
          <a:p>
            <a:r>
              <a:rPr lang="fr-FR" dirty="0"/>
              <a:t>                les différentes communautés juives et chrétiennes.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2965436"/>
      </p:ext>
    </p:extLst>
  </p:cSld>
  <p:clrMapOvr>
    <a:masterClrMapping/>
  </p:clrMapOvr>
  <p:transition advTm="430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606CCC-FABE-E7D5-077D-B855CAEA9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56" y="449916"/>
            <a:ext cx="5374593" cy="2979084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+mn-lt"/>
              </a:rPr>
              <a:t>Expérience à vivre</a:t>
            </a:r>
            <a:br>
              <a:rPr lang="fr-FR" dirty="0">
                <a:latin typeface="+mn-lt"/>
              </a:rPr>
            </a:br>
            <a:r>
              <a:rPr lang="fr-FR" sz="2700" dirty="0">
                <a:latin typeface="+mn-lt"/>
              </a:rPr>
              <a:t>Paul est sur la route de Damas, </a:t>
            </a:r>
            <a:br>
              <a:rPr lang="fr-FR" sz="2700" dirty="0">
                <a:latin typeface="+mn-lt"/>
              </a:rPr>
            </a:br>
            <a:r>
              <a:rPr lang="fr-FR" sz="2700" dirty="0">
                <a:latin typeface="+mn-lt"/>
              </a:rPr>
              <a:t>et tout à coup une grande lumière. </a:t>
            </a:r>
            <a:br>
              <a:rPr lang="fr-FR" sz="2700" dirty="0">
                <a:latin typeface="+mn-lt"/>
              </a:rPr>
            </a:br>
            <a:r>
              <a:rPr lang="fr-FR" sz="2700" dirty="0">
                <a:latin typeface="+mn-lt"/>
              </a:rPr>
              <a:t>Il tombe, devient aveugle, </a:t>
            </a:r>
            <a:br>
              <a:rPr lang="fr-FR" sz="2700" dirty="0">
                <a:latin typeface="+mn-lt"/>
              </a:rPr>
            </a:br>
            <a:r>
              <a:rPr lang="fr-FR" sz="2700" dirty="0">
                <a:latin typeface="+mn-lt"/>
              </a:rPr>
              <a:t>va passer trois jours dans le noir.</a:t>
            </a:r>
            <a:br>
              <a:rPr lang="fr-FR" sz="2700" dirty="0">
                <a:latin typeface="+mn-lt"/>
              </a:rPr>
            </a:br>
            <a:r>
              <a:rPr lang="fr-FR" sz="2700" dirty="0">
                <a:latin typeface="+mn-lt"/>
              </a:rPr>
              <a:t>Expérimenter quelque chose </a:t>
            </a:r>
            <a:br>
              <a:rPr lang="fr-FR" sz="2700" dirty="0">
                <a:latin typeface="+mn-lt"/>
              </a:rPr>
            </a:br>
            <a:r>
              <a:rPr lang="fr-FR" sz="2700" dirty="0">
                <a:latin typeface="+mn-lt"/>
              </a:rPr>
              <a:t>de ce qu’a vécu Paul dans le noir. </a:t>
            </a:r>
            <a:br>
              <a:rPr lang="fr-FR" sz="2700" dirty="0"/>
            </a:br>
            <a:endParaRPr lang="fr-FR" sz="2700" dirty="0"/>
          </a:p>
        </p:txBody>
      </p:sp>
      <p:pic>
        <p:nvPicPr>
          <p:cNvPr id="8" name="Image 7" descr="Une image contenant texte, aéronef, accessoire&#10;&#10;Description générée automatiquement">
            <a:extLst>
              <a:ext uri="{FF2B5EF4-FFF2-40B4-BE49-F238E27FC236}">
                <a16:creationId xmlns:a16="http://schemas.microsoft.com/office/drawing/2014/main" id="{95C8E746-7BDE-138E-6847-7D1535E31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011" y="733827"/>
            <a:ext cx="6276597" cy="468234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CF495F3-5C0A-B1F5-A48E-8236015FA4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935" y="4237996"/>
            <a:ext cx="5198076" cy="23563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8642620"/>
      </p:ext>
    </p:extLst>
  </p:cSld>
  <p:clrMapOvr>
    <a:masterClrMapping/>
  </p:clrMapOvr>
  <p:transition advTm="442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8.6|5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7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7|17|10.7|1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|1.9|1.5|1.6|1.3|1.5|1.6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|13|19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1529</TotalTime>
  <Words>927</Words>
  <Application>Microsoft Office PowerPoint</Application>
  <PresentationFormat>Grand écran</PresentationFormat>
  <Paragraphs>148</Paragraphs>
  <Slides>26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Expérience à vivre Paul est sur la route de Damas,  et tout à coup une grande lumière.  Il tombe, devient aveugle,  va passer trois jours dans le noir. Expérimenter quelque chose  de ce qu’a vécu Paul dans le noir.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odile theiller</dc:creator>
  <cp:lastModifiedBy>odile theiller</cp:lastModifiedBy>
  <cp:revision>120</cp:revision>
  <dcterms:created xsi:type="dcterms:W3CDTF">2023-02-01T16:50:36Z</dcterms:created>
  <dcterms:modified xsi:type="dcterms:W3CDTF">2023-10-15T19:22:11Z</dcterms:modified>
</cp:coreProperties>
</file>