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2" r:id="rId4"/>
    <p:sldId id="287" r:id="rId5"/>
    <p:sldId id="261" r:id="rId6"/>
    <p:sldId id="288" r:id="rId7"/>
    <p:sldId id="289" r:id="rId8"/>
    <p:sldId id="269" r:id="rId9"/>
    <p:sldId id="290" r:id="rId10"/>
    <p:sldId id="294" r:id="rId11"/>
    <p:sldId id="291" r:id="rId12"/>
    <p:sldId id="258" r:id="rId13"/>
    <p:sldId id="292" r:id="rId14"/>
    <p:sldId id="265" r:id="rId15"/>
    <p:sldId id="268" r:id="rId16"/>
    <p:sldId id="271" r:id="rId17"/>
    <p:sldId id="293" r:id="rId18"/>
    <p:sldId id="273" r:id="rId19"/>
    <p:sldId id="263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A6C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37B62-5821-4026-B169-8DB5D62BA1AC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77B9A-F86E-4205-BA12-7809C04182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19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77B9A-F86E-4205-BA12-7809C041826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33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23209-E168-7992-4B26-87542401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633E59-9F18-A921-E94F-C211E6956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C03DA8-2528-1E56-1B35-0C4C375E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A7252A-A6BD-3892-5413-54A5D8DF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BCB308-B142-C6E3-154B-362B852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50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B7C2B-271B-A71F-3E11-FD757AC1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0EF126-2CE7-91DC-D0E0-F05FD17CA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802D1A-8F8E-4533-11A6-0C6644B8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FDFF57-948B-EA61-527B-9C9DEC70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BDD701-8E18-47CA-09CC-2500A537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20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538FF6E-C11C-EC12-CB78-3F31DAD62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602BA5-7F6D-F41C-C2B3-FB91A148A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94129A-D75F-AED1-FAE8-DAD3918A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03633E-3A2D-3A91-5AF6-7AF6BAFE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62A344-687E-EEF8-0114-12668E09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55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951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40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47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09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681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971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699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9AF6A-329A-B320-F13F-377661D7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BB3D7-5E98-2AE7-8C46-1CA341FB3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C03B1C-76E7-0E75-3B82-0299A93B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5E30F9-AD81-F60F-9493-ADDCC8EF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402087-091C-46BD-2DF8-E39D86C6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52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733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341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23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233420-C52A-905A-A63B-A41957B7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8E801A-DA83-9623-B6AE-6B91EDA6D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2FB783-37E2-BE99-FA2F-8CC8612E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22B0D-F2F4-EA7C-4F17-7839A818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8219F2-82C6-20E8-DFB3-58AD4CCD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8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3130C-36F8-8C80-6645-F5799F04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48EE4-89F6-0D1B-4F10-8AE277BB2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44D7BE-3559-9D91-C567-5C1A6F31B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36772E-4FAD-F9B8-E00D-6F84E0CB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F32C19-7B39-79A0-98B2-D0C9ED33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47217F-30A5-FC1D-73F3-189DEBB8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7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9210E6-1FCD-8F29-A1E7-9D292D367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C927DF-E3FD-B934-E90F-45A81E783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79F433-03FE-891F-3A2A-59AB8A604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08CCED7-72A5-03A1-45A9-79DE12B30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0C4080-31D3-7F0B-94E1-BD08C7F51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392B97-4051-3658-C772-5BD259F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F0BB05E-8AD8-C742-2A61-AB6AF8A1C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E62F4CC-0827-59C8-A44E-4C49F11D1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73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CE9EF-27D7-4D45-7396-11A1C6FA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B3C347-C494-C53A-E642-C6E1FA2C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67EB8A-83DE-0C64-FE18-603A1EE4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4E21D5-05DB-8E9A-4269-2879E701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84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A2EF6BB-44EC-28E7-DF42-C62E3D7E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C63CB2-2986-3FE9-015E-CEC29B20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15D23C-AD3C-089A-4E56-54A16EB93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4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89632D-08CC-D7E6-1CC9-DF51C73C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37C89-8BB4-B0A2-E17A-6A8921811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0E9034-2D96-72C3-C1CF-AFC94AAF2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36D326-4814-6E80-7E8C-E144CD9F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856A76-0CFA-47A0-9256-3CA83970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7FC4EA-C37B-8EEF-4163-F6EC1462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1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75BE7-6D76-60C4-C7C5-7A7FA10A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E66C2F9-54A0-F737-346D-33B171FDE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98686B-04E3-DD4F-8394-0D4FC0C37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296945-4BA6-9C1B-F8AA-6546F6FDB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757259-2C58-3A9F-F68A-1F7BB6EC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1161-8CC9-4643-E029-A6F6FB76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21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BC7225-271C-99B1-1E48-C87658CD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88C47A-3E46-045A-3026-2DE402681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01743A-D93F-47EA-F45E-B506DFD6D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02C3-8E89-4ABA-9156-14F43C9F7F4A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A5A75-5385-4644-39CC-42C1331D1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07084-3540-5D35-CE35-1834ED941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6A6D-274B-4FAC-BD2A-24ABD17627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85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8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36F3-33C8-453D-8D88-FFDF78617ED3}" type="datetimeFigureOut">
              <a:rPr lang="fr-FR" smtClean="0"/>
              <a:pPr/>
              <a:t>16/10/2023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F5C2B-E59F-45EE-84FC-881E4ED17B2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41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parlaparole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-1" y="369115"/>
            <a:ext cx="1229826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fr-FR" sz="4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8D8B05-7F06-C973-19C8-A77BA08341BC}"/>
              </a:ext>
            </a:extLst>
          </p:cNvPr>
          <p:cNvSpPr txBox="1"/>
          <p:nvPr/>
        </p:nvSpPr>
        <p:spPr>
          <a:xfrm>
            <a:off x="1356476" y="1378655"/>
            <a:ext cx="74053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Voyage catéchétique en 6 rencontres </a:t>
            </a:r>
          </a:p>
          <a:p>
            <a:r>
              <a:rPr lang="fr-FR" sz="3200" dirty="0"/>
              <a:t>pour entrer dans le message </a:t>
            </a:r>
          </a:p>
          <a:p>
            <a:r>
              <a:rPr lang="fr-FR" sz="3200" dirty="0"/>
              <a:t>que Paul nous adresse.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9ED2B5-D4EF-C5BB-09B6-2525E03EB736}"/>
              </a:ext>
            </a:extLst>
          </p:cNvPr>
          <p:cNvSpPr txBox="1"/>
          <p:nvPr/>
        </p:nvSpPr>
        <p:spPr>
          <a:xfrm>
            <a:off x="3595745" y="4895189"/>
            <a:ext cx="5757980" cy="1324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Intergénérationnel</a:t>
            </a:r>
          </a:p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Adulte</a:t>
            </a:r>
          </a:p>
          <a:p>
            <a:pPr marL="0" marR="0" inden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J</a:t>
            </a:r>
            <a:r>
              <a:rPr lang="fr-FR" sz="2400" b="1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eunes : ados – enfance - petite enfance </a:t>
            </a:r>
            <a:endParaRPr lang="fr-FR" sz="2400" kern="14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1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12" name="Image 11" descr="Une image contenant parapluie, accessoire&#10;&#10;Description générée automatiquement">
            <a:extLst>
              <a:ext uri="{FF2B5EF4-FFF2-40B4-BE49-F238E27FC236}">
                <a16:creationId xmlns:a16="http://schemas.microsoft.com/office/drawing/2014/main" id="{B7CF5F7C-206D-9EAE-4B12-E325C71CE9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566">
            <a:off x="8077118" y="943775"/>
            <a:ext cx="2553214" cy="2307368"/>
          </a:xfrm>
          <a:prstGeom prst="rect">
            <a:avLst/>
          </a:prstGeom>
        </p:spPr>
      </p:pic>
      <p:pic>
        <p:nvPicPr>
          <p:cNvPr id="1026" name="Picture 2" descr="avec_pau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1547" y="292522"/>
            <a:ext cx="11957539" cy="79438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207390" y="3483339"/>
            <a:ext cx="6616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Catéchèse pour découvrir, comprendre, vivre</a:t>
            </a:r>
            <a:br>
              <a:rPr lang="fr-FR" sz="2400" b="1" dirty="0"/>
            </a:br>
            <a:r>
              <a:rPr lang="fr-FR" sz="2400" b="1" dirty="0"/>
              <a:t>la 1</a:t>
            </a:r>
            <a:r>
              <a:rPr lang="fr-FR" sz="2400" b="1" baseline="30000" dirty="0"/>
              <a:t>ère</a:t>
            </a:r>
            <a:r>
              <a:rPr lang="fr-FR" sz="2400" b="1" dirty="0"/>
              <a:t> lettre aux Corinthiens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051" y="4886344"/>
            <a:ext cx="24818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6 rencontres</a:t>
            </a:r>
          </a:p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de 2h </a:t>
            </a:r>
          </a:p>
          <a:p>
            <a:pPr algn="ctr"/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pour tous les âges</a:t>
            </a:r>
            <a:endParaRPr lang="fr-FR" sz="2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2726422" y="5167618"/>
            <a:ext cx="780176" cy="2097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736210" y="5429076"/>
            <a:ext cx="778777" cy="237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751589" y="5494789"/>
            <a:ext cx="729842" cy="2516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8576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97832" y="620688"/>
            <a:ext cx="7772400" cy="1584176"/>
          </a:xfrm>
        </p:spPr>
        <p:txBody>
          <a:bodyPr>
            <a:normAutofit/>
          </a:bodyPr>
          <a:lstStyle/>
          <a:p>
            <a:r>
              <a:rPr lang="fr-FR" dirty="0"/>
              <a:t>Méditation Chemin de croix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5817840"/>
            <a:ext cx="6400800" cy="838944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Eglise Don Bosco Montpellier</a:t>
            </a:r>
          </a:p>
          <a:p>
            <a:r>
              <a:rPr lang="fr-FR" dirty="0"/>
              <a:t>Iconographie Sr Mercedes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D21AA6-EFC2-C2F4-0328-F026A997C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562" y="2420889"/>
            <a:ext cx="2552941" cy="253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121" y="0"/>
            <a:ext cx="68781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875" y="354"/>
            <a:ext cx="6826250" cy="6857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097" y="0"/>
            <a:ext cx="69102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0403" y="0"/>
            <a:ext cx="67896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350" y="106"/>
            <a:ext cx="6845300" cy="6857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peinture, art, Objet de collection, collection&#10;&#10;Description générée automatiquement">
            <a:extLst>
              <a:ext uri="{FF2B5EF4-FFF2-40B4-BE49-F238E27FC236}">
                <a16:creationId xmlns:a16="http://schemas.microsoft.com/office/drawing/2014/main" id="{BB71B01E-4623-F89C-6077-770849E2E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10" y="202332"/>
            <a:ext cx="912809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0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8D31CB-C1E6-A2E1-C619-82A4C7FE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456" y="5376600"/>
            <a:ext cx="5395968" cy="89269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dirty="0"/>
              <a:t>Réalisation Catéchèse Par la Parole</a:t>
            </a:r>
          </a:p>
          <a:p>
            <a:pPr marL="0" indent="0" algn="ctr">
              <a:buNone/>
            </a:pPr>
            <a:r>
              <a:rPr lang="fr-FR" dirty="0"/>
              <a:t>Paul – Rencontre 5  </a:t>
            </a:r>
          </a:p>
        </p:txBody>
      </p:sp>
      <p:pic>
        <p:nvPicPr>
          <p:cNvPr id="5" name="Image 4" descr="Une image contenant texte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335A9BC7-7CB0-DDAC-C992-85894CFE6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5085184"/>
            <a:ext cx="2668928" cy="14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92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AA85FD8-D9A9-DA6B-B4D3-C8E241DCA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07" y="2875185"/>
            <a:ext cx="11383614" cy="34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Itinéraire en ligne sur le site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Calibri" panose="020F0502020204030204" pitchFamily="34" charset="0"/>
              </a:rPr>
              <a:t>https://catechese-par-la-parole.catholique.fr/paul</a:t>
            </a:r>
            <a:b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kumimoji="0" lang="fr-FR" altLang="fr-FR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Auteurs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Père Christophe </a:t>
            </a:r>
            <a:r>
              <a:rPr kumimoji="0" lang="fr-FR" altLang="fr-FR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Raimbault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maître de conférences Institut Catholique de Paris, exégète, théologien,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icaire général de Tours. </a:t>
            </a:r>
            <a:b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Spécialités de recherche : Saint Paul - Bible et catéchèse.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Equipe Catéchèse Par la Parole Service Diocésain Initiation Chrétienne Montpellier 34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Contact </a:t>
            </a:r>
            <a:r>
              <a:rPr kumimoji="0" lang="fr-FR" altLang="fr-FR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parlaparole@gmail.com</a:t>
            </a: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endParaRPr kumimoji="0" lang="fr-FR" alt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356504-58EC-7968-819A-9330266DE209}"/>
              </a:ext>
            </a:extLst>
          </p:cNvPr>
          <p:cNvSpPr txBox="1"/>
          <p:nvPr/>
        </p:nvSpPr>
        <p:spPr>
          <a:xfrm>
            <a:off x="3232728" y="6465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Merci pour votre intérêt !</a:t>
            </a:r>
          </a:p>
        </p:txBody>
      </p:sp>
      <p:pic>
        <p:nvPicPr>
          <p:cNvPr id="4" name="Image 3" descr="Une image contenant texte, Graphique, motif, Police&#10;&#10;Description générée automatiquement">
            <a:extLst>
              <a:ext uri="{FF2B5EF4-FFF2-40B4-BE49-F238E27FC236}">
                <a16:creationId xmlns:a16="http://schemas.microsoft.com/office/drawing/2014/main" id="{4837BEAE-1109-58B3-C8D4-9F7173DBF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33" y="646546"/>
            <a:ext cx="2038884" cy="20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6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A97ADE-C9D0-5E74-D2EF-7DCBBB4241CF}"/>
              </a:ext>
            </a:extLst>
          </p:cNvPr>
          <p:cNvSpPr txBox="1"/>
          <p:nvPr/>
        </p:nvSpPr>
        <p:spPr>
          <a:xfrm>
            <a:off x="70489" y="46182"/>
            <a:ext cx="4740793" cy="586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Itinéraire en ligne sur le site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sng" strike="noStrike" cap="none" normalizeH="0" baseline="0" dirty="0">
                <a:ln>
                  <a:noFill/>
                </a:ln>
                <a:solidFill>
                  <a:srgbClr val="085296"/>
                </a:solidFill>
                <a:effectLst/>
                <a:latin typeface="Calibri" panose="020F0502020204030204" pitchFamily="34" charset="0"/>
              </a:rPr>
              <a:t>https://catechese-par-la-parole.catholique.fr/paul</a:t>
            </a:r>
            <a:endParaRPr lang="fr-FR" sz="1600" dirty="0"/>
          </a:p>
        </p:txBody>
      </p:sp>
      <p:pic>
        <p:nvPicPr>
          <p:cNvPr id="3" name="Image 2" descr="Une image contenant texte, Appareils électroniques, ordinateur, capture d’écran&#10;&#10;Description générée automatiquement">
            <a:extLst>
              <a:ext uri="{FF2B5EF4-FFF2-40B4-BE49-F238E27FC236}">
                <a16:creationId xmlns:a16="http://schemas.microsoft.com/office/drawing/2014/main" id="{B913CFCC-6E3D-9A28-F849-F73DCCE7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7" y="632389"/>
            <a:ext cx="10426692" cy="6389655"/>
          </a:xfrm>
          <a:prstGeom prst="rect">
            <a:avLst/>
          </a:prstGeom>
        </p:spPr>
      </p:pic>
      <p:pic>
        <p:nvPicPr>
          <p:cNvPr id="4" name="Image 3" descr="Une image contenant texte, Graphique, motif, Police&#10;&#10;Description générée automatiquement">
            <a:extLst>
              <a:ext uri="{FF2B5EF4-FFF2-40B4-BE49-F238E27FC236}">
                <a16:creationId xmlns:a16="http://schemas.microsoft.com/office/drawing/2014/main" id="{BC761AC9-E327-953C-DE8C-30F582E97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01" y="49526"/>
            <a:ext cx="1269762" cy="12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798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9C9EF08-9A12-707B-7A59-8B1A2387B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3057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194AB3-1FBD-B914-2C46-76ADA4E4EAE8}"/>
              </a:ext>
            </a:extLst>
          </p:cNvPr>
          <p:cNvSpPr txBox="1"/>
          <p:nvPr/>
        </p:nvSpPr>
        <p:spPr>
          <a:xfrm>
            <a:off x="89820" y="100001"/>
            <a:ext cx="56156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Présentation de l’atelier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 </a:t>
            </a:r>
            <a:b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Objectif : expérimenter en 15 mn </a:t>
            </a:r>
          </a:p>
          <a:p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 moment de cette catéchèse, </a:t>
            </a:r>
          </a:p>
          <a:p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situé au cours de la 5ème rencontre</a:t>
            </a:r>
            <a:r>
              <a:rPr lang="fr-FR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fr-FR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F278D04-AA1F-8789-613E-0F5FAE80BB77}"/>
              </a:ext>
            </a:extLst>
          </p:cNvPr>
          <p:cNvSpPr/>
          <p:nvPr/>
        </p:nvSpPr>
        <p:spPr>
          <a:xfrm rot="2233413">
            <a:off x="3221025" y="3057351"/>
            <a:ext cx="3917664" cy="4268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41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27A8121-4083-C96F-E515-2AEBDBE69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203" y="537558"/>
            <a:ext cx="6508366" cy="266711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i="1" u="sng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Rencontre 5</a:t>
            </a:r>
            <a:r>
              <a:rPr kumimoji="0" lang="fr-FR" altLang="fr-FR" sz="2400" i="1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</a:t>
            </a:r>
            <a:r>
              <a:rPr kumimoji="0" lang="fr-FR" altLang="fr-FR" sz="2400" b="1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la Sagesse à la folie de la croix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 recentrer sur le Christ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Corinthiens 1, 17 à 31 et 1 Corinthiens 2, 1 à 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Paul nous invite à nous recentrer sur la croix du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>
                <a:ln>
                  <a:solidFill>
                    <a:schemeClr val="accent1"/>
                  </a:solidFill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Croix, folie aux yeux des hommes.</a:t>
            </a:r>
            <a:endParaRPr kumimoji="0" lang="fr-FR" altLang="fr-FR" sz="2400" b="0" i="0" u="none" strike="noStrike" cap="none" normalizeH="0" baseline="0" dirty="0">
              <a:ln>
                <a:solidFill>
                  <a:schemeClr val="accent1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0DC6FC95-EDF9-FBA7-6ACC-3E26DD70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0" y="394816"/>
            <a:ext cx="3439864" cy="487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6CA7F6-7B29-DE56-F498-8C5A4EC730EC}"/>
              </a:ext>
            </a:extLst>
          </p:cNvPr>
          <p:cNvSpPr txBox="1"/>
          <p:nvPr/>
        </p:nvSpPr>
        <p:spPr>
          <a:xfrm rot="21101228">
            <a:off x="7303428" y="4382201"/>
            <a:ext cx="2412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En 15mn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Sans animateur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10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662B917-E562-7218-74EF-4B5AB0E96DF2}"/>
              </a:ext>
            </a:extLst>
          </p:cNvPr>
          <p:cNvSpPr txBox="1"/>
          <p:nvPr/>
        </p:nvSpPr>
        <p:spPr>
          <a:xfrm>
            <a:off x="419099" y="154127"/>
            <a:ext cx="110394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Consignes pour l’atelier d’expérimentation 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15mn</a:t>
            </a:r>
            <a:endParaRPr lang="fr-FR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 3 ou 4, sur place, suivre les indications sur le carnet de route </a:t>
            </a:r>
            <a:br>
              <a:rPr lang="fr-F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Respecter le temps indiqué</a:t>
            </a:r>
            <a:r>
              <a:rPr lang="fr-F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fr-F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Prendre le temps de lire, de méditer avant de prendre la parole.</a:t>
            </a:r>
            <a:b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fr-FR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8E7A0F-FB75-BC0A-2DB7-24E17E922059}"/>
              </a:ext>
            </a:extLst>
          </p:cNvPr>
          <p:cNvSpPr txBox="1"/>
          <p:nvPr/>
        </p:nvSpPr>
        <p:spPr>
          <a:xfrm>
            <a:off x="419099" y="2219921"/>
            <a:ext cx="112680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Précisions pour la page 3 </a:t>
            </a:r>
          </a:p>
          <a:p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Objectifs : </a:t>
            </a:r>
          </a:p>
          <a:p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éclairer les questions (carte rouge) par des textes AT et NT (cartes vertes) </a:t>
            </a:r>
            <a:b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rechercher du sens (proposé  sur carte jaune). </a:t>
            </a:r>
          </a:p>
          <a:p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Lire les cartes en couleur l’une après l’autre. </a:t>
            </a:r>
            <a:b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Réagir rapidement après chacune. </a:t>
            </a:r>
            <a:b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fr-FR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F29435-A4F6-4624-24A5-6AFA4DBA0EBD}"/>
              </a:ext>
            </a:extLst>
          </p:cNvPr>
          <p:cNvSpPr txBox="1"/>
          <p:nvPr/>
        </p:nvSpPr>
        <p:spPr>
          <a:xfrm>
            <a:off x="504825" y="5328464"/>
            <a:ext cx="11182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réparer une découverte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une conviction, ou une question </a:t>
            </a:r>
          </a:p>
          <a:p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que vous pourrez faire remonter à l’intervenant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7607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B5127A9-E170-EBA1-D2A8-120C3ADB43D5}"/>
              </a:ext>
            </a:extLst>
          </p:cNvPr>
          <p:cNvSpPr txBox="1"/>
          <p:nvPr/>
        </p:nvSpPr>
        <p:spPr>
          <a:xfrm>
            <a:off x="2290761" y="2664681"/>
            <a:ext cx="9782175" cy="327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1er temps </a:t>
            </a:r>
            <a:r>
              <a:rPr lang="fr-FR" sz="3200" b="1" kern="14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3mn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endParaRPr lang="fr-FR" sz="32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-Lire 1 Corinthiens 1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-Puis-je entendre aujourd’hui ce que proclame Paul ?</a:t>
            </a:r>
            <a:b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Méditer les paroles de Paul...</a:t>
            </a:r>
            <a:endParaRPr lang="fr-FR" sz="32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endParaRPr lang="fr-FR" sz="105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29A851-C75C-6F66-B8BD-AD7A8B2B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" y="2819400"/>
            <a:ext cx="1639888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2EE2AA-3572-C076-2BF8-D684505A54B6}"/>
              </a:ext>
            </a:extLst>
          </p:cNvPr>
          <p:cNvSpPr txBox="1"/>
          <p:nvPr/>
        </p:nvSpPr>
        <p:spPr>
          <a:xfrm>
            <a:off x="-895351" y="0"/>
            <a:ext cx="63722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Atelier </a:t>
            </a:r>
            <a:r>
              <a:rPr lang="fr-FR" sz="18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Kérygma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 Parole de Dieu au cœur de la catéchèse</a:t>
            </a:r>
            <a:b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Saint Paul l’apôtre du kérygme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F6C75400-03B7-5344-3CE3-BA07A0A3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1376276"/>
            <a:ext cx="2671764" cy="1460500"/>
          </a:xfrm>
          <a:prstGeom prst="wedgeEllipseCallout">
            <a:avLst>
              <a:gd name="adj1" fmla="val -74105"/>
              <a:gd name="adj2" fmla="val 85743"/>
            </a:avLst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Le langage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de la croix est folie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cript MT Bold" panose="03040602040607080904" pitchFamily="66" charset="0"/>
              </a:rPr>
              <a:t>aux yeux des hommes !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0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631A5AAF-D0B2-915B-B2E8-67BADDB64CDB}"/>
              </a:ext>
            </a:extLst>
          </p:cNvPr>
          <p:cNvSpPr txBox="1"/>
          <p:nvPr/>
        </p:nvSpPr>
        <p:spPr>
          <a:xfrm>
            <a:off x="5660488" y="230410"/>
            <a:ext cx="481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2</a:t>
            </a:r>
            <a:r>
              <a:rPr lang="fr-FR" sz="2800" b="1" baseline="30000" dirty="0"/>
              <a:t>ème</a:t>
            </a:r>
            <a:r>
              <a:rPr lang="fr-FR" sz="2800" b="1" dirty="0"/>
              <a:t> temps Trois croix </a:t>
            </a:r>
            <a:r>
              <a:rPr lang="fr-FR" sz="2800" b="1" dirty="0">
                <a:solidFill>
                  <a:srgbClr val="FF0000"/>
                </a:solidFill>
              </a:rPr>
              <a:t>5mn</a:t>
            </a:r>
            <a:r>
              <a:rPr lang="fr-FR" sz="2800" b="1" dirty="0"/>
              <a:t>  </a:t>
            </a:r>
          </a:p>
        </p:txBody>
      </p:sp>
      <p:pic>
        <p:nvPicPr>
          <p:cNvPr id="3" name="Image 2" descr="Une image contenant bâtiment, très coloré, plusieurs, toit&#10;&#10;Description générée automatiquement">
            <a:extLst>
              <a:ext uri="{FF2B5EF4-FFF2-40B4-BE49-F238E27FC236}">
                <a16:creationId xmlns:a16="http://schemas.microsoft.com/office/drawing/2014/main" id="{6E7BBF05-5593-C48E-835E-E6FF5AE27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43" y="1715091"/>
            <a:ext cx="2954148" cy="2789308"/>
          </a:xfrm>
          <a:prstGeom prst="rect">
            <a:avLst/>
          </a:prstGeom>
        </p:spPr>
      </p:pic>
      <p:pic>
        <p:nvPicPr>
          <p:cNvPr id="2" name="Image 1" descr="Une image contenant texte, vieux, sombre&#10;&#10;Description générée automatiquement">
            <a:extLst>
              <a:ext uri="{FF2B5EF4-FFF2-40B4-BE49-F238E27FC236}">
                <a16:creationId xmlns:a16="http://schemas.microsoft.com/office/drawing/2014/main" id="{C42C0387-504A-F546-C60E-930C06EE0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98" y="2322212"/>
            <a:ext cx="3136112" cy="4334283"/>
          </a:xfrm>
          <a:prstGeom prst="rect">
            <a:avLst/>
          </a:prstGeom>
        </p:spPr>
      </p:pic>
      <p:pic>
        <p:nvPicPr>
          <p:cNvPr id="4" name="Image 3" descr="Une image contenant texte, personne, très coloré&#10;&#10;Description générée automatiquement">
            <a:extLst>
              <a:ext uri="{FF2B5EF4-FFF2-40B4-BE49-F238E27FC236}">
                <a16:creationId xmlns:a16="http://schemas.microsoft.com/office/drawing/2014/main" id="{ADB4EB17-7946-9076-5669-6D5645B8B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5" y="2135117"/>
            <a:ext cx="1803232" cy="1505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CFABBE-6ACB-F3B6-FA93-BAB9E9194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82" y="1651857"/>
            <a:ext cx="1553983" cy="18741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EF9AF02-20F2-C8BA-FF02-3F7774AD1EC4}"/>
              </a:ext>
            </a:extLst>
          </p:cNvPr>
          <p:cNvSpPr txBox="1"/>
          <p:nvPr/>
        </p:nvSpPr>
        <p:spPr>
          <a:xfrm>
            <a:off x="-178820" y="0"/>
            <a:ext cx="4600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Atelier </a:t>
            </a:r>
            <a:r>
              <a:rPr lang="fr-FR" sz="18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Kérygma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 Parole de Dieu au cœur de la catéchèse</a:t>
            </a:r>
            <a:b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Saint Paul l’apôtre du kérygme</a:t>
            </a:r>
          </a:p>
        </p:txBody>
      </p:sp>
      <p:pic>
        <p:nvPicPr>
          <p:cNvPr id="14" name="Image 13" descr="Une image contenant statue, symbole, art&#10;&#10;Description générée automatiquement">
            <a:extLst>
              <a:ext uri="{FF2B5EF4-FFF2-40B4-BE49-F238E27FC236}">
                <a16:creationId xmlns:a16="http://schemas.microsoft.com/office/drawing/2014/main" id="{66851DE2-5581-38FE-B7B7-39A53A1D8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8" y="1877942"/>
            <a:ext cx="3280200" cy="41818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0B17DD3-1C10-53BE-2314-8401B7BC9122}"/>
              </a:ext>
            </a:extLst>
          </p:cNvPr>
          <p:cNvSpPr txBox="1"/>
          <p:nvPr/>
        </p:nvSpPr>
        <p:spPr>
          <a:xfrm>
            <a:off x="1009253" y="853092"/>
            <a:ext cx="926306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32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3ème temps </a:t>
            </a:r>
            <a:r>
              <a:rPr lang="fr-FR" sz="3200" b="1" kern="14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10mn</a:t>
            </a:r>
            <a:endParaRPr lang="fr-FR" sz="32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3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Lire chaque carte indice l’une après l’autre. Réagir</a:t>
            </a:r>
            <a:r>
              <a:rPr lang="fr-FR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fr-FR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ABBF1BAA-AAE8-CC77-7AC7-C15035F283EA}"/>
              </a:ext>
            </a:extLst>
          </p:cNvPr>
          <p:cNvSpPr>
            <a:spLocks noChangeArrowheads="1"/>
          </p:cNvSpPr>
          <p:nvPr/>
        </p:nvSpPr>
        <p:spPr bwMode="auto">
          <a:xfrm rot="20945064">
            <a:off x="340123" y="3235490"/>
            <a:ext cx="2434644" cy="3121647"/>
          </a:xfrm>
          <a:prstGeom prst="roundRect">
            <a:avLst>
              <a:gd name="adj" fmla="val 16667"/>
            </a:avLst>
          </a:prstGeom>
          <a:noFill/>
          <a:ln w="76200" algn="in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Pourquoi un tel châtiment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pour Jésus ?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Pourquoi le langage de la croix est-il folie ?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La croix sauve-t-elle 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CD9E745E-EFA6-8142-C4FB-4295AF54A828}"/>
              </a:ext>
            </a:extLst>
          </p:cNvPr>
          <p:cNvSpPr>
            <a:spLocks noChangeArrowheads="1"/>
          </p:cNvSpPr>
          <p:nvPr/>
        </p:nvSpPr>
        <p:spPr bwMode="auto">
          <a:xfrm rot="21347301">
            <a:off x="3005266" y="2628670"/>
            <a:ext cx="2602447" cy="3129993"/>
          </a:xfrm>
          <a:prstGeom prst="roundRect">
            <a:avLst>
              <a:gd name="adj" fmla="val 16667"/>
            </a:avLst>
          </a:prstGeom>
          <a:noFill/>
          <a:ln w="76200" algn="in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Deutéronome 21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"Maudit celui qui est pendu au bois"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Galates 3, 13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«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Quant à cette malédiction de la Loi, le Christ nous en a rachetés en devenant, pour nous, objet de malédiction, car il est écrit : Il est maudit, celui qui est pendu au bois du supplice».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11107911-417A-4E0D-EE68-4317A6EA40E2}"/>
              </a:ext>
            </a:extLst>
          </p:cNvPr>
          <p:cNvSpPr>
            <a:spLocks noChangeArrowheads="1"/>
          </p:cNvSpPr>
          <p:nvPr/>
        </p:nvSpPr>
        <p:spPr bwMode="auto">
          <a:xfrm rot="590833">
            <a:off x="5955734" y="3361657"/>
            <a:ext cx="2638504" cy="2994190"/>
          </a:xfrm>
          <a:prstGeom prst="roundRect">
            <a:avLst>
              <a:gd name="adj" fmla="val 16667"/>
            </a:avLst>
          </a:prstGeom>
          <a:noFill/>
          <a:ln w="76200" algn="in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Romains 5, 5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et l'espérance ne déçoit pas, puisque l'amour </a:t>
            </a:r>
            <a:r>
              <a:rPr kumimoji="0" lang="fr-FR" altLang="fr-FR" sz="1600" b="0" i="1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agapè</a:t>
            </a:r>
            <a:r>
              <a:rPr kumimoji="0" lang="fr-FR" altLang="fr-FR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 Dieu a été répandu dans nos cœurs par l'Esprit Saint qui nous a été donné. 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ACB43FC2-F062-9933-5130-D72201E87752}"/>
              </a:ext>
            </a:extLst>
          </p:cNvPr>
          <p:cNvSpPr>
            <a:spLocks noChangeArrowheads="1"/>
          </p:cNvSpPr>
          <p:nvPr/>
        </p:nvSpPr>
        <p:spPr bwMode="auto">
          <a:xfrm rot="21273260">
            <a:off x="9143097" y="3141862"/>
            <a:ext cx="2428221" cy="2913117"/>
          </a:xfrm>
          <a:prstGeom prst="roundRect">
            <a:avLst>
              <a:gd name="adj" fmla="val 16667"/>
            </a:avLst>
          </a:prstGeom>
          <a:noFill/>
          <a:ln w="76200" algn="in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La croix sauve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C102F2-BAA2-7A11-366C-3497536398DC}"/>
              </a:ext>
            </a:extLst>
          </p:cNvPr>
          <p:cNvSpPr txBox="1"/>
          <p:nvPr/>
        </p:nvSpPr>
        <p:spPr>
          <a:xfrm>
            <a:off x="-704851" y="47175"/>
            <a:ext cx="3476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Atelier </a:t>
            </a:r>
            <a:r>
              <a:rPr lang="fr-FR" sz="18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Kérygma</a:t>
            </a:r>
            <a:r>
              <a:rPr lang="fr-FR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020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3C262-4838-0075-5382-6A157181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49" y="2103437"/>
            <a:ext cx="5895975" cy="1325563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réparer une découverte, </a:t>
            </a:r>
            <a:b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une conviction, </a:t>
            </a:r>
            <a:b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fr-FR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 une question </a:t>
            </a:r>
            <a:endParaRPr lang="fr-FR" dirty="0"/>
          </a:p>
        </p:txBody>
      </p:sp>
      <p:pic>
        <p:nvPicPr>
          <p:cNvPr id="5" name="Image 4" descr="Une image contenant clipart, Graphique, Silhouette d’animal, dessin humoristique&#10;&#10;Description générée automatiquement">
            <a:extLst>
              <a:ext uri="{FF2B5EF4-FFF2-40B4-BE49-F238E27FC236}">
                <a16:creationId xmlns:a16="http://schemas.microsoft.com/office/drawing/2014/main" id="{E8039472-B2C1-D304-37BF-7BDD0D01B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594">
            <a:off x="8656344" y="619264"/>
            <a:ext cx="2116164" cy="42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57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8.6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565</Words>
  <Application>Microsoft Office PowerPoint</Application>
  <PresentationFormat>Grand écran</PresentationFormat>
  <Paragraphs>80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Script MT Bold</vt:lpstr>
      <vt:lpstr>Times New Roman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Préparer une découverte,  une conviction,  ou une question </vt:lpstr>
      <vt:lpstr>Méditation Chemin de croix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odile theiller</dc:creator>
  <cp:lastModifiedBy>odile theiller</cp:lastModifiedBy>
  <cp:revision>130</cp:revision>
  <dcterms:created xsi:type="dcterms:W3CDTF">2023-02-01T16:50:36Z</dcterms:created>
  <dcterms:modified xsi:type="dcterms:W3CDTF">2023-10-16T08:02:19Z</dcterms:modified>
</cp:coreProperties>
</file>