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8" r:id="rId4"/>
    <p:sldId id="283" r:id="rId5"/>
    <p:sldId id="271" r:id="rId6"/>
    <p:sldId id="279" r:id="rId7"/>
    <p:sldId id="280" r:id="rId8"/>
    <p:sldId id="281" r:id="rId9"/>
    <p:sldId id="282" r:id="rId10"/>
    <p:sldId id="275" r:id="rId11"/>
    <p:sldId id="258" r:id="rId12"/>
    <p:sldId id="257" r:id="rId13"/>
    <p:sldId id="259" r:id="rId14"/>
    <p:sldId id="260" r:id="rId15"/>
    <p:sldId id="261" r:id="rId16"/>
    <p:sldId id="267" r:id="rId17"/>
    <p:sldId id="268" r:id="rId18"/>
    <p:sldId id="262" r:id="rId19"/>
    <p:sldId id="263" r:id="rId20"/>
    <p:sldId id="264" r:id="rId21"/>
    <p:sldId id="266" r:id="rId22"/>
    <p:sldId id="269" r:id="rId23"/>
    <p:sldId id="265" r:id="rId24"/>
    <p:sldId id="277" r:id="rId25"/>
    <p:sldId id="276" r:id="rId26"/>
    <p:sldId id="284" r:id="rId27"/>
    <p:sldId id="285" r:id="rId28"/>
    <p:sldId id="286" r:id="rId29"/>
    <p:sldId id="287" r:id="rId30"/>
    <p:sldId id="288" r:id="rId31"/>
    <p:sldId id="289" r:id="rId32"/>
    <p:sldId id="290" r:id="rId33"/>
    <p:sldId id="291" r:id="rId34"/>
    <p:sldId id="292" r:id="rId35"/>
    <p:sldId id="294" r:id="rId36"/>
    <p:sldId id="295" r:id="rId37"/>
    <p:sldId id="297" r:id="rId38"/>
    <p:sldId id="296" r:id="rId39"/>
    <p:sldId id="298" r:id="rId40"/>
  </p:sldIdLst>
  <p:sldSz cx="9144000" cy="6858000" type="screen4x3"/>
  <p:notesSz cx="10018713" cy="68881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32" d="100"/>
          <a:sy n="32" d="100"/>
        </p:scale>
        <p:origin x="159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A520211-6933-4BB0-9E08-985C4B9BD130}"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520211-6933-4BB0-9E08-985C4B9BD130}"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520211-6933-4BB0-9E08-985C4B9BD130}"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520211-6933-4BB0-9E08-985C4B9BD130}"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A520211-6933-4BB0-9E08-985C4B9BD130}" type="datetimeFigureOut">
              <a:rPr lang="fr-FR" smtClean="0"/>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A520211-6933-4BB0-9E08-985C4B9BD130}"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A520211-6933-4BB0-9E08-985C4B9BD130}" type="datetimeFigureOut">
              <a:rPr lang="fr-FR" smtClean="0"/>
              <a:t>15/05/2024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A520211-6933-4BB0-9E08-985C4B9BD130}" type="datetimeFigureOut">
              <a:rPr lang="fr-FR" smtClean="0"/>
              <a:t>15/05/2024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520211-6933-4BB0-9E08-985C4B9BD130}" type="datetimeFigureOut">
              <a:rPr lang="fr-FR" smtClean="0"/>
              <a:t>15/05/2024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A520211-6933-4BB0-9E08-985C4B9BD130}"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A520211-6933-4BB0-9E08-985C4B9BD130}" type="datetimeFigureOut">
              <a:rPr lang="fr-FR" smtClean="0"/>
              <a:t>15/05/2024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E2FB73-66D6-403F-9C6A-58FC808F4CF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20211-6933-4BB0-9E08-985C4B9BD130}" type="datetimeFigureOut">
              <a:rPr lang="fr-FR" smtClean="0"/>
              <a:t>15/05/2024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2FB73-66D6-403F-9C6A-58FC808F4CF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77F39EC-CC84-4674-8083-3EAF7A9471A5}"/>
              </a:ext>
            </a:extLst>
          </p:cNvPr>
          <p:cNvSpPr txBox="1"/>
          <p:nvPr/>
        </p:nvSpPr>
        <p:spPr>
          <a:xfrm>
            <a:off x="1078382" y="4924969"/>
            <a:ext cx="6696744" cy="825291"/>
          </a:xfrm>
          <a:prstGeom prst="rect">
            <a:avLst/>
          </a:prstGeom>
          <a:noFill/>
        </p:spPr>
        <p:txBody>
          <a:bodyPr wrap="square">
            <a:spAutoFit/>
          </a:bodyPr>
          <a:lstStyle/>
          <a:p>
            <a:pPr algn="ctr">
              <a:lnSpc>
                <a:spcPct val="115000"/>
              </a:lnSpc>
              <a:spcAft>
                <a:spcPts val="1000"/>
              </a:spcAft>
            </a:pPr>
            <a:r>
              <a:rPr lang="fr-FR" sz="4400" b="1" dirty="0">
                <a:effectLst/>
                <a:latin typeface="Calibri" panose="020F0502020204030204" pitchFamily="34" charset="0"/>
                <a:ea typeface="Times New Roman" panose="02020603050405020304" pitchFamily="18" charset="0"/>
                <a:cs typeface="Times New Roman" panose="02020603050405020304" pitchFamily="18" charset="0"/>
              </a:rPr>
              <a:t>Atelier 1h30 </a:t>
            </a:r>
          </a:p>
        </p:txBody>
      </p:sp>
      <p:sp>
        <p:nvSpPr>
          <p:cNvPr id="7" name="ZoneTexte 6">
            <a:extLst>
              <a:ext uri="{FF2B5EF4-FFF2-40B4-BE49-F238E27FC236}">
                <a16:creationId xmlns:a16="http://schemas.microsoft.com/office/drawing/2014/main" id="{76F2009A-45C2-40F1-B1A4-D72991D1D93F}"/>
              </a:ext>
            </a:extLst>
          </p:cNvPr>
          <p:cNvSpPr txBox="1"/>
          <p:nvPr/>
        </p:nvSpPr>
        <p:spPr>
          <a:xfrm>
            <a:off x="4426754" y="980728"/>
            <a:ext cx="4392488" cy="1865704"/>
          </a:xfrm>
          <a:prstGeom prst="rect">
            <a:avLst/>
          </a:prstGeom>
          <a:noFill/>
        </p:spPr>
        <p:txBody>
          <a:bodyPr wrap="square">
            <a:spAutoFit/>
          </a:bodyPr>
          <a:lstStyle/>
          <a:p>
            <a:pPr algn="ctr">
              <a:lnSpc>
                <a:spcPct val="115000"/>
              </a:lnSpc>
              <a:spcAft>
                <a:spcPts val="1000"/>
              </a:spcAft>
            </a:pPr>
            <a:r>
              <a:rPr lang="fr-FR"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Préparation </a:t>
            </a:r>
          </a:p>
          <a:p>
            <a:pPr algn="ctr">
              <a:lnSpc>
                <a:spcPct val="115000"/>
              </a:lnSpc>
              <a:spcAft>
                <a:spcPts val="1000"/>
              </a:spcAft>
            </a:pPr>
            <a:r>
              <a:rPr lang="fr-FR" sz="4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 dons</a:t>
            </a:r>
            <a:endParaRPr lang="fr-FR"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 8" descr="Une image contenant texte, posant, groupe, poupée&#10;&#10;Description générée automatiquement">
            <a:extLst>
              <a:ext uri="{FF2B5EF4-FFF2-40B4-BE49-F238E27FC236}">
                <a16:creationId xmlns:a16="http://schemas.microsoft.com/office/drawing/2014/main" id="{77DEB276-6E6E-4B34-A7FD-E8D216E542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32656"/>
            <a:ext cx="4185243" cy="3450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osant, groupe, poupée&#10;&#10;Description générée automatiquement">
            <a:extLst>
              <a:ext uri="{FF2B5EF4-FFF2-40B4-BE49-F238E27FC236}">
                <a16:creationId xmlns:a16="http://schemas.microsoft.com/office/drawing/2014/main" id="{A9D03595-0C3D-4A18-9362-2BDC90D4AD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407"/>
            <a:ext cx="8352928" cy="6886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30146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9A619-1E28-492A-8DB1-8691B01ACAF4}"/>
              </a:ext>
            </a:extLst>
          </p:cNvPr>
          <p:cNvSpPr>
            <a:spLocks noGrp="1"/>
          </p:cNvSpPr>
          <p:nvPr>
            <p:ph type="title"/>
          </p:nvPr>
        </p:nvSpPr>
        <p:spPr>
          <a:xfrm>
            <a:off x="457200" y="188640"/>
            <a:ext cx="8229600" cy="1756155"/>
          </a:xfrm>
          <a:prstGeom prst="roundRect">
            <a:avLst/>
          </a:prstGeom>
          <a:noFill/>
          <a:ln w="38100">
            <a:solidFill>
              <a:srgbClr val="FF0000"/>
            </a:solidFill>
          </a:ln>
        </p:spPr>
        <p:txBody>
          <a:bodyPr wrap="square">
            <a:spAutoFit/>
          </a:bodyPr>
          <a:lstStyle/>
          <a:p>
            <a:pPr>
              <a:lnSpc>
                <a:spcPct val="115000"/>
              </a:lnSpc>
              <a:spcAft>
                <a:spcPts val="1000"/>
              </a:spcAft>
            </a:pPr>
            <a:r>
              <a:rPr lang="fr-FR" b="1" dirty="0">
                <a:latin typeface="Times New Roman" panose="02020603050405020304" pitchFamily="18" charset="0"/>
                <a:cs typeface="Times New Roman" panose="02020603050405020304" pitchFamily="18" charset="0"/>
              </a:rPr>
              <a:t>La préparation des offrandes </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se situe où dans la messe ? </a:t>
            </a:r>
          </a:p>
        </p:txBody>
      </p:sp>
      <p:sp>
        <p:nvSpPr>
          <p:cNvPr id="5" name="ZoneTexte 4">
            <a:extLst>
              <a:ext uri="{FF2B5EF4-FFF2-40B4-BE49-F238E27FC236}">
                <a16:creationId xmlns:a16="http://schemas.microsoft.com/office/drawing/2014/main" id="{1C68A276-F761-4B7C-9AA5-8240F66CE23A}"/>
              </a:ext>
            </a:extLst>
          </p:cNvPr>
          <p:cNvSpPr txBox="1"/>
          <p:nvPr/>
        </p:nvSpPr>
        <p:spPr>
          <a:xfrm>
            <a:off x="251520" y="2276872"/>
            <a:ext cx="8640960" cy="2826306"/>
          </a:xfrm>
          <a:prstGeom prst="roundRect">
            <a:avLst/>
          </a:prstGeom>
          <a:noFill/>
          <a:ln w="38100">
            <a:solidFill>
              <a:srgbClr val="FFC000"/>
            </a:solidFill>
          </a:ln>
        </p:spPr>
        <p:txBody>
          <a:bodyPr wrap="square">
            <a:spAutoFit/>
          </a:bodyPr>
          <a:lstStyle/>
          <a:p>
            <a:r>
              <a:rPr lang="fr-FR" sz="4000" b="1" dirty="0"/>
              <a:t>Après la liturgie de la Parole (lectures-homélie-credo-prière universelle)</a:t>
            </a:r>
          </a:p>
          <a:p>
            <a:r>
              <a:rPr lang="fr-FR" sz="4000" b="1" dirty="0"/>
              <a:t>et au début de la liturgie eucharistique. </a:t>
            </a:r>
          </a:p>
        </p:txBody>
      </p:sp>
      <p:sp>
        <p:nvSpPr>
          <p:cNvPr id="7" name="ZoneTexte 6">
            <a:extLst>
              <a:ext uri="{FF2B5EF4-FFF2-40B4-BE49-F238E27FC236}">
                <a16:creationId xmlns:a16="http://schemas.microsoft.com/office/drawing/2014/main" id="{691E7B9A-8FAF-4A7D-921A-1A10E7B3F1E5}"/>
              </a:ext>
            </a:extLst>
          </p:cNvPr>
          <p:cNvSpPr txBox="1"/>
          <p:nvPr/>
        </p:nvSpPr>
        <p:spPr>
          <a:xfrm>
            <a:off x="354360" y="5362576"/>
            <a:ext cx="8435280" cy="1328023"/>
          </a:xfrm>
          <a:prstGeom prst="roundRect">
            <a:avLst/>
          </a:prstGeom>
          <a:noFill/>
          <a:ln w="57150">
            <a:solidFill>
              <a:srgbClr val="FFC000"/>
            </a:solidFill>
          </a:ln>
        </p:spPr>
        <p:txBody>
          <a:bodyPr wrap="square">
            <a:spAutoFit/>
          </a:bodyPr>
          <a:lstStyle/>
          <a:p>
            <a:pPr algn="ctr"/>
            <a:r>
              <a:rPr lang="fr-FR" sz="3600" b="1" dirty="0"/>
              <a:t>Elle fait donc le lien entre les deux tables, Parole et Pain. </a:t>
            </a:r>
          </a:p>
        </p:txBody>
      </p:sp>
    </p:spTree>
    <p:extLst>
      <p:ext uri="{BB962C8B-B14F-4D97-AF65-F5344CB8AC3E}">
        <p14:creationId xmlns:p14="http://schemas.microsoft.com/office/powerpoint/2010/main" val="300071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FE7756-0ABD-45CE-9F03-5C16C0F17483}"/>
              </a:ext>
            </a:extLst>
          </p:cNvPr>
          <p:cNvSpPr txBox="1"/>
          <p:nvPr/>
        </p:nvSpPr>
        <p:spPr>
          <a:xfrm>
            <a:off x="1691680" y="4523151"/>
            <a:ext cx="5472608" cy="2145268"/>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r>
              <a:rPr lang="fr-FR" sz="4000" b="1" dirty="0">
                <a:solidFill>
                  <a:srgbClr val="000000"/>
                </a:solidFill>
                <a:effectLst/>
                <a:latin typeface="Times New Roman" panose="02020603050405020304" pitchFamily="18" charset="0"/>
                <a:ea typeface="Times New Roman" panose="02020603050405020304" pitchFamily="18" charset="0"/>
              </a:rPr>
              <a:t>Nous nous associons </a:t>
            </a:r>
          </a:p>
          <a:p>
            <a:r>
              <a:rPr lang="fr-FR" sz="4000" b="1" dirty="0">
                <a:solidFill>
                  <a:srgbClr val="000000"/>
                </a:solidFill>
                <a:effectLst/>
                <a:latin typeface="Times New Roman" panose="02020603050405020304" pitchFamily="18" charset="0"/>
                <a:ea typeface="Times New Roman" panose="02020603050405020304" pitchFamily="18" charset="0"/>
              </a:rPr>
              <a:t>à l’offrande du Christ </a:t>
            </a:r>
          </a:p>
          <a:p>
            <a:r>
              <a:rPr lang="fr-FR" sz="4000" b="1" dirty="0">
                <a:solidFill>
                  <a:srgbClr val="000000"/>
                </a:solidFill>
                <a:effectLst/>
                <a:latin typeface="Times New Roman" panose="02020603050405020304" pitchFamily="18" charset="0"/>
                <a:ea typeface="Times New Roman" panose="02020603050405020304" pitchFamily="18" charset="0"/>
              </a:rPr>
              <a:t>qui a donné sa Vie</a:t>
            </a:r>
            <a:endParaRPr lang="fr-FR" sz="4000" b="1" dirty="0"/>
          </a:p>
        </p:txBody>
      </p:sp>
      <p:sp>
        <p:nvSpPr>
          <p:cNvPr id="7" name="ZoneTexte 6">
            <a:extLst>
              <a:ext uri="{FF2B5EF4-FFF2-40B4-BE49-F238E27FC236}">
                <a16:creationId xmlns:a16="http://schemas.microsoft.com/office/drawing/2014/main" id="{C66E606A-AEA5-477F-BF1E-1A7DBB872F8E}"/>
              </a:ext>
            </a:extLst>
          </p:cNvPr>
          <p:cNvSpPr txBox="1"/>
          <p:nvPr/>
        </p:nvSpPr>
        <p:spPr>
          <a:xfrm>
            <a:off x="611560" y="116632"/>
            <a:ext cx="7468632" cy="1600438"/>
          </a:xfrm>
          <a:prstGeom prst="roundRect">
            <a:avLst/>
          </a:prstGeom>
          <a:noFill/>
          <a:ln w="38100">
            <a:solidFill>
              <a:srgbClr val="0070C0"/>
            </a:solidFill>
          </a:ln>
        </p:spPr>
        <p:txBody>
          <a:bodyPr wrap="square">
            <a:spAutoFit/>
          </a:bodyPr>
          <a:lstStyle/>
          <a:p>
            <a:r>
              <a:rPr lang="fr-FR" sz="4400" b="1" dirty="0">
                <a:latin typeface="Times New Roman" panose="02020603050405020304" pitchFamily="18" charset="0"/>
                <a:ea typeface="Times New Roman" panose="02020603050405020304" pitchFamily="18" charset="0"/>
                <a:cs typeface="Times New Roman" panose="02020603050405020304" pitchFamily="18" charset="0"/>
              </a:rPr>
              <a:t>Nous nous asseyons. </a:t>
            </a:r>
            <a:endParaRPr lang="fr-FR" sz="4400" b="1" dirty="0">
              <a:latin typeface="Calibri" panose="020F0502020204030204" pitchFamily="34" charset="0"/>
              <a:ea typeface="Times New Roman" panose="02020603050405020304" pitchFamily="18" charset="0"/>
              <a:cs typeface="Times New Roman" panose="02020603050405020304" pitchFamily="18" charset="0"/>
            </a:endParaRPr>
          </a:p>
          <a:p>
            <a:r>
              <a:rPr lang="fr-FR" sz="4400" b="1" dirty="0">
                <a:latin typeface="Times New Roman" panose="02020603050405020304" pitchFamily="18" charset="0"/>
                <a:ea typeface="Times New Roman" panose="02020603050405020304" pitchFamily="18" charset="0"/>
                <a:cs typeface="Times New Roman" panose="02020603050405020304" pitchFamily="18" charset="0"/>
              </a:rPr>
              <a:t>Des personnes font la quête</a:t>
            </a:r>
            <a:r>
              <a:rPr lang="fr-FR" dirty="0">
                <a:latin typeface="Times New Roman" panose="02020603050405020304" pitchFamily="18" charset="0"/>
                <a:ea typeface="Times New Roman" panose="02020603050405020304" pitchFamily="18" charset="0"/>
                <a:cs typeface="Times New Roman" panose="02020603050405020304" pitchFamily="18" charset="0"/>
              </a:rPr>
              <a:t>.</a:t>
            </a:r>
            <a:endParaRPr lang="fr-FR"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998015D6-28CF-432A-A1CC-5682C6AC3553}"/>
              </a:ext>
            </a:extLst>
          </p:cNvPr>
          <p:cNvSpPr txBox="1"/>
          <p:nvPr/>
        </p:nvSpPr>
        <p:spPr>
          <a:xfrm>
            <a:off x="605685" y="1960967"/>
            <a:ext cx="7468632" cy="1464231"/>
          </a:xfrm>
          <a:prstGeom prst="roundRect">
            <a:avLst/>
          </a:prstGeom>
          <a:noFill/>
          <a:ln w="38100">
            <a:solidFill>
              <a:srgbClr val="FF0000"/>
            </a:solidFill>
          </a:ln>
        </p:spPr>
        <p:txBody>
          <a:bodyPr wrap="square">
            <a:spAutoFit/>
          </a:bodyPr>
          <a:lstStyle/>
          <a:p>
            <a:pPr marL="0" indent="0" algn="ctr">
              <a:buNone/>
            </a:pPr>
            <a:r>
              <a:rPr lang="fr-FR" sz="4000" b="1" dirty="0"/>
              <a:t>Pourquoi faire la quête </a:t>
            </a:r>
            <a:br>
              <a:rPr lang="fr-FR" sz="4000" b="1" dirty="0"/>
            </a:br>
            <a:r>
              <a:rPr lang="fr-FR" sz="4000" b="1" dirty="0"/>
              <a:t>à ce moment-là de la messe ? </a:t>
            </a:r>
          </a:p>
        </p:txBody>
      </p:sp>
      <p:sp>
        <p:nvSpPr>
          <p:cNvPr id="10" name="ZoneTexte 9">
            <a:extLst>
              <a:ext uri="{FF2B5EF4-FFF2-40B4-BE49-F238E27FC236}">
                <a16:creationId xmlns:a16="http://schemas.microsoft.com/office/drawing/2014/main" id="{3252B0DC-E6F8-4B30-BC84-6DA519E3B946}"/>
              </a:ext>
            </a:extLst>
          </p:cNvPr>
          <p:cNvSpPr txBox="1"/>
          <p:nvPr/>
        </p:nvSpPr>
        <p:spPr>
          <a:xfrm>
            <a:off x="2051720" y="3582578"/>
            <a:ext cx="4408463" cy="783193"/>
          </a:xfrm>
          <a:prstGeom prst="roundRect">
            <a:avLst/>
          </a:prstGeom>
          <a:noFill/>
          <a:ln w="38100">
            <a:solidFill>
              <a:schemeClr val="accent1"/>
            </a:solidFill>
          </a:ln>
        </p:spPr>
        <p:txBody>
          <a:bodyPr wrap="square" rtlCol="0">
            <a:spAutoFit/>
          </a:bodyPr>
          <a:lstStyle/>
          <a:p>
            <a:r>
              <a:rPr lang="fr-FR" sz="4000" b="1" dirty="0"/>
              <a:t>Geste de solidarité</a:t>
            </a:r>
          </a:p>
        </p:txBody>
      </p:sp>
    </p:spTree>
    <p:extLst>
      <p:ext uri="{BB962C8B-B14F-4D97-AF65-F5344CB8AC3E}">
        <p14:creationId xmlns:p14="http://schemas.microsoft.com/office/powerpoint/2010/main" val="418654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49A80-D564-4308-B679-D446D0562F59}"/>
              </a:ext>
            </a:extLst>
          </p:cNvPr>
          <p:cNvSpPr>
            <a:spLocks noGrp="1"/>
          </p:cNvSpPr>
          <p:nvPr>
            <p:ph type="title"/>
          </p:nvPr>
        </p:nvSpPr>
        <p:spPr>
          <a:xfrm>
            <a:off x="1235383" y="5681498"/>
            <a:ext cx="6480720" cy="1975723"/>
          </a:xfrm>
        </p:spPr>
        <p:txBody>
          <a:bodyPr>
            <a:normAutofit fontScale="90000"/>
          </a:bodyPr>
          <a:lstStyle/>
          <a:p>
            <a:pPr>
              <a:lnSpc>
                <a:spcPct val="115000"/>
              </a:lnSpc>
              <a:spcAft>
                <a:spcPts val="1000"/>
              </a:spcAft>
            </a:pPr>
            <a:r>
              <a:rPr lang="fr-FR" sz="4800" b="1" dirty="0">
                <a:latin typeface="Times New Roman" panose="02020603050405020304" pitchFamily="18" charset="0"/>
                <a:ea typeface="Times New Roman" panose="02020603050405020304" pitchFamily="18" charset="0"/>
                <a:cs typeface="Times New Roman" panose="02020603050405020304" pitchFamily="18" charset="0"/>
              </a:rPr>
              <a:t>Procession des offrandes. </a:t>
            </a:r>
            <a:br>
              <a:rPr lang="fr-FR" dirty="0">
                <a:latin typeface="Times New Roman" panose="02020603050405020304" pitchFamily="18" charset="0"/>
                <a:ea typeface="Times New Roman" panose="02020603050405020304" pitchFamily="18" charset="0"/>
                <a:cs typeface="Times New Roman" panose="02020603050405020304" pitchFamily="18" charset="0"/>
              </a:rPr>
            </a:br>
            <a:br>
              <a:rPr lang="fr-FR" dirty="0">
                <a:latin typeface="Calibri" panose="020F0502020204030204" pitchFamily="34" charset="0"/>
                <a:ea typeface="Times New Roman" panose="02020603050405020304" pitchFamily="18" charset="0"/>
                <a:cs typeface="Times New Roman" panose="02020603050405020304" pitchFamily="18" charset="0"/>
              </a:rPr>
            </a:br>
            <a:endParaRPr lang="fr-FR" dirty="0"/>
          </a:p>
        </p:txBody>
      </p:sp>
      <p:pic>
        <p:nvPicPr>
          <p:cNvPr id="4" name="Image 3" descr="Une image contenant texte, posant, groupe, poupée&#10;&#10;Description générée automatiquement">
            <a:extLst>
              <a:ext uri="{FF2B5EF4-FFF2-40B4-BE49-F238E27FC236}">
                <a16:creationId xmlns:a16="http://schemas.microsoft.com/office/drawing/2014/main" id="{83BE5045-501F-4B9A-A78A-913684A60D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88640"/>
            <a:ext cx="6288206" cy="5184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080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C8951B8-2922-4AC8-A423-428344FF59BF}"/>
              </a:ext>
            </a:extLst>
          </p:cNvPr>
          <p:cNvSpPr txBox="1"/>
          <p:nvPr/>
        </p:nvSpPr>
        <p:spPr>
          <a:xfrm>
            <a:off x="251520" y="17724"/>
            <a:ext cx="8774244" cy="5618559"/>
          </a:xfrm>
          <a:prstGeom prst="roundRect">
            <a:avLst/>
          </a:prstGeom>
          <a:noFill/>
          <a:ln w="38100">
            <a:solidFill>
              <a:schemeClr val="accent1"/>
            </a:solidFill>
          </a:ln>
        </p:spPr>
        <p:txBody>
          <a:bodyPr wrap="square">
            <a:spAutoFit/>
          </a:bodyPr>
          <a:lstStyle/>
          <a:p>
            <a:r>
              <a:rPr lang="fr-FR" sz="3200" b="1" dirty="0">
                <a:effectLst/>
                <a:latin typeface="Times New Roman" panose="02020603050405020304" pitchFamily="18" charset="0"/>
                <a:ea typeface="Times New Roman" panose="02020603050405020304" pitchFamily="18" charset="0"/>
              </a:rPr>
              <a:t>Prière sur les offrandes</a:t>
            </a: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Le prêtre présente les offrandes en disant :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Tu es béni, Dieu de l'univers,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i="1" dirty="0">
                <a:effectLst/>
                <a:latin typeface="Times New Roman" panose="02020603050405020304" pitchFamily="18" charset="0"/>
                <a:ea typeface="Times New Roman" panose="02020603050405020304" pitchFamily="18" charset="0"/>
                <a:cs typeface="Times New Roman" panose="02020603050405020304" pitchFamily="18" charset="0"/>
              </a:rPr>
              <a:t>(toi qui nous donnes ce pain)</a:t>
            </a: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nous avons reçu de ta bonté le pain </a:t>
            </a: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que nous te présentons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fruit de la terre et du travail des hommes ;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il deviendra pour nous le pain de la vie.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Nous répondons : </a:t>
            </a: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Béni soit Dieu, maintenant et toujours </a:t>
            </a:r>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BC1464A-A719-4BCD-AAAA-B6D729C3ADA5}"/>
              </a:ext>
            </a:extLst>
          </p:cNvPr>
          <p:cNvSpPr txBox="1"/>
          <p:nvPr/>
        </p:nvSpPr>
        <p:spPr>
          <a:xfrm>
            <a:off x="1038242" y="5733256"/>
            <a:ext cx="7200800" cy="1055608"/>
          </a:xfrm>
          <a:prstGeom prst="roundRect">
            <a:avLst/>
          </a:prstGeom>
          <a:noFill/>
          <a:ln w="38100">
            <a:solidFill>
              <a:srgbClr val="FF0000"/>
            </a:solidFill>
          </a:ln>
        </p:spPr>
        <p:txBody>
          <a:bodyPr wrap="square">
            <a:spAutoFit/>
          </a:bodyPr>
          <a:lstStyle/>
          <a:p>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rPr>
              <a:t>Qu’est-ce qui vous touche dans cette prière. </a:t>
            </a:r>
          </a:p>
          <a:p>
            <a:r>
              <a:rPr lang="fr-FR" sz="2800" b="1" dirty="0">
                <a:effectLst/>
                <a:latin typeface="Times New Roman" panose="02020603050405020304" pitchFamily="18" charset="0"/>
                <a:ea typeface="Times New Roman" panose="02020603050405020304" pitchFamily="18" charset="0"/>
                <a:cs typeface="Times New Roman" panose="02020603050405020304" pitchFamily="18" charset="0"/>
              </a:rPr>
              <a:t>Quelles sont les questions qu’elle vous pose ? </a:t>
            </a:r>
            <a:endParaRPr lang="fr-FR"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33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BCC492D-94D6-4BE7-804E-11B96E0AE5C2}"/>
              </a:ext>
            </a:extLst>
          </p:cNvPr>
          <p:cNvSpPr txBox="1"/>
          <p:nvPr/>
        </p:nvSpPr>
        <p:spPr>
          <a:xfrm>
            <a:off x="539552" y="476672"/>
            <a:ext cx="8136904" cy="2433148"/>
          </a:xfrm>
          <a:prstGeom prst="roundRect">
            <a:avLst/>
          </a:prstGeom>
          <a:noFill/>
          <a:ln w="38100">
            <a:solidFill>
              <a:srgbClr val="FF0000"/>
            </a:solidFill>
          </a:ln>
        </p:spPr>
        <p:txBody>
          <a:bodyPr wrap="square">
            <a:spAutoFit/>
          </a:bodyPr>
          <a:lstStyle/>
          <a:p>
            <a:pPr algn="ctr">
              <a:lnSpc>
                <a:spcPct val="115000"/>
              </a:lnSpc>
              <a:spcAft>
                <a:spcPts val="1000"/>
              </a:spcAft>
            </a:pPr>
            <a:r>
              <a:rPr lang="fr-FR" sz="4400" b="1" dirty="0">
                <a:effectLst/>
                <a:latin typeface="Times New Roman" panose="02020603050405020304" pitchFamily="18" charset="0"/>
                <a:ea typeface="Times New Roman" panose="02020603050405020304" pitchFamily="18" charset="0"/>
                <a:cs typeface="Times New Roman" panose="02020603050405020304" pitchFamily="18" charset="0"/>
              </a:rPr>
              <a:t>« Tu es béni</a:t>
            </a:r>
            <a:r>
              <a:rPr lang="fr-FR" sz="44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fr-FR" sz="4400" b="1" dirty="0">
                <a:effectLst/>
                <a:latin typeface="Times New Roman" panose="02020603050405020304" pitchFamily="18" charset="0"/>
                <a:ea typeface="Times New Roman" panose="02020603050405020304" pitchFamily="18" charset="0"/>
                <a:cs typeface="Times New Roman" panose="02020603050405020304" pitchFamily="18" charset="0"/>
              </a:rPr>
              <a:t>Pourquoi bénir Dieu ? </a:t>
            </a:r>
          </a:p>
          <a:p>
            <a:pPr>
              <a:lnSpc>
                <a:spcPct val="115000"/>
              </a:lnSpc>
              <a:spcAft>
                <a:spcPts val="1000"/>
              </a:spcAft>
            </a:pP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340CB7AA-BC2A-4EBB-B30E-48EFB6F2EAED}"/>
              </a:ext>
            </a:extLst>
          </p:cNvPr>
          <p:cNvSpPr txBox="1"/>
          <p:nvPr/>
        </p:nvSpPr>
        <p:spPr>
          <a:xfrm>
            <a:off x="1573385" y="4808226"/>
            <a:ext cx="6408712" cy="1600438"/>
          </a:xfrm>
          <a:prstGeom prst="roundRect">
            <a:avLst/>
          </a:prstGeom>
          <a:noFill/>
          <a:ln w="57150">
            <a:solidFill>
              <a:srgbClr val="FFC000"/>
            </a:solidFill>
          </a:ln>
        </p:spPr>
        <p:txBody>
          <a:bodyPr wrap="square">
            <a:spAutoFit/>
          </a:bodyPr>
          <a:lstStyle>
            <a:defPPr>
              <a:defRPr lang="fr-FR"/>
            </a:defPPr>
            <a:lvl1pPr algn="ctr">
              <a:defRPr sz="44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dirty="0"/>
              <a:t>Il est le « béni soit-il »</a:t>
            </a:r>
          </a:p>
          <a:p>
            <a:r>
              <a:rPr lang="fr-FR" dirty="0"/>
              <a:t>Il est adoré.</a:t>
            </a:r>
          </a:p>
        </p:txBody>
      </p:sp>
      <p:sp>
        <p:nvSpPr>
          <p:cNvPr id="11" name="ZoneTexte 10">
            <a:extLst>
              <a:ext uri="{FF2B5EF4-FFF2-40B4-BE49-F238E27FC236}">
                <a16:creationId xmlns:a16="http://schemas.microsoft.com/office/drawing/2014/main" id="{C6C31C5F-13CD-4513-BB6C-D3E839BE9C72}"/>
              </a:ext>
            </a:extLst>
          </p:cNvPr>
          <p:cNvSpPr txBox="1"/>
          <p:nvPr/>
        </p:nvSpPr>
        <p:spPr>
          <a:xfrm>
            <a:off x="611560" y="3484790"/>
            <a:ext cx="7644659" cy="851297"/>
          </a:xfrm>
          <a:prstGeom prst="roundRect">
            <a:avLst/>
          </a:prstGeom>
          <a:noFill/>
          <a:ln w="57150">
            <a:solidFill>
              <a:srgbClr val="FFC000"/>
            </a:solidFill>
          </a:ln>
        </p:spPr>
        <p:txBody>
          <a:bodyPr wrap="square">
            <a:spAutoFit/>
          </a:bodyPr>
          <a:lstStyle/>
          <a:p>
            <a:pPr algn="ctr"/>
            <a:r>
              <a:rPr lang="fr-FR" sz="4400" b="1" dirty="0">
                <a:effectLst/>
                <a:latin typeface="Times New Roman" panose="02020603050405020304" pitchFamily="18" charset="0"/>
                <a:ea typeface="Times New Roman" panose="02020603050405020304" pitchFamily="18" charset="0"/>
                <a:cs typeface="Times New Roman" panose="02020603050405020304" pitchFamily="18" charset="0"/>
              </a:rPr>
              <a:t>Bénir, c’est dire du bien</a:t>
            </a:r>
            <a:endParaRPr lang="fr-FR" sz="4400" dirty="0"/>
          </a:p>
        </p:txBody>
      </p:sp>
    </p:spTree>
    <p:extLst>
      <p:ext uri="{BB962C8B-B14F-4D97-AF65-F5344CB8AC3E}">
        <p14:creationId xmlns:p14="http://schemas.microsoft.com/office/powerpoint/2010/main" val="15278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8043126-02A0-40BB-AB82-2BF0268ECC49}"/>
              </a:ext>
            </a:extLst>
          </p:cNvPr>
          <p:cNvSpPr txBox="1"/>
          <p:nvPr/>
        </p:nvSpPr>
        <p:spPr>
          <a:xfrm>
            <a:off x="755576" y="116632"/>
            <a:ext cx="7632848" cy="2349579"/>
          </a:xfrm>
          <a:prstGeom prst="roundRect">
            <a:avLst/>
          </a:prstGeom>
          <a:noFill/>
          <a:ln w="38100">
            <a:solidFill>
              <a:srgbClr val="FF0000"/>
            </a:solidFill>
          </a:ln>
        </p:spPr>
        <p:txBody>
          <a:bodyPr wrap="square">
            <a:spAutoFit/>
          </a:bodyPr>
          <a:lstStyle>
            <a:defPPr>
              <a:defRPr lang="fr-FR"/>
            </a:defPPr>
            <a:lvl1pPr algn="ctr">
              <a:lnSpc>
                <a:spcPct val="115000"/>
              </a:lnSpc>
              <a:spcAft>
                <a:spcPts val="1000"/>
              </a:spcAft>
              <a:defRPr sz="44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pPr>
              <a:lnSpc>
                <a:spcPct val="100000"/>
              </a:lnSpc>
              <a:spcAft>
                <a:spcPts val="0"/>
              </a:spcAft>
            </a:pPr>
            <a:r>
              <a:rPr lang="fr-FR" dirty="0"/>
              <a:t>« Reçu de ta bonté » </a:t>
            </a:r>
          </a:p>
          <a:p>
            <a:pPr>
              <a:lnSpc>
                <a:spcPct val="100000"/>
              </a:lnSpc>
              <a:spcAft>
                <a:spcPts val="0"/>
              </a:spcAft>
            </a:pPr>
            <a:r>
              <a:rPr lang="fr-FR" dirty="0"/>
              <a:t>Le mot bonté a été ajouté. Pourquoi ?</a:t>
            </a:r>
          </a:p>
        </p:txBody>
      </p:sp>
      <p:sp>
        <p:nvSpPr>
          <p:cNvPr id="6" name="ZoneTexte 5">
            <a:extLst>
              <a:ext uri="{FF2B5EF4-FFF2-40B4-BE49-F238E27FC236}">
                <a16:creationId xmlns:a16="http://schemas.microsoft.com/office/drawing/2014/main" id="{99C3D263-9524-44F6-9015-CED577C2BF31}"/>
              </a:ext>
            </a:extLst>
          </p:cNvPr>
          <p:cNvSpPr txBox="1"/>
          <p:nvPr/>
        </p:nvSpPr>
        <p:spPr>
          <a:xfrm>
            <a:off x="215516" y="2706222"/>
            <a:ext cx="8712968" cy="3915966"/>
          </a:xfrm>
          <a:prstGeom prst="roundRect">
            <a:avLst/>
          </a:prstGeom>
          <a:noFill/>
          <a:ln w="57150">
            <a:solidFill>
              <a:srgbClr val="FFC000"/>
            </a:solidFill>
          </a:ln>
        </p:spPr>
        <p:txBody>
          <a:bodyPr wrap="square">
            <a:spAutoFit/>
          </a:bodyPr>
          <a:lstStyle>
            <a:defPPr>
              <a:defRPr lang="fr-FR"/>
            </a:defPPr>
            <a:lvl1pPr algn="ctr">
              <a:defRPr sz="44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sz="3200" dirty="0"/>
              <a:t>« Bonté » nous renvoie à Matthieu 7: </a:t>
            </a:r>
            <a:br>
              <a:rPr lang="fr-FR" sz="3200" dirty="0"/>
            </a:br>
            <a:r>
              <a:rPr lang="fr-FR" sz="3200" dirty="0"/>
              <a:t>« Vous qui savez donner de bonnes choses </a:t>
            </a:r>
          </a:p>
          <a:p>
            <a:r>
              <a:rPr lang="fr-FR" sz="3200" dirty="0"/>
              <a:t>à vos enfants, combien plus </a:t>
            </a:r>
          </a:p>
          <a:p>
            <a:r>
              <a:rPr lang="fr-FR" sz="3200" dirty="0"/>
              <a:t>votre Père des cieux donnera de bonnes choses à ceux qui le lui demande » </a:t>
            </a:r>
          </a:p>
          <a:p>
            <a:r>
              <a:rPr lang="fr-FR" sz="3200" dirty="0"/>
              <a:t>et au psaume 33: </a:t>
            </a:r>
          </a:p>
          <a:p>
            <a:r>
              <a:rPr lang="fr-FR" sz="3200" dirty="0"/>
              <a:t>« Goûtez et voyez : le Seigneur est bon ». </a:t>
            </a:r>
          </a:p>
        </p:txBody>
      </p:sp>
    </p:spTree>
    <p:extLst>
      <p:ext uri="{BB962C8B-B14F-4D97-AF65-F5344CB8AC3E}">
        <p14:creationId xmlns:p14="http://schemas.microsoft.com/office/powerpoint/2010/main" val="346493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AC83092-8716-448B-A62C-8C5C5D92F0A8}"/>
              </a:ext>
            </a:extLst>
          </p:cNvPr>
          <p:cNvSpPr txBox="1"/>
          <p:nvPr/>
        </p:nvSpPr>
        <p:spPr>
          <a:xfrm>
            <a:off x="683568" y="620688"/>
            <a:ext cx="7985753" cy="2349579"/>
          </a:xfrm>
          <a:prstGeom prst="roundRect">
            <a:avLst/>
          </a:prstGeom>
          <a:noFill/>
          <a:ln w="38100">
            <a:solidFill>
              <a:srgbClr val="FF0000"/>
            </a:solidFill>
          </a:ln>
        </p:spPr>
        <p:txBody>
          <a:bodyPr wrap="square">
            <a:spAutoFit/>
          </a:bodyPr>
          <a:lstStyle>
            <a:defPPr>
              <a:defRPr lang="fr-FR"/>
            </a:defPPr>
            <a:lvl1pPr algn="ctr">
              <a:lnSpc>
                <a:spcPct val="100000"/>
              </a:lnSpc>
              <a:spcAft>
                <a:spcPts val="0"/>
              </a:spcAft>
              <a:defRPr sz="44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dirty="0"/>
              <a:t>Pourquoi dire que ce pain, </a:t>
            </a:r>
          </a:p>
          <a:p>
            <a:r>
              <a:rPr lang="fr-FR" dirty="0"/>
              <a:t>fruit du travail des hommes devient le Pain de la Vie ? </a:t>
            </a:r>
          </a:p>
        </p:txBody>
      </p:sp>
      <p:sp>
        <p:nvSpPr>
          <p:cNvPr id="6" name="ZoneTexte 5">
            <a:extLst>
              <a:ext uri="{FF2B5EF4-FFF2-40B4-BE49-F238E27FC236}">
                <a16:creationId xmlns:a16="http://schemas.microsoft.com/office/drawing/2014/main" id="{DAF5496E-B41A-43FD-8C39-E45E56B675D9}"/>
              </a:ext>
            </a:extLst>
          </p:cNvPr>
          <p:cNvSpPr txBox="1"/>
          <p:nvPr/>
        </p:nvSpPr>
        <p:spPr>
          <a:xfrm>
            <a:off x="827584" y="3887734"/>
            <a:ext cx="7488832" cy="1464231"/>
          </a:xfrm>
          <a:prstGeom prst="roundRect">
            <a:avLst/>
          </a:prstGeom>
          <a:noFill/>
          <a:ln w="57150">
            <a:solidFill>
              <a:srgbClr val="FFC000"/>
            </a:solidFill>
          </a:ln>
        </p:spPr>
        <p:txBody>
          <a:bodyPr wrap="square">
            <a:spAutoFit/>
          </a:bodyPr>
          <a:lstStyle>
            <a:defPPr>
              <a:defRPr lang="fr-FR"/>
            </a:defPPr>
            <a:lvl1pPr algn="ctr">
              <a:defRPr sz="32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sz="4000" dirty="0"/>
              <a:t>C’est le fruit de notre travail </a:t>
            </a:r>
          </a:p>
          <a:p>
            <a:r>
              <a:rPr lang="fr-FR" sz="4000" dirty="0"/>
              <a:t>qui devient Pain de Vie. </a:t>
            </a:r>
          </a:p>
        </p:txBody>
      </p:sp>
    </p:spTree>
    <p:extLst>
      <p:ext uri="{BB962C8B-B14F-4D97-AF65-F5344CB8AC3E}">
        <p14:creationId xmlns:p14="http://schemas.microsoft.com/office/powerpoint/2010/main" val="18372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C21664-DA38-4716-B310-19F57225106C}"/>
              </a:ext>
            </a:extLst>
          </p:cNvPr>
          <p:cNvSpPr txBox="1"/>
          <p:nvPr/>
        </p:nvSpPr>
        <p:spPr>
          <a:xfrm>
            <a:off x="467544" y="116632"/>
            <a:ext cx="8280920" cy="4880415"/>
          </a:xfrm>
          <a:prstGeom prst="roundRect">
            <a:avLst/>
          </a:prstGeom>
          <a:noFill/>
          <a:ln w="38100">
            <a:solidFill>
              <a:srgbClr val="0070C0"/>
            </a:solidFill>
          </a:ln>
        </p:spPr>
        <p:txBody>
          <a:bodyPr wrap="square">
            <a:spAutoFit/>
          </a:bodyPr>
          <a:lstStyle>
            <a:defPPr>
              <a:defRPr lang="fr-FR"/>
            </a:defPPr>
            <a:lvl1pPr>
              <a:lnSpc>
                <a:spcPct val="115000"/>
              </a:lnSpc>
              <a:spcAft>
                <a:spcPts val="1000"/>
              </a:spcAft>
              <a:defRPr sz="4400" b="1">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sz="4000" dirty="0"/>
              <a:t>En mêlant l’eau dans le calice, le prêtre dit à voix basse :</a:t>
            </a:r>
          </a:p>
          <a:p>
            <a:r>
              <a:rPr lang="fr-FR" sz="4000" dirty="0"/>
              <a:t>Comme cette eau se mêle au vin, puissions-nous être unis à la divinité de celui qui a voulu prendre notre humanité.  </a:t>
            </a:r>
          </a:p>
        </p:txBody>
      </p:sp>
      <p:sp>
        <p:nvSpPr>
          <p:cNvPr id="5" name="ZoneTexte 4">
            <a:extLst>
              <a:ext uri="{FF2B5EF4-FFF2-40B4-BE49-F238E27FC236}">
                <a16:creationId xmlns:a16="http://schemas.microsoft.com/office/drawing/2014/main" id="{84EAE2F9-E759-4574-A09A-3B5E09F46EFB}"/>
              </a:ext>
            </a:extLst>
          </p:cNvPr>
          <p:cNvSpPr txBox="1"/>
          <p:nvPr/>
        </p:nvSpPr>
        <p:spPr>
          <a:xfrm>
            <a:off x="719572" y="5589240"/>
            <a:ext cx="7704856" cy="783193"/>
          </a:xfrm>
          <a:prstGeom prst="roundRect">
            <a:avLst/>
          </a:prstGeom>
          <a:noFill/>
          <a:ln w="57150">
            <a:solidFill>
              <a:srgbClr val="FFC000"/>
            </a:solidFill>
          </a:ln>
        </p:spPr>
        <p:txBody>
          <a:bodyPr wrap="square">
            <a:spAutoFit/>
          </a:bodyPr>
          <a:lstStyle>
            <a:defPPr>
              <a:defRPr lang="fr-FR"/>
            </a:defPPr>
            <a:lvl1pPr algn="ctr">
              <a:defRPr sz="32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sz="4000" dirty="0"/>
              <a:t>Nous sommes unis à la divinité. </a:t>
            </a:r>
          </a:p>
        </p:txBody>
      </p:sp>
    </p:spTree>
    <p:extLst>
      <p:ext uri="{BB962C8B-B14F-4D97-AF65-F5344CB8AC3E}">
        <p14:creationId xmlns:p14="http://schemas.microsoft.com/office/powerpoint/2010/main" val="10735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BF6AF59-8C45-4FDF-93E8-24025C37E1A3}"/>
              </a:ext>
            </a:extLst>
          </p:cNvPr>
          <p:cNvSpPr txBox="1"/>
          <p:nvPr/>
        </p:nvSpPr>
        <p:spPr>
          <a:xfrm>
            <a:off x="323528" y="116632"/>
            <a:ext cx="8064896" cy="2553891"/>
          </a:xfrm>
          <a:prstGeom prst="roundRect">
            <a:avLst/>
          </a:prstGeom>
          <a:noFill/>
          <a:ln w="38100">
            <a:solidFill>
              <a:srgbClr val="0070C0"/>
            </a:solidFill>
          </a:ln>
        </p:spPr>
        <p:txBody>
          <a:bodyPr wrap="square">
            <a:spAutoFit/>
          </a:bodyPr>
          <a:lstStyle>
            <a:defPPr>
              <a:defRPr lang="fr-FR"/>
            </a:defPPr>
            <a:lvl1pPr>
              <a:lnSpc>
                <a:spcPct val="115000"/>
              </a:lnSpc>
              <a:spcAft>
                <a:spcPts val="1000"/>
              </a:spcAft>
              <a:defRPr sz="4400" b="1">
                <a:latin typeface="Times New Roman" panose="02020603050405020304" pitchFamily="18" charset="0"/>
                <a:ea typeface="Times New Roman" panose="02020603050405020304" pitchFamily="18" charset="0"/>
                <a:cs typeface="Times New Roman" panose="02020603050405020304" pitchFamily="18" charset="0"/>
              </a:defRPr>
            </a:lvl1pPr>
          </a:lstStyle>
          <a:p>
            <a:pPr>
              <a:lnSpc>
                <a:spcPct val="100000"/>
              </a:lnSpc>
              <a:spcAft>
                <a:spcPts val="0"/>
              </a:spcAft>
            </a:pPr>
            <a:r>
              <a:rPr lang="fr-FR" sz="3600" dirty="0"/>
              <a:t>Rite du lavement des mains </a:t>
            </a:r>
          </a:p>
          <a:p>
            <a:pPr>
              <a:lnSpc>
                <a:spcPct val="100000"/>
              </a:lnSpc>
              <a:spcAft>
                <a:spcPts val="0"/>
              </a:spcAft>
            </a:pPr>
            <a:r>
              <a:rPr lang="fr-FR" sz="3600" dirty="0"/>
              <a:t>En se lavant les mains, le prêtre dit</a:t>
            </a:r>
          </a:p>
          <a:p>
            <a:pPr>
              <a:lnSpc>
                <a:spcPct val="100000"/>
              </a:lnSpc>
              <a:spcAft>
                <a:spcPts val="0"/>
              </a:spcAft>
            </a:pPr>
            <a:r>
              <a:rPr lang="fr-FR" sz="3600" dirty="0"/>
              <a:t>Lave-moi de mes fautes, Seigneur, purifie-moi de mon péché. </a:t>
            </a:r>
          </a:p>
        </p:txBody>
      </p:sp>
      <p:sp>
        <p:nvSpPr>
          <p:cNvPr id="5" name="ZoneTexte 4">
            <a:extLst>
              <a:ext uri="{FF2B5EF4-FFF2-40B4-BE49-F238E27FC236}">
                <a16:creationId xmlns:a16="http://schemas.microsoft.com/office/drawing/2014/main" id="{3BAFFA42-FAF2-4672-B01B-DFDCA2570032}"/>
              </a:ext>
            </a:extLst>
          </p:cNvPr>
          <p:cNvSpPr txBox="1"/>
          <p:nvPr/>
        </p:nvSpPr>
        <p:spPr>
          <a:xfrm>
            <a:off x="395536" y="3140968"/>
            <a:ext cx="7920880" cy="3327223"/>
          </a:xfrm>
          <a:prstGeom prst="roundRect">
            <a:avLst/>
          </a:prstGeom>
          <a:noFill/>
          <a:ln w="57150">
            <a:solidFill>
              <a:srgbClr val="FFC000"/>
            </a:solidFill>
          </a:ln>
        </p:spPr>
        <p:txBody>
          <a:bodyPr wrap="square">
            <a:spAutoFit/>
          </a:bodyPr>
          <a:lstStyle/>
          <a:p>
            <a:pPr>
              <a:lnSpc>
                <a:spcPct val="115000"/>
              </a:lnSpc>
              <a:spcAft>
                <a:spcPts val="1000"/>
              </a:spcAft>
            </a:pPr>
            <a:r>
              <a:rPr lang="fr-FR" sz="4000" b="1" dirty="0">
                <a:solidFill>
                  <a:srgbClr val="000000"/>
                </a:solidFill>
                <a:latin typeface="Times New Roman" panose="02020603050405020304" pitchFamily="18" charset="0"/>
                <a:ea typeface="Times New Roman" panose="02020603050405020304" pitchFamily="18" charset="0"/>
              </a:rPr>
              <a:t>P</a:t>
            </a:r>
            <a:r>
              <a:rPr lang="fr-FR" sz="4000" b="1" dirty="0">
                <a:solidFill>
                  <a:srgbClr val="000000"/>
                </a:solidFill>
                <a:effectLst/>
                <a:latin typeface="Times New Roman" panose="02020603050405020304" pitchFamily="18" charset="0"/>
                <a:ea typeface="Times New Roman" panose="02020603050405020304" pitchFamily="18" charset="0"/>
              </a:rPr>
              <a:t>saume 25, 6 </a:t>
            </a:r>
          </a:p>
          <a:p>
            <a:pPr>
              <a:lnSpc>
                <a:spcPct val="115000"/>
              </a:lnSpc>
              <a:spcAft>
                <a:spcPts val="1000"/>
              </a:spcAft>
            </a:pPr>
            <a:r>
              <a:rPr lang="fr-F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Je me laverai les mains dans l’innocence et je tournerai autour de ton autel, Seigneur… »  </a:t>
            </a:r>
            <a:endParaRPr lang="fr-FR"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53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osant, groupe, poupée&#10;&#10;Description générée automatiquement">
            <a:extLst>
              <a:ext uri="{FF2B5EF4-FFF2-40B4-BE49-F238E27FC236}">
                <a16:creationId xmlns:a16="http://schemas.microsoft.com/office/drawing/2014/main" id="{A2970FB0-4532-4242-8EE5-2A8AC0733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64" y="193334"/>
            <a:ext cx="7848872" cy="64713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5792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012BE96-65D0-4258-BDB3-EB7AB0BDA071}"/>
              </a:ext>
            </a:extLst>
          </p:cNvPr>
          <p:cNvSpPr txBox="1"/>
          <p:nvPr/>
        </p:nvSpPr>
        <p:spPr>
          <a:xfrm>
            <a:off x="539552" y="188640"/>
            <a:ext cx="7848872" cy="6231493"/>
          </a:xfrm>
          <a:prstGeom prst="roundRect">
            <a:avLst/>
          </a:prstGeom>
          <a:noFill/>
          <a:ln w="38100">
            <a:solidFill>
              <a:srgbClr val="0070C0"/>
            </a:solidFill>
          </a:ln>
        </p:spPr>
        <p:txBody>
          <a:bodyPr wrap="square">
            <a:spAutoFit/>
          </a:bodyPr>
          <a:lstStyle/>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Tu es béni, Dieu de l'univers, </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600" i="1" dirty="0">
                <a:effectLst/>
                <a:latin typeface="Times New Roman" panose="02020603050405020304" pitchFamily="18" charset="0"/>
                <a:ea typeface="Times New Roman" panose="02020603050405020304" pitchFamily="18" charset="0"/>
                <a:cs typeface="Times New Roman" panose="02020603050405020304" pitchFamily="18" charset="0"/>
              </a:rPr>
              <a:t>(toi qui nous donnes ce vin),</a:t>
            </a:r>
            <a:endParaRPr lang="fr-FR" sz="3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nous avons reçu de ta bonté le vin </a:t>
            </a:r>
          </a:p>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que nous te présentons </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fruit de la vigne et du travail </a:t>
            </a:r>
          </a:p>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des hommes ; </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il deviendra pour nous le vin du Royaume éternel. </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600" b="1" dirty="0">
                <a:effectLst/>
                <a:latin typeface="Times New Roman" panose="02020603050405020304" pitchFamily="18" charset="0"/>
                <a:ea typeface="Times New Roman" panose="02020603050405020304" pitchFamily="18" charset="0"/>
                <a:cs typeface="Times New Roman" panose="02020603050405020304" pitchFamily="18" charset="0"/>
              </a:rPr>
              <a:t>Nous répondons : Béni soit Dieu, maintenant et toujours ! </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80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D7C661-6CD7-40F6-9EFC-BD6D08FB9FD2}"/>
              </a:ext>
            </a:extLst>
          </p:cNvPr>
          <p:cNvSpPr txBox="1"/>
          <p:nvPr/>
        </p:nvSpPr>
        <p:spPr>
          <a:xfrm>
            <a:off x="323528" y="548680"/>
            <a:ext cx="8496944" cy="5414248"/>
          </a:xfrm>
          <a:prstGeom prst="roundRect">
            <a:avLst/>
          </a:prstGeom>
          <a:noFill/>
          <a:ln w="38100">
            <a:solidFill>
              <a:schemeClr val="accent1"/>
            </a:solidFill>
          </a:ln>
        </p:spPr>
        <p:txBody>
          <a:bodyPr wrap="square">
            <a:spAutoFit/>
          </a:bodyPr>
          <a:lstStyle/>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Invitation à la prière</a:t>
            </a:r>
          </a:p>
          <a:p>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Priez frères et </a:t>
            </a:r>
            <a:r>
              <a:rPr lang="fr-FR" sz="3200" b="1" dirty="0" err="1">
                <a:effectLst/>
                <a:latin typeface="Times New Roman" panose="02020603050405020304" pitchFamily="18" charset="0"/>
                <a:ea typeface="Times New Roman" panose="02020603050405020304" pitchFamily="18" charset="0"/>
                <a:cs typeface="Times New Roman" panose="02020603050405020304" pitchFamily="18" charset="0"/>
              </a:rPr>
              <a:t>soeurs</a:t>
            </a: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que mon sacrifice et le vôtre,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soit agréable à Dieu le Père tout puissant.</a:t>
            </a:r>
            <a:r>
              <a:rPr lang="fr-FR" sz="3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(ajout </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d</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e la nouvelle traduction liturgique)</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Que le Seigneur reçoive de vos mains ce sacrifice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A la louange et à la gloire de son nom</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Pour notre bien et celui de toute l’Eglise.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37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D7C661-6CD7-40F6-9EFC-BD6D08FB9FD2}"/>
              </a:ext>
            </a:extLst>
          </p:cNvPr>
          <p:cNvSpPr txBox="1"/>
          <p:nvPr/>
        </p:nvSpPr>
        <p:spPr>
          <a:xfrm>
            <a:off x="251520" y="471027"/>
            <a:ext cx="8496944" cy="5915946"/>
          </a:xfrm>
          <a:prstGeom prst="roundRect">
            <a:avLst/>
          </a:prstGeom>
          <a:noFill/>
          <a:ln w="38100">
            <a:solidFill>
              <a:srgbClr val="0070C0"/>
            </a:solidFill>
          </a:ln>
        </p:spPr>
        <p:txBody>
          <a:bodyPr wrap="square">
            <a:spAutoFit/>
          </a:bodyPr>
          <a:lstStyle>
            <a:defPPr>
              <a:defRPr lang="fr-FR"/>
            </a:defPPr>
            <a:lvl1pPr>
              <a:lnSpc>
                <a:spcPct val="115000"/>
              </a:lnSpc>
              <a:spcAft>
                <a:spcPts val="1000"/>
              </a:spcAft>
              <a:defRPr sz="4400" b="1">
                <a:latin typeface="Times New Roman" panose="02020603050405020304" pitchFamily="18" charset="0"/>
                <a:ea typeface="Times New Roman" panose="02020603050405020304" pitchFamily="18" charset="0"/>
                <a:cs typeface="Times New Roman" panose="02020603050405020304" pitchFamily="18" charset="0"/>
              </a:defRPr>
            </a:lvl1pPr>
          </a:lstStyle>
          <a:p>
            <a:pPr>
              <a:lnSpc>
                <a:spcPct val="100000"/>
              </a:lnSpc>
              <a:spcAft>
                <a:spcPts val="0"/>
              </a:spcAft>
            </a:pPr>
            <a:r>
              <a:rPr lang="fr-FR" sz="3200" dirty="0"/>
              <a:t>Prière sur les offrandes </a:t>
            </a:r>
          </a:p>
          <a:p>
            <a:pPr>
              <a:lnSpc>
                <a:spcPct val="100000"/>
              </a:lnSpc>
              <a:spcAft>
                <a:spcPts val="0"/>
              </a:spcAft>
            </a:pPr>
            <a:r>
              <a:rPr lang="fr-FR" sz="2000" dirty="0"/>
              <a:t>(selon la messe du jour) </a:t>
            </a:r>
          </a:p>
          <a:p>
            <a:pPr>
              <a:lnSpc>
                <a:spcPct val="100000"/>
              </a:lnSpc>
              <a:spcAft>
                <a:spcPts val="0"/>
              </a:spcAft>
            </a:pPr>
            <a:endParaRPr lang="fr-FR" sz="2000" dirty="0"/>
          </a:p>
          <a:p>
            <a:pPr>
              <a:lnSpc>
                <a:spcPct val="115000"/>
              </a:lnSpc>
              <a:spcAft>
                <a:spcPts val="1000"/>
              </a:spcAft>
            </a:pPr>
            <a:r>
              <a:rPr lang="fr-FR" sz="3200" b="1" dirty="0">
                <a:effectLst/>
                <a:latin typeface="Times New Roman" panose="02020603050405020304" pitchFamily="18" charset="0"/>
                <a:ea typeface="Calibri" panose="020F0502020204030204" pitchFamily="34" charset="0"/>
                <a:cs typeface="Times New Roman" panose="02020603050405020304" pitchFamily="18" charset="0"/>
              </a:rPr>
              <a:t>Fête du corps et du Sang du Christ.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Nous t'en prions, Seigneur, dans ta bonté, accorde à ton église les dons de l'unité et de la paix, signifiés mystérieusement par les présents que nous t'offrons par Jésus-Christ, notre Seigneur…</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fr-FR" sz="3200" dirty="0"/>
          </a:p>
        </p:txBody>
      </p:sp>
    </p:spTree>
    <p:extLst>
      <p:ext uri="{BB962C8B-B14F-4D97-AF65-F5344CB8AC3E}">
        <p14:creationId xmlns:p14="http://schemas.microsoft.com/office/powerpoint/2010/main" val="312336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D0D85B2-2DF4-4CCC-984D-EE9DB6EC972E}"/>
              </a:ext>
            </a:extLst>
          </p:cNvPr>
          <p:cNvSpPr txBox="1"/>
          <p:nvPr/>
        </p:nvSpPr>
        <p:spPr>
          <a:xfrm>
            <a:off x="683568" y="188640"/>
            <a:ext cx="7992888" cy="1191816"/>
          </a:xfrm>
          <a:prstGeom prst="roundRect">
            <a:avLst/>
          </a:prstGeom>
          <a:noFill/>
          <a:ln w="57150">
            <a:solidFill>
              <a:srgbClr val="FFC000"/>
            </a:solidFill>
          </a:ln>
        </p:spPr>
        <p:txBody>
          <a:bodyPr wrap="square">
            <a:spAutoFit/>
          </a:bodyPr>
          <a:lstStyle>
            <a:defPPr>
              <a:defRPr lang="fr-FR"/>
            </a:defPPr>
            <a:lvl1pPr algn="ctr">
              <a:defRPr sz="32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fr-FR" dirty="0"/>
              <a:t>Temps d’intériorisation </a:t>
            </a:r>
          </a:p>
          <a:p>
            <a:r>
              <a:rPr lang="fr-FR" dirty="0"/>
              <a:t>Invitation à méditer</a:t>
            </a:r>
          </a:p>
        </p:txBody>
      </p:sp>
      <p:sp>
        <p:nvSpPr>
          <p:cNvPr id="5" name="ZoneTexte 4">
            <a:extLst>
              <a:ext uri="{FF2B5EF4-FFF2-40B4-BE49-F238E27FC236}">
                <a16:creationId xmlns:a16="http://schemas.microsoft.com/office/drawing/2014/main" id="{A74AB123-B322-4420-9CA0-34C0E2900AD6}"/>
              </a:ext>
            </a:extLst>
          </p:cNvPr>
          <p:cNvSpPr txBox="1"/>
          <p:nvPr/>
        </p:nvSpPr>
        <p:spPr>
          <a:xfrm>
            <a:off x="791580" y="1988840"/>
            <a:ext cx="7560840" cy="3847862"/>
          </a:xfrm>
          <a:prstGeom prst="roundRect">
            <a:avLst/>
          </a:prstGeom>
          <a:noFill/>
          <a:ln w="57150">
            <a:solidFill>
              <a:srgbClr val="FFC000"/>
            </a:solidFill>
          </a:ln>
        </p:spPr>
        <p:txBody>
          <a:bodyPr wrap="square">
            <a:spAutoFit/>
          </a:bodyPr>
          <a:lstStyle/>
          <a:p>
            <a:pPr algn="ctr"/>
            <a:r>
              <a:rPr lang="fr-FR" sz="4400" b="1" dirty="0">
                <a:latin typeface="Bastion" pitchFamily="2" charset="0"/>
              </a:rPr>
              <a:t>Tu es béni, </a:t>
            </a:r>
          </a:p>
          <a:p>
            <a:pPr algn="ctr"/>
            <a:r>
              <a:rPr lang="fr-FR" sz="4400" b="1" dirty="0">
                <a:latin typeface="Bastion" pitchFamily="2" charset="0"/>
              </a:rPr>
              <a:t>Dieu de l'univers, </a:t>
            </a:r>
          </a:p>
          <a:p>
            <a:pPr algn="ctr"/>
            <a:r>
              <a:rPr lang="fr-FR" sz="4400" b="1" dirty="0">
                <a:latin typeface="Bastion" pitchFamily="2" charset="0"/>
              </a:rPr>
              <a:t>nous avons reçu </a:t>
            </a:r>
          </a:p>
          <a:p>
            <a:pPr algn="ctr"/>
            <a:r>
              <a:rPr lang="fr-FR" sz="4400" b="1" dirty="0">
                <a:latin typeface="Bastion" pitchFamily="2" charset="0"/>
              </a:rPr>
              <a:t>de ta bonté le pain </a:t>
            </a:r>
          </a:p>
          <a:p>
            <a:pPr algn="ctr"/>
            <a:r>
              <a:rPr lang="fr-FR" sz="4400" b="1" dirty="0">
                <a:latin typeface="Bastion" pitchFamily="2" charset="0"/>
              </a:rPr>
              <a:t>que nous te présentons </a:t>
            </a:r>
          </a:p>
        </p:txBody>
      </p:sp>
    </p:spTree>
    <p:extLst>
      <p:ext uri="{BB962C8B-B14F-4D97-AF65-F5344CB8AC3E}">
        <p14:creationId xmlns:p14="http://schemas.microsoft.com/office/powerpoint/2010/main" val="26515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E931738-207A-4856-AA84-1E0081F58A49}"/>
              </a:ext>
            </a:extLst>
          </p:cNvPr>
          <p:cNvSpPr txBox="1"/>
          <p:nvPr/>
        </p:nvSpPr>
        <p:spPr>
          <a:xfrm>
            <a:off x="467544" y="260648"/>
            <a:ext cx="8208912" cy="3779758"/>
          </a:xfrm>
          <a:prstGeom prst="roundRect">
            <a:avLst/>
          </a:prstGeom>
          <a:noFill/>
          <a:ln w="57150">
            <a:solidFill>
              <a:srgbClr val="FF0000"/>
            </a:solidFill>
          </a:ln>
        </p:spPr>
        <p:txBody>
          <a:bodyPr wrap="square">
            <a:spAutoFit/>
          </a:bodyPr>
          <a:lstStyle/>
          <a:p>
            <a:r>
              <a:rPr lang="fr-FR" sz="3600" b="1" dirty="0">
                <a:solidFill>
                  <a:srgbClr val="000000"/>
                </a:solidFill>
                <a:effectLst/>
                <a:latin typeface="Times New Roman" panose="02020603050405020304" pitchFamily="18" charset="0"/>
                <a:ea typeface="Times New Roman" panose="02020603050405020304" pitchFamily="18" charset="0"/>
              </a:rPr>
              <a:t>Avons-nous conscience </a:t>
            </a:r>
          </a:p>
          <a:p>
            <a:r>
              <a:rPr lang="fr-FR" sz="3600" b="1" dirty="0">
                <a:solidFill>
                  <a:srgbClr val="000000"/>
                </a:solidFill>
                <a:effectLst/>
                <a:latin typeface="Times New Roman" panose="02020603050405020304" pitchFamily="18" charset="0"/>
                <a:ea typeface="Times New Roman" panose="02020603050405020304" pitchFamily="18" charset="0"/>
              </a:rPr>
              <a:t>à ce moment de la messe, </a:t>
            </a:r>
          </a:p>
          <a:p>
            <a:r>
              <a:rPr lang="fr-FR" sz="3600" b="1" dirty="0">
                <a:solidFill>
                  <a:srgbClr val="000000"/>
                </a:solidFill>
                <a:effectLst/>
                <a:latin typeface="Times New Roman" panose="02020603050405020304" pitchFamily="18" charset="0"/>
                <a:ea typeface="Times New Roman" panose="02020603050405020304" pitchFamily="18" charset="0"/>
              </a:rPr>
              <a:t>quand le pain et le vin </a:t>
            </a:r>
          </a:p>
          <a:p>
            <a:r>
              <a:rPr lang="fr-FR" sz="3600" b="1" dirty="0">
                <a:solidFill>
                  <a:srgbClr val="000000"/>
                </a:solidFill>
                <a:effectLst/>
                <a:latin typeface="Times New Roman" panose="02020603050405020304" pitchFamily="18" charset="0"/>
                <a:ea typeface="Times New Roman" panose="02020603050405020304" pitchFamily="18" charset="0"/>
              </a:rPr>
              <a:t>sont apportés en procession, </a:t>
            </a:r>
          </a:p>
          <a:p>
            <a:r>
              <a:rPr lang="fr-FR" sz="3600" b="1" dirty="0">
                <a:solidFill>
                  <a:srgbClr val="000000"/>
                </a:solidFill>
                <a:effectLst/>
                <a:latin typeface="Times New Roman" panose="02020603050405020304" pitchFamily="18" charset="0"/>
                <a:ea typeface="Times New Roman" panose="02020603050405020304" pitchFamily="18" charset="0"/>
              </a:rPr>
              <a:t>que nous nous associons à l’offrande qu’a fait</a:t>
            </a:r>
            <a:r>
              <a:rPr lang="fr-FR" sz="3600" b="1" dirty="0">
                <a:effectLst/>
                <a:latin typeface="Times New Roman" panose="02020603050405020304" pitchFamily="18" charset="0"/>
                <a:ea typeface="Times New Roman" panose="02020603050405020304" pitchFamily="18" charset="0"/>
              </a:rPr>
              <a:t>e</a:t>
            </a:r>
            <a:r>
              <a:rPr lang="fr-FR" sz="3600" b="1" dirty="0">
                <a:solidFill>
                  <a:srgbClr val="000000"/>
                </a:solidFill>
                <a:effectLst/>
                <a:latin typeface="Times New Roman" panose="02020603050405020304" pitchFamily="18" charset="0"/>
                <a:ea typeface="Times New Roman" panose="02020603050405020304" pitchFamily="18" charset="0"/>
              </a:rPr>
              <a:t> le Christ de sa vie au Père ? </a:t>
            </a:r>
          </a:p>
        </p:txBody>
      </p:sp>
      <p:sp>
        <p:nvSpPr>
          <p:cNvPr id="4" name="ZoneTexte 3">
            <a:extLst>
              <a:ext uri="{FF2B5EF4-FFF2-40B4-BE49-F238E27FC236}">
                <a16:creationId xmlns:a16="http://schemas.microsoft.com/office/drawing/2014/main" id="{52FCB581-A19D-4C11-8DA5-1580FDFD691D}"/>
              </a:ext>
            </a:extLst>
          </p:cNvPr>
          <p:cNvSpPr txBox="1"/>
          <p:nvPr/>
        </p:nvSpPr>
        <p:spPr>
          <a:xfrm>
            <a:off x="1390902" y="4725144"/>
            <a:ext cx="6362196" cy="1328023"/>
          </a:xfrm>
          <a:prstGeom prst="roundRect">
            <a:avLst/>
          </a:prstGeom>
          <a:noFill/>
          <a:ln w="57150">
            <a:solidFill>
              <a:srgbClr val="FFC000"/>
            </a:solidFill>
          </a:ln>
        </p:spPr>
        <p:txBody>
          <a:bodyPr wrap="square">
            <a:spAutoFit/>
          </a:bodyPr>
          <a:lstStyle/>
          <a:p>
            <a:pPr algn="ctr"/>
            <a:r>
              <a:rPr lang="fr-FR" sz="3600" b="1" dirty="0">
                <a:effectLst/>
                <a:latin typeface="Times New Roman" panose="02020603050405020304" pitchFamily="18" charset="0"/>
                <a:ea typeface="Times New Roman" panose="02020603050405020304" pitchFamily="18" charset="0"/>
              </a:rPr>
              <a:t>Nous nous y associons </a:t>
            </a:r>
          </a:p>
          <a:p>
            <a:pPr algn="ctr"/>
            <a:r>
              <a:rPr lang="fr-FR" sz="3600" b="1" dirty="0">
                <a:effectLst/>
                <a:latin typeface="Times New Roman" panose="02020603050405020304" pitchFamily="18" charset="0"/>
                <a:ea typeface="Times New Roman" panose="02020603050405020304" pitchFamily="18" charset="0"/>
              </a:rPr>
              <a:t>en offrant ce qui fait notre vie.</a:t>
            </a:r>
            <a:endParaRPr lang="fr-FR" sz="3600" b="1" dirty="0"/>
          </a:p>
        </p:txBody>
      </p:sp>
    </p:spTree>
    <p:extLst>
      <p:ext uri="{BB962C8B-B14F-4D97-AF65-F5344CB8AC3E}">
        <p14:creationId xmlns:p14="http://schemas.microsoft.com/office/powerpoint/2010/main" val="28099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DDB2B24-C562-488C-878D-8CBCA13F71C3}"/>
              </a:ext>
            </a:extLst>
          </p:cNvPr>
          <p:cNvSpPr txBox="1"/>
          <p:nvPr/>
        </p:nvSpPr>
        <p:spPr>
          <a:xfrm>
            <a:off x="503548" y="188640"/>
            <a:ext cx="8136904" cy="2084046"/>
          </a:xfrm>
          <a:prstGeom prst="roundRect">
            <a:avLst/>
          </a:prstGeom>
          <a:noFill/>
          <a:ln w="38100">
            <a:solidFill>
              <a:srgbClr val="FFC000"/>
            </a:solidFill>
          </a:ln>
        </p:spPr>
        <p:txBody>
          <a:bodyPr wrap="square">
            <a:spAutoFit/>
          </a:bodyPr>
          <a:lstStyle/>
          <a:p>
            <a:pPr marL="228600">
              <a:lnSpc>
                <a:spcPct val="115000"/>
              </a:lnSpc>
            </a:pPr>
            <a:r>
              <a:rPr lang="fr-F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Temps d’intériorisation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fr-FR"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Invitation à p</a:t>
            </a:r>
            <a:r>
              <a:rPr lang="fr-FR"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rendre un temps de silenc</a:t>
            </a: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fr-FR"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pour s’associer à l’offrande du Christ.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237C63AB-52A6-4215-A814-0B9FE96B7521}"/>
              </a:ext>
            </a:extLst>
          </p:cNvPr>
          <p:cNvSpPr txBox="1"/>
          <p:nvPr/>
        </p:nvSpPr>
        <p:spPr>
          <a:xfrm>
            <a:off x="390924" y="3645024"/>
            <a:ext cx="8244916" cy="2553891"/>
          </a:xfrm>
          <a:prstGeom prst="roundRect">
            <a:avLst/>
          </a:prstGeom>
          <a:noFill/>
          <a:ln w="38100">
            <a:solidFill>
              <a:srgbClr val="FFC000"/>
            </a:solidFill>
          </a:ln>
        </p:spPr>
        <p:txBody>
          <a:bodyPr wrap="square">
            <a:spAutoFit/>
          </a:bodyPr>
          <a:lstStyle/>
          <a:p>
            <a:pPr algn="ctr"/>
            <a:r>
              <a:rPr lang="fr-FR" sz="3600" b="1" dirty="0">
                <a:effectLst/>
                <a:latin typeface="Times New Roman" panose="02020603050405020304" pitchFamily="18" charset="0"/>
                <a:ea typeface="Times New Roman" panose="02020603050405020304" pitchFamily="18" charset="0"/>
              </a:rPr>
              <a:t>Déposer au passage de la procession </a:t>
            </a:r>
          </a:p>
          <a:p>
            <a:pPr algn="ctr"/>
            <a:r>
              <a:rPr lang="fr-FR" sz="3600" b="1" dirty="0">
                <a:effectLst/>
                <a:latin typeface="Times New Roman" panose="02020603050405020304" pitchFamily="18" charset="0"/>
                <a:ea typeface="Times New Roman" panose="02020603050405020304" pitchFamily="18" charset="0"/>
              </a:rPr>
              <a:t>nos joies, nos peines, notre travail, finalement toute notre vie. </a:t>
            </a:r>
          </a:p>
          <a:p>
            <a:pPr algn="ctr"/>
            <a:r>
              <a:rPr lang="fr-FR" sz="3600" b="1" dirty="0">
                <a:effectLst/>
                <a:latin typeface="Times New Roman" panose="02020603050405020304" pitchFamily="18" charset="0"/>
                <a:ea typeface="Times New Roman" panose="02020603050405020304" pitchFamily="18" charset="0"/>
              </a:rPr>
              <a:t>Qu’offrons-nous aujourd’hui ?</a:t>
            </a:r>
            <a:endParaRPr lang="fr-FR" sz="3600" b="1" dirty="0"/>
          </a:p>
        </p:txBody>
      </p:sp>
    </p:spTree>
    <p:extLst>
      <p:ext uri="{BB962C8B-B14F-4D97-AF65-F5344CB8AC3E}">
        <p14:creationId xmlns:p14="http://schemas.microsoft.com/office/powerpoint/2010/main" val="324529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osant, groupe, poupée&#10;&#10;Description générée automatiquement">
            <a:extLst>
              <a:ext uri="{FF2B5EF4-FFF2-40B4-BE49-F238E27FC236}">
                <a16:creationId xmlns:a16="http://schemas.microsoft.com/office/drawing/2014/main" id="{A2970FB0-4532-4242-8EE5-2A8AC0733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36" y="188640"/>
            <a:ext cx="6960527" cy="5738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re 1">
            <a:extLst>
              <a:ext uri="{FF2B5EF4-FFF2-40B4-BE49-F238E27FC236}">
                <a16:creationId xmlns:a16="http://schemas.microsoft.com/office/drawing/2014/main" id="{139B6CDD-E4C6-4364-9900-5BE75BD5CC6B}"/>
              </a:ext>
            </a:extLst>
          </p:cNvPr>
          <p:cNvSpPr txBox="1">
            <a:spLocks/>
          </p:cNvSpPr>
          <p:nvPr/>
        </p:nvSpPr>
        <p:spPr>
          <a:xfrm>
            <a:off x="1331639" y="6086163"/>
            <a:ext cx="6480720" cy="771837"/>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fr-FR" sz="7500" b="1" dirty="0">
                <a:latin typeface="Times New Roman" panose="02020603050405020304" pitchFamily="18" charset="0"/>
                <a:ea typeface="Times New Roman" panose="02020603050405020304" pitchFamily="18" charset="0"/>
                <a:cs typeface="Times New Roman" panose="02020603050405020304" pitchFamily="18" charset="0"/>
              </a:rPr>
              <a:t>3</a:t>
            </a:r>
            <a:r>
              <a:rPr lang="fr-FR" sz="7500" b="1" baseline="30000" dirty="0">
                <a:latin typeface="Times New Roman" panose="02020603050405020304" pitchFamily="18" charset="0"/>
                <a:ea typeface="Times New Roman" panose="02020603050405020304" pitchFamily="18" charset="0"/>
                <a:cs typeface="Times New Roman" panose="02020603050405020304" pitchFamily="18" charset="0"/>
              </a:rPr>
              <a:t>ème</a:t>
            </a:r>
            <a:r>
              <a:rPr lang="fr-FR" sz="7500" b="1" dirty="0">
                <a:latin typeface="Times New Roman" panose="02020603050405020304" pitchFamily="18" charset="0"/>
                <a:ea typeface="Times New Roman" panose="02020603050405020304" pitchFamily="18" charset="0"/>
                <a:cs typeface="Times New Roman" panose="02020603050405020304" pitchFamily="18" charset="0"/>
              </a:rPr>
              <a:t> étape Le temps des rapprochements</a:t>
            </a:r>
            <a:endParaRPr lang="fr-FR" dirty="0"/>
          </a:p>
        </p:txBody>
      </p:sp>
    </p:spTree>
    <p:extLst>
      <p:ext uri="{BB962C8B-B14F-4D97-AF65-F5344CB8AC3E}">
        <p14:creationId xmlns:p14="http://schemas.microsoft.com/office/powerpoint/2010/main" val="4180377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435FB2D-4E08-4EC0-B047-EE8CD83DAA2D}"/>
              </a:ext>
            </a:extLst>
          </p:cNvPr>
          <p:cNvSpPr txBox="1"/>
          <p:nvPr/>
        </p:nvSpPr>
        <p:spPr>
          <a:xfrm>
            <a:off x="683568" y="1338168"/>
            <a:ext cx="7776864" cy="2553891"/>
          </a:xfrm>
          <a:prstGeom prst="roundRect">
            <a:avLst/>
          </a:prstGeom>
          <a:noFill/>
          <a:ln w="38100">
            <a:solidFill>
              <a:srgbClr val="0070C0"/>
            </a:solidFill>
          </a:ln>
        </p:spPr>
        <p:txBody>
          <a:bodyPr wrap="square">
            <a:spAutoFit/>
          </a:bodyPr>
          <a:lstStyle/>
          <a:p>
            <a:r>
              <a:rPr lang="fr-FR" sz="2400" b="1" dirty="0">
                <a:solidFill>
                  <a:srgbClr val="000000"/>
                </a:solidFill>
                <a:effectLst/>
                <a:latin typeface="Times New Roman" panose="02020603050405020304" pitchFamily="18" charset="0"/>
                <a:ea typeface="Times New Roman" panose="02020603050405020304" pitchFamily="18" charset="0"/>
              </a:rPr>
              <a:t>Le livre du Deutéronome raconte que le peuple d’Israël, après la traversée du désert, </a:t>
            </a:r>
          </a:p>
          <a:p>
            <a:r>
              <a:rPr lang="fr-FR" sz="2400" b="1" dirty="0">
                <a:solidFill>
                  <a:srgbClr val="000000"/>
                </a:solidFill>
                <a:effectLst/>
                <a:latin typeface="Times New Roman" panose="02020603050405020304" pitchFamily="18" charset="0"/>
                <a:ea typeface="Times New Roman" panose="02020603050405020304" pitchFamily="18" charset="0"/>
              </a:rPr>
              <a:t>est au seuil de la terre promise par Dieu. </a:t>
            </a:r>
          </a:p>
          <a:p>
            <a:r>
              <a:rPr lang="fr-FR" sz="2400" b="1" dirty="0">
                <a:solidFill>
                  <a:srgbClr val="000000"/>
                </a:solidFill>
                <a:effectLst/>
                <a:latin typeface="Times New Roman" panose="02020603050405020304" pitchFamily="18" charset="0"/>
                <a:ea typeface="Times New Roman" panose="02020603050405020304" pitchFamily="18" charset="0"/>
              </a:rPr>
              <a:t>Il invite à se rappeler de ce que le Seigneur </a:t>
            </a:r>
          </a:p>
          <a:p>
            <a:r>
              <a:rPr lang="fr-FR" sz="2400" b="1" dirty="0">
                <a:solidFill>
                  <a:srgbClr val="000000"/>
                </a:solidFill>
                <a:effectLst/>
                <a:latin typeface="Times New Roman" panose="02020603050405020304" pitchFamily="18" charset="0"/>
                <a:ea typeface="Times New Roman" panose="02020603050405020304" pitchFamily="18" charset="0"/>
              </a:rPr>
              <a:t>a fait pour son peuple. </a:t>
            </a:r>
          </a:p>
          <a:p>
            <a:r>
              <a:rPr lang="fr-FR" sz="2400" b="1" dirty="0">
                <a:solidFill>
                  <a:srgbClr val="000000"/>
                </a:solidFill>
                <a:effectLst/>
                <a:latin typeface="Times New Roman" panose="02020603050405020304" pitchFamily="18" charset="0"/>
                <a:ea typeface="Times New Roman" panose="02020603050405020304" pitchFamily="18" charset="0"/>
              </a:rPr>
              <a:t>Il rappelle que la fidélité est promesse de bonheur. </a:t>
            </a:r>
            <a:endParaRPr lang="fr-FR" sz="2400" b="1" dirty="0"/>
          </a:p>
        </p:txBody>
      </p:sp>
      <p:sp>
        <p:nvSpPr>
          <p:cNvPr id="5" name="ZoneTexte 4">
            <a:extLst>
              <a:ext uri="{FF2B5EF4-FFF2-40B4-BE49-F238E27FC236}">
                <a16:creationId xmlns:a16="http://schemas.microsoft.com/office/drawing/2014/main" id="{37763B4E-2492-4C2E-A1C7-14F3D7DBB9E6}"/>
              </a:ext>
            </a:extLst>
          </p:cNvPr>
          <p:cNvSpPr txBox="1"/>
          <p:nvPr/>
        </p:nvSpPr>
        <p:spPr>
          <a:xfrm>
            <a:off x="2483768" y="164464"/>
            <a:ext cx="3888432" cy="689054"/>
          </a:xfrm>
          <a:prstGeom prst="roundRect">
            <a:avLst/>
          </a:prstGeom>
          <a:noFill/>
          <a:ln w="38100">
            <a:solidFill>
              <a:srgbClr val="0070C0"/>
            </a:solidFill>
          </a:ln>
        </p:spPr>
        <p:txBody>
          <a:bodyPr wrap="square">
            <a:spAutoFit/>
          </a:bodyPr>
          <a:lstStyle/>
          <a:p>
            <a:pPr>
              <a:lnSpc>
                <a:spcPct val="115000"/>
              </a:lnSpc>
              <a:spcAft>
                <a:spcPts val="1000"/>
              </a:spcAft>
            </a:pPr>
            <a:r>
              <a:rPr lang="fr-FR" sz="3200" b="1" dirty="0">
                <a:effectLst/>
                <a:latin typeface="Times New Roman" panose="02020603050405020304" pitchFamily="18" charset="0"/>
                <a:ea typeface="Times New Roman" panose="02020603050405020304" pitchFamily="18" charset="0"/>
                <a:cs typeface="Times New Roman" panose="02020603050405020304" pitchFamily="18" charset="0"/>
              </a:rPr>
              <a:t>L’Ancien Testament </a:t>
            </a:r>
            <a:endParaRPr lang="fr-FR"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E208353D-0E92-481D-91C1-393222673F86}"/>
              </a:ext>
            </a:extLst>
          </p:cNvPr>
          <p:cNvSpPr txBox="1"/>
          <p:nvPr/>
        </p:nvSpPr>
        <p:spPr>
          <a:xfrm>
            <a:off x="683568" y="4412737"/>
            <a:ext cx="7776864" cy="1952095"/>
          </a:xfrm>
          <a:prstGeom prst="roundRect">
            <a:avLst/>
          </a:prstGeom>
          <a:noFill/>
          <a:ln w="38100">
            <a:solidFill>
              <a:schemeClr val="accent1"/>
            </a:solidFill>
          </a:ln>
        </p:spPr>
        <p:txBody>
          <a:bodyPr wrap="square">
            <a:spAutoFit/>
          </a:bodyPr>
          <a:lstStyle/>
          <a:p>
            <a:pPr lvl="0">
              <a:lnSpc>
                <a:spcPct val="115000"/>
              </a:lnSpc>
              <a:spcAft>
                <a:spcPts val="1000"/>
              </a:spcAft>
            </a:pPr>
            <a:r>
              <a:rPr lang="fr-FR"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ontexte d’écriture : ce livre est mis par écrit pendant l’exil du peuple à Babylone. Le peuple a tout perdu, terre, roi, temple ; il est important donc de se souvenir et de redonner confiance. </a:t>
            </a:r>
            <a:endParaRPr lang="fr-FR" sz="2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72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C46B9EB-4B37-435A-9FFB-19D05AB1F8E5}"/>
              </a:ext>
            </a:extLst>
          </p:cNvPr>
          <p:cNvSpPr txBox="1"/>
          <p:nvPr/>
        </p:nvSpPr>
        <p:spPr>
          <a:xfrm>
            <a:off x="190291" y="514212"/>
            <a:ext cx="8784976" cy="6343788"/>
          </a:xfrm>
          <a:prstGeom prst="rect">
            <a:avLst/>
          </a:prstGeom>
          <a:noFill/>
        </p:spPr>
        <p:txBody>
          <a:bodyPr wrap="square">
            <a:spAutoFit/>
          </a:bodyPr>
          <a:lstStyle/>
          <a:p>
            <a:pPr>
              <a:lnSpc>
                <a:spcPct val="115000"/>
              </a:lnSpc>
              <a:spcAft>
                <a:spcPts val="1000"/>
              </a:spcAft>
            </a:pPr>
            <a:r>
              <a:rPr lang="fr-FR" sz="22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01</a:t>
            </a:r>
            <a:r>
              <a:rPr lang="fr-FR" sz="2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Lorsque tu seras entré dans le pays que te donne en héritage le Seigneur ton Dieu, quand tu le posséderas et y habiteras,</a:t>
            </a:r>
            <a:endParaRPr lang="fr-FR"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22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02</a:t>
            </a:r>
            <a:r>
              <a:rPr lang="fr-FR" sz="2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tu prendras une part des prémices de tous les fruits de ton sol, les fruits que tu auras tirés de ce pays que te donne le Seigneur ton Dieu, et tu les mettras dans une corbeille. </a:t>
            </a:r>
            <a:endParaRPr lang="fr-FR"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22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03</a:t>
            </a:r>
            <a:r>
              <a:rPr lang="fr-FR" sz="2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Tu iras trouver le prêtre en fonction ces jours-là et tu lui diras : « Je le déclare aujourd’hui au Seigneur ton Dieu : je suis entré dans le pays que le Seigneur a juré à nos pères de nous donner. »</a:t>
            </a:r>
            <a:endParaRPr lang="fr-FR"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22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04</a:t>
            </a:r>
            <a:r>
              <a:rPr lang="fr-FR" sz="2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Le prêtre recevra de tes mains la corbeille et la déposera devant l’autel du Seigneur ton Dieu…</a:t>
            </a:r>
            <a:r>
              <a:rPr lang="fr-FR" sz="2200" b="1" dirty="0">
                <a:latin typeface="Calibri" panose="020F0502020204030204" pitchFamily="34" charset="0"/>
                <a:ea typeface="Times New Roman" panose="02020603050405020304" pitchFamily="18" charset="0"/>
                <a:cs typeface="Times New Roman" panose="02020603050405020304" pitchFamily="18" charset="0"/>
              </a:rPr>
              <a:t> </a:t>
            </a:r>
            <a:r>
              <a:rPr lang="fr-FR" sz="2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Ensuite tu les déposeras devant le Seigneur ton Dieu et tu te prosterneras devant lui.</a:t>
            </a:r>
            <a:endParaRPr lang="fr-FR" sz="22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2200" b="1" dirty="0">
                <a:solidFill>
                  <a:srgbClr val="BF2329"/>
                </a:solidFill>
                <a:effectLst/>
                <a:latin typeface="Open Sans" panose="020B0606030504020204" pitchFamily="34" charset="0"/>
                <a:ea typeface="Times New Roman" panose="02020603050405020304" pitchFamily="18" charset="0"/>
              </a:rPr>
              <a:t>11</a:t>
            </a:r>
            <a:r>
              <a:rPr lang="fr-FR" sz="2200" b="1" dirty="0">
                <a:solidFill>
                  <a:srgbClr val="333333"/>
                </a:solidFill>
                <a:effectLst/>
                <a:latin typeface="Open Sans" panose="020B0606030504020204" pitchFamily="34" charset="0"/>
                <a:ea typeface="Times New Roman" panose="02020603050405020304" pitchFamily="18" charset="0"/>
              </a:rPr>
              <a:t> Alors tu te réjouiras pour tous les biens que le Seigneur ton Dieu t’a donnés, à toi et à ta maison</a:t>
            </a:r>
            <a:endParaRPr lang="fr-FR" sz="2200" b="1" dirty="0"/>
          </a:p>
        </p:txBody>
      </p:sp>
      <p:sp>
        <p:nvSpPr>
          <p:cNvPr id="5" name="ZoneTexte 4">
            <a:extLst>
              <a:ext uri="{FF2B5EF4-FFF2-40B4-BE49-F238E27FC236}">
                <a16:creationId xmlns:a16="http://schemas.microsoft.com/office/drawing/2014/main" id="{B7384F95-8F57-41CA-AF73-E138E52DE400}"/>
              </a:ext>
            </a:extLst>
          </p:cNvPr>
          <p:cNvSpPr txBox="1"/>
          <p:nvPr/>
        </p:nvSpPr>
        <p:spPr>
          <a:xfrm>
            <a:off x="179512" y="47552"/>
            <a:ext cx="4572000" cy="523220"/>
          </a:xfrm>
          <a:prstGeom prst="rect">
            <a:avLst/>
          </a:prstGeom>
          <a:noFill/>
        </p:spPr>
        <p:txBody>
          <a:bodyPr wrap="square">
            <a:spAutoFit/>
          </a:bodyPr>
          <a:lstStyle/>
          <a:p>
            <a:r>
              <a:rPr lang="fr-FR" sz="2800" b="1" dirty="0">
                <a:solidFill>
                  <a:srgbClr val="000000"/>
                </a:solidFill>
                <a:effectLst/>
                <a:latin typeface="Times New Roman" panose="02020603050405020304" pitchFamily="18" charset="0"/>
                <a:ea typeface="Times New Roman" panose="02020603050405020304" pitchFamily="18" charset="0"/>
              </a:rPr>
              <a:t>Deutéronome 26, 1-11 </a:t>
            </a:r>
            <a:endParaRPr lang="fr-FR" sz="2800" b="1" dirty="0"/>
          </a:p>
        </p:txBody>
      </p:sp>
    </p:spTree>
    <p:extLst>
      <p:ext uri="{BB962C8B-B14F-4D97-AF65-F5344CB8AC3E}">
        <p14:creationId xmlns:p14="http://schemas.microsoft.com/office/powerpoint/2010/main" val="160473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384F95-8F57-41CA-AF73-E138E52DE400}"/>
              </a:ext>
            </a:extLst>
          </p:cNvPr>
          <p:cNvSpPr txBox="1"/>
          <p:nvPr/>
        </p:nvSpPr>
        <p:spPr>
          <a:xfrm>
            <a:off x="323528" y="233353"/>
            <a:ext cx="3672408" cy="523220"/>
          </a:xfrm>
          <a:prstGeom prst="rect">
            <a:avLst/>
          </a:prstGeom>
          <a:noFill/>
        </p:spPr>
        <p:txBody>
          <a:bodyPr wrap="square">
            <a:spAutoFit/>
          </a:bodyPr>
          <a:lstStyle/>
          <a:p>
            <a:r>
              <a:rPr lang="fr-FR" sz="2800" b="1" dirty="0">
                <a:solidFill>
                  <a:srgbClr val="000000"/>
                </a:solidFill>
                <a:effectLst/>
                <a:latin typeface="Times New Roman" panose="02020603050405020304" pitchFamily="18" charset="0"/>
                <a:ea typeface="Times New Roman" panose="02020603050405020304" pitchFamily="18" charset="0"/>
              </a:rPr>
              <a:t>Deutéronome 26, 1-11 </a:t>
            </a:r>
            <a:endParaRPr lang="fr-FR" sz="2800" b="1" dirty="0"/>
          </a:p>
        </p:txBody>
      </p:sp>
      <p:sp>
        <p:nvSpPr>
          <p:cNvPr id="7" name="ZoneTexte 6">
            <a:extLst>
              <a:ext uri="{FF2B5EF4-FFF2-40B4-BE49-F238E27FC236}">
                <a16:creationId xmlns:a16="http://schemas.microsoft.com/office/drawing/2014/main" id="{6B8773D8-7059-495E-99C4-9D0E80933C42}"/>
              </a:ext>
            </a:extLst>
          </p:cNvPr>
          <p:cNvSpPr txBox="1"/>
          <p:nvPr/>
        </p:nvSpPr>
        <p:spPr>
          <a:xfrm>
            <a:off x="2159732" y="4279275"/>
            <a:ext cx="4572000" cy="646986"/>
          </a:xfrm>
          <a:prstGeom prst="roundRect">
            <a:avLst/>
          </a:prstGeom>
          <a:noFill/>
          <a:ln w="28575">
            <a:solidFill>
              <a:srgbClr val="FF0000"/>
            </a:solidFill>
          </a:ln>
        </p:spPr>
        <p:txBody>
          <a:bodyPr wrap="square">
            <a:spAutoFit/>
          </a:bodyPr>
          <a:lstStyle/>
          <a:p>
            <a:r>
              <a:rPr lang="fr-FR" sz="3200" b="1" dirty="0">
                <a:solidFill>
                  <a:srgbClr val="000000"/>
                </a:solidFill>
                <a:effectLst/>
                <a:latin typeface="Times New Roman" panose="02020603050405020304" pitchFamily="18" charset="0"/>
                <a:ea typeface="Times New Roman" panose="02020603050405020304" pitchFamily="18" charset="0"/>
              </a:rPr>
              <a:t>Qu’est-ce</a:t>
            </a:r>
            <a:r>
              <a:rPr lang="fr-FR" sz="3200" b="1" dirty="0">
                <a:effectLst/>
                <a:latin typeface="Times New Roman" panose="02020603050405020304" pitchFamily="18" charset="0"/>
                <a:ea typeface="Times New Roman" panose="02020603050405020304" pitchFamily="18" charset="0"/>
              </a:rPr>
              <a:t> qui est offert ? </a:t>
            </a:r>
            <a:endParaRPr lang="fr-FR" sz="3200" b="1" dirty="0"/>
          </a:p>
        </p:txBody>
      </p:sp>
      <p:sp>
        <p:nvSpPr>
          <p:cNvPr id="11" name="ZoneTexte 10">
            <a:extLst>
              <a:ext uri="{FF2B5EF4-FFF2-40B4-BE49-F238E27FC236}">
                <a16:creationId xmlns:a16="http://schemas.microsoft.com/office/drawing/2014/main" id="{C47C3952-4EFE-4BAB-9461-101195454D35}"/>
              </a:ext>
            </a:extLst>
          </p:cNvPr>
          <p:cNvSpPr txBox="1"/>
          <p:nvPr/>
        </p:nvSpPr>
        <p:spPr>
          <a:xfrm>
            <a:off x="255088" y="880300"/>
            <a:ext cx="8633823" cy="3197613"/>
          </a:xfrm>
          <a:prstGeom prst="roundRect">
            <a:avLst/>
          </a:prstGeom>
          <a:solidFill>
            <a:srgbClr val="FFFF00"/>
          </a:solidFill>
          <a:ln w="38100">
            <a:solidFill>
              <a:srgbClr val="002060"/>
            </a:solidFill>
          </a:ln>
        </p:spPr>
        <p:txBody>
          <a:bodyPr wrap="square">
            <a:spAutoFit/>
          </a:bodyPr>
          <a:lstStyle/>
          <a:p>
            <a:pPr>
              <a:lnSpc>
                <a:spcPct val="115000"/>
              </a:lnSpc>
              <a:spcAft>
                <a:spcPts val="1000"/>
              </a:spcAft>
            </a:pPr>
            <a:r>
              <a:rPr lang="fr-FR" sz="32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02</a:t>
            </a:r>
            <a:r>
              <a:rPr lang="fr-FR" sz="3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tu prendras une part des prémices de tous les fruits de ton sol, les fruits que tu auras tirés de ce pays que te donne le Seigneur ton Dieu, et tu les mettras dans une corbeille.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CFE85D23-3CE3-4DD3-82D3-8D2978D476BB}"/>
              </a:ext>
            </a:extLst>
          </p:cNvPr>
          <p:cNvSpPr txBox="1"/>
          <p:nvPr/>
        </p:nvSpPr>
        <p:spPr>
          <a:xfrm>
            <a:off x="1475656" y="5155948"/>
            <a:ext cx="6480720" cy="1464231"/>
          </a:xfrm>
          <a:prstGeom prst="roundRect">
            <a:avLst/>
          </a:prstGeom>
          <a:noFill/>
          <a:ln w="57150">
            <a:solidFill>
              <a:srgbClr val="FFFF00"/>
            </a:solidFill>
          </a:ln>
        </p:spPr>
        <p:txBody>
          <a:bodyPr wrap="square">
            <a:spAutoFit/>
          </a:bodyPr>
          <a:lstStyle/>
          <a:p>
            <a:pPr algn="ctr"/>
            <a:r>
              <a:rPr lang="fr-FR" sz="4000" b="1" i="1" dirty="0">
                <a:effectLst/>
                <a:latin typeface="Times New Roman" panose="02020603050405020304" pitchFamily="18" charset="0"/>
                <a:ea typeface="Times New Roman" panose="02020603050405020304" pitchFamily="18" charset="0"/>
              </a:rPr>
              <a:t>Les fruits tirés de la terre donnée par le Seigneur. </a:t>
            </a:r>
            <a:endParaRPr lang="fr-FR" sz="4000" b="1" dirty="0"/>
          </a:p>
        </p:txBody>
      </p:sp>
    </p:spTree>
    <p:extLst>
      <p:ext uri="{BB962C8B-B14F-4D97-AF65-F5344CB8AC3E}">
        <p14:creationId xmlns:p14="http://schemas.microsoft.com/office/powerpoint/2010/main" val="14623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osant, groupe, poupée&#10;&#10;Description générée automatiquement">
            <a:extLst>
              <a:ext uri="{FF2B5EF4-FFF2-40B4-BE49-F238E27FC236}">
                <a16:creationId xmlns:a16="http://schemas.microsoft.com/office/drawing/2014/main" id="{5E1B4CB0-F412-4E9F-B26D-3224A45E15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9150"/>
            <a:ext cx="8211745" cy="6770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 2">
            <a:extLst>
              <a:ext uri="{FF2B5EF4-FFF2-40B4-BE49-F238E27FC236}">
                <a16:creationId xmlns:a16="http://schemas.microsoft.com/office/drawing/2014/main" id="{3696D335-7B74-4FB7-917F-C1DC47266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140" y="280725"/>
            <a:ext cx="7074155" cy="6296550"/>
          </a:xfrm>
          <a:prstGeom prst="rect">
            <a:avLst/>
          </a:prstGeom>
        </p:spPr>
      </p:pic>
    </p:spTree>
    <p:extLst>
      <p:ext uri="{BB962C8B-B14F-4D97-AF65-F5344CB8AC3E}">
        <p14:creationId xmlns:p14="http://schemas.microsoft.com/office/powerpoint/2010/main" val="36279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 fill="hold"/>
                                        <p:tgtEl>
                                          <p:spTgt spid="3"/>
                                        </p:tgtEl>
                                        <p:attrNameLst>
                                          <p:attrName>ppt_w</p:attrName>
                                        </p:attrNameLst>
                                      </p:cBhvr>
                                      <p:tavLst>
                                        <p:tav tm="0">
                                          <p:val>
                                            <p:fltVal val="0"/>
                                          </p:val>
                                        </p:tav>
                                        <p:tav tm="100000">
                                          <p:val>
                                            <p:strVal val="#ppt_w"/>
                                          </p:val>
                                        </p:tav>
                                      </p:tavLst>
                                    </p:anim>
                                    <p:anim calcmode="lin" valueType="num">
                                      <p:cBhvr>
                                        <p:cTn id="8" dur="2500" fill="hold"/>
                                        <p:tgtEl>
                                          <p:spTgt spid="3"/>
                                        </p:tgtEl>
                                        <p:attrNameLst>
                                          <p:attrName>ppt_h</p:attrName>
                                        </p:attrNameLst>
                                      </p:cBhvr>
                                      <p:tavLst>
                                        <p:tav tm="0">
                                          <p:val>
                                            <p:fltVal val="0"/>
                                          </p:val>
                                        </p:tav>
                                        <p:tav tm="100000">
                                          <p:val>
                                            <p:strVal val="#ppt_h"/>
                                          </p:val>
                                        </p:tav>
                                      </p:tavLst>
                                    </p:anim>
                                    <p:animEffect transition="in" filter="fade">
                                      <p:cBhvr>
                                        <p:cTn id="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384F95-8F57-41CA-AF73-E138E52DE400}"/>
              </a:ext>
            </a:extLst>
          </p:cNvPr>
          <p:cNvSpPr txBox="1"/>
          <p:nvPr/>
        </p:nvSpPr>
        <p:spPr>
          <a:xfrm>
            <a:off x="419476" y="37577"/>
            <a:ext cx="3672408" cy="523220"/>
          </a:xfrm>
          <a:prstGeom prst="rect">
            <a:avLst/>
          </a:prstGeom>
          <a:noFill/>
        </p:spPr>
        <p:txBody>
          <a:bodyPr wrap="square">
            <a:spAutoFit/>
          </a:bodyPr>
          <a:lstStyle/>
          <a:p>
            <a:r>
              <a:rPr lang="fr-FR" sz="2800" b="1" dirty="0">
                <a:solidFill>
                  <a:srgbClr val="000000"/>
                </a:solidFill>
                <a:effectLst/>
                <a:latin typeface="Times New Roman" panose="02020603050405020304" pitchFamily="18" charset="0"/>
                <a:ea typeface="Times New Roman" panose="02020603050405020304" pitchFamily="18" charset="0"/>
              </a:rPr>
              <a:t>Deutéronome 26, 1-11 </a:t>
            </a:r>
            <a:endParaRPr lang="fr-FR" sz="2800" b="1" dirty="0"/>
          </a:p>
        </p:txBody>
      </p:sp>
      <p:sp>
        <p:nvSpPr>
          <p:cNvPr id="7" name="ZoneTexte 6">
            <a:extLst>
              <a:ext uri="{FF2B5EF4-FFF2-40B4-BE49-F238E27FC236}">
                <a16:creationId xmlns:a16="http://schemas.microsoft.com/office/drawing/2014/main" id="{6B8773D8-7059-495E-99C4-9D0E80933C42}"/>
              </a:ext>
            </a:extLst>
          </p:cNvPr>
          <p:cNvSpPr txBox="1"/>
          <p:nvPr/>
        </p:nvSpPr>
        <p:spPr>
          <a:xfrm>
            <a:off x="1403648" y="3861048"/>
            <a:ext cx="6120681" cy="646986"/>
          </a:xfrm>
          <a:prstGeom prst="roundRect">
            <a:avLst/>
          </a:prstGeom>
          <a:noFill/>
          <a:ln w="28575">
            <a:solidFill>
              <a:srgbClr val="FF0000"/>
            </a:solidFill>
          </a:ln>
        </p:spPr>
        <p:txBody>
          <a:bodyPr wrap="square">
            <a:spAutoFit/>
          </a:bodyPr>
          <a:lstStyle/>
          <a:p>
            <a:r>
              <a:rPr lang="fr-FR" sz="3200" b="1" dirty="0"/>
              <a:t>Pourquoi offrir ce qui est donné ? </a:t>
            </a:r>
          </a:p>
        </p:txBody>
      </p:sp>
      <p:sp>
        <p:nvSpPr>
          <p:cNvPr id="11" name="ZoneTexte 10">
            <a:extLst>
              <a:ext uri="{FF2B5EF4-FFF2-40B4-BE49-F238E27FC236}">
                <a16:creationId xmlns:a16="http://schemas.microsoft.com/office/drawing/2014/main" id="{C47C3952-4EFE-4BAB-9461-101195454D35}"/>
              </a:ext>
            </a:extLst>
          </p:cNvPr>
          <p:cNvSpPr txBox="1"/>
          <p:nvPr/>
        </p:nvSpPr>
        <p:spPr>
          <a:xfrm>
            <a:off x="255088" y="560797"/>
            <a:ext cx="8633823" cy="3197613"/>
          </a:xfrm>
          <a:prstGeom prst="roundRect">
            <a:avLst/>
          </a:prstGeom>
          <a:solidFill>
            <a:srgbClr val="FFFF00"/>
          </a:solidFill>
          <a:ln w="38100">
            <a:solidFill>
              <a:schemeClr val="tx1"/>
            </a:solidFill>
          </a:ln>
        </p:spPr>
        <p:txBody>
          <a:bodyPr wrap="square">
            <a:spAutoFit/>
          </a:bodyPr>
          <a:lstStyle/>
          <a:p>
            <a:pPr>
              <a:lnSpc>
                <a:spcPct val="115000"/>
              </a:lnSpc>
              <a:spcAft>
                <a:spcPts val="1000"/>
              </a:spcAft>
            </a:pPr>
            <a:r>
              <a:rPr lang="fr-FR" sz="32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02</a:t>
            </a:r>
            <a:r>
              <a:rPr lang="fr-FR" sz="3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tu prendras une part des prémices de tous les fruits de ton sol, les fruits que tu auras tirés de ce pays que te donne le Seigneur ton Dieu, et tu les mettras dans une corbeille.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61319A51-8BAE-4D44-A65D-4D2F9D586BE1}"/>
              </a:ext>
            </a:extLst>
          </p:cNvPr>
          <p:cNvSpPr txBox="1"/>
          <p:nvPr/>
        </p:nvSpPr>
        <p:spPr>
          <a:xfrm>
            <a:off x="397319" y="4725144"/>
            <a:ext cx="8349359" cy="1940957"/>
          </a:xfrm>
          <a:prstGeom prst="roundRect">
            <a:avLst/>
          </a:prstGeom>
          <a:noFill/>
          <a:ln w="57150">
            <a:solidFill>
              <a:srgbClr val="FFFF00"/>
            </a:solidFill>
          </a:ln>
        </p:spPr>
        <p:txBody>
          <a:bodyPr wrap="square">
            <a:spAutoFit/>
          </a:bodyPr>
          <a:lstStyle/>
          <a:p>
            <a:pPr algn="ctr"/>
            <a:r>
              <a:rPr lang="fr-FR" sz="3600" b="1" i="1" dirty="0">
                <a:solidFill>
                  <a:srgbClr val="000000"/>
                </a:solidFill>
                <a:effectLst/>
                <a:latin typeface="Times New Roman" panose="02020603050405020304" pitchFamily="18" charset="0"/>
                <a:ea typeface="Times New Roman" panose="02020603050405020304" pitchFamily="18" charset="0"/>
              </a:rPr>
              <a:t>Rendre à Dieu ce qui lui appartient </a:t>
            </a:r>
          </a:p>
          <a:p>
            <a:pPr algn="ctr"/>
            <a:r>
              <a:rPr lang="fr-FR" sz="3600" b="1" i="1" dirty="0">
                <a:solidFill>
                  <a:srgbClr val="000000"/>
                </a:solidFill>
                <a:effectLst/>
                <a:latin typeface="Times New Roman" panose="02020603050405020304" pitchFamily="18" charset="0"/>
                <a:ea typeface="Times New Roman" panose="02020603050405020304" pitchFamily="18" charset="0"/>
              </a:rPr>
              <a:t>est un des aspects qui s’inscrit </a:t>
            </a:r>
          </a:p>
          <a:p>
            <a:pPr algn="ctr"/>
            <a:r>
              <a:rPr lang="fr-FR" sz="3600" b="1" i="1" dirty="0">
                <a:solidFill>
                  <a:srgbClr val="000000"/>
                </a:solidFill>
                <a:effectLst/>
                <a:latin typeface="Times New Roman" panose="02020603050405020304" pitchFamily="18" charset="0"/>
                <a:ea typeface="Times New Roman" panose="02020603050405020304" pitchFamily="18" charset="0"/>
              </a:rPr>
              <a:t>dans la première Alliance.</a:t>
            </a:r>
            <a:endParaRPr lang="fr-FR" sz="3600" b="1" dirty="0"/>
          </a:p>
        </p:txBody>
      </p:sp>
    </p:spTree>
    <p:extLst>
      <p:ext uri="{BB962C8B-B14F-4D97-AF65-F5344CB8AC3E}">
        <p14:creationId xmlns:p14="http://schemas.microsoft.com/office/powerpoint/2010/main" val="8575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384F95-8F57-41CA-AF73-E138E52DE400}"/>
              </a:ext>
            </a:extLst>
          </p:cNvPr>
          <p:cNvSpPr txBox="1"/>
          <p:nvPr/>
        </p:nvSpPr>
        <p:spPr>
          <a:xfrm>
            <a:off x="192137" y="113376"/>
            <a:ext cx="3672408" cy="523220"/>
          </a:xfrm>
          <a:prstGeom prst="rect">
            <a:avLst/>
          </a:prstGeom>
          <a:noFill/>
        </p:spPr>
        <p:txBody>
          <a:bodyPr wrap="square">
            <a:spAutoFit/>
          </a:bodyPr>
          <a:lstStyle/>
          <a:p>
            <a:r>
              <a:rPr lang="fr-FR" sz="2800" b="1" dirty="0">
                <a:solidFill>
                  <a:srgbClr val="000000"/>
                </a:solidFill>
                <a:effectLst/>
                <a:latin typeface="Times New Roman" panose="02020603050405020304" pitchFamily="18" charset="0"/>
                <a:ea typeface="Times New Roman" panose="02020603050405020304" pitchFamily="18" charset="0"/>
              </a:rPr>
              <a:t>Deutéronome 26, 1-11 </a:t>
            </a:r>
            <a:endParaRPr lang="fr-FR" sz="2800" b="1" dirty="0"/>
          </a:p>
        </p:txBody>
      </p:sp>
      <p:sp>
        <p:nvSpPr>
          <p:cNvPr id="7" name="ZoneTexte 6">
            <a:extLst>
              <a:ext uri="{FF2B5EF4-FFF2-40B4-BE49-F238E27FC236}">
                <a16:creationId xmlns:a16="http://schemas.microsoft.com/office/drawing/2014/main" id="{6B8773D8-7059-495E-99C4-9D0E80933C42}"/>
              </a:ext>
            </a:extLst>
          </p:cNvPr>
          <p:cNvSpPr txBox="1"/>
          <p:nvPr/>
        </p:nvSpPr>
        <p:spPr>
          <a:xfrm>
            <a:off x="316390" y="3147560"/>
            <a:ext cx="8572521" cy="715089"/>
          </a:xfrm>
          <a:prstGeom prst="roundRect">
            <a:avLst/>
          </a:prstGeom>
          <a:noFill/>
          <a:ln w="28575">
            <a:solidFill>
              <a:srgbClr val="FF0000"/>
            </a:solidFill>
          </a:ln>
        </p:spPr>
        <p:txBody>
          <a:bodyPr wrap="square">
            <a:spAutoFit/>
          </a:bodyPr>
          <a:lstStyle/>
          <a:p>
            <a:pPr algn="ctr"/>
            <a:r>
              <a:rPr lang="fr-FR" sz="3600" b="1" dirty="0">
                <a:solidFill>
                  <a:srgbClr val="000000"/>
                </a:solidFill>
                <a:effectLst/>
                <a:latin typeface="Times New Roman" panose="02020603050405020304" pitchFamily="18" charset="0"/>
                <a:ea typeface="Times New Roman" panose="02020603050405020304" pitchFamily="18" charset="0"/>
              </a:rPr>
              <a:t>Quel est le geste effectué et quel sens ? </a:t>
            </a:r>
            <a:endParaRPr lang="fr-FR" sz="3600" b="1" dirty="0"/>
          </a:p>
        </p:txBody>
      </p:sp>
      <p:sp>
        <p:nvSpPr>
          <p:cNvPr id="11" name="ZoneTexte 10">
            <a:extLst>
              <a:ext uri="{FF2B5EF4-FFF2-40B4-BE49-F238E27FC236}">
                <a16:creationId xmlns:a16="http://schemas.microsoft.com/office/drawing/2014/main" id="{C47C3952-4EFE-4BAB-9461-101195454D35}"/>
              </a:ext>
            </a:extLst>
          </p:cNvPr>
          <p:cNvSpPr txBox="1"/>
          <p:nvPr/>
        </p:nvSpPr>
        <p:spPr>
          <a:xfrm>
            <a:off x="255088" y="657066"/>
            <a:ext cx="8633823" cy="1138468"/>
          </a:xfrm>
          <a:prstGeom prst="roundRect">
            <a:avLst/>
          </a:prstGeom>
          <a:solidFill>
            <a:srgbClr val="FFFF00"/>
          </a:solidFill>
          <a:ln w="38100">
            <a:solidFill>
              <a:schemeClr val="tx1"/>
            </a:solidFill>
          </a:ln>
        </p:spPr>
        <p:txBody>
          <a:bodyPr wrap="square">
            <a:spAutoFit/>
          </a:bodyPr>
          <a:lstStyle/>
          <a:p>
            <a:pPr>
              <a:lnSpc>
                <a:spcPct val="115000"/>
              </a:lnSpc>
              <a:spcAft>
                <a:spcPts val="1000"/>
              </a:spcAft>
            </a:pPr>
            <a:r>
              <a:rPr lang="fr-FR" sz="18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02</a:t>
            </a:r>
            <a:r>
              <a:rPr lang="fr-FR" sz="18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tu prendras une part des prémices de tous les fruits de ton sol, les fruits que tu auras tirés de ce pays que te donne le Seigneur ton Dieu, et tu les mettras dans une corbeille. </a:t>
            </a:r>
            <a:endParaRPr lang="fr-F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515C94F8-4E0E-4503-A25D-3E5F5C2BB9BD}"/>
              </a:ext>
            </a:extLst>
          </p:cNvPr>
          <p:cNvSpPr txBox="1"/>
          <p:nvPr/>
        </p:nvSpPr>
        <p:spPr>
          <a:xfrm>
            <a:off x="241543" y="1898315"/>
            <a:ext cx="8784976" cy="1138468"/>
          </a:xfrm>
          <a:prstGeom prst="roundRect">
            <a:avLst/>
          </a:prstGeom>
          <a:solidFill>
            <a:srgbClr val="FFFF00"/>
          </a:solidFill>
          <a:ln w="38100">
            <a:solidFill>
              <a:schemeClr val="tx1"/>
            </a:solidFill>
          </a:ln>
        </p:spPr>
        <p:txBody>
          <a:bodyPr wrap="square">
            <a:spAutoFit/>
          </a:bodyPr>
          <a:lstStyle/>
          <a:p>
            <a:pPr>
              <a:lnSpc>
                <a:spcPct val="115000"/>
              </a:lnSpc>
              <a:spcAft>
                <a:spcPts val="1000"/>
              </a:spcAft>
            </a:pPr>
            <a:r>
              <a:rPr lang="fr-FR" sz="1800" b="1" dirty="0">
                <a:solidFill>
                  <a:srgbClr val="BF2329"/>
                </a:solidFill>
                <a:effectLst/>
                <a:latin typeface="Open Sans" panose="020B0606030504020204" pitchFamily="34" charset="0"/>
                <a:ea typeface="Times New Roman" panose="02020603050405020304" pitchFamily="18" charset="0"/>
                <a:cs typeface="Times New Roman" panose="02020603050405020304" pitchFamily="18" charset="0"/>
              </a:rPr>
              <a:t>04</a:t>
            </a:r>
            <a:r>
              <a:rPr lang="fr-FR" sz="18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Le prêtre recevra de tes mains la corbeille et la déposera devant l’autel du Seigneur ton Dieu…</a:t>
            </a:r>
            <a:r>
              <a:rPr lang="fr-FR" sz="1800" b="1" dirty="0">
                <a:latin typeface="Calibri" panose="020F0502020204030204" pitchFamily="34" charset="0"/>
                <a:ea typeface="Times New Roman" panose="02020603050405020304" pitchFamily="18" charset="0"/>
                <a:cs typeface="Times New Roman" panose="02020603050405020304" pitchFamily="18" charset="0"/>
              </a:rPr>
              <a:t> </a:t>
            </a:r>
            <a:r>
              <a:rPr lang="fr-FR" sz="18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Ensuite tu les déposeras devant le Seigneur ton Dieu et tu te prosterneras devant lui.</a:t>
            </a:r>
            <a:endParaRPr lang="fr-FR"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3CB81F68-7225-457F-AF97-84574945568C}"/>
              </a:ext>
            </a:extLst>
          </p:cNvPr>
          <p:cNvSpPr txBox="1"/>
          <p:nvPr/>
        </p:nvSpPr>
        <p:spPr>
          <a:xfrm>
            <a:off x="134585" y="3975009"/>
            <a:ext cx="8891934" cy="646986"/>
          </a:xfrm>
          <a:prstGeom prst="roundRect">
            <a:avLst/>
          </a:prstGeom>
          <a:noFill/>
          <a:ln w="38100">
            <a:solidFill>
              <a:srgbClr val="FFFF00"/>
            </a:solidFill>
          </a:ln>
        </p:spPr>
        <p:txBody>
          <a:bodyPr wrap="square">
            <a:spAutoFit/>
          </a:bodyPr>
          <a:lstStyle/>
          <a:p>
            <a:r>
              <a:rPr lang="fr-FR" sz="3200" b="1" i="1" dirty="0">
                <a:solidFill>
                  <a:srgbClr val="000000"/>
                </a:solidFill>
                <a:effectLst/>
                <a:latin typeface="Times New Roman" panose="02020603050405020304" pitchFamily="18" charset="0"/>
                <a:ea typeface="Times New Roman" panose="02020603050405020304" pitchFamily="18" charset="0"/>
              </a:rPr>
              <a:t>Mettre dans une corbeille et déposer devant l’autel. </a:t>
            </a:r>
            <a:endParaRPr lang="fr-FR" sz="3200" b="1" dirty="0"/>
          </a:p>
        </p:txBody>
      </p:sp>
      <p:sp>
        <p:nvSpPr>
          <p:cNvPr id="10" name="ZoneTexte 9">
            <a:extLst>
              <a:ext uri="{FF2B5EF4-FFF2-40B4-BE49-F238E27FC236}">
                <a16:creationId xmlns:a16="http://schemas.microsoft.com/office/drawing/2014/main" id="{8022AB5A-E7AD-4466-AFAA-4796FE110A74}"/>
              </a:ext>
            </a:extLst>
          </p:cNvPr>
          <p:cNvSpPr txBox="1"/>
          <p:nvPr/>
        </p:nvSpPr>
        <p:spPr>
          <a:xfrm>
            <a:off x="255088" y="4765094"/>
            <a:ext cx="8633456" cy="1940957"/>
          </a:xfrm>
          <a:prstGeom prst="roundRect">
            <a:avLst/>
          </a:prstGeom>
          <a:noFill/>
          <a:ln w="57150">
            <a:solidFill>
              <a:srgbClr val="FFC000"/>
            </a:solidFill>
          </a:ln>
        </p:spPr>
        <p:txBody>
          <a:bodyPr wrap="square">
            <a:spAutoFit/>
          </a:bodyPr>
          <a:lstStyle/>
          <a:p>
            <a:pPr lvl="1" algn="ctr"/>
            <a:r>
              <a:rPr lang="fr-FR" sz="3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fr-FR" sz="3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endre à Dieu ce qui lui appartient</a:t>
            </a:r>
          </a:p>
          <a:p>
            <a:pPr lvl="1" algn="ctr"/>
            <a:r>
              <a:rPr lang="fr-FR" sz="3600" b="1" i="1" dirty="0">
                <a:solidFill>
                  <a:srgbClr val="000000"/>
                </a:solidFill>
                <a:effectLst/>
                <a:latin typeface="Times New Roman" panose="02020603050405020304" pitchFamily="18" charset="0"/>
                <a:ea typeface="Times New Roman" panose="02020603050405020304" pitchFamily="18" charset="0"/>
              </a:rPr>
              <a:t>Attitude spirituelle de dépossession. </a:t>
            </a:r>
          </a:p>
          <a:p>
            <a:pPr lvl="1" algn="ctr"/>
            <a:r>
              <a:rPr lang="fr-FR" sz="3600" b="1" i="1" dirty="0">
                <a:solidFill>
                  <a:srgbClr val="000000"/>
                </a:solidFill>
                <a:effectLst/>
                <a:latin typeface="Times New Roman" panose="02020603050405020304" pitchFamily="18" charset="0"/>
                <a:ea typeface="Times New Roman" panose="02020603050405020304" pitchFamily="18" charset="0"/>
              </a:rPr>
              <a:t>Rien n’est à nous ! </a:t>
            </a:r>
            <a:endParaRPr lang="fr-FR" sz="3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8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7384F95-8F57-41CA-AF73-E138E52DE400}"/>
              </a:ext>
            </a:extLst>
          </p:cNvPr>
          <p:cNvSpPr txBox="1"/>
          <p:nvPr/>
        </p:nvSpPr>
        <p:spPr>
          <a:xfrm>
            <a:off x="153729" y="142502"/>
            <a:ext cx="3672408" cy="523220"/>
          </a:xfrm>
          <a:prstGeom prst="rect">
            <a:avLst/>
          </a:prstGeom>
          <a:noFill/>
        </p:spPr>
        <p:txBody>
          <a:bodyPr wrap="square">
            <a:spAutoFit/>
          </a:bodyPr>
          <a:lstStyle/>
          <a:p>
            <a:r>
              <a:rPr lang="fr-FR" sz="2800" b="1" dirty="0">
                <a:solidFill>
                  <a:srgbClr val="000000"/>
                </a:solidFill>
                <a:effectLst/>
                <a:latin typeface="Times New Roman" panose="02020603050405020304" pitchFamily="18" charset="0"/>
                <a:ea typeface="Times New Roman" panose="02020603050405020304" pitchFamily="18" charset="0"/>
              </a:rPr>
              <a:t>Deutéronome 26, 1-11 </a:t>
            </a:r>
            <a:endParaRPr lang="fr-FR" sz="2800" b="1" dirty="0"/>
          </a:p>
        </p:txBody>
      </p:sp>
      <p:sp>
        <p:nvSpPr>
          <p:cNvPr id="7" name="ZoneTexte 6">
            <a:extLst>
              <a:ext uri="{FF2B5EF4-FFF2-40B4-BE49-F238E27FC236}">
                <a16:creationId xmlns:a16="http://schemas.microsoft.com/office/drawing/2014/main" id="{6B8773D8-7059-495E-99C4-9D0E80933C42}"/>
              </a:ext>
            </a:extLst>
          </p:cNvPr>
          <p:cNvSpPr txBox="1"/>
          <p:nvPr/>
        </p:nvSpPr>
        <p:spPr>
          <a:xfrm>
            <a:off x="4499992" y="335938"/>
            <a:ext cx="3888432" cy="1055608"/>
          </a:xfrm>
          <a:prstGeom prst="roundRect">
            <a:avLst/>
          </a:prstGeom>
          <a:noFill/>
          <a:ln w="28575">
            <a:solidFill>
              <a:srgbClr val="FF0000"/>
            </a:solidFill>
          </a:ln>
        </p:spPr>
        <p:txBody>
          <a:bodyPr wrap="square">
            <a:spAutoFit/>
          </a:bodyPr>
          <a:lstStyle/>
          <a:p>
            <a:r>
              <a:rPr lang="fr-FR" sz="2800" b="1"/>
              <a:t>A quoi le peuple est-il invité à se souvenir ? </a:t>
            </a:r>
            <a:endParaRPr lang="fr-FR" sz="2800" b="1" dirty="0"/>
          </a:p>
        </p:txBody>
      </p:sp>
      <p:sp>
        <p:nvSpPr>
          <p:cNvPr id="8" name="ZoneTexte 7">
            <a:extLst>
              <a:ext uri="{FF2B5EF4-FFF2-40B4-BE49-F238E27FC236}">
                <a16:creationId xmlns:a16="http://schemas.microsoft.com/office/drawing/2014/main" id="{C88A6499-D912-4598-A5BB-44BBF16F4DD6}"/>
              </a:ext>
            </a:extLst>
          </p:cNvPr>
          <p:cNvSpPr txBox="1"/>
          <p:nvPr/>
        </p:nvSpPr>
        <p:spPr>
          <a:xfrm>
            <a:off x="186649" y="1772816"/>
            <a:ext cx="8770702" cy="2571058"/>
          </a:xfrm>
          <a:prstGeom prst="roundRect">
            <a:avLst/>
          </a:prstGeom>
          <a:solidFill>
            <a:srgbClr val="FFFF00"/>
          </a:solidFill>
          <a:ln w="38100">
            <a:solidFill>
              <a:srgbClr val="002060"/>
            </a:solidFill>
          </a:ln>
        </p:spPr>
        <p:txBody>
          <a:bodyPr wrap="square">
            <a:spAutoFit/>
          </a:bodyPr>
          <a:lstStyle/>
          <a:p>
            <a:pPr>
              <a:lnSpc>
                <a:spcPct val="115000"/>
              </a:lnSpc>
              <a:spcAft>
                <a:spcPts val="1000"/>
              </a:spcAft>
            </a:pPr>
            <a:r>
              <a:rPr lang="fr-FR" sz="3200" b="1" dirty="0">
                <a:solidFill>
                  <a:srgbClr val="FF0000"/>
                </a:solidFill>
                <a:effectLst/>
                <a:latin typeface="Open Sans" panose="020B0606030504020204" pitchFamily="34" charset="0"/>
                <a:ea typeface="Times New Roman" panose="02020603050405020304" pitchFamily="18" charset="0"/>
                <a:cs typeface="Times New Roman" panose="02020603050405020304" pitchFamily="18" charset="0"/>
              </a:rPr>
              <a:t>03 </a:t>
            </a:r>
            <a:r>
              <a:rPr lang="fr-FR" sz="3200" b="1"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 Je le déclare aujourd’hui au Seigneur ton Dieu : je suis entré dans le pays que le Seigneur a juré à nos pères de nous donner. »</a:t>
            </a:r>
            <a:endParaRPr lang="fr-FR"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6318BD9D-8A7F-4A10-AEF3-913038C88AA9}"/>
              </a:ext>
            </a:extLst>
          </p:cNvPr>
          <p:cNvSpPr txBox="1"/>
          <p:nvPr/>
        </p:nvSpPr>
        <p:spPr>
          <a:xfrm>
            <a:off x="323528" y="4725144"/>
            <a:ext cx="8633823" cy="1736646"/>
          </a:xfrm>
          <a:prstGeom prst="roundRect">
            <a:avLst/>
          </a:prstGeom>
          <a:noFill/>
          <a:ln w="57150">
            <a:solidFill>
              <a:srgbClr val="FFFF00"/>
            </a:solidFill>
          </a:ln>
        </p:spPr>
        <p:txBody>
          <a:bodyPr wrap="square">
            <a:spAutoFit/>
          </a:bodyPr>
          <a:lstStyle/>
          <a:p>
            <a:pPr algn="ctr"/>
            <a:r>
              <a:rPr lang="fr-FR" sz="3200" b="1" i="1" dirty="0">
                <a:solidFill>
                  <a:srgbClr val="000000"/>
                </a:solidFill>
                <a:effectLst/>
                <a:latin typeface="Times New Roman" panose="02020603050405020304" pitchFamily="18" charset="0"/>
                <a:ea typeface="Times New Roman" panose="02020603050405020304" pitchFamily="18" charset="0"/>
              </a:rPr>
              <a:t>Dieu accompagne le peuple élu et l’a fait entrer dans un pays où ruissellent le lait et le miel. </a:t>
            </a:r>
          </a:p>
          <a:p>
            <a:pPr algn="ctr"/>
            <a:r>
              <a:rPr lang="fr-FR" sz="3200" b="1" i="1" dirty="0">
                <a:solidFill>
                  <a:srgbClr val="000000"/>
                </a:solidFill>
                <a:effectLst/>
                <a:latin typeface="Times New Roman" panose="02020603050405020304" pitchFamily="18" charset="0"/>
                <a:ea typeface="Times New Roman" panose="02020603050405020304" pitchFamily="18" charset="0"/>
              </a:rPr>
              <a:t>Dieu a libéré son peuple de la servitude</a:t>
            </a:r>
            <a:r>
              <a:rPr lang="fr-FR" sz="1800" b="1" i="1" dirty="0">
                <a:solidFill>
                  <a:srgbClr val="000000"/>
                </a:solidFill>
                <a:effectLst/>
                <a:latin typeface="Times New Roman" panose="02020603050405020304" pitchFamily="18" charset="0"/>
                <a:ea typeface="Times New Roman" panose="02020603050405020304" pitchFamily="18" charset="0"/>
              </a:rPr>
              <a:t>.</a:t>
            </a:r>
            <a:endParaRPr lang="fr-FR" b="1" dirty="0"/>
          </a:p>
        </p:txBody>
      </p:sp>
    </p:spTree>
    <p:extLst>
      <p:ext uri="{BB962C8B-B14F-4D97-AF65-F5344CB8AC3E}">
        <p14:creationId xmlns:p14="http://schemas.microsoft.com/office/powerpoint/2010/main" val="24451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590E5AE-F6FF-4F97-8D39-9DA7E1CA00F8}"/>
              </a:ext>
            </a:extLst>
          </p:cNvPr>
          <p:cNvSpPr txBox="1"/>
          <p:nvPr/>
        </p:nvSpPr>
        <p:spPr>
          <a:xfrm>
            <a:off x="251520" y="4215965"/>
            <a:ext cx="8712968" cy="2485787"/>
          </a:xfrm>
          <a:prstGeom prst="roundRect">
            <a:avLst/>
          </a:prstGeom>
          <a:noFill/>
          <a:ln w="57150">
            <a:solidFill>
              <a:srgbClr val="FFC000"/>
            </a:solidFill>
          </a:ln>
        </p:spPr>
        <p:txBody>
          <a:bodyPr wrap="square">
            <a:spAutoFit/>
          </a:bodyPr>
          <a:lstStyle/>
          <a:p>
            <a:pPr marL="449580" algn="ctr"/>
            <a:r>
              <a:rPr lang="fr-F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Rendre au Seigneur ce qu’il a donné, </a:t>
            </a:r>
          </a:p>
          <a:p>
            <a:pPr marL="449580" algn="ctr"/>
            <a:r>
              <a:rPr lang="fr-F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c’est exprimer un certain renoncement, </a:t>
            </a:r>
          </a:p>
          <a:p>
            <a:pPr marL="449580" algn="ctr"/>
            <a:r>
              <a:rPr lang="fr-F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une désappropriation. </a:t>
            </a:r>
          </a:p>
          <a:p>
            <a:pPr marL="449580" algn="ctr"/>
            <a:r>
              <a:rPr lang="fr-F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L’espérance donnée est celle de la joie, </a:t>
            </a:r>
          </a:p>
          <a:p>
            <a:pPr marL="449580" algn="ctr"/>
            <a:r>
              <a:rPr lang="fr-F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 bonheur, de la fraternité.</a:t>
            </a:r>
            <a:r>
              <a:rPr lang="fr-FR" sz="2800" b="1" strike="sng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C6159297-4D8F-4913-A669-2C748F375E2D}"/>
              </a:ext>
            </a:extLst>
          </p:cNvPr>
          <p:cNvSpPr txBox="1"/>
          <p:nvPr/>
        </p:nvSpPr>
        <p:spPr>
          <a:xfrm>
            <a:off x="467544" y="130580"/>
            <a:ext cx="7920880" cy="1736646"/>
          </a:xfrm>
          <a:prstGeom prst="roundRect">
            <a:avLst/>
          </a:prstGeom>
          <a:noFill/>
          <a:ln w="38100">
            <a:solidFill>
              <a:srgbClr val="FFFF00"/>
            </a:solidFill>
          </a:ln>
        </p:spPr>
        <p:txBody>
          <a:bodyPr wrap="square">
            <a:spAutoFit/>
          </a:bodyPr>
          <a:lstStyle/>
          <a:p>
            <a:r>
              <a:rPr lang="fr-FR" sz="2400" b="1" dirty="0">
                <a:solidFill>
                  <a:srgbClr val="000000"/>
                </a:solidFill>
                <a:latin typeface="Times New Roman" panose="02020603050405020304" pitchFamily="18" charset="0"/>
                <a:ea typeface="Times New Roman" panose="02020603050405020304" pitchFamily="18" charset="0"/>
              </a:rPr>
              <a:t>L</a:t>
            </a:r>
            <a:r>
              <a:rPr lang="fr-FR" sz="2400" b="1" dirty="0">
                <a:solidFill>
                  <a:srgbClr val="000000"/>
                </a:solidFill>
                <a:effectLst/>
                <a:latin typeface="Times New Roman" panose="02020603050405020304" pitchFamily="18" charset="0"/>
                <a:ea typeface="Times New Roman" panose="02020603050405020304" pitchFamily="18" charset="0"/>
              </a:rPr>
              <a:t>e livre du Deutéronome fait acte de mémoire. Il nous rappelle que Dieu s’est révélé dans un acte de libération.</a:t>
            </a:r>
          </a:p>
          <a:p>
            <a:r>
              <a:rPr lang="fr-FR" sz="2400" b="1" dirty="0">
                <a:solidFill>
                  <a:srgbClr val="000000"/>
                </a:solidFill>
                <a:effectLst/>
                <a:latin typeface="Times New Roman" panose="02020603050405020304" pitchFamily="18" charset="0"/>
                <a:ea typeface="Times New Roman" panose="02020603050405020304" pitchFamily="18" charset="0"/>
              </a:rPr>
              <a:t>Il nous invite aujourd’hui à reconnaître la fidélité à Dieu </a:t>
            </a:r>
          </a:p>
          <a:p>
            <a:r>
              <a:rPr lang="fr-FR" sz="2400" b="1" dirty="0">
                <a:solidFill>
                  <a:srgbClr val="000000"/>
                </a:solidFill>
                <a:effectLst/>
                <a:latin typeface="Times New Roman" panose="02020603050405020304" pitchFamily="18" charset="0"/>
                <a:ea typeface="Times New Roman" panose="02020603050405020304" pitchFamily="18" charset="0"/>
              </a:rPr>
              <a:t>qui est promesse de bonheur. </a:t>
            </a:r>
          </a:p>
        </p:txBody>
      </p:sp>
      <p:sp>
        <p:nvSpPr>
          <p:cNvPr id="6" name="ZoneTexte 5">
            <a:extLst>
              <a:ext uri="{FF2B5EF4-FFF2-40B4-BE49-F238E27FC236}">
                <a16:creationId xmlns:a16="http://schemas.microsoft.com/office/drawing/2014/main" id="{2F27C907-8F86-43DB-91C4-1AB71D36D13F}"/>
              </a:ext>
            </a:extLst>
          </p:cNvPr>
          <p:cNvSpPr txBox="1"/>
          <p:nvPr/>
        </p:nvSpPr>
        <p:spPr>
          <a:xfrm>
            <a:off x="251520" y="1980452"/>
            <a:ext cx="8568952" cy="2009061"/>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r>
              <a:rPr lang="fr-FR" sz="2800" b="1" dirty="0">
                <a:solidFill>
                  <a:srgbClr val="000000"/>
                </a:solidFill>
                <a:effectLst/>
                <a:latin typeface="Times New Roman" panose="02020603050405020304" pitchFamily="18" charset="0"/>
                <a:ea typeface="Times New Roman" panose="02020603050405020304" pitchFamily="18" charset="0"/>
              </a:rPr>
              <a:t>La démarche est avant tout spirituelle. </a:t>
            </a:r>
          </a:p>
          <a:p>
            <a:r>
              <a:rPr lang="fr-FR" sz="2800" b="1" dirty="0">
                <a:solidFill>
                  <a:srgbClr val="000000"/>
                </a:solidFill>
                <a:effectLst/>
                <a:latin typeface="Times New Roman" panose="02020603050405020304" pitchFamily="18" charset="0"/>
                <a:ea typeface="Times New Roman" panose="02020603050405020304" pitchFamily="18" charset="0"/>
              </a:rPr>
              <a:t>« Souviens-toi ! » (de ce que Dieu a fait pour toi). </a:t>
            </a:r>
          </a:p>
          <a:p>
            <a:r>
              <a:rPr lang="fr-FR" sz="2800" b="1" dirty="0">
                <a:solidFill>
                  <a:srgbClr val="000000"/>
                </a:solidFill>
                <a:effectLst/>
                <a:latin typeface="Times New Roman" panose="02020603050405020304" pitchFamily="18" charset="0"/>
                <a:ea typeface="Times New Roman" panose="02020603050405020304" pitchFamily="18" charset="0"/>
              </a:rPr>
              <a:t>« Choisis la vie ! » </a:t>
            </a:r>
          </a:p>
          <a:p>
            <a:r>
              <a:rPr lang="fr-FR" sz="2800" b="1" dirty="0">
                <a:solidFill>
                  <a:srgbClr val="000000"/>
                </a:solidFill>
                <a:effectLst/>
                <a:latin typeface="Times New Roman" panose="02020603050405020304" pitchFamily="18" charset="0"/>
                <a:ea typeface="Times New Roman" panose="02020603050405020304" pitchFamily="18" charset="0"/>
              </a:rPr>
              <a:t>Offre au Seigneur ce qu’il t’a donné !  </a:t>
            </a:r>
            <a:r>
              <a:rPr lang="fr-FR" sz="2800" b="1" dirty="0">
                <a:solidFill>
                  <a:srgbClr val="000000"/>
                </a:solidFill>
                <a:latin typeface="Times New Roman" panose="02020603050405020304" pitchFamily="18" charset="0"/>
                <a:ea typeface="Times New Roman" panose="02020603050405020304" pitchFamily="18" charset="0"/>
              </a:rPr>
              <a:t>O</a:t>
            </a:r>
            <a:r>
              <a:rPr lang="fr-FR" sz="2800" b="1" dirty="0">
                <a:solidFill>
                  <a:srgbClr val="000000"/>
                </a:solidFill>
                <a:effectLst/>
                <a:latin typeface="Times New Roman" panose="02020603050405020304" pitchFamily="18" charset="0"/>
                <a:ea typeface="Times New Roman" panose="02020603050405020304" pitchFamily="18" charset="0"/>
              </a:rPr>
              <a:t>ffre ta vie !</a:t>
            </a:r>
            <a:endParaRPr lang="fr-FR" sz="2800" b="1" dirty="0"/>
          </a:p>
        </p:txBody>
      </p:sp>
    </p:spTree>
    <p:extLst>
      <p:ext uri="{BB962C8B-B14F-4D97-AF65-F5344CB8AC3E}">
        <p14:creationId xmlns:p14="http://schemas.microsoft.com/office/powerpoint/2010/main" val="29315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EF888C7-736F-4BAF-B298-829B3161E52A}"/>
              </a:ext>
            </a:extLst>
          </p:cNvPr>
          <p:cNvSpPr txBox="1"/>
          <p:nvPr/>
        </p:nvSpPr>
        <p:spPr>
          <a:xfrm>
            <a:off x="251520" y="199995"/>
            <a:ext cx="8640960" cy="6458010"/>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15000"/>
              </a:lnSpc>
              <a:spcAft>
                <a:spcPts val="1000"/>
              </a:spcAft>
            </a:pPr>
            <a:r>
              <a:rPr lang="fr-F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Temps d’intériorisation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Comme le peuple de Dieu, </a:t>
            </a:r>
          </a:p>
          <a:p>
            <a:pPr algn="ct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nous présentons à Dieu </a:t>
            </a:r>
          </a:p>
          <a:p>
            <a:pPr algn="ct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ce qui nous vient de lui. </a:t>
            </a:r>
            <a:endParaRPr lang="fr-FR" sz="3600" dirty="0">
              <a:effectLst/>
              <a:ea typeface="Times New Roman" panose="02020603050405020304" pitchFamily="18" charset="0"/>
              <a:cs typeface="Times New Roman" panose="02020603050405020304" pitchFamily="18" charset="0"/>
            </a:endParaRPr>
          </a:p>
          <a:p>
            <a:pP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Et nous aujourd’hui, </a:t>
            </a:r>
          </a:p>
          <a:p>
            <a:pP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de quoi allons-nous nous souvenir ? </a:t>
            </a:r>
          </a:p>
          <a:p>
            <a:pP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Quel est le don de Dieu aujourd’hui </a:t>
            </a:r>
          </a:p>
          <a:p>
            <a:pPr>
              <a:lnSpc>
                <a:spcPct val="115000"/>
              </a:lnSpc>
              <a:spcAft>
                <a:spcPts val="1000"/>
              </a:spcAft>
            </a:pPr>
            <a:r>
              <a:rPr lang="fr-FR" sz="3600" b="1" dirty="0">
                <a:solidFill>
                  <a:srgbClr val="000000"/>
                </a:solidFill>
                <a:effectLst/>
                <a:ea typeface="Times New Roman" panose="02020603050405020304" pitchFamily="18" charset="0"/>
                <a:cs typeface="Times New Roman" panose="02020603050405020304" pitchFamily="18" charset="0"/>
              </a:rPr>
              <a:t>dans ma vie ? </a:t>
            </a:r>
            <a:endParaRPr lang="fr-FR" sz="36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020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osant, groupe, poupée&#10;&#10;Description générée automatiquement">
            <a:extLst>
              <a:ext uri="{FF2B5EF4-FFF2-40B4-BE49-F238E27FC236}">
                <a16:creationId xmlns:a16="http://schemas.microsoft.com/office/drawing/2014/main" id="{A2970FB0-4532-4242-8EE5-2A8AC0733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736" y="188640"/>
            <a:ext cx="6960527" cy="5738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re 1">
            <a:extLst>
              <a:ext uri="{FF2B5EF4-FFF2-40B4-BE49-F238E27FC236}">
                <a16:creationId xmlns:a16="http://schemas.microsoft.com/office/drawing/2014/main" id="{139B6CDD-E4C6-4364-9900-5BE75BD5CC6B}"/>
              </a:ext>
            </a:extLst>
          </p:cNvPr>
          <p:cNvSpPr txBox="1">
            <a:spLocks/>
          </p:cNvSpPr>
          <p:nvPr/>
        </p:nvSpPr>
        <p:spPr>
          <a:xfrm>
            <a:off x="899592" y="6093296"/>
            <a:ext cx="7632848" cy="51118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1000"/>
              </a:spcAft>
            </a:pP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4</a:t>
            </a:r>
            <a:r>
              <a:rPr lang="fr-FR" sz="2800" b="1" baseline="30000" dirty="0">
                <a:latin typeface="Times New Roman" panose="02020603050405020304" pitchFamily="18" charset="0"/>
                <a:ea typeface="Times New Roman" panose="02020603050405020304" pitchFamily="18" charset="0"/>
                <a:cs typeface="Times New Roman" panose="02020603050405020304" pitchFamily="18" charset="0"/>
              </a:rPr>
              <a:t>ème</a:t>
            </a:r>
            <a:r>
              <a:rPr lang="fr-FR" sz="2800" b="1" dirty="0">
                <a:latin typeface="Times New Roman" panose="02020603050405020304" pitchFamily="18" charset="0"/>
                <a:ea typeface="Times New Roman" panose="02020603050405020304" pitchFamily="18" charset="0"/>
                <a:cs typeface="Times New Roman" panose="02020603050405020304" pitchFamily="18" charset="0"/>
              </a:rPr>
              <a:t> étape Le temps de la relecture mystagogique</a:t>
            </a:r>
            <a:endParaRPr lang="fr-FR" sz="2800" dirty="0"/>
          </a:p>
        </p:txBody>
      </p:sp>
    </p:spTree>
    <p:extLst>
      <p:ext uri="{BB962C8B-B14F-4D97-AF65-F5344CB8AC3E}">
        <p14:creationId xmlns:p14="http://schemas.microsoft.com/office/powerpoint/2010/main" val="3047293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posant, groupe, poupée&#10;&#10;Description générée automatiquement">
            <a:extLst>
              <a:ext uri="{FF2B5EF4-FFF2-40B4-BE49-F238E27FC236}">
                <a16:creationId xmlns:a16="http://schemas.microsoft.com/office/drawing/2014/main" id="{8A7EBBF4-5175-4529-9CFA-EB9557C772BD}"/>
              </a:ext>
            </a:extLst>
          </p:cNvPr>
          <p:cNvPicPr>
            <a:picLocks noChangeAspect="1"/>
          </p:cNvPicPr>
          <p:nvPr/>
        </p:nvPicPr>
        <p:blipFill>
          <a:blip r:embed="rId2" cstate="print">
            <a:alphaModFix amt="26000"/>
            <a:extLst>
              <a:ext uri="{28A0092B-C50C-407E-A947-70E740481C1C}">
                <a14:useLocalDpi xmlns:a14="http://schemas.microsoft.com/office/drawing/2010/main" val="0"/>
              </a:ext>
            </a:extLst>
          </a:blip>
          <a:stretch>
            <a:fillRect/>
          </a:stretch>
        </p:blipFill>
        <p:spPr>
          <a:xfrm>
            <a:off x="683568" y="74593"/>
            <a:ext cx="8136904" cy="6708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ZoneTexte 6">
            <a:extLst>
              <a:ext uri="{FF2B5EF4-FFF2-40B4-BE49-F238E27FC236}">
                <a16:creationId xmlns:a16="http://schemas.microsoft.com/office/drawing/2014/main" id="{F79A3AB4-D1C1-4501-B1C4-E1BBAEF120E1}"/>
              </a:ext>
            </a:extLst>
          </p:cNvPr>
          <p:cNvSpPr txBox="1"/>
          <p:nvPr/>
        </p:nvSpPr>
        <p:spPr>
          <a:xfrm>
            <a:off x="323528" y="2564904"/>
            <a:ext cx="8280920" cy="3170099"/>
          </a:xfrm>
          <a:prstGeom prst="rect">
            <a:avLst/>
          </a:prstGeom>
          <a:noFill/>
        </p:spPr>
        <p:txBody>
          <a:bodyPr wrap="square">
            <a:spAutoFit/>
          </a:bodyPr>
          <a:lstStyle/>
          <a:p>
            <a:pPr marL="228600" algn="ctr"/>
            <a:r>
              <a:rPr lang="fr-FR" sz="4000" b="1" dirty="0">
                <a:latin typeface="Times New Roman" panose="02020603050405020304" pitchFamily="18" charset="0"/>
                <a:ea typeface="Times New Roman" panose="02020603050405020304" pitchFamily="18" charset="0"/>
                <a:cs typeface="Times New Roman" panose="02020603050405020304" pitchFamily="18" charset="0"/>
              </a:rPr>
              <a:t>M</a:t>
            </a:r>
            <a:r>
              <a:rPr lang="fr-FR" sz="4000" b="1" dirty="0">
                <a:effectLst/>
                <a:latin typeface="Times New Roman" panose="02020603050405020304" pitchFamily="18" charset="0"/>
                <a:ea typeface="Times New Roman" panose="02020603050405020304" pitchFamily="18" charset="0"/>
                <a:cs typeface="Times New Roman" panose="02020603050405020304" pitchFamily="18" charset="0"/>
              </a:rPr>
              <a:t>ystagogie, </a:t>
            </a:r>
          </a:p>
          <a:p>
            <a:pPr marL="228600" algn="ctr"/>
            <a:r>
              <a:rPr lang="fr-FR" sz="4000" b="1" dirty="0">
                <a:effectLst/>
                <a:latin typeface="Times New Roman" panose="02020603050405020304" pitchFamily="18" charset="0"/>
                <a:ea typeface="Times New Roman" panose="02020603050405020304" pitchFamily="18" charset="0"/>
                <a:cs typeface="Times New Roman" panose="02020603050405020304" pitchFamily="18" charset="0"/>
              </a:rPr>
              <a:t>relecture du mystère. </a:t>
            </a:r>
          </a:p>
          <a:p>
            <a:pPr marL="228600" algn="ctr"/>
            <a:r>
              <a:rPr lang="fr-FR" sz="4000" b="1" dirty="0">
                <a:effectLst/>
                <a:latin typeface="Times New Roman" panose="02020603050405020304" pitchFamily="18" charset="0"/>
                <a:ea typeface="Times New Roman" panose="02020603050405020304" pitchFamily="18" charset="0"/>
                <a:cs typeface="Times New Roman" panose="02020603050405020304" pitchFamily="18" charset="0"/>
              </a:rPr>
              <a:t>Une parole sur le mystère. </a:t>
            </a:r>
          </a:p>
          <a:p>
            <a:pPr marL="228600" algn="ctr"/>
            <a:r>
              <a:rPr lang="fr-FR" sz="4000" b="1" dirty="0">
                <a:effectLst/>
                <a:latin typeface="Times New Roman" panose="02020603050405020304" pitchFamily="18" charset="0"/>
                <a:ea typeface="Times New Roman" panose="02020603050405020304" pitchFamily="18" charset="0"/>
                <a:cs typeface="Times New Roman" panose="02020603050405020304" pitchFamily="18" charset="0"/>
              </a:rPr>
              <a:t>Une relecture du mystère </a:t>
            </a:r>
          </a:p>
          <a:p>
            <a:pPr marL="228600" algn="ctr"/>
            <a:r>
              <a:rPr lang="fr-FR" sz="4000" b="1" dirty="0">
                <a:effectLst/>
                <a:latin typeface="Times New Roman" panose="02020603050405020304" pitchFamily="18" charset="0"/>
                <a:ea typeface="Times New Roman" panose="02020603050405020304" pitchFamily="18" charset="0"/>
                <a:cs typeface="Times New Roman" panose="02020603050405020304" pitchFamily="18" charset="0"/>
              </a:rPr>
              <a:t>de notre vie de foi. </a:t>
            </a:r>
            <a:endParaRPr lang="fr-FR"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517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posant, groupe, poupée&#10;&#10;Description générée automatiquement">
            <a:extLst>
              <a:ext uri="{FF2B5EF4-FFF2-40B4-BE49-F238E27FC236}">
                <a16:creationId xmlns:a16="http://schemas.microsoft.com/office/drawing/2014/main" id="{A2970FB0-4532-4242-8EE5-2A8AC07330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0648"/>
            <a:ext cx="7872751" cy="6491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5849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7B39205-C3C4-4243-A324-4F9E8BE5C9FB}"/>
              </a:ext>
            </a:extLst>
          </p:cNvPr>
          <p:cNvSpPr txBox="1"/>
          <p:nvPr/>
        </p:nvSpPr>
        <p:spPr>
          <a:xfrm>
            <a:off x="323528" y="908720"/>
            <a:ext cx="8496944" cy="5302586"/>
          </a:xfrm>
          <a:prstGeom prst="round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Je dépose aujourd’hui ma vie sur l’autel</a:t>
            </a:r>
            <a:endParaRPr lang="fr-FR" sz="32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Je suis uni(e) au don de sa vie </a:t>
            </a:r>
          </a:p>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que fait le Christ au Père</a:t>
            </a:r>
            <a:r>
              <a:rPr lang="fr-FR" sz="3200" dirty="0">
                <a:effectLst/>
                <a:ea typeface="Times New Roman" panose="02020603050405020304" pitchFamily="18" charset="0"/>
                <a:cs typeface="Times New Roman" panose="02020603050405020304" pitchFamily="18" charset="0"/>
              </a:rPr>
              <a:t> </a:t>
            </a:r>
          </a:p>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J’offre au Seigneur, avec ce pain et ce vin, </a:t>
            </a:r>
            <a:endParaRPr lang="fr-FR" sz="32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fruits de </a:t>
            </a:r>
            <a:r>
              <a:rPr lang="fr-FR" sz="3200" b="1">
                <a:effectLst/>
                <a:ea typeface="Times New Roman" panose="02020603050405020304" pitchFamily="18" charset="0"/>
                <a:cs typeface="Times New Roman" panose="02020603050405020304" pitchFamily="18" charset="0"/>
              </a:rPr>
              <a:t>la terre et </a:t>
            </a:r>
            <a:r>
              <a:rPr lang="fr-FR" sz="3200" b="1" dirty="0">
                <a:effectLst/>
                <a:ea typeface="Times New Roman" panose="02020603050405020304" pitchFamily="18" charset="0"/>
                <a:cs typeface="Times New Roman" panose="02020603050405020304" pitchFamily="18" charset="0"/>
              </a:rPr>
              <a:t>du travail des hommes, </a:t>
            </a:r>
            <a:endParaRPr lang="fr-FR" sz="32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j’offre l’humanité, la vie du monde.</a:t>
            </a:r>
            <a:endParaRPr lang="fr-FR" sz="3200" dirty="0">
              <a:effectLst/>
              <a:ea typeface="Times New Roman" panose="02020603050405020304" pitchFamily="18" charset="0"/>
              <a:cs typeface="Times New Roman" panose="02020603050405020304" pitchFamily="18" charset="0"/>
            </a:endParaRPr>
          </a:p>
          <a:p>
            <a:pPr algn="ctr">
              <a:lnSpc>
                <a:spcPct val="115000"/>
              </a:lnSpc>
              <a:spcAft>
                <a:spcPts val="1000"/>
              </a:spcAft>
            </a:pPr>
            <a:r>
              <a:rPr lang="fr-FR" sz="3200" b="1" dirty="0">
                <a:effectLst/>
                <a:ea typeface="Times New Roman" panose="02020603050405020304" pitchFamily="18" charset="0"/>
                <a:cs typeface="Times New Roman" panose="02020603050405020304" pitchFamily="18" charset="0"/>
              </a:rPr>
              <a:t>Je choisis la Vie !</a:t>
            </a:r>
            <a:endParaRPr lang="fr-FR" sz="3200" dirty="0">
              <a:effectLst/>
              <a:ea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CF1AF98-8614-4C83-A96E-F36253C34ECB}"/>
              </a:ext>
            </a:extLst>
          </p:cNvPr>
          <p:cNvSpPr txBox="1"/>
          <p:nvPr/>
        </p:nvSpPr>
        <p:spPr>
          <a:xfrm>
            <a:off x="611560" y="116632"/>
            <a:ext cx="4572000" cy="390684"/>
          </a:xfrm>
          <a:prstGeom prst="rect">
            <a:avLst/>
          </a:prstGeom>
          <a:noFill/>
        </p:spPr>
        <p:txBody>
          <a:bodyPr wrap="square">
            <a:spAutoFit/>
          </a:bodyPr>
          <a:lstStyle/>
          <a:p>
            <a:pPr>
              <a:lnSpc>
                <a:spcPct val="115000"/>
              </a:lnSpc>
              <a:spcAft>
                <a:spcPts val="1000"/>
              </a:spcAf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Méditation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408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DF16B8-1667-475B-9465-B812387813F7}"/>
              </a:ext>
            </a:extLst>
          </p:cNvPr>
          <p:cNvSpPr txBox="1"/>
          <p:nvPr/>
        </p:nvSpPr>
        <p:spPr>
          <a:xfrm>
            <a:off x="2699792" y="5445224"/>
            <a:ext cx="4176464" cy="1015663"/>
          </a:xfrm>
          <a:prstGeom prst="rect">
            <a:avLst/>
          </a:prstGeom>
          <a:noFill/>
        </p:spPr>
        <p:txBody>
          <a:bodyPr wrap="square" rtlCol="0">
            <a:spAutoFit/>
          </a:bodyPr>
          <a:lstStyle/>
          <a:p>
            <a:r>
              <a:rPr lang="fr-FR" sz="2000" dirty="0"/>
              <a:t>Réalisation Catéchèse Par la Parole</a:t>
            </a:r>
          </a:p>
          <a:p>
            <a:r>
              <a:rPr lang="fr-FR" sz="2000" dirty="0"/>
              <a:t>À partir du livre </a:t>
            </a:r>
          </a:p>
          <a:p>
            <a:r>
              <a:rPr lang="fr-FR" sz="2000" dirty="0"/>
              <a:t>Au cœur du mystère de la messe </a:t>
            </a:r>
          </a:p>
        </p:txBody>
      </p:sp>
      <p:pic>
        <p:nvPicPr>
          <p:cNvPr id="4" name="Image 3">
            <a:extLst>
              <a:ext uri="{FF2B5EF4-FFF2-40B4-BE49-F238E27FC236}">
                <a16:creationId xmlns:a16="http://schemas.microsoft.com/office/drawing/2014/main" id="{19ACFD89-1C40-4C60-8769-964BDB9FF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1945">
            <a:off x="860726" y="774210"/>
            <a:ext cx="2069976" cy="3104963"/>
          </a:xfrm>
          <a:prstGeom prst="rect">
            <a:avLst/>
          </a:prstGeom>
        </p:spPr>
      </p:pic>
      <p:pic>
        <p:nvPicPr>
          <p:cNvPr id="5" name="Image 4" descr="Une image contenant clipart, dessin humoristique, illustration&#10;&#10;Description générée automatiquement">
            <a:extLst>
              <a:ext uri="{FF2B5EF4-FFF2-40B4-BE49-F238E27FC236}">
                <a16:creationId xmlns:a16="http://schemas.microsoft.com/office/drawing/2014/main" id="{65B540EE-B2C5-97E8-1DEA-7F1B77214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72" y="5532431"/>
            <a:ext cx="1524000" cy="841248"/>
          </a:xfrm>
          <a:prstGeom prst="rect">
            <a:avLst/>
          </a:prstGeom>
        </p:spPr>
      </p:pic>
    </p:spTree>
    <p:extLst>
      <p:ext uri="{BB962C8B-B14F-4D97-AF65-F5344CB8AC3E}">
        <p14:creationId xmlns:p14="http://schemas.microsoft.com/office/powerpoint/2010/main" val="328468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posant, groupe, poupée&#10;&#10;Description générée automatiquement">
            <a:extLst>
              <a:ext uri="{FF2B5EF4-FFF2-40B4-BE49-F238E27FC236}">
                <a16:creationId xmlns:a16="http://schemas.microsoft.com/office/drawing/2014/main" id="{FF7D3455-E05C-4F6D-9112-27414E684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9150"/>
            <a:ext cx="8211745" cy="6770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909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sant, groupe, poupée&#10;&#10;Description générée automatiquement">
            <a:extLst>
              <a:ext uri="{FF2B5EF4-FFF2-40B4-BE49-F238E27FC236}">
                <a16:creationId xmlns:a16="http://schemas.microsoft.com/office/drawing/2014/main" id="{575841D0-E0A4-49C3-A576-78D08040F238}"/>
              </a:ext>
            </a:extLst>
          </p:cNvPr>
          <p:cNvPicPr>
            <a:picLocks noChangeAspect="1"/>
          </p:cNvPicPr>
          <p:nvPr/>
        </p:nvPicPr>
        <p:blipFill>
          <a:blip r:embed="rId2" cstate="print">
            <a:alphaModFix amt="37000"/>
            <a:extLst>
              <a:ext uri="{28A0092B-C50C-407E-A947-70E740481C1C}">
                <a14:useLocalDpi xmlns:a14="http://schemas.microsoft.com/office/drawing/2010/main" val="0"/>
              </a:ext>
            </a:extLst>
          </a:blip>
          <a:stretch>
            <a:fillRect/>
          </a:stretch>
        </p:blipFill>
        <p:spPr>
          <a:xfrm>
            <a:off x="227387" y="0"/>
            <a:ext cx="8748172" cy="721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ZoneTexte 2">
            <a:extLst>
              <a:ext uri="{FF2B5EF4-FFF2-40B4-BE49-F238E27FC236}">
                <a16:creationId xmlns:a16="http://schemas.microsoft.com/office/drawing/2014/main" id="{4F54E736-C304-4962-8178-5B7E18C14A4D}"/>
              </a:ext>
            </a:extLst>
          </p:cNvPr>
          <p:cNvSpPr txBox="1"/>
          <p:nvPr/>
        </p:nvSpPr>
        <p:spPr>
          <a:xfrm>
            <a:off x="755576" y="4919008"/>
            <a:ext cx="4536504" cy="1938992"/>
          </a:xfrm>
          <a:prstGeom prst="rect">
            <a:avLst/>
          </a:prstGeom>
          <a:noFill/>
        </p:spPr>
        <p:txBody>
          <a:bodyPr wrap="square">
            <a:spAutoFit/>
          </a:bodyPr>
          <a:lstStyle/>
          <a:p>
            <a:pPr algn="ctr"/>
            <a:r>
              <a:rPr lang="fr-FR" sz="4000" b="1" dirty="0">
                <a:latin typeface="Times New Roman" panose="02020603050405020304" pitchFamily="18" charset="0"/>
                <a:ea typeface="Times New Roman" panose="02020603050405020304" pitchFamily="18" charset="0"/>
              </a:rPr>
              <a:t>U</a:t>
            </a:r>
            <a:r>
              <a:rPr lang="fr-FR" sz="4000" b="1" dirty="0">
                <a:effectLst/>
                <a:latin typeface="Times New Roman" panose="02020603050405020304" pitchFamily="18" charset="0"/>
                <a:ea typeface="Times New Roman" panose="02020603050405020304" pitchFamily="18" charset="0"/>
              </a:rPr>
              <a:t>ne infirmière </a:t>
            </a:r>
            <a:endParaRPr lang="fr-FR" sz="4000" b="1" dirty="0">
              <a:latin typeface="Times New Roman" panose="02020603050405020304" pitchFamily="18" charset="0"/>
              <a:ea typeface="Times New Roman" panose="02020603050405020304" pitchFamily="18" charset="0"/>
            </a:endParaRPr>
          </a:p>
          <a:p>
            <a:pPr algn="ctr"/>
            <a:r>
              <a:rPr lang="fr-FR" sz="4000" b="1" dirty="0">
                <a:effectLst/>
                <a:latin typeface="Times New Roman" panose="02020603050405020304" pitchFamily="18" charset="0"/>
                <a:ea typeface="Times New Roman" panose="02020603050405020304" pitchFamily="18" charset="0"/>
              </a:rPr>
              <a:t>porte la souffrance </a:t>
            </a:r>
          </a:p>
          <a:p>
            <a:pPr algn="ctr"/>
            <a:r>
              <a:rPr lang="fr-FR" sz="4000" b="1" dirty="0">
                <a:effectLst/>
                <a:latin typeface="Times New Roman" panose="02020603050405020304" pitchFamily="18" charset="0"/>
                <a:ea typeface="Times New Roman" panose="02020603050405020304" pitchFamily="18" charset="0"/>
              </a:rPr>
              <a:t>des malades</a:t>
            </a:r>
            <a:endParaRPr lang="fr-FR" sz="4000" b="1" dirty="0"/>
          </a:p>
        </p:txBody>
      </p:sp>
      <p:pic>
        <p:nvPicPr>
          <p:cNvPr id="5" name="Image 4" descr="Une image contenant peint, peinture&#10;&#10;Description générée automatiquement">
            <a:extLst>
              <a:ext uri="{FF2B5EF4-FFF2-40B4-BE49-F238E27FC236}">
                <a16:creationId xmlns:a16="http://schemas.microsoft.com/office/drawing/2014/main" id="{A43063CA-07D1-4D8D-80BB-97297B274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567" y="-315416"/>
            <a:ext cx="4122157" cy="7528214"/>
          </a:xfrm>
          <a:prstGeom prst="rect">
            <a:avLst/>
          </a:prstGeom>
        </p:spPr>
      </p:pic>
    </p:spTree>
    <p:extLst>
      <p:ext uri="{BB962C8B-B14F-4D97-AF65-F5344CB8AC3E}">
        <p14:creationId xmlns:p14="http://schemas.microsoft.com/office/powerpoint/2010/main" val="59825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sant, groupe, poupée&#10;&#10;Description générée automatiquement">
            <a:extLst>
              <a:ext uri="{FF2B5EF4-FFF2-40B4-BE49-F238E27FC236}">
                <a16:creationId xmlns:a16="http://schemas.microsoft.com/office/drawing/2014/main" id="{575841D0-E0A4-49C3-A576-78D08040F238}"/>
              </a:ext>
            </a:extLst>
          </p:cNvPr>
          <p:cNvPicPr>
            <a:picLocks noChangeAspect="1"/>
          </p:cNvPicPr>
          <p:nvPr/>
        </p:nvPicPr>
        <p:blipFill>
          <a:blip r:embed="rId2" cstate="print">
            <a:alphaModFix amt="43000"/>
            <a:extLst>
              <a:ext uri="{28A0092B-C50C-407E-A947-70E740481C1C}">
                <a14:useLocalDpi xmlns:a14="http://schemas.microsoft.com/office/drawing/2010/main" val="0"/>
              </a:ext>
            </a:extLst>
          </a:blip>
          <a:stretch>
            <a:fillRect/>
          </a:stretch>
        </p:blipFill>
        <p:spPr>
          <a:xfrm>
            <a:off x="227387" y="0"/>
            <a:ext cx="8748172" cy="721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a:extLst>
              <a:ext uri="{FF2B5EF4-FFF2-40B4-BE49-F238E27FC236}">
                <a16:creationId xmlns:a16="http://schemas.microsoft.com/office/drawing/2014/main" id="{A43063CA-07D1-4D8D-80BB-97297B274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9672" y="-387424"/>
            <a:ext cx="4680520" cy="7521846"/>
          </a:xfrm>
          <a:prstGeom prst="rect">
            <a:avLst/>
          </a:prstGeom>
        </p:spPr>
      </p:pic>
      <p:sp>
        <p:nvSpPr>
          <p:cNvPr id="7" name="ZoneTexte 6">
            <a:extLst>
              <a:ext uri="{FF2B5EF4-FFF2-40B4-BE49-F238E27FC236}">
                <a16:creationId xmlns:a16="http://schemas.microsoft.com/office/drawing/2014/main" id="{9C66A374-FA04-4737-BA86-F62B426BB4FD}"/>
              </a:ext>
            </a:extLst>
          </p:cNvPr>
          <p:cNvSpPr txBox="1"/>
          <p:nvPr/>
        </p:nvSpPr>
        <p:spPr>
          <a:xfrm>
            <a:off x="4998563" y="4437112"/>
            <a:ext cx="4158208" cy="1938992"/>
          </a:xfrm>
          <a:prstGeom prst="rect">
            <a:avLst/>
          </a:prstGeom>
          <a:noFill/>
        </p:spPr>
        <p:txBody>
          <a:bodyPr wrap="square">
            <a:spAutoFit/>
          </a:bodyPr>
          <a:lstStyle/>
          <a:p>
            <a:r>
              <a:rPr lang="fr-FR" sz="4000" b="1" dirty="0">
                <a:latin typeface="Times New Roman" panose="02020603050405020304" pitchFamily="18" charset="0"/>
                <a:ea typeface="Times New Roman" panose="02020603050405020304" pitchFamily="18" charset="0"/>
              </a:rPr>
              <a:t>U</a:t>
            </a:r>
            <a:r>
              <a:rPr lang="fr-FR" sz="4000" b="1" dirty="0">
                <a:effectLst/>
                <a:latin typeface="Times New Roman" panose="02020603050405020304" pitchFamily="18" charset="0"/>
                <a:ea typeface="Times New Roman" panose="02020603050405020304" pitchFamily="18" charset="0"/>
              </a:rPr>
              <a:t>n pompier offre le service des autres</a:t>
            </a:r>
            <a:endParaRPr lang="fr-FR" sz="4000" b="1" dirty="0"/>
          </a:p>
        </p:txBody>
      </p:sp>
    </p:spTree>
    <p:extLst>
      <p:ext uri="{BB962C8B-B14F-4D97-AF65-F5344CB8AC3E}">
        <p14:creationId xmlns:p14="http://schemas.microsoft.com/office/powerpoint/2010/main" val="55705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sant, groupe, poupée&#10;&#10;Description générée automatiquement">
            <a:extLst>
              <a:ext uri="{FF2B5EF4-FFF2-40B4-BE49-F238E27FC236}">
                <a16:creationId xmlns:a16="http://schemas.microsoft.com/office/drawing/2014/main" id="{575841D0-E0A4-49C3-A576-78D08040F238}"/>
              </a:ext>
            </a:extLst>
          </p:cNvPr>
          <p:cNvPicPr>
            <a:picLocks noChangeAspect="1"/>
          </p:cNvPicPr>
          <p:nvPr/>
        </p:nvPicPr>
        <p:blipFill>
          <a:blip r:embed="rId2" cstate="print">
            <a:alphaModFix amt="43000"/>
            <a:extLst>
              <a:ext uri="{28A0092B-C50C-407E-A947-70E740481C1C}">
                <a14:useLocalDpi xmlns:a14="http://schemas.microsoft.com/office/drawing/2010/main" val="0"/>
              </a:ext>
            </a:extLst>
          </a:blip>
          <a:stretch>
            <a:fillRect/>
          </a:stretch>
        </p:blipFill>
        <p:spPr>
          <a:xfrm>
            <a:off x="227387" y="0"/>
            <a:ext cx="8748172" cy="721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a:extLst>
              <a:ext uri="{FF2B5EF4-FFF2-40B4-BE49-F238E27FC236}">
                <a16:creationId xmlns:a16="http://schemas.microsoft.com/office/drawing/2014/main" id="{A43063CA-07D1-4D8D-80BB-97297B274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093" y="158986"/>
            <a:ext cx="4680520" cy="6540028"/>
          </a:xfrm>
          <a:prstGeom prst="rect">
            <a:avLst/>
          </a:prstGeom>
        </p:spPr>
      </p:pic>
      <p:sp>
        <p:nvSpPr>
          <p:cNvPr id="7" name="ZoneTexte 6">
            <a:extLst>
              <a:ext uri="{FF2B5EF4-FFF2-40B4-BE49-F238E27FC236}">
                <a16:creationId xmlns:a16="http://schemas.microsoft.com/office/drawing/2014/main" id="{9C66A374-FA04-4737-BA86-F62B426BB4FD}"/>
              </a:ext>
            </a:extLst>
          </p:cNvPr>
          <p:cNvSpPr txBox="1"/>
          <p:nvPr/>
        </p:nvSpPr>
        <p:spPr>
          <a:xfrm>
            <a:off x="5148064" y="3530631"/>
            <a:ext cx="4158208" cy="3785652"/>
          </a:xfrm>
          <a:prstGeom prst="rect">
            <a:avLst/>
          </a:prstGeom>
          <a:noFill/>
        </p:spPr>
        <p:txBody>
          <a:bodyPr wrap="square">
            <a:spAutoFit/>
          </a:bodyPr>
          <a:lstStyle/>
          <a:p>
            <a:r>
              <a:rPr lang="fr-FR" sz="4000" b="1" dirty="0">
                <a:latin typeface="Times New Roman" panose="02020603050405020304" pitchFamily="18" charset="0"/>
                <a:ea typeface="Times New Roman" panose="02020603050405020304" pitchFamily="18" charset="0"/>
              </a:rPr>
              <a:t>Un </a:t>
            </a:r>
            <a:r>
              <a:rPr lang="fr-FR" sz="4000" b="1" dirty="0">
                <a:solidFill>
                  <a:srgbClr val="000000"/>
                </a:solidFill>
                <a:latin typeface="Times New Roman" panose="02020603050405020304" pitchFamily="18" charset="0"/>
                <a:ea typeface="Times New Roman" panose="02020603050405020304" pitchFamily="18" charset="0"/>
              </a:rPr>
              <a:t>homme </a:t>
            </a:r>
          </a:p>
          <a:p>
            <a:r>
              <a:rPr lang="fr-FR" sz="4000" b="1" dirty="0">
                <a:solidFill>
                  <a:srgbClr val="000000"/>
                </a:solidFill>
                <a:latin typeface="Times New Roman" panose="02020603050405020304" pitchFamily="18" charset="0"/>
                <a:ea typeface="Times New Roman" panose="02020603050405020304" pitchFamily="18" charset="0"/>
              </a:rPr>
              <a:t>avec sa canne offre </a:t>
            </a:r>
          </a:p>
          <a:p>
            <a:r>
              <a:rPr lang="fr-FR" sz="4000" b="1" dirty="0">
                <a:solidFill>
                  <a:srgbClr val="000000"/>
                </a:solidFill>
                <a:latin typeface="Times New Roman" panose="02020603050405020304" pitchFamily="18" charset="0"/>
                <a:ea typeface="Times New Roman" panose="02020603050405020304" pitchFamily="18" charset="0"/>
              </a:rPr>
              <a:t>le poids des années</a:t>
            </a:r>
            <a:endParaRPr lang="fr-FR" sz="4000" b="1" dirty="0"/>
          </a:p>
          <a:p>
            <a:endParaRPr lang="fr-FR" sz="4000" b="1" dirty="0"/>
          </a:p>
        </p:txBody>
      </p:sp>
    </p:spTree>
    <p:extLst>
      <p:ext uri="{BB962C8B-B14F-4D97-AF65-F5344CB8AC3E}">
        <p14:creationId xmlns:p14="http://schemas.microsoft.com/office/powerpoint/2010/main" val="322492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sant, groupe, poupée&#10;&#10;Description générée automatiquement">
            <a:extLst>
              <a:ext uri="{FF2B5EF4-FFF2-40B4-BE49-F238E27FC236}">
                <a16:creationId xmlns:a16="http://schemas.microsoft.com/office/drawing/2014/main" id="{575841D0-E0A4-49C3-A576-78D08040F238}"/>
              </a:ext>
            </a:extLst>
          </p:cNvPr>
          <p:cNvPicPr>
            <a:picLocks noChangeAspect="1"/>
          </p:cNvPicPr>
          <p:nvPr/>
        </p:nvPicPr>
        <p:blipFill>
          <a:blip r:embed="rId2" cstate="print">
            <a:alphaModFix amt="43000"/>
            <a:extLst>
              <a:ext uri="{28A0092B-C50C-407E-A947-70E740481C1C}">
                <a14:useLocalDpi xmlns:a14="http://schemas.microsoft.com/office/drawing/2010/main" val="0"/>
              </a:ext>
            </a:extLst>
          </a:blip>
          <a:stretch>
            <a:fillRect/>
          </a:stretch>
        </p:blipFill>
        <p:spPr>
          <a:xfrm>
            <a:off x="227387" y="0"/>
            <a:ext cx="8748172" cy="721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a:extLst>
              <a:ext uri="{FF2B5EF4-FFF2-40B4-BE49-F238E27FC236}">
                <a16:creationId xmlns:a16="http://schemas.microsoft.com/office/drawing/2014/main" id="{A43063CA-07D1-4D8D-80BB-97297B274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734" y="-387424"/>
            <a:ext cx="3220842" cy="6540028"/>
          </a:xfrm>
          <a:prstGeom prst="rect">
            <a:avLst/>
          </a:prstGeom>
        </p:spPr>
      </p:pic>
      <p:sp>
        <p:nvSpPr>
          <p:cNvPr id="8" name="ZoneTexte 7">
            <a:extLst>
              <a:ext uri="{FF2B5EF4-FFF2-40B4-BE49-F238E27FC236}">
                <a16:creationId xmlns:a16="http://schemas.microsoft.com/office/drawing/2014/main" id="{CAA1C7BE-9547-41EE-9E28-0610E89CA712}"/>
              </a:ext>
            </a:extLst>
          </p:cNvPr>
          <p:cNvSpPr txBox="1"/>
          <p:nvPr/>
        </p:nvSpPr>
        <p:spPr>
          <a:xfrm>
            <a:off x="2555776" y="3933056"/>
            <a:ext cx="6264696" cy="2554545"/>
          </a:xfrm>
          <a:prstGeom prst="rect">
            <a:avLst/>
          </a:prstGeom>
          <a:noFill/>
        </p:spPr>
        <p:txBody>
          <a:bodyPr wrap="square">
            <a:spAutoFit/>
          </a:bodyPr>
          <a:lstStyle/>
          <a:p>
            <a:r>
              <a:rPr lang="fr-FR" sz="4000" b="1" dirty="0">
                <a:solidFill>
                  <a:srgbClr val="000000"/>
                </a:solidFill>
                <a:latin typeface="Times New Roman" panose="02020603050405020304" pitchFamily="18" charset="0"/>
                <a:ea typeface="Times New Roman" panose="02020603050405020304" pitchFamily="18" charset="0"/>
              </a:rPr>
              <a:t>L</a:t>
            </a:r>
            <a:r>
              <a:rPr lang="fr-FR" sz="4000" b="1" dirty="0">
                <a:solidFill>
                  <a:srgbClr val="000000"/>
                </a:solidFill>
                <a:effectLst/>
                <a:latin typeface="Times New Roman" panose="02020603050405020304" pitchFamily="18" charset="0"/>
                <a:ea typeface="Times New Roman" panose="02020603050405020304" pitchFamily="18" charset="0"/>
              </a:rPr>
              <a:t>’homme  </a:t>
            </a:r>
          </a:p>
          <a:p>
            <a:r>
              <a:rPr lang="fr-FR" sz="4000" b="1" dirty="0">
                <a:solidFill>
                  <a:srgbClr val="000000"/>
                </a:solidFill>
                <a:effectLst/>
                <a:latin typeface="Times New Roman" panose="02020603050405020304" pitchFamily="18" charset="0"/>
                <a:ea typeface="Times New Roman" panose="02020603050405020304" pitchFamily="18" charset="0"/>
              </a:rPr>
              <a:t>portant une maison offre </a:t>
            </a:r>
          </a:p>
          <a:p>
            <a:r>
              <a:rPr lang="fr-FR" sz="4000" b="1" dirty="0">
                <a:solidFill>
                  <a:srgbClr val="000000"/>
                </a:solidFill>
                <a:effectLst/>
                <a:latin typeface="Times New Roman" panose="02020603050405020304" pitchFamily="18" charset="0"/>
                <a:ea typeface="Times New Roman" panose="02020603050405020304" pitchFamily="18" charset="0"/>
              </a:rPr>
              <a:t>son projet de construction ou son projet de vie</a:t>
            </a:r>
            <a:endParaRPr lang="fr-FR" sz="4000" b="1" dirty="0"/>
          </a:p>
        </p:txBody>
      </p:sp>
    </p:spTree>
    <p:extLst>
      <p:ext uri="{BB962C8B-B14F-4D97-AF65-F5344CB8AC3E}">
        <p14:creationId xmlns:p14="http://schemas.microsoft.com/office/powerpoint/2010/main" val="36098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sant, groupe, poupée&#10;&#10;Description générée automatiquement">
            <a:extLst>
              <a:ext uri="{FF2B5EF4-FFF2-40B4-BE49-F238E27FC236}">
                <a16:creationId xmlns:a16="http://schemas.microsoft.com/office/drawing/2014/main" id="{575841D0-E0A4-49C3-A576-78D08040F238}"/>
              </a:ext>
            </a:extLst>
          </p:cNvPr>
          <p:cNvPicPr>
            <a:picLocks noChangeAspect="1"/>
          </p:cNvPicPr>
          <p:nvPr/>
        </p:nvPicPr>
        <p:blipFill>
          <a:blip r:embed="rId2" cstate="print">
            <a:alphaModFix amt="43000"/>
            <a:extLst>
              <a:ext uri="{28A0092B-C50C-407E-A947-70E740481C1C}">
                <a14:useLocalDpi xmlns:a14="http://schemas.microsoft.com/office/drawing/2010/main" val="0"/>
              </a:ext>
            </a:extLst>
          </a:blip>
          <a:stretch>
            <a:fillRect/>
          </a:stretch>
        </p:blipFill>
        <p:spPr>
          <a:xfrm>
            <a:off x="227387" y="0"/>
            <a:ext cx="8748172" cy="72127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 4">
            <a:extLst>
              <a:ext uri="{FF2B5EF4-FFF2-40B4-BE49-F238E27FC236}">
                <a16:creationId xmlns:a16="http://schemas.microsoft.com/office/drawing/2014/main" id="{A43063CA-07D1-4D8D-80BB-97297B2743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64088" y="-171400"/>
            <a:ext cx="3220842" cy="5697126"/>
          </a:xfrm>
          <a:prstGeom prst="rect">
            <a:avLst/>
          </a:prstGeom>
        </p:spPr>
      </p:pic>
      <p:sp>
        <p:nvSpPr>
          <p:cNvPr id="8" name="ZoneTexte 7">
            <a:extLst>
              <a:ext uri="{FF2B5EF4-FFF2-40B4-BE49-F238E27FC236}">
                <a16:creationId xmlns:a16="http://schemas.microsoft.com/office/drawing/2014/main" id="{CAA1C7BE-9547-41EE-9E28-0610E89CA712}"/>
              </a:ext>
            </a:extLst>
          </p:cNvPr>
          <p:cNvSpPr txBox="1"/>
          <p:nvPr/>
        </p:nvSpPr>
        <p:spPr>
          <a:xfrm>
            <a:off x="1619672" y="4149080"/>
            <a:ext cx="6264696" cy="2554545"/>
          </a:xfrm>
          <a:prstGeom prst="rect">
            <a:avLst/>
          </a:prstGeom>
          <a:noFill/>
        </p:spPr>
        <p:txBody>
          <a:bodyPr wrap="square">
            <a:spAutoFit/>
          </a:bodyPr>
          <a:lstStyle/>
          <a:p>
            <a:r>
              <a:rPr lang="fr-FR" sz="4000" b="1" dirty="0">
                <a:solidFill>
                  <a:srgbClr val="000000"/>
                </a:solidFill>
                <a:latin typeface="Times New Roman" panose="02020603050405020304" pitchFamily="18" charset="0"/>
                <a:ea typeface="Times New Roman" panose="02020603050405020304" pitchFamily="18" charset="0"/>
              </a:rPr>
              <a:t>L</a:t>
            </a:r>
            <a:r>
              <a:rPr lang="fr-FR" sz="4000" b="1" dirty="0">
                <a:solidFill>
                  <a:srgbClr val="000000"/>
                </a:solidFill>
                <a:effectLst/>
                <a:latin typeface="Times New Roman" panose="02020603050405020304" pitchFamily="18" charset="0"/>
                <a:ea typeface="Times New Roman" panose="02020603050405020304" pitchFamily="18" charset="0"/>
              </a:rPr>
              <a:t>a maman </a:t>
            </a:r>
          </a:p>
          <a:p>
            <a:r>
              <a:rPr lang="fr-FR" sz="4000" b="1" dirty="0">
                <a:solidFill>
                  <a:srgbClr val="000000"/>
                </a:solidFill>
                <a:effectLst/>
                <a:latin typeface="Times New Roman" panose="02020603050405020304" pitchFamily="18" charset="0"/>
                <a:ea typeface="Times New Roman" panose="02020603050405020304" pitchFamily="18" charset="0"/>
              </a:rPr>
              <a:t>offre la joie </a:t>
            </a:r>
          </a:p>
          <a:p>
            <a:r>
              <a:rPr lang="fr-FR" sz="4000" b="1" dirty="0">
                <a:solidFill>
                  <a:srgbClr val="000000"/>
                </a:solidFill>
                <a:effectLst/>
                <a:latin typeface="Times New Roman" panose="02020603050405020304" pitchFamily="18" charset="0"/>
                <a:ea typeface="Times New Roman" panose="02020603050405020304" pitchFamily="18" charset="0"/>
              </a:rPr>
              <a:t>de la naissance </a:t>
            </a:r>
            <a:endParaRPr lang="fr-FR" sz="4000" b="1" dirty="0"/>
          </a:p>
          <a:p>
            <a:endParaRPr lang="fr-FR" sz="4000" b="1" dirty="0"/>
          </a:p>
        </p:txBody>
      </p:sp>
    </p:spTree>
    <p:extLst>
      <p:ext uri="{BB962C8B-B14F-4D97-AF65-F5344CB8AC3E}">
        <p14:creationId xmlns:p14="http://schemas.microsoft.com/office/powerpoint/2010/main" val="17688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250" fill="hold"/>
                                        <p:tgtEl>
                                          <p:spTgt spid="5"/>
                                        </p:tgtEl>
                                        <p:attrNameLst>
                                          <p:attrName>ppt_w</p:attrName>
                                        </p:attrNameLst>
                                      </p:cBhvr>
                                      <p:tavLst>
                                        <p:tav tm="0">
                                          <p:val>
                                            <p:fltVal val="0"/>
                                          </p:val>
                                        </p:tav>
                                        <p:tav tm="100000">
                                          <p:val>
                                            <p:strVal val="#ppt_w"/>
                                          </p:val>
                                        </p:tav>
                                      </p:tavLst>
                                    </p:anim>
                                    <p:anim calcmode="lin" valueType="num">
                                      <p:cBhvr>
                                        <p:cTn id="8" dur="2250" fill="hold"/>
                                        <p:tgtEl>
                                          <p:spTgt spid="5"/>
                                        </p:tgtEl>
                                        <p:attrNameLst>
                                          <p:attrName>ppt_h</p:attrName>
                                        </p:attrNameLst>
                                      </p:cBhvr>
                                      <p:tavLst>
                                        <p:tav tm="0">
                                          <p:val>
                                            <p:fltVal val="0"/>
                                          </p:val>
                                        </p:tav>
                                        <p:tav tm="100000">
                                          <p:val>
                                            <p:strVal val="#ppt_h"/>
                                          </p:val>
                                        </p:tav>
                                      </p:tavLst>
                                    </p:anim>
                                    <p:animEffect transition="in" filter="fade">
                                      <p:cBhvr>
                                        <p:cTn id="9" dur="2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1574</Words>
  <Application>Microsoft Office PowerPoint</Application>
  <PresentationFormat>Affichage à l'écran (4:3)</PresentationFormat>
  <Paragraphs>179</Paragraphs>
  <Slides>39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Bastion</vt:lpstr>
      <vt:lpstr>Calibri</vt:lpstr>
      <vt:lpstr>Open Sans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préparation des offrandes  se situe où dans la messe ? </vt:lpstr>
      <vt:lpstr>Présentation PowerPoint</vt:lpstr>
      <vt:lpstr>Procession des offrandes.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odile theiller</cp:lastModifiedBy>
  <cp:revision>86</cp:revision>
  <cp:lastPrinted>2021-11-27T10:09:25Z</cp:lastPrinted>
  <dcterms:created xsi:type="dcterms:W3CDTF">2020-05-21T18:38:13Z</dcterms:created>
  <dcterms:modified xsi:type="dcterms:W3CDTF">2024-05-15T12:20:23Z</dcterms:modified>
</cp:coreProperties>
</file>