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1"/>
  </p:sldMasterIdLst>
  <p:notesMasterIdLst>
    <p:notesMasterId r:id="rId24"/>
  </p:notesMasterIdLst>
  <p:sldIdLst>
    <p:sldId id="278" r:id="rId2"/>
    <p:sldId id="300" r:id="rId3"/>
    <p:sldId id="301" r:id="rId4"/>
    <p:sldId id="403" r:id="rId5"/>
    <p:sldId id="399" r:id="rId6"/>
    <p:sldId id="315" r:id="rId7"/>
    <p:sldId id="404" r:id="rId8"/>
    <p:sldId id="259" r:id="rId9"/>
    <p:sldId id="390" r:id="rId10"/>
    <p:sldId id="405" r:id="rId11"/>
    <p:sldId id="402" r:id="rId12"/>
    <p:sldId id="391" r:id="rId13"/>
    <p:sldId id="392" r:id="rId14"/>
    <p:sldId id="393" r:id="rId15"/>
    <p:sldId id="394" r:id="rId16"/>
    <p:sldId id="395" r:id="rId17"/>
    <p:sldId id="396" r:id="rId18"/>
    <p:sldId id="397" r:id="rId19"/>
    <p:sldId id="401" r:id="rId20"/>
    <p:sldId id="398" r:id="rId21"/>
    <p:sldId id="400" r:id="rId22"/>
    <p:sldId id="388" r:id="rId23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3410" autoAdjust="0"/>
  </p:normalViewPr>
  <p:slideViewPr>
    <p:cSldViewPr>
      <p:cViewPr varScale="1">
        <p:scale>
          <a:sx n="66" d="100"/>
          <a:sy n="66" d="100"/>
        </p:scale>
        <p:origin x="2298" y="2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D8816F-70B5-4602-ADC5-BBC03173DB6D}" type="datetimeFigureOut">
              <a:rPr lang="fr-FR" smtClean="0"/>
              <a:pPr/>
              <a:t>18/02/2026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CD0D5F-868B-448F-9CD8-549F133141F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D0D5F-868B-448F-9CD8-549F133141F5}" type="slidenum">
              <a:rPr lang="fr-FR" smtClean="0"/>
              <a:pPr/>
              <a:t>2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CD0D5F-868B-448F-9CD8-549F133141F5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9524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Fare clic per modificare stile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mtClean="0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1pPr>
          </a:lstStyle>
          <a:p>
            <a:pPr>
              <a:defRPr/>
            </a:pPr>
            <a:fld id="{9FB4B415-6750-41D1-86C9-08681A3CEA4B}" type="datetimeFigureOut">
              <a:rPr lang="en-US"/>
              <a:pPr>
                <a:defRPr/>
              </a:pPr>
              <a:t>2/18/2026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mtClean="0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1pPr>
          </a:lstStyle>
          <a:p>
            <a:pPr>
              <a:defRPr/>
            </a:pPr>
            <a:fld id="{AA1799DB-E4D2-4C25-BE87-0CEFCDB2E7E5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Fare clic per modificare stile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Fare clic per modificare gli stili del testo dello schema</a:t>
            </a:r>
          </a:p>
          <a:p>
            <a:pPr lvl="1"/>
            <a:r>
              <a:rPr lang="fr-FR"/>
              <a:t>Secondo livello</a:t>
            </a:r>
          </a:p>
          <a:p>
            <a:pPr lvl="2"/>
            <a:r>
              <a:rPr lang="fr-FR"/>
              <a:t>Terzo livello</a:t>
            </a:r>
          </a:p>
          <a:p>
            <a:pPr lvl="3"/>
            <a:r>
              <a:rPr lang="fr-FR"/>
              <a:t>Quarto livello</a:t>
            </a:r>
          </a:p>
          <a:p>
            <a:pPr lvl="4"/>
            <a:r>
              <a:rPr lang="fr-FR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Fare clic per modificare stile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Fare clic per modificare gli stili del testo dello schema</a:t>
            </a:r>
          </a:p>
          <a:p>
            <a:pPr lvl="1"/>
            <a:r>
              <a:rPr lang="fr-FR"/>
              <a:t>Secondo livello</a:t>
            </a:r>
          </a:p>
          <a:p>
            <a:pPr lvl="2"/>
            <a:r>
              <a:rPr lang="fr-FR"/>
              <a:t>Terzo livello</a:t>
            </a:r>
          </a:p>
          <a:p>
            <a:pPr lvl="3"/>
            <a:r>
              <a:rPr lang="fr-FR"/>
              <a:t>Quarto livello</a:t>
            </a:r>
          </a:p>
          <a:p>
            <a:pPr lvl="4"/>
            <a:r>
              <a:rPr lang="fr-FR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Fare clic per modificare stile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Fare clic per modificare gli stili del testo dello schema</a:t>
            </a:r>
          </a:p>
          <a:p>
            <a:pPr lvl="1"/>
            <a:r>
              <a:rPr lang="fr-FR"/>
              <a:t>Secondo livello</a:t>
            </a:r>
          </a:p>
          <a:p>
            <a:pPr lvl="2"/>
            <a:r>
              <a:rPr lang="fr-FR"/>
              <a:t>Terzo livello</a:t>
            </a:r>
          </a:p>
          <a:p>
            <a:pPr lvl="3"/>
            <a:r>
              <a:rPr lang="fr-FR"/>
              <a:t>Quarto livello</a:t>
            </a:r>
          </a:p>
          <a:p>
            <a:pPr lvl="4"/>
            <a:r>
              <a:rPr lang="fr-FR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Fare clic per modificare stile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Fare clic per modificare stile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Fare clic per modificare gli stili del testo dello schema</a:t>
            </a:r>
          </a:p>
          <a:p>
            <a:pPr lvl="1"/>
            <a:r>
              <a:rPr lang="fr-FR"/>
              <a:t>Secondo livello</a:t>
            </a:r>
          </a:p>
          <a:p>
            <a:pPr lvl="2"/>
            <a:r>
              <a:rPr lang="fr-FR"/>
              <a:t>Terzo livello</a:t>
            </a:r>
          </a:p>
          <a:p>
            <a:pPr lvl="3"/>
            <a:r>
              <a:rPr lang="fr-FR"/>
              <a:t>Quarto livello</a:t>
            </a:r>
          </a:p>
          <a:p>
            <a:pPr lvl="4"/>
            <a:r>
              <a:rPr lang="fr-FR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Fare clic per modificare gli stili del testo dello schema</a:t>
            </a:r>
          </a:p>
          <a:p>
            <a:pPr lvl="1"/>
            <a:r>
              <a:rPr lang="fr-FR"/>
              <a:t>Secondo livello</a:t>
            </a:r>
          </a:p>
          <a:p>
            <a:pPr lvl="2"/>
            <a:r>
              <a:rPr lang="fr-FR"/>
              <a:t>Terzo livello</a:t>
            </a:r>
          </a:p>
          <a:p>
            <a:pPr lvl="3"/>
            <a:r>
              <a:rPr lang="fr-FR"/>
              <a:t>Quarto livello</a:t>
            </a:r>
          </a:p>
          <a:p>
            <a:pPr lvl="4"/>
            <a:r>
              <a:rPr lang="fr-FR"/>
              <a:t>Quinto livello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Fare clic per modificare stile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Fare clic per modificare gli stili del testo dello schema</a:t>
            </a:r>
          </a:p>
          <a:p>
            <a:pPr lvl="1"/>
            <a:r>
              <a:rPr lang="fr-FR"/>
              <a:t>Secondo livello</a:t>
            </a:r>
          </a:p>
          <a:p>
            <a:pPr lvl="2"/>
            <a:r>
              <a:rPr lang="fr-FR"/>
              <a:t>Terzo livello</a:t>
            </a:r>
          </a:p>
          <a:p>
            <a:pPr lvl="3"/>
            <a:r>
              <a:rPr lang="fr-FR"/>
              <a:t>Quarto livello</a:t>
            </a:r>
          </a:p>
          <a:p>
            <a:pPr lvl="4"/>
            <a:r>
              <a:rPr lang="fr-FR"/>
              <a:t>Quinto livello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Fare clic per modificare gli stili del testo dello schema</a:t>
            </a:r>
          </a:p>
          <a:p>
            <a:pPr lvl="1"/>
            <a:r>
              <a:rPr lang="fr-FR"/>
              <a:t>Secondo livello</a:t>
            </a:r>
          </a:p>
          <a:p>
            <a:pPr lvl="2"/>
            <a:r>
              <a:rPr lang="fr-FR"/>
              <a:t>Terzo livello</a:t>
            </a:r>
          </a:p>
          <a:p>
            <a:pPr lvl="3"/>
            <a:r>
              <a:rPr lang="fr-FR"/>
              <a:t>Quarto livello</a:t>
            </a:r>
          </a:p>
          <a:p>
            <a:pPr lvl="4"/>
            <a:r>
              <a:rPr lang="fr-FR"/>
              <a:t>Quinto livello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Fare clic per modificare stile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Fare clic per modificare stile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Fare clic per modificare gli stili del testo dello schema</a:t>
            </a:r>
          </a:p>
          <a:p>
            <a:pPr lvl="1"/>
            <a:r>
              <a:rPr lang="fr-FR"/>
              <a:t>Secondo livello</a:t>
            </a:r>
          </a:p>
          <a:p>
            <a:pPr lvl="2"/>
            <a:r>
              <a:rPr lang="fr-FR"/>
              <a:t>Terzo livello</a:t>
            </a:r>
          </a:p>
          <a:p>
            <a:pPr lvl="3"/>
            <a:r>
              <a:rPr lang="fr-FR"/>
              <a:t>Quarto livello</a:t>
            </a:r>
          </a:p>
          <a:p>
            <a:pPr lvl="4"/>
            <a:r>
              <a:rPr lang="fr-FR"/>
              <a:t>Quinto livello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Fare clic per modificare gli stili del testo dello schema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Fare clic per modificare stile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/>
              <a:t>Trascinare l'immagine su un segnaposto o fare clic sull'icona per aggiungerla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Fare clic per modificare gli stili del testo dello schema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>
            <a:alpha val="8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Fare clic per modificare stile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Fare clic per modificare gli stili del testo dello schema</a:t>
            </a:r>
          </a:p>
          <a:p>
            <a:pPr lvl="1"/>
            <a:r>
              <a:rPr lang="fr-FR"/>
              <a:t>Secondo livello</a:t>
            </a:r>
          </a:p>
          <a:p>
            <a:pPr lvl="2"/>
            <a:r>
              <a:rPr lang="fr-FR"/>
              <a:t>Terzo livello</a:t>
            </a:r>
          </a:p>
          <a:p>
            <a:pPr lvl="3"/>
            <a:r>
              <a:rPr lang="fr-FR"/>
              <a:t>Quarto livello</a:t>
            </a:r>
          </a:p>
          <a:p>
            <a:pPr lvl="4"/>
            <a:r>
              <a:rPr lang="fr-FR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83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olo 1"/>
          <p:cNvSpPr>
            <a:spLocks noGrp="1"/>
          </p:cNvSpPr>
          <p:nvPr>
            <p:ph type="ctrTitle"/>
          </p:nvPr>
        </p:nvSpPr>
        <p:spPr>
          <a:xfrm>
            <a:off x="714348" y="4500570"/>
            <a:ext cx="7772400" cy="1857388"/>
          </a:xfrm>
        </p:spPr>
        <p:txBody>
          <a:bodyPr/>
          <a:lstStyle/>
          <a:p>
            <a:pPr eaLnBrk="1" hangingPunct="1"/>
            <a:r>
              <a:rPr lang="it-IT" dirty="0">
                <a:solidFill>
                  <a:schemeClr val="bg1"/>
                </a:solidFill>
              </a:rPr>
              <a:t>Diaporama de présentation Module Samaritaine</a:t>
            </a:r>
            <a:br>
              <a:rPr lang="it-IT" altLang="it-IT" dirty="0">
                <a:solidFill>
                  <a:schemeClr val="bg1"/>
                </a:solidFill>
              </a:rPr>
            </a:b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941162" y="620688"/>
            <a:ext cx="3261675" cy="328124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108276-5223-584D-8752-CFBD3A2F48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3BF085-CC03-D22E-D95B-9D37B4598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7824" y="32612"/>
            <a:ext cx="5472122" cy="1143000"/>
          </a:xfrm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Intergénérationnel </a:t>
            </a:r>
          </a:p>
        </p:txBody>
      </p:sp>
      <p:pic>
        <p:nvPicPr>
          <p:cNvPr id="7" name="Image 6" descr="Une image contenant Graphique, 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89E60ACA-306F-EF25-65CD-2F12B4C06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148" y="216650"/>
            <a:ext cx="2458784" cy="185738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0644FDA-23E5-D840-AD22-C5EAA8DCEF1D}"/>
              </a:ext>
            </a:extLst>
          </p:cNvPr>
          <p:cNvSpPr txBox="1"/>
          <p:nvPr/>
        </p:nvSpPr>
        <p:spPr>
          <a:xfrm>
            <a:off x="425619" y="2828835"/>
            <a:ext cx="27363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Jeu des bandelettes</a:t>
            </a:r>
          </a:p>
          <a:p>
            <a:r>
              <a:rPr lang="fr-FR" dirty="0">
                <a:solidFill>
                  <a:schemeClr val="bg1"/>
                </a:solidFill>
              </a:rPr>
              <a:t>La vérité sort du puits</a:t>
            </a:r>
          </a:p>
          <a:p>
            <a:r>
              <a:rPr lang="fr-FR" dirty="0">
                <a:solidFill>
                  <a:schemeClr val="bg1"/>
                </a:solidFill>
              </a:rPr>
              <a:t>Lire le texte au plus près avec tous</a:t>
            </a:r>
          </a:p>
          <a:p>
            <a:r>
              <a:rPr lang="fr-FR" dirty="0">
                <a:solidFill>
                  <a:schemeClr val="bg1"/>
                </a:solidFill>
              </a:rPr>
              <a:t>Se questionner</a:t>
            </a:r>
          </a:p>
          <a:p>
            <a:r>
              <a:rPr lang="fr-FR" dirty="0">
                <a:solidFill>
                  <a:schemeClr val="bg1"/>
                </a:solidFill>
              </a:rPr>
              <a:t>Faire des rapprochements</a:t>
            </a:r>
          </a:p>
          <a:p>
            <a:r>
              <a:rPr lang="fr-FR" dirty="0">
                <a:solidFill>
                  <a:schemeClr val="bg1"/>
                </a:solidFill>
              </a:rPr>
              <a:t>Trouver du sens </a:t>
            </a:r>
          </a:p>
        </p:txBody>
      </p:sp>
      <p:pic>
        <p:nvPicPr>
          <p:cNvPr id="5" name="Image 4" descr="Une image contenant texte, habits, personne, instrument de mesure rigide&#10;&#10;Le contenu généré par l’IA peut être incorrect.">
            <a:extLst>
              <a:ext uri="{FF2B5EF4-FFF2-40B4-BE49-F238E27FC236}">
                <a16:creationId xmlns:a16="http://schemas.microsoft.com/office/drawing/2014/main" id="{4238E526-E418-7357-083C-1BB8805413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3599914" y="1831001"/>
            <a:ext cx="4860032" cy="36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672719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73A8F0-0975-9C30-FA27-DEEA8D7336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3AE8D5-459A-E999-C4DE-824104700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4237" y="329277"/>
            <a:ext cx="8229600" cy="1143000"/>
          </a:xfrm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Repères pour adultes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88AF563-B9C7-6AFF-ECF6-4BB92AD58D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3659" y="2005918"/>
            <a:ext cx="8297362" cy="1506020"/>
          </a:xfrm>
        </p:spPr>
        <p:txBody>
          <a:bodyPr/>
          <a:lstStyle/>
          <a:p>
            <a:pPr>
              <a:buNone/>
            </a:pPr>
            <a:r>
              <a:rPr lang="fr-FR" dirty="0">
                <a:solidFill>
                  <a:schemeClr val="bg1"/>
                </a:solidFill>
              </a:rPr>
              <a:t>Symbolique du puits</a:t>
            </a:r>
          </a:p>
          <a:p>
            <a:pPr>
              <a:buNone/>
            </a:pPr>
            <a:r>
              <a:rPr lang="fr-FR" dirty="0">
                <a:solidFill>
                  <a:schemeClr val="bg1"/>
                </a:solidFill>
              </a:rPr>
              <a:t>Qui sont les Samaritains? </a:t>
            </a:r>
          </a:p>
        </p:txBody>
      </p:sp>
      <p:pic>
        <p:nvPicPr>
          <p:cNvPr id="6" name="Image 5" descr="Une image contenant Graphique, art, illustration&#10;&#10;Le contenu généré par l’IA peut être incorrect.">
            <a:extLst>
              <a:ext uri="{FF2B5EF4-FFF2-40B4-BE49-F238E27FC236}">
                <a16:creationId xmlns:a16="http://schemas.microsoft.com/office/drawing/2014/main" id="{415C789A-BBEB-8145-D096-3C59AED5C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439" y="38211"/>
            <a:ext cx="2284943" cy="172513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B83D70D-EE05-51FF-E3F1-01F6D43A2A55}"/>
              </a:ext>
            </a:extLst>
          </p:cNvPr>
          <p:cNvSpPr txBox="1"/>
          <p:nvPr/>
        </p:nvSpPr>
        <p:spPr>
          <a:xfrm>
            <a:off x="331073" y="3445414"/>
            <a:ext cx="46866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Contextes d’écriture </a:t>
            </a:r>
            <a:br>
              <a:rPr lang="fr-FR" sz="2400" b="1" dirty="0">
                <a:solidFill>
                  <a:schemeClr val="bg1"/>
                </a:solidFill>
              </a:rPr>
            </a:br>
            <a:r>
              <a:rPr lang="fr-FR" sz="2400" b="1" dirty="0">
                <a:solidFill>
                  <a:schemeClr val="bg1"/>
                </a:solidFill>
              </a:rPr>
              <a:t>pour mieux entrer dans les textes</a:t>
            </a:r>
          </a:p>
          <a:p>
            <a:r>
              <a:rPr lang="fr-FR" sz="2400" b="1" dirty="0">
                <a:solidFill>
                  <a:schemeClr val="bg1"/>
                </a:solidFill>
              </a:rPr>
              <a:t>Evangile de Jean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0A1AA92E-35F6-8BA8-74F0-5EE1F9CFB6A9}"/>
              </a:ext>
            </a:extLst>
          </p:cNvPr>
          <p:cNvSpPr txBox="1">
            <a:spLocks/>
          </p:cNvSpPr>
          <p:nvPr/>
        </p:nvSpPr>
        <p:spPr bwMode="auto">
          <a:xfrm>
            <a:off x="343659" y="5107650"/>
            <a:ext cx="8297362" cy="1506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fr-FR" dirty="0">
                <a:solidFill>
                  <a:schemeClr val="bg1"/>
                </a:solidFill>
              </a:rPr>
              <a:t>Marie-Noelle </a:t>
            </a:r>
            <a:r>
              <a:rPr lang="fr-FR" dirty="0" err="1">
                <a:solidFill>
                  <a:schemeClr val="bg1"/>
                </a:solidFill>
              </a:rPr>
              <a:t>Thabut</a:t>
            </a:r>
            <a:r>
              <a:rPr lang="fr-FR" dirty="0">
                <a:solidFill>
                  <a:schemeClr val="bg1"/>
                </a:solidFill>
              </a:rPr>
              <a:t> commente les textes du 3ème dimanche de Carême</a:t>
            </a:r>
          </a:p>
        </p:txBody>
      </p:sp>
    </p:spTree>
    <p:extLst>
      <p:ext uri="{BB962C8B-B14F-4D97-AF65-F5344CB8AC3E}">
        <p14:creationId xmlns:p14="http://schemas.microsoft.com/office/powerpoint/2010/main" val="19813149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Graphique, art, illustration&#10;&#10;Le contenu généré par l’IA peut être incorrect.">
            <a:extLst>
              <a:ext uri="{FF2B5EF4-FFF2-40B4-BE49-F238E27FC236}">
                <a16:creationId xmlns:a16="http://schemas.microsoft.com/office/drawing/2014/main" id="{42603D49-3555-8708-2482-91A77B37DC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439" y="38211"/>
            <a:ext cx="2284943" cy="172513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3FB1AEC-82D5-8AE4-49B4-27B85D4845BA}"/>
              </a:ext>
            </a:extLst>
          </p:cNvPr>
          <p:cNvSpPr txBox="1"/>
          <p:nvPr/>
        </p:nvSpPr>
        <p:spPr>
          <a:xfrm>
            <a:off x="799708" y="1967180"/>
            <a:ext cx="77768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Des fiches pédagogiques </a:t>
            </a:r>
          </a:p>
          <a:p>
            <a:r>
              <a:rPr lang="fr-FR" sz="2400" dirty="0">
                <a:solidFill>
                  <a:schemeClr val="bg1"/>
                </a:solidFill>
              </a:rPr>
              <a:t>pour faire découvrir les textes, donner la parole,  </a:t>
            </a:r>
          </a:p>
          <a:p>
            <a:r>
              <a:rPr lang="fr-FR" sz="2400" dirty="0">
                <a:solidFill>
                  <a:schemeClr val="bg1"/>
                </a:solidFill>
              </a:rPr>
              <a:t>faire des rapprochements entre l’eau du rocher</a:t>
            </a:r>
            <a:br>
              <a:rPr lang="fr-FR" sz="2400" dirty="0">
                <a:solidFill>
                  <a:schemeClr val="bg1"/>
                </a:solidFill>
              </a:rPr>
            </a:br>
            <a:r>
              <a:rPr lang="fr-FR" sz="2400" dirty="0">
                <a:solidFill>
                  <a:schemeClr val="bg1"/>
                </a:solidFill>
              </a:rPr>
              <a:t> et la samaritaine</a:t>
            </a:r>
            <a:br>
              <a:rPr lang="fr-FR" sz="2400" dirty="0">
                <a:solidFill>
                  <a:schemeClr val="bg1"/>
                </a:solidFill>
              </a:rPr>
            </a:br>
            <a:r>
              <a:rPr lang="fr-FR" sz="2400" dirty="0">
                <a:solidFill>
                  <a:schemeClr val="bg1"/>
                </a:solidFill>
              </a:rPr>
              <a:t>Aller vers le sens …Une eau vive… Une parole de vie</a:t>
            </a: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9E41927D-30BC-CA95-063D-48D524AAA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9941"/>
            <a:ext cx="8229600" cy="1558716"/>
          </a:xfrm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Adultes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1C868C8-85D6-5243-5592-E83E20B56156}"/>
              </a:ext>
            </a:extLst>
          </p:cNvPr>
          <p:cNvSpPr txBox="1"/>
          <p:nvPr/>
        </p:nvSpPr>
        <p:spPr>
          <a:xfrm>
            <a:off x="799708" y="4110009"/>
            <a:ext cx="822960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bg1"/>
                </a:solidFill>
                <a:latin typeface="+mj-lt"/>
              </a:rPr>
              <a:t>Des auteurs de référence </a:t>
            </a:r>
          </a:p>
          <a:p>
            <a:r>
              <a:rPr lang="fr-FR" sz="1600" b="1" i="0" dirty="0">
                <a:solidFill>
                  <a:schemeClr val="bg1"/>
                </a:solidFill>
                <a:effectLst/>
                <a:latin typeface="+mj-lt"/>
                <a:cs typeface="heebo" pitchFamily="2" charset="-79"/>
              </a:rPr>
              <a:t>Pour des repères d'exégèse narrative et d'interprétation</a:t>
            </a:r>
          </a:p>
          <a:p>
            <a:r>
              <a:rPr lang="fr-FR" sz="1600" dirty="0">
                <a:solidFill>
                  <a:schemeClr val="bg1"/>
                </a:solidFill>
                <a:latin typeface="+mj-lt"/>
              </a:rPr>
              <a:t>-Jésus et la Samaritaine, Cahiers Evangile, Supplément 93, Sept 1995 </a:t>
            </a:r>
            <a:br>
              <a:rPr lang="fr-FR" sz="1600" dirty="0">
                <a:solidFill>
                  <a:schemeClr val="bg1"/>
                </a:solidFill>
                <a:latin typeface="+mj-lt"/>
              </a:rPr>
            </a:br>
            <a:r>
              <a:rPr lang="fr-FR" sz="1600" dirty="0">
                <a:solidFill>
                  <a:schemeClr val="bg1"/>
                </a:solidFill>
                <a:latin typeface="+mj-lt"/>
              </a:rPr>
              <a:t>-France </a:t>
            </a:r>
            <a:r>
              <a:rPr lang="fr-FR" sz="1600" dirty="0" err="1">
                <a:solidFill>
                  <a:schemeClr val="bg1"/>
                </a:solidFill>
                <a:latin typeface="+mj-lt"/>
              </a:rPr>
              <a:t>Quéré</a:t>
            </a:r>
            <a:r>
              <a:rPr lang="fr-FR" sz="1600" dirty="0">
                <a:solidFill>
                  <a:schemeClr val="bg1"/>
                </a:solidFill>
                <a:latin typeface="+mj-lt"/>
              </a:rPr>
              <a:t>, Une lecture de l’Evangile de Jean, Desclée de Brouwer, 1987</a:t>
            </a:r>
            <a:br>
              <a:rPr lang="fr-FR" sz="1600" dirty="0">
                <a:solidFill>
                  <a:schemeClr val="bg1"/>
                </a:solidFill>
                <a:latin typeface="+mj-lt"/>
              </a:rPr>
            </a:br>
            <a:r>
              <a:rPr lang="fr-FR" sz="1600" dirty="0">
                <a:solidFill>
                  <a:schemeClr val="bg1"/>
                </a:solidFill>
                <a:latin typeface="+mj-lt"/>
              </a:rPr>
              <a:t>-Alain </a:t>
            </a:r>
            <a:r>
              <a:rPr lang="fr-FR" sz="1600" dirty="0" err="1">
                <a:solidFill>
                  <a:schemeClr val="bg1"/>
                </a:solidFill>
                <a:latin typeface="+mj-lt"/>
              </a:rPr>
              <a:t>Marchadour</a:t>
            </a:r>
            <a:r>
              <a:rPr lang="fr-FR" sz="1600" dirty="0">
                <a:solidFill>
                  <a:schemeClr val="bg1"/>
                </a:solidFill>
                <a:latin typeface="+mj-lt"/>
              </a:rPr>
              <a:t>, Les personnages dans l’Evangile de Jean, Cerf 2004 </a:t>
            </a:r>
            <a:br>
              <a:rPr lang="fr-FR" sz="1600" dirty="0">
                <a:solidFill>
                  <a:schemeClr val="bg1"/>
                </a:solidFill>
                <a:latin typeface="+mj-lt"/>
              </a:rPr>
            </a:br>
            <a:r>
              <a:rPr lang="fr-FR" sz="1600" dirty="0">
                <a:solidFill>
                  <a:schemeClr val="bg1"/>
                </a:solidFill>
                <a:latin typeface="+mj-lt"/>
              </a:rPr>
              <a:t>-Daniel Marguerat, Le Dieu des premiers Chrétiens, Labor et Fides, 1997</a:t>
            </a:r>
            <a:br>
              <a:rPr lang="fr-FR" sz="1600" dirty="0">
                <a:solidFill>
                  <a:schemeClr val="bg1"/>
                </a:solidFill>
                <a:latin typeface="+mj-lt"/>
              </a:rPr>
            </a:br>
            <a:r>
              <a:rPr lang="fr-FR" sz="1600" dirty="0">
                <a:solidFill>
                  <a:schemeClr val="bg1"/>
                </a:solidFill>
                <a:latin typeface="+mj-lt"/>
              </a:rPr>
              <a:t>-Françoise Dolto, L’évangile au risque de la psychanalyse, Jean-Pierre </a:t>
            </a:r>
            <a:r>
              <a:rPr lang="fr-FR" sz="1600" dirty="0" err="1">
                <a:solidFill>
                  <a:schemeClr val="bg1"/>
                </a:solidFill>
                <a:latin typeface="+mj-lt"/>
              </a:rPr>
              <a:t>Delarge</a:t>
            </a:r>
            <a:r>
              <a:rPr lang="fr-FR" sz="1600" dirty="0">
                <a:solidFill>
                  <a:schemeClr val="bg1"/>
                </a:solidFill>
                <a:latin typeface="+mj-lt"/>
              </a:rPr>
              <a:t>, 1977</a:t>
            </a:r>
          </a:p>
          <a:p>
            <a:br>
              <a:rPr lang="fr-FR" sz="1600" b="1" i="0" dirty="0">
                <a:solidFill>
                  <a:schemeClr val="bg1"/>
                </a:solidFill>
                <a:effectLst/>
                <a:latin typeface="+mj-lt"/>
                <a:cs typeface="heebo" pitchFamily="2" charset="-79"/>
              </a:rPr>
            </a:b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DF2075A-0846-6714-E531-C47A0BF45BE5}"/>
              </a:ext>
            </a:extLst>
          </p:cNvPr>
          <p:cNvSpPr txBox="1"/>
          <p:nvPr/>
        </p:nvSpPr>
        <p:spPr>
          <a:xfrm>
            <a:off x="2643174" y="1198113"/>
            <a:ext cx="60722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chemeClr val="bg1"/>
                </a:solidFill>
              </a:rPr>
              <a:t>Avec tous, des paroissiens, des recommençants, des catéchumènes, des parents…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7158" y="0"/>
            <a:ext cx="8258204" cy="1439850"/>
          </a:xfrm>
        </p:spPr>
        <p:txBody>
          <a:bodyPr/>
          <a:lstStyle/>
          <a:p>
            <a:r>
              <a:rPr lang="fr-FR" b="1" dirty="0">
                <a:solidFill>
                  <a:schemeClr val="bg1"/>
                </a:solidFill>
              </a:rPr>
              <a:t>Lecture au plus près</a:t>
            </a:r>
            <a:br>
              <a:rPr lang="fr-FR" b="1" dirty="0">
                <a:solidFill>
                  <a:schemeClr val="bg1"/>
                </a:solidFill>
              </a:rPr>
            </a:br>
            <a:r>
              <a:rPr lang="fr-FR" sz="2400" b="1" dirty="0">
                <a:solidFill>
                  <a:schemeClr val="bg1"/>
                </a:solidFill>
              </a:rPr>
              <a:t>avec des adultes sur page Adultes, </a:t>
            </a:r>
            <a:br>
              <a:rPr lang="fr-FR" sz="2400" b="1" dirty="0">
                <a:solidFill>
                  <a:schemeClr val="bg1"/>
                </a:solidFill>
              </a:rPr>
            </a:br>
            <a:r>
              <a:rPr lang="fr-FR" sz="2400" b="1" dirty="0">
                <a:solidFill>
                  <a:schemeClr val="bg1"/>
                </a:solidFill>
              </a:rPr>
              <a:t>des jeunes sur page Spécial Jeunes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932040" y="2551370"/>
            <a:ext cx="3429024" cy="1741726"/>
          </a:xfrm>
        </p:spPr>
        <p:txBody>
          <a:bodyPr/>
          <a:lstStyle/>
          <a:p>
            <a:pPr>
              <a:buNone/>
            </a:pPr>
            <a:r>
              <a:rPr lang="fr-FR" sz="2400" dirty="0">
                <a:solidFill>
                  <a:schemeClr val="bg1"/>
                </a:solidFill>
              </a:rPr>
              <a:t>Une lecture interactive</a:t>
            </a:r>
          </a:p>
          <a:p>
            <a:pPr>
              <a:buNone/>
            </a:pPr>
            <a:r>
              <a:rPr lang="fr-FR" sz="2400" dirty="0">
                <a:solidFill>
                  <a:schemeClr val="bg1"/>
                </a:solidFill>
              </a:rPr>
              <a:t>Un diaporama </a:t>
            </a:r>
          </a:p>
          <a:p>
            <a:pPr>
              <a:buNone/>
            </a:pPr>
            <a:r>
              <a:rPr lang="fr-FR" sz="2400" dirty="0">
                <a:solidFill>
                  <a:schemeClr val="bg1"/>
                </a:solidFill>
              </a:rPr>
              <a:t>Un jeu de cartes indice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51341" y="1569251"/>
            <a:ext cx="578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Grâce aux infobulles, lire Jean 4, 1-30</a:t>
            </a:r>
          </a:p>
          <a:p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6406A63-0EA5-A3CF-3D94-419480409A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62050" y="2352149"/>
            <a:ext cx="4171404" cy="244500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7BB281A-5139-BAED-D7C0-39A88DE4338A}"/>
              </a:ext>
            </a:extLst>
          </p:cNvPr>
          <p:cNvSpPr txBox="1"/>
          <p:nvPr/>
        </p:nvSpPr>
        <p:spPr>
          <a:xfrm>
            <a:off x="2051720" y="5709451"/>
            <a:ext cx="3384376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fr-FR" b="0" i="0" dirty="0">
                <a:solidFill>
                  <a:srgbClr val="1E2228"/>
                </a:solidFill>
                <a:effectLst/>
                <a:latin typeface="heebo" pitchFamily="2" charset="-79"/>
                <a:cs typeface="heebo" pitchFamily="2" charset="-79"/>
              </a:rPr>
              <a:t>Littéralement :« </a:t>
            </a:r>
            <a:r>
              <a:rPr lang="fr-FR" b="0" i="1" dirty="0">
                <a:solidFill>
                  <a:srgbClr val="1E2228"/>
                </a:solidFill>
                <a:effectLst/>
                <a:latin typeface="heebo" pitchFamily="2" charset="-79"/>
                <a:cs typeface="heebo" pitchFamily="2" charset="-79"/>
              </a:rPr>
              <a:t>Il fallait</a:t>
            </a:r>
            <a:r>
              <a:rPr lang="fr-FR" b="0" i="0" dirty="0">
                <a:solidFill>
                  <a:srgbClr val="1E2228"/>
                </a:solidFill>
                <a:effectLst/>
                <a:latin typeface="heebo" pitchFamily="2" charset="-79"/>
                <a:cs typeface="heebo" pitchFamily="2" charset="-79"/>
              </a:rPr>
              <a:t> » </a:t>
            </a:r>
          </a:p>
          <a:p>
            <a:r>
              <a:rPr lang="fr-FR" b="0" i="0" dirty="0">
                <a:solidFill>
                  <a:srgbClr val="1E2228"/>
                </a:solidFill>
                <a:effectLst/>
                <a:latin typeface="heebo" pitchFamily="2" charset="-79"/>
                <a:cs typeface="heebo" pitchFamily="2" charset="-79"/>
              </a:rPr>
              <a:t>Quelle est cette obligation ?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AA6BDDA-DC6F-BA86-DF5D-FBA71309D020}"/>
              </a:ext>
            </a:extLst>
          </p:cNvPr>
          <p:cNvSpPr txBox="1"/>
          <p:nvPr/>
        </p:nvSpPr>
        <p:spPr>
          <a:xfrm>
            <a:off x="245980" y="5006663"/>
            <a:ext cx="3373846" cy="3693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1E2228"/>
                </a:solidFill>
                <a:latin typeface="heebo" pitchFamily="2" charset="-79"/>
                <a:cs typeface="heebo" pitchFamily="2" charset="-79"/>
              </a:rPr>
              <a:t>« </a:t>
            </a:r>
            <a:r>
              <a:rPr lang="fr-FR" i="1" dirty="0">
                <a:solidFill>
                  <a:srgbClr val="1E2228"/>
                </a:solidFill>
                <a:latin typeface="heebo" pitchFamily="2" charset="-79"/>
                <a:cs typeface="heebo" pitchFamily="2" charset="-79"/>
              </a:rPr>
              <a:t>Il fallait</a:t>
            </a:r>
            <a:r>
              <a:rPr lang="fr-FR" dirty="0">
                <a:solidFill>
                  <a:srgbClr val="1E2228"/>
                </a:solidFill>
                <a:latin typeface="heebo" pitchFamily="2" charset="-79"/>
                <a:cs typeface="heebo" pitchFamily="2" charset="-79"/>
              </a:rPr>
              <a:t>  traverser la Samarie»</a:t>
            </a: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A74D375-3F39-F182-DA00-BFCD01370DA6}"/>
              </a:ext>
            </a:extLst>
          </p:cNvPr>
          <p:cNvSpPr txBox="1"/>
          <p:nvPr/>
        </p:nvSpPr>
        <p:spPr>
          <a:xfrm>
            <a:off x="5840670" y="5751718"/>
            <a:ext cx="2878134" cy="646331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Jésus traverse un pays païen </a:t>
            </a:r>
          </a:p>
          <a:p>
            <a:r>
              <a:rPr lang="fr-FR" dirty="0">
                <a:solidFill>
                  <a:schemeClr val="bg1"/>
                </a:solidFill>
              </a:rPr>
              <a:t>Universalité ? </a:t>
            </a:r>
          </a:p>
        </p:txBody>
      </p:sp>
      <p:pic>
        <p:nvPicPr>
          <p:cNvPr id="9" name="Image 8" descr="Une image contenant texte, habits, personne, instrument de mesure rigide&#10;&#10;Le contenu généré par l’IA peut être incorrect.">
            <a:extLst>
              <a:ext uri="{FF2B5EF4-FFF2-40B4-BE49-F238E27FC236}">
                <a16:creationId xmlns:a16="http://schemas.microsoft.com/office/drawing/2014/main" id="{AC23314A-1038-5437-DCE5-FEFA8898AA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5840535" y="4077227"/>
            <a:ext cx="1919800" cy="143985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Enfance Ados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34094" y="1689334"/>
            <a:ext cx="822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Une fiche pédagogique </a:t>
            </a:r>
            <a:br>
              <a:rPr lang="fr-FR" sz="2400" dirty="0">
                <a:solidFill>
                  <a:schemeClr val="bg1"/>
                </a:solidFill>
              </a:rPr>
            </a:br>
            <a:r>
              <a:rPr lang="fr-FR" sz="2400" dirty="0">
                <a:solidFill>
                  <a:schemeClr val="bg1"/>
                </a:solidFill>
              </a:rPr>
              <a:t>Des récits adaptés</a:t>
            </a:r>
            <a:br>
              <a:rPr lang="fr-FR" sz="2400" dirty="0">
                <a:solidFill>
                  <a:schemeClr val="bg1"/>
                </a:solidFill>
              </a:rPr>
            </a:br>
            <a:br>
              <a:rPr lang="fr-FR" sz="2400" dirty="0">
                <a:solidFill>
                  <a:schemeClr val="bg1"/>
                </a:solidFill>
              </a:rPr>
            </a:br>
            <a:endParaRPr lang="fr-FR" sz="2400" dirty="0">
              <a:solidFill>
                <a:schemeClr val="bg1"/>
              </a:solidFill>
            </a:endParaRPr>
          </a:p>
        </p:txBody>
      </p:sp>
      <p:pic>
        <p:nvPicPr>
          <p:cNvPr id="4" name="Image 3" descr="Une image contenant Graphique, graphisme, illustration, art&#10;&#10;Le contenu généré par l’IA peut être incorrect.">
            <a:extLst>
              <a:ext uri="{FF2B5EF4-FFF2-40B4-BE49-F238E27FC236}">
                <a16:creationId xmlns:a16="http://schemas.microsoft.com/office/drawing/2014/main" id="{EE0A7563-87C3-6A7F-6D6B-8B850F3487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929" y="116632"/>
            <a:ext cx="1872755" cy="1414696"/>
          </a:xfrm>
          <a:prstGeom prst="rect">
            <a:avLst/>
          </a:prstGeom>
        </p:spPr>
      </p:pic>
      <p:pic>
        <p:nvPicPr>
          <p:cNvPr id="9" name="Image 8" descr="Une image contenant Graphique, Police, logo, clipart&#10;&#10;Le contenu généré par l’IA peut être incorrect.">
            <a:extLst>
              <a:ext uri="{FF2B5EF4-FFF2-40B4-BE49-F238E27FC236}">
                <a16:creationId xmlns:a16="http://schemas.microsoft.com/office/drawing/2014/main" id="{5DA36380-2844-F773-328C-A734DA12D6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6578" y="285728"/>
            <a:ext cx="1855434" cy="133156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27E7159-F923-4393-B697-F07EFAB55AF8}"/>
              </a:ext>
            </a:extLst>
          </p:cNvPr>
          <p:cNvSpPr txBox="1"/>
          <p:nvPr/>
        </p:nvSpPr>
        <p:spPr>
          <a:xfrm>
            <a:off x="4649180" y="5906889"/>
            <a:ext cx="40280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chemeClr val="bg1"/>
                </a:solidFill>
              </a:rPr>
              <a:t>Des jeux pour faire des rapprochements </a:t>
            </a:r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CC017A4-88A2-6E91-7093-79B94E835B33}"/>
              </a:ext>
            </a:extLst>
          </p:cNvPr>
          <p:cNvSpPr txBox="1"/>
          <p:nvPr/>
        </p:nvSpPr>
        <p:spPr>
          <a:xfrm>
            <a:off x="479102" y="5445224"/>
            <a:ext cx="3876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Une parole libre pour se questionner</a:t>
            </a:r>
          </a:p>
          <a:p>
            <a:r>
              <a:rPr lang="fr-FR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3" name="Image 2" descr="Une image contenant dessin, illustration, croqui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B5EA346E-8822-FB25-BB54-3CF5268B2A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8894" y="2183367"/>
            <a:ext cx="3429154" cy="249126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21A58A-4449-1CB3-32DC-B58915BA0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0337"/>
            <a:ext cx="8229600" cy="1143000"/>
          </a:xfrm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Petite enfance </a:t>
            </a:r>
          </a:p>
        </p:txBody>
      </p:sp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C7E68F41-8F7A-D061-399C-D74226CD4EB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b="1" dirty="0">
                <a:solidFill>
                  <a:schemeClr val="bg1"/>
                </a:solidFill>
              </a:rPr>
              <a:t>Une fiche pédagogique</a:t>
            </a:r>
            <a:br>
              <a:rPr lang="fr-FR" b="1" dirty="0">
                <a:solidFill>
                  <a:schemeClr val="bg1"/>
                </a:solidFill>
              </a:rPr>
            </a:br>
            <a:r>
              <a:rPr lang="fr-FR" b="1" dirty="0">
                <a:solidFill>
                  <a:schemeClr val="bg1"/>
                </a:solidFill>
              </a:rPr>
              <a:t>Des récits adaptés </a:t>
            </a:r>
            <a:br>
              <a:rPr lang="fr-FR" b="1" dirty="0">
                <a:solidFill>
                  <a:schemeClr val="bg1"/>
                </a:solidFill>
              </a:rPr>
            </a:br>
            <a:r>
              <a:rPr lang="fr-FR" b="1" dirty="0">
                <a:solidFill>
                  <a:schemeClr val="bg1"/>
                </a:solidFill>
              </a:rPr>
              <a:t>Des BD </a:t>
            </a:r>
            <a:br>
              <a:rPr lang="fr-FR" b="1" dirty="0">
                <a:solidFill>
                  <a:schemeClr val="bg1"/>
                </a:solidFill>
              </a:rPr>
            </a:br>
            <a:r>
              <a:rPr lang="fr-FR" b="1" dirty="0">
                <a:solidFill>
                  <a:schemeClr val="bg1"/>
                </a:solidFill>
              </a:rPr>
              <a:t>Des coloriages</a:t>
            </a:r>
          </a:p>
        </p:txBody>
      </p:sp>
      <p:pic>
        <p:nvPicPr>
          <p:cNvPr id="12" name="Image 11" descr="Une image contenant texte, Graphique, graphisme, Police&#10;&#10;Le contenu généré par l’IA peut être incorrect.">
            <a:extLst>
              <a:ext uri="{FF2B5EF4-FFF2-40B4-BE49-F238E27FC236}">
                <a16:creationId xmlns:a16="http://schemas.microsoft.com/office/drawing/2014/main" id="{690B14CE-56F1-5218-B34F-095D3037E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032" y="215426"/>
            <a:ext cx="1440160" cy="1087911"/>
          </a:xfrm>
          <a:prstGeom prst="rect">
            <a:avLst/>
          </a:prstGeom>
        </p:spPr>
      </p:pic>
      <p:pic>
        <p:nvPicPr>
          <p:cNvPr id="5" name="Image 4" descr="Une image contenant texte, capture d’écran, diagramme&#10;&#10;Le contenu généré par l’IA peut être incorrect.">
            <a:extLst>
              <a:ext uri="{FF2B5EF4-FFF2-40B4-BE49-F238E27FC236}">
                <a16:creationId xmlns:a16="http://schemas.microsoft.com/office/drawing/2014/main" id="{C19EB5C4-0B9D-3DE2-6AA1-0E3048F595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6768" y="2996952"/>
            <a:ext cx="4860032" cy="326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108355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9BED31-4026-407E-694C-5B356FF0C4E9}"/>
              </a:ext>
            </a:extLst>
          </p:cNvPr>
          <p:cNvSpPr txBox="1">
            <a:spLocks/>
          </p:cNvSpPr>
          <p:nvPr/>
        </p:nvSpPr>
        <p:spPr>
          <a:xfrm>
            <a:off x="3563888" y="973444"/>
            <a:ext cx="483488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fr-FR" dirty="0">
                <a:solidFill>
                  <a:schemeClr val="bg1"/>
                </a:solidFill>
              </a:rPr>
              <a:t>A la maison 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92957E7-D872-353A-4EB2-6817FCD27695}"/>
              </a:ext>
            </a:extLst>
          </p:cNvPr>
          <p:cNvSpPr txBox="1"/>
          <p:nvPr/>
        </p:nvSpPr>
        <p:spPr>
          <a:xfrm>
            <a:off x="755576" y="3429000"/>
            <a:ext cx="8229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Une rencontre avec les parents pour travailler le texte de la Samaritaine.</a:t>
            </a:r>
            <a:br>
              <a:rPr lang="fr-FR" sz="2400" dirty="0">
                <a:solidFill>
                  <a:schemeClr val="bg1"/>
                </a:solidFill>
              </a:rPr>
            </a:br>
            <a:r>
              <a:rPr lang="fr-FR" sz="2400" dirty="0">
                <a:solidFill>
                  <a:schemeClr val="bg1"/>
                </a:solidFill>
              </a:rPr>
              <a:t>Une page pour des activités simples à réaliser à la maison, </a:t>
            </a:r>
            <a:br>
              <a:rPr lang="fr-FR" sz="2400" dirty="0">
                <a:solidFill>
                  <a:schemeClr val="bg1"/>
                </a:solidFill>
              </a:rPr>
            </a:br>
            <a:r>
              <a:rPr lang="fr-FR" sz="2400" dirty="0">
                <a:solidFill>
                  <a:schemeClr val="bg1"/>
                </a:solidFill>
              </a:rPr>
              <a:t>pour se questionner ensemble parent/enfant </a:t>
            </a:r>
          </a:p>
          <a:p>
            <a:r>
              <a:rPr lang="fr-FR" sz="2400" dirty="0">
                <a:solidFill>
                  <a:schemeClr val="bg1"/>
                </a:solidFill>
              </a:rPr>
              <a:t>Un temps fort pour jouer ensemble parents/enfants, faire des rapprochements, chercher du sens, et célébrer.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B685755-CCE0-0BD4-F18A-9DBAC43886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65343" y="205345"/>
            <a:ext cx="2551181" cy="2679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877850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137148-6C81-DAA8-12D2-FBFF41939F97}"/>
              </a:ext>
            </a:extLst>
          </p:cNvPr>
          <p:cNvSpPr txBox="1">
            <a:spLocks/>
          </p:cNvSpPr>
          <p:nvPr/>
        </p:nvSpPr>
        <p:spPr>
          <a:xfrm>
            <a:off x="2627784" y="698964"/>
            <a:ext cx="5915000" cy="135416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fr-FR" dirty="0">
                <a:solidFill>
                  <a:schemeClr val="bg1"/>
                </a:solidFill>
              </a:rPr>
              <a:t>Spécial jeunes</a:t>
            </a:r>
          </a:p>
        </p:txBody>
      </p:sp>
      <p:pic>
        <p:nvPicPr>
          <p:cNvPr id="6" name="Image 5" descr="Une image contenant texte, Graphique, graphisme, affiche&#10;&#10;Le contenu généré par l’IA peut être incorrect.">
            <a:extLst>
              <a:ext uri="{FF2B5EF4-FFF2-40B4-BE49-F238E27FC236}">
                <a16:creationId xmlns:a16="http://schemas.microsoft.com/office/drawing/2014/main" id="{52AAA2DA-6248-C24A-3C69-EDFBFAF4E7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30351"/>
            <a:ext cx="2459883" cy="185821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11BA269-EF1A-DD23-92BA-7ECE32B9D703}"/>
              </a:ext>
            </a:extLst>
          </p:cNvPr>
          <p:cNvSpPr txBox="1"/>
          <p:nvPr/>
        </p:nvSpPr>
        <p:spPr>
          <a:xfrm>
            <a:off x="443318" y="2096771"/>
            <a:ext cx="77872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Joue en ligne avec la samaritaine</a:t>
            </a:r>
            <a:br>
              <a:rPr lang="fr-FR" sz="2800" dirty="0">
                <a:solidFill>
                  <a:schemeClr val="bg1"/>
                </a:solidFill>
              </a:rPr>
            </a:br>
            <a:r>
              <a:rPr lang="fr-FR" sz="2800" dirty="0">
                <a:solidFill>
                  <a:schemeClr val="bg1"/>
                </a:solidFill>
              </a:rPr>
              <a:t>Regarde une vidéo </a:t>
            </a:r>
          </a:p>
          <a:p>
            <a:r>
              <a:rPr lang="fr-FR" sz="2800" dirty="0">
                <a:solidFill>
                  <a:schemeClr val="bg1"/>
                </a:solidFill>
              </a:rPr>
              <a:t>Surfe sur les infobulles pour lire le texte au plus près</a:t>
            </a:r>
          </a:p>
        </p:txBody>
      </p:sp>
      <p:pic>
        <p:nvPicPr>
          <p:cNvPr id="3" name="Image 2" descr="Une image contenant dessin, illustration, croqui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79F18B1-4440-FE92-1B4A-5209D8527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2345" y="3674216"/>
            <a:ext cx="3429154" cy="249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102122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56E51D-A332-EF56-6F3C-C809DC103AB0}"/>
              </a:ext>
            </a:extLst>
          </p:cNvPr>
          <p:cNvSpPr txBox="1">
            <a:spLocks/>
          </p:cNvSpPr>
          <p:nvPr/>
        </p:nvSpPr>
        <p:spPr>
          <a:xfrm>
            <a:off x="2771800" y="394403"/>
            <a:ext cx="5915000" cy="135416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fr-FR" dirty="0">
                <a:solidFill>
                  <a:schemeClr val="bg1"/>
                </a:solidFill>
              </a:rPr>
              <a:t>Vidéos des récits</a:t>
            </a:r>
          </a:p>
          <a:p>
            <a:r>
              <a:rPr lang="fr-FR" dirty="0">
                <a:solidFill>
                  <a:schemeClr val="bg1"/>
                </a:solidFill>
              </a:rPr>
              <a:t>Eau du rocher et Samaritaine</a:t>
            </a:r>
          </a:p>
          <a:p>
            <a:r>
              <a:rPr lang="fr-FR" dirty="0">
                <a:solidFill>
                  <a:schemeClr val="bg1"/>
                </a:solidFill>
              </a:rPr>
              <a:t>Au choix </a:t>
            </a:r>
          </a:p>
        </p:txBody>
      </p:sp>
      <p:pic>
        <p:nvPicPr>
          <p:cNvPr id="9" name="Image 8" descr="Une image contenant clipart, Graphique, graphisme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B7FF8D8E-E63F-1905-55B8-940E3C484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696" y="247735"/>
            <a:ext cx="1798286" cy="1291565"/>
          </a:xfrm>
          <a:prstGeom prst="rect">
            <a:avLst/>
          </a:prstGeom>
        </p:spPr>
      </p:pic>
      <p:pic>
        <p:nvPicPr>
          <p:cNvPr id="4" name="Image 3" descr="Une image contenant texte, Visage humain, capture d’écran&#10;&#10;Le contenu généré par l’IA peut être incorrect.">
            <a:extLst>
              <a:ext uri="{FF2B5EF4-FFF2-40B4-BE49-F238E27FC236}">
                <a16:creationId xmlns:a16="http://schemas.microsoft.com/office/drawing/2014/main" id="{A7E269A7-3F80-2701-8530-0175A35130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6225" y="3181265"/>
            <a:ext cx="635154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01718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Visage humain, Graphique, clipart, graphisme&#10;&#10;Le contenu généré par l’IA peut être incorrect.">
            <a:extLst>
              <a:ext uri="{FF2B5EF4-FFF2-40B4-BE49-F238E27FC236}">
                <a16:creationId xmlns:a16="http://schemas.microsoft.com/office/drawing/2014/main" id="{E9065CAC-D849-AACB-1E0E-4C052F536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62" y="571480"/>
            <a:ext cx="2771800" cy="1883219"/>
          </a:xfrm>
          <a:prstGeom prst="rect">
            <a:avLst/>
          </a:prstGeom>
        </p:spPr>
      </p:pic>
      <p:pic>
        <p:nvPicPr>
          <p:cNvPr id="7" name="Image 6" descr="Une image contenant clipart, dessin humoristique, Graphique, illustration&#10;&#10;Le contenu généré par l’IA peut être incorrect.">
            <a:extLst>
              <a:ext uri="{FF2B5EF4-FFF2-40B4-BE49-F238E27FC236}">
                <a16:creationId xmlns:a16="http://schemas.microsoft.com/office/drawing/2014/main" id="{CD8C8209-1E15-7986-220D-FD0A20E4E1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256" y="428604"/>
            <a:ext cx="2929049" cy="2102059"/>
          </a:xfrm>
          <a:prstGeom prst="rect">
            <a:avLst/>
          </a:prstGeom>
        </p:spPr>
      </p:pic>
      <p:pic>
        <p:nvPicPr>
          <p:cNvPr id="3" name="Image 2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E20279D9-72D4-17E4-D168-690F971E60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695" y="3284984"/>
            <a:ext cx="8028384" cy="258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083306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olo 1"/>
          <p:cNvSpPr>
            <a:spLocks noGrp="1"/>
          </p:cNvSpPr>
          <p:nvPr>
            <p:ph type="title"/>
          </p:nvPr>
        </p:nvSpPr>
        <p:spPr>
          <a:xfrm>
            <a:off x="251520" y="4986"/>
            <a:ext cx="8229600" cy="1143000"/>
          </a:xfrm>
        </p:spPr>
        <p:txBody>
          <a:bodyPr/>
          <a:lstStyle/>
          <a:p>
            <a:pPr eaLnBrk="1" hangingPunct="1"/>
            <a:r>
              <a:rPr lang="it-IT" dirty="0">
                <a:solidFill>
                  <a:schemeClr val="bg1"/>
                </a:solidFill>
              </a:rPr>
              <a:t>Le module Samaritaine</a:t>
            </a:r>
          </a:p>
        </p:txBody>
      </p:sp>
      <p:sp>
        <p:nvSpPr>
          <p:cNvPr id="14339" name="Segnaposto testo 5"/>
          <p:cNvSpPr>
            <a:spLocks noGrp="1"/>
          </p:cNvSpPr>
          <p:nvPr>
            <p:ph type="body" idx="1"/>
          </p:nvPr>
        </p:nvSpPr>
        <p:spPr>
          <a:xfrm>
            <a:off x="457200" y="1193734"/>
            <a:ext cx="4040188" cy="639762"/>
          </a:xfrm>
        </p:spPr>
        <p:txBody>
          <a:bodyPr/>
          <a:lstStyle/>
          <a:p>
            <a:pPr eaLnBrk="1" hangingPunct="1"/>
            <a:r>
              <a:rPr lang="it-IT" dirty="0">
                <a:solidFill>
                  <a:schemeClr val="bg1"/>
                </a:solidFill>
              </a:rPr>
              <a:t>VISÉES</a:t>
            </a:r>
          </a:p>
        </p:txBody>
      </p:sp>
      <p:sp>
        <p:nvSpPr>
          <p:cNvPr id="14340" name="Segnaposto contenuto 2"/>
          <p:cNvSpPr>
            <a:spLocks noGrp="1"/>
          </p:cNvSpPr>
          <p:nvPr>
            <p:ph sz="half" idx="2"/>
          </p:nvPr>
        </p:nvSpPr>
        <p:spPr>
          <a:xfrm>
            <a:off x="457200" y="1852508"/>
            <a:ext cx="3250704" cy="4672835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fr-FR" dirty="0">
                <a:solidFill>
                  <a:schemeClr val="bg1"/>
                </a:solidFill>
              </a:rPr>
              <a:t>Découvrir une rencontre de Jésus au bord du puits,</a:t>
            </a:r>
            <a:br>
              <a:rPr lang="fr-FR" dirty="0">
                <a:solidFill>
                  <a:schemeClr val="bg1"/>
                </a:solidFill>
              </a:rPr>
            </a:br>
            <a:r>
              <a:rPr lang="fr-FR" dirty="0">
                <a:solidFill>
                  <a:schemeClr val="bg1"/>
                </a:solidFill>
              </a:rPr>
              <a:t>comme le signe de l’alliance que Dieu propose à l’humanité.</a:t>
            </a:r>
            <a:br>
              <a:rPr lang="fr-FR" dirty="0">
                <a:solidFill>
                  <a:schemeClr val="bg1"/>
                </a:solidFill>
              </a:rPr>
            </a:br>
            <a:r>
              <a:rPr lang="fr-FR" dirty="0">
                <a:solidFill>
                  <a:schemeClr val="bg1"/>
                </a:solidFill>
              </a:rPr>
              <a:t>Jésus se révèle comme la source intarissable d’eau vive,</a:t>
            </a:r>
            <a:br>
              <a:rPr lang="fr-FR" dirty="0">
                <a:solidFill>
                  <a:schemeClr val="bg1"/>
                </a:solidFill>
              </a:rPr>
            </a:br>
            <a:r>
              <a:rPr lang="fr-FR" dirty="0">
                <a:solidFill>
                  <a:schemeClr val="bg1"/>
                </a:solidFill>
              </a:rPr>
              <a:t>offerte comme un don aux hommes.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4341" name="Segnaposto testo 6"/>
          <p:cNvSpPr>
            <a:spLocks noGrp="1"/>
          </p:cNvSpPr>
          <p:nvPr>
            <p:ph type="body" sz="quarter" idx="3"/>
          </p:nvPr>
        </p:nvSpPr>
        <p:spPr>
          <a:xfrm>
            <a:off x="3995936" y="1188350"/>
            <a:ext cx="4041775" cy="639762"/>
          </a:xfrm>
        </p:spPr>
        <p:txBody>
          <a:bodyPr/>
          <a:lstStyle/>
          <a:p>
            <a:pPr eaLnBrk="1" hangingPunct="1"/>
            <a:r>
              <a:rPr lang="it-IT" dirty="0">
                <a:solidFill>
                  <a:schemeClr val="bg1"/>
                </a:solidFill>
              </a:rPr>
              <a:t>OBJECTIFS</a:t>
            </a:r>
          </a:p>
        </p:txBody>
      </p:sp>
      <p:sp>
        <p:nvSpPr>
          <p:cNvPr id="14342" name="Segnaposto contenuto 3"/>
          <p:cNvSpPr>
            <a:spLocks noGrp="1"/>
          </p:cNvSpPr>
          <p:nvPr>
            <p:ph sz="quarter" idx="4"/>
          </p:nvPr>
        </p:nvSpPr>
        <p:spPr>
          <a:xfrm>
            <a:off x="3995936" y="1852509"/>
            <a:ext cx="4968552" cy="4168779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fr-FR" dirty="0">
                <a:solidFill>
                  <a:schemeClr val="bg1"/>
                </a:solidFill>
              </a:rPr>
              <a:t>Lire au plus près et interpréter le texte</a:t>
            </a:r>
            <a:br>
              <a:rPr lang="fr-FR" dirty="0">
                <a:solidFill>
                  <a:schemeClr val="bg1"/>
                </a:solidFill>
              </a:rPr>
            </a:br>
            <a:r>
              <a:rPr lang="fr-FR" dirty="0">
                <a:solidFill>
                  <a:schemeClr val="bg1"/>
                </a:solidFill>
              </a:rPr>
              <a:t>de Jean 4,1-30 La Samaritaine</a:t>
            </a:r>
            <a:br>
              <a:rPr lang="fr-FR" dirty="0">
                <a:solidFill>
                  <a:schemeClr val="bg1"/>
                </a:solidFill>
              </a:rPr>
            </a:br>
            <a:r>
              <a:rPr lang="fr-FR" dirty="0">
                <a:solidFill>
                  <a:schemeClr val="bg1"/>
                </a:solidFill>
              </a:rPr>
              <a:t>S’étonner en entrant dans le questionnement autour du puits, de l'eau vive.</a:t>
            </a:r>
            <a:br>
              <a:rPr lang="fr-FR" dirty="0">
                <a:solidFill>
                  <a:schemeClr val="bg1"/>
                </a:solidFill>
              </a:rPr>
            </a:br>
            <a:r>
              <a:rPr lang="fr-FR" dirty="0">
                <a:solidFill>
                  <a:schemeClr val="bg1"/>
                </a:solidFill>
              </a:rPr>
              <a:t>Faire des liens entre ce récit et d’autres textes (dans le Premier et le Nouveau Testaments).</a:t>
            </a:r>
            <a:br>
              <a:rPr lang="fr-FR" dirty="0">
                <a:solidFill>
                  <a:schemeClr val="bg1"/>
                </a:solidFill>
              </a:rPr>
            </a:br>
            <a:r>
              <a:rPr lang="fr-FR" dirty="0">
                <a:solidFill>
                  <a:schemeClr val="bg1"/>
                </a:solidFill>
              </a:rPr>
              <a:t>Rechercher le sens et l’écho dans sa propre vie..</a:t>
            </a:r>
            <a:endParaRPr lang="it-I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build="p"/>
      <p:bldP spid="14342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1C5339-3157-DD2F-7A4B-A775FEB69107}"/>
              </a:ext>
            </a:extLst>
          </p:cNvPr>
          <p:cNvSpPr txBox="1">
            <a:spLocks/>
          </p:cNvSpPr>
          <p:nvPr/>
        </p:nvSpPr>
        <p:spPr>
          <a:xfrm>
            <a:off x="369822" y="1321420"/>
            <a:ext cx="5915000" cy="135416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fr-FR" dirty="0">
                <a:solidFill>
                  <a:schemeClr val="bg1"/>
                </a:solidFill>
              </a:rPr>
              <a:t>Des méditations</a:t>
            </a:r>
          </a:p>
        </p:txBody>
      </p:sp>
      <p:pic>
        <p:nvPicPr>
          <p:cNvPr id="6" name="Image 5" descr="Une image contenant Visage humain, texte, Graphique, Police&#10;&#10;Le contenu généré par l’IA peut être incorrect.">
            <a:extLst>
              <a:ext uri="{FF2B5EF4-FFF2-40B4-BE49-F238E27FC236}">
                <a16:creationId xmlns:a16="http://schemas.microsoft.com/office/drawing/2014/main" id="{3EC429FD-101C-FC61-6BF3-460518868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60648"/>
            <a:ext cx="1440180" cy="891540"/>
          </a:xfrm>
          <a:prstGeom prst="rect">
            <a:avLst/>
          </a:prstGeom>
        </p:spPr>
      </p:pic>
      <p:pic>
        <p:nvPicPr>
          <p:cNvPr id="3" name="Image 2" descr="Une image contenant peinture, art, dessin, croquis&#10;&#10;Le contenu généré par l’IA peut être incorrect.">
            <a:extLst>
              <a:ext uri="{FF2B5EF4-FFF2-40B4-BE49-F238E27FC236}">
                <a16:creationId xmlns:a16="http://schemas.microsoft.com/office/drawing/2014/main" id="{F5EB51A0-0305-0E42-41F4-8DA1E94E68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6760" y="1844824"/>
            <a:ext cx="2496494" cy="357263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5D21C0D-C860-3A6E-49A1-59E9DDB59B8E}"/>
              </a:ext>
            </a:extLst>
          </p:cNvPr>
          <p:cNvSpPr txBox="1"/>
          <p:nvPr/>
        </p:nvSpPr>
        <p:spPr>
          <a:xfrm>
            <a:off x="610746" y="2536896"/>
            <a:ext cx="457200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fr-FR" sz="1800" b="0" i="0" dirty="0">
                <a:solidFill>
                  <a:srgbClr val="000000"/>
                </a:solidFill>
                <a:effectLst/>
                <a:latin typeface="book antiqua" panose="02040602050305030304" pitchFamily="18" charset="0"/>
                <a:cs typeface="heebo" pitchFamily="2" charset="-79"/>
              </a:rPr>
              <a:t>Nous sommes au fond du puits</a:t>
            </a:r>
            <a:br>
              <a:rPr lang="fr-FR" b="0" i="0" dirty="0">
                <a:solidFill>
                  <a:srgbClr val="000000"/>
                </a:solidFill>
                <a:effectLst/>
                <a:latin typeface="book antiqua" panose="02040602050305030304" pitchFamily="18" charset="0"/>
                <a:cs typeface="heebo" pitchFamily="2" charset="-79"/>
              </a:rPr>
            </a:br>
            <a:r>
              <a:rPr lang="fr-FR" sz="1800" b="0" i="0" dirty="0">
                <a:solidFill>
                  <a:srgbClr val="000000"/>
                </a:solidFill>
                <a:effectLst/>
                <a:latin typeface="book antiqua" panose="02040602050305030304" pitchFamily="18" charset="0"/>
                <a:cs typeface="heebo" pitchFamily="2" charset="-79"/>
              </a:rPr>
              <a:t>et nous te regardons, Samaritaine,</a:t>
            </a:r>
            <a:br>
              <a:rPr lang="fr-FR" b="0" i="0" dirty="0">
                <a:solidFill>
                  <a:srgbClr val="000000"/>
                </a:solidFill>
                <a:effectLst/>
                <a:latin typeface="book antiqua" panose="02040602050305030304" pitchFamily="18" charset="0"/>
                <a:cs typeface="heebo" pitchFamily="2" charset="-79"/>
              </a:rPr>
            </a:br>
            <a:r>
              <a:rPr lang="fr-FR" sz="1800" b="0" i="0" dirty="0">
                <a:solidFill>
                  <a:srgbClr val="000000"/>
                </a:solidFill>
                <a:effectLst/>
                <a:latin typeface="book antiqua" panose="02040602050305030304" pitchFamily="18" charset="0"/>
                <a:cs typeface="heebo" pitchFamily="2" charset="-79"/>
              </a:rPr>
              <a:t>appuyée sur ta margelle!</a:t>
            </a:r>
            <a:br>
              <a:rPr lang="fr-FR" b="0" i="0" dirty="0">
                <a:solidFill>
                  <a:srgbClr val="000000"/>
                </a:solidFill>
                <a:effectLst/>
                <a:latin typeface="book antiqua" panose="02040602050305030304" pitchFamily="18" charset="0"/>
                <a:cs typeface="heebo" pitchFamily="2" charset="-79"/>
              </a:rPr>
            </a:br>
            <a:r>
              <a:rPr lang="fr-FR" sz="1800" b="0" i="0" dirty="0">
                <a:solidFill>
                  <a:srgbClr val="000000"/>
                </a:solidFill>
                <a:effectLst/>
                <a:latin typeface="book antiqua" panose="02040602050305030304" pitchFamily="18" charset="0"/>
                <a:cs typeface="heebo" pitchFamily="2" charset="-79"/>
              </a:rPr>
              <a:t>Que vois-tu, toi, au fond de ce puits ?</a:t>
            </a:r>
            <a:r>
              <a:rPr lang="fr-FR" b="0" i="0" dirty="0">
                <a:solidFill>
                  <a:srgbClr val="000000"/>
                </a:solidFill>
                <a:effectLst/>
                <a:latin typeface="heebo" pitchFamily="2" charset="-79"/>
                <a:cs typeface="heebo" pitchFamily="2" charset="-79"/>
              </a:rPr>
              <a:t> </a:t>
            </a:r>
          </a:p>
          <a:p>
            <a:pPr algn="ctr">
              <a:buNone/>
            </a:pPr>
            <a:r>
              <a:rPr lang="fr-FR" sz="1800" b="0" i="0" dirty="0">
                <a:solidFill>
                  <a:srgbClr val="000000"/>
                </a:solidFill>
                <a:effectLst/>
                <a:latin typeface="book antiqua" panose="02040602050305030304" pitchFamily="18" charset="0"/>
                <a:cs typeface="heebo" pitchFamily="2" charset="-79"/>
              </a:rPr>
              <a:t>Tu es dans la lumière,</a:t>
            </a:r>
            <a:br>
              <a:rPr lang="fr-FR" b="0" i="0" dirty="0">
                <a:solidFill>
                  <a:srgbClr val="000000"/>
                </a:solidFill>
                <a:effectLst/>
                <a:latin typeface="book antiqua" panose="02040602050305030304" pitchFamily="18" charset="0"/>
                <a:cs typeface="heebo" pitchFamily="2" charset="-79"/>
              </a:rPr>
            </a:br>
            <a:r>
              <a:rPr lang="fr-FR" sz="1800" b="0" i="0" dirty="0">
                <a:solidFill>
                  <a:srgbClr val="000000"/>
                </a:solidFill>
                <a:effectLst/>
                <a:latin typeface="book antiqua" panose="02040602050305030304" pitchFamily="18" charset="0"/>
                <a:cs typeface="heebo" pitchFamily="2" charset="-79"/>
              </a:rPr>
              <a:t>et tu vois l’image de ta vie, comme un reflet ondulant dans l’eau.</a:t>
            </a:r>
            <a:br>
              <a:rPr lang="fr-FR" b="0" i="0" dirty="0">
                <a:solidFill>
                  <a:srgbClr val="000000"/>
                </a:solidFill>
                <a:effectLst/>
                <a:latin typeface="book antiqua" panose="02040602050305030304" pitchFamily="18" charset="0"/>
                <a:cs typeface="heebo" pitchFamily="2" charset="-79"/>
              </a:rPr>
            </a:br>
            <a:r>
              <a:rPr lang="fr-FR" sz="1800" b="0" i="0" dirty="0">
                <a:solidFill>
                  <a:srgbClr val="000000"/>
                </a:solidFill>
                <a:effectLst/>
                <a:latin typeface="book antiqua" panose="02040602050305030304" pitchFamily="18" charset="0"/>
                <a:cs typeface="heebo" pitchFamily="2" charset="-79"/>
              </a:rPr>
              <a:t>Qui es-tu vraiment, toi sans prénom ?</a:t>
            </a:r>
            <a:br>
              <a:rPr lang="fr-FR" b="0" i="0" dirty="0">
                <a:solidFill>
                  <a:srgbClr val="000000"/>
                </a:solidFill>
                <a:effectLst/>
                <a:latin typeface="book antiqua" panose="02040602050305030304" pitchFamily="18" charset="0"/>
                <a:cs typeface="heebo" pitchFamily="2" charset="-79"/>
              </a:rPr>
            </a:br>
            <a:r>
              <a:rPr lang="fr-FR" sz="1800" b="0" i="0" dirty="0">
                <a:solidFill>
                  <a:srgbClr val="000000"/>
                </a:solidFill>
                <a:effectLst/>
                <a:latin typeface="book antiqua" panose="02040602050305030304" pitchFamily="18" charset="0"/>
                <a:cs typeface="heebo" pitchFamily="2" charset="-79"/>
              </a:rPr>
              <a:t>Femme de la terre, inondée de lumière à son zénith ?</a:t>
            </a:r>
            <a:br>
              <a:rPr lang="fr-FR" b="0" i="0" dirty="0">
                <a:solidFill>
                  <a:srgbClr val="000000"/>
                </a:solidFill>
                <a:effectLst/>
                <a:latin typeface="book antiqua" panose="02040602050305030304" pitchFamily="18" charset="0"/>
                <a:cs typeface="heebo" pitchFamily="2" charset="-79"/>
              </a:rPr>
            </a:br>
            <a:r>
              <a:rPr lang="fr-FR" sz="1800" b="0" i="0" dirty="0">
                <a:solidFill>
                  <a:srgbClr val="000000"/>
                </a:solidFill>
                <a:effectLst/>
                <a:latin typeface="book antiqua" panose="02040602050305030304" pitchFamily="18" charset="0"/>
                <a:cs typeface="heebo" pitchFamily="2" charset="-79"/>
              </a:rPr>
              <a:t>Ou femme des profondeurs de l’humanité,</a:t>
            </a:r>
            <a:br>
              <a:rPr lang="fr-FR" b="0" i="0" dirty="0">
                <a:solidFill>
                  <a:srgbClr val="000000"/>
                </a:solidFill>
                <a:effectLst/>
                <a:latin typeface="book antiqua" panose="02040602050305030304" pitchFamily="18" charset="0"/>
                <a:cs typeface="heebo" pitchFamily="2" charset="-79"/>
              </a:rPr>
            </a:br>
            <a:r>
              <a:rPr lang="fr-FR" sz="1800" b="0" i="0" dirty="0">
                <a:solidFill>
                  <a:srgbClr val="000000"/>
                </a:solidFill>
                <a:effectLst/>
                <a:latin typeface="book antiqua" panose="02040602050305030304" pitchFamily="18" charset="0"/>
                <a:cs typeface="heebo" pitchFamily="2" charset="-79"/>
              </a:rPr>
              <a:t>vie cachée, voilée par les ondes à la lisière de l’eau.</a:t>
            </a:r>
            <a:endParaRPr lang="fr-FR" b="0" i="0" dirty="0">
              <a:solidFill>
                <a:srgbClr val="000000"/>
              </a:solidFill>
              <a:effectLst/>
              <a:latin typeface="heebo" pitchFamily="2" charset="-79"/>
              <a:cs typeface="heebo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883698602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850026-33CE-0B91-BC88-C3CDF769C10F}"/>
              </a:ext>
            </a:extLst>
          </p:cNvPr>
          <p:cNvSpPr txBox="1">
            <a:spLocks/>
          </p:cNvSpPr>
          <p:nvPr/>
        </p:nvSpPr>
        <p:spPr>
          <a:xfrm>
            <a:off x="1475656" y="260649"/>
            <a:ext cx="5915000" cy="108012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fr-FR" dirty="0">
                <a:solidFill>
                  <a:schemeClr val="bg1"/>
                </a:solidFill>
              </a:rPr>
              <a:t>Carême et Pâques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4FA3714-93FF-30A2-3FE1-1B3B2AB6589B}"/>
              </a:ext>
            </a:extLst>
          </p:cNvPr>
          <p:cNvSpPr txBox="1"/>
          <p:nvPr/>
        </p:nvSpPr>
        <p:spPr>
          <a:xfrm>
            <a:off x="2340292" y="1124744"/>
            <a:ext cx="56886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fr-FR" b="0" i="0" dirty="0">
                <a:solidFill>
                  <a:srgbClr val="000000"/>
                </a:solidFill>
                <a:effectLst/>
                <a:latin typeface="heebo" pitchFamily="2" charset="-79"/>
                <a:cs typeface="heebo" pitchFamily="2" charset="-79"/>
              </a:rPr>
              <a:t>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21F42FB-F329-3DF9-244D-6ED4EB11DB0D}"/>
              </a:ext>
            </a:extLst>
          </p:cNvPr>
          <p:cNvSpPr txBox="1"/>
          <p:nvPr/>
        </p:nvSpPr>
        <p:spPr>
          <a:xfrm>
            <a:off x="374598" y="1482762"/>
            <a:ext cx="698477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chemeClr val="bg1"/>
                </a:solidFill>
              </a:rPr>
              <a:t>Un module spécialement adapté </a:t>
            </a:r>
          </a:p>
          <a:p>
            <a:r>
              <a:rPr lang="fr-FR" sz="2000" b="1" dirty="0">
                <a:solidFill>
                  <a:schemeClr val="bg1"/>
                </a:solidFill>
              </a:rPr>
              <a:t>3ème dimanche de Carême Année A </a:t>
            </a:r>
            <a:br>
              <a:rPr lang="fr-FR" sz="2000" b="1" dirty="0">
                <a:solidFill>
                  <a:schemeClr val="bg1"/>
                </a:solidFill>
              </a:rPr>
            </a:br>
            <a:r>
              <a:rPr lang="fr-FR" sz="2000" dirty="0">
                <a:solidFill>
                  <a:schemeClr val="bg1"/>
                </a:solidFill>
              </a:rPr>
              <a:t>Textes du jour : </a:t>
            </a:r>
          </a:p>
          <a:p>
            <a:r>
              <a:rPr lang="fr-FR" sz="2000" dirty="0">
                <a:solidFill>
                  <a:schemeClr val="bg1"/>
                </a:solidFill>
              </a:rPr>
              <a:t>Exode 17  Eau du rocher </a:t>
            </a:r>
          </a:p>
          <a:p>
            <a:r>
              <a:rPr lang="fr-FR" sz="2000" dirty="0">
                <a:solidFill>
                  <a:schemeClr val="bg1"/>
                </a:solidFill>
              </a:rPr>
              <a:t>Jean 4 Samaritaine</a:t>
            </a:r>
          </a:p>
        </p:txBody>
      </p:sp>
      <p:pic>
        <p:nvPicPr>
          <p:cNvPr id="6" name="Image 5" descr="Une image contenant mur, bougie, intérieur, vase&#10;&#10;Le contenu généré par l’IA peut être incorrect.">
            <a:extLst>
              <a:ext uri="{FF2B5EF4-FFF2-40B4-BE49-F238E27FC236}">
                <a16:creationId xmlns:a16="http://schemas.microsoft.com/office/drawing/2014/main" id="{57984A83-291B-F3F0-CD29-11A386AA9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144" y="1664782"/>
            <a:ext cx="2592705" cy="391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370422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051720" y="5391838"/>
            <a:ext cx="5143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Catéchèse par la Parole</a:t>
            </a:r>
          </a:p>
          <a:p>
            <a:pPr algn="ctr"/>
            <a:r>
              <a:rPr lang="fr-FR" dirty="0">
                <a:solidFill>
                  <a:schemeClr val="bg1"/>
                </a:solidFill>
              </a:rPr>
              <a:t>Module Samaritaine</a:t>
            </a:r>
          </a:p>
        </p:txBody>
      </p:sp>
      <p:pic>
        <p:nvPicPr>
          <p:cNvPr id="6" name="Image 5" descr="logo PLP P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5286388"/>
            <a:ext cx="1524000" cy="84124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AD4DC90-EFD2-2473-91CA-7AA7D129E90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325757" y="5013176"/>
            <a:ext cx="1466162" cy="146616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olo 1"/>
          <p:cNvSpPr>
            <a:spLocks noGrp="1"/>
          </p:cNvSpPr>
          <p:nvPr>
            <p:ph type="title"/>
          </p:nvPr>
        </p:nvSpPr>
        <p:spPr>
          <a:xfrm>
            <a:off x="251520" y="19497"/>
            <a:ext cx="8229600" cy="656612"/>
          </a:xfrm>
        </p:spPr>
        <p:txBody>
          <a:bodyPr/>
          <a:lstStyle/>
          <a:p>
            <a:pPr eaLnBrk="1" hangingPunct="1"/>
            <a:r>
              <a:rPr lang="it-IT" dirty="0">
                <a:solidFill>
                  <a:schemeClr val="bg1"/>
                </a:solidFill>
              </a:rPr>
              <a:t>Les textes</a:t>
            </a:r>
          </a:p>
        </p:txBody>
      </p:sp>
      <p:sp>
        <p:nvSpPr>
          <p:cNvPr id="15363" name="Segnaposto testo 5"/>
          <p:cNvSpPr>
            <a:spLocks noGrp="1"/>
          </p:cNvSpPr>
          <p:nvPr>
            <p:ph type="body" idx="1"/>
          </p:nvPr>
        </p:nvSpPr>
        <p:spPr>
          <a:xfrm>
            <a:off x="326132" y="729861"/>
            <a:ext cx="4040188" cy="479159"/>
          </a:xfrm>
        </p:spPr>
        <p:txBody>
          <a:bodyPr/>
          <a:lstStyle/>
          <a:p>
            <a:pPr eaLnBrk="1" hangingPunct="1"/>
            <a:r>
              <a:rPr lang="it-IT" dirty="0">
                <a:solidFill>
                  <a:schemeClr val="bg1"/>
                </a:solidFill>
              </a:rPr>
              <a:t>Premier Testament</a:t>
            </a:r>
          </a:p>
        </p:txBody>
      </p:sp>
      <p:sp>
        <p:nvSpPr>
          <p:cNvPr id="15364" name="Segnaposto contenuto 6"/>
          <p:cNvSpPr>
            <a:spLocks noGrp="1"/>
          </p:cNvSpPr>
          <p:nvPr>
            <p:ph sz="half" idx="2"/>
          </p:nvPr>
        </p:nvSpPr>
        <p:spPr>
          <a:xfrm>
            <a:off x="251520" y="1300530"/>
            <a:ext cx="5376253" cy="5113829"/>
          </a:xfrm>
        </p:spPr>
        <p:txBody>
          <a:bodyPr/>
          <a:lstStyle/>
          <a:p>
            <a:pPr eaLnBrk="1" hangingPunct="1">
              <a:buNone/>
            </a:pPr>
            <a:r>
              <a:rPr lang="fr-FR" b="1" dirty="0">
                <a:solidFill>
                  <a:schemeClr val="bg1"/>
                </a:solidFill>
              </a:rPr>
              <a:t>Exode 17  L’eau du rocher</a:t>
            </a:r>
          </a:p>
        </p:txBody>
      </p:sp>
      <p:sp>
        <p:nvSpPr>
          <p:cNvPr id="15365" name="Segnaposto testo 7"/>
          <p:cNvSpPr>
            <a:spLocks noGrp="1"/>
          </p:cNvSpPr>
          <p:nvPr>
            <p:ph type="body" sz="quarter" idx="3"/>
          </p:nvPr>
        </p:nvSpPr>
        <p:spPr>
          <a:xfrm>
            <a:off x="5730143" y="682504"/>
            <a:ext cx="4041775" cy="479160"/>
          </a:xfrm>
        </p:spPr>
        <p:txBody>
          <a:bodyPr/>
          <a:lstStyle/>
          <a:p>
            <a:pPr eaLnBrk="1" hangingPunct="1"/>
            <a:r>
              <a:rPr lang="it-IT" dirty="0">
                <a:solidFill>
                  <a:schemeClr val="bg1"/>
                </a:solidFill>
              </a:rPr>
              <a:t>Nouveau Testament</a:t>
            </a:r>
          </a:p>
        </p:txBody>
      </p:sp>
      <p:sp>
        <p:nvSpPr>
          <p:cNvPr id="15366" name="Segnaposto contenuto 8"/>
          <p:cNvSpPr>
            <a:spLocks noGrp="1"/>
          </p:cNvSpPr>
          <p:nvPr>
            <p:ph sz="quarter" idx="4"/>
          </p:nvPr>
        </p:nvSpPr>
        <p:spPr>
          <a:xfrm>
            <a:off x="5483602" y="1300530"/>
            <a:ext cx="3408878" cy="1398141"/>
          </a:xfrm>
        </p:spPr>
        <p:txBody>
          <a:bodyPr/>
          <a:lstStyle/>
          <a:p>
            <a:pPr eaLnBrk="1" hangingPunct="1">
              <a:buNone/>
            </a:pPr>
            <a:r>
              <a:rPr lang="it-IT" b="1" dirty="0">
                <a:solidFill>
                  <a:schemeClr val="bg1"/>
                </a:solidFill>
              </a:rPr>
              <a:t>Jean 4, 1-30 Samaritaine</a:t>
            </a:r>
          </a:p>
        </p:txBody>
      </p:sp>
      <p:pic>
        <p:nvPicPr>
          <p:cNvPr id="3" name="Image 2" descr="Une image contenant dessin, illustration, Dessin d’enfant, skier&#10;&#10;Le contenu généré par l’IA peut être incorrect.">
            <a:extLst>
              <a:ext uri="{FF2B5EF4-FFF2-40B4-BE49-F238E27FC236}">
                <a16:creationId xmlns:a16="http://schemas.microsoft.com/office/drawing/2014/main" id="{F15B5D51-DE02-6EE1-0907-EC665F70A1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108" y="2327086"/>
            <a:ext cx="2948236" cy="3789040"/>
          </a:xfrm>
          <a:prstGeom prst="rect">
            <a:avLst/>
          </a:prstGeom>
        </p:spPr>
      </p:pic>
      <p:pic>
        <p:nvPicPr>
          <p:cNvPr id="5" name="Image 4" descr="Une image contenant dessin humoristique, habits, illustration, dessin&#10;&#10;Le contenu généré par l’IA peut être incorrect.">
            <a:extLst>
              <a:ext uri="{FF2B5EF4-FFF2-40B4-BE49-F238E27FC236}">
                <a16:creationId xmlns:a16="http://schemas.microsoft.com/office/drawing/2014/main" id="{70AD9D48-F4A8-5B51-F0A7-0A198C4181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7773" y="2156338"/>
            <a:ext cx="2853347" cy="393707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 build="p"/>
      <p:bldP spid="1536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42868" y="1916832"/>
            <a:ext cx="8143932" cy="2291716"/>
          </a:xfrm>
        </p:spPr>
        <p:txBody>
          <a:bodyPr/>
          <a:lstStyle/>
          <a:p>
            <a:pPr>
              <a:buNone/>
            </a:pPr>
            <a:endParaRPr lang="fr-FR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fr-FR" dirty="0">
                <a:solidFill>
                  <a:schemeClr val="bg1"/>
                </a:solidFill>
              </a:rPr>
              <a:t>Texte lu le 3ème dimanche de Carême Année A.</a:t>
            </a:r>
          </a:p>
        </p:txBody>
      </p:sp>
      <p:sp>
        <p:nvSpPr>
          <p:cNvPr id="7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dirty="0">
                <a:solidFill>
                  <a:schemeClr val="bg1"/>
                </a:solidFill>
              </a:rPr>
              <a:t>Lien avec la liturgie</a:t>
            </a:r>
          </a:p>
        </p:txBody>
      </p:sp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>
            <a:extLst>
              <a:ext uri="{FF2B5EF4-FFF2-40B4-BE49-F238E27FC236}">
                <a16:creationId xmlns:a16="http://schemas.microsoft.com/office/drawing/2014/main" id="{2EC26A0F-3790-3695-F2B6-C4B65FFF713D}"/>
              </a:ext>
            </a:extLst>
          </p:cNvPr>
          <p:cNvSpPr txBox="1"/>
          <p:nvPr/>
        </p:nvSpPr>
        <p:spPr>
          <a:xfrm>
            <a:off x="54232" y="69214"/>
            <a:ext cx="5984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Avec une pédagogie adaptée à chaque âge</a:t>
            </a: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FDF06559-F283-D206-C98F-E86214869192}"/>
              </a:ext>
            </a:extLst>
          </p:cNvPr>
          <p:cNvGrpSpPr/>
          <p:nvPr/>
        </p:nvGrpSpPr>
        <p:grpSpPr>
          <a:xfrm>
            <a:off x="301321" y="606159"/>
            <a:ext cx="6565681" cy="1229339"/>
            <a:chOff x="296893" y="5416658"/>
            <a:chExt cx="5981862" cy="1229339"/>
          </a:xfrm>
        </p:grpSpPr>
        <p:pic>
          <p:nvPicPr>
            <p:cNvPr id="9" name="Image 8" descr="Une image contenant texte, clipart, Graphique, Dessin d’enfant&#10;&#10;Le contenu généré par l’IA peut être incorrect.">
              <a:extLst>
                <a:ext uri="{FF2B5EF4-FFF2-40B4-BE49-F238E27FC236}">
                  <a16:creationId xmlns:a16="http://schemas.microsoft.com/office/drawing/2014/main" id="{3239ED5E-5BF0-B730-E1FA-A7F2251251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6893" y="5416658"/>
              <a:ext cx="1800000" cy="1116723"/>
            </a:xfrm>
            <a:prstGeom prst="rect">
              <a:avLst/>
            </a:prstGeom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1C1A2D40-2434-7801-25FB-08F3C28CEF28}"/>
                </a:ext>
              </a:extLst>
            </p:cNvPr>
            <p:cNvSpPr txBox="1"/>
            <p:nvPr/>
          </p:nvSpPr>
          <p:spPr>
            <a:xfrm>
              <a:off x="2174299" y="5445668"/>
              <a:ext cx="410445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/>
                  </a:solidFill>
                </a:rPr>
                <a:t>Raconter </a:t>
              </a:r>
              <a:r>
                <a:rPr lang="fr-FR" b="1" dirty="0">
                  <a:solidFill>
                    <a:schemeClr val="bg1"/>
                  </a:solidFill>
                </a:rPr>
                <a:t>Exode 17 </a:t>
              </a:r>
              <a:r>
                <a:rPr lang="fr-FR" dirty="0">
                  <a:solidFill>
                    <a:schemeClr val="bg1"/>
                  </a:solidFill>
                </a:rPr>
                <a:t>L’eau du rocher</a:t>
              </a:r>
            </a:p>
            <a:p>
              <a:r>
                <a:rPr lang="fr-FR" dirty="0">
                  <a:solidFill>
                    <a:schemeClr val="bg1"/>
                  </a:solidFill>
                </a:rPr>
                <a:t>Et </a:t>
              </a:r>
              <a:r>
                <a:rPr lang="fr-FR" b="1" dirty="0">
                  <a:solidFill>
                    <a:schemeClr val="bg1"/>
                  </a:solidFill>
                </a:rPr>
                <a:t>Jean 4,1-30 </a:t>
              </a:r>
              <a:r>
                <a:rPr lang="fr-FR" dirty="0">
                  <a:solidFill>
                    <a:schemeClr val="bg1"/>
                  </a:solidFill>
                </a:rPr>
                <a:t>Samaritaine</a:t>
              </a:r>
            </a:p>
            <a:p>
              <a:r>
                <a:rPr lang="fr-FR" dirty="0">
                  <a:solidFill>
                    <a:schemeClr val="bg1"/>
                  </a:solidFill>
                </a:rPr>
                <a:t> </a:t>
              </a:r>
              <a:br>
                <a:rPr lang="fr-FR" dirty="0">
                  <a:solidFill>
                    <a:schemeClr val="bg1"/>
                  </a:solidFill>
                </a:rPr>
              </a:br>
              <a:endParaRPr lang="fr-FR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9A5D8142-F80B-B87B-DFDF-E74875913845}"/>
              </a:ext>
            </a:extLst>
          </p:cNvPr>
          <p:cNvGrpSpPr/>
          <p:nvPr/>
        </p:nvGrpSpPr>
        <p:grpSpPr>
          <a:xfrm>
            <a:off x="1043608" y="3076454"/>
            <a:ext cx="7186522" cy="1116267"/>
            <a:chOff x="1882277" y="2849914"/>
            <a:chExt cx="7186522" cy="1116267"/>
          </a:xfrm>
        </p:grpSpPr>
        <p:pic>
          <p:nvPicPr>
            <p:cNvPr id="7" name="Image 6" descr="Une image contenant symbole, texte, Police, Graphique&#10;&#10;Le contenu généré par l’IA peut être incorrect.">
              <a:extLst>
                <a:ext uri="{FF2B5EF4-FFF2-40B4-BE49-F238E27FC236}">
                  <a16:creationId xmlns:a16="http://schemas.microsoft.com/office/drawing/2014/main" id="{D38F462D-E239-7C60-21A4-263330D56C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82277" y="2849914"/>
              <a:ext cx="1800000" cy="1116267"/>
            </a:xfrm>
            <a:prstGeom prst="rect">
              <a:avLst/>
            </a:prstGeom>
          </p:spPr>
        </p:pic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A86864CC-F3D7-3151-32A2-958B9AA86B55}"/>
                </a:ext>
              </a:extLst>
            </p:cNvPr>
            <p:cNvSpPr txBox="1"/>
            <p:nvPr/>
          </p:nvSpPr>
          <p:spPr>
            <a:xfrm>
              <a:off x="3870749" y="2879816"/>
              <a:ext cx="51980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/>
                  </a:solidFill>
                </a:rPr>
                <a:t>Rapprocher ces deux récits d’eau</a:t>
              </a:r>
            </a:p>
            <a:p>
              <a:r>
                <a:rPr lang="fr-FR" dirty="0">
                  <a:solidFill>
                    <a:schemeClr val="bg1"/>
                  </a:solidFill>
                </a:rPr>
                <a:t>Est-ce la même eau ? </a:t>
              </a: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42B79D1A-2F15-E2EE-1F99-7ECF010282D0}"/>
              </a:ext>
            </a:extLst>
          </p:cNvPr>
          <p:cNvGrpSpPr/>
          <p:nvPr/>
        </p:nvGrpSpPr>
        <p:grpSpPr>
          <a:xfrm>
            <a:off x="704130" y="1750038"/>
            <a:ext cx="7366736" cy="1186649"/>
            <a:chOff x="981101" y="4063558"/>
            <a:chExt cx="7366736" cy="1186649"/>
          </a:xfrm>
        </p:grpSpPr>
        <p:pic>
          <p:nvPicPr>
            <p:cNvPr id="5" name="Image 4" descr="Une image contenant Visage humain, Graphique, texte, illustration&#10;&#10;Le contenu généré par l’IA peut être incorrect.">
              <a:extLst>
                <a:ext uri="{FF2B5EF4-FFF2-40B4-BE49-F238E27FC236}">
                  <a16:creationId xmlns:a16="http://schemas.microsoft.com/office/drawing/2014/main" id="{B52A84FD-204B-295B-4D60-4A0F44D8B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1101" y="4137721"/>
              <a:ext cx="1800000" cy="1112486"/>
            </a:xfrm>
            <a:prstGeom prst="rect">
              <a:avLst/>
            </a:prstGeom>
          </p:spPr>
        </p:pic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E0309FBD-DB4B-BE1F-F3D1-9FCF808B643F}"/>
                </a:ext>
              </a:extLst>
            </p:cNvPr>
            <p:cNvSpPr txBox="1"/>
            <p:nvPr/>
          </p:nvSpPr>
          <p:spPr>
            <a:xfrm>
              <a:off x="3007776" y="4063558"/>
              <a:ext cx="534006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/>
                  </a:solidFill>
                </a:rPr>
                <a:t>Se questionner</a:t>
              </a:r>
            </a:p>
            <a:p>
              <a:r>
                <a:rPr lang="fr-FR" dirty="0">
                  <a:solidFill>
                    <a:schemeClr val="bg1"/>
                  </a:solidFill>
                </a:rPr>
                <a:t>Quel est cette eau  vive ?</a:t>
              </a:r>
            </a:p>
            <a:p>
              <a:r>
                <a:rPr lang="fr-FR" dirty="0">
                  <a:solidFill>
                    <a:schemeClr val="bg1"/>
                  </a:solidFill>
                </a:rPr>
                <a:t>Quel est le don de Dieu ?  </a:t>
              </a: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AA0C50AC-900E-A818-78AD-50BDD436717C}"/>
              </a:ext>
            </a:extLst>
          </p:cNvPr>
          <p:cNvGrpSpPr/>
          <p:nvPr/>
        </p:nvGrpSpPr>
        <p:grpSpPr>
          <a:xfrm>
            <a:off x="3046358" y="5565543"/>
            <a:ext cx="5846122" cy="1225441"/>
            <a:chOff x="3563888" y="377202"/>
            <a:chExt cx="5846122" cy="1225441"/>
          </a:xfrm>
        </p:grpSpPr>
        <p:pic>
          <p:nvPicPr>
            <p:cNvPr id="11" name="Image 10" descr="Une image contenant clipart, Visage humain, texte, dessin humoristique&#10;&#10;Le contenu généré par l’IA peut être incorrect.">
              <a:extLst>
                <a:ext uri="{FF2B5EF4-FFF2-40B4-BE49-F238E27FC236}">
                  <a16:creationId xmlns:a16="http://schemas.microsoft.com/office/drawing/2014/main" id="{DF59DB4C-7148-8277-4C94-95DE2A400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63888" y="377202"/>
              <a:ext cx="1800000" cy="1116270"/>
            </a:xfrm>
            <a:prstGeom prst="rect">
              <a:avLst/>
            </a:prstGeom>
          </p:spPr>
        </p:pic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BF1C5726-7ADF-8DCE-F0FA-A17AAE218B63}"/>
                </a:ext>
              </a:extLst>
            </p:cNvPr>
            <p:cNvSpPr txBox="1"/>
            <p:nvPr/>
          </p:nvSpPr>
          <p:spPr>
            <a:xfrm>
              <a:off x="5399486" y="402314"/>
              <a:ext cx="4010524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dirty="0">
                  <a:solidFill>
                    <a:schemeClr val="bg1"/>
                  </a:solidFill>
                </a:rPr>
                <a:t>Méditer Prier</a:t>
              </a:r>
            </a:p>
            <a:p>
              <a:r>
                <a:rPr lang="fr-FR" dirty="0">
                  <a:solidFill>
                    <a:schemeClr val="bg1"/>
                  </a:solidFill>
                </a:rPr>
                <a:t>Traverser la vie… </a:t>
              </a:r>
            </a:p>
            <a:p>
              <a:r>
                <a:rPr lang="fr-FR" dirty="0">
                  <a:solidFill>
                    <a:schemeClr val="bg1"/>
                  </a:solidFill>
                </a:rPr>
                <a:t>Nous sommes au fond du puits…</a:t>
              </a:r>
              <a:br>
                <a:rPr lang="fr-FR" dirty="0">
                  <a:solidFill>
                    <a:schemeClr val="bg1"/>
                  </a:solidFill>
                </a:rPr>
              </a:br>
              <a:endParaRPr lang="fr-FR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8B9A5577-FC12-DF1C-610A-1AAF0D0F6D76}"/>
              </a:ext>
            </a:extLst>
          </p:cNvPr>
          <p:cNvGrpSpPr/>
          <p:nvPr/>
        </p:nvGrpSpPr>
        <p:grpSpPr>
          <a:xfrm>
            <a:off x="2009826" y="4318642"/>
            <a:ext cx="6090566" cy="1200329"/>
            <a:chOff x="2748214" y="1597429"/>
            <a:chExt cx="6274177" cy="1200329"/>
          </a:xfrm>
        </p:grpSpPr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BBD56EDD-A6E4-43AC-2DF2-F5A0A1853DA6}"/>
                </a:ext>
              </a:extLst>
            </p:cNvPr>
            <p:cNvSpPr txBox="1"/>
            <p:nvPr/>
          </p:nvSpPr>
          <p:spPr>
            <a:xfrm>
              <a:off x="4548214" y="1597429"/>
              <a:ext cx="447417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/>
                  </a:solidFill>
                </a:rPr>
                <a:t>Chercher</a:t>
              </a:r>
            </a:p>
            <a:p>
              <a:r>
                <a:rPr lang="fr-FR" dirty="0">
                  <a:solidFill>
                    <a:schemeClr val="bg1"/>
                  </a:solidFill>
                </a:rPr>
                <a:t>L’eau de la Première Alliance, en Jésus, </a:t>
              </a:r>
              <a:br>
                <a:rPr lang="fr-FR" dirty="0">
                  <a:solidFill>
                    <a:schemeClr val="bg1"/>
                  </a:solidFill>
                </a:rPr>
              </a:br>
              <a:r>
                <a:rPr lang="fr-FR" dirty="0">
                  <a:solidFill>
                    <a:schemeClr val="bg1"/>
                  </a:solidFill>
                </a:rPr>
                <a:t>est Eau Vive, Vie éternelle! </a:t>
              </a:r>
              <a:br>
                <a:rPr lang="fr-FR" dirty="0">
                  <a:solidFill>
                    <a:schemeClr val="bg1"/>
                  </a:solidFill>
                </a:rPr>
              </a:br>
              <a:endParaRPr lang="fr-FR" dirty="0">
                <a:solidFill>
                  <a:schemeClr val="bg1"/>
                </a:solidFill>
              </a:endParaRPr>
            </a:p>
          </p:txBody>
        </p:sp>
        <p:pic>
          <p:nvPicPr>
            <p:cNvPr id="24" name="Image 23" descr="Une image contenant clipart, Graphique, Visage humain, dessin humoristique&#10;&#10;Le contenu généré par l’IA peut être incorrect.">
              <a:extLst>
                <a:ext uri="{FF2B5EF4-FFF2-40B4-BE49-F238E27FC236}">
                  <a16:creationId xmlns:a16="http://schemas.microsoft.com/office/drawing/2014/main" id="{5519BD46-E2AB-6DAF-E913-82EBE8AD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48214" y="1598044"/>
              <a:ext cx="1800000" cy="1114288"/>
            </a:xfrm>
            <a:prstGeom prst="rect">
              <a:avLst/>
            </a:prstGeom>
          </p:spPr>
        </p:pic>
      </p:grpSp>
      <p:sp>
        <p:nvSpPr>
          <p:cNvPr id="19" name="ZoneTexte 18"/>
          <p:cNvSpPr txBox="1"/>
          <p:nvPr/>
        </p:nvSpPr>
        <p:spPr>
          <a:xfrm>
            <a:off x="5585352" y="115380"/>
            <a:ext cx="285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Quelques exemples…</a:t>
            </a:r>
          </a:p>
        </p:txBody>
      </p:sp>
    </p:spTree>
    <p:extLst>
      <p:ext uri="{BB962C8B-B14F-4D97-AF65-F5344CB8AC3E}">
        <p14:creationId xmlns:p14="http://schemas.microsoft.com/office/powerpoint/2010/main" val="17312220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olo 1"/>
          <p:cNvSpPr>
            <a:spLocks noGrp="1"/>
          </p:cNvSpPr>
          <p:nvPr>
            <p:ph type="title"/>
          </p:nvPr>
        </p:nvSpPr>
        <p:spPr>
          <a:xfrm>
            <a:off x="2275196" y="177355"/>
            <a:ext cx="2928958" cy="857256"/>
          </a:xfrm>
        </p:spPr>
        <p:txBody>
          <a:bodyPr/>
          <a:lstStyle/>
          <a:p>
            <a:pPr eaLnBrk="1" hangingPunct="1"/>
            <a:r>
              <a:rPr lang="it-IT" cap="none" dirty="0">
                <a:solidFill>
                  <a:schemeClr val="bg1"/>
                </a:solidFill>
              </a:rPr>
              <a:t>Des images</a:t>
            </a:r>
          </a:p>
        </p:txBody>
      </p:sp>
      <p:pic>
        <p:nvPicPr>
          <p:cNvPr id="3" name="Image 2" descr="Une image contenant Graphique, clipart, symbole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D16A6C5E-976C-175A-C93E-FD4291D1D3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34" y="66308"/>
            <a:ext cx="1872208" cy="1343607"/>
          </a:xfrm>
          <a:prstGeom prst="rect">
            <a:avLst/>
          </a:prstGeom>
        </p:spPr>
      </p:pic>
      <p:pic>
        <p:nvPicPr>
          <p:cNvPr id="5" name="Image 4" descr="Une image contenant peinture, dessin, art, Arts visuels&#10;&#10;Le contenu généré par l’IA peut être incorrect.">
            <a:extLst>
              <a:ext uri="{FF2B5EF4-FFF2-40B4-BE49-F238E27FC236}">
                <a16:creationId xmlns:a16="http://schemas.microsoft.com/office/drawing/2014/main" id="{D9D5C12C-A22D-4948-9D58-124F48331B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212" y="1628800"/>
            <a:ext cx="2739968" cy="4077072"/>
          </a:xfrm>
          <a:prstGeom prst="rect">
            <a:avLst/>
          </a:prstGeom>
        </p:spPr>
      </p:pic>
      <p:pic>
        <p:nvPicPr>
          <p:cNvPr id="8" name="Image 7" descr="Une image contenant peinture, art, dessin, croquis&#10;&#10;Le contenu généré par l’IA peut être incorrect.">
            <a:extLst>
              <a:ext uri="{FF2B5EF4-FFF2-40B4-BE49-F238E27FC236}">
                <a16:creationId xmlns:a16="http://schemas.microsoft.com/office/drawing/2014/main" id="{9BFFA16A-AC8F-79B5-3CDF-059C77423E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2867" y="177355"/>
            <a:ext cx="2496494" cy="3572630"/>
          </a:xfrm>
          <a:prstGeom prst="rect">
            <a:avLst/>
          </a:prstGeom>
        </p:spPr>
      </p:pic>
      <p:pic>
        <p:nvPicPr>
          <p:cNvPr id="11" name="Image 10" descr="Une image contenant dessin, illustration, croqui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0B1A8423-2E9F-0C0D-5BF0-A0EAD978BD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5936" y="4138308"/>
            <a:ext cx="3429154" cy="249126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33FEDBA-0CBD-5220-FC93-0E4091F62612}"/>
              </a:ext>
            </a:extLst>
          </p:cNvPr>
          <p:cNvSpPr txBox="1"/>
          <p:nvPr/>
        </p:nvSpPr>
        <p:spPr>
          <a:xfrm>
            <a:off x="887587" y="5740091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Une</a:t>
            </a:r>
            <a:r>
              <a:rPr lang="fr-FR" dirty="0"/>
              <a:t> </a:t>
            </a:r>
            <a:r>
              <a:rPr lang="fr-FR" dirty="0">
                <a:solidFill>
                  <a:schemeClr val="bg1"/>
                </a:solidFill>
              </a:rPr>
              <a:t>icône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43D1413-D62E-9ECE-02D7-84D64D95C696}"/>
              </a:ext>
            </a:extLst>
          </p:cNvPr>
          <p:cNvSpPr txBox="1"/>
          <p:nvPr/>
        </p:nvSpPr>
        <p:spPr>
          <a:xfrm>
            <a:off x="7260389" y="3768976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</a:rPr>
              <a:t>Sieger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Kôder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ECBE89F-15CC-8A59-6BC7-5349ACA3377B}"/>
              </a:ext>
            </a:extLst>
          </p:cNvPr>
          <p:cNvSpPr txBox="1"/>
          <p:nvPr/>
        </p:nvSpPr>
        <p:spPr>
          <a:xfrm>
            <a:off x="7498958" y="5725942"/>
            <a:ext cx="15597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Eau du rocher </a:t>
            </a:r>
          </a:p>
          <a:p>
            <a:r>
              <a:rPr lang="fr-FR" dirty="0">
                <a:solidFill>
                  <a:schemeClr val="bg1"/>
                </a:solidFill>
              </a:rPr>
              <a:t>et eau de la Samaritaine</a:t>
            </a:r>
          </a:p>
        </p:txBody>
      </p:sp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2D4DA7-6EE6-C54D-D7F8-9E888503C2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olo 1">
            <a:extLst>
              <a:ext uri="{FF2B5EF4-FFF2-40B4-BE49-F238E27FC236}">
                <a16:creationId xmlns:a16="http://schemas.microsoft.com/office/drawing/2014/main" id="{F1490B63-CB9A-A0E5-CBF7-9F48803F5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7824" y="90235"/>
            <a:ext cx="5112568" cy="857256"/>
          </a:xfrm>
        </p:spPr>
        <p:txBody>
          <a:bodyPr/>
          <a:lstStyle/>
          <a:p>
            <a:pPr eaLnBrk="1" hangingPunct="1"/>
            <a:r>
              <a:rPr lang="it-IT" cap="none" dirty="0">
                <a:solidFill>
                  <a:schemeClr val="bg1"/>
                </a:solidFill>
              </a:rPr>
              <a:t>Des lectures d’images</a:t>
            </a:r>
          </a:p>
        </p:txBody>
      </p:sp>
      <p:pic>
        <p:nvPicPr>
          <p:cNvPr id="3" name="Image 2" descr="Une image contenant Graphique, clipart, symbole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252BFBA8-7FDC-13E0-CAD5-D0D20FA877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34" y="66308"/>
            <a:ext cx="1872208" cy="1343607"/>
          </a:xfrm>
          <a:prstGeom prst="rect">
            <a:avLst/>
          </a:prstGeom>
        </p:spPr>
      </p:pic>
      <p:pic>
        <p:nvPicPr>
          <p:cNvPr id="4" name="Image 3" descr="Une image contenant peinture, art, dessin, croquis&#10;&#10;Le contenu généré par l’IA peut être incorrect.">
            <a:extLst>
              <a:ext uri="{FF2B5EF4-FFF2-40B4-BE49-F238E27FC236}">
                <a16:creationId xmlns:a16="http://schemas.microsoft.com/office/drawing/2014/main" id="{50535711-3C54-3123-008A-862E35F74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395" y="1988840"/>
            <a:ext cx="2496494" cy="357263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F425C3A-5D91-4018-4F3C-CDE9FB841608}"/>
              </a:ext>
            </a:extLst>
          </p:cNvPr>
          <p:cNvSpPr txBox="1"/>
          <p:nvPr/>
        </p:nvSpPr>
        <p:spPr>
          <a:xfrm>
            <a:off x="4123917" y="1959067"/>
            <a:ext cx="426068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L'originalité de ce tableau est que nous nous trouvons, nous en tant que spectateur, au fond du puits.</a:t>
            </a:r>
            <a:br>
              <a:rPr lang="fr-FR" dirty="0">
                <a:solidFill>
                  <a:schemeClr val="bg1"/>
                </a:solidFill>
              </a:rPr>
            </a:br>
            <a:r>
              <a:rPr lang="fr-FR" dirty="0">
                <a:solidFill>
                  <a:schemeClr val="bg1"/>
                </a:solidFill>
              </a:rPr>
              <a:t>La Samaritaine, femme d'aujourd'hui, vue en contre plongée, regarde et voit deux images dans l'eau, la sienne et celle du Christ...</a:t>
            </a:r>
            <a:br>
              <a:rPr lang="fr-FR" dirty="0">
                <a:solidFill>
                  <a:schemeClr val="bg1"/>
                </a:solidFill>
              </a:rPr>
            </a:br>
            <a:r>
              <a:rPr lang="fr-FR" dirty="0">
                <a:solidFill>
                  <a:schemeClr val="bg1"/>
                </a:solidFill>
              </a:rPr>
              <a:t>Christ est reflet dans nos vies, source spirituelle !</a:t>
            </a:r>
          </a:p>
        </p:txBody>
      </p:sp>
    </p:spTree>
    <p:extLst>
      <p:ext uri="{BB962C8B-B14F-4D97-AF65-F5344CB8AC3E}">
        <p14:creationId xmlns:p14="http://schemas.microsoft.com/office/powerpoint/2010/main" val="3124536735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>
          <a:xfrm>
            <a:off x="195888" y="5752631"/>
            <a:ext cx="71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</a:rPr>
              <a:t>Vous en saurez plus dans l’onglet Image</a:t>
            </a:r>
          </a:p>
        </p:txBody>
      </p:sp>
      <p:pic>
        <p:nvPicPr>
          <p:cNvPr id="2" name="Image 1" descr="Une image contenant Graphique, clipart, symbole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B0726F3A-8E04-E375-E049-336A41AB2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0151" y="5373214"/>
            <a:ext cx="1872208" cy="1343607"/>
          </a:xfrm>
          <a:prstGeom prst="rect">
            <a:avLst/>
          </a:prstGeom>
        </p:spPr>
      </p:pic>
      <p:pic>
        <p:nvPicPr>
          <p:cNvPr id="4" name="Image 3" descr="Une image contenant peinture, art, mythologie, intérieur&#10;&#10;Le contenu généré par l’IA peut être incorrect.">
            <a:extLst>
              <a:ext uri="{FF2B5EF4-FFF2-40B4-BE49-F238E27FC236}">
                <a16:creationId xmlns:a16="http://schemas.microsoft.com/office/drawing/2014/main" id="{61E7E0DE-BF6D-657B-6C08-7EA88C3D88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487306"/>
            <a:ext cx="2289577" cy="3434366"/>
          </a:xfrm>
          <a:prstGeom prst="rect">
            <a:avLst/>
          </a:prstGeom>
        </p:spPr>
      </p:pic>
      <p:pic>
        <p:nvPicPr>
          <p:cNvPr id="6" name="Image 5" descr="Une image contenant art, peinture, intérieur, habits&#10;&#10;Le contenu généré par l’IA peut être incorrect.">
            <a:extLst>
              <a:ext uri="{FF2B5EF4-FFF2-40B4-BE49-F238E27FC236}">
                <a16:creationId xmlns:a16="http://schemas.microsoft.com/office/drawing/2014/main" id="{77024267-E215-3DC3-1455-43A91AA43C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6216" y="332655"/>
            <a:ext cx="2396143" cy="3194857"/>
          </a:xfrm>
          <a:prstGeom prst="rect">
            <a:avLst/>
          </a:prstGeom>
        </p:spPr>
      </p:pic>
      <p:pic>
        <p:nvPicPr>
          <p:cNvPr id="8" name="Image 7" descr="Une image contenant peinture, art, mythologie, Arts visuels&#10;&#10;Le contenu généré par l’IA peut être incorrect.">
            <a:extLst>
              <a:ext uri="{FF2B5EF4-FFF2-40B4-BE49-F238E27FC236}">
                <a16:creationId xmlns:a16="http://schemas.microsoft.com/office/drawing/2014/main" id="{6559E71E-223C-4540-B6A7-025D30149B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5313" y="3068960"/>
            <a:ext cx="2650703" cy="1988027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8FEF42CD-656A-60A8-C213-1F8AE60D745E}"/>
              </a:ext>
            </a:extLst>
          </p:cNvPr>
          <p:cNvSpPr txBox="1"/>
          <p:nvPr/>
        </p:nvSpPr>
        <p:spPr>
          <a:xfrm>
            <a:off x="3131840" y="853926"/>
            <a:ext cx="3672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Trois tableaux à comparer</a:t>
            </a:r>
          </a:p>
        </p:txBody>
      </p:sp>
    </p:spTree>
  </p:cSld>
  <p:clrMapOvr>
    <a:masterClrMapping/>
  </p:clrMapOvr>
  <p:transition spd="med"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87824" y="32612"/>
            <a:ext cx="5472122" cy="1143000"/>
          </a:xfrm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Intergénérationnel </a:t>
            </a:r>
          </a:p>
        </p:txBody>
      </p:sp>
      <p:pic>
        <p:nvPicPr>
          <p:cNvPr id="7" name="Image 6" descr="Une image contenant Graphique, 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AFDDB1A5-9921-8354-24B3-C751CB5FC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148" y="216650"/>
            <a:ext cx="2458784" cy="185738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8159325-8794-3501-2B48-E7D2BAEE9621}"/>
              </a:ext>
            </a:extLst>
          </p:cNvPr>
          <p:cNvSpPr txBox="1"/>
          <p:nvPr/>
        </p:nvSpPr>
        <p:spPr>
          <a:xfrm>
            <a:off x="235951" y="2708920"/>
            <a:ext cx="35283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Effectuer un chemin semblable à celui de la Samaritaine : </a:t>
            </a:r>
          </a:p>
          <a:p>
            <a:r>
              <a:rPr lang="fr-FR" dirty="0">
                <a:solidFill>
                  <a:schemeClr val="bg1"/>
                </a:solidFill>
              </a:rPr>
              <a:t>-Faire une rencontre, avoir soif de vérité</a:t>
            </a:r>
          </a:p>
          <a:p>
            <a:r>
              <a:rPr lang="fr-FR" dirty="0">
                <a:solidFill>
                  <a:schemeClr val="bg1"/>
                </a:solidFill>
              </a:rPr>
              <a:t>-Parcourir un chemin de croyant, annoncer la Bonne Nouvelle</a:t>
            </a:r>
          </a:p>
          <a:p>
            <a:r>
              <a:rPr lang="fr-FR" dirty="0">
                <a:solidFill>
                  <a:schemeClr val="bg1"/>
                </a:solidFill>
              </a:rPr>
              <a:t>- Expérimenter autour de l’eau pour mieux intérioriser l’eau vive</a:t>
            </a:r>
          </a:p>
          <a:p>
            <a:r>
              <a:rPr lang="fr-FR" dirty="0">
                <a:solidFill>
                  <a:schemeClr val="bg1"/>
                </a:solidFill>
              </a:rPr>
              <a:t>- Parcourir la Bible autour du puits.</a:t>
            </a:r>
          </a:p>
        </p:txBody>
      </p:sp>
      <p:pic>
        <p:nvPicPr>
          <p:cNvPr id="9" name="Image 8" descr="Une image contenant vase, mur, intérieur, céramique&#10;&#10;Le contenu généré par l’IA peut être incorrect.">
            <a:extLst>
              <a:ext uri="{FF2B5EF4-FFF2-40B4-BE49-F238E27FC236}">
                <a16:creationId xmlns:a16="http://schemas.microsoft.com/office/drawing/2014/main" id="{8D6908FF-B5CC-FA1D-3BE1-825ABFAD85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5518" y="2433191"/>
            <a:ext cx="5084057" cy="285978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Ner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1819</TotalTime>
  <Words>886</Words>
  <Application>Microsoft Office PowerPoint</Application>
  <PresentationFormat>Affichage à l'écran (4:3)</PresentationFormat>
  <Paragraphs>105</Paragraphs>
  <Slides>22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8" baseType="lpstr">
      <vt:lpstr>Arial</vt:lpstr>
      <vt:lpstr>book antiqua</vt:lpstr>
      <vt:lpstr>Calibri</vt:lpstr>
      <vt:lpstr>heebo</vt:lpstr>
      <vt:lpstr>Times New Roman</vt:lpstr>
      <vt:lpstr>Nero</vt:lpstr>
      <vt:lpstr>Diaporama de présentation Module Samaritaine </vt:lpstr>
      <vt:lpstr>Le module Samaritaine</vt:lpstr>
      <vt:lpstr>Les textes</vt:lpstr>
      <vt:lpstr>Lien avec la liturgie</vt:lpstr>
      <vt:lpstr>Présentation PowerPoint</vt:lpstr>
      <vt:lpstr>Des images</vt:lpstr>
      <vt:lpstr>Des lectures d’images</vt:lpstr>
      <vt:lpstr>Présentation PowerPoint</vt:lpstr>
      <vt:lpstr>Intergénérationnel </vt:lpstr>
      <vt:lpstr>Intergénérationnel </vt:lpstr>
      <vt:lpstr>Repères pour adultes</vt:lpstr>
      <vt:lpstr>Adultes</vt:lpstr>
      <vt:lpstr>Lecture au plus près avec des adultes sur page Adultes,  des jeunes sur page Spécial Jeunes</vt:lpstr>
      <vt:lpstr>Enfance Ados </vt:lpstr>
      <vt:lpstr>Petite enfance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Samaritaine Diaporama Présentation</dc:title>
  <dc:creator>par la parole</dc:creator>
  <cp:lastModifiedBy>odile theiller</cp:lastModifiedBy>
  <cp:revision>138</cp:revision>
  <dcterms:created xsi:type="dcterms:W3CDTF">2005-05-11T18:49:12Z</dcterms:created>
  <dcterms:modified xsi:type="dcterms:W3CDTF">2026-02-18T16:23:56Z</dcterms:modified>
</cp:coreProperties>
</file>