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256" r:id="rId3"/>
    <p:sldId id="265" r:id="rId4"/>
    <p:sldId id="272" r:id="rId5"/>
    <p:sldId id="257" r:id="rId6"/>
    <p:sldId id="266" r:id="rId7"/>
    <p:sldId id="273" r:id="rId8"/>
    <p:sldId id="258" r:id="rId9"/>
    <p:sldId id="267" r:id="rId10"/>
    <p:sldId id="274" r:id="rId11"/>
    <p:sldId id="259" r:id="rId12"/>
    <p:sldId id="268" r:id="rId13"/>
    <p:sldId id="275" r:id="rId14"/>
    <p:sldId id="260" r:id="rId15"/>
    <p:sldId id="269" r:id="rId16"/>
    <p:sldId id="276" r:id="rId17"/>
    <p:sldId id="280" r:id="rId18"/>
    <p:sldId id="281" r:id="rId19"/>
    <p:sldId id="282" r:id="rId20"/>
    <p:sldId id="264" r:id="rId21"/>
    <p:sldId id="270" r:id="rId22"/>
    <p:sldId id="283" r:id="rId23"/>
    <p:sldId id="277" r:id="rId24"/>
    <p:sldId id="262" r:id="rId25"/>
    <p:sldId id="271" r:id="rId26"/>
    <p:sldId id="278" r:id="rId27"/>
    <p:sldId id="263" r:id="rId28"/>
    <p:sldId id="261" r:id="rId29"/>
    <p:sldId id="279" r:id="rId30"/>
    <p:sldId id="285" r:id="rId3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9" autoAdjust="0"/>
    <p:restoredTop sz="94660"/>
  </p:normalViewPr>
  <p:slideViewPr>
    <p:cSldViewPr>
      <p:cViewPr varScale="1">
        <p:scale>
          <a:sx n="97" d="100"/>
          <a:sy n="97" d="100"/>
        </p:scale>
        <p:origin x="2070" y="30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
    </p:cViewPr>
  </p:sorterViewPr>
  <p:notesViewPr>
    <p:cSldViewPr>
      <p:cViewPr varScale="1">
        <p:scale>
          <a:sx n="88" d="100"/>
          <a:sy n="88" d="100"/>
        </p:scale>
        <p:origin x="-382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24AE2-27A8-489F-8D68-C7EA0FDA9A12}" type="datetimeFigureOut">
              <a:rPr lang="fr-FR" smtClean="0"/>
              <a:pPr/>
              <a:t>23/02/2026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91C663-ED8E-425B-ABDB-14F471784738}"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5A91C663-ED8E-425B-ABDB-14F471784738}"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C6B3465-9183-4B2B-B685-1CB9E609383B}" type="datetimeFigureOut">
              <a:rPr lang="fr-FR" smtClean="0"/>
              <a:pPr/>
              <a:t>23/02/2026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1E1D28D-869F-4E15-AE1F-7612D7C77F6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B3465-9183-4B2B-B685-1CB9E609383B}" type="datetimeFigureOut">
              <a:rPr lang="fr-FR" smtClean="0"/>
              <a:pPr/>
              <a:t>23/02/2026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1D28D-869F-4E15-AE1F-7612D7C77F6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99650" y="1499501"/>
            <a:ext cx="5112568" cy="2799184"/>
          </a:xfrm>
        </p:spPr>
        <p:txBody>
          <a:bodyPr>
            <a:normAutofit/>
          </a:bodyPr>
          <a:lstStyle/>
          <a:p>
            <a:r>
              <a:rPr lang="fr-FR" dirty="0"/>
              <a:t>Diaporama  </a:t>
            </a:r>
            <a:br>
              <a:rPr lang="fr-FR" dirty="0"/>
            </a:br>
            <a:r>
              <a:rPr lang="fr-FR" dirty="0"/>
              <a:t>Jean 4, 1-30 </a:t>
            </a:r>
            <a:br>
              <a:rPr lang="fr-FR" dirty="0"/>
            </a:br>
            <a:r>
              <a:rPr lang="fr-FR" dirty="0"/>
              <a:t>La Samaritaine </a:t>
            </a:r>
            <a:br>
              <a:rPr lang="fr-FR" dirty="0"/>
            </a:br>
            <a:endParaRPr lang="fr-FR" dirty="0"/>
          </a:p>
        </p:txBody>
      </p:sp>
      <p:pic>
        <p:nvPicPr>
          <p:cNvPr id="4" name="Image 3" descr="05 samaritaine logo.jpg"/>
          <p:cNvPicPr>
            <a:picLocks noChangeAspect="1"/>
          </p:cNvPicPr>
          <p:nvPr/>
        </p:nvPicPr>
        <p:blipFill>
          <a:blip r:embed="rId2" cstate="print"/>
          <a:stretch>
            <a:fillRect/>
          </a:stretch>
        </p:blipFill>
        <p:spPr>
          <a:xfrm>
            <a:off x="395536" y="1196752"/>
            <a:ext cx="3384376" cy="34046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800708"/>
            <a:ext cx="8229600" cy="5256584"/>
          </a:xfrm>
          <a:prstGeom prst="roundRect">
            <a:avLst/>
          </a:prstGeom>
          <a:noFill/>
          <a:ln w="38100">
            <a:solidFill>
              <a:srgbClr val="FFFF00"/>
            </a:solidFill>
          </a:ln>
        </p:spPr>
        <p:txBody>
          <a:bodyPr>
            <a:normAutofit fontScale="90000"/>
          </a:bodyPr>
          <a:lstStyle/>
          <a:p>
            <a:br>
              <a:rPr lang="fr-FR" dirty="0"/>
            </a:br>
            <a:r>
              <a:rPr lang="fr-FR" dirty="0"/>
              <a:t>Comme le peuple dans le désert, </a:t>
            </a:r>
            <a:br>
              <a:rPr lang="fr-FR" dirty="0"/>
            </a:br>
            <a:r>
              <a:rPr lang="fr-FR" dirty="0"/>
              <a:t>Jésus a soif d’eau. </a:t>
            </a:r>
            <a:br>
              <a:rPr lang="fr-FR" dirty="0"/>
            </a:br>
            <a:r>
              <a:rPr lang="fr-FR" dirty="0"/>
              <a:t>Mais il a soif aussi que  l’homme vienne à la rencontre de Dieu.</a:t>
            </a:r>
            <a:br>
              <a:rPr lang="fr-FR" dirty="0"/>
            </a:br>
            <a:r>
              <a:rPr lang="fr-FR" dirty="0"/>
              <a:t>Et toi, as-tu soif d’aller </a:t>
            </a:r>
            <a:br>
              <a:rPr lang="fr-FR" dirty="0"/>
            </a:br>
            <a:r>
              <a:rPr lang="fr-FR" dirty="0"/>
              <a:t>à la rencontre de Dieu? </a:t>
            </a:r>
            <a:br>
              <a:rPr lang="fr-FR" dirty="0"/>
            </a:br>
            <a:r>
              <a:rPr lang="fr-FR" dirty="0"/>
              <a:t>De quoi as-tu soif dans ta vie ? </a:t>
            </a:r>
            <a:br>
              <a:rPr lang="fr-FR" dirty="0"/>
            </a:br>
            <a:r>
              <a:rPr lang="fr-FR" dirty="0"/>
              <a:t>Pour ta vie ?</a:t>
            </a:r>
            <a:br>
              <a:rPr lang="fr-FR" dirty="0"/>
            </a:br>
            <a:endParaRPr lang="fr-FR" dirty="0"/>
          </a:p>
        </p:txBody>
      </p:sp>
      <p:sp>
        <p:nvSpPr>
          <p:cNvPr id="3" name="ZoneTexte 2">
            <a:extLst>
              <a:ext uri="{FF2B5EF4-FFF2-40B4-BE49-F238E27FC236}">
                <a16:creationId xmlns:a16="http://schemas.microsoft.com/office/drawing/2014/main" id="{27E68A4F-176C-BBED-80B9-95343689A500}"/>
              </a:ext>
            </a:extLst>
          </p:cNvPr>
          <p:cNvSpPr txBox="1"/>
          <p:nvPr/>
        </p:nvSpPr>
        <p:spPr>
          <a:xfrm>
            <a:off x="503548" y="188640"/>
            <a:ext cx="1656184" cy="369332"/>
          </a:xfrm>
          <a:prstGeom prst="rect">
            <a:avLst/>
          </a:prstGeom>
          <a:noFill/>
        </p:spPr>
        <p:txBody>
          <a:bodyPr wrap="square" rtlCol="0">
            <a:spAutoFit/>
          </a:bodyPr>
          <a:lstStyle/>
          <a:p>
            <a:r>
              <a:rPr lang="fr-FR" dirty="0">
                <a:solidFill>
                  <a:srgbClr val="FF0000"/>
                </a:solidFill>
              </a:rPr>
              <a:t>Soif</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391728" y="648320"/>
            <a:ext cx="8360543" cy="1619250"/>
          </a:xfrm>
          <a:prstGeom prst="rect">
            <a:avLst/>
          </a:prstGeom>
        </p:spPr>
        <p:txBody>
          <a:bodyPr wrap="none" fromWordArt="1">
            <a:prstTxWarp prst="textWave1">
              <a:avLst>
                <a:gd name="adj1" fmla="val 13005"/>
                <a:gd name="adj2" fmla="val 0"/>
              </a:avLst>
            </a:prstTxWarp>
          </a:bodyPr>
          <a:lstStyle/>
          <a:p>
            <a:pPr algn="ctr" rtl="0"/>
            <a:r>
              <a:rPr lang="fr-FR" sz="18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 10 Jésus lui répondit : « Si tu savais le don de Dieu </a:t>
            </a:r>
          </a:p>
          <a:p>
            <a:pPr algn="ctr" rtl="0"/>
            <a:r>
              <a:rPr lang="fr-FR" sz="18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et qui est celui qui te dit : “Donne-moi à boire”»</a:t>
            </a:r>
          </a:p>
        </p:txBody>
      </p:sp>
      <p:sp>
        <p:nvSpPr>
          <p:cNvPr id="9" name="Titre 8"/>
          <p:cNvSpPr>
            <a:spLocks noGrp="1"/>
          </p:cNvSpPr>
          <p:nvPr>
            <p:ph type="ctrTitle"/>
          </p:nvPr>
        </p:nvSpPr>
        <p:spPr>
          <a:xfrm>
            <a:off x="685800" y="2130425"/>
            <a:ext cx="7772400" cy="2522711"/>
          </a:xfrm>
        </p:spPr>
        <p:txBody>
          <a:bodyPr>
            <a:normAutofit/>
          </a:bodyPr>
          <a:lstStyle/>
          <a:p>
            <a:br>
              <a:rPr lang="fr-FR" dirty="0"/>
            </a:br>
            <a:br>
              <a:rPr lang="fr-FR" dirty="0"/>
            </a:br>
            <a:endParaRPr lang="fr-FR" dirty="0"/>
          </a:p>
        </p:txBody>
      </p:sp>
      <p:sp>
        <p:nvSpPr>
          <p:cNvPr id="10" name="Sous-titre 9"/>
          <p:cNvSpPr>
            <a:spLocks noGrp="1"/>
          </p:cNvSpPr>
          <p:nvPr>
            <p:ph type="subTitle" idx="1"/>
          </p:nvPr>
        </p:nvSpPr>
        <p:spPr>
          <a:xfrm>
            <a:off x="1979711" y="3573016"/>
            <a:ext cx="5184576" cy="1752600"/>
          </a:xfrm>
          <a:prstGeom prst="roundRect">
            <a:avLst/>
          </a:prstGeom>
          <a:ln w="38100">
            <a:solidFill>
              <a:srgbClr val="FF0000"/>
            </a:solidFill>
          </a:ln>
        </p:spPr>
        <p:txBody>
          <a:bodyPr>
            <a:normAutofit/>
          </a:bodyPr>
          <a:lstStyle/>
          <a:p>
            <a:r>
              <a:rPr lang="fr-FR" sz="4000" b="1" dirty="0">
                <a:solidFill>
                  <a:schemeClr val="tx1"/>
                </a:solidFill>
              </a:rPr>
              <a:t>Qu’est-ce que </a:t>
            </a:r>
          </a:p>
          <a:p>
            <a:r>
              <a:rPr lang="fr-FR" sz="4000" b="1" dirty="0">
                <a:solidFill>
                  <a:schemeClr val="tx1"/>
                </a:solidFill>
              </a:rPr>
              <a:t>le don de Dieu ?</a:t>
            </a:r>
          </a:p>
        </p:txBody>
      </p:sp>
      <p:sp>
        <p:nvSpPr>
          <p:cNvPr id="4103" name="AutoShape 7"/>
          <p:cNvSpPr>
            <a:spLocks noChangeArrowheads="1"/>
          </p:cNvSpPr>
          <p:nvPr/>
        </p:nvSpPr>
        <p:spPr bwMode="auto">
          <a:xfrm>
            <a:off x="105552875" y="111842550"/>
            <a:ext cx="9525000" cy="2025650"/>
          </a:xfrm>
          <a:prstGeom prst="wave">
            <a:avLst>
              <a:gd name="adj1" fmla="val 13005"/>
              <a:gd name="adj2" fmla="val 0"/>
            </a:avLst>
          </a:prstGeom>
          <a:noFill/>
          <a:ln w="57150" algn="in">
            <a:solidFill>
              <a:srgbClr val="FF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 name="ZoneTexte 1">
            <a:extLst>
              <a:ext uri="{FF2B5EF4-FFF2-40B4-BE49-F238E27FC236}">
                <a16:creationId xmlns:a16="http://schemas.microsoft.com/office/drawing/2014/main" id="{82A6F562-A90D-E78E-2BFB-48CB23914EC4}"/>
              </a:ext>
            </a:extLst>
          </p:cNvPr>
          <p:cNvSpPr txBox="1"/>
          <p:nvPr/>
        </p:nvSpPr>
        <p:spPr>
          <a:xfrm>
            <a:off x="391728" y="116632"/>
            <a:ext cx="795896" cy="369332"/>
          </a:xfrm>
          <a:prstGeom prst="rect">
            <a:avLst/>
          </a:prstGeom>
          <a:noFill/>
        </p:spPr>
        <p:txBody>
          <a:bodyPr wrap="square" rtlCol="0">
            <a:spAutoFit/>
          </a:bodyPr>
          <a:lstStyle/>
          <a:p>
            <a:r>
              <a:rPr lang="fr-FR" dirty="0">
                <a:solidFill>
                  <a:srgbClr val="FF0000"/>
                </a:solidFill>
              </a:rPr>
              <a:t>Don</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1316" y="1412776"/>
            <a:ext cx="6141368" cy="3456384"/>
          </a:xfrm>
          <a:prstGeom prst="roundRect">
            <a:avLst/>
          </a:prstGeom>
          <a:ln w="38100">
            <a:solidFill>
              <a:srgbClr val="006600"/>
            </a:solidFill>
          </a:ln>
        </p:spPr>
        <p:txBody>
          <a:bodyPr vert="horz" lIns="91440" tIns="45720" rIns="91440" bIns="45720" rtlCol="0" anchor="ctr">
            <a:normAutofit fontScale="90000"/>
          </a:bodyPr>
          <a:lstStyle/>
          <a:p>
            <a:r>
              <a:rPr lang="fr-FR" sz="4000" dirty="0">
                <a:solidFill>
                  <a:srgbClr val="00B050"/>
                </a:solidFill>
              </a:rPr>
              <a:t> </a:t>
            </a:r>
            <a:br>
              <a:rPr lang="fr-FR" sz="4000" dirty="0">
                <a:solidFill>
                  <a:srgbClr val="00B050"/>
                </a:solidFill>
              </a:rPr>
            </a:br>
            <a:r>
              <a:rPr lang="fr-FR" sz="4000" dirty="0"/>
              <a:t> </a:t>
            </a:r>
            <a:br>
              <a:rPr lang="fr-FR" sz="4000" dirty="0"/>
            </a:br>
            <a:r>
              <a:rPr lang="fr-FR" sz="4000" b="1" dirty="0"/>
              <a:t>Jean 3, 16  </a:t>
            </a:r>
            <a:br>
              <a:rPr lang="fr-FR" sz="4000" dirty="0"/>
            </a:br>
            <a:r>
              <a:rPr lang="fr-FR" sz="4000" i="1" dirty="0"/>
              <a:t>Dieu a tellement aimé </a:t>
            </a:r>
            <a:br>
              <a:rPr lang="fr-FR" sz="4000" i="1" dirty="0"/>
            </a:br>
            <a:r>
              <a:rPr lang="fr-FR" sz="4000" i="1" dirty="0"/>
              <a:t>le monde</a:t>
            </a:r>
            <a:br>
              <a:rPr lang="fr-FR" sz="4000" i="1" dirty="0"/>
            </a:br>
            <a:r>
              <a:rPr lang="fr-FR" sz="4000" i="1" dirty="0"/>
              <a:t> qu’il a donné son fils </a:t>
            </a:r>
            <a:br>
              <a:rPr lang="fr-FR" sz="4000" i="1" dirty="0"/>
            </a:br>
            <a:r>
              <a:rPr lang="fr-FR" sz="4000" i="1" dirty="0"/>
              <a:t>pour qu’on ait la vie !</a:t>
            </a:r>
            <a:br>
              <a:rPr lang="fr-FR" sz="4000" dirty="0">
                <a:solidFill>
                  <a:srgbClr val="00B050"/>
                </a:solidFill>
              </a:rPr>
            </a:br>
            <a:br>
              <a:rPr lang="fr-FR" sz="4000" dirty="0">
                <a:solidFill>
                  <a:srgbClr val="00B050"/>
                </a:solidFill>
              </a:rPr>
            </a:br>
            <a:endParaRPr lang="fr-FR" sz="4000" dirty="0">
              <a:solidFill>
                <a:srgbClr val="00B050"/>
              </a:solidFill>
            </a:endParaRPr>
          </a:p>
        </p:txBody>
      </p:sp>
      <p:sp>
        <p:nvSpPr>
          <p:cNvPr id="3" name="ZoneTexte 2">
            <a:extLst>
              <a:ext uri="{FF2B5EF4-FFF2-40B4-BE49-F238E27FC236}">
                <a16:creationId xmlns:a16="http://schemas.microsoft.com/office/drawing/2014/main" id="{51B451BF-01E2-6CA4-7FC5-023AEDEEEAFE}"/>
              </a:ext>
            </a:extLst>
          </p:cNvPr>
          <p:cNvSpPr txBox="1"/>
          <p:nvPr/>
        </p:nvSpPr>
        <p:spPr>
          <a:xfrm>
            <a:off x="391728" y="116632"/>
            <a:ext cx="795896" cy="369332"/>
          </a:xfrm>
          <a:prstGeom prst="rect">
            <a:avLst/>
          </a:prstGeom>
          <a:noFill/>
        </p:spPr>
        <p:txBody>
          <a:bodyPr wrap="square" rtlCol="0">
            <a:spAutoFit/>
          </a:bodyPr>
          <a:lstStyle/>
          <a:p>
            <a:r>
              <a:rPr lang="fr-FR" dirty="0">
                <a:solidFill>
                  <a:srgbClr val="FF0000"/>
                </a:solidFill>
              </a:rPr>
              <a:t>Don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12776"/>
            <a:ext cx="8229600" cy="3456384"/>
          </a:xfrm>
          <a:prstGeom prst="roundRect">
            <a:avLst/>
          </a:prstGeom>
          <a:noFill/>
          <a:ln w="38100">
            <a:solidFill>
              <a:srgbClr val="FFFF00"/>
            </a:solidFill>
          </a:ln>
        </p:spPr>
        <p:txBody>
          <a:bodyPr>
            <a:normAutofit/>
          </a:bodyPr>
          <a:lstStyle/>
          <a:p>
            <a:r>
              <a:rPr lang="fr-FR" sz="3600" b="1" dirty="0"/>
              <a:t>Dieu est celui qui donne la vie, </a:t>
            </a:r>
            <a:br>
              <a:rPr lang="fr-FR" sz="3600" b="1" dirty="0"/>
            </a:br>
            <a:r>
              <a:rPr lang="fr-FR" sz="3600" b="1" dirty="0"/>
              <a:t>comme un père plein d’Amour </a:t>
            </a:r>
            <a:br>
              <a:rPr lang="fr-FR" sz="3600" b="1" dirty="0"/>
            </a:br>
            <a:r>
              <a:rPr lang="fr-FR" sz="3600" b="1" dirty="0"/>
              <a:t>pour ses enfants. </a:t>
            </a:r>
            <a:br>
              <a:rPr lang="fr-FR" sz="3600" b="1" dirty="0"/>
            </a:br>
            <a:r>
              <a:rPr lang="fr-FR" sz="3600" b="1" dirty="0"/>
              <a:t>Dieu a donné son fils au monde</a:t>
            </a:r>
            <a:r>
              <a:rPr lang="fr-FR" dirty="0"/>
              <a:t>.</a:t>
            </a:r>
          </a:p>
        </p:txBody>
      </p:sp>
      <p:sp>
        <p:nvSpPr>
          <p:cNvPr id="3" name="ZoneTexte 2">
            <a:extLst>
              <a:ext uri="{FF2B5EF4-FFF2-40B4-BE49-F238E27FC236}">
                <a16:creationId xmlns:a16="http://schemas.microsoft.com/office/drawing/2014/main" id="{7CAF2DAF-4840-93C8-97DB-72F686F23FB0}"/>
              </a:ext>
            </a:extLst>
          </p:cNvPr>
          <p:cNvSpPr txBox="1"/>
          <p:nvPr/>
        </p:nvSpPr>
        <p:spPr>
          <a:xfrm>
            <a:off x="391728" y="116632"/>
            <a:ext cx="795896" cy="369332"/>
          </a:xfrm>
          <a:prstGeom prst="rect">
            <a:avLst/>
          </a:prstGeom>
          <a:noFill/>
        </p:spPr>
        <p:txBody>
          <a:bodyPr wrap="square" rtlCol="0">
            <a:spAutoFit/>
          </a:bodyPr>
          <a:lstStyle/>
          <a:p>
            <a:r>
              <a:rPr lang="fr-FR" dirty="0">
                <a:solidFill>
                  <a:srgbClr val="FF0000"/>
                </a:solidFill>
              </a:rPr>
              <a:t>Don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a:p>
            <a:endParaRPr lang="fr-FR" dirty="0"/>
          </a:p>
          <a:p>
            <a:endParaRPr lang="fr-FR" dirty="0"/>
          </a:p>
        </p:txBody>
      </p:sp>
      <p:sp>
        <p:nvSpPr>
          <p:cNvPr id="5122" name="WordArt 2"/>
          <p:cNvSpPr>
            <a:spLocks noChangeArrowheads="1" noChangeShapeType="1" noTextEdit="1"/>
          </p:cNvSpPr>
          <p:nvPr/>
        </p:nvSpPr>
        <p:spPr bwMode="auto">
          <a:xfrm>
            <a:off x="457200" y="842777"/>
            <a:ext cx="8363272" cy="1362087"/>
          </a:xfrm>
          <a:prstGeom prst="rect">
            <a:avLst/>
          </a:prstGeom>
        </p:spPr>
        <p:txBody>
          <a:bodyPr wrap="none" fromWordArt="1">
            <a:prstTxWarp prst="textWave1">
              <a:avLst>
                <a:gd name="adj1" fmla="val 13005"/>
                <a:gd name="adj2" fmla="val 125"/>
              </a:avLst>
            </a:prstTxWarp>
          </a:bodyPr>
          <a:lstStyle/>
          <a:p>
            <a:pPr algn="ctr" rtl="0"/>
            <a:r>
              <a:rPr lang="fr-FR" sz="12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 10 C’est toi qui lui aurais demandé, et il t’aurait donné de l’eau vive. »</a:t>
            </a:r>
          </a:p>
        </p:txBody>
      </p:sp>
      <p:sp>
        <p:nvSpPr>
          <p:cNvPr id="5123" name="AutoShape 3"/>
          <p:cNvSpPr>
            <a:spLocks noChangeArrowheads="1"/>
          </p:cNvSpPr>
          <p:nvPr/>
        </p:nvSpPr>
        <p:spPr bwMode="auto">
          <a:xfrm>
            <a:off x="105552875" y="106651425"/>
            <a:ext cx="9525000" cy="2025650"/>
          </a:xfrm>
          <a:prstGeom prst="wave">
            <a:avLst>
              <a:gd name="adj1" fmla="val 13005"/>
              <a:gd name="adj2" fmla="val 0"/>
            </a:avLst>
          </a:prstGeom>
          <a:noFill/>
          <a:ln w="57150" algn="in">
            <a:solidFill>
              <a:srgbClr val="FF0000"/>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7" name="ZoneTexte 6"/>
          <p:cNvSpPr txBox="1"/>
          <p:nvPr/>
        </p:nvSpPr>
        <p:spPr>
          <a:xfrm>
            <a:off x="621904" y="2996952"/>
            <a:ext cx="8064896" cy="2451735"/>
          </a:xfrm>
          <a:prstGeom prst="roundRect">
            <a:avLst/>
          </a:prstGeom>
          <a:noFill/>
          <a:ln w="38100">
            <a:solidFill>
              <a:srgbClr val="FF0000"/>
            </a:solidFill>
          </a:ln>
        </p:spPr>
        <p:txBody>
          <a:bodyPr wrap="square" rtlCol="0">
            <a:spAutoFit/>
          </a:bodyPr>
          <a:lstStyle/>
          <a:p>
            <a:pPr algn="ctr"/>
            <a:r>
              <a:rPr lang="fr-FR" sz="4000" b="1" dirty="0"/>
              <a:t>Qu’est-ce que l’eau vive ?</a:t>
            </a:r>
          </a:p>
          <a:p>
            <a:pPr algn="ctr"/>
            <a:r>
              <a:rPr lang="fr-FR" sz="4000" b="1" dirty="0"/>
              <a:t>Quelle est cette eau vive </a:t>
            </a:r>
          </a:p>
          <a:p>
            <a:pPr algn="ctr"/>
            <a:r>
              <a:rPr lang="fr-FR" sz="4000" b="1" dirty="0"/>
              <a:t>que Dieu donne ? </a:t>
            </a:r>
          </a:p>
          <a:p>
            <a:endParaRPr lang="fr-FR" dirty="0"/>
          </a:p>
        </p:txBody>
      </p:sp>
      <p:sp>
        <p:nvSpPr>
          <p:cNvPr id="2" name="ZoneTexte 1">
            <a:extLst>
              <a:ext uri="{FF2B5EF4-FFF2-40B4-BE49-F238E27FC236}">
                <a16:creationId xmlns:a16="http://schemas.microsoft.com/office/drawing/2014/main" id="{4CA3A59E-9ECF-9897-5D08-F1473972C98A}"/>
              </a:ext>
            </a:extLst>
          </p:cNvPr>
          <p:cNvSpPr txBox="1"/>
          <p:nvPr/>
        </p:nvSpPr>
        <p:spPr>
          <a:xfrm>
            <a:off x="323528" y="116632"/>
            <a:ext cx="2736304" cy="369332"/>
          </a:xfrm>
          <a:prstGeom prst="rect">
            <a:avLst/>
          </a:prstGeom>
          <a:noFill/>
        </p:spPr>
        <p:txBody>
          <a:bodyPr wrap="square" rtlCol="0">
            <a:spAutoFit/>
          </a:bodyPr>
          <a:lstStyle/>
          <a:p>
            <a:r>
              <a:rPr lang="fr-FR" dirty="0">
                <a:solidFill>
                  <a:srgbClr val="FF0000"/>
                </a:solidFill>
              </a:rPr>
              <a:t>Eau vive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124744"/>
            <a:ext cx="8229600" cy="5112568"/>
          </a:xfrm>
          <a:prstGeom prst="roundRect">
            <a:avLst/>
          </a:prstGeom>
          <a:ln w="38100">
            <a:solidFill>
              <a:srgbClr val="006600"/>
            </a:solidFill>
          </a:ln>
        </p:spPr>
        <p:txBody>
          <a:bodyPr vert="horz" lIns="91440" tIns="45720" rIns="91440" bIns="45720" rtlCol="0" anchor="ctr">
            <a:normAutofit fontScale="90000"/>
          </a:bodyPr>
          <a:lstStyle/>
          <a:p>
            <a:r>
              <a:rPr lang="fr-FR" sz="4000" dirty="0">
                <a:solidFill>
                  <a:srgbClr val="00B050"/>
                </a:solidFill>
              </a:rPr>
              <a:t> </a:t>
            </a:r>
            <a:br>
              <a:rPr lang="fr-FR" sz="4000" dirty="0">
                <a:solidFill>
                  <a:srgbClr val="00B050"/>
                </a:solidFill>
              </a:rPr>
            </a:br>
            <a:r>
              <a:rPr lang="fr-FR" sz="4000" b="1" dirty="0"/>
              <a:t>Jean 7, 37-39 </a:t>
            </a:r>
            <a:br>
              <a:rPr lang="fr-FR" sz="4000" dirty="0">
                <a:solidFill>
                  <a:srgbClr val="00B050"/>
                </a:solidFill>
              </a:rPr>
            </a:br>
            <a:r>
              <a:rPr lang="fr-FR" sz="4000" i="1" dirty="0"/>
              <a:t>Jésus, debout, s’écria : </a:t>
            </a:r>
            <a:br>
              <a:rPr lang="fr-FR" sz="4000" i="1" dirty="0"/>
            </a:br>
            <a:r>
              <a:rPr lang="fr-FR" sz="4000" i="1" dirty="0"/>
              <a:t>Si quelqu’un a soif, qu’il vienne à moi, et qu’il boive celui qui croit en moi ! Comme dit l’Écriture : de son cœur couleront des fleuves d’eau vive. </a:t>
            </a:r>
            <a:br>
              <a:rPr lang="fr-FR" sz="4000" i="1" dirty="0"/>
            </a:br>
            <a:r>
              <a:rPr lang="fr-FR" sz="4000" i="1" dirty="0"/>
              <a:t>En disant cela, il parlait de l’Esprit Saint qu’allaient recevoir </a:t>
            </a:r>
            <a:br>
              <a:rPr lang="fr-FR" sz="4000" i="1" dirty="0"/>
            </a:br>
            <a:r>
              <a:rPr lang="fr-FR" sz="4000" i="1" dirty="0"/>
              <a:t>ceux qui croiraient en lui</a:t>
            </a:r>
            <a:r>
              <a:rPr lang="fr-FR" sz="4000" dirty="0"/>
              <a:t>.</a:t>
            </a:r>
            <a:br>
              <a:rPr lang="fr-FR" sz="4000" dirty="0">
                <a:solidFill>
                  <a:srgbClr val="00B050"/>
                </a:solidFill>
              </a:rPr>
            </a:br>
            <a:endParaRPr lang="fr-FR" sz="4000" dirty="0">
              <a:solidFill>
                <a:srgbClr val="00B050"/>
              </a:solidFill>
            </a:endParaRPr>
          </a:p>
        </p:txBody>
      </p:sp>
      <p:sp>
        <p:nvSpPr>
          <p:cNvPr id="3" name="ZoneTexte 2">
            <a:extLst>
              <a:ext uri="{FF2B5EF4-FFF2-40B4-BE49-F238E27FC236}">
                <a16:creationId xmlns:a16="http://schemas.microsoft.com/office/drawing/2014/main" id="{E0E8C291-F1C2-6DD3-51B7-F6565217F6A2}"/>
              </a:ext>
            </a:extLst>
          </p:cNvPr>
          <p:cNvSpPr txBox="1"/>
          <p:nvPr/>
        </p:nvSpPr>
        <p:spPr>
          <a:xfrm>
            <a:off x="323528" y="116632"/>
            <a:ext cx="2736304" cy="369332"/>
          </a:xfrm>
          <a:prstGeom prst="rect">
            <a:avLst/>
          </a:prstGeom>
          <a:noFill/>
        </p:spPr>
        <p:txBody>
          <a:bodyPr wrap="square" rtlCol="0">
            <a:spAutoFit/>
          </a:bodyPr>
          <a:lstStyle/>
          <a:p>
            <a:r>
              <a:rPr lang="fr-FR" dirty="0">
                <a:solidFill>
                  <a:srgbClr val="FF0000"/>
                </a:solidFill>
              </a:rPr>
              <a:t>Eau vive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52736"/>
            <a:ext cx="8229600" cy="4565513"/>
          </a:xfrm>
          <a:prstGeom prst="roundRect">
            <a:avLst/>
          </a:prstGeom>
          <a:noFill/>
          <a:ln w="38100">
            <a:solidFill>
              <a:srgbClr val="FFFF00"/>
            </a:solidFill>
          </a:ln>
        </p:spPr>
        <p:txBody>
          <a:bodyPr>
            <a:normAutofit fontScale="90000"/>
          </a:bodyPr>
          <a:lstStyle/>
          <a:p>
            <a:r>
              <a:rPr lang="fr-FR" dirty="0"/>
              <a:t> </a:t>
            </a:r>
            <a:br>
              <a:rPr lang="fr-FR" dirty="0"/>
            </a:br>
            <a:r>
              <a:rPr lang="fr-FR" dirty="0"/>
              <a:t>Cette eau vive, </a:t>
            </a:r>
            <a:br>
              <a:rPr lang="fr-FR" dirty="0"/>
            </a:br>
            <a:r>
              <a:rPr lang="fr-FR" dirty="0"/>
              <a:t>c’est l’eau qui fait vivre éternellement, </a:t>
            </a:r>
            <a:br>
              <a:rPr lang="fr-FR" dirty="0"/>
            </a:br>
            <a:r>
              <a:rPr lang="fr-FR" dirty="0"/>
              <a:t>c’est la Parole de Dieu, </a:t>
            </a:r>
            <a:br>
              <a:rPr lang="fr-FR" dirty="0"/>
            </a:br>
            <a:r>
              <a:rPr lang="fr-FR" dirty="0"/>
              <a:t>c’est l’Amour reçu de Dieu, </a:t>
            </a:r>
            <a:br>
              <a:rPr lang="fr-FR" dirty="0"/>
            </a:br>
            <a:r>
              <a:rPr lang="fr-FR" dirty="0"/>
              <a:t>l’Esprit de Dieu. </a:t>
            </a:r>
            <a:br>
              <a:rPr lang="fr-FR" dirty="0"/>
            </a:br>
            <a:endParaRPr lang="fr-FR" dirty="0"/>
          </a:p>
        </p:txBody>
      </p:sp>
      <p:sp>
        <p:nvSpPr>
          <p:cNvPr id="3" name="ZoneTexte 2">
            <a:extLst>
              <a:ext uri="{FF2B5EF4-FFF2-40B4-BE49-F238E27FC236}">
                <a16:creationId xmlns:a16="http://schemas.microsoft.com/office/drawing/2014/main" id="{30F5EF67-CD78-EC4A-6203-2671669F5E43}"/>
              </a:ext>
            </a:extLst>
          </p:cNvPr>
          <p:cNvSpPr txBox="1"/>
          <p:nvPr/>
        </p:nvSpPr>
        <p:spPr>
          <a:xfrm>
            <a:off x="323528" y="116632"/>
            <a:ext cx="2736304" cy="369332"/>
          </a:xfrm>
          <a:prstGeom prst="rect">
            <a:avLst/>
          </a:prstGeom>
          <a:noFill/>
        </p:spPr>
        <p:txBody>
          <a:bodyPr wrap="square" rtlCol="0">
            <a:spAutoFit/>
          </a:bodyPr>
          <a:lstStyle/>
          <a:p>
            <a:r>
              <a:rPr lang="fr-FR" dirty="0">
                <a:solidFill>
                  <a:srgbClr val="FF0000"/>
                </a:solidFill>
              </a:rPr>
              <a:t>Eau vive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76672"/>
            <a:ext cx="8712968" cy="3096344"/>
          </a:xfrm>
          <a:prstGeom prst="roundRect">
            <a:avLst/>
          </a:prstGeom>
          <a:ln w="38100">
            <a:solidFill>
              <a:schemeClr val="tx2"/>
            </a:solidFill>
          </a:ln>
        </p:spPr>
        <p:txBody>
          <a:bodyPr>
            <a:noAutofit/>
          </a:bodyPr>
          <a:lstStyle/>
          <a:p>
            <a:r>
              <a:rPr lang="fr-FR" sz="2400" b="1" dirty="0">
                <a:latin typeface="Andalus" pitchFamily="18" charset="-78"/>
                <a:cs typeface="Andalus" pitchFamily="18" charset="-78"/>
              </a:rPr>
              <a:t>Jean 4, 17-18 </a:t>
            </a:r>
            <a:r>
              <a:rPr lang="fr-FR" sz="2400" dirty="0">
                <a:latin typeface="Andalus" pitchFamily="18" charset="-78"/>
                <a:cs typeface="Andalus" pitchFamily="18" charset="-78"/>
              </a:rPr>
              <a:t> </a:t>
            </a:r>
            <a:br>
              <a:rPr lang="fr-FR" sz="2400" dirty="0">
                <a:latin typeface="Andalus" pitchFamily="18" charset="-78"/>
                <a:cs typeface="Andalus" pitchFamily="18" charset="-78"/>
              </a:rPr>
            </a:br>
            <a:r>
              <a:rPr lang="fr-FR" sz="2400" i="1" dirty="0">
                <a:latin typeface="Andalus" pitchFamily="18" charset="-78"/>
                <a:cs typeface="Andalus" pitchFamily="18" charset="-78"/>
              </a:rPr>
              <a:t>La femme répliqua : </a:t>
            </a:r>
            <a:br>
              <a:rPr lang="fr-FR" sz="2400" i="1" dirty="0">
                <a:latin typeface="Andalus" pitchFamily="18" charset="-78"/>
                <a:cs typeface="Andalus" pitchFamily="18" charset="-78"/>
              </a:rPr>
            </a:br>
            <a:r>
              <a:rPr lang="fr-FR" sz="2400" i="1" dirty="0">
                <a:latin typeface="Andalus" pitchFamily="18" charset="-78"/>
                <a:cs typeface="Andalus" pitchFamily="18" charset="-78"/>
              </a:rPr>
              <a:t>Je n’ai pas de mari.  </a:t>
            </a:r>
            <a:br>
              <a:rPr lang="fr-FR" sz="2400" i="1" dirty="0">
                <a:latin typeface="Andalus" pitchFamily="18" charset="-78"/>
                <a:cs typeface="Andalus" pitchFamily="18" charset="-78"/>
              </a:rPr>
            </a:br>
            <a:r>
              <a:rPr lang="fr-FR" sz="2400" i="1" dirty="0">
                <a:latin typeface="Andalus" pitchFamily="18" charset="-78"/>
                <a:cs typeface="Andalus" pitchFamily="18" charset="-78"/>
              </a:rPr>
              <a:t>Jésus reprit : Tu as raison de dire que tu n’as pas de mari :</a:t>
            </a:r>
            <a:br>
              <a:rPr lang="fr-FR" sz="2400" i="1" dirty="0">
                <a:latin typeface="Andalus" pitchFamily="18" charset="-78"/>
                <a:cs typeface="Andalus" pitchFamily="18" charset="-78"/>
              </a:rPr>
            </a:br>
            <a:r>
              <a:rPr lang="fr-FR" sz="2400" i="1" dirty="0">
                <a:latin typeface="Andalus" pitchFamily="18" charset="-78"/>
                <a:cs typeface="Andalus" pitchFamily="18" charset="-78"/>
              </a:rPr>
              <a:t> des maris, tu en as eu cinq, </a:t>
            </a:r>
            <a:br>
              <a:rPr lang="fr-FR" sz="2400" i="1" dirty="0">
                <a:latin typeface="Andalus" pitchFamily="18" charset="-78"/>
                <a:cs typeface="Andalus" pitchFamily="18" charset="-78"/>
              </a:rPr>
            </a:br>
            <a:r>
              <a:rPr lang="fr-FR" sz="2400" i="1" dirty="0">
                <a:latin typeface="Andalus" pitchFamily="18" charset="-78"/>
                <a:cs typeface="Andalus" pitchFamily="18" charset="-78"/>
              </a:rPr>
              <a:t>et celui que tu as maintenant n’est pas ton mari ; </a:t>
            </a:r>
            <a:br>
              <a:rPr lang="fr-FR" sz="2400" i="1" dirty="0">
                <a:latin typeface="Andalus" pitchFamily="18" charset="-78"/>
                <a:cs typeface="Andalus" pitchFamily="18" charset="-78"/>
              </a:rPr>
            </a:br>
            <a:r>
              <a:rPr lang="fr-FR" sz="2400" i="1" dirty="0">
                <a:latin typeface="Andalus" pitchFamily="18" charset="-78"/>
                <a:cs typeface="Andalus" pitchFamily="18" charset="-78"/>
              </a:rPr>
              <a:t>là, tu dis vrai. </a:t>
            </a:r>
          </a:p>
        </p:txBody>
      </p:sp>
      <p:sp>
        <p:nvSpPr>
          <p:cNvPr id="3" name="Espace réservé du contenu 2"/>
          <p:cNvSpPr>
            <a:spLocks noGrp="1"/>
          </p:cNvSpPr>
          <p:nvPr>
            <p:ph idx="1"/>
          </p:nvPr>
        </p:nvSpPr>
        <p:spPr>
          <a:xfrm>
            <a:off x="1043608" y="4509120"/>
            <a:ext cx="7200800" cy="1872208"/>
          </a:xfrm>
          <a:prstGeom prst="roundRect">
            <a:avLst/>
          </a:prstGeom>
          <a:ln w="38100">
            <a:solidFill>
              <a:srgbClr val="FF0000"/>
            </a:solidFill>
          </a:ln>
        </p:spPr>
        <p:txBody>
          <a:bodyPr>
            <a:noAutofit/>
          </a:bodyPr>
          <a:lstStyle/>
          <a:p>
            <a:pPr algn="ctr">
              <a:buNone/>
            </a:pPr>
            <a:r>
              <a:rPr lang="fr-FR" sz="4800" dirty="0"/>
              <a:t>Pourquoi parler des maris ?</a:t>
            </a:r>
          </a:p>
          <a:p>
            <a:pPr algn="ctr">
              <a:buNone/>
            </a:pPr>
            <a:r>
              <a:rPr lang="fr-FR" sz="4800" dirty="0"/>
              <a:t>Et pourquoi 5 ? </a:t>
            </a:r>
          </a:p>
        </p:txBody>
      </p:sp>
      <p:sp>
        <p:nvSpPr>
          <p:cNvPr id="4" name="ZoneTexte 3">
            <a:extLst>
              <a:ext uri="{FF2B5EF4-FFF2-40B4-BE49-F238E27FC236}">
                <a16:creationId xmlns:a16="http://schemas.microsoft.com/office/drawing/2014/main" id="{74B555FF-627A-6BC8-521B-1377D7480EEB}"/>
              </a:ext>
            </a:extLst>
          </p:cNvPr>
          <p:cNvSpPr txBox="1"/>
          <p:nvPr/>
        </p:nvSpPr>
        <p:spPr>
          <a:xfrm>
            <a:off x="683568" y="44624"/>
            <a:ext cx="1152128" cy="369332"/>
          </a:xfrm>
          <a:prstGeom prst="rect">
            <a:avLst/>
          </a:prstGeom>
          <a:noFill/>
        </p:spPr>
        <p:txBody>
          <a:bodyPr wrap="square" rtlCol="0">
            <a:spAutoFit/>
          </a:bodyPr>
          <a:lstStyle/>
          <a:p>
            <a:r>
              <a:rPr lang="fr-FR" dirty="0">
                <a:solidFill>
                  <a:srgbClr val="FF0000"/>
                </a:solidFill>
              </a:rPr>
              <a:t>Maris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82012"/>
            <a:ext cx="8229600" cy="3046988"/>
          </a:xfrm>
          <a:prstGeom prst="roundRect">
            <a:avLst/>
          </a:prstGeom>
          <a:ln w="38100">
            <a:solidFill>
              <a:srgbClr val="006600"/>
            </a:solidFill>
          </a:ln>
        </p:spPr>
        <p:txBody>
          <a:bodyPr vert="horz" lIns="91440" tIns="45720" rIns="91440" bIns="45720" rtlCol="0" anchor="ctr">
            <a:normAutofit/>
          </a:bodyPr>
          <a:lstStyle/>
          <a:p>
            <a:r>
              <a:rPr lang="fr-FR" sz="2800" dirty="0"/>
              <a:t>5 évoque </a:t>
            </a:r>
            <a:br>
              <a:rPr lang="fr-FR" sz="2800" b="1" dirty="0"/>
            </a:br>
            <a:r>
              <a:rPr lang="fr-FR" sz="2800" dirty="0"/>
              <a:t>les 5 premiers livres de la bible, </a:t>
            </a:r>
            <a:br>
              <a:rPr lang="fr-FR" sz="2800" dirty="0"/>
            </a:br>
            <a:r>
              <a:rPr lang="fr-FR" sz="2800" dirty="0"/>
              <a:t>le Pentateuque , la Torah , </a:t>
            </a:r>
            <a:br>
              <a:rPr lang="fr-FR" sz="2800" dirty="0"/>
            </a:br>
            <a:r>
              <a:rPr lang="fr-FR" sz="2800" dirty="0"/>
              <a:t>la Loi d’amour, la Parole de Dieu. </a:t>
            </a:r>
            <a:br>
              <a:rPr lang="fr-FR" sz="2800" dirty="0"/>
            </a:br>
            <a:r>
              <a:rPr lang="fr-FR" sz="2800" dirty="0"/>
              <a:t>6 évoque une incomplétude</a:t>
            </a:r>
            <a:br>
              <a:rPr lang="fr-FR" sz="2800" dirty="0"/>
            </a:br>
            <a:r>
              <a:rPr lang="fr-FR" sz="2800" dirty="0"/>
              <a:t>7 évoque les 7 jours de la création,  une perfection </a:t>
            </a:r>
          </a:p>
        </p:txBody>
      </p:sp>
      <p:sp>
        <p:nvSpPr>
          <p:cNvPr id="4" name="ZoneTexte 3"/>
          <p:cNvSpPr txBox="1"/>
          <p:nvPr/>
        </p:nvSpPr>
        <p:spPr>
          <a:xfrm>
            <a:off x="539552" y="3645024"/>
            <a:ext cx="8147248" cy="3046988"/>
          </a:xfrm>
          <a:prstGeom prst="roundRect">
            <a:avLst/>
          </a:prstGeom>
          <a:ln w="38100">
            <a:solidFill>
              <a:srgbClr val="006600"/>
            </a:solidFill>
          </a:ln>
        </p:spPr>
        <p:txBody>
          <a:bodyPr vert="horz" lIns="91440" tIns="45720" rIns="91440" bIns="45720" rtlCol="0" anchor="ctr">
            <a:noAutofit/>
          </a:bodyPr>
          <a:lstStyle>
            <a:lvl1pPr algn="ctr">
              <a:spcBef>
                <a:spcPct val="0"/>
              </a:spcBef>
              <a:buNone/>
              <a:defRPr sz="4000">
                <a:solidFill>
                  <a:srgbClr val="00B050"/>
                </a:solidFill>
                <a:latin typeface="+mj-lt"/>
                <a:ea typeface="+mj-ea"/>
                <a:cs typeface="+mj-cs"/>
              </a:defRPr>
            </a:lvl1pPr>
          </a:lstStyle>
          <a:p>
            <a:r>
              <a:rPr lang="fr-FR" sz="3200" b="1" dirty="0">
                <a:solidFill>
                  <a:schemeClr val="tx1"/>
                </a:solidFill>
              </a:rPr>
              <a:t>Isaïe 62, 04 </a:t>
            </a:r>
            <a:r>
              <a:rPr lang="fr-FR" sz="3200" i="1" dirty="0">
                <a:solidFill>
                  <a:schemeClr val="tx1"/>
                </a:solidFill>
              </a:rPr>
              <a:t>On ne te dira plus : « Délaissée ! » À ton pays, nul ne dira : « Désolation ! » Toi, tu seras appelée « Ma Préférence », cette terre se nommera « L’Épousée ». Car le Seigneur t’a préférée, et cette terre deviendra « L’Épousée ».</a:t>
            </a:r>
          </a:p>
        </p:txBody>
      </p:sp>
      <p:sp>
        <p:nvSpPr>
          <p:cNvPr id="3" name="ZoneTexte 2">
            <a:extLst>
              <a:ext uri="{FF2B5EF4-FFF2-40B4-BE49-F238E27FC236}">
                <a16:creationId xmlns:a16="http://schemas.microsoft.com/office/drawing/2014/main" id="{C9699F85-26A6-C616-0DCD-BD5BDD46FAEE}"/>
              </a:ext>
            </a:extLst>
          </p:cNvPr>
          <p:cNvSpPr txBox="1"/>
          <p:nvPr/>
        </p:nvSpPr>
        <p:spPr>
          <a:xfrm>
            <a:off x="179512" y="12680"/>
            <a:ext cx="1152128" cy="369332"/>
          </a:xfrm>
          <a:prstGeom prst="rect">
            <a:avLst/>
          </a:prstGeom>
          <a:noFill/>
        </p:spPr>
        <p:txBody>
          <a:bodyPr wrap="square" rtlCol="0">
            <a:spAutoFit/>
          </a:bodyPr>
          <a:lstStyle/>
          <a:p>
            <a:r>
              <a:rPr lang="fr-FR" dirty="0">
                <a:solidFill>
                  <a:srgbClr val="FF0000"/>
                </a:solidFill>
              </a:rPr>
              <a:t>Maris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56692"/>
            <a:ext cx="8229600" cy="5544616"/>
          </a:xfrm>
          <a:prstGeom prst="roundRect">
            <a:avLst/>
          </a:prstGeom>
          <a:noFill/>
          <a:ln w="38100">
            <a:solidFill>
              <a:srgbClr val="FFFF00"/>
            </a:solidFill>
          </a:ln>
        </p:spPr>
        <p:txBody>
          <a:bodyPr>
            <a:normAutofit/>
          </a:bodyPr>
          <a:lstStyle/>
          <a:p>
            <a:r>
              <a:rPr lang="fr-FR" dirty="0"/>
              <a:t>La samaritaine n’a pas rencontré son véritable époux. </a:t>
            </a:r>
            <a:br>
              <a:rPr lang="fr-FR" dirty="0"/>
            </a:br>
            <a:r>
              <a:rPr lang="fr-FR" dirty="0"/>
              <a:t>Le véritable époux serait-il </a:t>
            </a:r>
            <a:br>
              <a:rPr lang="fr-FR" dirty="0"/>
            </a:br>
            <a:r>
              <a:rPr lang="fr-FR" dirty="0"/>
              <a:t>Celui du Royaume?  </a:t>
            </a:r>
            <a:br>
              <a:rPr lang="fr-FR" dirty="0"/>
            </a:br>
            <a:r>
              <a:rPr lang="fr-FR" dirty="0"/>
              <a:t>L humanité n’a pas de mari, </a:t>
            </a:r>
            <a:br>
              <a:rPr lang="fr-FR" dirty="0"/>
            </a:br>
            <a:r>
              <a:rPr lang="fr-FR" dirty="0"/>
              <a:t>tant quelle n’a pas rencontré l’époux des noces éternelles ! </a:t>
            </a:r>
          </a:p>
        </p:txBody>
      </p:sp>
      <p:sp>
        <p:nvSpPr>
          <p:cNvPr id="3" name="ZoneTexte 2">
            <a:extLst>
              <a:ext uri="{FF2B5EF4-FFF2-40B4-BE49-F238E27FC236}">
                <a16:creationId xmlns:a16="http://schemas.microsoft.com/office/drawing/2014/main" id="{6AFD2BF1-5DA6-5FB8-91CB-90793DDA721A}"/>
              </a:ext>
            </a:extLst>
          </p:cNvPr>
          <p:cNvSpPr txBox="1"/>
          <p:nvPr/>
        </p:nvSpPr>
        <p:spPr>
          <a:xfrm>
            <a:off x="683568" y="44624"/>
            <a:ext cx="1152128" cy="369332"/>
          </a:xfrm>
          <a:prstGeom prst="rect">
            <a:avLst/>
          </a:prstGeom>
          <a:noFill/>
        </p:spPr>
        <p:txBody>
          <a:bodyPr wrap="square" rtlCol="0">
            <a:spAutoFit/>
          </a:bodyPr>
          <a:lstStyle/>
          <a:p>
            <a:r>
              <a:rPr lang="fr-FR" dirty="0">
                <a:solidFill>
                  <a:srgbClr val="FF0000"/>
                </a:solidFill>
              </a:rPr>
              <a:t>Maris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372145" y="522343"/>
            <a:ext cx="8575539" cy="1584325"/>
          </a:xfrm>
          <a:prstGeom prst="rect">
            <a:avLst/>
          </a:prstGeom>
        </p:spPr>
        <p:txBody>
          <a:bodyPr wrap="none" fromWordArt="1">
            <a:prstTxWarp prst="textWave1">
              <a:avLst>
                <a:gd name="adj1" fmla="val 13005"/>
                <a:gd name="adj2" fmla="val 0"/>
              </a:avLst>
            </a:prstTxWarp>
          </a:bodyPr>
          <a:lstStyle/>
          <a:p>
            <a:pPr algn="ctr" rtl="0"/>
            <a:r>
              <a:rPr lang="fr-FR" sz="32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4,6 Là se trouvait le puits de Jacob. </a:t>
            </a:r>
          </a:p>
        </p:txBody>
      </p:sp>
      <p:sp>
        <p:nvSpPr>
          <p:cNvPr id="1028" name="WordArt 4"/>
          <p:cNvSpPr>
            <a:spLocks noChangeArrowheads="1" noChangeShapeType="1" noTextEdit="1"/>
          </p:cNvSpPr>
          <p:nvPr/>
        </p:nvSpPr>
        <p:spPr bwMode="auto">
          <a:xfrm>
            <a:off x="159975" y="2338306"/>
            <a:ext cx="8824050" cy="1474787"/>
          </a:xfrm>
          <a:prstGeom prst="rect">
            <a:avLst/>
          </a:prstGeom>
        </p:spPr>
        <p:txBody>
          <a:bodyPr wrap="none" fromWordArt="1">
            <a:prstTxWarp prst="textWave1">
              <a:avLst>
                <a:gd name="adj1" fmla="val 13005"/>
                <a:gd name="adj2" fmla="val 0"/>
              </a:avLst>
            </a:prstTxWarp>
          </a:bodyPr>
          <a:lstStyle/>
          <a:p>
            <a:pPr algn="ctr" rtl="0"/>
            <a:r>
              <a:rPr lang="fr-FR" sz="2400" b="1" kern="10" spc="0" dirty="0">
                <a:ln w="9525">
                  <a:solidFill>
                    <a:srgbClr val="FFFFFF"/>
                  </a:solidFill>
                  <a:round/>
                  <a:headEnd/>
                  <a:tailEnd/>
                </a:ln>
                <a:solidFill>
                  <a:srgbClr val="FF0000"/>
                </a:solidFill>
                <a:effectLst>
                  <a:outerShdw dist="53882" dir="2700000" algn="ctr" rotWithShape="0">
                    <a:srgbClr val="C0C0C0">
                      <a:alpha val="80000"/>
                    </a:srgbClr>
                  </a:outerShdw>
                </a:effectLst>
                <a:latin typeface="Times New Roman"/>
                <a:cs typeface="Times New Roman"/>
              </a:rPr>
              <a:t>Qu’est-ce que le puits de Jacob ?</a:t>
            </a:r>
          </a:p>
        </p:txBody>
      </p:sp>
      <p:pic>
        <p:nvPicPr>
          <p:cNvPr id="3" name="Image 2">
            <a:extLst>
              <a:ext uri="{FF2B5EF4-FFF2-40B4-BE49-F238E27FC236}">
                <a16:creationId xmlns:a16="http://schemas.microsoft.com/office/drawing/2014/main" id="{E9DCE53D-43DA-BE87-C3BF-6BBD0C4CA1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149080"/>
            <a:ext cx="4067944" cy="2330932"/>
          </a:xfrm>
          <a:prstGeom prst="rect">
            <a:avLst/>
          </a:prstGeom>
        </p:spPr>
      </p:pic>
      <p:sp>
        <p:nvSpPr>
          <p:cNvPr id="2" name="ZoneTexte 1">
            <a:extLst>
              <a:ext uri="{FF2B5EF4-FFF2-40B4-BE49-F238E27FC236}">
                <a16:creationId xmlns:a16="http://schemas.microsoft.com/office/drawing/2014/main" id="{4C8F2FA4-A678-4FE9-8E07-B3DDF243985F}"/>
              </a:ext>
            </a:extLst>
          </p:cNvPr>
          <p:cNvSpPr txBox="1"/>
          <p:nvPr/>
        </p:nvSpPr>
        <p:spPr>
          <a:xfrm>
            <a:off x="395536" y="73020"/>
            <a:ext cx="2376264" cy="369332"/>
          </a:xfrm>
          <a:prstGeom prst="rect">
            <a:avLst/>
          </a:prstGeom>
          <a:noFill/>
        </p:spPr>
        <p:txBody>
          <a:bodyPr wrap="square" rtlCol="0">
            <a:spAutoFit/>
          </a:bodyPr>
          <a:lstStyle/>
          <a:p>
            <a:r>
              <a:rPr lang="fr-FR" dirty="0">
                <a:solidFill>
                  <a:srgbClr val="FF0000"/>
                </a:solidFill>
              </a:rPr>
              <a:t>Puits de Jacob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ChangeArrowheads="1"/>
          </p:cNvSpPr>
          <p:nvPr/>
        </p:nvSpPr>
        <p:spPr bwMode="auto">
          <a:xfrm>
            <a:off x="105552875" y="108440538"/>
            <a:ext cx="9251950" cy="1944687"/>
          </a:xfrm>
          <a:prstGeom prst="wave">
            <a:avLst>
              <a:gd name="adj1" fmla="val 13005"/>
              <a:gd name="adj2" fmla="val 0"/>
            </a:avLst>
          </a:prstGeom>
          <a:noFill/>
          <a:ln w="57150" algn="in">
            <a:solidFill>
              <a:srgbClr val="0000FF"/>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9220" name="WordArt 4"/>
          <p:cNvSpPr>
            <a:spLocks noChangeArrowheads="1" noChangeShapeType="1" noTextEdit="1"/>
          </p:cNvSpPr>
          <p:nvPr/>
        </p:nvSpPr>
        <p:spPr bwMode="auto">
          <a:xfrm>
            <a:off x="626864" y="745540"/>
            <a:ext cx="7890271" cy="1800200"/>
          </a:xfrm>
          <a:prstGeom prst="rect">
            <a:avLst/>
          </a:prstGeom>
        </p:spPr>
        <p:txBody>
          <a:bodyPr wrap="none" fromWordArt="1">
            <a:prstTxWarp prst="textWave1">
              <a:avLst>
                <a:gd name="adj1" fmla="val 13005"/>
                <a:gd name="adj2" fmla="val 0"/>
              </a:avLst>
            </a:prstTxWarp>
          </a:bodyPr>
          <a:lstStyle/>
          <a:p>
            <a:pPr algn="ctr" rtl="0"/>
            <a:r>
              <a:rPr lang="fr-FR" sz="20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 21 Jésus lui dit : </a:t>
            </a:r>
          </a:p>
          <a:p>
            <a:pPr algn="ctr" rtl="0"/>
            <a:r>
              <a:rPr lang="fr-FR" sz="20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Femme, crois-moi : l’heure vient</a:t>
            </a:r>
          </a:p>
          <a:p>
            <a:pPr algn="ctr" rtl="0"/>
            <a:r>
              <a:rPr lang="fr-FR" sz="20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où vous n’irez plus ni sur cette montagne</a:t>
            </a:r>
          </a:p>
          <a:p>
            <a:pPr algn="ctr" rtl="0"/>
            <a:r>
              <a:rPr lang="fr-FR" sz="20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ni à Jérusalem pour adorer le Père.</a:t>
            </a:r>
          </a:p>
        </p:txBody>
      </p:sp>
      <p:sp>
        <p:nvSpPr>
          <p:cNvPr id="6" name="ZoneTexte 5"/>
          <p:cNvSpPr txBox="1"/>
          <p:nvPr/>
        </p:nvSpPr>
        <p:spPr>
          <a:xfrm>
            <a:off x="1583667" y="2852936"/>
            <a:ext cx="5976664" cy="783193"/>
          </a:xfrm>
          <a:prstGeom prst="roundRect">
            <a:avLst/>
          </a:prstGeom>
          <a:noFill/>
          <a:ln w="38100">
            <a:solidFill>
              <a:srgbClr val="FF0000"/>
            </a:solidFill>
          </a:ln>
        </p:spPr>
        <p:txBody>
          <a:bodyPr wrap="square" rtlCol="0">
            <a:spAutoFit/>
          </a:bodyPr>
          <a:lstStyle/>
          <a:p>
            <a:pPr algn="ctr"/>
            <a:r>
              <a:rPr lang="fr-FR" sz="4000" b="1" dirty="0"/>
              <a:t>Que veut dire adorer ? </a:t>
            </a:r>
          </a:p>
        </p:txBody>
      </p:sp>
      <p:sp>
        <p:nvSpPr>
          <p:cNvPr id="7" name="ZoneTexte 6"/>
          <p:cNvSpPr txBox="1"/>
          <p:nvPr/>
        </p:nvSpPr>
        <p:spPr>
          <a:xfrm>
            <a:off x="1043608" y="5589240"/>
            <a:ext cx="7344816" cy="523220"/>
          </a:xfrm>
          <a:prstGeom prst="rect">
            <a:avLst/>
          </a:prstGeom>
          <a:noFill/>
        </p:spPr>
        <p:txBody>
          <a:bodyPr wrap="square" rtlCol="0">
            <a:spAutoFit/>
          </a:bodyPr>
          <a:lstStyle/>
          <a:p>
            <a:r>
              <a:rPr lang="fr-FR" sz="2800" dirty="0"/>
              <a:t>On trouve le mot adorer 10 fois dans ce texte </a:t>
            </a:r>
          </a:p>
        </p:txBody>
      </p:sp>
      <p:sp>
        <p:nvSpPr>
          <p:cNvPr id="2" name="ZoneTexte 1">
            <a:extLst>
              <a:ext uri="{FF2B5EF4-FFF2-40B4-BE49-F238E27FC236}">
                <a16:creationId xmlns:a16="http://schemas.microsoft.com/office/drawing/2014/main" id="{00D68B73-1B01-9259-021B-547940520211}"/>
              </a:ext>
            </a:extLst>
          </p:cNvPr>
          <p:cNvSpPr txBox="1"/>
          <p:nvPr/>
        </p:nvSpPr>
        <p:spPr>
          <a:xfrm>
            <a:off x="179512" y="69012"/>
            <a:ext cx="1224136" cy="369332"/>
          </a:xfrm>
          <a:prstGeom prst="rect">
            <a:avLst/>
          </a:prstGeom>
          <a:noFill/>
        </p:spPr>
        <p:txBody>
          <a:bodyPr wrap="square" rtlCol="0">
            <a:spAutoFit/>
          </a:bodyPr>
          <a:lstStyle/>
          <a:p>
            <a:r>
              <a:rPr lang="fr-FR" dirty="0">
                <a:solidFill>
                  <a:srgbClr val="FF0000"/>
                </a:solidFill>
              </a:rPr>
              <a:t>Adorer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20688"/>
            <a:ext cx="8229600" cy="5530626"/>
          </a:xfrm>
          <a:prstGeom prst="roundRect">
            <a:avLst/>
          </a:prstGeom>
          <a:ln w="38100">
            <a:solidFill>
              <a:srgbClr val="006600"/>
            </a:solidFill>
          </a:ln>
        </p:spPr>
        <p:txBody>
          <a:bodyPr vert="horz" lIns="91440" tIns="45720" rIns="91440" bIns="45720" rtlCol="0" anchor="ctr">
            <a:normAutofit fontScale="90000"/>
          </a:bodyPr>
          <a:lstStyle/>
          <a:p>
            <a:r>
              <a:rPr lang="fr-FR" sz="3600" b="1" dirty="0"/>
              <a:t>Exode 32, 1-6 </a:t>
            </a:r>
            <a:r>
              <a:rPr lang="fr-FR" sz="3600" dirty="0"/>
              <a:t>Dans le désert, le peuple hébreu, lassé d’attendre Moïse, fabrique un veau d’or pour l’adorer à la place de Dieu </a:t>
            </a:r>
            <a:br>
              <a:rPr lang="fr-FR" sz="3600" dirty="0"/>
            </a:br>
            <a:br>
              <a:rPr lang="fr-FR" sz="3600" dirty="0"/>
            </a:br>
            <a:r>
              <a:rPr lang="fr-FR" sz="3600" b="1" dirty="0"/>
              <a:t>Matthieu 2, 1-12 </a:t>
            </a:r>
            <a:r>
              <a:rPr lang="fr-FR" sz="3600" dirty="0"/>
              <a:t>Les mages sont venus de loin pour adorer l’enfant Jésus.</a:t>
            </a:r>
            <a:br>
              <a:rPr lang="fr-FR" sz="3600" dirty="0"/>
            </a:br>
            <a:br>
              <a:rPr lang="fr-FR" sz="3600" dirty="0"/>
            </a:br>
            <a:r>
              <a:rPr lang="fr-FR" sz="3600" b="1" dirty="0"/>
              <a:t>Luc 4, 8</a:t>
            </a:r>
            <a:br>
              <a:rPr lang="fr-FR" sz="3600" dirty="0"/>
            </a:br>
            <a:r>
              <a:rPr lang="fr-FR" sz="3600" i="1" dirty="0"/>
              <a:t>Tu adoreras le Seigneur, ton Dieu, et tu le serviras lui seul. </a:t>
            </a:r>
            <a:br>
              <a:rPr lang="fr-FR" sz="4000" dirty="0">
                <a:solidFill>
                  <a:srgbClr val="00B050"/>
                </a:solidFill>
              </a:rPr>
            </a:br>
            <a:endParaRPr lang="fr-FR" sz="4000" dirty="0">
              <a:solidFill>
                <a:srgbClr val="00B050"/>
              </a:solidFill>
            </a:endParaRPr>
          </a:p>
        </p:txBody>
      </p:sp>
      <p:sp>
        <p:nvSpPr>
          <p:cNvPr id="3" name="ZoneTexte 2">
            <a:extLst>
              <a:ext uri="{FF2B5EF4-FFF2-40B4-BE49-F238E27FC236}">
                <a16:creationId xmlns:a16="http://schemas.microsoft.com/office/drawing/2014/main" id="{9C2D12F1-8434-8B58-2DA0-D9C041C610FB}"/>
              </a:ext>
            </a:extLst>
          </p:cNvPr>
          <p:cNvSpPr txBox="1"/>
          <p:nvPr/>
        </p:nvSpPr>
        <p:spPr>
          <a:xfrm>
            <a:off x="179512" y="69012"/>
            <a:ext cx="1224136" cy="369332"/>
          </a:xfrm>
          <a:prstGeom prst="rect">
            <a:avLst/>
          </a:prstGeom>
          <a:noFill/>
        </p:spPr>
        <p:txBody>
          <a:bodyPr wrap="square" rtlCol="0">
            <a:spAutoFit/>
          </a:bodyPr>
          <a:lstStyle/>
          <a:p>
            <a:r>
              <a:rPr lang="fr-FR" dirty="0">
                <a:solidFill>
                  <a:srgbClr val="FF0000"/>
                </a:solidFill>
              </a:rPr>
              <a:t>Adorer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br>
              <a:rPr lang="fr-FR" b="1" dirty="0"/>
            </a:br>
            <a:r>
              <a:rPr lang="fr-FR" b="1" dirty="0"/>
              <a:t>Repères : Qui sont les samaritains?  </a:t>
            </a:r>
            <a:br>
              <a:rPr lang="fr-FR" dirty="0"/>
            </a:b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a:t>    Au temps de Jésus, les Juifs considèrent les Samaritains </a:t>
            </a:r>
          </a:p>
          <a:p>
            <a:pPr>
              <a:buNone/>
            </a:pPr>
            <a:r>
              <a:rPr lang="fr-FR" dirty="0"/>
              <a:t>-comme des hérétiques : ils ne reconnaissent que les cinq premiers livres de la Bible)</a:t>
            </a:r>
          </a:p>
          <a:p>
            <a:pPr>
              <a:buNone/>
            </a:pPr>
            <a:r>
              <a:rPr lang="fr-FR" dirty="0"/>
              <a:t>-des schismatiques (leur temple sur le mont Garizim,  ce nouveau lieu de culte qui constituera un sanctuaire rival du temple de Jérusalem) </a:t>
            </a:r>
          </a:p>
          <a:p>
            <a:pPr>
              <a:buNone/>
            </a:pPr>
            <a:r>
              <a:rPr lang="fr-FR" dirty="0"/>
              <a:t>-et même comme des païens. </a:t>
            </a:r>
          </a:p>
          <a:p>
            <a:endParaRPr lang="fr-FR" dirty="0"/>
          </a:p>
        </p:txBody>
      </p:sp>
      <p:sp>
        <p:nvSpPr>
          <p:cNvPr id="4" name="ZoneTexte 3">
            <a:extLst>
              <a:ext uri="{FF2B5EF4-FFF2-40B4-BE49-F238E27FC236}">
                <a16:creationId xmlns:a16="http://schemas.microsoft.com/office/drawing/2014/main" id="{EAF6AAF3-3DA5-F58A-E579-09C788283FEC}"/>
              </a:ext>
            </a:extLst>
          </p:cNvPr>
          <p:cNvSpPr txBox="1"/>
          <p:nvPr/>
        </p:nvSpPr>
        <p:spPr>
          <a:xfrm>
            <a:off x="179512" y="69012"/>
            <a:ext cx="1224136" cy="369332"/>
          </a:xfrm>
          <a:prstGeom prst="rect">
            <a:avLst/>
          </a:prstGeom>
          <a:noFill/>
        </p:spPr>
        <p:txBody>
          <a:bodyPr wrap="square" rtlCol="0">
            <a:spAutoFit/>
          </a:bodyPr>
          <a:lstStyle/>
          <a:p>
            <a:r>
              <a:rPr lang="fr-FR" dirty="0">
                <a:solidFill>
                  <a:srgbClr val="FF0000"/>
                </a:solidFill>
              </a:rPr>
              <a:t>Adorer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7768" y="447663"/>
            <a:ext cx="8748464" cy="5962674"/>
          </a:xfrm>
          <a:prstGeom prst="roundRect">
            <a:avLst/>
          </a:prstGeom>
          <a:noFill/>
          <a:ln w="38100">
            <a:solidFill>
              <a:srgbClr val="FFFF00"/>
            </a:solidFill>
          </a:ln>
        </p:spPr>
        <p:txBody>
          <a:bodyPr>
            <a:normAutofit/>
          </a:bodyPr>
          <a:lstStyle/>
          <a:p>
            <a:r>
              <a:rPr lang="fr-FR" sz="3600" dirty="0"/>
              <a:t>Adorer, c’est prier en reconnaissant tout l’Amour de Dieu pour tous les hommes. </a:t>
            </a:r>
            <a:br>
              <a:rPr lang="fr-FR" sz="3600" dirty="0"/>
            </a:br>
            <a:r>
              <a:rPr lang="fr-FR" sz="3600" dirty="0"/>
              <a:t>Quelquefois, nous nous trompons et adorons de faux dieux.  </a:t>
            </a:r>
            <a:br>
              <a:rPr lang="fr-FR" sz="3600" dirty="0"/>
            </a:br>
            <a:r>
              <a:rPr lang="fr-FR" sz="3600" dirty="0"/>
              <a:t>Le pape François a écrit </a:t>
            </a:r>
            <a:br>
              <a:rPr lang="fr-FR" sz="3600" dirty="0"/>
            </a:br>
            <a:r>
              <a:rPr lang="fr-FR" sz="3600" dirty="0"/>
              <a:t>sur sa page Twitter officielle </a:t>
            </a:r>
            <a:br>
              <a:rPr lang="fr-FR" sz="3600" dirty="0"/>
            </a:br>
            <a:r>
              <a:rPr lang="fr-FR" sz="3600" dirty="0"/>
              <a:t>le 4 février 2016 : </a:t>
            </a:r>
            <a:br>
              <a:rPr lang="fr-FR" sz="3600" dirty="0"/>
            </a:br>
            <a:r>
              <a:rPr lang="fr-FR" sz="3600" i="1" dirty="0"/>
              <a:t>Dieu veut habiter au milieu de ses enfants. </a:t>
            </a:r>
            <a:br>
              <a:rPr lang="fr-FR" sz="3600" i="1" dirty="0"/>
            </a:br>
            <a:r>
              <a:rPr lang="fr-FR" sz="3600" i="1" dirty="0"/>
              <a:t>Faisons-lui une place dans notre cœur ! </a:t>
            </a:r>
          </a:p>
        </p:txBody>
      </p:sp>
      <p:sp>
        <p:nvSpPr>
          <p:cNvPr id="3" name="ZoneTexte 2">
            <a:extLst>
              <a:ext uri="{FF2B5EF4-FFF2-40B4-BE49-F238E27FC236}">
                <a16:creationId xmlns:a16="http://schemas.microsoft.com/office/drawing/2014/main" id="{43C5B02D-2720-4BD6-25CC-14F406830E56}"/>
              </a:ext>
            </a:extLst>
          </p:cNvPr>
          <p:cNvSpPr txBox="1"/>
          <p:nvPr/>
        </p:nvSpPr>
        <p:spPr>
          <a:xfrm>
            <a:off x="179512" y="69012"/>
            <a:ext cx="1224136" cy="369332"/>
          </a:xfrm>
          <a:prstGeom prst="rect">
            <a:avLst/>
          </a:prstGeom>
          <a:noFill/>
        </p:spPr>
        <p:txBody>
          <a:bodyPr wrap="square" rtlCol="0">
            <a:spAutoFit/>
          </a:bodyPr>
          <a:lstStyle/>
          <a:p>
            <a:r>
              <a:rPr lang="fr-FR" dirty="0">
                <a:solidFill>
                  <a:srgbClr val="FF0000"/>
                </a:solidFill>
              </a:rPr>
              <a:t>Adorer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WordArt 2"/>
          <p:cNvSpPr>
            <a:spLocks noChangeArrowheads="1" noChangeShapeType="1" noTextEdit="1"/>
          </p:cNvSpPr>
          <p:nvPr/>
        </p:nvSpPr>
        <p:spPr bwMode="auto">
          <a:xfrm>
            <a:off x="283342" y="924046"/>
            <a:ext cx="8693150" cy="2304256"/>
          </a:xfrm>
          <a:prstGeom prst="rect">
            <a:avLst/>
          </a:prstGeom>
        </p:spPr>
        <p:txBody>
          <a:bodyPr wrap="none" fromWordArt="1">
            <a:prstTxWarp prst="textWave1">
              <a:avLst>
                <a:gd name="adj1" fmla="val 13005"/>
                <a:gd name="adj2" fmla="val -893"/>
              </a:avLst>
            </a:prstTxWarp>
          </a:bodyPr>
          <a:lstStyle/>
          <a:p>
            <a:pPr algn="ctr" rtl="0"/>
            <a:r>
              <a:rPr lang="fr-FR" sz="16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 25 La femme lui dit : </a:t>
            </a:r>
          </a:p>
          <a:p>
            <a:pPr algn="ctr" rtl="0"/>
            <a:r>
              <a:rPr lang="fr-FR" sz="16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Je sais qu’il vient, le Messie, celui qu’on appelle Christ.</a:t>
            </a:r>
          </a:p>
          <a:p>
            <a:pPr algn="ctr" rtl="0"/>
            <a:r>
              <a:rPr lang="fr-FR" sz="16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Quand il viendra, c’est lui qui nous fera connaître toutes choses. »</a:t>
            </a:r>
          </a:p>
        </p:txBody>
      </p:sp>
      <p:sp>
        <p:nvSpPr>
          <p:cNvPr id="8" name="Titre 7"/>
          <p:cNvSpPr>
            <a:spLocks noGrp="1"/>
          </p:cNvSpPr>
          <p:nvPr>
            <p:ph type="title"/>
          </p:nvPr>
        </p:nvSpPr>
        <p:spPr>
          <a:xfrm>
            <a:off x="925687" y="3717032"/>
            <a:ext cx="7200800" cy="1143000"/>
          </a:xfrm>
          <a:prstGeom prst="roundRect">
            <a:avLst/>
          </a:prstGeom>
          <a:noFill/>
          <a:ln w="38100"/>
        </p:spPr>
        <p:style>
          <a:lnRef idx="2">
            <a:schemeClr val="accent2"/>
          </a:lnRef>
          <a:fillRef idx="1">
            <a:schemeClr val="lt1"/>
          </a:fillRef>
          <a:effectRef idx="0">
            <a:schemeClr val="accent2"/>
          </a:effectRef>
          <a:fontRef idx="minor">
            <a:schemeClr val="dk1"/>
          </a:fontRef>
        </p:style>
        <p:txBody>
          <a:bodyPr/>
          <a:lstStyle/>
          <a:p>
            <a:r>
              <a:rPr lang="fr-FR" b="1" dirty="0">
                <a:solidFill>
                  <a:schemeClr val="tx1"/>
                </a:solidFill>
              </a:rPr>
              <a:t>Qu’est-ce qu’un Messie ? </a:t>
            </a:r>
          </a:p>
        </p:txBody>
      </p:sp>
      <p:sp>
        <p:nvSpPr>
          <p:cNvPr id="2" name="ZoneTexte 1">
            <a:extLst>
              <a:ext uri="{FF2B5EF4-FFF2-40B4-BE49-F238E27FC236}">
                <a16:creationId xmlns:a16="http://schemas.microsoft.com/office/drawing/2014/main" id="{2ACE53BB-6B92-D168-CA5E-315DDC5987B8}"/>
              </a:ext>
            </a:extLst>
          </p:cNvPr>
          <p:cNvSpPr txBox="1"/>
          <p:nvPr/>
        </p:nvSpPr>
        <p:spPr>
          <a:xfrm>
            <a:off x="251520" y="95867"/>
            <a:ext cx="1728192" cy="369332"/>
          </a:xfrm>
          <a:prstGeom prst="rect">
            <a:avLst/>
          </a:prstGeom>
          <a:noFill/>
        </p:spPr>
        <p:txBody>
          <a:bodyPr wrap="square" rtlCol="0">
            <a:spAutoFit/>
          </a:bodyPr>
          <a:lstStyle/>
          <a:p>
            <a:r>
              <a:rPr lang="fr-FR" dirty="0">
                <a:solidFill>
                  <a:srgbClr val="FF0000"/>
                </a:solidFill>
              </a:rPr>
              <a:t>Messie/Christ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908720"/>
            <a:ext cx="8229600" cy="4680520"/>
          </a:xfrm>
          <a:prstGeom prst="roundRect">
            <a:avLst/>
          </a:prstGeom>
          <a:ln w="38100">
            <a:solidFill>
              <a:srgbClr val="006600"/>
            </a:solidFill>
          </a:ln>
        </p:spPr>
        <p:txBody>
          <a:bodyPr vert="horz" lIns="91440" tIns="45720" rIns="91440" bIns="45720" rtlCol="0" anchor="ctr">
            <a:normAutofit fontScale="90000"/>
          </a:bodyPr>
          <a:lstStyle/>
          <a:p>
            <a:r>
              <a:rPr lang="fr-FR" sz="3100" dirty="0"/>
              <a:t>Messie en Hébreu = Christ en grec : </a:t>
            </a:r>
            <a:br>
              <a:rPr lang="fr-FR" sz="3100" dirty="0"/>
            </a:br>
            <a:r>
              <a:rPr lang="fr-FR" sz="3100" dirty="0"/>
              <a:t>celui qui a reçu l’onction, un signe avec de l’huile. </a:t>
            </a:r>
            <a:br>
              <a:rPr lang="fr-FR" sz="3100" dirty="0"/>
            </a:br>
            <a:r>
              <a:rPr lang="fr-FR" sz="3100" dirty="0"/>
              <a:t>Il a reçu une mission de Dieu.</a:t>
            </a:r>
            <a:br>
              <a:rPr lang="fr-FR" sz="3100" dirty="0"/>
            </a:br>
            <a:r>
              <a:rPr lang="fr-FR" sz="3100" dirty="0"/>
              <a:t> </a:t>
            </a:r>
            <a:br>
              <a:rPr lang="fr-FR" sz="3100" dirty="0"/>
            </a:br>
            <a:r>
              <a:rPr lang="fr-FR" sz="3100" dirty="0"/>
              <a:t>André, un des apôtres rencontre Jésus </a:t>
            </a:r>
            <a:br>
              <a:rPr lang="fr-FR" sz="3100" dirty="0"/>
            </a:br>
            <a:r>
              <a:rPr lang="fr-FR" sz="3100" dirty="0"/>
              <a:t>et va appeler son frère : </a:t>
            </a:r>
            <a:br>
              <a:rPr lang="fr-FR" sz="3100" dirty="0"/>
            </a:br>
            <a:r>
              <a:rPr lang="fr-FR" sz="3100" b="1" dirty="0"/>
              <a:t>Jean 1, 41 </a:t>
            </a:r>
            <a:r>
              <a:rPr lang="fr-FR" sz="3100" i="1" dirty="0"/>
              <a:t>André trouve d’abord Simon, son propre frère, et lui dit :  Nous avons trouvé le Messie </a:t>
            </a:r>
            <a:br>
              <a:rPr lang="fr-FR" sz="3100" i="1" dirty="0"/>
            </a:br>
            <a:r>
              <a:rPr lang="fr-FR" sz="3100" i="1" dirty="0"/>
              <a:t>– ce qui veut dire : Christ.</a:t>
            </a:r>
            <a:endParaRPr lang="fr-FR" sz="4000" dirty="0">
              <a:solidFill>
                <a:srgbClr val="00B050"/>
              </a:solidFill>
            </a:endParaRPr>
          </a:p>
        </p:txBody>
      </p:sp>
      <p:sp>
        <p:nvSpPr>
          <p:cNvPr id="3" name="ZoneTexte 2">
            <a:extLst>
              <a:ext uri="{FF2B5EF4-FFF2-40B4-BE49-F238E27FC236}">
                <a16:creationId xmlns:a16="http://schemas.microsoft.com/office/drawing/2014/main" id="{78250284-9B33-281B-37CE-86AC8ED06237}"/>
              </a:ext>
            </a:extLst>
          </p:cNvPr>
          <p:cNvSpPr txBox="1"/>
          <p:nvPr/>
        </p:nvSpPr>
        <p:spPr>
          <a:xfrm>
            <a:off x="251520" y="95867"/>
            <a:ext cx="1728192" cy="369332"/>
          </a:xfrm>
          <a:prstGeom prst="rect">
            <a:avLst/>
          </a:prstGeom>
          <a:noFill/>
        </p:spPr>
        <p:txBody>
          <a:bodyPr wrap="square" rtlCol="0">
            <a:spAutoFit/>
          </a:bodyPr>
          <a:lstStyle/>
          <a:p>
            <a:r>
              <a:rPr lang="fr-FR" dirty="0">
                <a:solidFill>
                  <a:srgbClr val="FF0000"/>
                </a:solidFill>
              </a:rPr>
              <a:t>Messie/Christ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844824"/>
            <a:ext cx="8229600" cy="2448272"/>
          </a:xfrm>
          <a:prstGeom prst="roundRect">
            <a:avLst/>
          </a:prstGeom>
          <a:noFill/>
          <a:ln w="38100">
            <a:solidFill>
              <a:srgbClr val="FFFF00"/>
            </a:solidFill>
          </a:ln>
        </p:spPr>
        <p:txBody>
          <a:bodyPr>
            <a:normAutofit fontScale="90000"/>
          </a:bodyPr>
          <a:lstStyle/>
          <a:p>
            <a:br>
              <a:rPr lang="fr-FR" dirty="0"/>
            </a:br>
            <a:r>
              <a:rPr lang="fr-FR" dirty="0"/>
              <a:t>Le Messie, c’est celui qui sauve. </a:t>
            </a:r>
            <a:br>
              <a:rPr lang="fr-FR" dirty="0"/>
            </a:br>
            <a:r>
              <a:rPr lang="fr-FR" dirty="0"/>
              <a:t>On voit ici que la Samaritaine est, </a:t>
            </a:r>
            <a:br>
              <a:rPr lang="fr-FR" dirty="0"/>
            </a:br>
            <a:r>
              <a:rPr lang="fr-FR" dirty="0"/>
              <a:t>elle aussi, en attente d’un Sauveur.</a:t>
            </a:r>
            <a:br>
              <a:rPr lang="fr-FR" dirty="0"/>
            </a:br>
            <a:endParaRPr lang="fr-FR" dirty="0"/>
          </a:p>
        </p:txBody>
      </p:sp>
      <p:sp>
        <p:nvSpPr>
          <p:cNvPr id="3" name="ZoneTexte 2">
            <a:extLst>
              <a:ext uri="{FF2B5EF4-FFF2-40B4-BE49-F238E27FC236}">
                <a16:creationId xmlns:a16="http://schemas.microsoft.com/office/drawing/2014/main" id="{6975A24E-219A-75B6-A1C4-DC525F256027}"/>
              </a:ext>
            </a:extLst>
          </p:cNvPr>
          <p:cNvSpPr txBox="1"/>
          <p:nvPr/>
        </p:nvSpPr>
        <p:spPr>
          <a:xfrm>
            <a:off x="251520" y="95867"/>
            <a:ext cx="1728192" cy="369332"/>
          </a:xfrm>
          <a:prstGeom prst="rect">
            <a:avLst/>
          </a:prstGeom>
          <a:noFill/>
        </p:spPr>
        <p:txBody>
          <a:bodyPr wrap="square" rtlCol="0">
            <a:spAutoFit/>
          </a:bodyPr>
          <a:lstStyle/>
          <a:p>
            <a:r>
              <a:rPr lang="fr-FR" dirty="0">
                <a:solidFill>
                  <a:srgbClr val="FF0000"/>
                </a:solidFill>
              </a:rPr>
              <a:t>Messie/Christ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2"/>
          <p:cNvSpPr>
            <a:spLocks noChangeArrowheads="1" noChangeShapeType="1" noTextEdit="1"/>
          </p:cNvSpPr>
          <p:nvPr/>
        </p:nvSpPr>
        <p:spPr bwMode="auto">
          <a:xfrm>
            <a:off x="198437" y="548680"/>
            <a:ext cx="8550027" cy="1584176"/>
          </a:xfrm>
          <a:prstGeom prst="rect">
            <a:avLst/>
          </a:prstGeom>
        </p:spPr>
        <p:txBody>
          <a:bodyPr wrap="none" fromWordArt="1">
            <a:prstTxWarp prst="textWave1">
              <a:avLst>
                <a:gd name="adj1" fmla="val 13005"/>
                <a:gd name="adj2" fmla="val 996"/>
              </a:avLst>
            </a:prstTxWarp>
          </a:bodyPr>
          <a:lstStyle/>
          <a:p>
            <a:pPr algn="ctr" rtl="0"/>
            <a:r>
              <a:rPr lang="fr-FR" sz="16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8 La femme, laissant là sa cruche, revint à la ville et dit aux gens :</a:t>
            </a:r>
          </a:p>
          <a:p>
            <a:pPr algn="ctr" rtl="0"/>
            <a:r>
              <a:rPr lang="fr-FR" sz="16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29 « Venez voir un homme qui m’a dit tout ce que j’ai fait. Ne serait-il pas le Christ ? »</a:t>
            </a:r>
          </a:p>
        </p:txBody>
      </p:sp>
      <p:sp>
        <p:nvSpPr>
          <p:cNvPr id="3" name="ZoneTexte 2"/>
          <p:cNvSpPr txBox="1"/>
          <p:nvPr/>
        </p:nvSpPr>
        <p:spPr>
          <a:xfrm>
            <a:off x="1008983" y="2564904"/>
            <a:ext cx="6928934" cy="1464231"/>
          </a:xfrm>
          <a:prstGeom prst="roundRect">
            <a:avLst/>
          </a:prstGeom>
          <a:noFill/>
          <a:ln w="38100">
            <a:solidFill>
              <a:srgbClr val="FF0000"/>
            </a:solidFill>
          </a:ln>
        </p:spPr>
        <p:txBody>
          <a:bodyPr wrap="square" rtlCol="0">
            <a:spAutoFit/>
          </a:bodyPr>
          <a:lstStyle/>
          <a:p>
            <a:pPr algn="ctr"/>
            <a:r>
              <a:rPr lang="fr-FR" sz="4000" b="1" dirty="0"/>
              <a:t>Pourquoi la Samaritaine  </a:t>
            </a:r>
          </a:p>
          <a:p>
            <a:pPr algn="ctr"/>
            <a:r>
              <a:rPr lang="fr-FR" sz="4000" b="1" dirty="0"/>
              <a:t>repart-elle sans sa cruche ?</a:t>
            </a:r>
          </a:p>
        </p:txBody>
      </p:sp>
      <p:pic>
        <p:nvPicPr>
          <p:cNvPr id="4" name="Image 3" descr="Une image contenant dessin, croquis, illustration, dessin humoristique&#10;&#10;Le contenu généré par l’IA peut être incorrect.">
            <a:extLst>
              <a:ext uri="{FF2B5EF4-FFF2-40B4-BE49-F238E27FC236}">
                <a16:creationId xmlns:a16="http://schemas.microsoft.com/office/drawing/2014/main" id="{E1775B87-F966-C3DD-FD09-8BB4CB0D40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4293096"/>
            <a:ext cx="4411220" cy="2240292"/>
          </a:xfrm>
          <a:prstGeom prst="rect">
            <a:avLst/>
          </a:prstGeom>
        </p:spPr>
      </p:pic>
      <p:sp>
        <p:nvSpPr>
          <p:cNvPr id="2" name="ZoneTexte 1">
            <a:extLst>
              <a:ext uri="{FF2B5EF4-FFF2-40B4-BE49-F238E27FC236}">
                <a16:creationId xmlns:a16="http://schemas.microsoft.com/office/drawing/2014/main" id="{51B49802-5FEE-D0E8-9427-F8DB0AE98CD0}"/>
              </a:ext>
            </a:extLst>
          </p:cNvPr>
          <p:cNvSpPr txBox="1"/>
          <p:nvPr/>
        </p:nvSpPr>
        <p:spPr>
          <a:xfrm>
            <a:off x="198437" y="47368"/>
            <a:ext cx="2664296" cy="369332"/>
          </a:xfrm>
          <a:prstGeom prst="rect">
            <a:avLst/>
          </a:prstGeom>
          <a:noFill/>
        </p:spPr>
        <p:txBody>
          <a:bodyPr wrap="square" rtlCol="0">
            <a:spAutoFit/>
          </a:bodyPr>
          <a:lstStyle/>
          <a:p>
            <a:r>
              <a:rPr lang="fr-FR" dirty="0">
                <a:solidFill>
                  <a:srgbClr val="FF0000"/>
                </a:solidFill>
              </a:rPr>
              <a:t>Laisser sa cruche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ChangeArrowheads="1"/>
          </p:cNvSpPr>
          <p:nvPr/>
        </p:nvSpPr>
        <p:spPr bwMode="auto">
          <a:xfrm>
            <a:off x="539552" y="1196752"/>
            <a:ext cx="7704856" cy="3785652"/>
          </a:xfrm>
          <a:prstGeom prst="roundRect">
            <a:avLst/>
          </a:prstGeom>
          <a:ln w="38100">
            <a:solidFill>
              <a:srgbClr val="006600"/>
            </a:solidFill>
          </a:ln>
        </p:spPr>
        <p:txBody>
          <a:bodyPr vert="horz" lIns="91440" tIns="45720" rIns="91440" bIns="45720" rtlCol="0" anchor="ctr">
            <a:normAutofit fontScale="97500"/>
          </a:bodyPr>
          <a:lstStyle/>
          <a:p>
            <a:pPr algn="ctr">
              <a:spcBef>
                <a:spcPct val="0"/>
              </a:spcBef>
            </a:pPr>
            <a:r>
              <a:rPr lang="fr-FR" sz="3200" b="1" dirty="0">
                <a:latin typeface="+mj-lt"/>
                <a:ea typeface="+mj-ea"/>
                <a:cs typeface="+mj-cs"/>
              </a:rPr>
              <a:t>Matthieu 4, 22 </a:t>
            </a:r>
          </a:p>
          <a:p>
            <a:pPr algn="ctr">
              <a:spcBef>
                <a:spcPct val="0"/>
              </a:spcBef>
            </a:pPr>
            <a:r>
              <a:rPr lang="fr-FR" sz="3200" i="1" dirty="0">
                <a:latin typeface="+mj-lt"/>
                <a:ea typeface="+mj-ea"/>
                <a:cs typeface="+mj-cs"/>
              </a:rPr>
              <a:t>Aussitôt, laissant la barque </a:t>
            </a:r>
          </a:p>
          <a:p>
            <a:pPr algn="ctr">
              <a:spcBef>
                <a:spcPct val="0"/>
              </a:spcBef>
            </a:pPr>
            <a:r>
              <a:rPr lang="fr-FR" sz="3200" i="1" dirty="0">
                <a:latin typeface="+mj-lt"/>
                <a:ea typeface="+mj-ea"/>
                <a:cs typeface="+mj-cs"/>
              </a:rPr>
              <a:t>et leur père, </a:t>
            </a:r>
          </a:p>
          <a:p>
            <a:pPr algn="ctr">
              <a:spcBef>
                <a:spcPct val="0"/>
              </a:spcBef>
            </a:pPr>
            <a:r>
              <a:rPr lang="fr-FR" sz="3200" i="1" dirty="0">
                <a:latin typeface="+mj-lt"/>
                <a:ea typeface="+mj-ea"/>
                <a:cs typeface="+mj-cs"/>
              </a:rPr>
              <a:t>ils le suivirent. </a:t>
            </a:r>
          </a:p>
          <a:p>
            <a:pPr algn="ctr">
              <a:spcBef>
                <a:spcPct val="0"/>
              </a:spcBef>
            </a:pPr>
            <a:r>
              <a:rPr lang="fr-FR" sz="3200" dirty="0">
                <a:latin typeface="+mj-lt"/>
                <a:ea typeface="+mj-ea"/>
                <a:cs typeface="+mj-cs"/>
              </a:rPr>
              <a:t>Les disciples laissent leur barque, </a:t>
            </a:r>
          </a:p>
          <a:p>
            <a:pPr algn="ctr">
              <a:spcBef>
                <a:spcPct val="0"/>
              </a:spcBef>
            </a:pPr>
            <a:r>
              <a:rPr lang="fr-FR" sz="3200" dirty="0">
                <a:latin typeface="+mj-lt"/>
                <a:ea typeface="+mj-ea"/>
                <a:cs typeface="+mj-cs"/>
              </a:rPr>
              <a:t>leur père  pour suivre Jésus.  </a:t>
            </a:r>
          </a:p>
        </p:txBody>
      </p:sp>
      <p:sp>
        <p:nvSpPr>
          <p:cNvPr id="2" name="ZoneTexte 1">
            <a:extLst>
              <a:ext uri="{FF2B5EF4-FFF2-40B4-BE49-F238E27FC236}">
                <a16:creationId xmlns:a16="http://schemas.microsoft.com/office/drawing/2014/main" id="{8AD7AD9A-A496-F602-98A2-86A9D7326942}"/>
              </a:ext>
            </a:extLst>
          </p:cNvPr>
          <p:cNvSpPr txBox="1"/>
          <p:nvPr/>
        </p:nvSpPr>
        <p:spPr>
          <a:xfrm>
            <a:off x="198437" y="47368"/>
            <a:ext cx="2664296" cy="369332"/>
          </a:xfrm>
          <a:prstGeom prst="rect">
            <a:avLst/>
          </a:prstGeom>
          <a:noFill/>
        </p:spPr>
        <p:txBody>
          <a:bodyPr wrap="square" rtlCol="0">
            <a:spAutoFit/>
          </a:bodyPr>
          <a:lstStyle/>
          <a:p>
            <a:r>
              <a:rPr lang="fr-FR" dirty="0">
                <a:solidFill>
                  <a:srgbClr val="FF0000"/>
                </a:solidFill>
              </a:rPr>
              <a:t>Laisser sa cruche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2352" y="908720"/>
            <a:ext cx="8579296" cy="3888432"/>
          </a:xfrm>
          <a:prstGeom prst="roundRect">
            <a:avLst/>
          </a:prstGeom>
          <a:noFill/>
          <a:ln w="38100">
            <a:solidFill>
              <a:srgbClr val="FFFF00"/>
            </a:solidFill>
          </a:ln>
        </p:spPr>
        <p:txBody>
          <a:bodyPr>
            <a:normAutofit fontScale="90000"/>
          </a:bodyPr>
          <a:lstStyle/>
          <a:p>
            <a:r>
              <a:rPr lang="fr-FR" dirty="0"/>
              <a:t>L’eau qu’elle venait chercher </a:t>
            </a:r>
            <a:br>
              <a:rPr lang="fr-FR" dirty="0"/>
            </a:br>
            <a:r>
              <a:rPr lang="fr-FR" dirty="0"/>
              <a:t>n’est plus l’essentiel de sa vie. </a:t>
            </a:r>
            <a:br>
              <a:rPr lang="fr-FR" dirty="0"/>
            </a:br>
            <a:r>
              <a:rPr lang="fr-FR" dirty="0"/>
              <a:t>Elle a rencontré le Christ, l’eau vive. </a:t>
            </a:r>
            <a:br>
              <a:rPr lang="fr-FR" dirty="0"/>
            </a:br>
            <a:r>
              <a:rPr lang="fr-FR" dirty="0"/>
              <a:t>Elle n’a plus besoin de sa cruche. </a:t>
            </a:r>
            <a:br>
              <a:rPr lang="fr-FR" dirty="0"/>
            </a:br>
            <a:r>
              <a:rPr lang="fr-FR" dirty="0"/>
              <a:t>Elle va annoncer le Christ.</a:t>
            </a:r>
          </a:p>
        </p:txBody>
      </p:sp>
      <p:sp>
        <p:nvSpPr>
          <p:cNvPr id="3" name="ZoneTexte 2">
            <a:extLst>
              <a:ext uri="{FF2B5EF4-FFF2-40B4-BE49-F238E27FC236}">
                <a16:creationId xmlns:a16="http://schemas.microsoft.com/office/drawing/2014/main" id="{547FF9D0-CA66-E16F-8AB7-2B914AE20417}"/>
              </a:ext>
            </a:extLst>
          </p:cNvPr>
          <p:cNvSpPr txBox="1"/>
          <p:nvPr/>
        </p:nvSpPr>
        <p:spPr>
          <a:xfrm>
            <a:off x="198437" y="47368"/>
            <a:ext cx="2664296" cy="369332"/>
          </a:xfrm>
          <a:prstGeom prst="rect">
            <a:avLst/>
          </a:prstGeom>
          <a:noFill/>
        </p:spPr>
        <p:txBody>
          <a:bodyPr wrap="square" rtlCol="0">
            <a:spAutoFit/>
          </a:bodyPr>
          <a:lstStyle/>
          <a:p>
            <a:r>
              <a:rPr lang="fr-FR" dirty="0">
                <a:solidFill>
                  <a:srgbClr val="FF0000"/>
                </a:solidFill>
              </a:rPr>
              <a:t>Laisser sa cruche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5746650"/>
          </a:xfrm>
          <a:prstGeom prst="roundRect">
            <a:avLst/>
          </a:prstGeom>
          <a:ln w="38100">
            <a:solidFill>
              <a:srgbClr val="006600"/>
            </a:solidFill>
          </a:ln>
        </p:spPr>
        <p:txBody>
          <a:bodyPr vert="horz" lIns="91440" tIns="45720" rIns="91440" bIns="45720" rtlCol="0" anchor="ctr">
            <a:normAutofit/>
          </a:bodyPr>
          <a:lstStyle/>
          <a:p>
            <a:r>
              <a:rPr lang="fr-FR" sz="2800" b="1" dirty="0"/>
              <a:t>Genèse 29, 9-12 </a:t>
            </a:r>
            <a:br>
              <a:rPr lang="fr-FR" sz="2800" dirty="0"/>
            </a:br>
            <a:r>
              <a:rPr lang="fr-FR" sz="2800" i="1" dirty="0"/>
              <a:t>Jacob parlait encore avec eux quand Rachel arriva avec le petit bétail qui appartenait à son père ; </a:t>
            </a:r>
            <a:br>
              <a:rPr lang="fr-FR" sz="2800" i="1" dirty="0"/>
            </a:br>
            <a:r>
              <a:rPr lang="fr-FR" sz="2800" i="1" dirty="0"/>
              <a:t>en effet, elle était bergère.</a:t>
            </a:r>
            <a:br>
              <a:rPr lang="fr-FR" sz="2800" i="1" dirty="0"/>
            </a:br>
            <a:r>
              <a:rPr lang="fr-FR" sz="2800" i="1" dirty="0"/>
              <a:t>Dès que Jacob vit Rachel, fille de Laban, le frère de sa mère, et le petit bétail de Laban, il s’avança, roula la pierre posée sur l’orifice du puits et abreuva le petit bétail de Laban. </a:t>
            </a:r>
            <a:br>
              <a:rPr lang="fr-FR" sz="2800" i="1" dirty="0"/>
            </a:br>
            <a:r>
              <a:rPr lang="fr-FR" sz="2800" i="1" dirty="0"/>
              <a:t>Alors Jacob embrassa Rachel... </a:t>
            </a:r>
            <a:br>
              <a:rPr lang="fr-FR" sz="2800" i="1" dirty="0"/>
            </a:br>
            <a:r>
              <a:rPr lang="fr-FR" sz="2800" i="1" dirty="0"/>
              <a:t>Jacob a rencontré celle qui va devenir sa femme Rachel près du puits de </a:t>
            </a:r>
            <a:r>
              <a:rPr lang="fr-FR" sz="2800" i="1" dirty="0" err="1"/>
              <a:t>Harran</a:t>
            </a:r>
            <a:r>
              <a:rPr lang="fr-FR" sz="2800" i="1" dirty="0"/>
              <a:t>.</a:t>
            </a:r>
          </a:p>
        </p:txBody>
      </p:sp>
      <p:sp>
        <p:nvSpPr>
          <p:cNvPr id="3" name="ZoneTexte 2">
            <a:extLst>
              <a:ext uri="{FF2B5EF4-FFF2-40B4-BE49-F238E27FC236}">
                <a16:creationId xmlns:a16="http://schemas.microsoft.com/office/drawing/2014/main" id="{7F3050C4-F9E8-60CD-9EDB-00010E07A96E}"/>
              </a:ext>
            </a:extLst>
          </p:cNvPr>
          <p:cNvSpPr txBox="1"/>
          <p:nvPr/>
        </p:nvSpPr>
        <p:spPr>
          <a:xfrm>
            <a:off x="395536" y="73020"/>
            <a:ext cx="2376264" cy="369332"/>
          </a:xfrm>
          <a:prstGeom prst="rect">
            <a:avLst/>
          </a:prstGeom>
          <a:noFill/>
        </p:spPr>
        <p:txBody>
          <a:bodyPr wrap="square" rtlCol="0">
            <a:spAutoFit/>
          </a:bodyPr>
          <a:lstStyle/>
          <a:p>
            <a:r>
              <a:rPr lang="fr-FR" dirty="0">
                <a:solidFill>
                  <a:srgbClr val="FF0000"/>
                </a:solidFill>
              </a:rPr>
              <a:t>Puits de Jacob</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ogo PLP PF.jpg">
            <a:extLst>
              <a:ext uri="{FF2B5EF4-FFF2-40B4-BE49-F238E27FC236}">
                <a16:creationId xmlns:a16="http://schemas.microsoft.com/office/drawing/2014/main" id="{542BFB39-EE87-4D14-249C-AC8AEF4FA741}"/>
              </a:ext>
            </a:extLst>
          </p:cNvPr>
          <p:cNvPicPr>
            <a:picLocks noChangeAspect="1"/>
          </p:cNvPicPr>
          <p:nvPr/>
        </p:nvPicPr>
        <p:blipFill>
          <a:blip r:embed="rId2"/>
          <a:stretch>
            <a:fillRect/>
          </a:stretch>
        </p:blipFill>
        <p:spPr>
          <a:xfrm>
            <a:off x="356449" y="5632694"/>
            <a:ext cx="1524000" cy="841248"/>
          </a:xfrm>
          <a:prstGeom prst="rect">
            <a:avLst/>
          </a:prstGeom>
        </p:spPr>
      </p:pic>
      <p:sp>
        <p:nvSpPr>
          <p:cNvPr id="3" name="ZoneTexte 2">
            <a:extLst>
              <a:ext uri="{FF2B5EF4-FFF2-40B4-BE49-F238E27FC236}">
                <a16:creationId xmlns:a16="http://schemas.microsoft.com/office/drawing/2014/main" id="{5158E3DE-3A38-177B-2567-1AE02D66DB2E}"/>
              </a:ext>
            </a:extLst>
          </p:cNvPr>
          <p:cNvSpPr txBox="1"/>
          <p:nvPr/>
        </p:nvSpPr>
        <p:spPr>
          <a:xfrm>
            <a:off x="1691680" y="5827611"/>
            <a:ext cx="5143536" cy="646331"/>
          </a:xfrm>
          <a:prstGeom prst="rect">
            <a:avLst/>
          </a:prstGeom>
          <a:noFill/>
        </p:spPr>
        <p:txBody>
          <a:bodyPr wrap="square" rtlCol="0">
            <a:spAutoFit/>
          </a:bodyPr>
          <a:lstStyle/>
          <a:p>
            <a:pPr algn="ctr"/>
            <a:r>
              <a:rPr lang="fr-FR" dirty="0"/>
              <a:t>Catéchèse par la Parole</a:t>
            </a:r>
          </a:p>
          <a:p>
            <a:pPr algn="ctr"/>
            <a:r>
              <a:rPr lang="fr-FR" dirty="0"/>
              <a:t>Module Samaritaine</a:t>
            </a:r>
          </a:p>
        </p:txBody>
      </p:sp>
      <p:pic>
        <p:nvPicPr>
          <p:cNvPr id="4" name="Image 3">
            <a:extLst>
              <a:ext uri="{FF2B5EF4-FFF2-40B4-BE49-F238E27FC236}">
                <a16:creationId xmlns:a16="http://schemas.microsoft.com/office/drawing/2014/main" id="{D1C652FD-5B37-6FA2-9ECB-263C8887455E}"/>
              </a:ext>
            </a:extLst>
          </p:cNvPr>
          <p:cNvPicPr>
            <a:picLocks noChangeAspect="1"/>
          </p:cNvPicPr>
          <p:nvPr/>
        </p:nvPicPr>
        <p:blipFill>
          <a:blip r:embed="rId3"/>
          <a:srcRect/>
          <a:stretch/>
        </p:blipFill>
        <p:spPr>
          <a:xfrm>
            <a:off x="7452320" y="5094530"/>
            <a:ext cx="1466162" cy="1466162"/>
          </a:xfrm>
          <a:prstGeom prst="rect">
            <a:avLst/>
          </a:prstGeom>
        </p:spPr>
      </p:pic>
    </p:spTree>
    <p:extLst>
      <p:ext uri="{BB962C8B-B14F-4D97-AF65-F5344CB8AC3E}">
        <p14:creationId xmlns:p14="http://schemas.microsoft.com/office/powerpoint/2010/main" val="907370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836712"/>
            <a:ext cx="8229600" cy="4536504"/>
          </a:xfrm>
          <a:prstGeom prst="roundRect">
            <a:avLst/>
          </a:prstGeom>
          <a:noFill/>
          <a:ln w="38100">
            <a:solidFill>
              <a:srgbClr val="FFFF00"/>
            </a:solidFill>
          </a:ln>
        </p:spPr>
        <p:txBody>
          <a:bodyPr>
            <a:normAutofit fontScale="90000"/>
          </a:bodyPr>
          <a:lstStyle/>
          <a:p>
            <a:br>
              <a:rPr lang="fr-FR" sz="4000" dirty="0"/>
            </a:br>
            <a:r>
              <a:rPr lang="fr-FR" sz="3600" dirty="0"/>
              <a:t>Dans la bible, la rencontre d’un homme et d’une femme au bord d’un puits est signe de l’alliance de Dieu avec les hommes. </a:t>
            </a:r>
            <a:br>
              <a:rPr lang="fr-FR" sz="3600" dirty="0"/>
            </a:br>
            <a:r>
              <a:rPr lang="fr-FR" sz="3600" dirty="0"/>
              <a:t>La Samaritaine vit elle aussi, une rencontre près du puits, celle de Jésus, rencontre qui va lui permettre  </a:t>
            </a:r>
            <a:br>
              <a:rPr lang="fr-FR" sz="3600" dirty="0"/>
            </a:br>
            <a:r>
              <a:rPr lang="fr-FR" sz="3600" dirty="0"/>
              <a:t>de découvrir </a:t>
            </a:r>
            <a:br>
              <a:rPr lang="fr-FR" sz="3600" dirty="0"/>
            </a:br>
            <a:r>
              <a:rPr lang="fr-FR" sz="3600" dirty="0"/>
              <a:t>et de combler toutes ses soifs.  </a:t>
            </a:r>
            <a:br>
              <a:rPr lang="fr-FR" dirty="0"/>
            </a:br>
            <a:endParaRPr lang="fr-FR" dirty="0"/>
          </a:p>
        </p:txBody>
      </p:sp>
      <p:sp>
        <p:nvSpPr>
          <p:cNvPr id="3" name="ZoneTexte 2">
            <a:extLst>
              <a:ext uri="{FF2B5EF4-FFF2-40B4-BE49-F238E27FC236}">
                <a16:creationId xmlns:a16="http://schemas.microsoft.com/office/drawing/2014/main" id="{4465865E-8B6B-5294-B4DB-0F712B69855F}"/>
              </a:ext>
            </a:extLst>
          </p:cNvPr>
          <p:cNvSpPr txBox="1"/>
          <p:nvPr/>
        </p:nvSpPr>
        <p:spPr>
          <a:xfrm>
            <a:off x="395536" y="73020"/>
            <a:ext cx="2376264" cy="369332"/>
          </a:xfrm>
          <a:prstGeom prst="rect">
            <a:avLst/>
          </a:prstGeom>
          <a:noFill/>
        </p:spPr>
        <p:txBody>
          <a:bodyPr wrap="square" rtlCol="0">
            <a:spAutoFit/>
          </a:bodyPr>
          <a:lstStyle/>
          <a:p>
            <a:r>
              <a:rPr lang="fr-FR" dirty="0">
                <a:solidFill>
                  <a:srgbClr val="FF0000"/>
                </a:solidFill>
              </a:rPr>
              <a:t>Puits de Jacob</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2"/>
          <p:cNvSpPr>
            <a:spLocks noChangeArrowheads="1" noChangeShapeType="1" noTextEdit="1"/>
          </p:cNvSpPr>
          <p:nvPr/>
        </p:nvSpPr>
        <p:spPr bwMode="auto">
          <a:xfrm>
            <a:off x="755575" y="818394"/>
            <a:ext cx="7614957" cy="1476375"/>
          </a:xfrm>
          <a:prstGeom prst="rect">
            <a:avLst/>
          </a:prstGeom>
        </p:spPr>
        <p:txBody>
          <a:bodyPr wrap="none" fromWordArt="1">
            <a:prstTxWarp prst="textWave1">
              <a:avLst>
                <a:gd name="adj1" fmla="val 13005"/>
                <a:gd name="adj2" fmla="val 0"/>
              </a:avLst>
            </a:prstTxWarp>
          </a:bodyPr>
          <a:lstStyle/>
          <a:p>
            <a:pPr algn="ctr" rtl="0"/>
            <a:r>
              <a:rPr lang="fr-FR" sz="28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4,6 Jésus, fatigué par la route, s’était donc assis près de la source.</a:t>
            </a:r>
          </a:p>
        </p:txBody>
      </p:sp>
      <p:sp>
        <p:nvSpPr>
          <p:cNvPr id="15" name="Rectangle : coins arrondis 14"/>
          <p:cNvSpPr/>
          <p:nvPr/>
        </p:nvSpPr>
        <p:spPr>
          <a:xfrm>
            <a:off x="4283968" y="2877664"/>
            <a:ext cx="4662629" cy="3371136"/>
          </a:xfrm>
          <a:prstGeom prst="roundRect">
            <a:avLst/>
          </a:prstGeom>
          <a:ln w="28575">
            <a:solidFill>
              <a:srgbClr val="FF0000"/>
            </a:solidFill>
          </a:ln>
        </p:spPr>
        <p:txBody>
          <a:bodyPr wrap="square">
            <a:spAutoFit/>
          </a:bodyPr>
          <a:lstStyle/>
          <a:p>
            <a:pPr algn="ctr"/>
            <a:r>
              <a:rPr lang="fr-FR" sz="4800" b="1" dirty="0">
                <a:solidFill>
                  <a:srgbClr val="FF0000"/>
                </a:solidFill>
              </a:rPr>
              <a:t>Pourquoi Jésus </a:t>
            </a:r>
          </a:p>
          <a:p>
            <a:pPr algn="ctr"/>
            <a:r>
              <a:rPr lang="fr-FR" sz="4800" b="1" dirty="0">
                <a:solidFill>
                  <a:srgbClr val="FF0000"/>
                </a:solidFill>
              </a:rPr>
              <a:t>est-il assis </a:t>
            </a:r>
          </a:p>
          <a:p>
            <a:pPr algn="ctr"/>
            <a:r>
              <a:rPr lang="fr-FR" sz="4800" b="1" dirty="0">
                <a:solidFill>
                  <a:srgbClr val="FF0000"/>
                </a:solidFill>
              </a:rPr>
              <a:t>près de la source ? </a:t>
            </a:r>
          </a:p>
        </p:txBody>
      </p:sp>
      <p:pic>
        <p:nvPicPr>
          <p:cNvPr id="3" name="Image 2" descr="Une image contenant dessin, croquis, clipart, illustration&#10;&#10;Le contenu généré par l’IA peut être incorrect.">
            <a:extLst>
              <a:ext uri="{FF2B5EF4-FFF2-40B4-BE49-F238E27FC236}">
                <a16:creationId xmlns:a16="http://schemas.microsoft.com/office/drawing/2014/main" id="{123ACBC8-ABDF-5DF0-2E31-BD2A6E167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403" y="3366256"/>
            <a:ext cx="3911736" cy="2185970"/>
          </a:xfrm>
          <a:prstGeom prst="rect">
            <a:avLst/>
          </a:prstGeom>
        </p:spPr>
      </p:pic>
      <p:sp>
        <p:nvSpPr>
          <p:cNvPr id="2" name="ZoneTexte 1">
            <a:extLst>
              <a:ext uri="{FF2B5EF4-FFF2-40B4-BE49-F238E27FC236}">
                <a16:creationId xmlns:a16="http://schemas.microsoft.com/office/drawing/2014/main" id="{FFF08D70-686C-00CF-E86F-F6B5AA07B21B}"/>
              </a:ext>
            </a:extLst>
          </p:cNvPr>
          <p:cNvSpPr txBox="1"/>
          <p:nvPr/>
        </p:nvSpPr>
        <p:spPr>
          <a:xfrm>
            <a:off x="323528" y="188640"/>
            <a:ext cx="2232248" cy="369332"/>
          </a:xfrm>
          <a:prstGeom prst="rect">
            <a:avLst/>
          </a:prstGeom>
          <a:noFill/>
        </p:spPr>
        <p:txBody>
          <a:bodyPr wrap="square" rtlCol="0">
            <a:spAutoFit/>
          </a:bodyPr>
          <a:lstStyle/>
          <a:p>
            <a:r>
              <a:rPr lang="fr-FR" dirty="0">
                <a:solidFill>
                  <a:srgbClr val="FF0000"/>
                </a:solidFill>
              </a:rPr>
              <a:t>Source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48680"/>
            <a:ext cx="8229600" cy="5400600"/>
          </a:xfrm>
          <a:prstGeom prst="roundRect">
            <a:avLst/>
          </a:prstGeom>
          <a:ln w="38100">
            <a:solidFill>
              <a:srgbClr val="006600"/>
            </a:solidFill>
          </a:ln>
        </p:spPr>
        <p:txBody>
          <a:bodyPr vert="horz" lIns="91440" tIns="45720" rIns="91440" bIns="45720" rtlCol="0" anchor="ctr">
            <a:normAutofit fontScale="90000"/>
          </a:bodyPr>
          <a:lstStyle/>
          <a:p>
            <a:br>
              <a:rPr lang="fr-FR" sz="4000" dirty="0">
                <a:solidFill>
                  <a:srgbClr val="00B050"/>
                </a:solidFill>
              </a:rPr>
            </a:br>
            <a:r>
              <a:rPr lang="fr-FR" sz="3600" dirty="0"/>
              <a:t>En exil à Babylone, le prophète Ezéchiel, encourage tout le peuple. Il annonce  le retour au pays et décrit le nouveau Temple d’où jaillira l’eau qui redonnera la vie. </a:t>
            </a:r>
            <a:br>
              <a:rPr lang="fr-FR" sz="3600" dirty="0"/>
            </a:br>
            <a:r>
              <a:rPr lang="fr-FR" sz="3600" b="1" dirty="0"/>
              <a:t>Ezéchiel 47, 01 </a:t>
            </a:r>
            <a:r>
              <a:rPr lang="fr-FR" sz="3600" dirty="0"/>
              <a:t>: </a:t>
            </a:r>
            <a:r>
              <a:rPr lang="fr-FR" sz="3600" i="1" dirty="0"/>
              <a:t>L’homme me fit revenir à l’entrée de la Maison, et voici : sous le seuil de la Maison, de l’eau jaillissait vers l’orient, puisque la façade de la Maison était du côté de l’orient. L’eau descendait de dessous le côté droit de la Maison, au sud de l’autel.</a:t>
            </a:r>
            <a:br>
              <a:rPr lang="fr-FR" sz="4000" dirty="0">
                <a:solidFill>
                  <a:srgbClr val="00B050"/>
                </a:solidFill>
              </a:rPr>
            </a:br>
            <a:endParaRPr lang="fr-FR" sz="4000" dirty="0">
              <a:solidFill>
                <a:srgbClr val="00B050"/>
              </a:solidFill>
            </a:endParaRPr>
          </a:p>
        </p:txBody>
      </p:sp>
      <p:sp>
        <p:nvSpPr>
          <p:cNvPr id="3" name="ZoneTexte 2">
            <a:extLst>
              <a:ext uri="{FF2B5EF4-FFF2-40B4-BE49-F238E27FC236}">
                <a16:creationId xmlns:a16="http://schemas.microsoft.com/office/drawing/2014/main" id="{2CB7015D-F6C6-2F76-4C6C-003082AC8235}"/>
              </a:ext>
            </a:extLst>
          </p:cNvPr>
          <p:cNvSpPr txBox="1"/>
          <p:nvPr/>
        </p:nvSpPr>
        <p:spPr>
          <a:xfrm>
            <a:off x="323528" y="188640"/>
            <a:ext cx="2232248" cy="369332"/>
          </a:xfrm>
          <a:prstGeom prst="rect">
            <a:avLst/>
          </a:prstGeom>
          <a:noFill/>
        </p:spPr>
        <p:txBody>
          <a:bodyPr wrap="square" rtlCol="0">
            <a:spAutoFit/>
          </a:bodyPr>
          <a:lstStyle/>
          <a:p>
            <a:r>
              <a:rPr lang="fr-FR" dirty="0">
                <a:solidFill>
                  <a:srgbClr val="FF0000"/>
                </a:solidFill>
              </a:rPr>
              <a:t>Source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052736"/>
            <a:ext cx="8229600" cy="4968552"/>
          </a:xfrm>
          <a:prstGeom prst="roundRect">
            <a:avLst/>
          </a:prstGeom>
          <a:noFill/>
          <a:ln w="38100">
            <a:solidFill>
              <a:srgbClr val="FFFF00"/>
            </a:solidFill>
          </a:ln>
        </p:spPr>
        <p:txBody>
          <a:bodyPr>
            <a:normAutofit fontScale="90000"/>
          </a:bodyPr>
          <a:lstStyle/>
          <a:p>
            <a:r>
              <a:rPr lang="fr-FR" dirty="0"/>
              <a:t>Le puits hérité de Jacob </a:t>
            </a:r>
            <a:br>
              <a:rPr lang="fr-FR" dirty="0"/>
            </a:br>
            <a:r>
              <a:rPr lang="fr-FR" dirty="0"/>
              <a:t>est symbole de la Première Alliance.</a:t>
            </a:r>
            <a:br>
              <a:rPr lang="fr-FR" dirty="0"/>
            </a:br>
            <a:r>
              <a:rPr lang="fr-FR" dirty="0"/>
              <a:t>Jésus est assis près de la source </a:t>
            </a:r>
            <a:br>
              <a:rPr lang="fr-FR" dirty="0"/>
            </a:br>
            <a:r>
              <a:rPr lang="fr-FR" dirty="0"/>
              <a:t>(du puits) : </a:t>
            </a:r>
            <a:br>
              <a:rPr lang="fr-FR" dirty="0"/>
            </a:br>
            <a:r>
              <a:rPr lang="fr-FR" dirty="0"/>
              <a:t>Il va nous donner </a:t>
            </a:r>
            <a:br>
              <a:rPr lang="fr-FR" dirty="0"/>
            </a:br>
            <a:r>
              <a:rPr lang="fr-FR" dirty="0"/>
              <a:t>une Parole de Vie nouvelle, </a:t>
            </a:r>
            <a:br>
              <a:rPr lang="fr-FR" dirty="0"/>
            </a:br>
            <a:r>
              <a:rPr lang="fr-FR" dirty="0"/>
              <a:t>source d’une Alliance renouvelée. </a:t>
            </a:r>
            <a:br>
              <a:rPr lang="fr-FR" dirty="0"/>
            </a:br>
            <a:endParaRPr lang="fr-FR" dirty="0"/>
          </a:p>
        </p:txBody>
      </p:sp>
      <p:sp>
        <p:nvSpPr>
          <p:cNvPr id="3" name="ZoneTexte 2">
            <a:extLst>
              <a:ext uri="{FF2B5EF4-FFF2-40B4-BE49-F238E27FC236}">
                <a16:creationId xmlns:a16="http://schemas.microsoft.com/office/drawing/2014/main" id="{EC9D7B7F-58C5-B320-509D-AE4000D15590}"/>
              </a:ext>
            </a:extLst>
          </p:cNvPr>
          <p:cNvSpPr txBox="1"/>
          <p:nvPr/>
        </p:nvSpPr>
        <p:spPr>
          <a:xfrm>
            <a:off x="323528" y="188640"/>
            <a:ext cx="2232248" cy="369332"/>
          </a:xfrm>
          <a:prstGeom prst="rect">
            <a:avLst/>
          </a:prstGeom>
          <a:noFill/>
        </p:spPr>
        <p:txBody>
          <a:bodyPr wrap="square" rtlCol="0">
            <a:spAutoFit/>
          </a:bodyPr>
          <a:lstStyle/>
          <a:p>
            <a:r>
              <a:rPr lang="fr-FR" dirty="0">
                <a:solidFill>
                  <a:srgbClr val="FF0000"/>
                </a:solidFill>
              </a:rPr>
              <a:t>Source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AutoShape 4"/>
          <p:cNvSpPr>
            <a:spLocks noChangeArrowheads="1"/>
          </p:cNvSpPr>
          <p:nvPr/>
        </p:nvSpPr>
        <p:spPr bwMode="auto">
          <a:xfrm>
            <a:off x="105552875" y="109993113"/>
            <a:ext cx="9251950" cy="1944687"/>
          </a:xfrm>
          <a:prstGeom prst="wave">
            <a:avLst>
              <a:gd name="adj1" fmla="val 13005"/>
              <a:gd name="adj2" fmla="val 0"/>
            </a:avLst>
          </a:prstGeom>
          <a:noFill/>
          <a:ln w="57150" algn="in">
            <a:solidFill>
              <a:srgbClr val="0000FF"/>
            </a:solidFill>
            <a:round/>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078" name="WordArt 6"/>
          <p:cNvSpPr>
            <a:spLocks noChangeArrowheads="1" noChangeShapeType="1" noTextEdit="1"/>
          </p:cNvSpPr>
          <p:nvPr/>
        </p:nvSpPr>
        <p:spPr bwMode="auto">
          <a:xfrm>
            <a:off x="503548" y="764704"/>
            <a:ext cx="8136904" cy="1331912"/>
          </a:xfrm>
          <a:prstGeom prst="rect">
            <a:avLst/>
          </a:prstGeom>
        </p:spPr>
        <p:txBody>
          <a:bodyPr wrap="none" fromWordArt="1">
            <a:prstTxWarp prst="textWave1">
              <a:avLst>
                <a:gd name="adj1" fmla="val 13005"/>
                <a:gd name="adj2" fmla="val 0"/>
              </a:avLst>
            </a:prstTxWarp>
          </a:bodyPr>
          <a:lstStyle/>
          <a:p>
            <a:pPr algn="ctr" rtl="0"/>
            <a:r>
              <a:rPr lang="fr-FR" sz="28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Jean 4,7 Arrive une femme de Samarie, qui venait puiser de l’eau.</a:t>
            </a:r>
          </a:p>
          <a:p>
            <a:pPr algn="ctr" rtl="0"/>
            <a:r>
              <a:rPr lang="fr-FR" sz="2800" b="1" kern="10" spc="0" dirty="0">
                <a:ln w="9525">
                  <a:no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 Jésus lui dit : « Donne-moi à boire. »</a:t>
            </a:r>
          </a:p>
        </p:txBody>
      </p:sp>
      <p:sp>
        <p:nvSpPr>
          <p:cNvPr id="12" name="ZoneTexte 11"/>
          <p:cNvSpPr txBox="1"/>
          <p:nvPr/>
        </p:nvSpPr>
        <p:spPr>
          <a:xfrm>
            <a:off x="3491880" y="3356992"/>
            <a:ext cx="5508612" cy="2145268"/>
          </a:xfrm>
          <a:prstGeom prst="roundRect">
            <a:avLst/>
          </a:prstGeom>
          <a:noFill/>
          <a:ln w="38100">
            <a:solidFill>
              <a:srgbClr val="FF0000"/>
            </a:solidFill>
          </a:ln>
        </p:spPr>
        <p:txBody>
          <a:bodyPr wrap="square" rtlCol="0">
            <a:spAutoFit/>
          </a:bodyPr>
          <a:lstStyle/>
          <a:p>
            <a:pPr algn="ctr"/>
            <a:r>
              <a:rPr lang="fr-FR" sz="4000" b="1" dirty="0"/>
              <a:t>Pourquoi Jésus </a:t>
            </a:r>
          </a:p>
          <a:p>
            <a:pPr algn="ctr"/>
            <a:r>
              <a:rPr lang="fr-FR" sz="4000" b="1" dirty="0"/>
              <a:t>demande-t-il à boire ? </a:t>
            </a:r>
          </a:p>
          <a:p>
            <a:pPr algn="ctr"/>
            <a:r>
              <a:rPr lang="fr-FR" sz="4000" b="1" dirty="0"/>
              <a:t>De quoi a-t-il soif ? </a:t>
            </a:r>
          </a:p>
        </p:txBody>
      </p:sp>
      <p:pic>
        <p:nvPicPr>
          <p:cNvPr id="2" name="Image 1" descr="Une image contenant dessin humoristique, habits, illustration, dessin&#10;&#10;Le contenu généré par l’IA peut être incorrect.">
            <a:extLst>
              <a:ext uri="{FF2B5EF4-FFF2-40B4-BE49-F238E27FC236}">
                <a16:creationId xmlns:a16="http://schemas.microsoft.com/office/drawing/2014/main" id="{A9AA5593-B42B-EFB1-1946-D3E1E9E7BD7D}"/>
              </a:ext>
            </a:extLst>
          </p:cNvPr>
          <p:cNvPicPr>
            <a:picLocks noChangeAspect="1"/>
          </p:cNvPicPr>
          <p:nvPr/>
        </p:nvPicPr>
        <p:blipFill>
          <a:blip r:embed="rId2"/>
          <a:stretch>
            <a:fillRect/>
          </a:stretch>
        </p:blipFill>
        <p:spPr>
          <a:xfrm>
            <a:off x="323528" y="2461091"/>
            <a:ext cx="2853347" cy="3937070"/>
          </a:xfrm>
          <a:prstGeom prst="rect">
            <a:avLst/>
          </a:prstGeom>
        </p:spPr>
      </p:pic>
      <p:sp>
        <p:nvSpPr>
          <p:cNvPr id="3" name="ZoneTexte 2">
            <a:extLst>
              <a:ext uri="{FF2B5EF4-FFF2-40B4-BE49-F238E27FC236}">
                <a16:creationId xmlns:a16="http://schemas.microsoft.com/office/drawing/2014/main" id="{3A4B52C8-29E2-ECE7-FDBB-9C7FD8E197CE}"/>
              </a:ext>
            </a:extLst>
          </p:cNvPr>
          <p:cNvSpPr txBox="1"/>
          <p:nvPr/>
        </p:nvSpPr>
        <p:spPr>
          <a:xfrm>
            <a:off x="503548" y="188640"/>
            <a:ext cx="1656184" cy="369332"/>
          </a:xfrm>
          <a:prstGeom prst="rect">
            <a:avLst/>
          </a:prstGeom>
          <a:noFill/>
        </p:spPr>
        <p:txBody>
          <a:bodyPr wrap="square" rtlCol="0">
            <a:spAutoFit/>
          </a:bodyPr>
          <a:lstStyle/>
          <a:p>
            <a:r>
              <a:rPr lang="fr-FR" dirty="0">
                <a:solidFill>
                  <a:srgbClr val="FF0000"/>
                </a:solidFill>
              </a:rPr>
              <a:t>Soif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07023" y="802392"/>
            <a:ext cx="5493296" cy="5184576"/>
          </a:xfrm>
          <a:prstGeom prst="roundRect">
            <a:avLst/>
          </a:prstGeom>
          <a:ln w="38100">
            <a:solidFill>
              <a:srgbClr val="006600"/>
            </a:solidFill>
          </a:ln>
        </p:spPr>
        <p:txBody>
          <a:bodyPr>
            <a:normAutofit/>
          </a:bodyPr>
          <a:lstStyle/>
          <a:p>
            <a:r>
              <a:rPr lang="fr-FR" sz="3100" b="1" dirty="0"/>
              <a:t>Les hébreux en sortant d’Egypte </a:t>
            </a:r>
            <a:br>
              <a:rPr lang="fr-FR" sz="3100" b="1" dirty="0"/>
            </a:br>
            <a:r>
              <a:rPr lang="fr-FR" sz="3100" b="1" dirty="0"/>
              <a:t>ont marché dans le désert </a:t>
            </a:r>
            <a:br>
              <a:rPr lang="fr-FR" sz="3100" b="1" dirty="0"/>
            </a:br>
            <a:r>
              <a:rPr lang="fr-FR" sz="3100" b="1" dirty="0"/>
              <a:t>et ont souffert de la soif  </a:t>
            </a:r>
            <a:br>
              <a:rPr lang="fr-FR" sz="3100" dirty="0"/>
            </a:br>
            <a:r>
              <a:rPr lang="fr-FR" sz="3100" b="1" dirty="0"/>
              <a:t> </a:t>
            </a:r>
            <a:br>
              <a:rPr lang="fr-FR" sz="3100" dirty="0"/>
            </a:br>
            <a:r>
              <a:rPr lang="fr-FR" sz="3100" b="1" dirty="0"/>
              <a:t>Exode 17, 2a</a:t>
            </a:r>
            <a:r>
              <a:rPr lang="fr-FR" sz="3100" dirty="0"/>
              <a:t>  </a:t>
            </a:r>
            <a:br>
              <a:rPr lang="fr-FR" sz="3100" dirty="0"/>
            </a:br>
            <a:r>
              <a:rPr lang="fr-FR" sz="3100" dirty="0"/>
              <a:t>Le peuple chercha querelle </a:t>
            </a:r>
            <a:br>
              <a:rPr lang="fr-FR" sz="3100" dirty="0"/>
            </a:br>
            <a:r>
              <a:rPr lang="fr-FR" sz="3100" dirty="0"/>
              <a:t>à Moïse : </a:t>
            </a:r>
            <a:br>
              <a:rPr lang="fr-FR" sz="3100" dirty="0"/>
            </a:br>
            <a:r>
              <a:rPr lang="fr-FR" sz="3100" dirty="0"/>
              <a:t> Donne-nous de l’eau à boire !</a:t>
            </a:r>
            <a:endParaRPr lang="fr-FR" dirty="0">
              <a:solidFill>
                <a:srgbClr val="006600"/>
              </a:solidFill>
            </a:endParaRPr>
          </a:p>
        </p:txBody>
      </p:sp>
      <p:pic>
        <p:nvPicPr>
          <p:cNvPr id="3" name="Image 2" descr="Une image contenant dessin, illustration, Dessin d’enfant, skier&#10;&#10;Le contenu généré par l’IA peut être incorrect.">
            <a:extLst>
              <a:ext uri="{FF2B5EF4-FFF2-40B4-BE49-F238E27FC236}">
                <a16:creationId xmlns:a16="http://schemas.microsoft.com/office/drawing/2014/main" id="{F0445C81-9FDC-F937-7397-E967788FBE99}"/>
              </a:ext>
            </a:extLst>
          </p:cNvPr>
          <p:cNvPicPr>
            <a:picLocks noChangeAspect="1"/>
          </p:cNvPicPr>
          <p:nvPr/>
        </p:nvPicPr>
        <p:blipFill>
          <a:blip r:embed="rId2"/>
          <a:stretch>
            <a:fillRect/>
          </a:stretch>
        </p:blipFill>
        <p:spPr>
          <a:xfrm>
            <a:off x="323528" y="1556792"/>
            <a:ext cx="2638811" cy="3391371"/>
          </a:xfrm>
          <a:prstGeom prst="rect">
            <a:avLst/>
          </a:prstGeom>
        </p:spPr>
      </p:pic>
      <p:sp>
        <p:nvSpPr>
          <p:cNvPr id="4" name="ZoneTexte 3">
            <a:extLst>
              <a:ext uri="{FF2B5EF4-FFF2-40B4-BE49-F238E27FC236}">
                <a16:creationId xmlns:a16="http://schemas.microsoft.com/office/drawing/2014/main" id="{F784FD5F-9FE8-9343-82D3-E2DCD1006706}"/>
              </a:ext>
            </a:extLst>
          </p:cNvPr>
          <p:cNvSpPr txBox="1"/>
          <p:nvPr/>
        </p:nvSpPr>
        <p:spPr>
          <a:xfrm>
            <a:off x="503548" y="188640"/>
            <a:ext cx="1656184" cy="369332"/>
          </a:xfrm>
          <a:prstGeom prst="rect">
            <a:avLst/>
          </a:prstGeom>
          <a:noFill/>
        </p:spPr>
        <p:txBody>
          <a:bodyPr wrap="square" rtlCol="0">
            <a:spAutoFit/>
          </a:bodyPr>
          <a:lstStyle/>
          <a:p>
            <a:r>
              <a:rPr lang="fr-FR" dirty="0">
                <a:solidFill>
                  <a:srgbClr val="FF0000"/>
                </a:solidFill>
              </a:rPr>
              <a:t>Soif</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218</TotalTime>
  <Words>1497</Words>
  <Application>Microsoft Office PowerPoint</Application>
  <PresentationFormat>Affichage à l'écran (4:3)</PresentationFormat>
  <Paragraphs>99</Paragraphs>
  <Slides>30</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30</vt:i4>
      </vt:variant>
    </vt:vector>
  </HeadingPairs>
  <TitlesOfParts>
    <vt:vector size="35" baseType="lpstr">
      <vt:lpstr>Andalus</vt:lpstr>
      <vt:lpstr>Arial</vt:lpstr>
      <vt:lpstr>Calibri</vt:lpstr>
      <vt:lpstr>Times New Roman</vt:lpstr>
      <vt:lpstr>Thème Office</vt:lpstr>
      <vt:lpstr>Diaporama   Jean 4, 1-30  La Samaritaine  </vt:lpstr>
      <vt:lpstr>Présentation PowerPoint</vt:lpstr>
      <vt:lpstr>Genèse 29, 9-12  Jacob parlait encore avec eux quand Rachel arriva avec le petit bétail qui appartenait à son père ;  en effet, elle était bergère. Dès que Jacob vit Rachel, fille de Laban, le frère de sa mère, et le petit bétail de Laban, il s’avança, roula la pierre posée sur l’orifice du puits et abreuva le petit bétail de Laban.  Alors Jacob embrassa Rachel...  Jacob a rencontré celle qui va devenir sa femme Rachel près du puits de Harran.</vt:lpstr>
      <vt:lpstr> Dans la bible, la rencontre d’un homme et d’une femme au bord d’un puits est signe de l’alliance de Dieu avec les hommes.  La Samaritaine vit elle aussi, une rencontre près du puits, celle de Jésus, rencontre qui va lui permettre   de découvrir  et de combler toutes ses soifs.   </vt:lpstr>
      <vt:lpstr>Présentation PowerPoint</vt:lpstr>
      <vt:lpstr> En exil à Babylone, le prophète Ezéchiel, encourage tout le peuple. Il annonce  le retour au pays et décrit le nouveau Temple d’où jaillira l’eau qui redonnera la vie.  Ezéchiel 47, 01 : L’homme me fit revenir à l’entrée de la Maison, et voici : sous le seuil de la Maison, de l’eau jaillissait vers l’orient, puisque la façade de la Maison était du côté de l’orient. L’eau descendait de dessous le côté droit de la Maison, au sud de l’autel. </vt:lpstr>
      <vt:lpstr>Le puits hérité de Jacob  est symbole de la Première Alliance. Jésus est assis près de la source  (du puits) :  Il va nous donner  une Parole de Vie nouvelle,  source d’une Alliance renouvelée.  </vt:lpstr>
      <vt:lpstr>Présentation PowerPoint</vt:lpstr>
      <vt:lpstr>Les hébreux en sortant d’Egypte  ont marché dans le désert  et ont souffert de la soif     Exode 17, 2a   Le peuple chercha querelle  à Moïse :   Donne-nous de l’eau à boire !</vt:lpstr>
      <vt:lpstr> Comme le peuple dans le désert,  Jésus a soif d’eau.  Mais il a soif aussi que  l’homme vienne à la rencontre de Dieu. Et toi, as-tu soif d’aller  à la rencontre de Dieu?  De quoi as-tu soif dans ta vie ?  Pour ta vie ? </vt:lpstr>
      <vt:lpstr>  </vt:lpstr>
      <vt:lpstr>    Jean 3, 16   Dieu a tellement aimé  le monde  qu’il a donné son fils  pour qu’on ait la vie !  </vt:lpstr>
      <vt:lpstr>Dieu est celui qui donne la vie,  comme un père plein d’Amour  pour ses enfants.  Dieu a donné son fils au monde.</vt:lpstr>
      <vt:lpstr>Présentation PowerPoint</vt:lpstr>
      <vt:lpstr>  Jean 7, 37-39  Jésus, debout, s’écria :  Si quelqu’un a soif, qu’il vienne à moi, et qu’il boive celui qui croit en moi ! Comme dit l’Écriture : de son cœur couleront des fleuves d’eau vive.  En disant cela, il parlait de l’Esprit Saint qu’allaient recevoir  ceux qui croiraient en lui. </vt:lpstr>
      <vt:lpstr>  Cette eau vive,  c’est l’eau qui fait vivre éternellement,  c’est la Parole de Dieu,  c’est l’Amour reçu de Dieu,  l’Esprit de Dieu.  </vt:lpstr>
      <vt:lpstr>Jean 4, 17-18   La femme répliqua :  Je n’ai pas de mari.   Jésus reprit : Tu as raison de dire que tu n’as pas de mari :  des maris, tu en as eu cinq,  et celui que tu as maintenant n’est pas ton mari ;  là, tu dis vrai. </vt:lpstr>
      <vt:lpstr>5 évoque  les 5 premiers livres de la bible,  le Pentateuque , la Torah ,  la Loi d’amour, la Parole de Dieu.  6 évoque une incomplétude 7 évoque les 7 jours de la création,  une perfection </vt:lpstr>
      <vt:lpstr>La samaritaine n’a pas rencontré son véritable époux.  Le véritable époux serait-il  Celui du Royaume?   L humanité n’a pas de mari,  tant quelle n’a pas rencontré l’époux des noces éternelles ! </vt:lpstr>
      <vt:lpstr>Présentation PowerPoint</vt:lpstr>
      <vt:lpstr>Exode 32, 1-6 Dans le désert, le peuple hébreu, lassé d’attendre Moïse, fabrique un veau d’or pour l’adorer à la place de Dieu   Matthieu 2, 1-12 Les mages sont venus de loin pour adorer l’enfant Jésus.  Luc 4, 8 Tu adoreras le Seigneur, ton Dieu, et tu le serviras lui seul.  </vt:lpstr>
      <vt:lpstr> Repères : Qui sont les samaritains?   </vt:lpstr>
      <vt:lpstr>Adorer, c’est prier en reconnaissant tout l’Amour de Dieu pour tous les hommes.  Quelquefois, nous nous trompons et adorons de faux dieux.   Le pape François a écrit  sur sa page Twitter officielle  le 4 février 2016 :  Dieu veut habiter au milieu de ses enfants.  Faisons-lui une place dans notre cœur ! </vt:lpstr>
      <vt:lpstr>Qu’est-ce qu’un Messie ? </vt:lpstr>
      <vt:lpstr>Messie en Hébreu = Christ en grec :  celui qui a reçu l’onction, un signe avec de l’huile.  Il a reçu une mission de Dieu.   André, un des apôtres rencontre Jésus  et va appeler son frère :  Jean 1, 41 André trouve d’abord Simon, son propre frère, et lui dit :  Nous avons trouvé le Messie  – ce qui veut dire : Christ.</vt:lpstr>
      <vt:lpstr> Le Messie, c’est celui qui sauve.  On voit ici que la Samaritaine est,  elle aussi, en attente d’un Sauveur. </vt:lpstr>
      <vt:lpstr>Présentation PowerPoint</vt:lpstr>
      <vt:lpstr>Présentation PowerPoint</vt:lpstr>
      <vt:lpstr>L’eau qu’elle venait chercher  n’est plus l’essentiel de sa vie.  Elle a rencontré le Christ, l’eau vive.  Elle n’a plus besoin de sa cruche.  Elle va annoncer le Christ.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Samaritaine Diaporama bandelettes</dc:title>
  <dc:creator>Par la Parole</dc:creator>
  <cp:lastModifiedBy>odile theiller</cp:lastModifiedBy>
  <cp:revision>24</cp:revision>
  <dcterms:created xsi:type="dcterms:W3CDTF">2017-03-07T12:43:50Z</dcterms:created>
  <dcterms:modified xsi:type="dcterms:W3CDTF">2026-02-23T09:39:46Z</dcterms:modified>
</cp:coreProperties>
</file>