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handoutMasterIdLst>
    <p:handoutMasterId r:id="rId90"/>
  </p:handoutMasterIdLst>
  <p:sldIdLst>
    <p:sldId id="256" r:id="rId2"/>
    <p:sldId id="257" r:id="rId3"/>
    <p:sldId id="305" r:id="rId4"/>
    <p:sldId id="306" r:id="rId5"/>
    <p:sldId id="307" r:id="rId6"/>
    <p:sldId id="308" r:id="rId7"/>
    <p:sldId id="258" r:id="rId8"/>
    <p:sldId id="259" r:id="rId9"/>
    <p:sldId id="260" r:id="rId10"/>
    <p:sldId id="261" r:id="rId11"/>
    <p:sldId id="300" r:id="rId12"/>
    <p:sldId id="295" r:id="rId13"/>
    <p:sldId id="296" r:id="rId14"/>
    <p:sldId id="298" r:id="rId15"/>
    <p:sldId id="309" r:id="rId16"/>
    <p:sldId id="310" r:id="rId17"/>
    <p:sldId id="311" r:id="rId18"/>
    <p:sldId id="312" r:id="rId19"/>
    <p:sldId id="301" r:id="rId20"/>
    <p:sldId id="302" r:id="rId21"/>
    <p:sldId id="303" r:id="rId22"/>
    <p:sldId id="304" r:id="rId23"/>
    <p:sldId id="314" r:id="rId24"/>
    <p:sldId id="315" r:id="rId25"/>
    <p:sldId id="316" r:id="rId26"/>
    <p:sldId id="317" r:id="rId27"/>
    <p:sldId id="327" r:id="rId28"/>
    <p:sldId id="328" r:id="rId29"/>
    <p:sldId id="329" r:id="rId30"/>
    <p:sldId id="330" r:id="rId31"/>
    <p:sldId id="323" r:id="rId32"/>
    <p:sldId id="324" r:id="rId33"/>
    <p:sldId id="325" r:id="rId34"/>
    <p:sldId id="319" r:id="rId35"/>
    <p:sldId id="320" r:id="rId36"/>
    <p:sldId id="321" r:id="rId37"/>
    <p:sldId id="322" r:id="rId38"/>
    <p:sldId id="334" r:id="rId39"/>
    <p:sldId id="331" r:id="rId40"/>
    <p:sldId id="332" r:id="rId41"/>
    <p:sldId id="333" r:id="rId42"/>
    <p:sldId id="335" r:id="rId43"/>
    <p:sldId id="336" r:id="rId44"/>
    <p:sldId id="337" r:id="rId45"/>
    <p:sldId id="338" r:id="rId46"/>
    <p:sldId id="339" r:id="rId47"/>
    <p:sldId id="340" r:id="rId48"/>
    <p:sldId id="341" r:id="rId49"/>
    <p:sldId id="342" r:id="rId50"/>
    <p:sldId id="343" r:id="rId51"/>
    <p:sldId id="344" r:id="rId52"/>
    <p:sldId id="345" r:id="rId53"/>
    <p:sldId id="346" r:id="rId54"/>
    <p:sldId id="347" r:id="rId55"/>
    <p:sldId id="348" r:id="rId56"/>
    <p:sldId id="349" r:id="rId57"/>
    <p:sldId id="350" r:id="rId58"/>
    <p:sldId id="351" r:id="rId59"/>
    <p:sldId id="352" r:id="rId60"/>
    <p:sldId id="353" r:id="rId61"/>
    <p:sldId id="354" r:id="rId62"/>
    <p:sldId id="356" r:id="rId63"/>
    <p:sldId id="357" r:id="rId64"/>
    <p:sldId id="358" r:id="rId65"/>
    <p:sldId id="359" r:id="rId66"/>
    <p:sldId id="360" r:id="rId67"/>
    <p:sldId id="361" r:id="rId68"/>
    <p:sldId id="362" r:id="rId69"/>
    <p:sldId id="363" r:id="rId70"/>
    <p:sldId id="364" r:id="rId71"/>
    <p:sldId id="365" r:id="rId72"/>
    <p:sldId id="366" r:id="rId73"/>
    <p:sldId id="367" r:id="rId74"/>
    <p:sldId id="368" r:id="rId75"/>
    <p:sldId id="369" r:id="rId76"/>
    <p:sldId id="370" r:id="rId77"/>
    <p:sldId id="371" r:id="rId78"/>
    <p:sldId id="372" r:id="rId79"/>
    <p:sldId id="373" r:id="rId80"/>
    <p:sldId id="374" r:id="rId81"/>
    <p:sldId id="375" r:id="rId82"/>
    <p:sldId id="376" r:id="rId83"/>
    <p:sldId id="377" r:id="rId84"/>
    <p:sldId id="378" r:id="rId85"/>
    <p:sldId id="379" r:id="rId86"/>
    <p:sldId id="380" r:id="rId87"/>
    <p:sldId id="299" r:id="rId8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C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348" autoAdjust="0"/>
    <p:restoredTop sz="94660" autoAdjust="0"/>
  </p:normalViewPr>
  <p:slideViewPr>
    <p:cSldViewPr snapToGrid="0">
      <p:cViewPr varScale="1">
        <p:scale>
          <a:sx n="89" d="100"/>
          <a:sy n="89" d="100"/>
        </p:scale>
        <p:origin x="102" y="35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C4A83E4-BA76-F811-1E50-0360D3D65C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19254B9E-2000-5EF5-B650-FA0598502E6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8D062EB-68AA-4F87-9A7D-E6B8540054A4}" type="datetimeFigureOut">
              <a:rPr lang="fr-FR" smtClean="0"/>
              <a:t>13/04/2026</a:t>
            </a:fld>
            <a:endParaRPr lang="fr-FR"/>
          </a:p>
        </p:txBody>
      </p:sp>
      <p:sp>
        <p:nvSpPr>
          <p:cNvPr id="4" name="Espace réservé du pied de page 3">
            <a:extLst>
              <a:ext uri="{FF2B5EF4-FFF2-40B4-BE49-F238E27FC236}">
                <a16:creationId xmlns:a16="http://schemas.microsoft.com/office/drawing/2014/main" id="{FDB3BFFC-4C76-619F-FFAE-202FC2D1FA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67484CC6-64E5-CD0E-4F68-281C342169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1E6D12-A677-4CB1-9D72-9CCCA2D177F0}" type="slidenum">
              <a:rPr lang="fr-FR" smtClean="0"/>
              <a:t>‹N°›</a:t>
            </a:fld>
            <a:endParaRPr lang="fr-FR"/>
          </a:p>
        </p:txBody>
      </p:sp>
    </p:spTree>
    <p:extLst>
      <p:ext uri="{BB962C8B-B14F-4D97-AF65-F5344CB8AC3E}">
        <p14:creationId xmlns:p14="http://schemas.microsoft.com/office/powerpoint/2010/main" val="984221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DAC186-E418-45EF-988A-25865F91E38A}" type="datetimeFigureOut">
              <a:rPr lang="fr-FR" smtClean="0"/>
              <a:t>13/04/2026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EA11F5-A68A-4B00-BC7F-5B55D1ED274B}" type="slidenum">
              <a:rPr lang="fr-FR" smtClean="0"/>
              <a:t>‹N°›</a:t>
            </a:fld>
            <a:endParaRPr lang="fr-FR"/>
          </a:p>
        </p:txBody>
      </p:sp>
    </p:spTree>
    <p:extLst>
      <p:ext uri="{BB962C8B-B14F-4D97-AF65-F5344CB8AC3E}">
        <p14:creationId xmlns:p14="http://schemas.microsoft.com/office/powerpoint/2010/main" val="129991262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F2F187-AA3F-CF34-B541-DF012976242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ACCEE24-6431-96A0-28E0-70C1E87EFF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EC260BC-BF62-C575-DFDF-0FCAE629BD4D}"/>
              </a:ext>
            </a:extLst>
          </p:cNvPr>
          <p:cNvSpPr>
            <a:spLocks noGrp="1"/>
          </p:cNvSpPr>
          <p:nvPr>
            <p:ph type="dt" sz="half" idx="10"/>
          </p:nvPr>
        </p:nvSpPr>
        <p:spPr/>
        <p:txBody>
          <a:bodyPr/>
          <a:lstStyle/>
          <a:p>
            <a:fld id="{A5348B5C-D2E7-4EEC-A199-6F581CE79758}" type="datetime1">
              <a:rPr lang="fr-FR" smtClean="0"/>
              <a:t>13/04/2026</a:t>
            </a:fld>
            <a:endParaRPr lang="fr-FR"/>
          </a:p>
        </p:txBody>
      </p:sp>
      <p:sp>
        <p:nvSpPr>
          <p:cNvPr id="5" name="Espace réservé du pied de page 4">
            <a:extLst>
              <a:ext uri="{FF2B5EF4-FFF2-40B4-BE49-F238E27FC236}">
                <a16:creationId xmlns:a16="http://schemas.microsoft.com/office/drawing/2014/main" id="{F50231AF-2D73-001A-16FA-A5EDA639A58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06F1DDE-46B9-9C5D-EA7F-E01EA31AFEA8}"/>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190256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9C9501-A7D2-E0B8-5B3D-96DC1716B73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D954C38-D899-A876-35D6-E1CB90E4C3B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B69CC85-B88A-BBFB-2029-5C21CC334A68}"/>
              </a:ext>
            </a:extLst>
          </p:cNvPr>
          <p:cNvSpPr>
            <a:spLocks noGrp="1"/>
          </p:cNvSpPr>
          <p:nvPr>
            <p:ph type="dt" sz="half" idx="10"/>
          </p:nvPr>
        </p:nvSpPr>
        <p:spPr/>
        <p:txBody>
          <a:bodyPr/>
          <a:lstStyle/>
          <a:p>
            <a:fld id="{6F7F0D23-084D-4279-BB4B-3DC303C8682C}" type="datetime1">
              <a:rPr lang="fr-FR" smtClean="0"/>
              <a:t>13/04/2026</a:t>
            </a:fld>
            <a:endParaRPr lang="fr-FR"/>
          </a:p>
        </p:txBody>
      </p:sp>
      <p:sp>
        <p:nvSpPr>
          <p:cNvPr id="5" name="Espace réservé du pied de page 4">
            <a:extLst>
              <a:ext uri="{FF2B5EF4-FFF2-40B4-BE49-F238E27FC236}">
                <a16:creationId xmlns:a16="http://schemas.microsoft.com/office/drawing/2014/main" id="{F7120DF9-81AC-AB27-C073-8225F4A7C4A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763EDA8-186C-FD50-6860-B6DD903B62E1}"/>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2423764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5EC2A79-C3A1-CCE4-BE0F-6C05A4F819A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5B5B8E3-B095-BA96-6B2F-48DDBCA1BD4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94DFB50-59F1-EFEF-57B0-5F89196779EC}"/>
              </a:ext>
            </a:extLst>
          </p:cNvPr>
          <p:cNvSpPr>
            <a:spLocks noGrp="1"/>
          </p:cNvSpPr>
          <p:nvPr>
            <p:ph type="dt" sz="half" idx="10"/>
          </p:nvPr>
        </p:nvSpPr>
        <p:spPr/>
        <p:txBody>
          <a:bodyPr/>
          <a:lstStyle/>
          <a:p>
            <a:fld id="{0FE881E0-B9E4-4C0B-AD7F-12B7AA24A05D}" type="datetime1">
              <a:rPr lang="fr-FR" smtClean="0"/>
              <a:t>13/04/2026</a:t>
            </a:fld>
            <a:endParaRPr lang="fr-FR"/>
          </a:p>
        </p:txBody>
      </p:sp>
      <p:sp>
        <p:nvSpPr>
          <p:cNvPr id="5" name="Espace réservé du pied de page 4">
            <a:extLst>
              <a:ext uri="{FF2B5EF4-FFF2-40B4-BE49-F238E27FC236}">
                <a16:creationId xmlns:a16="http://schemas.microsoft.com/office/drawing/2014/main" id="{B21D255D-3EDB-6481-7E69-6A10DFDF173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4C08426-3652-4F33-232D-A01254765176}"/>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2604838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C67131-6A4F-A787-E0D5-D34E6221A91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6CF51DE-094A-7E06-5B11-047DFFE0E1D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276AB66-76AD-3579-92F1-9B762AEF9740}"/>
              </a:ext>
            </a:extLst>
          </p:cNvPr>
          <p:cNvSpPr>
            <a:spLocks noGrp="1"/>
          </p:cNvSpPr>
          <p:nvPr>
            <p:ph type="dt" sz="half" idx="10"/>
          </p:nvPr>
        </p:nvSpPr>
        <p:spPr/>
        <p:txBody>
          <a:bodyPr/>
          <a:lstStyle/>
          <a:p>
            <a:fld id="{07054160-9A1A-4FAE-92BF-5051CC3E615E}" type="datetime1">
              <a:rPr lang="fr-FR" smtClean="0"/>
              <a:t>13/04/2026</a:t>
            </a:fld>
            <a:endParaRPr lang="fr-FR"/>
          </a:p>
        </p:txBody>
      </p:sp>
      <p:sp>
        <p:nvSpPr>
          <p:cNvPr id="5" name="Espace réservé du pied de page 4">
            <a:extLst>
              <a:ext uri="{FF2B5EF4-FFF2-40B4-BE49-F238E27FC236}">
                <a16:creationId xmlns:a16="http://schemas.microsoft.com/office/drawing/2014/main" id="{F3C8D3A3-C4BB-661C-36C2-014AD06F7B8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5992A51-37DE-C2D1-B547-EBA600F3D933}"/>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3989965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57A827-D7A0-8E5E-85D5-8581313ADBD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A573EA1-1D06-3E7D-E0AF-F069C3A4B0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24A5049-16A0-8E2A-AB74-3CC54C3E9BCF}"/>
              </a:ext>
            </a:extLst>
          </p:cNvPr>
          <p:cNvSpPr>
            <a:spLocks noGrp="1"/>
          </p:cNvSpPr>
          <p:nvPr>
            <p:ph type="dt" sz="half" idx="10"/>
          </p:nvPr>
        </p:nvSpPr>
        <p:spPr/>
        <p:txBody>
          <a:bodyPr/>
          <a:lstStyle/>
          <a:p>
            <a:fld id="{64E56460-1FE7-461F-9ADA-B4D41BA16D1A}" type="datetime1">
              <a:rPr lang="fr-FR" smtClean="0"/>
              <a:t>13/04/2026</a:t>
            </a:fld>
            <a:endParaRPr lang="fr-FR"/>
          </a:p>
        </p:txBody>
      </p:sp>
      <p:sp>
        <p:nvSpPr>
          <p:cNvPr id="5" name="Espace réservé du pied de page 4">
            <a:extLst>
              <a:ext uri="{FF2B5EF4-FFF2-40B4-BE49-F238E27FC236}">
                <a16:creationId xmlns:a16="http://schemas.microsoft.com/office/drawing/2014/main" id="{87486D53-92A2-EB33-BFDD-8CE7DC53A7F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6B93E56-CCA3-4A26-9B02-BB0A0412CACF}"/>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3344151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FE8CF9-564E-B1DF-D98D-6CA907B06D2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DEC857B-0A14-C2BA-7498-68DEA199EE9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269F2A9-EB02-AD55-1EA3-AB493A674AD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6A2D50C-8FD2-8CAA-76C2-973693BB2C88}"/>
              </a:ext>
            </a:extLst>
          </p:cNvPr>
          <p:cNvSpPr>
            <a:spLocks noGrp="1"/>
          </p:cNvSpPr>
          <p:nvPr>
            <p:ph type="dt" sz="half" idx="10"/>
          </p:nvPr>
        </p:nvSpPr>
        <p:spPr/>
        <p:txBody>
          <a:bodyPr/>
          <a:lstStyle/>
          <a:p>
            <a:fld id="{E40B0B3D-E941-4533-AF51-79D64F42EF2C}" type="datetime1">
              <a:rPr lang="fr-FR" smtClean="0"/>
              <a:t>13/04/2026</a:t>
            </a:fld>
            <a:endParaRPr lang="fr-FR"/>
          </a:p>
        </p:txBody>
      </p:sp>
      <p:sp>
        <p:nvSpPr>
          <p:cNvPr id="6" name="Espace réservé du pied de page 5">
            <a:extLst>
              <a:ext uri="{FF2B5EF4-FFF2-40B4-BE49-F238E27FC236}">
                <a16:creationId xmlns:a16="http://schemas.microsoft.com/office/drawing/2014/main" id="{E6400878-D344-B1AB-9F4A-1709A0B454F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CA3684C-E001-D0E6-B18A-625461EC2856}"/>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761930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6A1AD5-5207-16B3-2E8F-FF7850BB231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423F478-C6E3-B40D-D6FE-34A4305619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1E3CDF9-3F85-94D8-D99F-B523BE477E2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AADEA61-B08C-EC0F-A7B6-60054F4E0A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9A58A7A-BCC6-94E0-87AF-B30F6407F75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B541D92-2BED-25B2-8C55-79AFB0D25DD2}"/>
              </a:ext>
            </a:extLst>
          </p:cNvPr>
          <p:cNvSpPr>
            <a:spLocks noGrp="1"/>
          </p:cNvSpPr>
          <p:nvPr>
            <p:ph type="dt" sz="half" idx="10"/>
          </p:nvPr>
        </p:nvSpPr>
        <p:spPr/>
        <p:txBody>
          <a:bodyPr/>
          <a:lstStyle/>
          <a:p>
            <a:fld id="{077AF12B-E9D6-442A-891D-8EA200FB9AD0}" type="datetime1">
              <a:rPr lang="fr-FR" smtClean="0"/>
              <a:t>13/04/2026</a:t>
            </a:fld>
            <a:endParaRPr lang="fr-FR"/>
          </a:p>
        </p:txBody>
      </p:sp>
      <p:sp>
        <p:nvSpPr>
          <p:cNvPr id="8" name="Espace réservé du pied de page 7">
            <a:extLst>
              <a:ext uri="{FF2B5EF4-FFF2-40B4-BE49-F238E27FC236}">
                <a16:creationId xmlns:a16="http://schemas.microsoft.com/office/drawing/2014/main" id="{7C815901-6F4E-132B-D447-B7786C681DE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40E4BE61-DEEA-FB88-4472-F9F97094D2AB}"/>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828845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1AB58A-D45C-0996-FD4C-E373A293F9B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2173273-193B-A2EE-5683-9DF540C38E1B}"/>
              </a:ext>
            </a:extLst>
          </p:cNvPr>
          <p:cNvSpPr>
            <a:spLocks noGrp="1"/>
          </p:cNvSpPr>
          <p:nvPr>
            <p:ph type="dt" sz="half" idx="10"/>
          </p:nvPr>
        </p:nvSpPr>
        <p:spPr/>
        <p:txBody>
          <a:bodyPr/>
          <a:lstStyle/>
          <a:p>
            <a:fld id="{C023D6DB-6468-4380-A79F-1AFFD3F1E4C0}" type="datetime1">
              <a:rPr lang="fr-FR" smtClean="0"/>
              <a:t>13/04/2026</a:t>
            </a:fld>
            <a:endParaRPr lang="fr-FR"/>
          </a:p>
        </p:txBody>
      </p:sp>
      <p:sp>
        <p:nvSpPr>
          <p:cNvPr id="4" name="Espace réservé du pied de page 3">
            <a:extLst>
              <a:ext uri="{FF2B5EF4-FFF2-40B4-BE49-F238E27FC236}">
                <a16:creationId xmlns:a16="http://schemas.microsoft.com/office/drawing/2014/main" id="{D3060A2A-8A17-8C00-E154-2A9E5F38BD2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398AED9-9D70-A727-90FB-434E25FAC914}"/>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1836875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9A7F35D-944F-1312-FA61-C4B38974D53F}"/>
              </a:ext>
            </a:extLst>
          </p:cNvPr>
          <p:cNvSpPr>
            <a:spLocks noGrp="1"/>
          </p:cNvSpPr>
          <p:nvPr>
            <p:ph type="dt" sz="half" idx="10"/>
          </p:nvPr>
        </p:nvSpPr>
        <p:spPr/>
        <p:txBody>
          <a:bodyPr/>
          <a:lstStyle/>
          <a:p>
            <a:fld id="{26FE4944-F485-4006-B348-47334E74EED8}" type="datetime1">
              <a:rPr lang="fr-FR" smtClean="0"/>
              <a:t>13/04/2026</a:t>
            </a:fld>
            <a:endParaRPr lang="fr-FR"/>
          </a:p>
        </p:txBody>
      </p:sp>
      <p:sp>
        <p:nvSpPr>
          <p:cNvPr id="3" name="Espace réservé du pied de page 2">
            <a:extLst>
              <a:ext uri="{FF2B5EF4-FFF2-40B4-BE49-F238E27FC236}">
                <a16:creationId xmlns:a16="http://schemas.microsoft.com/office/drawing/2014/main" id="{17FDF9AF-7756-05BD-6884-EB0FD129944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35D4426-E4DA-A0B1-2019-C33305D81F77}"/>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3402216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13D9C1-4A5F-5327-0649-97890C24F90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347DF32-5ED3-6E7D-50F4-F3BDC8140D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30F447C-7758-0FE7-D784-E05A3A1DCD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AFEEB70-E0CF-4AFE-EF0B-7BEA90904946}"/>
              </a:ext>
            </a:extLst>
          </p:cNvPr>
          <p:cNvSpPr>
            <a:spLocks noGrp="1"/>
          </p:cNvSpPr>
          <p:nvPr>
            <p:ph type="dt" sz="half" idx="10"/>
          </p:nvPr>
        </p:nvSpPr>
        <p:spPr/>
        <p:txBody>
          <a:bodyPr/>
          <a:lstStyle/>
          <a:p>
            <a:fld id="{F90E7F05-35AC-44DE-90E5-BD100EEF946C}" type="datetime1">
              <a:rPr lang="fr-FR" smtClean="0"/>
              <a:t>13/04/2026</a:t>
            </a:fld>
            <a:endParaRPr lang="fr-FR"/>
          </a:p>
        </p:txBody>
      </p:sp>
      <p:sp>
        <p:nvSpPr>
          <p:cNvPr id="6" name="Espace réservé du pied de page 5">
            <a:extLst>
              <a:ext uri="{FF2B5EF4-FFF2-40B4-BE49-F238E27FC236}">
                <a16:creationId xmlns:a16="http://schemas.microsoft.com/office/drawing/2014/main" id="{B758751E-3531-E155-B5FD-AB2F34A8703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F565451-C027-5307-C9D2-5414FD64372B}"/>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3181908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C2D2D8-01C5-F383-0E4F-B8F7D9AC12D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3D698DC-8D17-581C-8F79-28C15AAC11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50785A5F-3239-ACCC-8695-1CCD92746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A477EF4-7FF5-3A49-488D-EA73F5B3814A}"/>
              </a:ext>
            </a:extLst>
          </p:cNvPr>
          <p:cNvSpPr>
            <a:spLocks noGrp="1"/>
          </p:cNvSpPr>
          <p:nvPr>
            <p:ph type="dt" sz="half" idx="10"/>
          </p:nvPr>
        </p:nvSpPr>
        <p:spPr/>
        <p:txBody>
          <a:bodyPr/>
          <a:lstStyle/>
          <a:p>
            <a:fld id="{5848C9BB-B864-4C32-8990-78048778FAEC}" type="datetime1">
              <a:rPr lang="fr-FR" smtClean="0"/>
              <a:t>13/04/2026</a:t>
            </a:fld>
            <a:endParaRPr lang="fr-FR"/>
          </a:p>
        </p:txBody>
      </p:sp>
      <p:sp>
        <p:nvSpPr>
          <p:cNvPr id="6" name="Espace réservé du pied de page 5">
            <a:extLst>
              <a:ext uri="{FF2B5EF4-FFF2-40B4-BE49-F238E27FC236}">
                <a16:creationId xmlns:a16="http://schemas.microsoft.com/office/drawing/2014/main" id="{B4032CC7-2376-4985-7A0B-D295663FDCB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1EDFE7F-38D4-5B60-F5A7-03EFDD0A4E02}"/>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2831434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alpha val="33000"/>
          </a:schemeClr>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A7CE596-89C5-15EE-B3C4-E4EBE32521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A25DB91-362F-6D66-F2A3-C4185D9504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A5ADAA6-3A2F-24F3-74DF-4F3BC2DE36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D7BFDB-82A6-4D45-B83A-DABEE90D73C6}" type="datetime1">
              <a:rPr lang="fr-FR" smtClean="0"/>
              <a:t>13/04/2026</a:t>
            </a:fld>
            <a:endParaRPr lang="fr-FR"/>
          </a:p>
        </p:txBody>
      </p:sp>
      <p:sp>
        <p:nvSpPr>
          <p:cNvPr id="5" name="Espace réservé du pied de page 4">
            <a:extLst>
              <a:ext uri="{FF2B5EF4-FFF2-40B4-BE49-F238E27FC236}">
                <a16:creationId xmlns:a16="http://schemas.microsoft.com/office/drawing/2014/main" id="{49B74FE1-9801-8BBA-55F6-D1A7269E16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22214F2-188C-8C49-AD7D-19894CCAC8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70008A-A0B5-4A2F-AE10-819E4AFD28BB}" type="slidenum">
              <a:rPr lang="fr-FR" smtClean="0"/>
              <a:pPr/>
              <a:t>‹N°›</a:t>
            </a:fld>
            <a:endParaRPr lang="fr-FR"/>
          </a:p>
        </p:txBody>
      </p:sp>
    </p:spTree>
    <p:extLst>
      <p:ext uri="{BB962C8B-B14F-4D97-AF65-F5344CB8AC3E}">
        <p14:creationId xmlns:p14="http://schemas.microsoft.com/office/powerpoint/2010/main" val="3279597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catechese-par-la-parole.catholique.fr/06-ascensions-bienvenue#lecture-au-plus-pres" TargetMode="External"/><Relationship Id="rId2" Type="http://schemas.openxmlformats.org/officeDocument/2006/relationships/hyperlink" Target="https://www.catechese-par-la-parole.catholique.fr/04-appels-bienvenue#lecture-au-plus-pres" TargetMode="External"/><Relationship Id="rId1" Type="http://schemas.openxmlformats.org/officeDocument/2006/relationships/slideLayout" Target="../slideLayouts/slideLayout1.xml"/><Relationship Id="rId5" Type="http://schemas.openxmlformats.org/officeDocument/2006/relationships/image" Target="../media/image1.gif"/><Relationship Id="rId4" Type="http://schemas.openxmlformats.org/officeDocument/2006/relationships/hyperlink" Target="https://www.aelf.org/bible/Mt/28"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www.catechese-par-la-parole.catholique.fr/06-ascensions-bienvenue#meditation" TargetMode="External"/><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2152EE7-006D-294A-D6AB-A65FAEE7F6F1}"/>
              </a:ext>
            </a:extLst>
          </p:cNvPr>
          <p:cNvSpPr txBox="1"/>
          <p:nvPr/>
        </p:nvSpPr>
        <p:spPr>
          <a:xfrm>
            <a:off x="383458" y="184787"/>
            <a:ext cx="5891860" cy="5078313"/>
          </a:xfrm>
          <a:prstGeom prst="rect">
            <a:avLst/>
          </a:prstGeom>
          <a:noFill/>
          <a:ln w="12700">
            <a:noFill/>
          </a:ln>
        </p:spPr>
        <p:txBody>
          <a:bodyPr wrap="square" rtlCol="0">
            <a:spAutoFit/>
          </a:bodyPr>
          <a:lstStyle/>
          <a:p>
            <a:r>
              <a:rPr lang="fr-FR" sz="1400" b="1" dirty="0">
                <a:latin typeface="Times New Roman" panose="02020603050405020304" pitchFamily="18" charset="0"/>
                <a:cs typeface="Times New Roman" panose="02020603050405020304" pitchFamily="18" charset="0"/>
              </a:rPr>
              <a:t>Expressions                          			Diapos</a:t>
            </a:r>
          </a:p>
          <a:p>
            <a:r>
              <a:rPr lang="fr-FR" sz="1400" dirty="0">
                <a:latin typeface="Times New Roman" panose="02020603050405020304" pitchFamily="18" charset="0"/>
                <a:cs typeface="Times New Roman" panose="02020603050405020304" pitchFamily="18" charset="0"/>
              </a:rPr>
              <a:t>Onze                                                                       		03 à 06</a:t>
            </a:r>
          </a:p>
          <a:p>
            <a:r>
              <a:rPr lang="fr-FR" sz="1400" dirty="0">
                <a:latin typeface="Times New Roman" panose="02020603050405020304" pitchFamily="18" charset="0"/>
                <a:cs typeface="Times New Roman" panose="02020603050405020304" pitchFamily="18" charset="0"/>
              </a:rPr>
              <a:t>disciples	                                                               	07 à 10 </a:t>
            </a:r>
          </a:p>
          <a:p>
            <a:r>
              <a:rPr lang="fr-FR" sz="1400" dirty="0">
                <a:latin typeface="Times New Roman" panose="02020603050405020304" pitchFamily="18" charset="0"/>
                <a:cs typeface="Times New Roman" panose="02020603050405020304" pitchFamily="18" charset="0"/>
              </a:rPr>
              <a:t>Montagne                                                       		11 à 14</a:t>
            </a:r>
          </a:p>
          <a:p>
            <a:r>
              <a:rPr lang="fr-FR" sz="1400" dirty="0">
                <a:latin typeface="Times New Roman" panose="02020603050405020304" pitchFamily="18" charset="0"/>
                <a:cs typeface="Times New Roman" panose="02020603050405020304" pitchFamily="18" charset="0"/>
              </a:rPr>
              <a:t>Galilée                                                             		15 à 18 	                                                                </a:t>
            </a:r>
          </a:p>
          <a:p>
            <a:r>
              <a:rPr lang="fr-FR" sz="1400" dirty="0">
                <a:latin typeface="Times New Roman" panose="02020603050405020304" pitchFamily="18" charset="0"/>
                <a:cs typeface="Times New Roman" panose="02020603050405020304" pitchFamily="18" charset="0"/>
              </a:rPr>
              <a:t>Ordonné                                                           		19 à 22</a:t>
            </a:r>
          </a:p>
          <a:p>
            <a:r>
              <a:rPr lang="fr-FR" sz="1400" dirty="0">
                <a:latin typeface="Times New Roman" panose="02020603050405020304" pitchFamily="18" charset="0"/>
                <a:cs typeface="Times New Roman" panose="02020603050405020304" pitchFamily="18" charset="0"/>
              </a:rPr>
              <a:t>Virent                                                                		23 à 26</a:t>
            </a:r>
          </a:p>
          <a:p>
            <a:r>
              <a:rPr lang="fr-FR" sz="1400" dirty="0">
                <a:latin typeface="Times New Roman" panose="02020603050405020304" pitchFamily="18" charset="0"/>
                <a:cs typeface="Times New Roman" panose="02020603050405020304" pitchFamily="18" charset="0"/>
              </a:rPr>
              <a:t>Prosternèrent                                                   		27 à 30</a:t>
            </a:r>
          </a:p>
          <a:p>
            <a:r>
              <a:rPr lang="fr-FR" sz="1400" dirty="0">
                <a:latin typeface="Times New Roman" panose="02020603050405020304" pitchFamily="18" charset="0"/>
                <a:cs typeface="Times New Roman" panose="02020603050405020304" pitchFamily="18" charset="0"/>
              </a:rPr>
              <a:t>Certains                                                            		31 à 33                                              </a:t>
            </a:r>
          </a:p>
          <a:p>
            <a:r>
              <a:rPr lang="fr-FR" sz="1400" dirty="0">
                <a:latin typeface="Times New Roman" panose="02020603050405020304" pitchFamily="18" charset="0"/>
                <a:cs typeface="Times New Roman" panose="02020603050405020304" pitchFamily="18" charset="0"/>
              </a:rPr>
              <a:t>Doutes                                             			34 à 37 </a:t>
            </a:r>
          </a:p>
          <a:p>
            <a:r>
              <a:rPr lang="fr-FR" sz="1400" dirty="0">
                <a:latin typeface="Times New Roman" panose="02020603050405020304" pitchFamily="18" charset="0"/>
                <a:cs typeface="Times New Roman" panose="02020603050405020304" pitchFamily="18" charset="0"/>
              </a:rPr>
              <a:t>s’approcha                                       			38 à 41</a:t>
            </a:r>
          </a:p>
          <a:p>
            <a:r>
              <a:rPr lang="fr-FR" sz="1400" dirty="0">
                <a:latin typeface="Times New Roman" panose="02020603050405020304" pitchFamily="18" charset="0"/>
                <a:cs typeface="Times New Roman" panose="02020603050405020304" pitchFamily="18" charset="0"/>
              </a:rPr>
              <a:t>Pouvoir                                            			42 à 45</a:t>
            </a:r>
          </a:p>
          <a:p>
            <a:r>
              <a:rPr lang="fr-FR" sz="1400" dirty="0">
                <a:latin typeface="Times New Roman" panose="02020603050405020304" pitchFamily="18" charset="0"/>
                <a:cs typeface="Times New Roman" panose="02020603050405020304" pitchFamily="18" charset="0"/>
              </a:rPr>
              <a:t>Allez !                                               			46 à 49 </a:t>
            </a:r>
          </a:p>
          <a:p>
            <a:r>
              <a:rPr lang="fr-FR" sz="1400" dirty="0">
                <a:latin typeface="Times New Roman" panose="02020603050405020304" pitchFamily="18" charset="0"/>
                <a:cs typeface="Times New Roman" panose="02020603050405020304" pitchFamily="18" charset="0"/>
              </a:rPr>
              <a:t>Disciples                                                  		50 à 53</a:t>
            </a:r>
          </a:p>
          <a:p>
            <a:r>
              <a:rPr lang="fr-FR" sz="1400" dirty="0">
                <a:latin typeface="Times New Roman" panose="02020603050405020304" pitchFamily="18" charset="0"/>
                <a:cs typeface="Times New Roman" panose="02020603050405020304" pitchFamily="18" charset="0"/>
              </a:rPr>
              <a:t>Baptisez-les                                             		54 à 57</a:t>
            </a:r>
          </a:p>
          <a:p>
            <a:r>
              <a:rPr lang="fr-FR" sz="1400" dirty="0">
                <a:latin typeface="Times New Roman" panose="02020603050405020304" pitchFamily="18" charset="0"/>
                <a:cs typeface="Times New Roman" panose="02020603050405020304" pitchFamily="18" charset="0"/>
              </a:rPr>
              <a:t>Au nom du Père et du Fils et du Saint Esprit            	58 à 61 </a:t>
            </a:r>
          </a:p>
          <a:p>
            <a:r>
              <a:rPr lang="fr-FR" sz="1400" dirty="0">
                <a:latin typeface="Times New Roman" panose="02020603050405020304" pitchFamily="18" charset="0"/>
                <a:cs typeface="Times New Roman" panose="02020603050405020304" pitchFamily="18" charset="0"/>
              </a:rPr>
              <a:t>Commandé                                                               		62 à 67                                         </a:t>
            </a:r>
          </a:p>
          <a:p>
            <a:r>
              <a:rPr lang="fr-FR" sz="1400" dirty="0">
                <a:latin typeface="Times New Roman" panose="02020603050405020304" pitchFamily="18" charset="0"/>
                <a:cs typeface="Times New Roman" panose="02020603050405020304" pitchFamily="18" charset="0"/>
              </a:rPr>
              <a:t>Et moi, je suis avec vous tous les jours                          	68 à  72 </a:t>
            </a:r>
          </a:p>
          <a:p>
            <a:r>
              <a:rPr lang="fr-FR" sz="1400" dirty="0">
                <a:latin typeface="Times New Roman" panose="02020603050405020304" pitchFamily="18" charset="0"/>
                <a:cs typeface="Times New Roman" panose="02020603050405020304" pitchFamily="18" charset="0"/>
              </a:rPr>
              <a:t>jusqu’à la fin du monde.                                                 	73 à  76</a:t>
            </a:r>
          </a:p>
          <a:p>
            <a:r>
              <a:rPr lang="fr-FR" sz="1400" dirty="0">
                <a:latin typeface="Times New Roman" panose="02020603050405020304" pitchFamily="18" charset="0"/>
                <a:cs typeface="Times New Roman" panose="02020603050405020304" pitchFamily="18" charset="0"/>
              </a:rPr>
              <a:t>emporté au ciel                                                                   	79 à 84                                                           </a:t>
            </a:r>
            <a:r>
              <a:rPr lang="fr-FR" dirty="0">
                <a:cs typeface="Times New Roman" panose="02020603050405020304" pitchFamily="18" charset="0"/>
              </a:rPr>
              <a:t>						</a:t>
            </a:r>
            <a:r>
              <a:rPr lang="fr-FR" dirty="0">
                <a:latin typeface="Times New Roman" panose="02020603050405020304" pitchFamily="18" charset="0"/>
                <a:cs typeface="Times New Roman" panose="02020603050405020304" pitchFamily="18" charset="0"/>
              </a:rPr>
              <a:t>	</a:t>
            </a:r>
          </a:p>
        </p:txBody>
      </p:sp>
      <p:sp>
        <p:nvSpPr>
          <p:cNvPr id="7" name="ZoneTexte 6">
            <a:extLst>
              <a:ext uri="{FF2B5EF4-FFF2-40B4-BE49-F238E27FC236}">
                <a16:creationId xmlns:a16="http://schemas.microsoft.com/office/drawing/2014/main" id="{1E8427EB-DFB6-87B8-B926-C77F2998727E}"/>
              </a:ext>
            </a:extLst>
          </p:cNvPr>
          <p:cNvSpPr txBox="1"/>
          <p:nvPr/>
        </p:nvSpPr>
        <p:spPr>
          <a:xfrm>
            <a:off x="646490" y="4854538"/>
            <a:ext cx="4769548" cy="1569660"/>
          </a:xfrm>
          <a:prstGeom prst="rect">
            <a:avLst/>
          </a:prstGeom>
          <a:noFill/>
          <a:ln>
            <a:solidFill>
              <a:srgbClr val="7030A0"/>
            </a:solidFill>
          </a:ln>
        </p:spPr>
        <p:txBody>
          <a:bodyPr wrap="square">
            <a:spAutoFit/>
          </a:bodyPr>
          <a:lstStyle/>
          <a:p>
            <a:pPr marL="0" marR="0" lvl="0" indent="0" algn="l" rtl="0">
              <a:lnSpc>
                <a:spcPct val="100000"/>
              </a:lnSpc>
              <a:spcBef>
                <a:spcPts val="0"/>
              </a:spcBef>
              <a:spcAft>
                <a:spcPts val="0"/>
              </a:spcAft>
              <a:buClr>
                <a:srgbClr val="000000"/>
              </a:buClr>
              <a:buSzPts val="1800"/>
              <a:buFont typeface="Times New Roman"/>
              <a:buNone/>
            </a:pPr>
            <a:r>
              <a:rPr lang="fr-FR" sz="1600" b="1" i="0" u="none" strike="noStrike" cap="none" dirty="0">
                <a:solidFill>
                  <a:srgbClr val="000000"/>
                </a:solidFill>
                <a:latin typeface="Times New Roman"/>
                <a:ea typeface="Times New Roman"/>
                <a:cs typeface="Times New Roman"/>
                <a:sym typeface="Times New Roman"/>
              </a:rPr>
              <a:t>Choisir les expressions </a:t>
            </a:r>
            <a:endParaRPr lang="fr-FR" sz="1600" b="1" dirty="0"/>
          </a:p>
          <a:p>
            <a:pPr marL="0" marR="0" lvl="0" indent="0" algn="l" rtl="0">
              <a:lnSpc>
                <a:spcPct val="100000"/>
              </a:lnSpc>
              <a:spcBef>
                <a:spcPts val="0"/>
              </a:spcBef>
              <a:spcAft>
                <a:spcPts val="0"/>
              </a:spcAft>
              <a:buClr>
                <a:srgbClr val="000000"/>
              </a:buClr>
              <a:buSzPts val="1800"/>
              <a:buFont typeface="Times New Roman"/>
              <a:buNone/>
            </a:pPr>
            <a:r>
              <a:rPr lang="fr-FR" sz="1600" b="0" i="0" u="none" strike="noStrike" cap="none" dirty="0">
                <a:solidFill>
                  <a:srgbClr val="000000"/>
                </a:solidFill>
                <a:latin typeface="Times New Roman"/>
                <a:ea typeface="Times New Roman"/>
                <a:cs typeface="Times New Roman"/>
                <a:sym typeface="Times New Roman"/>
              </a:rPr>
              <a:t>à travailler parmi cette liste </a:t>
            </a:r>
          </a:p>
          <a:p>
            <a:pPr marL="0" marR="0" lvl="0" indent="0" algn="l" rtl="0">
              <a:lnSpc>
                <a:spcPct val="100000"/>
              </a:lnSpc>
              <a:spcBef>
                <a:spcPts val="0"/>
              </a:spcBef>
              <a:spcAft>
                <a:spcPts val="0"/>
              </a:spcAft>
              <a:buClr>
                <a:srgbClr val="000000"/>
              </a:buClr>
              <a:buSzPts val="1800"/>
              <a:buFont typeface="Times New Roman"/>
              <a:buNone/>
            </a:pPr>
            <a:r>
              <a:rPr lang="fr-FR" sz="1600" b="0" i="0" u="none" strike="noStrike" cap="none" dirty="0">
                <a:solidFill>
                  <a:srgbClr val="000000"/>
                </a:solidFill>
                <a:latin typeface="Times New Roman"/>
                <a:ea typeface="Times New Roman"/>
                <a:cs typeface="Times New Roman"/>
                <a:sym typeface="Times New Roman"/>
              </a:rPr>
              <a:t>celles qui posent question, qui interpellent…</a:t>
            </a:r>
          </a:p>
          <a:p>
            <a:pPr marL="0" marR="0" lvl="0" indent="0" algn="l" rtl="0">
              <a:lnSpc>
                <a:spcPct val="100000"/>
              </a:lnSpc>
              <a:spcBef>
                <a:spcPts val="0"/>
              </a:spcBef>
              <a:spcAft>
                <a:spcPts val="0"/>
              </a:spcAft>
              <a:buClr>
                <a:srgbClr val="000000"/>
              </a:buClr>
              <a:buSzPts val="1800"/>
              <a:buFont typeface="Times New Roman"/>
              <a:buNone/>
            </a:pPr>
            <a:r>
              <a:rPr lang="fr-FR" sz="1600" dirty="0">
                <a:solidFill>
                  <a:srgbClr val="000000"/>
                </a:solidFill>
                <a:latin typeface="Times New Roman"/>
                <a:cs typeface="Times New Roman"/>
                <a:sym typeface="Times New Roman"/>
              </a:rPr>
              <a:t>D’autres expressions sont disponibles </a:t>
            </a:r>
          </a:p>
          <a:p>
            <a:pPr lvl="0">
              <a:buClr>
                <a:srgbClr val="000000"/>
              </a:buClr>
              <a:buSzPts val="1800"/>
            </a:pPr>
            <a:r>
              <a:rPr lang="fr-FR" sz="1600" dirty="0">
                <a:solidFill>
                  <a:srgbClr val="000000"/>
                </a:solidFill>
                <a:latin typeface="Times New Roman"/>
                <a:cs typeface="Times New Roman"/>
                <a:sym typeface="Times New Roman"/>
              </a:rPr>
              <a:t>dans le tableau infobulles</a:t>
            </a:r>
          </a:p>
          <a:p>
            <a:pPr lvl="0">
              <a:buClr>
                <a:srgbClr val="000000"/>
              </a:buClr>
              <a:buSzPts val="1800"/>
            </a:pPr>
            <a:r>
              <a:rPr lang="fr-FR" sz="1600" u="sng" kern="1400" dirty="0">
                <a:solidFill>
                  <a:srgbClr val="0066FF"/>
                </a:solidFill>
                <a:latin typeface="Times New Roman" panose="02020603050405020304" pitchFamily="18" charset="0"/>
                <a:hlinkClick r:id="rId2"/>
              </a:rPr>
              <a:t> </a:t>
            </a:r>
            <a:r>
              <a:rPr lang="fr-FR" sz="1600" u="sng" kern="1400" dirty="0">
                <a:solidFill>
                  <a:srgbClr val="0066FF"/>
                </a:solidFill>
                <a:latin typeface="Times New Roman" panose="02020603050405020304" pitchFamily="18" charset="0"/>
                <a:hlinkClick r:id="rId3"/>
              </a:rPr>
              <a:t>page Ascension\Adultes\Lecture au plus près </a:t>
            </a:r>
            <a:endParaRPr lang="fr-FR" sz="1600" dirty="0">
              <a:solidFill>
                <a:srgbClr val="000000"/>
              </a:solidFill>
              <a:latin typeface="Times New Roman"/>
              <a:cs typeface="Times New Roman"/>
              <a:sym typeface="Times New Roman"/>
            </a:endParaRPr>
          </a:p>
        </p:txBody>
      </p:sp>
      <p:sp>
        <p:nvSpPr>
          <p:cNvPr id="9" name="Google Shape;91;p1">
            <a:extLst>
              <a:ext uri="{FF2B5EF4-FFF2-40B4-BE49-F238E27FC236}">
                <a16:creationId xmlns:a16="http://schemas.microsoft.com/office/drawing/2014/main" id="{4133946F-51BD-5504-EA90-6C8A6B1F1152}"/>
              </a:ext>
            </a:extLst>
          </p:cNvPr>
          <p:cNvSpPr/>
          <p:nvPr/>
        </p:nvSpPr>
        <p:spPr>
          <a:xfrm>
            <a:off x="6480892" y="4115874"/>
            <a:ext cx="5327650" cy="2308324"/>
          </a:xfrm>
          <a:prstGeom prst="rect">
            <a:avLst/>
          </a:prstGeom>
          <a:noFill/>
          <a:ln>
            <a:solidFill>
              <a:srgbClr val="7030A0"/>
            </a:solid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marR="0" lvl="0" indent="-342900" algn="l" rtl="0">
              <a:spcBef>
                <a:spcPts val="0"/>
              </a:spcBef>
              <a:spcAft>
                <a:spcPts val="0"/>
              </a:spcAft>
              <a:buClr>
                <a:schemeClr val="dk1"/>
              </a:buClr>
              <a:buSzPts val="1800"/>
              <a:buFont typeface="Arial"/>
              <a:buNone/>
            </a:pPr>
            <a:r>
              <a:rPr lang="fr-FR" sz="1800" b="0" i="0" u="none" strike="noStrike" cap="none" dirty="0">
                <a:solidFill>
                  <a:schemeClr val="dk1"/>
                </a:solidFill>
                <a:latin typeface="Times New Roman"/>
                <a:ea typeface="Times New Roman"/>
                <a:cs typeface="Times New Roman"/>
                <a:sym typeface="Times New Roman"/>
              </a:rPr>
              <a:t>Pour chaque expression importante du texte, 4 diapos : </a:t>
            </a:r>
            <a:endParaRPr dirty="0"/>
          </a:p>
          <a:p>
            <a:pPr marL="342900" marR="0" lvl="0" indent="-342900" algn="l" rtl="0">
              <a:spcBef>
                <a:spcPts val="360"/>
              </a:spcBef>
              <a:spcAft>
                <a:spcPts val="0"/>
              </a:spcAft>
              <a:buClr>
                <a:schemeClr val="dk1"/>
              </a:buClr>
              <a:buSzPts val="1800"/>
              <a:buFont typeface="Times New Roman"/>
              <a:buChar char="-"/>
            </a:pPr>
            <a:r>
              <a:rPr lang="fr-FR" sz="1800" b="0" i="0" u="none" strike="noStrike" cap="none" dirty="0">
                <a:solidFill>
                  <a:schemeClr val="dk1"/>
                </a:solidFill>
                <a:latin typeface="Times New Roman"/>
                <a:ea typeface="Times New Roman"/>
                <a:cs typeface="Times New Roman"/>
                <a:sym typeface="Times New Roman"/>
              </a:rPr>
              <a:t>Bleue : le verset</a:t>
            </a:r>
            <a:endParaRPr dirty="0"/>
          </a:p>
          <a:p>
            <a:pPr marL="342900" marR="0" lvl="0" indent="-342900" algn="l" rtl="0">
              <a:spcBef>
                <a:spcPts val="360"/>
              </a:spcBef>
              <a:spcAft>
                <a:spcPts val="0"/>
              </a:spcAft>
              <a:buClr>
                <a:schemeClr val="dk1"/>
              </a:buClr>
              <a:buSzPts val="1800"/>
              <a:buFont typeface="Times New Roman"/>
              <a:buChar char="-"/>
            </a:pPr>
            <a:r>
              <a:rPr lang="fr-FR" sz="1800" b="0" i="0" u="none" strike="noStrike" cap="none" dirty="0">
                <a:solidFill>
                  <a:schemeClr val="dk1"/>
                </a:solidFill>
                <a:latin typeface="Times New Roman"/>
                <a:ea typeface="Times New Roman"/>
                <a:cs typeface="Times New Roman"/>
                <a:sym typeface="Times New Roman"/>
              </a:rPr>
              <a:t>Rouge : des questions</a:t>
            </a:r>
            <a:endParaRPr dirty="0"/>
          </a:p>
          <a:p>
            <a:pPr marL="342900" marR="0" lvl="0" indent="-342900" algn="l" rtl="0">
              <a:spcBef>
                <a:spcPts val="360"/>
              </a:spcBef>
              <a:spcAft>
                <a:spcPts val="0"/>
              </a:spcAft>
              <a:buClr>
                <a:schemeClr val="dk1"/>
              </a:buClr>
              <a:buSzPts val="1800"/>
              <a:buFont typeface="Times New Roman"/>
              <a:buChar char="-"/>
            </a:pPr>
            <a:r>
              <a:rPr lang="fr-FR" sz="1800" b="0" i="0" u="none" strike="noStrike" cap="none" dirty="0">
                <a:solidFill>
                  <a:schemeClr val="dk1"/>
                </a:solidFill>
                <a:latin typeface="Times New Roman"/>
                <a:ea typeface="Times New Roman"/>
                <a:cs typeface="Times New Roman"/>
                <a:sym typeface="Times New Roman"/>
              </a:rPr>
              <a:t>Verte : des rapprochements</a:t>
            </a:r>
            <a:endParaRPr dirty="0"/>
          </a:p>
          <a:p>
            <a:pPr marL="342900" marR="0" lvl="0" indent="-342900" algn="l" rtl="0">
              <a:spcBef>
                <a:spcPts val="360"/>
              </a:spcBef>
              <a:spcAft>
                <a:spcPts val="0"/>
              </a:spcAft>
              <a:buClr>
                <a:schemeClr val="dk1"/>
              </a:buClr>
              <a:buSzPts val="1800"/>
              <a:buFont typeface="Times New Roman"/>
              <a:buChar char="-"/>
            </a:pPr>
            <a:r>
              <a:rPr lang="fr-FR" sz="1800" b="0" i="0" u="none" strike="noStrike" cap="none" dirty="0">
                <a:solidFill>
                  <a:schemeClr val="dk1"/>
                </a:solidFill>
                <a:latin typeface="Times New Roman"/>
                <a:ea typeface="Times New Roman"/>
                <a:cs typeface="Times New Roman"/>
                <a:sym typeface="Times New Roman"/>
              </a:rPr>
              <a:t>Jaune : vers des sens possibles</a:t>
            </a:r>
            <a:endParaRPr dirty="0"/>
          </a:p>
          <a:p>
            <a:pPr marL="342900" marR="0" lvl="0" indent="-342900" algn="l" rtl="0">
              <a:spcBef>
                <a:spcPts val="360"/>
              </a:spcBef>
              <a:spcAft>
                <a:spcPts val="0"/>
              </a:spcAft>
              <a:buClr>
                <a:schemeClr val="dk1"/>
              </a:buClr>
              <a:buSzPts val="1800"/>
              <a:buFont typeface="Arial"/>
              <a:buNone/>
            </a:pPr>
            <a:r>
              <a:rPr lang="fr-FR" sz="1800" b="0" i="0" u="none" strike="noStrike" cap="none" dirty="0">
                <a:solidFill>
                  <a:schemeClr val="dk1"/>
                </a:solidFill>
                <a:latin typeface="Times New Roman"/>
                <a:ea typeface="Times New Roman"/>
                <a:cs typeface="Times New Roman"/>
                <a:sym typeface="Times New Roman"/>
              </a:rPr>
              <a:t>Après chaque diapo, l’animateur donne la parole, reformule, questionne… </a:t>
            </a:r>
            <a:endParaRPr dirty="0"/>
          </a:p>
        </p:txBody>
      </p:sp>
      <p:sp>
        <p:nvSpPr>
          <p:cNvPr id="13" name="ZoneTexte 12">
            <a:extLst>
              <a:ext uri="{FF2B5EF4-FFF2-40B4-BE49-F238E27FC236}">
                <a16:creationId xmlns:a16="http://schemas.microsoft.com/office/drawing/2014/main" id="{ACDBF1B9-FEBE-22B7-C954-446BECFE3655}"/>
              </a:ext>
            </a:extLst>
          </p:cNvPr>
          <p:cNvSpPr txBox="1"/>
          <p:nvPr/>
        </p:nvSpPr>
        <p:spPr>
          <a:xfrm>
            <a:off x="6275318" y="310824"/>
            <a:ext cx="5533224" cy="800219"/>
          </a:xfrm>
          <a:prstGeom prst="rect">
            <a:avLst/>
          </a:prstGeom>
          <a:noFill/>
        </p:spPr>
        <p:txBody>
          <a:bodyPr wrap="square">
            <a:spAutoFit/>
          </a:bodyPr>
          <a:lstStyle/>
          <a:p>
            <a:pPr marL="0" marR="0" lvl="0" indent="0" algn="ctr" rtl="0">
              <a:spcBef>
                <a:spcPts val="0"/>
              </a:spcBef>
              <a:spcAft>
                <a:spcPts val="0"/>
              </a:spcAft>
              <a:buNone/>
            </a:pPr>
            <a:r>
              <a:rPr lang="fr-FR" sz="2800" b="1" i="0" u="none" strike="noStrike" cap="none" dirty="0">
                <a:solidFill>
                  <a:schemeClr val="dk1"/>
                </a:solidFill>
                <a:latin typeface="Calibri"/>
                <a:ea typeface="Calibri"/>
                <a:cs typeface="Calibri"/>
                <a:sym typeface="Calibri"/>
              </a:rPr>
              <a:t>Diaporama Ascensions </a:t>
            </a:r>
            <a:r>
              <a:rPr lang="fr-FR" sz="2800" b="1" dirty="0">
                <a:solidFill>
                  <a:schemeClr val="dk1"/>
                </a:solidFill>
                <a:latin typeface="Calibri"/>
                <a:ea typeface="Calibri"/>
                <a:cs typeface="Calibri"/>
                <a:sym typeface="Calibri"/>
              </a:rPr>
              <a:t>Adultes</a:t>
            </a:r>
          </a:p>
          <a:p>
            <a:pPr marL="0" marR="0" lvl="0" indent="0" algn="ctr" rtl="0">
              <a:spcBef>
                <a:spcPts val="0"/>
              </a:spcBef>
              <a:spcAft>
                <a:spcPts val="0"/>
              </a:spcAft>
              <a:buNone/>
            </a:pPr>
            <a:r>
              <a:rPr lang="fr-FR" sz="1800" b="0" i="0" u="none" strike="noStrike" cap="none" dirty="0">
                <a:solidFill>
                  <a:schemeClr val="dk1"/>
                </a:solidFill>
                <a:latin typeface="Times New Roman"/>
                <a:ea typeface="Times New Roman"/>
                <a:cs typeface="Times New Roman"/>
                <a:sym typeface="Times New Roman"/>
              </a:rPr>
              <a:t>Matthieu 28, 16-20 </a:t>
            </a:r>
            <a:r>
              <a:rPr lang="fr-FR" sz="1800" b="0" i="0" u="sng" strike="noStrike" cap="none" dirty="0">
                <a:solidFill>
                  <a:schemeClr val="dk1"/>
                </a:solidFill>
                <a:latin typeface="Times New Roman"/>
                <a:ea typeface="Times New Roman"/>
                <a:cs typeface="Times New Roman"/>
                <a:sym typeface="Times New Roman"/>
                <a:hlinkClick r:id="rId4"/>
              </a:rPr>
              <a:t>Traduction liturgique  AELF </a:t>
            </a:r>
            <a:endParaRPr lang="fr-FR" sz="1050" b="0" i="0" u="none" strike="noStrike" cap="none" dirty="0">
              <a:solidFill>
                <a:schemeClr val="dk1"/>
              </a:solidFill>
              <a:latin typeface="Times New Roman"/>
              <a:ea typeface="Times New Roman"/>
              <a:cs typeface="Times New Roman"/>
              <a:sym typeface="Times New Roman"/>
            </a:endParaRPr>
          </a:p>
        </p:txBody>
      </p:sp>
      <p:sp>
        <p:nvSpPr>
          <p:cNvPr id="2" name="Espace réservé du numéro de diapositive 1">
            <a:extLst>
              <a:ext uri="{FF2B5EF4-FFF2-40B4-BE49-F238E27FC236}">
                <a16:creationId xmlns:a16="http://schemas.microsoft.com/office/drawing/2014/main" id="{DD5240BC-83A7-0A80-4A2E-362CE4EBD5FE}"/>
              </a:ext>
            </a:extLst>
          </p:cNvPr>
          <p:cNvSpPr>
            <a:spLocks noGrp="1"/>
          </p:cNvSpPr>
          <p:nvPr>
            <p:ph type="sldNum" sz="quarter" idx="12"/>
          </p:nvPr>
        </p:nvSpPr>
        <p:spPr/>
        <p:txBody>
          <a:bodyPr/>
          <a:lstStyle/>
          <a:p>
            <a:fld id="{CF70008A-A0B5-4A2F-AE10-819E4AFD28BB}" type="slidenum">
              <a:rPr lang="fr-FR" smtClean="0"/>
              <a:pPr/>
              <a:t>1</a:t>
            </a:fld>
            <a:endParaRPr lang="fr-FR"/>
          </a:p>
        </p:txBody>
      </p:sp>
      <p:pic>
        <p:nvPicPr>
          <p:cNvPr id="3" name="Image 2" descr="10Appel Baptême copie.jpg">
            <a:extLst>
              <a:ext uri="{FF2B5EF4-FFF2-40B4-BE49-F238E27FC236}">
                <a16:creationId xmlns:a16="http://schemas.microsoft.com/office/drawing/2014/main" id="{9C077A6C-D6D5-2324-B222-EFD5D5691B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0668" y="1270692"/>
            <a:ext cx="2741134" cy="2629504"/>
          </a:xfrm>
          <a:prstGeom prst="rect">
            <a:avLst/>
          </a:prstGeom>
        </p:spPr>
      </p:pic>
    </p:spTree>
    <p:extLst>
      <p:ext uri="{BB962C8B-B14F-4D97-AF65-F5344CB8AC3E}">
        <p14:creationId xmlns:p14="http://schemas.microsoft.com/office/powerpoint/2010/main" val="3754371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970995" y="2090700"/>
            <a:ext cx="10250010" cy="411480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tx1"/>
                </a:solidFill>
                <a:latin typeface="Times New Roman" panose="02020603050405020304" pitchFamily="18" charset="0"/>
                <a:cs typeface="Times New Roman" panose="02020603050405020304" pitchFamily="18" charset="0"/>
              </a:rPr>
              <a:t>Ce terme de </a:t>
            </a:r>
            <a:r>
              <a:rPr lang="fr-FR" sz="3200" i="1" dirty="0">
                <a:solidFill>
                  <a:schemeClr val="tx1"/>
                </a:solidFill>
                <a:latin typeface="Times New Roman" panose="02020603050405020304" pitchFamily="18" charset="0"/>
                <a:cs typeface="Times New Roman" panose="02020603050405020304" pitchFamily="18" charset="0"/>
              </a:rPr>
              <a:t>disciple</a:t>
            </a:r>
            <a:r>
              <a:rPr lang="fr-FR" sz="3200" dirty="0">
                <a:solidFill>
                  <a:schemeClr val="tx1"/>
                </a:solidFill>
                <a:latin typeface="Times New Roman" panose="02020603050405020304" pitchFamily="18" charset="0"/>
                <a:cs typeface="Times New Roman" panose="02020603050405020304" pitchFamily="18" charset="0"/>
              </a:rPr>
              <a:t> est une idée importante pour comprendre la mission. </a:t>
            </a:r>
          </a:p>
          <a:p>
            <a:pPr algn="ctr"/>
            <a:r>
              <a:rPr lang="fr-FR" sz="3200" dirty="0">
                <a:solidFill>
                  <a:schemeClr val="tx1"/>
                </a:solidFill>
                <a:latin typeface="Times New Roman" panose="02020603050405020304" pitchFamily="18" charset="0"/>
                <a:cs typeface="Times New Roman" panose="02020603050405020304" pitchFamily="18" charset="0"/>
              </a:rPr>
              <a:t>Au moment de leur envoi, </a:t>
            </a:r>
          </a:p>
          <a:p>
            <a:pPr algn="ctr"/>
            <a:r>
              <a:rPr lang="fr-FR" sz="3200" dirty="0">
                <a:solidFill>
                  <a:schemeClr val="tx1"/>
                </a:solidFill>
                <a:latin typeface="Times New Roman" panose="02020603050405020304" pitchFamily="18" charset="0"/>
                <a:cs typeface="Times New Roman" panose="02020603050405020304" pitchFamily="18" charset="0"/>
              </a:rPr>
              <a:t>les compagnons de Jésus sont toujours des «</a:t>
            </a:r>
            <a:r>
              <a:rPr lang="fr-FR" sz="3200" i="1" dirty="0">
                <a:solidFill>
                  <a:schemeClr val="tx1"/>
                </a:solidFill>
                <a:latin typeface="Times New Roman" panose="02020603050405020304" pitchFamily="18" charset="0"/>
                <a:cs typeface="Times New Roman" panose="02020603050405020304" pitchFamily="18" charset="0"/>
              </a:rPr>
              <a:t> élèves </a:t>
            </a:r>
            <a:r>
              <a:rPr lang="fr-FR" sz="3200" dirty="0">
                <a:solidFill>
                  <a:schemeClr val="tx1"/>
                </a:solidFill>
                <a:latin typeface="Times New Roman" panose="02020603050405020304" pitchFamily="18" charset="0"/>
                <a:cs typeface="Times New Roman" panose="02020603050405020304" pitchFamily="18" charset="0"/>
              </a:rPr>
              <a:t>». </a:t>
            </a:r>
          </a:p>
          <a:p>
            <a:pPr algn="ctr"/>
            <a:r>
              <a:rPr lang="fr-FR" sz="3200" dirty="0">
                <a:solidFill>
                  <a:schemeClr val="tx1"/>
                </a:solidFill>
                <a:latin typeface="Times New Roman" panose="02020603050405020304" pitchFamily="18" charset="0"/>
                <a:cs typeface="Times New Roman" panose="02020603050405020304" pitchFamily="18" charset="0"/>
              </a:rPr>
              <a:t>Le Chrétien envoyé «</a:t>
            </a:r>
            <a:r>
              <a:rPr lang="fr-FR" sz="3200" i="1" dirty="0">
                <a:solidFill>
                  <a:schemeClr val="tx1"/>
                </a:solidFill>
                <a:latin typeface="Times New Roman" panose="02020603050405020304" pitchFamily="18" charset="0"/>
                <a:cs typeface="Times New Roman" panose="02020603050405020304" pitchFamily="18" charset="0"/>
              </a:rPr>
              <a:t> faire des disciples </a:t>
            </a:r>
            <a:r>
              <a:rPr lang="fr-FR" sz="3200" dirty="0">
                <a:solidFill>
                  <a:schemeClr val="tx1"/>
                </a:solidFill>
                <a:latin typeface="Times New Roman" panose="02020603050405020304" pitchFamily="18" charset="0"/>
                <a:cs typeface="Times New Roman" panose="02020603050405020304" pitchFamily="18" charset="0"/>
              </a:rPr>
              <a:t>» </a:t>
            </a:r>
          </a:p>
          <a:p>
            <a:pPr algn="ctr"/>
            <a:r>
              <a:rPr lang="fr-FR" sz="3200" dirty="0">
                <a:solidFill>
                  <a:schemeClr val="tx1"/>
                </a:solidFill>
                <a:latin typeface="Times New Roman" panose="02020603050405020304" pitchFamily="18" charset="0"/>
                <a:cs typeface="Times New Roman" panose="02020603050405020304" pitchFamily="18" charset="0"/>
              </a:rPr>
              <a:t>est lui-même un disciple du Christ. </a:t>
            </a:r>
          </a:p>
          <a:p>
            <a:pPr algn="ctr"/>
            <a:r>
              <a:rPr lang="fr-FR" sz="3200" dirty="0">
                <a:solidFill>
                  <a:schemeClr val="tx1"/>
                </a:solidFill>
                <a:latin typeface="Times New Roman" panose="02020603050405020304" pitchFamily="18" charset="0"/>
                <a:cs typeface="Times New Roman" panose="02020603050405020304" pitchFamily="18" charset="0"/>
              </a:rPr>
              <a:t>Il n’est pas le maître à suivre </a:t>
            </a:r>
          </a:p>
          <a:p>
            <a:pPr algn="ctr"/>
            <a:r>
              <a:rPr lang="fr-FR" sz="3200" dirty="0">
                <a:solidFill>
                  <a:schemeClr val="tx1"/>
                </a:solidFill>
                <a:latin typeface="Times New Roman" panose="02020603050405020304" pitchFamily="18" charset="0"/>
                <a:cs typeface="Times New Roman" panose="02020603050405020304" pitchFamily="18" charset="0"/>
              </a:rPr>
              <a:t>mais en désigne un autre qu’il doit lui-même suivre.  </a:t>
            </a:r>
          </a:p>
        </p:txBody>
      </p:sp>
      <p:sp>
        <p:nvSpPr>
          <p:cNvPr id="2" name="Espace réservé du numéro de diapositive 1">
            <a:extLst>
              <a:ext uri="{FF2B5EF4-FFF2-40B4-BE49-F238E27FC236}">
                <a16:creationId xmlns:a16="http://schemas.microsoft.com/office/drawing/2014/main" id="{39BF959A-901F-49B5-E7C4-6675407E5885}"/>
              </a:ext>
            </a:extLst>
          </p:cNvPr>
          <p:cNvSpPr>
            <a:spLocks noGrp="1"/>
          </p:cNvSpPr>
          <p:nvPr>
            <p:ph type="sldNum" sz="quarter" idx="12"/>
          </p:nvPr>
        </p:nvSpPr>
        <p:spPr/>
        <p:txBody>
          <a:bodyPr/>
          <a:lstStyle/>
          <a:p>
            <a:fld id="{CF70008A-A0B5-4A2F-AE10-819E4AFD28BB}" type="slidenum">
              <a:rPr lang="fr-FR" smtClean="0"/>
              <a:pPr/>
              <a:t>10</a:t>
            </a:fld>
            <a:endParaRPr lang="fr-FR"/>
          </a:p>
        </p:txBody>
      </p:sp>
      <p:pic>
        <p:nvPicPr>
          <p:cNvPr id="4" name="Picture 2">
            <a:extLst>
              <a:ext uri="{FF2B5EF4-FFF2-40B4-BE49-F238E27FC236}">
                <a16:creationId xmlns:a16="http://schemas.microsoft.com/office/drawing/2014/main" id="{39269BC7-1CF2-0701-27DF-105709C716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754880" y="298779"/>
            <a:ext cx="2264268" cy="19334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ZoneTexte 5">
            <a:extLst>
              <a:ext uri="{FF2B5EF4-FFF2-40B4-BE49-F238E27FC236}">
                <a16:creationId xmlns:a16="http://schemas.microsoft.com/office/drawing/2014/main" id="{4CAB723B-A6A3-9AF4-5410-A9A19C9BEC46}"/>
              </a:ext>
            </a:extLst>
          </p:cNvPr>
          <p:cNvSpPr txBox="1"/>
          <p:nvPr/>
        </p:nvSpPr>
        <p:spPr>
          <a:xfrm>
            <a:off x="180553" y="70960"/>
            <a:ext cx="1076747" cy="369332"/>
          </a:xfrm>
          <a:prstGeom prst="rect">
            <a:avLst/>
          </a:prstGeom>
          <a:noFill/>
        </p:spPr>
        <p:txBody>
          <a:bodyPr wrap="square">
            <a:spAutoFit/>
          </a:bodyPr>
          <a:lstStyle/>
          <a:p>
            <a:r>
              <a:rPr lang="fr-FR">
                <a:solidFill>
                  <a:srgbClr val="FF0000"/>
                </a:solidFill>
              </a:rPr>
              <a:t>disciples</a:t>
            </a:r>
            <a:endParaRPr lang="fr-FR" dirty="0">
              <a:solidFill>
                <a:srgbClr val="FF0000"/>
              </a:solidFill>
            </a:endParaRPr>
          </a:p>
        </p:txBody>
      </p:sp>
    </p:spTree>
    <p:extLst>
      <p:ext uri="{BB962C8B-B14F-4D97-AF65-F5344CB8AC3E}">
        <p14:creationId xmlns:p14="http://schemas.microsoft.com/office/powerpoint/2010/main" val="2789030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AFFE3-83C3-8C8B-D674-2D25C6B14E1F}"/>
            </a:ext>
          </a:extLst>
        </p:cNvPr>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622A40ED-1D21-881C-18F6-C2ABA5DD33D4}"/>
              </a:ext>
            </a:extLst>
          </p:cNvPr>
          <p:cNvSpPr/>
          <p:nvPr/>
        </p:nvSpPr>
        <p:spPr>
          <a:xfrm>
            <a:off x="2157995" y="3061651"/>
            <a:ext cx="8521832" cy="2144007"/>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FF0000"/>
                </a:solidFill>
                <a:latin typeface="Times New Roman" panose="02020603050405020304" pitchFamily="18" charset="0"/>
                <a:cs typeface="Times New Roman" panose="02020603050405020304" pitchFamily="18" charset="0"/>
              </a:rPr>
              <a:t>16</a:t>
            </a:r>
            <a:r>
              <a:rPr lang="fr-FR" sz="3200" b="1" dirty="0">
                <a:solidFill>
                  <a:schemeClr val="tx1"/>
                </a:solidFill>
                <a:latin typeface="Times New Roman" panose="02020603050405020304" pitchFamily="18" charset="0"/>
                <a:cs typeface="Times New Roman" panose="02020603050405020304" pitchFamily="18" charset="0"/>
              </a:rPr>
              <a:t> Les onze disciples s'en allèrent en</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a:solidFill>
                  <a:schemeClr val="tx1"/>
                </a:solidFill>
                <a:latin typeface="Times New Roman" panose="02020603050405020304" pitchFamily="18" charset="0"/>
                <a:cs typeface="Times New Roman" panose="02020603050405020304" pitchFamily="18" charset="0"/>
              </a:rPr>
              <a:t>Galilée, </a:t>
            </a:r>
          </a:p>
          <a:p>
            <a:pPr algn="ctr"/>
            <a:r>
              <a:rPr lang="fr-FR" sz="3200" b="1" dirty="0">
                <a:solidFill>
                  <a:schemeClr val="tx1"/>
                </a:solidFill>
                <a:latin typeface="Times New Roman" panose="02020603050405020304" pitchFamily="18" charset="0"/>
                <a:cs typeface="Times New Roman" panose="02020603050405020304" pitchFamily="18" charset="0"/>
              </a:rPr>
              <a:t>à </a:t>
            </a:r>
            <a:r>
              <a:rPr lang="fr-FR" sz="3200" b="1" dirty="0">
                <a:solidFill>
                  <a:srgbClr val="FF0000"/>
                </a:solidFill>
                <a:latin typeface="Times New Roman" panose="02020603050405020304" pitchFamily="18" charset="0"/>
                <a:cs typeface="Times New Roman" panose="02020603050405020304" pitchFamily="18" charset="0"/>
              </a:rPr>
              <a:t>la montagne</a:t>
            </a:r>
            <a:r>
              <a:rPr lang="fr-FR" sz="3200" b="1" dirty="0">
                <a:solidFill>
                  <a:schemeClr val="tx1"/>
                </a:solidFill>
                <a:latin typeface="Times New Roman" panose="02020603050405020304" pitchFamily="18" charset="0"/>
                <a:cs typeface="Times New Roman" panose="02020603050405020304" pitchFamily="18" charset="0"/>
              </a:rPr>
              <a:t> où Jésus leur avait </a:t>
            </a:r>
          </a:p>
          <a:p>
            <a:pPr algn="ctr"/>
            <a:r>
              <a:rPr lang="fr-FR" sz="3200" b="1" dirty="0">
                <a:solidFill>
                  <a:schemeClr val="tx1"/>
                </a:solidFill>
                <a:latin typeface="Times New Roman" panose="02020603050405020304" pitchFamily="18" charset="0"/>
                <a:cs typeface="Times New Roman" panose="02020603050405020304" pitchFamily="18" charset="0"/>
              </a:rPr>
              <a:t>ordonné de se rendre. </a:t>
            </a:r>
          </a:p>
        </p:txBody>
      </p:sp>
      <p:pic>
        <p:nvPicPr>
          <p:cNvPr id="1026" name="Picture 2">
            <a:extLst>
              <a:ext uri="{FF2B5EF4-FFF2-40B4-BE49-F238E27FC236}">
                <a16:creationId xmlns:a16="http://schemas.microsoft.com/office/drawing/2014/main" id="{D2DF80DB-3352-FD0C-9FA4-5B70381D9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636261" y="228600"/>
            <a:ext cx="3565299" cy="272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Espace réservé du numéro de diapositive 1">
            <a:extLst>
              <a:ext uri="{FF2B5EF4-FFF2-40B4-BE49-F238E27FC236}">
                <a16:creationId xmlns:a16="http://schemas.microsoft.com/office/drawing/2014/main" id="{0D16DDB1-A59E-9F06-D1EE-B0E561807BFC}"/>
              </a:ext>
            </a:extLst>
          </p:cNvPr>
          <p:cNvSpPr>
            <a:spLocks noGrp="1"/>
          </p:cNvSpPr>
          <p:nvPr>
            <p:ph type="sldNum" sz="quarter" idx="12"/>
          </p:nvPr>
        </p:nvSpPr>
        <p:spPr/>
        <p:txBody>
          <a:bodyPr/>
          <a:lstStyle/>
          <a:p>
            <a:fld id="{CF70008A-A0B5-4A2F-AE10-819E4AFD28BB}" type="slidenum">
              <a:rPr lang="fr-FR" smtClean="0"/>
              <a:pPr/>
              <a:t>11</a:t>
            </a:fld>
            <a:endParaRPr lang="fr-FR"/>
          </a:p>
        </p:txBody>
      </p:sp>
    </p:spTree>
    <p:extLst>
      <p:ext uri="{BB962C8B-B14F-4D97-AF65-F5344CB8AC3E}">
        <p14:creationId xmlns:p14="http://schemas.microsoft.com/office/powerpoint/2010/main" val="1908582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C8812-2352-0E6F-F41C-E394CBD21D7B}"/>
            </a:ext>
          </a:extLst>
        </p:cNvPr>
        <p:cNvGrpSpPr/>
        <p:nvPr/>
      </p:nvGrpSpPr>
      <p:grpSpPr>
        <a:xfrm>
          <a:off x="0" y="0"/>
          <a:ext cx="0" cy="0"/>
          <a:chOff x="0" y="0"/>
          <a:chExt cx="0" cy="0"/>
        </a:xfrm>
      </p:grpSpPr>
      <p:sp>
        <p:nvSpPr>
          <p:cNvPr id="9" name="Rectangle : coins arrondis 8">
            <a:extLst>
              <a:ext uri="{FF2B5EF4-FFF2-40B4-BE49-F238E27FC236}">
                <a16:creationId xmlns:a16="http://schemas.microsoft.com/office/drawing/2014/main" id="{93E40CED-D25B-91F7-C01C-39236113B242}"/>
              </a:ext>
            </a:extLst>
          </p:cNvPr>
          <p:cNvSpPr/>
          <p:nvPr/>
        </p:nvSpPr>
        <p:spPr>
          <a:xfrm>
            <a:off x="843485" y="1748953"/>
            <a:ext cx="6906055" cy="1096263"/>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tx1"/>
                </a:solidFill>
                <a:latin typeface="Times New Roman" panose="02020603050405020304" pitchFamily="18" charset="0"/>
                <a:cs typeface="Times New Roman" panose="02020603050405020304" pitchFamily="18" charset="0"/>
              </a:rPr>
              <a:t>Quelle est cette montagne ? </a:t>
            </a:r>
            <a:endParaRPr lang="fr-FR" sz="3200" i="1" dirty="0">
              <a:solidFill>
                <a:schemeClr val="tx1"/>
              </a:solidFill>
              <a:latin typeface="Times New Roman" panose="02020603050405020304" pitchFamily="18" charset="0"/>
              <a:cs typeface="Times New Roman" panose="02020603050405020304" pitchFamily="18" charset="0"/>
            </a:endParaRPr>
          </a:p>
        </p:txBody>
      </p:sp>
      <p:sp>
        <p:nvSpPr>
          <p:cNvPr id="7" name="Rectangle : coins arrondis 6">
            <a:extLst>
              <a:ext uri="{FF2B5EF4-FFF2-40B4-BE49-F238E27FC236}">
                <a16:creationId xmlns:a16="http://schemas.microsoft.com/office/drawing/2014/main" id="{1295105D-7B52-681D-6219-AE7C1D33C559}"/>
              </a:ext>
            </a:extLst>
          </p:cNvPr>
          <p:cNvSpPr/>
          <p:nvPr/>
        </p:nvSpPr>
        <p:spPr>
          <a:xfrm>
            <a:off x="1671323" y="3746265"/>
            <a:ext cx="7454057" cy="1501913"/>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tx1"/>
                </a:solidFill>
                <a:latin typeface="Times New Roman" panose="02020603050405020304" pitchFamily="18" charset="0"/>
                <a:cs typeface="Times New Roman" panose="02020603050405020304" pitchFamily="18" charset="0"/>
              </a:rPr>
              <a:t>Quel est le sens symbolique </a:t>
            </a:r>
          </a:p>
          <a:p>
            <a:pPr algn="ctr"/>
            <a:r>
              <a:rPr lang="fr-FR" sz="3200" dirty="0">
                <a:solidFill>
                  <a:schemeClr val="tx1"/>
                </a:solidFill>
                <a:latin typeface="Times New Roman" panose="02020603050405020304" pitchFamily="18" charset="0"/>
                <a:cs typeface="Times New Roman" panose="02020603050405020304" pitchFamily="18" charset="0"/>
              </a:rPr>
              <a:t>de la montagne ? </a:t>
            </a:r>
          </a:p>
        </p:txBody>
      </p:sp>
      <p:sp>
        <p:nvSpPr>
          <p:cNvPr id="2" name="Espace réservé du numéro de diapositive 1">
            <a:extLst>
              <a:ext uri="{FF2B5EF4-FFF2-40B4-BE49-F238E27FC236}">
                <a16:creationId xmlns:a16="http://schemas.microsoft.com/office/drawing/2014/main" id="{A80C560A-230B-EC54-3E20-205FB7C58990}"/>
              </a:ext>
            </a:extLst>
          </p:cNvPr>
          <p:cNvSpPr>
            <a:spLocks noGrp="1"/>
          </p:cNvSpPr>
          <p:nvPr>
            <p:ph type="sldNum" sz="quarter" idx="12"/>
          </p:nvPr>
        </p:nvSpPr>
        <p:spPr/>
        <p:txBody>
          <a:bodyPr/>
          <a:lstStyle/>
          <a:p>
            <a:fld id="{CF70008A-A0B5-4A2F-AE10-819E4AFD28BB}" type="slidenum">
              <a:rPr lang="fr-FR" smtClean="0"/>
              <a:pPr/>
              <a:t>12</a:t>
            </a:fld>
            <a:endParaRPr lang="fr-FR"/>
          </a:p>
        </p:txBody>
      </p:sp>
      <p:sp>
        <p:nvSpPr>
          <p:cNvPr id="6" name="ZoneTexte 5">
            <a:extLst>
              <a:ext uri="{FF2B5EF4-FFF2-40B4-BE49-F238E27FC236}">
                <a16:creationId xmlns:a16="http://schemas.microsoft.com/office/drawing/2014/main" id="{035D44E4-37B4-4C8C-0FAA-F2C70D9AE37C}"/>
              </a:ext>
            </a:extLst>
          </p:cNvPr>
          <p:cNvSpPr txBox="1"/>
          <p:nvPr/>
        </p:nvSpPr>
        <p:spPr>
          <a:xfrm>
            <a:off x="179193" y="0"/>
            <a:ext cx="1581027" cy="369332"/>
          </a:xfrm>
          <a:prstGeom prst="rect">
            <a:avLst/>
          </a:prstGeom>
          <a:noFill/>
        </p:spPr>
        <p:txBody>
          <a:bodyPr wrap="square">
            <a:spAutoFit/>
          </a:bodyPr>
          <a:lstStyle/>
          <a:p>
            <a:r>
              <a:rPr lang="fr-FR" dirty="0">
                <a:solidFill>
                  <a:srgbClr val="FF0000"/>
                </a:solidFill>
                <a:cs typeface="Times New Roman" panose="02020603050405020304" pitchFamily="18" charset="0"/>
              </a:rPr>
              <a:t>la montagne </a:t>
            </a:r>
            <a:endParaRPr lang="fr-FR" dirty="0">
              <a:solidFill>
                <a:srgbClr val="FF0000"/>
              </a:solidFill>
            </a:endParaRPr>
          </a:p>
        </p:txBody>
      </p:sp>
      <p:pic>
        <p:nvPicPr>
          <p:cNvPr id="4" name="Picture 2">
            <a:extLst>
              <a:ext uri="{FF2B5EF4-FFF2-40B4-BE49-F238E27FC236}">
                <a16:creationId xmlns:a16="http://schemas.microsoft.com/office/drawing/2014/main" id="{CF0656EA-3CF6-EF5B-00FB-DA7320182D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199550" y="491490"/>
            <a:ext cx="3565299" cy="272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403187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73B7F-A7A4-E0B4-DEEA-29BE5E00C4A5}"/>
            </a:ext>
          </a:extLst>
        </p:cNvPr>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13B9EB03-AB4D-8C40-E042-14EE19D46402}"/>
              </a:ext>
            </a:extLst>
          </p:cNvPr>
          <p:cNvSpPr/>
          <p:nvPr/>
        </p:nvSpPr>
        <p:spPr>
          <a:xfrm>
            <a:off x="173891" y="817918"/>
            <a:ext cx="8940612" cy="2162496"/>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tx1"/>
                </a:solidFill>
                <a:latin typeface="Times New Roman" panose="02020603050405020304" pitchFamily="18" charset="0"/>
                <a:cs typeface="Times New Roman" panose="02020603050405020304" pitchFamily="18" charset="0"/>
              </a:rPr>
              <a:t>Exode 19-20 </a:t>
            </a:r>
            <a:r>
              <a:rPr lang="fr-FR" sz="3200" dirty="0">
                <a:solidFill>
                  <a:schemeClr val="tx1"/>
                </a:solidFill>
                <a:latin typeface="Times New Roman" panose="02020603050405020304" pitchFamily="18" charset="0"/>
                <a:cs typeface="Times New Roman" panose="02020603050405020304" pitchFamily="18" charset="0"/>
              </a:rPr>
              <a:t>Sur la montagne du Sinaï, </a:t>
            </a:r>
          </a:p>
          <a:p>
            <a:pPr algn="ctr"/>
            <a:r>
              <a:rPr lang="fr-FR" sz="3200" dirty="0">
                <a:solidFill>
                  <a:schemeClr val="tx1"/>
                </a:solidFill>
                <a:latin typeface="Times New Roman" panose="02020603050405020304" pitchFamily="18" charset="0"/>
                <a:cs typeface="Times New Roman" panose="02020603050405020304" pitchFamily="18" charset="0"/>
              </a:rPr>
              <a:t>Dieu donne les 10 paroles à Moïse, </a:t>
            </a:r>
          </a:p>
          <a:p>
            <a:pPr algn="ctr"/>
            <a:r>
              <a:rPr lang="fr-FR" sz="3200" dirty="0">
                <a:solidFill>
                  <a:schemeClr val="tx1"/>
                </a:solidFill>
                <a:latin typeface="Times New Roman" panose="02020603050405020304" pitchFamily="18" charset="0"/>
                <a:cs typeface="Times New Roman" panose="02020603050405020304" pitchFamily="18" charset="0"/>
              </a:rPr>
              <a:t>la Loi d’amour, fondatrice du peuple. </a:t>
            </a:r>
          </a:p>
        </p:txBody>
      </p:sp>
      <p:sp>
        <p:nvSpPr>
          <p:cNvPr id="14" name="Rectangle : coins arrondis 13">
            <a:extLst>
              <a:ext uri="{FF2B5EF4-FFF2-40B4-BE49-F238E27FC236}">
                <a16:creationId xmlns:a16="http://schemas.microsoft.com/office/drawing/2014/main" id="{F481DCFC-8C12-DFC1-901E-74BCCF68D70F}"/>
              </a:ext>
            </a:extLst>
          </p:cNvPr>
          <p:cNvSpPr/>
          <p:nvPr/>
        </p:nvSpPr>
        <p:spPr>
          <a:xfrm>
            <a:off x="1082270" y="3568398"/>
            <a:ext cx="10395786" cy="2254045"/>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tx1"/>
                </a:solidFill>
                <a:latin typeface="Times New Roman" panose="02020603050405020304" pitchFamily="18" charset="0"/>
                <a:cs typeface="Times New Roman" panose="02020603050405020304" pitchFamily="18" charset="0"/>
              </a:rPr>
              <a:t>Matthieu 4, 1-11 </a:t>
            </a:r>
            <a:r>
              <a:rPr lang="fr-FR" sz="3200" dirty="0">
                <a:solidFill>
                  <a:schemeClr val="tx1"/>
                </a:solidFill>
                <a:latin typeface="Times New Roman" panose="02020603050405020304" pitchFamily="18" charset="0"/>
                <a:cs typeface="Times New Roman" panose="02020603050405020304" pitchFamily="18" charset="0"/>
              </a:rPr>
              <a:t>Jésus est tenté par le diable </a:t>
            </a:r>
          </a:p>
          <a:p>
            <a:pPr algn="ctr"/>
            <a:r>
              <a:rPr lang="fr-FR" sz="3200" dirty="0">
                <a:solidFill>
                  <a:schemeClr val="tx1"/>
                </a:solidFill>
                <a:latin typeface="Times New Roman" panose="02020603050405020304" pitchFamily="18" charset="0"/>
                <a:cs typeface="Times New Roman" panose="02020603050405020304" pitchFamily="18" charset="0"/>
              </a:rPr>
              <a:t>qui lui offre la domination sur tous les royaumes de la terre. </a:t>
            </a:r>
          </a:p>
        </p:txBody>
      </p:sp>
      <p:sp>
        <p:nvSpPr>
          <p:cNvPr id="2" name="Espace réservé du numéro de diapositive 1">
            <a:extLst>
              <a:ext uri="{FF2B5EF4-FFF2-40B4-BE49-F238E27FC236}">
                <a16:creationId xmlns:a16="http://schemas.microsoft.com/office/drawing/2014/main" id="{BB8C43C7-5075-227B-9C29-5F8C1C8AD5BD}"/>
              </a:ext>
            </a:extLst>
          </p:cNvPr>
          <p:cNvSpPr>
            <a:spLocks noGrp="1"/>
          </p:cNvSpPr>
          <p:nvPr>
            <p:ph type="sldNum" sz="quarter" idx="12"/>
          </p:nvPr>
        </p:nvSpPr>
        <p:spPr/>
        <p:txBody>
          <a:bodyPr/>
          <a:lstStyle/>
          <a:p>
            <a:fld id="{CF70008A-A0B5-4A2F-AE10-819E4AFD28BB}" type="slidenum">
              <a:rPr lang="fr-FR" smtClean="0"/>
              <a:pPr/>
              <a:t>13</a:t>
            </a:fld>
            <a:endParaRPr lang="fr-FR"/>
          </a:p>
        </p:txBody>
      </p:sp>
      <p:sp>
        <p:nvSpPr>
          <p:cNvPr id="5" name="ZoneTexte 4">
            <a:extLst>
              <a:ext uri="{FF2B5EF4-FFF2-40B4-BE49-F238E27FC236}">
                <a16:creationId xmlns:a16="http://schemas.microsoft.com/office/drawing/2014/main" id="{C7FC557B-70AD-9E97-AFFE-7A42F1456D0F}"/>
              </a:ext>
            </a:extLst>
          </p:cNvPr>
          <p:cNvSpPr txBox="1"/>
          <p:nvPr/>
        </p:nvSpPr>
        <p:spPr>
          <a:xfrm>
            <a:off x="179193" y="0"/>
            <a:ext cx="1581027" cy="369332"/>
          </a:xfrm>
          <a:prstGeom prst="rect">
            <a:avLst/>
          </a:prstGeom>
          <a:noFill/>
        </p:spPr>
        <p:txBody>
          <a:bodyPr wrap="square">
            <a:spAutoFit/>
          </a:bodyPr>
          <a:lstStyle/>
          <a:p>
            <a:r>
              <a:rPr lang="fr-FR" dirty="0">
                <a:solidFill>
                  <a:srgbClr val="FF0000"/>
                </a:solidFill>
                <a:cs typeface="Times New Roman" panose="02020603050405020304" pitchFamily="18" charset="0"/>
              </a:rPr>
              <a:t>la montagne </a:t>
            </a:r>
            <a:endParaRPr lang="fr-FR" dirty="0">
              <a:solidFill>
                <a:srgbClr val="FF0000"/>
              </a:solidFill>
            </a:endParaRPr>
          </a:p>
        </p:txBody>
      </p:sp>
      <p:pic>
        <p:nvPicPr>
          <p:cNvPr id="7" name="Picture 2">
            <a:extLst>
              <a:ext uri="{FF2B5EF4-FFF2-40B4-BE49-F238E27FC236}">
                <a16:creationId xmlns:a16="http://schemas.microsoft.com/office/drawing/2014/main" id="{C0443860-1C7F-F2C7-4B47-CBA41D44F1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431702" y="491490"/>
            <a:ext cx="3333147" cy="2543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410601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4CA0F-7686-C29E-B8E9-46B83C59DE23}"/>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126186F6-1193-8242-848A-A29DF78DEA2A}"/>
              </a:ext>
            </a:extLst>
          </p:cNvPr>
          <p:cNvSpPr/>
          <p:nvPr/>
        </p:nvSpPr>
        <p:spPr>
          <a:xfrm>
            <a:off x="365852" y="2885190"/>
            <a:ext cx="11648831" cy="317754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tx1"/>
                </a:solidFill>
                <a:latin typeface="Times New Roman" panose="02020603050405020304" pitchFamily="18" charset="0"/>
                <a:cs typeface="Times New Roman" panose="02020603050405020304" pitchFamily="18" charset="0"/>
              </a:rPr>
              <a:t>La montagne a un sens théologique : </a:t>
            </a:r>
          </a:p>
          <a:p>
            <a:pPr algn="ctr"/>
            <a:r>
              <a:rPr lang="fr-FR" sz="3200" dirty="0">
                <a:solidFill>
                  <a:schemeClr val="tx1"/>
                </a:solidFill>
                <a:latin typeface="Times New Roman" panose="02020603050405020304" pitchFamily="18" charset="0"/>
                <a:cs typeface="Times New Roman" panose="02020603050405020304" pitchFamily="18" charset="0"/>
              </a:rPr>
              <a:t>elle est un lien entre ciel et terre,</a:t>
            </a:r>
          </a:p>
          <a:p>
            <a:pPr algn="ctr"/>
            <a:r>
              <a:rPr lang="fr-FR" sz="3200" dirty="0">
                <a:solidFill>
                  <a:schemeClr val="tx1"/>
                </a:solidFill>
                <a:latin typeface="Times New Roman" panose="02020603050405020304" pitchFamily="18" charset="0"/>
                <a:cs typeface="Times New Roman" panose="02020603050405020304" pitchFamily="18" charset="0"/>
              </a:rPr>
              <a:t> un lieu d’enseignement, d’élévation, de révélation. </a:t>
            </a:r>
          </a:p>
          <a:p>
            <a:pPr algn="ctr"/>
            <a:r>
              <a:rPr lang="fr-FR" sz="3200" dirty="0">
                <a:solidFill>
                  <a:schemeClr val="tx1"/>
                </a:solidFill>
                <a:latin typeface="Times New Roman" panose="02020603050405020304" pitchFamily="18" charset="0"/>
                <a:cs typeface="Times New Roman" panose="02020603050405020304" pitchFamily="18" charset="0"/>
              </a:rPr>
              <a:t>Sur ce lieu-là, Jésus se révèle </a:t>
            </a:r>
          </a:p>
          <a:p>
            <a:pPr algn="ctr"/>
            <a:r>
              <a:rPr lang="fr-FR" sz="3200" dirty="0">
                <a:solidFill>
                  <a:schemeClr val="tx1"/>
                </a:solidFill>
                <a:latin typeface="Times New Roman" panose="02020603050405020304" pitchFamily="18" charset="0"/>
                <a:cs typeface="Times New Roman" panose="02020603050405020304" pitchFamily="18" charset="0"/>
              </a:rPr>
              <a:t>comme celui qui envoie et qui refuse la domination. </a:t>
            </a:r>
          </a:p>
        </p:txBody>
      </p:sp>
      <p:sp>
        <p:nvSpPr>
          <p:cNvPr id="2" name="Espace réservé du numéro de diapositive 1">
            <a:extLst>
              <a:ext uri="{FF2B5EF4-FFF2-40B4-BE49-F238E27FC236}">
                <a16:creationId xmlns:a16="http://schemas.microsoft.com/office/drawing/2014/main" id="{DC08D345-9A15-AE29-34FE-8610890902B4}"/>
              </a:ext>
            </a:extLst>
          </p:cNvPr>
          <p:cNvSpPr>
            <a:spLocks noGrp="1"/>
          </p:cNvSpPr>
          <p:nvPr>
            <p:ph type="sldNum" sz="quarter" idx="12"/>
          </p:nvPr>
        </p:nvSpPr>
        <p:spPr/>
        <p:txBody>
          <a:bodyPr/>
          <a:lstStyle/>
          <a:p>
            <a:fld id="{CF70008A-A0B5-4A2F-AE10-819E4AFD28BB}" type="slidenum">
              <a:rPr lang="fr-FR" smtClean="0"/>
              <a:pPr/>
              <a:t>14</a:t>
            </a:fld>
            <a:endParaRPr lang="fr-FR"/>
          </a:p>
        </p:txBody>
      </p:sp>
      <p:sp>
        <p:nvSpPr>
          <p:cNvPr id="6" name="ZoneTexte 5">
            <a:extLst>
              <a:ext uri="{FF2B5EF4-FFF2-40B4-BE49-F238E27FC236}">
                <a16:creationId xmlns:a16="http://schemas.microsoft.com/office/drawing/2014/main" id="{57A8C6B6-B384-E4FD-870A-F7B55279E154}"/>
              </a:ext>
            </a:extLst>
          </p:cNvPr>
          <p:cNvSpPr txBox="1"/>
          <p:nvPr/>
        </p:nvSpPr>
        <p:spPr>
          <a:xfrm>
            <a:off x="179193" y="0"/>
            <a:ext cx="1581027" cy="369332"/>
          </a:xfrm>
          <a:prstGeom prst="rect">
            <a:avLst/>
          </a:prstGeom>
          <a:noFill/>
        </p:spPr>
        <p:txBody>
          <a:bodyPr wrap="square">
            <a:spAutoFit/>
          </a:bodyPr>
          <a:lstStyle/>
          <a:p>
            <a:r>
              <a:rPr lang="fr-FR" dirty="0">
                <a:solidFill>
                  <a:srgbClr val="FF0000"/>
                </a:solidFill>
                <a:cs typeface="Times New Roman" panose="02020603050405020304" pitchFamily="18" charset="0"/>
              </a:rPr>
              <a:t>la montagne </a:t>
            </a:r>
            <a:endParaRPr lang="fr-FR" dirty="0">
              <a:solidFill>
                <a:srgbClr val="FF0000"/>
              </a:solidFill>
            </a:endParaRPr>
          </a:p>
        </p:txBody>
      </p:sp>
      <p:pic>
        <p:nvPicPr>
          <p:cNvPr id="9" name="Picture 2">
            <a:extLst>
              <a:ext uri="{FF2B5EF4-FFF2-40B4-BE49-F238E27FC236}">
                <a16:creationId xmlns:a16="http://schemas.microsoft.com/office/drawing/2014/main" id="{64ADC8E0-1578-A6CB-12DD-E215CEB816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429426" y="260080"/>
            <a:ext cx="3333147" cy="2543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670946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AC337-E2FC-27EB-171F-8807E9D21326}"/>
            </a:ext>
          </a:extLst>
        </p:cNvPr>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218E91E4-8908-A3DE-AE71-A85CFB8A1EE6}"/>
              </a:ext>
            </a:extLst>
          </p:cNvPr>
          <p:cNvSpPr/>
          <p:nvPr/>
        </p:nvSpPr>
        <p:spPr>
          <a:xfrm>
            <a:off x="1623060" y="2240281"/>
            <a:ext cx="5486400" cy="1921172"/>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FF0000"/>
                </a:solidFill>
                <a:latin typeface="Times New Roman" panose="02020603050405020304" pitchFamily="18" charset="0"/>
                <a:cs typeface="Times New Roman" panose="02020603050405020304" pitchFamily="18" charset="0"/>
              </a:rPr>
              <a:t>16</a:t>
            </a:r>
            <a:r>
              <a:rPr lang="fr-FR" sz="3200" b="1" dirty="0">
                <a:solidFill>
                  <a:schemeClr val="tx1"/>
                </a:solidFill>
                <a:latin typeface="Times New Roman" panose="02020603050405020304" pitchFamily="18" charset="0"/>
                <a:cs typeface="Times New Roman" panose="02020603050405020304" pitchFamily="18" charset="0"/>
              </a:rPr>
              <a:t> Les onze disciples s'en allèrent en</a:t>
            </a:r>
            <a:r>
              <a:rPr lang="fr-FR" sz="3200" b="1" dirty="0">
                <a:solidFill>
                  <a:srgbClr val="FF0000"/>
                </a:solidFill>
                <a:latin typeface="Times New Roman" panose="02020603050405020304" pitchFamily="18" charset="0"/>
                <a:cs typeface="Times New Roman" panose="02020603050405020304" pitchFamily="18" charset="0"/>
              </a:rPr>
              <a:t> Galilée</a:t>
            </a:r>
            <a:r>
              <a:rPr lang="fr-FR" sz="3200" b="1" dirty="0">
                <a:solidFill>
                  <a:schemeClr val="tx1"/>
                </a:solidFill>
                <a:latin typeface="Times New Roman" panose="02020603050405020304" pitchFamily="18" charset="0"/>
                <a:cs typeface="Times New Roman" panose="02020603050405020304" pitchFamily="18" charset="0"/>
              </a:rPr>
              <a:t>, à la montagne où Jésus leur avait ordonné de se rendre.</a:t>
            </a:r>
            <a:endParaRPr lang="fr-FR" sz="3200" b="1" dirty="0">
              <a:solidFill>
                <a:srgbClr val="FF0000"/>
              </a:solidFill>
              <a:latin typeface="Times New Roman" panose="02020603050405020304" pitchFamily="18" charset="0"/>
              <a:cs typeface="Times New Roman" panose="02020603050405020304" pitchFamily="18" charset="0"/>
            </a:endParaRPr>
          </a:p>
        </p:txBody>
      </p:sp>
      <p:pic>
        <p:nvPicPr>
          <p:cNvPr id="3" name="Image 2" descr="Une image contenant carte, texte, atlas&#10;&#10;Le contenu généré par l’IA peut être incorrect.">
            <a:extLst>
              <a:ext uri="{FF2B5EF4-FFF2-40B4-BE49-F238E27FC236}">
                <a16:creationId xmlns:a16="http://schemas.microsoft.com/office/drawing/2014/main" id="{E91B037C-3210-FA49-7D39-DA599529E3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3556" y="943897"/>
            <a:ext cx="3534274" cy="4645742"/>
          </a:xfrm>
          <a:prstGeom prst="rect">
            <a:avLst/>
          </a:prstGeom>
        </p:spPr>
      </p:pic>
      <p:sp>
        <p:nvSpPr>
          <p:cNvPr id="5" name="Flèche : droite 4">
            <a:extLst>
              <a:ext uri="{FF2B5EF4-FFF2-40B4-BE49-F238E27FC236}">
                <a16:creationId xmlns:a16="http://schemas.microsoft.com/office/drawing/2014/main" id="{5CB4365B-C0DF-4CE3-DA55-CD8A162D21AF}"/>
              </a:ext>
            </a:extLst>
          </p:cNvPr>
          <p:cNvSpPr/>
          <p:nvPr/>
        </p:nvSpPr>
        <p:spPr>
          <a:xfrm rot="888936">
            <a:off x="6251984" y="818017"/>
            <a:ext cx="3628103" cy="664707"/>
          </a:xfrm>
          <a:prstGeom prst="rightArrow">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rgbClr val="FF0000"/>
                </a:solidFill>
              </a:rPr>
              <a:t>Galilée</a:t>
            </a:r>
          </a:p>
        </p:txBody>
      </p:sp>
      <p:sp>
        <p:nvSpPr>
          <p:cNvPr id="6" name="Espace réservé du numéro de diapositive 5">
            <a:extLst>
              <a:ext uri="{FF2B5EF4-FFF2-40B4-BE49-F238E27FC236}">
                <a16:creationId xmlns:a16="http://schemas.microsoft.com/office/drawing/2014/main" id="{EC363384-AFC8-C3E4-B250-5992753FF034}"/>
              </a:ext>
            </a:extLst>
          </p:cNvPr>
          <p:cNvSpPr>
            <a:spLocks noGrp="1"/>
          </p:cNvSpPr>
          <p:nvPr>
            <p:ph type="sldNum" sz="quarter" idx="12"/>
          </p:nvPr>
        </p:nvSpPr>
        <p:spPr/>
        <p:txBody>
          <a:bodyPr/>
          <a:lstStyle/>
          <a:p>
            <a:fld id="{CF70008A-A0B5-4A2F-AE10-819E4AFD28BB}" type="slidenum">
              <a:rPr lang="fr-FR" smtClean="0"/>
              <a:pPr/>
              <a:t>15</a:t>
            </a:fld>
            <a:endParaRPr lang="fr-FR"/>
          </a:p>
        </p:txBody>
      </p:sp>
    </p:spTree>
    <p:extLst>
      <p:ext uri="{BB962C8B-B14F-4D97-AF65-F5344CB8AC3E}">
        <p14:creationId xmlns:p14="http://schemas.microsoft.com/office/powerpoint/2010/main" val="4147684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DDF1A-0CF0-CBFE-1858-87F0416C5F31}"/>
            </a:ext>
          </a:extLst>
        </p:cNvPr>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6B2D23A7-3BC8-B58F-CD95-24A283E71CF2}"/>
              </a:ext>
            </a:extLst>
          </p:cNvPr>
          <p:cNvSpPr/>
          <p:nvPr/>
        </p:nvSpPr>
        <p:spPr>
          <a:xfrm>
            <a:off x="245806" y="449480"/>
            <a:ext cx="7453888" cy="2042463"/>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tx1"/>
                </a:solidFill>
                <a:latin typeface="Times New Roman" panose="02020603050405020304" pitchFamily="18" charset="0"/>
                <a:cs typeface="Times New Roman" panose="02020603050405020304" pitchFamily="18" charset="0"/>
              </a:rPr>
              <a:t>Matthieu avait déjà annoncé </a:t>
            </a:r>
          </a:p>
          <a:p>
            <a:pPr algn="ctr"/>
            <a:r>
              <a:rPr lang="fr-FR" sz="3200" dirty="0">
                <a:solidFill>
                  <a:schemeClr val="tx1"/>
                </a:solidFill>
                <a:latin typeface="Times New Roman" panose="02020603050405020304" pitchFamily="18" charset="0"/>
                <a:cs typeface="Times New Roman" panose="02020603050405020304" pitchFamily="18" charset="0"/>
              </a:rPr>
              <a:t>que Jésus se manifesterait en Galilée. </a:t>
            </a:r>
          </a:p>
          <a:p>
            <a:pPr algn="ctr"/>
            <a:r>
              <a:rPr lang="fr-FR" sz="3200" dirty="0">
                <a:solidFill>
                  <a:schemeClr val="tx1"/>
                </a:solidFill>
                <a:latin typeface="Times New Roman" panose="02020603050405020304" pitchFamily="18" charset="0"/>
                <a:cs typeface="Times New Roman" panose="02020603050405020304" pitchFamily="18" charset="0"/>
              </a:rPr>
              <a:t>Jésus lui-même avait demandé </a:t>
            </a:r>
          </a:p>
          <a:p>
            <a:pPr algn="ctr"/>
            <a:r>
              <a:rPr lang="fr-FR" sz="3200" dirty="0">
                <a:solidFill>
                  <a:schemeClr val="tx1"/>
                </a:solidFill>
                <a:latin typeface="Times New Roman" panose="02020603050405020304" pitchFamily="18" charset="0"/>
                <a:cs typeface="Times New Roman" panose="02020603050405020304" pitchFamily="18" charset="0"/>
              </a:rPr>
              <a:t>de se rendre en Galilée. </a:t>
            </a:r>
            <a:endParaRPr lang="fr-FR" sz="4400" i="1" dirty="0">
              <a:solidFill>
                <a:schemeClr val="tx1"/>
              </a:solidFill>
              <a:latin typeface="Times New Roman" panose="02020603050405020304" pitchFamily="18" charset="0"/>
              <a:cs typeface="Times New Roman" panose="02020603050405020304" pitchFamily="18" charset="0"/>
            </a:endParaRPr>
          </a:p>
        </p:txBody>
      </p:sp>
      <p:sp>
        <p:nvSpPr>
          <p:cNvPr id="7" name="Rectangle : coins arrondis 6">
            <a:extLst>
              <a:ext uri="{FF2B5EF4-FFF2-40B4-BE49-F238E27FC236}">
                <a16:creationId xmlns:a16="http://schemas.microsoft.com/office/drawing/2014/main" id="{0E2A1D7B-38FA-0668-A178-C5D0B6930AD8}"/>
              </a:ext>
            </a:extLst>
          </p:cNvPr>
          <p:cNvSpPr/>
          <p:nvPr/>
        </p:nvSpPr>
        <p:spPr>
          <a:xfrm>
            <a:off x="265089" y="2791619"/>
            <a:ext cx="7669155" cy="2251721"/>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latin typeface="Times New Roman" panose="02020603050405020304" pitchFamily="18" charset="0"/>
                <a:cs typeface="Times New Roman" panose="02020603050405020304" pitchFamily="18" charset="0"/>
              </a:rPr>
              <a:t>Matthieu 28, 7</a:t>
            </a:r>
            <a:r>
              <a:rPr lang="fr-FR" sz="2800" dirty="0">
                <a:solidFill>
                  <a:schemeClr val="tx1"/>
                </a:solidFill>
                <a:latin typeface="Times New Roman" panose="02020603050405020304" pitchFamily="18" charset="0"/>
                <a:cs typeface="Times New Roman" panose="02020603050405020304" pitchFamily="18" charset="0"/>
              </a:rPr>
              <a:t> </a:t>
            </a:r>
            <a:r>
              <a:rPr lang="fr-FR" sz="2800" i="1" dirty="0">
                <a:solidFill>
                  <a:schemeClr val="tx1"/>
                </a:solidFill>
                <a:latin typeface="Times New Roman" panose="02020603050405020304" pitchFamily="18" charset="0"/>
                <a:cs typeface="Times New Roman" panose="02020603050405020304" pitchFamily="18" charset="0"/>
              </a:rPr>
              <a:t>Il vous précède en Galilée</a:t>
            </a:r>
            <a:r>
              <a:rPr lang="fr-FR" sz="2800" dirty="0">
                <a:solidFill>
                  <a:schemeClr val="tx1"/>
                </a:solidFill>
                <a:latin typeface="Times New Roman" panose="02020603050405020304" pitchFamily="18" charset="0"/>
                <a:cs typeface="Times New Roman" panose="02020603050405020304" pitchFamily="18" charset="0"/>
              </a:rPr>
              <a:t> </a:t>
            </a:r>
          </a:p>
          <a:p>
            <a:pPr algn="ctr"/>
            <a:r>
              <a:rPr lang="fr-FR" sz="2800" b="1" dirty="0">
                <a:solidFill>
                  <a:schemeClr val="tx1"/>
                </a:solidFill>
                <a:latin typeface="Times New Roman" panose="02020603050405020304" pitchFamily="18" charset="0"/>
                <a:cs typeface="Times New Roman" panose="02020603050405020304" pitchFamily="18" charset="0"/>
              </a:rPr>
              <a:t>Matthieu 28, 10</a:t>
            </a:r>
            <a:r>
              <a:rPr lang="fr-FR" sz="2800" dirty="0">
                <a:solidFill>
                  <a:schemeClr val="tx1"/>
                </a:solidFill>
                <a:latin typeface="Times New Roman" panose="02020603050405020304" pitchFamily="18" charset="0"/>
                <a:cs typeface="Times New Roman" panose="02020603050405020304" pitchFamily="18" charset="0"/>
              </a:rPr>
              <a:t> Alors</a:t>
            </a:r>
            <a:r>
              <a:rPr lang="fr-FR" sz="2800" i="1" dirty="0">
                <a:solidFill>
                  <a:schemeClr val="tx1"/>
                </a:solidFill>
                <a:latin typeface="Times New Roman" panose="02020603050405020304" pitchFamily="18" charset="0"/>
                <a:cs typeface="Times New Roman" panose="02020603050405020304" pitchFamily="18" charset="0"/>
              </a:rPr>
              <a:t> Jésus leur dit : </a:t>
            </a:r>
          </a:p>
          <a:p>
            <a:pPr algn="ctr"/>
            <a:r>
              <a:rPr lang="fr-FR" sz="2800" i="1" dirty="0">
                <a:solidFill>
                  <a:schemeClr val="tx1"/>
                </a:solidFill>
                <a:latin typeface="Times New Roman" panose="02020603050405020304" pitchFamily="18" charset="0"/>
                <a:cs typeface="Times New Roman" panose="02020603050405020304" pitchFamily="18" charset="0"/>
              </a:rPr>
              <a:t>« Soyez sans crainte, allez annoncer à mes frères qu'ils doivent se rendre en Galilée :</a:t>
            </a:r>
          </a:p>
          <a:p>
            <a:pPr algn="ctr"/>
            <a:r>
              <a:rPr lang="fr-FR" sz="2800" i="1" dirty="0">
                <a:solidFill>
                  <a:schemeClr val="tx1"/>
                </a:solidFill>
                <a:latin typeface="Times New Roman" panose="02020603050405020304" pitchFamily="18" charset="0"/>
                <a:cs typeface="Times New Roman" panose="02020603050405020304" pitchFamily="18" charset="0"/>
              </a:rPr>
              <a:t>c'est là qu'ils me verront. »</a:t>
            </a:r>
            <a:endParaRPr lang="fr-FR" sz="2800" dirty="0">
              <a:solidFill>
                <a:schemeClr val="tx1"/>
              </a:solidFill>
              <a:latin typeface="Times New Roman" panose="02020603050405020304" pitchFamily="18" charset="0"/>
              <a:cs typeface="Times New Roman" panose="02020603050405020304" pitchFamily="18" charset="0"/>
            </a:endParaRPr>
          </a:p>
        </p:txBody>
      </p:sp>
      <p:sp>
        <p:nvSpPr>
          <p:cNvPr id="8" name="Rectangle : coins arrondis 7">
            <a:extLst>
              <a:ext uri="{FF2B5EF4-FFF2-40B4-BE49-F238E27FC236}">
                <a16:creationId xmlns:a16="http://schemas.microsoft.com/office/drawing/2014/main" id="{B101F263-CD33-DEB0-2244-4471966EFCF1}"/>
              </a:ext>
            </a:extLst>
          </p:cNvPr>
          <p:cNvSpPr/>
          <p:nvPr/>
        </p:nvSpPr>
        <p:spPr>
          <a:xfrm>
            <a:off x="794660" y="5343015"/>
            <a:ext cx="6783354" cy="76826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a:solidFill>
                  <a:schemeClr val="tx1"/>
                </a:solidFill>
                <a:latin typeface="Times New Roman" panose="02020603050405020304" pitchFamily="18" charset="0"/>
                <a:cs typeface="Times New Roman" panose="02020603050405020304" pitchFamily="18" charset="0"/>
              </a:rPr>
              <a:t>Pourquoi Jésus se manifeste-t-il en Galilée ? </a:t>
            </a:r>
          </a:p>
        </p:txBody>
      </p:sp>
      <p:pic>
        <p:nvPicPr>
          <p:cNvPr id="2" name="Image 1" descr="Une image contenant carte, texte, atlas&#10;&#10;Le contenu généré par l’IA peut être incorrect.">
            <a:extLst>
              <a:ext uri="{FF2B5EF4-FFF2-40B4-BE49-F238E27FC236}">
                <a16:creationId xmlns:a16="http://schemas.microsoft.com/office/drawing/2014/main" id="{7C35DC50-F706-0150-FC6B-D53F9DC6CB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664" y="646331"/>
            <a:ext cx="3865261" cy="5080818"/>
          </a:xfrm>
          <a:prstGeom prst="rect">
            <a:avLst/>
          </a:prstGeom>
        </p:spPr>
      </p:pic>
      <p:sp>
        <p:nvSpPr>
          <p:cNvPr id="3" name="Espace réservé du numéro de diapositive 2">
            <a:extLst>
              <a:ext uri="{FF2B5EF4-FFF2-40B4-BE49-F238E27FC236}">
                <a16:creationId xmlns:a16="http://schemas.microsoft.com/office/drawing/2014/main" id="{F9F090F0-DD57-129E-9BDB-552D9990CE22}"/>
              </a:ext>
            </a:extLst>
          </p:cNvPr>
          <p:cNvSpPr>
            <a:spLocks noGrp="1"/>
          </p:cNvSpPr>
          <p:nvPr>
            <p:ph type="sldNum" sz="quarter" idx="12"/>
          </p:nvPr>
        </p:nvSpPr>
        <p:spPr/>
        <p:txBody>
          <a:bodyPr/>
          <a:lstStyle/>
          <a:p>
            <a:fld id="{CF70008A-A0B5-4A2F-AE10-819E4AFD28BB}" type="slidenum">
              <a:rPr lang="fr-FR" smtClean="0"/>
              <a:pPr/>
              <a:t>16</a:t>
            </a:fld>
            <a:endParaRPr lang="fr-FR"/>
          </a:p>
        </p:txBody>
      </p:sp>
      <p:sp>
        <p:nvSpPr>
          <p:cNvPr id="6" name="ZoneTexte 5">
            <a:extLst>
              <a:ext uri="{FF2B5EF4-FFF2-40B4-BE49-F238E27FC236}">
                <a16:creationId xmlns:a16="http://schemas.microsoft.com/office/drawing/2014/main" id="{1CD6DCCD-9095-269E-66EF-92821B403666}"/>
              </a:ext>
            </a:extLst>
          </p:cNvPr>
          <p:cNvSpPr txBox="1"/>
          <p:nvPr/>
        </p:nvSpPr>
        <p:spPr>
          <a:xfrm>
            <a:off x="245806" y="0"/>
            <a:ext cx="920054" cy="646331"/>
          </a:xfrm>
          <a:prstGeom prst="rect">
            <a:avLst/>
          </a:prstGeom>
          <a:noFill/>
        </p:spPr>
        <p:txBody>
          <a:bodyPr wrap="square">
            <a:spAutoFit/>
          </a:bodyPr>
          <a:lstStyle/>
          <a:p>
            <a:r>
              <a:rPr lang="fr-FR" dirty="0">
                <a:solidFill>
                  <a:srgbClr val="FF0000"/>
                </a:solidFill>
                <a:cs typeface="Times New Roman" panose="02020603050405020304" pitchFamily="18" charset="0"/>
              </a:rPr>
              <a:t>Galilée </a:t>
            </a:r>
            <a:r>
              <a:rPr lang="fr-FR" dirty="0">
                <a:cs typeface="Times New Roman" panose="02020603050405020304" pitchFamily="18" charset="0"/>
              </a:rPr>
              <a:t>	</a:t>
            </a:r>
            <a:endParaRPr lang="fr-FR" dirty="0"/>
          </a:p>
        </p:txBody>
      </p:sp>
    </p:spTree>
    <p:extLst>
      <p:ext uri="{BB962C8B-B14F-4D97-AF65-F5344CB8AC3E}">
        <p14:creationId xmlns:p14="http://schemas.microsoft.com/office/powerpoint/2010/main" val="61278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ACE5B-2DEF-3427-98B5-CC82E69B199C}"/>
            </a:ext>
          </a:extLst>
        </p:cNvPr>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8A155A54-C2FA-303C-2E67-5522F12F1E1E}"/>
              </a:ext>
            </a:extLst>
          </p:cNvPr>
          <p:cNvSpPr/>
          <p:nvPr/>
        </p:nvSpPr>
        <p:spPr>
          <a:xfrm>
            <a:off x="505559" y="1061054"/>
            <a:ext cx="8394289" cy="1585448"/>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fr-FR" sz="2800" b="1" kern="150" dirty="0">
                <a:solidFill>
                  <a:srgbClr val="000000"/>
                </a:solidFill>
                <a:effectLst/>
                <a:latin typeface="Times New Roman" panose="02020603050405020304" pitchFamily="18" charset="0"/>
                <a:ea typeface="SimSun" panose="02010600030101010101" pitchFamily="2" charset="-122"/>
                <a:cs typeface="Mangal" panose="02040503050203030202" pitchFamily="18" charset="0"/>
              </a:rPr>
              <a:t>Matthieu 17, 22 </a:t>
            </a:r>
            <a:r>
              <a:rPr lang="fr-FR" sz="2800" kern="150" dirty="0">
                <a:solidFill>
                  <a:srgbClr val="000000"/>
                </a:solidFill>
                <a:effectLst/>
                <a:latin typeface="Times New Roman" panose="02020603050405020304" pitchFamily="18" charset="0"/>
                <a:ea typeface="SimSun" panose="02010600030101010101" pitchFamily="2" charset="-122"/>
                <a:cs typeface="Mangal" panose="02040503050203030202" pitchFamily="18" charset="0"/>
              </a:rPr>
              <a:t>Jésus a opéré des signes en Galilée.  </a:t>
            </a:r>
            <a:endParaRPr lang="fr-FR" sz="2800" kern="150" dirty="0">
              <a:effectLst/>
              <a:latin typeface="Times New Roman" panose="02020603050405020304" pitchFamily="18" charset="0"/>
              <a:ea typeface="SimSun" panose="02010600030101010101" pitchFamily="2" charset="-122"/>
              <a:cs typeface="Mangal" panose="02040503050203030202" pitchFamily="18" charset="0"/>
            </a:endParaRPr>
          </a:p>
          <a:p>
            <a:pPr algn="ctr">
              <a:buNone/>
            </a:pPr>
            <a:r>
              <a:rPr lang="fr-FR" sz="2800" kern="150" dirty="0">
                <a:solidFill>
                  <a:srgbClr val="000000"/>
                </a:solidFill>
                <a:effectLst/>
                <a:latin typeface="Times New Roman" panose="02020603050405020304" pitchFamily="18" charset="0"/>
                <a:ea typeface="SimSun" panose="02010600030101010101" pitchFamily="2" charset="-122"/>
                <a:cs typeface="Mangal" panose="02040503050203030202" pitchFamily="18" charset="0"/>
              </a:rPr>
              <a:t>C’est en Galilée que Jésus a annoncé sa mort. </a:t>
            </a:r>
            <a:endParaRPr lang="fr-FR" sz="2800" kern="150" dirty="0">
              <a:effectLst/>
              <a:latin typeface="Times New Roman" panose="02020603050405020304" pitchFamily="18" charset="0"/>
              <a:ea typeface="SimSun" panose="02010600030101010101" pitchFamily="2" charset="-122"/>
              <a:cs typeface="Mangal" panose="02040503050203030202" pitchFamily="18" charset="0"/>
            </a:endParaRPr>
          </a:p>
        </p:txBody>
      </p:sp>
      <p:sp>
        <p:nvSpPr>
          <p:cNvPr id="14" name="Rectangle : coins arrondis 13">
            <a:extLst>
              <a:ext uri="{FF2B5EF4-FFF2-40B4-BE49-F238E27FC236}">
                <a16:creationId xmlns:a16="http://schemas.microsoft.com/office/drawing/2014/main" id="{841BBC8D-C719-3AA1-E54B-AE8E17CD380E}"/>
              </a:ext>
            </a:extLst>
          </p:cNvPr>
          <p:cNvSpPr/>
          <p:nvPr/>
        </p:nvSpPr>
        <p:spPr>
          <a:xfrm>
            <a:off x="628107" y="3592532"/>
            <a:ext cx="7695761" cy="1453492"/>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fr-FR" sz="2800" kern="150" dirty="0">
                <a:solidFill>
                  <a:srgbClr val="000000"/>
                </a:solidFill>
                <a:latin typeface="Times New Roman" panose="02020603050405020304" pitchFamily="18" charset="0"/>
                <a:ea typeface="SimSun" panose="02010600030101010101" pitchFamily="2" charset="-122"/>
                <a:cs typeface="Mangal" panose="02040503050203030202" pitchFamily="18" charset="0"/>
              </a:rPr>
              <a:t>La Galilée est un pays « païen », </a:t>
            </a:r>
          </a:p>
          <a:p>
            <a:pPr algn="ctr">
              <a:buNone/>
            </a:pPr>
            <a:r>
              <a:rPr lang="fr-FR" sz="2800" kern="150" dirty="0">
                <a:solidFill>
                  <a:srgbClr val="000000"/>
                </a:solidFill>
                <a:latin typeface="Times New Roman" panose="02020603050405020304" pitchFamily="18" charset="0"/>
                <a:ea typeface="SimSun" panose="02010600030101010101" pitchFamily="2" charset="-122"/>
                <a:cs typeface="Mangal" panose="02040503050203030202" pitchFamily="18" charset="0"/>
              </a:rPr>
              <a:t>carrefour des peuples, </a:t>
            </a:r>
          </a:p>
          <a:p>
            <a:pPr algn="ctr">
              <a:buNone/>
            </a:pPr>
            <a:r>
              <a:rPr lang="fr-FR" sz="2800" kern="150" dirty="0">
                <a:solidFill>
                  <a:srgbClr val="000000"/>
                </a:solidFill>
                <a:latin typeface="Times New Roman" panose="02020603050405020304" pitchFamily="18" charset="0"/>
                <a:ea typeface="SimSun" panose="02010600030101010101" pitchFamily="2" charset="-122"/>
                <a:cs typeface="Mangal" panose="02040503050203030202" pitchFamily="18" charset="0"/>
              </a:rPr>
              <a:t>appelé la Galilée des nations. </a:t>
            </a:r>
            <a:r>
              <a:rPr lang="fr-FR" sz="2800" kern="150" dirty="0">
                <a:latin typeface="Times New Roman" panose="02020603050405020304" pitchFamily="18" charset="0"/>
                <a:ea typeface="Times New Roman" panose="02020603050405020304" pitchFamily="18" charset="0"/>
                <a:cs typeface="Mangal" panose="02040503050203030202" pitchFamily="18" charset="0"/>
              </a:rPr>
              <a:t> </a:t>
            </a:r>
            <a:endParaRPr lang="fr-FR" sz="2800" kern="150" dirty="0">
              <a:latin typeface="Times New Roman" panose="02020603050405020304" pitchFamily="18" charset="0"/>
              <a:ea typeface="SimSun" panose="02010600030101010101" pitchFamily="2" charset="-122"/>
              <a:cs typeface="Mangal" panose="02040503050203030202" pitchFamily="18" charset="0"/>
            </a:endParaRPr>
          </a:p>
        </p:txBody>
      </p:sp>
      <p:pic>
        <p:nvPicPr>
          <p:cNvPr id="3" name="Image 2" descr="Une image contenant carte, texte, atlas&#10;&#10;Le contenu généré par l’IA peut être incorrect.">
            <a:extLst>
              <a:ext uri="{FF2B5EF4-FFF2-40B4-BE49-F238E27FC236}">
                <a16:creationId xmlns:a16="http://schemas.microsoft.com/office/drawing/2014/main" id="{23DE2160-5036-0259-7652-EEF06373D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7888" y="1136468"/>
            <a:ext cx="2833034" cy="3723975"/>
          </a:xfrm>
          <a:prstGeom prst="rect">
            <a:avLst/>
          </a:prstGeom>
        </p:spPr>
      </p:pic>
      <p:sp>
        <p:nvSpPr>
          <p:cNvPr id="4" name="Espace réservé du numéro de diapositive 3">
            <a:extLst>
              <a:ext uri="{FF2B5EF4-FFF2-40B4-BE49-F238E27FC236}">
                <a16:creationId xmlns:a16="http://schemas.microsoft.com/office/drawing/2014/main" id="{63F8D5B5-5E57-1542-B3CC-824756EA81BA}"/>
              </a:ext>
            </a:extLst>
          </p:cNvPr>
          <p:cNvSpPr>
            <a:spLocks noGrp="1"/>
          </p:cNvSpPr>
          <p:nvPr>
            <p:ph type="sldNum" sz="quarter" idx="12"/>
          </p:nvPr>
        </p:nvSpPr>
        <p:spPr/>
        <p:txBody>
          <a:bodyPr/>
          <a:lstStyle/>
          <a:p>
            <a:fld id="{CF70008A-A0B5-4A2F-AE10-819E4AFD28BB}" type="slidenum">
              <a:rPr lang="fr-FR" smtClean="0"/>
              <a:pPr/>
              <a:t>17</a:t>
            </a:fld>
            <a:endParaRPr lang="fr-FR"/>
          </a:p>
        </p:txBody>
      </p:sp>
      <p:sp>
        <p:nvSpPr>
          <p:cNvPr id="5" name="ZoneTexte 4">
            <a:extLst>
              <a:ext uri="{FF2B5EF4-FFF2-40B4-BE49-F238E27FC236}">
                <a16:creationId xmlns:a16="http://schemas.microsoft.com/office/drawing/2014/main" id="{41ED4E43-0497-3B4A-0AAC-FB64B61CB10A}"/>
              </a:ext>
            </a:extLst>
          </p:cNvPr>
          <p:cNvSpPr txBox="1"/>
          <p:nvPr/>
        </p:nvSpPr>
        <p:spPr>
          <a:xfrm>
            <a:off x="245806" y="0"/>
            <a:ext cx="920054" cy="646331"/>
          </a:xfrm>
          <a:prstGeom prst="rect">
            <a:avLst/>
          </a:prstGeom>
          <a:noFill/>
        </p:spPr>
        <p:txBody>
          <a:bodyPr wrap="square">
            <a:spAutoFit/>
          </a:bodyPr>
          <a:lstStyle/>
          <a:p>
            <a:r>
              <a:rPr lang="fr-FR" dirty="0">
                <a:solidFill>
                  <a:srgbClr val="FF0000"/>
                </a:solidFill>
                <a:cs typeface="Times New Roman" panose="02020603050405020304" pitchFamily="18" charset="0"/>
              </a:rPr>
              <a:t>Galilée </a:t>
            </a:r>
            <a:r>
              <a:rPr lang="fr-FR" dirty="0">
                <a:cs typeface="Times New Roman" panose="02020603050405020304" pitchFamily="18" charset="0"/>
              </a:rPr>
              <a:t>	</a:t>
            </a:r>
            <a:endParaRPr lang="fr-FR" dirty="0"/>
          </a:p>
        </p:txBody>
      </p:sp>
    </p:spTree>
    <p:extLst>
      <p:ext uri="{BB962C8B-B14F-4D97-AF65-F5344CB8AC3E}">
        <p14:creationId xmlns:p14="http://schemas.microsoft.com/office/powerpoint/2010/main" val="20174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33BFF-F0F3-78B9-3926-B7637ED10279}"/>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C98DE94-2B3C-9410-8A55-A3137C2EC955}"/>
              </a:ext>
            </a:extLst>
          </p:cNvPr>
          <p:cNvSpPr>
            <a:spLocks noGrp="1"/>
          </p:cNvSpPr>
          <p:nvPr>
            <p:ph type="sldNum" sz="quarter" idx="12"/>
          </p:nvPr>
        </p:nvSpPr>
        <p:spPr/>
        <p:txBody>
          <a:bodyPr/>
          <a:lstStyle/>
          <a:p>
            <a:fld id="{CF70008A-A0B5-4A2F-AE10-819E4AFD28BB}" type="slidenum">
              <a:rPr lang="fr-FR" smtClean="0"/>
              <a:pPr/>
              <a:t>18</a:t>
            </a:fld>
            <a:endParaRPr lang="fr-FR"/>
          </a:p>
        </p:txBody>
      </p:sp>
      <p:sp>
        <p:nvSpPr>
          <p:cNvPr id="5" name="ZoneTexte 4">
            <a:extLst>
              <a:ext uri="{FF2B5EF4-FFF2-40B4-BE49-F238E27FC236}">
                <a16:creationId xmlns:a16="http://schemas.microsoft.com/office/drawing/2014/main" id="{DE458FFD-AF52-C850-82CD-F31B3E0F1B03}"/>
              </a:ext>
            </a:extLst>
          </p:cNvPr>
          <p:cNvSpPr txBox="1"/>
          <p:nvPr/>
        </p:nvSpPr>
        <p:spPr>
          <a:xfrm>
            <a:off x="245806" y="0"/>
            <a:ext cx="920054" cy="646331"/>
          </a:xfrm>
          <a:prstGeom prst="rect">
            <a:avLst/>
          </a:prstGeom>
          <a:noFill/>
        </p:spPr>
        <p:txBody>
          <a:bodyPr wrap="square">
            <a:spAutoFit/>
          </a:bodyPr>
          <a:lstStyle/>
          <a:p>
            <a:r>
              <a:rPr lang="fr-FR" dirty="0">
                <a:solidFill>
                  <a:srgbClr val="FF0000"/>
                </a:solidFill>
                <a:cs typeface="Times New Roman" panose="02020603050405020304" pitchFamily="18" charset="0"/>
              </a:rPr>
              <a:t>Galilée </a:t>
            </a:r>
            <a:r>
              <a:rPr lang="fr-FR" dirty="0">
                <a:cs typeface="Times New Roman" panose="02020603050405020304" pitchFamily="18" charset="0"/>
              </a:rPr>
              <a:t>	</a:t>
            </a:r>
            <a:endParaRPr lang="fr-FR" dirty="0"/>
          </a:p>
        </p:txBody>
      </p:sp>
      <p:grpSp>
        <p:nvGrpSpPr>
          <p:cNvPr id="12" name="Groupe 11">
            <a:extLst>
              <a:ext uri="{FF2B5EF4-FFF2-40B4-BE49-F238E27FC236}">
                <a16:creationId xmlns:a16="http://schemas.microsoft.com/office/drawing/2014/main" id="{520F8C62-C1F9-A1E1-EEB7-EBF02529DE0E}"/>
              </a:ext>
            </a:extLst>
          </p:cNvPr>
          <p:cNvGrpSpPr/>
          <p:nvPr/>
        </p:nvGrpSpPr>
        <p:grpSpPr>
          <a:xfrm>
            <a:off x="416851" y="1500893"/>
            <a:ext cx="7178267" cy="3817555"/>
            <a:chOff x="556810" y="399881"/>
            <a:chExt cx="7178267" cy="3817555"/>
          </a:xfrm>
        </p:grpSpPr>
        <p:sp>
          <p:nvSpPr>
            <p:cNvPr id="3" name="Rectangle : coins arrondis 2">
              <a:extLst>
                <a:ext uri="{FF2B5EF4-FFF2-40B4-BE49-F238E27FC236}">
                  <a16:creationId xmlns:a16="http://schemas.microsoft.com/office/drawing/2014/main" id="{96B492D9-79AA-B41F-C237-85AEE73B34B4}"/>
                </a:ext>
              </a:extLst>
            </p:cNvPr>
            <p:cNvSpPr/>
            <p:nvPr/>
          </p:nvSpPr>
          <p:spPr>
            <a:xfrm>
              <a:off x="556810" y="399881"/>
              <a:ext cx="7178267" cy="381755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800" dirty="0">
                <a:solidFill>
                  <a:schemeClr val="tx1"/>
                </a:solidFill>
              </a:endParaRPr>
            </a:p>
          </p:txBody>
        </p:sp>
        <p:sp>
          <p:nvSpPr>
            <p:cNvPr id="11" name="ZoneTexte 10">
              <a:extLst>
                <a:ext uri="{FF2B5EF4-FFF2-40B4-BE49-F238E27FC236}">
                  <a16:creationId xmlns:a16="http://schemas.microsoft.com/office/drawing/2014/main" id="{39A7CA60-644B-86E5-8D32-870101562026}"/>
                </a:ext>
              </a:extLst>
            </p:cNvPr>
            <p:cNvSpPr txBox="1"/>
            <p:nvPr/>
          </p:nvSpPr>
          <p:spPr>
            <a:xfrm>
              <a:off x="1165860" y="558291"/>
              <a:ext cx="6097554" cy="3108543"/>
            </a:xfrm>
            <a:prstGeom prst="rect">
              <a:avLst/>
            </a:prstGeom>
            <a:noFill/>
          </p:spPr>
          <p:txBody>
            <a:bodyPr wrap="square">
              <a:spAutoFit/>
            </a:bodyPr>
            <a:lstStyle/>
            <a:p>
              <a:pPr algn="ctr">
                <a:buNone/>
              </a:pPr>
              <a:r>
                <a:rPr lang="fr-FR" sz="2800" kern="150" dirty="0">
                  <a:effectLst/>
                  <a:latin typeface="Times New Roman" panose="02020603050405020304" pitchFamily="18" charset="0"/>
                  <a:ea typeface="Times New Roman" panose="02020603050405020304" pitchFamily="18" charset="0"/>
                  <a:cs typeface="Mangal" panose="02040503050203030202" pitchFamily="18" charset="0"/>
                </a:rPr>
                <a:t>Jésus rejeté par les autorités juives, s’est révélé en Galilée, carrefour des nations. </a:t>
              </a:r>
              <a:endParaRPr lang="fr-FR" sz="2800" kern="150" dirty="0">
                <a:effectLst/>
                <a:latin typeface="Times New Roman" panose="02020603050405020304" pitchFamily="18" charset="0"/>
                <a:ea typeface="SimSun" panose="02010600030101010101" pitchFamily="2" charset="-122"/>
                <a:cs typeface="Mangal" panose="02040503050203030202" pitchFamily="18" charset="0"/>
              </a:endParaRPr>
            </a:p>
            <a:p>
              <a:pPr algn="ctr">
                <a:buNone/>
              </a:pPr>
              <a:r>
                <a:rPr lang="fr-FR" sz="2800" kern="150" dirty="0">
                  <a:effectLst/>
                  <a:latin typeface="Times New Roman" panose="02020603050405020304" pitchFamily="18" charset="0"/>
                  <a:ea typeface="Times New Roman" panose="02020603050405020304" pitchFamily="18" charset="0"/>
                  <a:cs typeface="Mangal" panose="02040503050203030202" pitchFamily="18" charset="0"/>
                </a:rPr>
                <a:t>Son royaume définitif commence sur cette montagne de Galilée.  </a:t>
              </a:r>
              <a:endParaRPr lang="fr-FR" sz="2800" kern="150" dirty="0">
                <a:effectLst/>
                <a:latin typeface="Times New Roman" panose="02020603050405020304" pitchFamily="18" charset="0"/>
                <a:ea typeface="SimSun" panose="02010600030101010101" pitchFamily="2" charset="-122"/>
                <a:cs typeface="Mangal" panose="02040503050203030202" pitchFamily="18" charset="0"/>
              </a:endParaRPr>
            </a:p>
            <a:p>
              <a:pPr algn="ctr">
                <a:buNone/>
              </a:pPr>
              <a:r>
                <a:rPr lang="fr-FR" sz="2800" kern="150" dirty="0">
                  <a:effectLst/>
                  <a:latin typeface="Times New Roman" panose="02020603050405020304" pitchFamily="18" charset="0"/>
                  <a:ea typeface="Times New Roman" panose="02020603050405020304" pitchFamily="18" charset="0"/>
                  <a:cs typeface="Mangal" panose="02040503050203030202" pitchFamily="18" charset="0"/>
                </a:rPr>
                <a:t>Ceci manifeste clairement </a:t>
              </a:r>
            </a:p>
            <a:p>
              <a:pPr algn="ctr">
                <a:buNone/>
              </a:pPr>
              <a:r>
                <a:rPr lang="fr-FR" sz="2800" kern="150" dirty="0">
                  <a:effectLst/>
                  <a:latin typeface="Times New Roman" panose="02020603050405020304" pitchFamily="18" charset="0"/>
                  <a:ea typeface="Times New Roman" panose="02020603050405020304" pitchFamily="18" charset="0"/>
                  <a:cs typeface="Mangal" panose="02040503050203030202" pitchFamily="18" charset="0"/>
                </a:rPr>
                <a:t>l’universalité du Salut. </a:t>
              </a:r>
              <a:endParaRPr lang="fr-FR" sz="2800" kern="150" dirty="0">
                <a:effectLst/>
                <a:latin typeface="Times New Roman" panose="02020603050405020304" pitchFamily="18" charset="0"/>
                <a:ea typeface="SimSun" panose="02010600030101010101" pitchFamily="2" charset="-122"/>
                <a:cs typeface="Mangal" panose="02040503050203030202" pitchFamily="18" charset="0"/>
              </a:endParaRPr>
            </a:p>
            <a:p>
              <a:pPr algn="ctr">
                <a:buNone/>
              </a:pPr>
              <a:r>
                <a:rPr lang="fr-FR" sz="2800" kern="150" dirty="0">
                  <a:effectLst/>
                  <a:latin typeface="Times New Roman" panose="02020603050405020304" pitchFamily="18" charset="0"/>
                  <a:ea typeface="Times New Roman" panose="02020603050405020304" pitchFamily="18" charset="0"/>
                  <a:cs typeface="Mangal" panose="02040503050203030202" pitchFamily="18" charset="0"/>
                </a:rPr>
                <a:t>Jésus est venu pour tous les hommes. </a:t>
              </a:r>
              <a:endParaRPr lang="fr-FR" sz="2800" dirty="0"/>
            </a:p>
          </p:txBody>
        </p:sp>
      </p:grpSp>
      <p:pic>
        <p:nvPicPr>
          <p:cNvPr id="13" name="Image 12" descr="Une image contenant carte, texte, atlas&#10;&#10;Le contenu généré par l’IA peut être incorrect.">
            <a:extLst>
              <a:ext uri="{FF2B5EF4-FFF2-40B4-BE49-F238E27FC236}">
                <a16:creationId xmlns:a16="http://schemas.microsoft.com/office/drawing/2014/main" id="{DB23B7F5-0CCA-8B5F-C68A-DDCAB1B3F6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8554" y="491757"/>
            <a:ext cx="3686636" cy="4846020"/>
          </a:xfrm>
          <a:prstGeom prst="rect">
            <a:avLst/>
          </a:prstGeom>
        </p:spPr>
      </p:pic>
    </p:spTree>
    <p:extLst>
      <p:ext uri="{BB962C8B-B14F-4D97-AF65-F5344CB8AC3E}">
        <p14:creationId xmlns:p14="http://schemas.microsoft.com/office/powerpoint/2010/main" val="34487931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D6FE4-FAFE-EDD4-776A-8B4368A729C2}"/>
            </a:ext>
          </a:extLst>
        </p:cNvPr>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39DDAB5D-3589-6C39-6548-55C9D4257E84}"/>
              </a:ext>
            </a:extLst>
          </p:cNvPr>
          <p:cNvSpPr/>
          <p:nvPr/>
        </p:nvSpPr>
        <p:spPr>
          <a:xfrm>
            <a:off x="2464547" y="2386304"/>
            <a:ext cx="7262906" cy="2085392"/>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rgbClr val="FF0000"/>
                </a:solidFill>
                <a:latin typeface="Times New Roman" panose="02020603050405020304" pitchFamily="18" charset="0"/>
                <a:cs typeface="Times New Roman" panose="02020603050405020304" pitchFamily="18" charset="0"/>
              </a:rPr>
              <a:t>16</a:t>
            </a:r>
            <a:r>
              <a:rPr lang="fr-FR" sz="2800" b="1" dirty="0">
                <a:solidFill>
                  <a:schemeClr val="tx1"/>
                </a:solidFill>
                <a:latin typeface="Times New Roman" panose="02020603050405020304" pitchFamily="18" charset="0"/>
                <a:cs typeface="Times New Roman" panose="02020603050405020304" pitchFamily="18" charset="0"/>
              </a:rPr>
              <a:t> Les onze disciples s'en allèrent en</a:t>
            </a:r>
            <a:r>
              <a:rPr lang="fr-FR" sz="2800" b="1" dirty="0">
                <a:solidFill>
                  <a:srgbClr val="FF0000"/>
                </a:solidFill>
                <a:latin typeface="Times New Roman" panose="02020603050405020304" pitchFamily="18" charset="0"/>
                <a:cs typeface="Times New Roman" panose="02020603050405020304" pitchFamily="18" charset="0"/>
              </a:rPr>
              <a:t> </a:t>
            </a:r>
            <a:r>
              <a:rPr lang="fr-FR" sz="2800" b="1" dirty="0">
                <a:solidFill>
                  <a:schemeClr val="tx1"/>
                </a:solidFill>
                <a:latin typeface="Times New Roman" panose="02020603050405020304" pitchFamily="18" charset="0"/>
                <a:cs typeface="Times New Roman" panose="02020603050405020304" pitchFamily="18" charset="0"/>
              </a:rPr>
              <a:t>Galilée, </a:t>
            </a:r>
          </a:p>
          <a:p>
            <a:pPr algn="ctr"/>
            <a:r>
              <a:rPr lang="fr-FR" sz="2800" b="1" dirty="0">
                <a:solidFill>
                  <a:schemeClr val="tx1"/>
                </a:solidFill>
                <a:latin typeface="Times New Roman" panose="02020603050405020304" pitchFamily="18" charset="0"/>
                <a:cs typeface="Times New Roman" panose="02020603050405020304" pitchFamily="18" charset="0"/>
              </a:rPr>
              <a:t>à la montagne où Jésus </a:t>
            </a:r>
          </a:p>
          <a:p>
            <a:pPr algn="ctr"/>
            <a:r>
              <a:rPr lang="fr-FR" sz="2800" b="1" dirty="0">
                <a:solidFill>
                  <a:schemeClr val="tx1"/>
                </a:solidFill>
                <a:latin typeface="Times New Roman" panose="02020603050405020304" pitchFamily="18" charset="0"/>
                <a:cs typeface="Times New Roman" panose="02020603050405020304" pitchFamily="18" charset="0"/>
              </a:rPr>
              <a:t>leur avait </a:t>
            </a:r>
            <a:r>
              <a:rPr lang="fr-FR" sz="2800" b="1" dirty="0">
                <a:solidFill>
                  <a:srgbClr val="FF0000"/>
                </a:solidFill>
                <a:latin typeface="Times New Roman" panose="02020603050405020304" pitchFamily="18" charset="0"/>
                <a:cs typeface="Times New Roman" panose="02020603050405020304" pitchFamily="18" charset="0"/>
              </a:rPr>
              <a:t>ordonné</a:t>
            </a:r>
            <a:r>
              <a:rPr lang="fr-FR" sz="2800" b="1" dirty="0">
                <a:solidFill>
                  <a:schemeClr val="tx1"/>
                </a:solidFill>
                <a:latin typeface="Times New Roman" panose="02020603050405020304" pitchFamily="18" charset="0"/>
                <a:cs typeface="Times New Roman" panose="02020603050405020304" pitchFamily="18" charset="0"/>
              </a:rPr>
              <a:t> de se rendre.</a:t>
            </a:r>
            <a:endParaRPr lang="fr-FR" sz="2800" b="1" dirty="0">
              <a:solidFill>
                <a:srgbClr val="FF0000"/>
              </a:solidFill>
              <a:latin typeface="Times New Roman" panose="02020603050405020304" pitchFamily="18" charset="0"/>
              <a:cs typeface="Times New Roman" panose="02020603050405020304" pitchFamily="18" charset="0"/>
            </a:endParaRPr>
          </a:p>
        </p:txBody>
      </p:sp>
      <p:sp>
        <p:nvSpPr>
          <p:cNvPr id="2" name="Espace réservé du numéro de diapositive 1">
            <a:extLst>
              <a:ext uri="{FF2B5EF4-FFF2-40B4-BE49-F238E27FC236}">
                <a16:creationId xmlns:a16="http://schemas.microsoft.com/office/drawing/2014/main" id="{48F93C75-42BD-1E10-BFCB-25DA5F5A4FB9}"/>
              </a:ext>
            </a:extLst>
          </p:cNvPr>
          <p:cNvSpPr>
            <a:spLocks noGrp="1"/>
          </p:cNvSpPr>
          <p:nvPr>
            <p:ph type="sldNum" sz="quarter" idx="12"/>
          </p:nvPr>
        </p:nvSpPr>
        <p:spPr/>
        <p:txBody>
          <a:bodyPr/>
          <a:lstStyle/>
          <a:p>
            <a:fld id="{CF70008A-A0B5-4A2F-AE10-819E4AFD28BB}" type="slidenum">
              <a:rPr lang="fr-FR" smtClean="0"/>
              <a:pPr/>
              <a:t>19</a:t>
            </a:fld>
            <a:endParaRPr lang="fr-FR"/>
          </a:p>
        </p:txBody>
      </p:sp>
    </p:spTree>
    <p:extLst>
      <p:ext uri="{BB962C8B-B14F-4D97-AF65-F5344CB8AC3E}">
        <p14:creationId xmlns:p14="http://schemas.microsoft.com/office/powerpoint/2010/main" val="4128013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570CF26-11CD-0CF6-B9BC-132F7CF362E6}"/>
              </a:ext>
            </a:extLst>
          </p:cNvPr>
          <p:cNvSpPr>
            <a:spLocks noChangeArrowheads="1"/>
          </p:cNvSpPr>
          <p:nvPr/>
        </p:nvSpPr>
        <p:spPr bwMode="auto">
          <a:xfrm>
            <a:off x="187792" y="389929"/>
            <a:ext cx="11650247"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fr-FR" sz="3200" b="1" i="0" u="none" strike="noStrike" cap="none" normalizeH="0" baseline="0" dirty="0">
                <a:ln>
                  <a:noFill/>
                </a:ln>
                <a:solidFill>
                  <a:schemeClr val="tx1"/>
                </a:solidFill>
                <a:effectLst/>
                <a:latin typeface="Times New Roman" panose="02020603050405020304" pitchFamily="18" charset="0"/>
                <a:ea typeface="Calibri" pitchFamily="34" charset="0"/>
                <a:cs typeface="Times New Roman" pitchFamily="18" charset="0"/>
              </a:rPr>
              <a:t>Evangile</a:t>
            </a:r>
            <a:r>
              <a:rPr kumimoji="0" lang="fr-FR" sz="3200" b="1" i="0" u="none" strike="noStrike" cap="none" normalizeH="0" dirty="0">
                <a:ln>
                  <a:noFill/>
                </a:ln>
                <a:solidFill>
                  <a:schemeClr val="tx1"/>
                </a:solidFill>
                <a:effectLst/>
                <a:latin typeface="Times New Roman" panose="02020603050405020304" pitchFamily="18" charset="0"/>
                <a:ea typeface="Calibri" pitchFamily="34" charset="0"/>
                <a:cs typeface="Times New Roman" pitchFamily="18" charset="0"/>
              </a:rPr>
              <a:t> de </a:t>
            </a:r>
            <a:r>
              <a:rPr kumimoji="0" lang="fr-FR" sz="3200" b="1" i="0" u="none" strike="noStrike" cap="none" normalizeH="0" baseline="0" dirty="0">
                <a:ln>
                  <a:noFill/>
                </a:ln>
                <a:effectLst/>
                <a:latin typeface="Times New Roman" panose="02020603050405020304" pitchFamily="18" charset="0"/>
                <a:ea typeface="Calibri" pitchFamily="34" charset="0"/>
                <a:cs typeface="Times New Roman" pitchFamily="18" charset="0"/>
              </a:rPr>
              <a:t>Matthieu 28, 16-20 </a:t>
            </a:r>
            <a:r>
              <a:rPr kumimoji="0" lang="fr-FR" sz="3200" i="0" u="none" strike="noStrike" cap="none" normalizeH="0" baseline="0" dirty="0">
                <a:ln>
                  <a:noFill/>
                </a:ln>
                <a:effectLst/>
                <a:latin typeface="Times New Roman" panose="02020603050405020304" pitchFamily="18" charset="0"/>
                <a:ea typeface="Calibri" pitchFamily="34" charset="0"/>
                <a:cs typeface="Times New Roman" pitchFamily="18" charset="0"/>
              </a:rPr>
              <a:t>(AELF </a:t>
            </a:r>
            <a:r>
              <a:rPr lang="fr-FR" sz="3200" dirty="0">
                <a:latin typeface="Times New Roman" panose="02020603050405020304" pitchFamily="18" charset="0"/>
                <a:ea typeface="Calibri" pitchFamily="34" charset="0"/>
                <a:cs typeface="Times New Roman" pitchFamily="18" charset="0"/>
              </a:rPr>
              <a:t>Traduction liturgique) </a:t>
            </a:r>
            <a:endParaRPr kumimoji="0" lang="fr-FR" sz="3200" i="0" u="none" strike="noStrike" cap="none" normalizeH="0" baseline="0" dirty="0">
              <a:ln>
                <a:noFill/>
              </a:ln>
              <a:effectLst/>
              <a:latin typeface="Times New Roman" panose="02020603050405020304"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fr-FR" sz="3200" b="1" kern="150" dirty="0">
                <a:solidFill>
                  <a:srgbClr val="BF2329"/>
                </a:solidFill>
                <a:effectLst/>
                <a:latin typeface="Times New Roman" panose="02020603050405020304" pitchFamily="18" charset="0"/>
                <a:ea typeface="SimSun" panose="02010600030101010101" pitchFamily="2" charset="-122"/>
                <a:cs typeface="Times New Roman" panose="02020603050405020304" pitchFamily="18" charset="0"/>
              </a:rPr>
              <a:t>16</a:t>
            </a:r>
            <a:r>
              <a:rPr lang="fr-FR" sz="3200" kern="150" dirty="0">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rPr>
              <a:t> Les </a:t>
            </a:r>
            <a:r>
              <a:rPr lang="fr-FR" sz="3200" kern="150" dirty="0">
                <a:solidFill>
                  <a:srgbClr val="EE0000"/>
                </a:solidFill>
                <a:effectLst/>
                <a:latin typeface="Times New Roman" panose="02020603050405020304" pitchFamily="18" charset="0"/>
                <a:ea typeface="SimSun" panose="02010600030101010101" pitchFamily="2" charset="-122"/>
                <a:cs typeface="Times New Roman" panose="02020603050405020304" pitchFamily="18" charset="0"/>
              </a:rPr>
              <a:t>onze disciples </a:t>
            </a:r>
            <a:r>
              <a:rPr lang="fr-FR" sz="3200" kern="150" dirty="0">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rPr>
              <a:t>s’en allèrent en </a:t>
            </a:r>
            <a:r>
              <a:rPr lang="fr-FR" sz="3200" kern="150" dirty="0">
                <a:solidFill>
                  <a:srgbClr val="EE0000"/>
                </a:solidFill>
                <a:effectLst/>
                <a:latin typeface="Times New Roman" panose="02020603050405020304" pitchFamily="18" charset="0"/>
                <a:ea typeface="SimSun" panose="02010600030101010101" pitchFamily="2" charset="-122"/>
                <a:cs typeface="Times New Roman" panose="02020603050405020304" pitchFamily="18" charset="0"/>
              </a:rPr>
              <a:t>Galilée</a:t>
            </a:r>
            <a:r>
              <a:rPr lang="fr-FR" sz="3200" kern="150" dirty="0">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lang="fr-FR" sz="3200" kern="150" dirty="0">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rPr>
              <a:t>à la </a:t>
            </a:r>
            <a:r>
              <a:rPr lang="fr-FR" sz="3200" kern="150" dirty="0">
                <a:solidFill>
                  <a:srgbClr val="EE0000"/>
                </a:solidFill>
                <a:effectLst/>
                <a:latin typeface="Times New Roman" panose="02020603050405020304" pitchFamily="18" charset="0"/>
                <a:ea typeface="SimSun" panose="02010600030101010101" pitchFamily="2" charset="-122"/>
                <a:cs typeface="Times New Roman" panose="02020603050405020304" pitchFamily="18" charset="0"/>
              </a:rPr>
              <a:t>montagne </a:t>
            </a:r>
            <a:r>
              <a:rPr lang="fr-FR" sz="3200" kern="150" dirty="0">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rPr>
              <a:t>où Jésus leur avait </a:t>
            </a:r>
            <a:r>
              <a:rPr lang="fr-FR" sz="3200" kern="150" dirty="0">
                <a:solidFill>
                  <a:srgbClr val="EE0000"/>
                </a:solidFill>
                <a:effectLst/>
                <a:latin typeface="Times New Roman" panose="02020603050405020304" pitchFamily="18" charset="0"/>
                <a:ea typeface="SimSun" panose="02010600030101010101" pitchFamily="2" charset="-122"/>
                <a:cs typeface="Times New Roman" panose="02020603050405020304" pitchFamily="18" charset="0"/>
              </a:rPr>
              <a:t>ordonné</a:t>
            </a:r>
            <a:r>
              <a:rPr lang="fr-FR" sz="3200" kern="150" dirty="0">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rPr>
              <a:t> de se rendre.</a:t>
            </a:r>
            <a:br>
              <a:rPr lang="fr-FR" sz="3200" kern="150" dirty="0">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rPr>
            </a:br>
            <a:r>
              <a:rPr lang="fr-FR" sz="3200" b="1" kern="150" dirty="0">
                <a:solidFill>
                  <a:srgbClr val="BF2329"/>
                </a:solidFill>
                <a:effectLst/>
                <a:latin typeface="Times New Roman" panose="02020603050405020304" pitchFamily="18" charset="0"/>
                <a:ea typeface="SimSun" panose="02010600030101010101" pitchFamily="2" charset="-122"/>
                <a:cs typeface="Times New Roman" panose="02020603050405020304" pitchFamily="18" charset="0"/>
              </a:rPr>
              <a:t>17</a:t>
            </a:r>
            <a:r>
              <a:rPr lang="fr-FR" sz="3200" kern="150" dirty="0">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rPr>
              <a:t> Quand ils le </a:t>
            </a:r>
            <a:r>
              <a:rPr lang="fr-FR" sz="3200" kern="150" dirty="0">
                <a:solidFill>
                  <a:srgbClr val="EE0000"/>
                </a:solidFill>
                <a:effectLst/>
                <a:latin typeface="Times New Roman" panose="02020603050405020304" pitchFamily="18" charset="0"/>
                <a:ea typeface="SimSun" panose="02010600030101010101" pitchFamily="2" charset="-122"/>
                <a:cs typeface="Times New Roman" panose="02020603050405020304" pitchFamily="18" charset="0"/>
              </a:rPr>
              <a:t>virent</a:t>
            </a:r>
            <a:r>
              <a:rPr lang="fr-FR" sz="3200" kern="150" dirty="0">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rPr>
              <a:t>, ils se </a:t>
            </a:r>
            <a:r>
              <a:rPr lang="fr-FR" sz="3200" kern="150" dirty="0">
                <a:solidFill>
                  <a:srgbClr val="EE0000"/>
                </a:solidFill>
                <a:effectLst/>
                <a:latin typeface="Times New Roman" panose="02020603050405020304" pitchFamily="18" charset="0"/>
                <a:ea typeface="SimSun" panose="02010600030101010101" pitchFamily="2" charset="-122"/>
                <a:cs typeface="Times New Roman" panose="02020603050405020304" pitchFamily="18" charset="0"/>
              </a:rPr>
              <a:t>prosternèrent</a:t>
            </a:r>
            <a:r>
              <a:rPr lang="fr-FR" sz="3200" kern="150" dirty="0">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lang="fr-FR" sz="3200" kern="150" dirty="0">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rPr>
              <a:t>mais </a:t>
            </a:r>
            <a:r>
              <a:rPr lang="fr-FR" sz="3200" kern="150" dirty="0">
                <a:solidFill>
                  <a:srgbClr val="EE0000"/>
                </a:solidFill>
                <a:effectLst/>
                <a:latin typeface="Times New Roman" panose="02020603050405020304" pitchFamily="18" charset="0"/>
                <a:ea typeface="SimSun" panose="02010600030101010101" pitchFamily="2" charset="-122"/>
                <a:cs typeface="Times New Roman" panose="02020603050405020304" pitchFamily="18" charset="0"/>
              </a:rPr>
              <a:t>certains</a:t>
            </a:r>
            <a:r>
              <a:rPr lang="fr-FR" sz="3200" kern="150" dirty="0">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rPr>
              <a:t> eurent des </a:t>
            </a:r>
            <a:r>
              <a:rPr lang="fr-FR" sz="3200" kern="150" dirty="0">
                <a:solidFill>
                  <a:srgbClr val="EE0000"/>
                </a:solidFill>
                <a:effectLst/>
                <a:latin typeface="Times New Roman" panose="02020603050405020304" pitchFamily="18" charset="0"/>
                <a:ea typeface="SimSun" panose="02010600030101010101" pitchFamily="2" charset="-122"/>
                <a:cs typeface="Times New Roman" panose="02020603050405020304" pitchFamily="18" charset="0"/>
              </a:rPr>
              <a:t>doutes</a:t>
            </a:r>
            <a:r>
              <a:rPr lang="fr-FR" sz="3200" kern="150" dirty="0">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rPr>
              <a:t>.</a:t>
            </a:r>
            <a:br>
              <a:rPr lang="fr-FR" sz="3200" kern="150" dirty="0">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rPr>
            </a:br>
            <a:r>
              <a:rPr lang="fr-FR" sz="3200" b="1" kern="150" dirty="0">
                <a:solidFill>
                  <a:srgbClr val="BF2329"/>
                </a:solidFill>
                <a:effectLst/>
                <a:latin typeface="Times New Roman" panose="02020603050405020304" pitchFamily="18" charset="0"/>
                <a:ea typeface="SimSun" panose="02010600030101010101" pitchFamily="2" charset="-122"/>
                <a:cs typeface="Times New Roman" panose="02020603050405020304" pitchFamily="18" charset="0"/>
              </a:rPr>
              <a:t>18</a:t>
            </a:r>
            <a:r>
              <a:rPr lang="fr-FR" sz="3200" kern="150" dirty="0">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rPr>
              <a:t> Jésus </a:t>
            </a:r>
            <a:r>
              <a:rPr lang="fr-FR" sz="3200" kern="150" dirty="0">
                <a:solidFill>
                  <a:srgbClr val="EE0000"/>
                </a:solidFill>
                <a:effectLst/>
                <a:latin typeface="Times New Roman" panose="02020603050405020304" pitchFamily="18" charset="0"/>
                <a:ea typeface="SimSun" panose="02010600030101010101" pitchFamily="2" charset="-122"/>
                <a:cs typeface="Times New Roman" panose="02020603050405020304" pitchFamily="18" charset="0"/>
              </a:rPr>
              <a:t>s’approcha </a:t>
            </a:r>
            <a:r>
              <a:rPr lang="fr-FR" sz="3200" kern="150" dirty="0">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rPr>
              <a:t>d’eux et leur adressa ces paroles : </a:t>
            </a:r>
          </a:p>
          <a:p>
            <a:pPr marL="0" marR="0" lvl="0" indent="0" algn="ctr" defTabSz="914400" rtl="0" eaLnBrk="0" fontAlgn="base" latinLnBrk="0" hangingPunct="0">
              <a:lnSpc>
                <a:spcPct val="100000"/>
              </a:lnSpc>
              <a:spcBef>
                <a:spcPct val="0"/>
              </a:spcBef>
              <a:spcAft>
                <a:spcPct val="0"/>
              </a:spcAft>
              <a:buClrTx/>
              <a:buSzTx/>
              <a:buFontTx/>
              <a:buNone/>
              <a:tabLst/>
            </a:pPr>
            <a:r>
              <a:rPr lang="fr-FR" sz="3200" kern="150" dirty="0">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rPr>
              <a:t>« Tout </a:t>
            </a:r>
            <a:r>
              <a:rPr lang="fr-FR" sz="3200" kern="150" dirty="0">
                <a:solidFill>
                  <a:srgbClr val="EE0000"/>
                </a:solidFill>
                <a:effectLst/>
                <a:latin typeface="Times New Roman" panose="02020603050405020304" pitchFamily="18" charset="0"/>
                <a:ea typeface="SimSun" panose="02010600030101010101" pitchFamily="2" charset="-122"/>
                <a:cs typeface="Times New Roman" panose="02020603050405020304" pitchFamily="18" charset="0"/>
              </a:rPr>
              <a:t>pouvoir</a:t>
            </a:r>
            <a:r>
              <a:rPr lang="fr-FR" sz="3200" kern="150" dirty="0">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rPr>
              <a:t> m’a été donné au ciel et sur la terre.</a:t>
            </a:r>
            <a:br>
              <a:rPr lang="fr-FR" sz="3200" kern="150" dirty="0">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rPr>
            </a:br>
            <a:r>
              <a:rPr lang="fr-FR" sz="3200" b="1" kern="150" dirty="0">
                <a:solidFill>
                  <a:srgbClr val="BF2329"/>
                </a:solidFill>
                <a:effectLst/>
                <a:latin typeface="Times New Roman" panose="02020603050405020304" pitchFamily="18" charset="0"/>
                <a:ea typeface="SimSun" panose="02010600030101010101" pitchFamily="2" charset="-122"/>
                <a:cs typeface="Times New Roman" panose="02020603050405020304" pitchFamily="18" charset="0"/>
              </a:rPr>
              <a:t>19</a:t>
            </a:r>
            <a:r>
              <a:rPr lang="fr-FR" sz="3200" kern="150" dirty="0">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rPr>
              <a:t> </a:t>
            </a:r>
            <a:r>
              <a:rPr lang="fr-FR" sz="3200" kern="150" dirty="0">
                <a:solidFill>
                  <a:srgbClr val="EE0000"/>
                </a:solidFill>
                <a:effectLst/>
                <a:latin typeface="Times New Roman" panose="02020603050405020304" pitchFamily="18" charset="0"/>
                <a:ea typeface="SimSun" panose="02010600030101010101" pitchFamily="2" charset="-122"/>
                <a:cs typeface="Times New Roman" panose="02020603050405020304" pitchFamily="18" charset="0"/>
              </a:rPr>
              <a:t>Allez ! </a:t>
            </a:r>
            <a:r>
              <a:rPr lang="fr-FR" sz="3200" kern="150" dirty="0">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rPr>
              <a:t>De toutes les nations faites des </a:t>
            </a:r>
            <a:r>
              <a:rPr lang="fr-FR" sz="3200" kern="150" dirty="0">
                <a:solidFill>
                  <a:srgbClr val="EE0000"/>
                </a:solidFill>
                <a:effectLst/>
                <a:latin typeface="Times New Roman" panose="02020603050405020304" pitchFamily="18" charset="0"/>
                <a:ea typeface="SimSun" panose="02010600030101010101" pitchFamily="2" charset="-122"/>
                <a:cs typeface="Times New Roman" panose="02020603050405020304" pitchFamily="18" charset="0"/>
              </a:rPr>
              <a:t>disciples</a:t>
            </a:r>
            <a:r>
              <a:rPr lang="fr-FR" sz="3200" kern="150" dirty="0">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rPr>
              <a:t> : </a:t>
            </a:r>
            <a:r>
              <a:rPr lang="fr-FR" sz="3200" kern="150" dirty="0">
                <a:solidFill>
                  <a:srgbClr val="EE0000"/>
                </a:solidFill>
                <a:effectLst/>
                <a:latin typeface="Times New Roman" panose="02020603050405020304" pitchFamily="18" charset="0"/>
                <a:ea typeface="SimSun" panose="02010600030101010101" pitchFamily="2" charset="-122"/>
                <a:cs typeface="Times New Roman" panose="02020603050405020304" pitchFamily="18" charset="0"/>
              </a:rPr>
              <a:t>baptisez-les au nom du Père, et du Fils, et du Saint-Esprit</a:t>
            </a:r>
            <a:r>
              <a:rPr lang="fr-FR" sz="3200" kern="150" dirty="0">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rPr>
              <a:t>,</a:t>
            </a:r>
            <a:br>
              <a:rPr lang="fr-FR" sz="3200" kern="150" dirty="0">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rPr>
            </a:br>
            <a:r>
              <a:rPr lang="fr-FR" sz="3200" b="1" kern="150" dirty="0">
                <a:solidFill>
                  <a:srgbClr val="BF2329"/>
                </a:solidFill>
                <a:effectLst/>
                <a:latin typeface="Times New Roman" panose="02020603050405020304" pitchFamily="18" charset="0"/>
                <a:ea typeface="SimSun" panose="02010600030101010101" pitchFamily="2" charset="-122"/>
                <a:cs typeface="Times New Roman" panose="02020603050405020304" pitchFamily="18" charset="0"/>
              </a:rPr>
              <a:t>20</a:t>
            </a:r>
            <a:r>
              <a:rPr lang="fr-FR" sz="3200" kern="150" dirty="0">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rPr>
              <a:t> apprenez-leur à observer tout ce que je vous ai </a:t>
            </a:r>
            <a:r>
              <a:rPr lang="fr-FR" sz="3200" kern="150" dirty="0">
                <a:solidFill>
                  <a:srgbClr val="EE0000"/>
                </a:solidFill>
                <a:effectLst/>
                <a:latin typeface="Times New Roman" panose="02020603050405020304" pitchFamily="18" charset="0"/>
                <a:ea typeface="SimSun" panose="02010600030101010101" pitchFamily="2" charset="-122"/>
                <a:cs typeface="Times New Roman" panose="02020603050405020304" pitchFamily="18" charset="0"/>
              </a:rPr>
              <a:t>commandé</a:t>
            </a:r>
            <a:r>
              <a:rPr lang="fr-FR" sz="3200" kern="150" dirty="0">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rPr>
              <a:t>. </a:t>
            </a:r>
            <a:r>
              <a:rPr lang="fr-FR" sz="3200" kern="150" dirty="0">
                <a:solidFill>
                  <a:srgbClr val="EE0000"/>
                </a:solidFill>
                <a:effectLst/>
                <a:latin typeface="Times New Roman" panose="02020603050405020304" pitchFamily="18" charset="0"/>
                <a:ea typeface="SimSun" panose="02010600030101010101" pitchFamily="2" charset="-122"/>
                <a:cs typeface="Times New Roman" panose="02020603050405020304" pitchFamily="18" charset="0"/>
              </a:rPr>
              <a:t>Et moi, je suis avec vous tous les jours jusqu’à la fin du monde. </a:t>
            </a:r>
            <a:endParaRPr kumimoji="0" lang="fr-FR"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3" name="Espace réservé du numéro de diapositive 2">
            <a:extLst>
              <a:ext uri="{FF2B5EF4-FFF2-40B4-BE49-F238E27FC236}">
                <a16:creationId xmlns:a16="http://schemas.microsoft.com/office/drawing/2014/main" id="{11F2A7E3-DAD5-DE88-AC6D-B67C22A6AD36}"/>
              </a:ext>
            </a:extLst>
          </p:cNvPr>
          <p:cNvSpPr>
            <a:spLocks noGrp="1"/>
          </p:cNvSpPr>
          <p:nvPr>
            <p:ph type="sldNum" sz="quarter" idx="12"/>
          </p:nvPr>
        </p:nvSpPr>
        <p:spPr/>
        <p:txBody>
          <a:bodyPr/>
          <a:lstStyle/>
          <a:p>
            <a:fld id="{CF70008A-A0B5-4A2F-AE10-819E4AFD28BB}" type="slidenum">
              <a:rPr lang="fr-FR" smtClean="0"/>
              <a:pPr/>
              <a:t>2</a:t>
            </a:fld>
            <a:endParaRPr lang="fr-FR"/>
          </a:p>
        </p:txBody>
      </p:sp>
    </p:spTree>
    <p:extLst>
      <p:ext uri="{BB962C8B-B14F-4D97-AF65-F5344CB8AC3E}">
        <p14:creationId xmlns:p14="http://schemas.microsoft.com/office/powerpoint/2010/main" val="1343770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DF0D1-5D88-8842-2751-A7D5896C6B4F}"/>
            </a:ext>
          </a:extLst>
        </p:cNvPr>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2F82C63A-7718-48EA-D82C-E4C420749EDF}"/>
              </a:ext>
            </a:extLst>
          </p:cNvPr>
          <p:cNvSpPr/>
          <p:nvPr/>
        </p:nvSpPr>
        <p:spPr>
          <a:xfrm>
            <a:off x="2646079" y="2573990"/>
            <a:ext cx="6899842" cy="85501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Times New Roman" panose="02020603050405020304" pitchFamily="18" charset="0"/>
                <a:cs typeface="Times New Roman" panose="02020603050405020304" pitchFamily="18" charset="0"/>
              </a:rPr>
              <a:t>Pourquoi Jésus ordonne-t-il ? </a:t>
            </a:r>
          </a:p>
        </p:txBody>
      </p:sp>
      <p:sp>
        <p:nvSpPr>
          <p:cNvPr id="2" name="Espace réservé du numéro de diapositive 1">
            <a:extLst>
              <a:ext uri="{FF2B5EF4-FFF2-40B4-BE49-F238E27FC236}">
                <a16:creationId xmlns:a16="http://schemas.microsoft.com/office/drawing/2014/main" id="{1AE00156-3CDE-ABA4-3E18-CAF81C4856C0}"/>
              </a:ext>
            </a:extLst>
          </p:cNvPr>
          <p:cNvSpPr>
            <a:spLocks noGrp="1"/>
          </p:cNvSpPr>
          <p:nvPr>
            <p:ph type="sldNum" sz="quarter" idx="12"/>
          </p:nvPr>
        </p:nvSpPr>
        <p:spPr/>
        <p:txBody>
          <a:bodyPr/>
          <a:lstStyle/>
          <a:p>
            <a:fld id="{CF70008A-A0B5-4A2F-AE10-819E4AFD28BB}" type="slidenum">
              <a:rPr lang="fr-FR" smtClean="0"/>
              <a:pPr/>
              <a:t>20</a:t>
            </a:fld>
            <a:endParaRPr lang="fr-FR"/>
          </a:p>
        </p:txBody>
      </p:sp>
      <p:sp>
        <p:nvSpPr>
          <p:cNvPr id="6" name="ZoneTexte 5">
            <a:extLst>
              <a:ext uri="{FF2B5EF4-FFF2-40B4-BE49-F238E27FC236}">
                <a16:creationId xmlns:a16="http://schemas.microsoft.com/office/drawing/2014/main" id="{4BF69C0D-73F4-46D6-9D9A-42462EA4A233}"/>
              </a:ext>
            </a:extLst>
          </p:cNvPr>
          <p:cNvSpPr txBox="1"/>
          <p:nvPr/>
        </p:nvSpPr>
        <p:spPr>
          <a:xfrm>
            <a:off x="312722" y="83886"/>
            <a:ext cx="1170845" cy="369332"/>
          </a:xfrm>
          <a:prstGeom prst="rect">
            <a:avLst/>
          </a:prstGeom>
          <a:noFill/>
        </p:spPr>
        <p:txBody>
          <a:bodyPr wrap="square">
            <a:spAutoFit/>
          </a:bodyPr>
          <a:lstStyle/>
          <a:p>
            <a:r>
              <a:rPr lang="fr-FR">
                <a:solidFill>
                  <a:srgbClr val="FF0000"/>
                </a:solidFill>
                <a:latin typeface="Times New Roman" panose="02020603050405020304" pitchFamily="18" charset="0"/>
                <a:cs typeface="Times New Roman" panose="02020603050405020304" pitchFamily="18" charset="0"/>
              </a:rPr>
              <a:t>ordonné</a:t>
            </a:r>
            <a:endParaRPr lang="fr-FR" dirty="0">
              <a:solidFill>
                <a:srgbClr val="FF0000"/>
              </a:solidFill>
            </a:endParaRPr>
          </a:p>
        </p:txBody>
      </p:sp>
    </p:spTree>
    <p:extLst>
      <p:ext uri="{BB962C8B-B14F-4D97-AF65-F5344CB8AC3E}">
        <p14:creationId xmlns:p14="http://schemas.microsoft.com/office/powerpoint/2010/main" val="3775966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4F32C-3910-BB40-AC5C-70C94847C147}"/>
            </a:ext>
          </a:extLst>
        </p:cNvPr>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2E03BF70-9E17-C256-47D9-DEB905C47A14}"/>
              </a:ext>
            </a:extLst>
          </p:cNvPr>
          <p:cNvSpPr/>
          <p:nvPr/>
        </p:nvSpPr>
        <p:spPr>
          <a:xfrm>
            <a:off x="312722" y="2478051"/>
            <a:ext cx="11588578" cy="2162496"/>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latin typeface="Times New Roman" panose="02020603050405020304" pitchFamily="18" charset="0"/>
                <a:cs typeface="Times New Roman" panose="02020603050405020304" pitchFamily="18" charset="0"/>
              </a:rPr>
              <a:t>Matthieu 26, 19</a:t>
            </a:r>
            <a:r>
              <a:rPr lang="fr-FR" sz="2800" dirty="0">
                <a:solidFill>
                  <a:schemeClr val="tx1"/>
                </a:solidFill>
                <a:latin typeface="Times New Roman" panose="02020603050405020304" pitchFamily="18" charset="0"/>
                <a:cs typeface="Times New Roman" panose="02020603050405020304" pitchFamily="18" charset="0"/>
              </a:rPr>
              <a:t> Jésus donne l’ordre de préparer la pâque. </a:t>
            </a:r>
          </a:p>
          <a:p>
            <a:pPr algn="ctr"/>
            <a:r>
              <a:rPr lang="fr-FR" sz="2800" dirty="0">
                <a:solidFill>
                  <a:schemeClr val="tx1"/>
                </a:solidFill>
                <a:latin typeface="Times New Roman" panose="02020603050405020304" pitchFamily="18" charset="0"/>
                <a:cs typeface="Times New Roman" panose="02020603050405020304" pitchFamily="18" charset="0"/>
              </a:rPr>
              <a:t>Il faut faire mémoire de la délivrance du peuple, </a:t>
            </a:r>
          </a:p>
          <a:p>
            <a:pPr algn="ctr"/>
            <a:r>
              <a:rPr lang="fr-FR" sz="2800" dirty="0">
                <a:solidFill>
                  <a:schemeClr val="tx1"/>
                </a:solidFill>
                <a:latin typeface="Times New Roman" panose="02020603050405020304" pitchFamily="18" charset="0"/>
                <a:cs typeface="Times New Roman" panose="02020603050405020304" pitchFamily="18" charset="0"/>
              </a:rPr>
              <a:t>manger le repas comme la veille du passage de la mer rouge. </a:t>
            </a:r>
          </a:p>
          <a:p>
            <a:pPr algn="ctr"/>
            <a:r>
              <a:rPr lang="fr-FR" sz="2800" dirty="0">
                <a:solidFill>
                  <a:schemeClr val="tx1"/>
                </a:solidFill>
                <a:latin typeface="Times New Roman" panose="02020603050405020304" pitchFamily="18" charset="0"/>
                <a:cs typeface="Times New Roman" panose="02020603050405020304" pitchFamily="18" charset="0"/>
              </a:rPr>
              <a:t>Il faut vivre le passage. </a:t>
            </a:r>
          </a:p>
        </p:txBody>
      </p:sp>
      <p:sp>
        <p:nvSpPr>
          <p:cNvPr id="2" name="Espace réservé du numéro de diapositive 1">
            <a:extLst>
              <a:ext uri="{FF2B5EF4-FFF2-40B4-BE49-F238E27FC236}">
                <a16:creationId xmlns:a16="http://schemas.microsoft.com/office/drawing/2014/main" id="{6BC557D6-90EB-0B55-B036-C42AFE2E4FAD}"/>
              </a:ext>
            </a:extLst>
          </p:cNvPr>
          <p:cNvSpPr>
            <a:spLocks noGrp="1"/>
          </p:cNvSpPr>
          <p:nvPr>
            <p:ph type="sldNum" sz="quarter" idx="12"/>
          </p:nvPr>
        </p:nvSpPr>
        <p:spPr/>
        <p:txBody>
          <a:bodyPr/>
          <a:lstStyle/>
          <a:p>
            <a:fld id="{CF70008A-A0B5-4A2F-AE10-819E4AFD28BB}" type="slidenum">
              <a:rPr lang="fr-FR" smtClean="0"/>
              <a:pPr/>
              <a:t>21</a:t>
            </a:fld>
            <a:endParaRPr lang="fr-FR"/>
          </a:p>
        </p:txBody>
      </p:sp>
      <p:sp>
        <p:nvSpPr>
          <p:cNvPr id="4" name="ZoneTexte 3">
            <a:extLst>
              <a:ext uri="{FF2B5EF4-FFF2-40B4-BE49-F238E27FC236}">
                <a16:creationId xmlns:a16="http://schemas.microsoft.com/office/drawing/2014/main" id="{35453C3B-2BB4-A00C-24B4-05E1DD3FF092}"/>
              </a:ext>
            </a:extLst>
          </p:cNvPr>
          <p:cNvSpPr txBox="1"/>
          <p:nvPr/>
        </p:nvSpPr>
        <p:spPr>
          <a:xfrm>
            <a:off x="312722" y="83886"/>
            <a:ext cx="1170845" cy="369332"/>
          </a:xfrm>
          <a:prstGeom prst="rect">
            <a:avLst/>
          </a:prstGeom>
          <a:noFill/>
        </p:spPr>
        <p:txBody>
          <a:bodyPr wrap="square">
            <a:spAutoFit/>
          </a:bodyPr>
          <a:lstStyle/>
          <a:p>
            <a:r>
              <a:rPr lang="fr-FR">
                <a:solidFill>
                  <a:srgbClr val="FF0000"/>
                </a:solidFill>
                <a:latin typeface="Times New Roman" panose="02020603050405020304" pitchFamily="18" charset="0"/>
                <a:cs typeface="Times New Roman" panose="02020603050405020304" pitchFamily="18" charset="0"/>
              </a:rPr>
              <a:t>ordonné</a:t>
            </a:r>
            <a:endParaRPr lang="fr-FR" dirty="0">
              <a:solidFill>
                <a:srgbClr val="FF0000"/>
              </a:solidFill>
            </a:endParaRPr>
          </a:p>
        </p:txBody>
      </p:sp>
    </p:spTree>
    <p:extLst>
      <p:ext uri="{BB962C8B-B14F-4D97-AF65-F5344CB8AC3E}">
        <p14:creationId xmlns:p14="http://schemas.microsoft.com/office/powerpoint/2010/main" val="521986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DFAFB-E307-226C-6CC5-A26862D02776}"/>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917CB1B3-C1A5-57CD-8294-A3492D867FDC}"/>
              </a:ext>
            </a:extLst>
          </p:cNvPr>
          <p:cNvSpPr/>
          <p:nvPr/>
        </p:nvSpPr>
        <p:spPr>
          <a:xfrm>
            <a:off x="838459" y="1277792"/>
            <a:ext cx="7878037" cy="1793351"/>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Times New Roman" panose="02020603050405020304" pitchFamily="18" charset="0"/>
                <a:cs typeface="Times New Roman" panose="02020603050405020304" pitchFamily="18" charset="0"/>
              </a:rPr>
              <a:t>Nous sommes dans le contexte </a:t>
            </a:r>
          </a:p>
          <a:p>
            <a:pPr algn="ctr"/>
            <a:r>
              <a:rPr lang="fr-FR" sz="2800" dirty="0">
                <a:solidFill>
                  <a:schemeClr val="tx1"/>
                </a:solidFill>
                <a:latin typeface="Times New Roman" panose="02020603050405020304" pitchFamily="18" charset="0"/>
                <a:cs typeface="Times New Roman" panose="02020603050405020304" pitchFamily="18" charset="0"/>
              </a:rPr>
              <a:t>de la Pâque et de Pâques.  </a:t>
            </a:r>
          </a:p>
          <a:p>
            <a:pPr algn="ctr"/>
            <a:r>
              <a:rPr lang="fr-FR" sz="2800" dirty="0">
                <a:solidFill>
                  <a:schemeClr val="tx1"/>
                </a:solidFill>
                <a:latin typeface="Times New Roman" panose="02020603050405020304" pitchFamily="18" charset="0"/>
                <a:cs typeface="Times New Roman" panose="02020603050405020304" pitchFamily="18" charset="0"/>
              </a:rPr>
              <a:t>Ce qui doit s’accomplir va s’accomplir. </a:t>
            </a:r>
          </a:p>
        </p:txBody>
      </p:sp>
      <p:sp>
        <p:nvSpPr>
          <p:cNvPr id="7" name="Rectangle : coins arrondis 6">
            <a:extLst>
              <a:ext uri="{FF2B5EF4-FFF2-40B4-BE49-F238E27FC236}">
                <a16:creationId xmlns:a16="http://schemas.microsoft.com/office/drawing/2014/main" id="{36B437DE-8EB4-8127-B373-7AF41995600C}"/>
              </a:ext>
            </a:extLst>
          </p:cNvPr>
          <p:cNvSpPr/>
          <p:nvPr/>
        </p:nvSpPr>
        <p:spPr>
          <a:xfrm>
            <a:off x="2336977" y="3786857"/>
            <a:ext cx="8749062" cy="2436661"/>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Times New Roman" panose="02020603050405020304" pitchFamily="18" charset="0"/>
                <a:cs typeface="Times New Roman" panose="02020603050405020304" pitchFamily="18" charset="0"/>
              </a:rPr>
              <a:t>Cet ordre de Jésus est théologique : </a:t>
            </a:r>
          </a:p>
          <a:p>
            <a:pPr algn="ctr"/>
            <a:r>
              <a:rPr lang="fr-FR" sz="2800" dirty="0">
                <a:solidFill>
                  <a:schemeClr val="tx1"/>
                </a:solidFill>
                <a:latin typeface="Times New Roman" panose="02020603050405020304" pitchFamily="18" charset="0"/>
                <a:cs typeface="Times New Roman" panose="02020603050405020304" pitchFamily="18" charset="0"/>
              </a:rPr>
              <a:t>Il faut se rendre sur « cette montagne-là », </a:t>
            </a:r>
          </a:p>
          <a:p>
            <a:pPr algn="ctr"/>
            <a:r>
              <a:rPr lang="fr-FR" sz="2800" dirty="0">
                <a:solidFill>
                  <a:schemeClr val="tx1"/>
                </a:solidFill>
                <a:latin typeface="Times New Roman" panose="02020603050405020304" pitchFamily="18" charset="0"/>
                <a:cs typeface="Times New Roman" panose="02020603050405020304" pitchFamily="18" charset="0"/>
              </a:rPr>
              <a:t>sur le lieu symbolique de la révélation de Dieu pour découvrir le Christ et la dimension universelle. </a:t>
            </a:r>
            <a:endParaRPr lang="fr-FR" sz="2800" i="1" dirty="0">
              <a:solidFill>
                <a:schemeClr val="tx1"/>
              </a:solidFill>
              <a:latin typeface="Times New Roman" panose="02020603050405020304" pitchFamily="18" charset="0"/>
              <a:cs typeface="Times New Roman" panose="02020603050405020304" pitchFamily="18" charset="0"/>
            </a:endParaRPr>
          </a:p>
        </p:txBody>
      </p:sp>
      <p:sp>
        <p:nvSpPr>
          <p:cNvPr id="2" name="Espace réservé du numéro de diapositive 1">
            <a:extLst>
              <a:ext uri="{FF2B5EF4-FFF2-40B4-BE49-F238E27FC236}">
                <a16:creationId xmlns:a16="http://schemas.microsoft.com/office/drawing/2014/main" id="{148E3D31-1F49-826B-8985-46C4EDFAE137}"/>
              </a:ext>
            </a:extLst>
          </p:cNvPr>
          <p:cNvSpPr>
            <a:spLocks noGrp="1"/>
          </p:cNvSpPr>
          <p:nvPr>
            <p:ph type="sldNum" sz="quarter" idx="12"/>
          </p:nvPr>
        </p:nvSpPr>
        <p:spPr/>
        <p:txBody>
          <a:bodyPr/>
          <a:lstStyle/>
          <a:p>
            <a:fld id="{CF70008A-A0B5-4A2F-AE10-819E4AFD28BB}" type="slidenum">
              <a:rPr lang="fr-FR" smtClean="0"/>
              <a:pPr/>
              <a:t>22</a:t>
            </a:fld>
            <a:endParaRPr lang="fr-FR"/>
          </a:p>
        </p:txBody>
      </p:sp>
      <p:sp>
        <p:nvSpPr>
          <p:cNvPr id="5" name="ZoneTexte 4">
            <a:extLst>
              <a:ext uri="{FF2B5EF4-FFF2-40B4-BE49-F238E27FC236}">
                <a16:creationId xmlns:a16="http://schemas.microsoft.com/office/drawing/2014/main" id="{4A49FFA8-2C9C-9BD0-78CB-D836B9BAF514}"/>
              </a:ext>
            </a:extLst>
          </p:cNvPr>
          <p:cNvSpPr txBox="1"/>
          <p:nvPr/>
        </p:nvSpPr>
        <p:spPr>
          <a:xfrm>
            <a:off x="126110" y="9575"/>
            <a:ext cx="1170845" cy="369332"/>
          </a:xfrm>
          <a:prstGeom prst="rect">
            <a:avLst/>
          </a:prstGeom>
          <a:noFill/>
        </p:spPr>
        <p:txBody>
          <a:bodyPr wrap="square">
            <a:spAutoFit/>
          </a:bodyPr>
          <a:lstStyle/>
          <a:p>
            <a:r>
              <a:rPr lang="fr-FR">
                <a:solidFill>
                  <a:srgbClr val="FF0000"/>
                </a:solidFill>
                <a:latin typeface="Times New Roman" panose="02020603050405020304" pitchFamily="18" charset="0"/>
                <a:cs typeface="Times New Roman" panose="02020603050405020304" pitchFamily="18" charset="0"/>
              </a:rPr>
              <a:t>ordonné</a:t>
            </a:r>
            <a:endParaRPr lang="fr-FR" dirty="0">
              <a:solidFill>
                <a:srgbClr val="FF0000"/>
              </a:solidFill>
            </a:endParaRPr>
          </a:p>
        </p:txBody>
      </p:sp>
    </p:spTree>
    <p:extLst>
      <p:ext uri="{BB962C8B-B14F-4D97-AF65-F5344CB8AC3E}">
        <p14:creationId xmlns:p14="http://schemas.microsoft.com/office/powerpoint/2010/main" val="71204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1D95D-BD5F-AD8B-9CB5-B1B33FB7485D}"/>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20C6FC8-7CDE-492F-4254-86CDD977BE86}"/>
              </a:ext>
            </a:extLst>
          </p:cNvPr>
          <p:cNvSpPr>
            <a:spLocks noGrp="1"/>
          </p:cNvSpPr>
          <p:nvPr>
            <p:ph type="sldNum" sz="quarter" idx="12"/>
          </p:nvPr>
        </p:nvSpPr>
        <p:spPr/>
        <p:txBody>
          <a:bodyPr/>
          <a:lstStyle/>
          <a:p>
            <a:fld id="{CF70008A-A0B5-4A2F-AE10-819E4AFD28BB}" type="slidenum">
              <a:rPr lang="fr-FR" smtClean="0"/>
              <a:pPr/>
              <a:t>23</a:t>
            </a:fld>
            <a:endParaRPr lang="fr-FR"/>
          </a:p>
        </p:txBody>
      </p:sp>
      <p:grpSp>
        <p:nvGrpSpPr>
          <p:cNvPr id="9" name="Groupe 8">
            <a:extLst>
              <a:ext uri="{FF2B5EF4-FFF2-40B4-BE49-F238E27FC236}">
                <a16:creationId xmlns:a16="http://schemas.microsoft.com/office/drawing/2014/main" id="{C4330723-B04F-5A1A-F6E9-A303C6A152F1}"/>
              </a:ext>
            </a:extLst>
          </p:cNvPr>
          <p:cNvGrpSpPr/>
          <p:nvPr/>
        </p:nvGrpSpPr>
        <p:grpSpPr>
          <a:xfrm>
            <a:off x="2649893" y="3853994"/>
            <a:ext cx="6296609" cy="1957336"/>
            <a:chOff x="2313991" y="4077929"/>
            <a:chExt cx="6296609" cy="1957336"/>
          </a:xfrm>
        </p:grpSpPr>
        <p:sp>
          <p:nvSpPr>
            <p:cNvPr id="4" name="Rectangle : coins arrondis 3">
              <a:extLst>
                <a:ext uri="{FF2B5EF4-FFF2-40B4-BE49-F238E27FC236}">
                  <a16:creationId xmlns:a16="http://schemas.microsoft.com/office/drawing/2014/main" id="{C37764F5-B2B4-8662-B894-D318515CD0E2}"/>
                </a:ext>
              </a:extLst>
            </p:cNvPr>
            <p:cNvSpPr/>
            <p:nvPr/>
          </p:nvSpPr>
          <p:spPr>
            <a:xfrm>
              <a:off x="2313991" y="4077929"/>
              <a:ext cx="6296609" cy="1957336"/>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800" dirty="0">
                <a:solidFill>
                  <a:srgbClr val="FF0000"/>
                </a:solidFill>
              </a:endParaRPr>
            </a:p>
          </p:txBody>
        </p:sp>
        <p:sp>
          <p:nvSpPr>
            <p:cNvPr id="8" name="ZoneTexte 7">
              <a:extLst>
                <a:ext uri="{FF2B5EF4-FFF2-40B4-BE49-F238E27FC236}">
                  <a16:creationId xmlns:a16="http://schemas.microsoft.com/office/drawing/2014/main" id="{69E06C69-CCF2-5219-136E-8BDBA592A9B0}"/>
                </a:ext>
              </a:extLst>
            </p:cNvPr>
            <p:cNvSpPr txBox="1"/>
            <p:nvPr/>
          </p:nvSpPr>
          <p:spPr>
            <a:xfrm>
              <a:off x="2519265" y="4262831"/>
              <a:ext cx="5758542" cy="1384995"/>
            </a:xfrm>
            <a:prstGeom prst="rect">
              <a:avLst/>
            </a:prstGeom>
            <a:noFill/>
          </p:spPr>
          <p:txBody>
            <a:bodyPr wrap="square">
              <a:spAutoFit/>
            </a:bodyPr>
            <a:lstStyle/>
            <a:p>
              <a:pPr algn="ctr"/>
              <a:r>
                <a:rPr lang="fr-FR" sz="2800" b="1" dirty="0">
                  <a:solidFill>
                    <a:srgbClr val="FF0000"/>
                  </a:solidFill>
                  <a:latin typeface="Times New Roman" panose="02020603050405020304" pitchFamily="18" charset="0"/>
                  <a:cs typeface="Times New Roman" panose="02020603050405020304" pitchFamily="18" charset="0"/>
                </a:rPr>
                <a:t>17</a:t>
              </a:r>
              <a:r>
                <a:rPr lang="fr-FR" sz="2800" b="1" dirty="0">
                  <a:latin typeface="Times New Roman" panose="02020603050405020304" pitchFamily="18" charset="0"/>
                  <a:cs typeface="Times New Roman" panose="02020603050405020304" pitchFamily="18" charset="0"/>
                </a:rPr>
                <a:t> Quand ils le </a:t>
              </a:r>
              <a:r>
                <a:rPr lang="fr-FR" sz="2800" b="1" dirty="0">
                  <a:solidFill>
                    <a:srgbClr val="FF0000"/>
                  </a:solidFill>
                  <a:latin typeface="Times New Roman" panose="02020603050405020304" pitchFamily="18" charset="0"/>
                  <a:cs typeface="Times New Roman" panose="02020603050405020304" pitchFamily="18" charset="0"/>
                </a:rPr>
                <a:t>virent</a:t>
              </a:r>
              <a:r>
                <a:rPr lang="fr-FR" sz="2800" b="1" dirty="0">
                  <a:latin typeface="Times New Roman" panose="02020603050405020304" pitchFamily="18" charset="0"/>
                  <a:cs typeface="Times New Roman" panose="02020603050405020304" pitchFamily="18" charset="0"/>
                </a:rPr>
                <a:t>, </a:t>
              </a:r>
            </a:p>
            <a:p>
              <a:pPr algn="ctr"/>
              <a:r>
                <a:rPr lang="fr-FR" sz="2800" b="1" dirty="0">
                  <a:latin typeface="Times New Roman" panose="02020603050405020304" pitchFamily="18" charset="0"/>
                  <a:cs typeface="Times New Roman" panose="02020603050405020304" pitchFamily="18" charset="0"/>
                </a:rPr>
                <a:t>ils </a:t>
              </a:r>
              <a:r>
                <a:rPr lang="fr-FR" sz="2800" b="1" dirty="0">
                  <a:solidFill>
                    <a:srgbClr val="FF0000"/>
                  </a:solidFill>
                  <a:latin typeface="Times New Roman" panose="02020603050405020304" pitchFamily="18" charset="0"/>
                  <a:cs typeface="Times New Roman" panose="02020603050405020304" pitchFamily="18" charset="0"/>
                </a:rPr>
                <a:t>se prosternèrent</a:t>
              </a:r>
              <a:r>
                <a:rPr lang="fr-FR" sz="2800" b="1" dirty="0">
                  <a:latin typeface="Times New Roman" panose="02020603050405020304" pitchFamily="18" charset="0"/>
                  <a:cs typeface="Times New Roman" panose="02020603050405020304" pitchFamily="18" charset="0"/>
                </a:rPr>
                <a:t>, </a:t>
              </a:r>
            </a:p>
            <a:p>
              <a:pPr algn="ctr"/>
              <a:r>
                <a:rPr lang="fr-FR" sz="2800" b="1" dirty="0">
                  <a:latin typeface="Times New Roman" panose="02020603050405020304" pitchFamily="18" charset="0"/>
                  <a:cs typeface="Times New Roman" panose="02020603050405020304" pitchFamily="18" charset="0"/>
                </a:rPr>
                <a:t>mais </a:t>
              </a:r>
              <a:r>
                <a:rPr lang="fr-FR" sz="2800" b="1" dirty="0">
                  <a:solidFill>
                    <a:srgbClr val="FF0000"/>
                  </a:solidFill>
                  <a:latin typeface="Times New Roman" panose="02020603050405020304" pitchFamily="18" charset="0"/>
                  <a:cs typeface="Times New Roman" panose="02020603050405020304" pitchFamily="18" charset="0"/>
                </a:rPr>
                <a:t>certains</a:t>
              </a:r>
              <a:r>
                <a:rPr lang="fr-FR" sz="2800" b="1" dirty="0">
                  <a:latin typeface="Times New Roman" panose="02020603050405020304" pitchFamily="18" charset="0"/>
                  <a:cs typeface="Times New Roman" panose="02020603050405020304" pitchFamily="18" charset="0"/>
                </a:rPr>
                <a:t> eurent des </a:t>
              </a:r>
              <a:r>
                <a:rPr lang="fr-FR" sz="2800" b="1" dirty="0">
                  <a:solidFill>
                    <a:srgbClr val="FF0000"/>
                  </a:solidFill>
                  <a:latin typeface="Times New Roman" panose="02020603050405020304" pitchFamily="18" charset="0"/>
                  <a:cs typeface="Times New Roman" panose="02020603050405020304" pitchFamily="18" charset="0"/>
                </a:rPr>
                <a:t>doutes</a:t>
              </a:r>
            </a:p>
          </p:txBody>
        </p:sp>
      </p:grpSp>
      <p:pic>
        <p:nvPicPr>
          <p:cNvPr id="11" name="Image 10">
            <a:extLst>
              <a:ext uri="{FF2B5EF4-FFF2-40B4-BE49-F238E27FC236}">
                <a16:creationId xmlns:a16="http://schemas.microsoft.com/office/drawing/2014/main" id="{6E5F1C08-5600-C597-BD21-E1C6BB11E2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8828" y="495804"/>
            <a:ext cx="2435196" cy="3246224"/>
          </a:xfrm>
          <a:prstGeom prst="rect">
            <a:avLst/>
          </a:prstGeom>
        </p:spPr>
      </p:pic>
    </p:spTree>
    <p:extLst>
      <p:ext uri="{BB962C8B-B14F-4D97-AF65-F5344CB8AC3E}">
        <p14:creationId xmlns:p14="http://schemas.microsoft.com/office/powerpoint/2010/main" val="2666317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E1D03-C2DF-1087-E18B-02E575C150F7}"/>
            </a:ext>
          </a:extLst>
        </p:cNvPr>
        <p:cNvGrpSpPr/>
        <p:nvPr/>
      </p:nvGrpSpPr>
      <p:grpSpPr>
        <a:xfrm>
          <a:off x="0" y="0"/>
          <a:ext cx="0" cy="0"/>
          <a:chOff x="0" y="0"/>
          <a:chExt cx="0" cy="0"/>
        </a:xfrm>
      </p:grpSpPr>
      <p:sp>
        <p:nvSpPr>
          <p:cNvPr id="9" name="Rectangle : coins arrondis 8">
            <a:extLst>
              <a:ext uri="{FF2B5EF4-FFF2-40B4-BE49-F238E27FC236}">
                <a16:creationId xmlns:a16="http://schemas.microsoft.com/office/drawing/2014/main" id="{1E96F224-2E1B-A62D-DA14-8CF8F2C740F2}"/>
              </a:ext>
            </a:extLst>
          </p:cNvPr>
          <p:cNvSpPr/>
          <p:nvPr/>
        </p:nvSpPr>
        <p:spPr>
          <a:xfrm>
            <a:off x="2771192" y="1360514"/>
            <a:ext cx="8781837" cy="185854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Times New Roman" panose="02020603050405020304" pitchFamily="18" charset="0"/>
                <a:cs typeface="Times New Roman" panose="02020603050405020304" pitchFamily="18" charset="0"/>
              </a:rPr>
              <a:t>Le verbe voir employé ici est </a:t>
            </a:r>
            <a:r>
              <a:rPr lang="fr-FR" sz="2800" i="1" dirty="0">
                <a:solidFill>
                  <a:schemeClr val="tx1"/>
                </a:solidFill>
                <a:latin typeface="Times New Roman" panose="02020603050405020304" pitchFamily="18" charset="0"/>
                <a:cs typeface="Times New Roman" panose="02020603050405020304" pitchFamily="18" charset="0"/>
              </a:rPr>
              <a:t>eido</a:t>
            </a:r>
            <a:r>
              <a:rPr lang="fr-FR" sz="2800" dirty="0">
                <a:solidFill>
                  <a:schemeClr val="tx1"/>
                </a:solidFill>
                <a:latin typeface="Times New Roman" panose="02020603050405020304" pitchFamily="18" charset="0"/>
                <a:cs typeface="Times New Roman" panose="02020603050405020304" pitchFamily="18" charset="0"/>
              </a:rPr>
              <a:t> : </a:t>
            </a:r>
          </a:p>
          <a:p>
            <a:pPr algn="ctr"/>
            <a:r>
              <a:rPr lang="fr-FR" sz="2800" dirty="0">
                <a:solidFill>
                  <a:schemeClr val="tx1"/>
                </a:solidFill>
                <a:latin typeface="Times New Roman" panose="02020603050405020304" pitchFamily="18" charset="0"/>
                <a:cs typeface="Times New Roman" panose="02020603050405020304" pitchFamily="18" charset="0"/>
              </a:rPr>
              <a:t>percevoir avec ses yeux, savoir, remarquer, discerner ; </a:t>
            </a:r>
          </a:p>
          <a:p>
            <a:pPr algn="ctr"/>
            <a:r>
              <a:rPr lang="fr-FR" sz="2800" dirty="0">
                <a:solidFill>
                  <a:schemeClr val="tx1"/>
                </a:solidFill>
                <a:latin typeface="Times New Roman" panose="02020603050405020304" pitchFamily="18" charset="0"/>
                <a:cs typeface="Times New Roman" panose="02020603050405020304" pitchFamily="18" charset="0"/>
              </a:rPr>
              <a:t>tourner les yeux, l'esprit, l'attention vers quelque chose.</a:t>
            </a:r>
            <a:endParaRPr lang="fr-FR" sz="2800" i="1" dirty="0">
              <a:solidFill>
                <a:schemeClr val="tx1"/>
              </a:solidFill>
              <a:latin typeface="Times New Roman" panose="02020603050405020304" pitchFamily="18" charset="0"/>
              <a:cs typeface="Times New Roman" panose="02020603050405020304" pitchFamily="18" charset="0"/>
            </a:endParaRPr>
          </a:p>
        </p:txBody>
      </p:sp>
      <p:sp>
        <p:nvSpPr>
          <p:cNvPr id="7" name="Rectangle : coins arrondis 6">
            <a:extLst>
              <a:ext uri="{FF2B5EF4-FFF2-40B4-BE49-F238E27FC236}">
                <a16:creationId xmlns:a16="http://schemas.microsoft.com/office/drawing/2014/main" id="{31A65F66-6CFE-FE21-85AB-D5BD21905AEA}"/>
              </a:ext>
            </a:extLst>
          </p:cNvPr>
          <p:cNvSpPr/>
          <p:nvPr/>
        </p:nvSpPr>
        <p:spPr>
          <a:xfrm>
            <a:off x="3540940" y="4282751"/>
            <a:ext cx="7049681" cy="144850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Times New Roman" panose="02020603050405020304" pitchFamily="18" charset="0"/>
                <a:cs typeface="Times New Roman" panose="02020603050405020304" pitchFamily="18" charset="0"/>
              </a:rPr>
              <a:t>Qu’ont vu les apôtres après la résurrection? </a:t>
            </a:r>
            <a:r>
              <a:rPr lang="fr-FR" dirty="0"/>
              <a:t>? </a:t>
            </a:r>
            <a:endParaRPr lang="fr-FR" sz="2800" i="1" dirty="0">
              <a:solidFill>
                <a:schemeClr val="tx1"/>
              </a:solidFill>
            </a:endParaRPr>
          </a:p>
        </p:txBody>
      </p:sp>
      <p:sp>
        <p:nvSpPr>
          <p:cNvPr id="2" name="Espace réservé du numéro de diapositive 1">
            <a:extLst>
              <a:ext uri="{FF2B5EF4-FFF2-40B4-BE49-F238E27FC236}">
                <a16:creationId xmlns:a16="http://schemas.microsoft.com/office/drawing/2014/main" id="{88E188CB-8F1C-BD52-26D4-A633B2C2209C}"/>
              </a:ext>
            </a:extLst>
          </p:cNvPr>
          <p:cNvSpPr>
            <a:spLocks noGrp="1"/>
          </p:cNvSpPr>
          <p:nvPr>
            <p:ph type="sldNum" sz="quarter" idx="12"/>
          </p:nvPr>
        </p:nvSpPr>
        <p:spPr/>
        <p:txBody>
          <a:bodyPr/>
          <a:lstStyle/>
          <a:p>
            <a:fld id="{CF70008A-A0B5-4A2F-AE10-819E4AFD28BB}" type="slidenum">
              <a:rPr lang="fr-FR" smtClean="0"/>
              <a:pPr/>
              <a:t>24</a:t>
            </a:fld>
            <a:endParaRPr lang="fr-FR"/>
          </a:p>
        </p:txBody>
      </p:sp>
      <p:sp>
        <p:nvSpPr>
          <p:cNvPr id="10" name="ZoneTexte 9">
            <a:extLst>
              <a:ext uri="{FF2B5EF4-FFF2-40B4-BE49-F238E27FC236}">
                <a16:creationId xmlns:a16="http://schemas.microsoft.com/office/drawing/2014/main" id="{0CC3B309-CC8A-F6BD-781D-7739D0CB9CE1}"/>
              </a:ext>
            </a:extLst>
          </p:cNvPr>
          <p:cNvSpPr txBox="1"/>
          <p:nvPr/>
        </p:nvSpPr>
        <p:spPr>
          <a:xfrm>
            <a:off x="312722" y="234916"/>
            <a:ext cx="1198837" cy="523220"/>
          </a:xfrm>
          <a:prstGeom prst="rect">
            <a:avLst/>
          </a:prstGeom>
          <a:noFill/>
        </p:spPr>
        <p:txBody>
          <a:bodyPr wrap="square">
            <a:spAutoFit/>
          </a:bodyPr>
          <a:lstStyle/>
          <a:p>
            <a:r>
              <a:rPr kumimoji="0" lang="fr-FR"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virent</a:t>
            </a:r>
            <a:endParaRPr lang="fr-FR" dirty="0">
              <a:solidFill>
                <a:srgbClr val="FF0000"/>
              </a:solidFill>
            </a:endParaRPr>
          </a:p>
        </p:txBody>
      </p:sp>
      <p:pic>
        <p:nvPicPr>
          <p:cNvPr id="3" name="Image 2">
            <a:extLst>
              <a:ext uri="{FF2B5EF4-FFF2-40B4-BE49-F238E27FC236}">
                <a16:creationId xmlns:a16="http://schemas.microsoft.com/office/drawing/2014/main" id="{A0E088DD-43F7-19B3-EEC7-7B007B8B4C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722" y="1869656"/>
            <a:ext cx="2353522" cy="3137348"/>
          </a:xfrm>
          <a:prstGeom prst="rect">
            <a:avLst/>
          </a:prstGeom>
        </p:spPr>
      </p:pic>
    </p:spTree>
    <p:extLst>
      <p:ext uri="{BB962C8B-B14F-4D97-AF65-F5344CB8AC3E}">
        <p14:creationId xmlns:p14="http://schemas.microsoft.com/office/powerpoint/2010/main" val="408618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771F1-1DE4-6309-0758-F3A91591AF00}"/>
            </a:ext>
          </a:extLst>
        </p:cNvPr>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E340D9F3-140E-C2F8-86B0-702B50F15328}"/>
              </a:ext>
            </a:extLst>
          </p:cNvPr>
          <p:cNvSpPr/>
          <p:nvPr/>
        </p:nvSpPr>
        <p:spPr>
          <a:xfrm>
            <a:off x="309476" y="3124162"/>
            <a:ext cx="11573048" cy="2670148"/>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latin typeface="Times New Roman" panose="02020603050405020304" pitchFamily="18" charset="0"/>
                <a:cs typeface="Times New Roman" panose="02020603050405020304" pitchFamily="18" charset="0"/>
              </a:rPr>
              <a:t>Luc 24, 13-35</a:t>
            </a:r>
            <a:r>
              <a:rPr lang="fr-FR" sz="2800" dirty="0">
                <a:solidFill>
                  <a:schemeClr val="tx1"/>
                </a:solidFill>
                <a:latin typeface="Times New Roman" panose="02020603050405020304" pitchFamily="18" charset="0"/>
                <a:cs typeface="Times New Roman" panose="02020603050405020304" pitchFamily="18" charset="0"/>
              </a:rPr>
              <a:t> Les disciples d’Emmaüs marchent avec le ressuscité </a:t>
            </a:r>
          </a:p>
          <a:p>
            <a:pPr algn="ctr"/>
            <a:r>
              <a:rPr lang="fr-FR" sz="2800" dirty="0">
                <a:solidFill>
                  <a:schemeClr val="tx1"/>
                </a:solidFill>
                <a:latin typeface="Times New Roman" panose="02020603050405020304" pitchFamily="18" charset="0"/>
                <a:cs typeface="Times New Roman" panose="02020603050405020304" pitchFamily="18" charset="0"/>
              </a:rPr>
              <a:t>et ne le reconnaissent pas. </a:t>
            </a:r>
          </a:p>
          <a:p>
            <a:pPr algn="ctr"/>
            <a:r>
              <a:rPr lang="fr-FR" sz="2800" dirty="0">
                <a:solidFill>
                  <a:schemeClr val="tx1"/>
                </a:solidFill>
                <a:latin typeface="Times New Roman" panose="02020603050405020304" pitchFamily="18" charset="0"/>
                <a:cs typeface="Times New Roman" panose="02020603050405020304" pitchFamily="18" charset="0"/>
              </a:rPr>
              <a:t>Après le partage de la parole et du pain, </a:t>
            </a:r>
          </a:p>
          <a:p>
            <a:pPr algn="ctr"/>
            <a:r>
              <a:rPr lang="fr-FR" sz="2800" dirty="0">
                <a:solidFill>
                  <a:schemeClr val="tx1"/>
                </a:solidFill>
                <a:latin typeface="Times New Roman" panose="02020603050405020304" pitchFamily="18" charset="0"/>
                <a:cs typeface="Times New Roman" panose="02020603050405020304" pitchFamily="18" charset="0"/>
              </a:rPr>
              <a:t>ils le reconnaissent et disent avoir eu le cœur tout brûlant </a:t>
            </a:r>
          </a:p>
          <a:p>
            <a:pPr algn="ctr"/>
            <a:r>
              <a:rPr lang="fr-FR" sz="2800" dirty="0">
                <a:solidFill>
                  <a:schemeClr val="tx1"/>
                </a:solidFill>
                <a:latin typeface="Times New Roman" panose="02020603050405020304" pitchFamily="18" charset="0"/>
                <a:cs typeface="Times New Roman" panose="02020603050405020304" pitchFamily="18" charset="0"/>
              </a:rPr>
              <a:t>mais ils ne le voient plus. </a:t>
            </a:r>
          </a:p>
          <a:p>
            <a:pPr algn="ctr"/>
            <a:r>
              <a:rPr lang="fr-FR" sz="2800" dirty="0">
                <a:solidFill>
                  <a:schemeClr val="tx1"/>
                </a:solidFill>
                <a:latin typeface="Times New Roman" panose="02020603050405020304" pitchFamily="18" charset="0"/>
                <a:cs typeface="Times New Roman" panose="02020603050405020304" pitchFamily="18" charset="0"/>
              </a:rPr>
              <a:t>Ici, ils reconnaissent de suite le ressuscité. </a:t>
            </a:r>
          </a:p>
        </p:txBody>
      </p:sp>
      <p:sp>
        <p:nvSpPr>
          <p:cNvPr id="2" name="Espace réservé du numéro de diapositive 1">
            <a:extLst>
              <a:ext uri="{FF2B5EF4-FFF2-40B4-BE49-F238E27FC236}">
                <a16:creationId xmlns:a16="http://schemas.microsoft.com/office/drawing/2014/main" id="{175B1392-6E0A-1441-6C42-7342336E53D1}"/>
              </a:ext>
            </a:extLst>
          </p:cNvPr>
          <p:cNvSpPr>
            <a:spLocks noGrp="1"/>
          </p:cNvSpPr>
          <p:nvPr>
            <p:ph type="sldNum" sz="quarter" idx="12"/>
          </p:nvPr>
        </p:nvSpPr>
        <p:spPr/>
        <p:txBody>
          <a:bodyPr/>
          <a:lstStyle/>
          <a:p>
            <a:fld id="{CF70008A-A0B5-4A2F-AE10-819E4AFD28BB}" type="slidenum">
              <a:rPr lang="fr-FR" smtClean="0"/>
              <a:pPr/>
              <a:t>25</a:t>
            </a:fld>
            <a:endParaRPr lang="fr-FR"/>
          </a:p>
        </p:txBody>
      </p:sp>
      <p:sp>
        <p:nvSpPr>
          <p:cNvPr id="3" name="ZoneTexte 2">
            <a:extLst>
              <a:ext uri="{FF2B5EF4-FFF2-40B4-BE49-F238E27FC236}">
                <a16:creationId xmlns:a16="http://schemas.microsoft.com/office/drawing/2014/main" id="{1B3FEDE5-6128-DD62-3D91-220A5F5642C9}"/>
              </a:ext>
            </a:extLst>
          </p:cNvPr>
          <p:cNvSpPr txBox="1"/>
          <p:nvPr/>
        </p:nvSpPr>
        <p:spPr>
          <a:xfrm>
            <a:off x="182093" y="94548"/>
            <a:ext cx="1198837" cy="523220"/>
          </a:xfrm>
          <a:prstGeom prst="rect">
            <a:avLst/>
          </a:prstGeom>
          <a:noFill/>
        </p:spPr>
        <p:txBody>
          <a:bodyPr wrap="square">
            <a:spAutoFit/>
          </a:bodyPr>
          <a:lstStyle/>
          <a:p>
            <a:r>
              <a:rPr kumimoji="0" lang="fr-FR"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virent</a:t>
            </a:r>
            <a:endParaRPr lang="fr-FR" dirty="0">
              <a:solidFill>
                <a:srgbClr val="FF0000"/>
              </a:solidFill>
            </a:endParaRPr>
          </a:p>
        </p:txBody>
      </p:sp>
      <p:pic>
        <p:nvPicPr>
          <p:cNvPr id="5" name="Image 4">
            <a:extLst>
              <a:ext uri="{FF2B5EF4-FFF2-40B4-BE49-F238E27FC236}">
                <a16:creationId xmlns:a16="http://schemas.microsoft.com/office/drawing/2014/main" id="{9A611C32-81BF-BDB4-8FEB-E31BB1A9EB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4722" y="356158"/>
            <a:ext cx="2003046" cy="2670148"/>
          </a:xfrm>
          <a:prstGeom prst="rect">
            <a:avLst/>
          </a:prstGeom>
        </p:spPr>
      </p:pic>
    </p:spTree>
    <p:extLst>
      <p:ext uri="{BB962C8B-B14F-4D97-AF65-F5344CB8AC3E}">
        <p14:creationId xmlns:p14="http://schemas.microsoft.com/office/powerpoint/2010/main" val="3497096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C7081-4780-2432-61AF-9628B91CEC8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9F3B6797-1490-AA6E-54BE-055BCB444047}"/>
              </a:ext>
            </a:extLst>
          </p:cNvPr>
          <p:cNvSpPr/>
          <p:nvPr/>
        </p:nvSpPr>
        <p:spPr>
          <a:xfrm>
            <a:off x="1026367" y="999549"/>
            <a:ext cx="8593493" cy="3264541"/>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Times New Roman" panose="02020603050405020304" pitchFamily="18" charset="0"/>
                <a:cs typeface="Times New Roman" panose="02020603050405020304" pitchFamily="18" charset="0"/>
              </a:rPr>
              <a:t>Les premiers témoins ont fait l’expérience d’un corps ressuscité, qui n’est plus dépendant des lois physiques. </a:t>
            </a:r>
          </a:p>
          <a:p>
            <a:pPr algn="ctr"/>
            <a:r>
              <a:rPr lang="fr-FR" sz="2800" dirty="0">
                <a:solidFill>
                  <a:schemeClr val="tx1"/>
                </a:solidFill>
                <a:latin typeface="Times New Roman" panose="02020603050405020304" pitchFamily="18" charset="0"/>
                <a:cs typeface="Times New Roman" panose="02020603050405020304" pitchFamily="18" charset="0"/>
              </a:rPr>
              <a:t>Nous ne savons pas ce qu’ils ont vu. </a:t>
            </a:r>
          </a:p>
          <a:p>
            <a:pPr algn="ctr"/>
            <a:r>
              <a:rPr lang="fr-FR" sz="2800" dirty="0">
                <a:solidFill>
                  <a:schemeClr val="tx1"/>
                </a:solidFill>
                <a:latin typeface="Times New Roman" panose="02020603050405020304" pitchFamily="18" charset="0"/>
                <a:cs typeface="Times New Roman" panose="02020603050405020304" pitchFamily="18" charset="0"/>
              </a:rPr>
              <a:t>Nous avons le témoignage des évangiles disant </a:t>
            </a:r>
          </a:p>
          <a:p>
            <a:pPr algn="ctr"/>
            <a:r>
              <a:rPr lang="fr-FR" sz="2800" dirty="0">
                <a:solidFill>
                  <a:schemeClr val="tx1"/>
                </a:solidFill>
                <a:latin typeface="Times New Roman" panose="02020603050405020304" pitchFamily="18" charset="0"/>
                <a:cs typeface="Times New Roman" panose="02020603050405020304" pitchFamily="18" charset="0"/>
              </a:rPr>
              <a:t>une expérience, expérience d’une présence autre, </a:t>
            </a:r>
          </a:p>
          <a:p>
            <a:pPr algn="ctr"/>
            <a:r>
              <a:rPr lang="fr-FR" sz="2800" dirty="0">
                <a:solidFill>
                  <a:schemeClr val="tx1"/>
                </a:solidFill>
                <a:latin typeface="Times New Roman" panose="02020603050405020304" pitchFamily="18" charset="0"/>
                <a:cs typeface="Times New Roman" panose="02020603050405020304" pitchFamily="18" charset="0"/>
              </a:rPr>
              <a:t>une présence agissante, qui les renouvelle de l’intérieur.</a:t>
            </a:r>
          </a:p>
        </p:txBody>
      </p:sp>
      <p:sp>
        <p:nvSpPr>
          <p:cNvPr id="8" name="Rectangle : coins arrondis 7">
            <a:extLst>
              <a:ext uri="{FF2B5EF4-FFF2-40B4-BE49-F238E27FC236}">
                <a16:creationId xmlns:a16="http://schemas.microsoft.com/office/drawing/2014/main" id="{51F3EF01-43CF-3662-AF3C-C026D2BC374D}"/>
              </a:ext>
            </a:extLst>
          </p:cNvPr>
          <p:cNvSpPr/>
          <p:nvPr/>
        </p:nvSpPr>
        <p:spPr>
          <a:xfrm>
            <a:off x="2360645" y="4646195"/>
            <a:ext cx="9586747" cy="1512009"/>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Times New Roman" panose="02020603050405020304" pitchFamily="18" charset="0"/>
                <a:cs typeface="Times New Roman" panose="02020603050405020304" pitchFamily="18" charset="0"/>
              </a:rPr>
              <a:t>Sommes-nous aujourd’hui capables de </a:t>
            </a:r>
            <a:r>
              <a:rPr lang="fr-FR" sz="2800" i="1" dirty="0">
                <a:solidFill>
                  <a:schemeClr val="tx1"/>
                </a:solidFill>
                <a:latin typeface="Times New Roman" panose="02020603050405020304" pitchFamily="18" charset="0"/>
                <a:cs typeface="Times New Roman" panose="02020603050405020304" pitchFamily="18" charset="0"/>
              </a:rPr>
              <a:t>voir </a:t>
            </a:r>
            <a:r>
              <a:rPr lang="fr-FR" sz="2800" dirty="0">
                <a:solidFill>
                  <a:schemeClr val="tx1"/>
                </a:solidFill>
                <a:latin typeface="Times New Roman" panose="02020603050405020304" pitchFamily="18" charset="0"/>
                <a:cs typeface="Times New Roman" panose="02020603050405020304" pitchFamily="18" charset="0"/>
              </a:rPr>
              <a:t>comme eux, </a:t>
            </a:r>
          </a:p>
          <a:p>
            <a:pPr algn="ctr"/>
            <a:r>
              <a:rPr lang="fr-FR" sz="2800" dirty="0">
                <a:solidFill>
                  <a:schemeClr val="tx1"/>
                </a:solidFill>
                <a:latin typeface="Times New Roman" panose="02020603050405020304" pitchFamily="18" charset="0"/>
                <a:cs typeface="Times New Roman" panose="02020603050405020304" pitchFamily="18" charset="0"/>
              </a:rPr>
              <a:t>de tourner notre attention vers l’invisible ? </a:t>
            </a:r>
            <a:endParaRPr lang="fr-FR" sz="2800" b="1" dirty="0">
              <a:solidFill>
                <a:schemeClr val="tx1"/>
              </a:solidFill>
              <a:latin typeface="Times New Roman" panose="02020603050405020304" pitchFamily="18" charset="0"/>
              <a:cs typeface="Times New Roman" panose="02020603050405020304" pitchFamily="18" charset="0"/>
            </a:endParaRPr>
          </a:p>
        </p:txBody>
      </p:sp>
      <p:sp>
        <p:nvSpPr>
          <p:cNvPr id="2" name="Espace réservé du numéro de diapositive 1">
            <a:extLst>
              <a:ext uri="{FF2B5EF4-FFF2-40B4-BE49-F238E27FC236}">
                <a16:creationId xmlns:a16="http://schemas.microsoft.com/office/drawing/2014/main" id="{74620E15-843E-6F25-5256-DAD9BB2DF408}"/>
              </a:ext>
            </a:extLst>
          </p:cNvPr>
          <p:cNvSpPr>
            <a:spLocks noGrp="1"/>
          </p:cNvSpPr>
          <p:nvPr>
            <p:ph type="sldNum" sz="quarter" idx="12"/>
          </p:nvPr>
        </p:nvSpPr>
        <p:spPr/>
        <p:txBody>
          <a:bodyPr/>
          <a:lstStyle/>
          <a:p>
            <a:fld id="{CF70008A-A0B5-4A2F-AE10-819E4AFD28BB}" type="slidenum">
              <a:rPr lang="fr-FR" smtClean="0"/>
              <a:pPr/>
              <a:t>26</a:t>
            </a:fld>
            <a:endParaRPr lang="fr-FR"/>
          </a:p>
        </p:txBody>
      </p:sp>
      <p:sp>
        <p:nvSpPr>
          <p:cNvPr id="4" name="ZoneTexte 3">
            <a:extLst>
              <a:ext uri="{FF2B5EF4-FFF2-40B4-BE49-F238E27FC236}">
                <a16:creationId xmlns:a16="http://schemas.microsoft.com/office/drawing/2014/main" id="{D6AFEF23-A983-EA7D-835F-D6C9D76F80FB}"/>
              </a:ext>
            </a:extLst>
          </p:cNvPr>
          <p:cNvSpPr txBox="1"/>
          <p:nvPr/>
        </p:nvSpPr>
        <p:spPr>
          <a:xfrm>
            <a:off x="47259" y="93110"/>
            <a:ext cx="1198837" cy="523220"/>
          </a:xfrm>
          <a:prstGeom prst="rect">
            <a:avLst/>
          </a:prstGeom>
          <a:noFill/>
        </p:spPr>
        <p:txBody>
          <a:bodyPr wrap="square">
            <a:spAutoFit/>
          </a:bodyPr>
          <a:lstStyle/>
          <a:p>
            <a:r>
              <a:rPr kumimoji="0" lang="fr-FR"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virent</a:t>
            </a:r>
            <a:endParaRPr lang="fr-FR" dirty="0">
              <a:solidFill>
                <a:srgbClr val="FF0000"/>
              </a:solidFill>
            </a:endParaRPr>
          </a:p>
        </p:txBody>
      </p:sp>
      <p:pic>
        <p:nvPicPr>
          <p:cNvPr id="6" name="Image 5">
            <a:extLst>
              <a:ext uri="{FF2B5EF4-FFF2-40B4-BE49-F238E27FC236}">
                <a16:creationId xmlns:a16="http://schemas.microsoft.com/office/drawing/2014/main" id="{F6665198-4ED2-EA42-E1D5-1AB5EFDDAE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1367" y="1111937"/>
            <a:ext cx="2003046" cy="2670148"/>
          </a:xfrm>
          <a:prstGeom prst="rect">
            <a:avLst/>
          </a:prstGeom>
        </p:spPr>
      </p:pic>
    </p:spTree>
    <p:extLst>
      <p:ext uri="{BB962C8B-B14F-4D97-AF65-F5344CB8AC3E}">
        <p14:creationId xmlns:p14="http://schemas.microsoft.com/office/powerpoint/2010/main" val="90513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A9A8F-9B83-5E5D-AE15-4B4AA2C987F1}"/>
            </a:ext>
          </a:extLst>
        </p:cNvPr>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440CABBF-56BB-69B6-0E6A-4F8C9285DB25}"/>
              </a:ext>
            </a:extLst>
          </p:cNvPr>
          <p:cNvSpPr/>
          <p:nvPr/>
        </p:nvSpPr>
        <p:spPr>
          <a:xfrm>
            <a:off x="3868816" y="3839546"/>
            <a:ext cx="4620486" cy="2012950"/>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rgbClr val="FF0000"/>
                </a:solidFill>
              </a:rPr>
              <a:t> </a:t>
            </a:r>
          </a:p>
          <a:p>
            <a:pPr algn="ctr"/>
            <a:r>
              <a:rPr lang="fr-FR" sz="2800" b="1" dirty="0">
                <a:solidFill>
                  <a:srgbClr val="FF0000"/>
                </a:solidFill>
                <a:latin typeface="Times New Roman" panose="02020603050405020304" pitchFamily="18" charset="0"/>
                <a:cs typeface="Times New Roman" panose="02020603050405020304" pitchFamily="18" charset="0"/>
              </a:rPr>
              <a:t>17</a:t>
            </a:r>
            <a:r>
              <a:rPr lang="fr-FR" sz="2800" b="1" dirty="0">
                <a:latin typeface="Times New Roman" panose="02020603050405020304" pitchFamily="18" charset="0"/>
                <a:cs typeface="Times New Roman" panose="02020603050405020304" pitchFamily="18" charset="0"/>
              </a:rPr>
              <a:t> </a:t>
            </a:r>
            <a:r>
              <a:rPr lang="fr-FR" sz="2800" b="1" dirty="0">
                <a:solidFill>
                  <a:schemeClr val="tx1"/>
                </a:solidFill>
                <a:latin typeface="Times New Roman" panose="02020603050405020304" pitchFamily="18" charset="0"/>
                <a:cs typeface="Times New Roman" panose="02020603050405020304" pitchFamily="18" charset="0"/>
              </a:rPr>
              <a:t>Quand ils le virent, </a:t>
            </a:r>
          </a:p>
          <a:p>
            <a:pPr algn="ctr"/>
            <a:r>
              <a:rPr lang="fr-FR" sz="2800" b="1" dirty="0">
                <a:solidFill>
                  <a:schemeClr val="tx1"/>
                </a:solidFill>
                <a:latin typeface="Times New Roman" panose="02020603050405020304" pitchFamily="18" charset="0"/>
                <a:cs typeface="Times New Roman" panose="02020603050405020304" pitchFamily="18" charset="0"/>
              </a:rPr>
              <a:t>ils se </a:t>
            </a:r>
            <a:r>
              <a:rPr lang="fr-FR" sz="2800" b="1" dirty="0">
                <a:solidFill>
                  <a:srgbClr val="FF0000"/>
                </a:solidFill>
                <a:latin typeface="Times New Roman" panose="02020603050405020304" pitchFamily="18" charset="0"/>
                <a:cs typeface="Times New Roman" panose="02020603050405020304" pitchFamily="18" charset="0"/>
              </a:rPr>
              <a:t>prosternèrent</a:t>
            </a:r>
            <a:r>
              <a:rPr lang="fr-FR" sz="2800" b="1" dirty="0">
                <a:solidFill>
                  <a:schemeClr val="tx1"/>
                </a:solidFill>
                <a:latin typeface="Times New Roman" panose="02020603050405020304" pitchFamily="18" charset="0"/>
                <a:cs typeface="Times New Roman" panose="02020603050405020304" pitchFamily="18" charset="0"/>
              </a:rPr>
              <a:t>, </a:t>
            </a:r>
          </a:p>
          <a:p>
            <a:pPr algn="ctr"/>
            <a:r>
              <a:rPr lang="fr-FR" sz="2800" b="1" dirty="0">
                <a:solidFill>
                  <a:schemeClr val="tx1"/>
                </a:solidFill>
                <a:latin typeface="Times New Roman" panose="02020603050405020304" pitchFamily="18" charset="0"/>
                <a:cs typeface="Times New Roman" panose="02020603050405020304" pitchFamily="18" charset="0"/>
              </a:rPr>
              <a:t>mais certains </a:t>
            </a:r>
          </a:p>
          <a:p>
            <a:pPr algn="ctr"/>
            <a:r>
              <a:rPr lang="fr-FR" sz="2800" b="1" dirty="0">
                <a:solidFill>
                  <a:schemeClr val="tx1"/>
                </a:solidFill>
                <a:latin typeface="Times New Roman" panose="02020603050405020304" pitchFamily="18" charset="0"/>
                <a:cs typeface="Times New Roman" panose="02020603050405020304" pitchFamily="18" charset="0"/>
              </a:rPr>
              <a:t>eurent des doutes</a:t>
            </a:r>
          </a:p>
          <a:p>
            <a:pPr algn="ctr"/>
            <a:endParaRPr lang="fr-FR" sz="2800" b="1" dirty="0">
              <a:solidFill>
                <a:srgbClr val="FF0000"/>
              </a:solidFill>
            </a:endParaRPr>
          </a:p>
        </p:txBody>
      </p:sp>
      <p:sp>
        <p:nvSpPr>
          <p:cNvPr id="2" name="Espace réservé du numéro de diapositive 1">
            <a:extLst>
              <a:ext uri="{FF2B5EF4-FFF2-40B4-BE49-F238E27FC236}">
                <a16:creationId xmlns:a16="http://schemas.microsoft.com/office/drawing/2014/main" id="{63D0C6CD-9409-B0E1-063B-9B43EAB5DB87}"/>
              </a:ext>
            </a:extLst>
          </p:cNvPr>
          <p:cNvSpPr>
            <a:spLocks noGrp="1"/>
          </p:cNvSpPr>
          <p:nvPr>
            <p:ph type="sldNum" sz="quarter" idx="12"/>
          </p:nvPr>
        </p:nvSpPr>
        <p:spPr/>
        <p:txBody>
          <a:bodyPr/>
          <a:lstStyle/>
          <a:p>
            <a:fld id="{CF70008A-A0B5-4A2F-AE10-819E4AFD28BB}" type="slidenum">
              <a:rPr lang="fr-FR" smtClean="0"/>
              <a:pPr/>
              <a:t>27</a:t>
            </a:fld>
            <a:endParaRPr lang="fr-FR"/>
          </a:p>
        </p:txBody>
      </p:sp>
      <p:pic>
        <p:nvPicPr>
          <p:cNvPr id="5" name="Image 4">
            <a:extLst>
              <a:ext uri="{FF2B5EF4-FFF2-40B4-BE49-F238E27FC236}">
                <a16:creationId xmlns:a16="http://schemas.microsoft.com/office/drawing/2014/main" id="{1F99BCFF-A6E3-C91C-212E-6D39B755D6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8816" y="363893"/>
            <a:ext cx="3953799" cy="3475653"/>
          </a:xfrm>
          <a:prstGeom prst="rect">
            <a:avLst/>
          </a:prstGeom>
        </p:spPr>
      </p:pic>
    </p:spTree>
    <p:extLst>
      <p:ext uri="{BB962C8B-B14F-4D97-AF65-F5344CB8AC3E}">
        <p14:creationId xmlns:p14="http://schemas.microsoft.com/office/powerpoint/2010/main" val="14258859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2D92B-3BFC-EE6B-0D4C-0A61FB95446F}"/>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FBEB33C-4C7A-9389-F774-04859E646EE2}"/>
              </a:ext>
            </a:extLst>
          </p:cNvPr>
          <p:cNvSpPr>
            <a:spLocks noGrp="1"/>
          </p:cNvSpPr>
          <p:nvPr>
            <p:ph type="sldNum" sz="quarter" idx="12"/>
          </p:nvPr>
        </p:nvSpPr>
        <p:spPr/>
        <p:txBody>
          <a:bodyPr/>
          <a:lstStyle/>
          <a:p>
            <a:fld id="{CF70008A-A0B5-4A2F-AE10-819E4AFD28BB}" type="slidenum">
              <a:rPr lang="fr-FR" smtClean="0"/>
              <a:pPr/>
              <a:t>28</a:t>
            </a:fld>
            <a:endParaRPr lang="fr-FR"/>
          </a:p>
        </p:txBody>
      </p:sp>
      <p:sp>
        <p:nvSpPr>
          <p:cNvPr id="8" name="ZoneTexte 7">
            <a:extLst>
              <a:ext uri="{FF2B5EF4-FFF2-40B4-BE49-F238E27FC236}">
                <a16:creationId xmlns:a16="http://schemas.microsoft.com/office/drawing/2014/main" id="{6CE5F714-74F0-404E-D0AC-44D20919E88A}"/>
              </a:ext>
            </a:extLst>
          </p:cNvPr>
          <p:cNvSpPr txBox="1"/>
          <p:nvPr/>
        </p:nvSpPr>
        <p:spPr>
          <a:xfrm>
            <a:off x="247372" y="59316"/>
            <a:ext cx="1553436" cy="369332"/>
          </a:xfrm>
          <a:prstGeom prst="rect">
            <a:avLst/>
          </a:prstGeom>
          <a:noFill/>
        </p:spPr>
        <p:txBody>
          <a:bodyPr wrap="square">
            <a:spAutoFit/>
          </a:bodyPr>
          <a:lstStyle/>
          <a:p>
            <a:r>
              <a:rPr lang="fr-FR" b="1" dirty="0">
                <a:solidFill>
                  <a:srgbClr val="FF0000"/>
                </a:solidFill>
                <a:latin typeface="Times New Roman" panose="02020603050405020304" pitchFamily="18" charset="0"/>
                <a:cs typeface="Times New Roman" panose="02020603050405020304" pitchFamily="18" charset="0"/>
              </a:rPr>
              <a:t>prosternèrent</a:t>
            </a:r>
            <a:endParaRPr lang="fr-FR" dirty="0">
              <a:solidFill>
                <a:srgbClr val="FF0000"/>
              </a:solidFill>
            </a:endParaRPr>
          </a:p>
        </p:txBody>
      </p:sp>
      <p:grpSp>
        <p:nvGrpSpPr>
          <p:cNvPr id="13" name="Groupe 12">
            <a:extLst>
              <a:ext uri="{FF2B5EF4-FFF2-40B4-BE49-F238E27FC236}">
                <a16:creationId xmlns:a16="http://schemas.microsoft.com/office/drawing/2014/main" id="{A2BB81AD-1B3F-6933-43C6-B6D388BCCA17}"/>
              </a:ext>
            </a:extLst>
          </p:cNvPr>
          <p:cNvGrpSpPr/>
          <p:nvPr/>
        </p:nvGrpSpPr>
        <p:grpSpPr>
          <a:xfrm>
            <a:off x="1677954" y="3001494"/>
            <a:ext cx="4348066" cy="855010"/>
            <a:chOff x="2099388" y="769524"/>
            <a:chExt cx="4348066" cy="855010"/>
          </a:xfrm>
        </p:grpSpPr>
        <p:sp>
          <p:nvSpPr>
            <p:cNvPr id="5" name="Rectangle : coins arrondis 4">
              <a:extLst>
                <a:ext uri="{FF2B5EF4-FFF2-40B4-BE49-F238E27FC236}">
                  <a16:creationId xmlns:a16="http://schemas.microsoft.com/office/drawing/2014/main" id="{FF8B329A-04CF-F3BB-66B8-793F1A176562}"/>
                </a:ext>
              </a:extLst>
            </p:cNvPr>
            <p:cNvSpPr/>
            <p:nvPr/>
          </p:nvSpPr>
          <p:spPr>
            <a:xfrm>
              <a:off x="2099388" y="769524"/>
              <a:ext cx="4348066" cy="85501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buNone/>
              </a:pPr>
              <a:endParaRPr lang="fr-FR" sz="2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ZoneTexte 11">
              <a:extLst>
                <a:ext uri="{FF2B5EF4-FFF2-40B4-BE49-F238E27FC236}">
                  <a16:creationId xmlns:a16="http://schemas.microsoft.com/office/drawing/2014/main" id="{5A828AC5-909D-8771-2F5C-A0E527B8BC52}"/>
                </a:ext>
              </a:extLst>
            </p:cNvPr>
            <p:cNvSpPr txBox="1"/>
            <p:nvPr/>
          </p:nvSpPr>
          <p:spPr>
            <a:xfrm>
              <a:off x="2209023" y="943274"/>
              <a:ext cx="3886977" cy="523220"/>
            </a:xfrm>
            <a:prstGeom prst="rect">
              <a:avLst/>
            </a:prstGeom>
            <a:noFill/>
          </p:spPr>
          <p:txBody>
            <a:bodyPr wrap="square">
              <a:spAutoFit/>
            </a:bodyPr>
            <a:lstStyle/>
            <a:p>
              <a:pPr algn="ctr"/>
              <a:r>
                <a:rPr lang="fr-FR" sz="2800" dirty="0">
                  <a:latin typeface="Times New Roman" panose="02020603050405020304" pitchFamily="18" charset="0"/>
                  <a:cs typeface="Times New Roman" panose="02020603050405020304" pitchFamily="18" charset="0"/>
                </a:rPr>
                <a:t>Pourquoi se prosterner ? </a:t>
              </a:r>
            </a:p>
          </p:txBody>
        </p:sp>
      </p:grpSp>
      <p:pic>
        <p:nvPicPr>
          <p:cNvPr id="14" name="Image 13">
            <a:extLst>
              <a:ext uri="{FF2B5EF4-FFF2-40B4-BE49-F238E27FC236}">
                <a16:creationId xmlns:a16="http://schemas.microsoft.com/office/drawing/2014/main" id="{BED51932-5B5D-0F85-C8E7-81A56D446F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7236" y="1180099"/>
            <a:ext cx="5116564" cy="4497801"/>
          </a:xfrm>
          <a:prstGeom prst="rect">
            <a:avLst/>
          </a:prstGeom>
        </p:spPr>
      </p:pic>
    </p:spTree>
    <p:extLst>
      <p:ext uri="{BB962C8B-B14F-4D97-AF65-F5344CB8AC3E}">
        <p14:creationId xmlns:p14="http://schemas.microsoft.com/office/powerpoint/2010/main" val="38754190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4994B-A489-F977-985A-5D9403A6D79A}"/>
            </a:ext>
          </a:extLst>
        </p:cNvPr>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1D7C6927-4DB8-2532-9F11-2ABFF47C089A}"/>
              </a:ext>
            </a:extLst>
          </p:cNvPr>
          <p:cNvSpPr/>
          <p:nvPr/>
        </p:nvSpPr>
        <p:spPr>
          <a:xfrm>
            <a:off x="165886" y="484849"/>
            <a:ext cx="9499224" cy="1493242"/>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latin typeface="Times New Roman" panose="02020603050405020304" pitchFamily="18" charset="0"/>
                <a:cs typeface="Times New Roman" panose="02020603050405020304" pitchFamily="18" charset="0"/>
              </a:rPr>
              <a:t>Deutéronome 30, 17 </a:t>
            </a:r>
            <a:r>
              <a:rPr lang="fr-FR" sz="2800" dirty="0">
                <a:solidFill>
                  <a:schemeClr val="tx1"/>
                </a:solidFill>
                <a:latin typeface="Times New Roman" panose="02020603050405020304" pitchFamily="18" charset="0"/>
                <a:cs typeface="Times New Roman" panose="02020603050405020304" pitchFamily="18" charset="0"/>
              </a:rPr>
              <a:t>La Loi demande de ne pas se prosterner devant d’autres dieux que le Dieu unique.</a:t>
            </a:r>
            <a:r>
              <a:rPr lang="fr-FR" sz="2800" b="1" i="1" strike="sngStrike" dirty="0">
                <a:solidFill>
                  <a:schemeClr val="tx1"/>
                </a:solidFill>
                <a:latin typeface="Times New Roman" panose="02020603050405020304" pitchFamily="18" charset="0"/>
                <a:cs typeface="Times New Roman" panose="02020603050405020304" pitchFamily="18" charset="0"/>
              </a:rPr>
              <a:t> </a:t>
            </a:r>
            <a:endParaRPr lang="fr-FR" sz="2800" dirty="0">
              <a:solidFill>
                <a:schemeClr val="tx1"/>
              </a:solidFill>
              <a:latin typeface="Times New Roman" panose="02020603050405020304" pitchFamily="18" charset="0"/>
              <a:cs typeface="Times New Roman" panose="02020603050405020304" pitchFamily="18" charset="0"/>
            </a:endParaRPr>
          </a:p>
        </p:txBody>
      </p:sp>
      <p:sp>
        <p:nvSpPr>
          <p:cNvPr id="2" name="Espace réservé du numéro de diapositive 1">
            <a:extLst>
              <a:ext uri="{FF2B5EF4-FFF2-40B4-BE49-F238E27FC236}">
                <a16:creationId xmlns:a16="http://schemas.microsoft.com/office/drawing/2014/main" id="{1FAE66C5-48CC-13EA-1C20-08995AA2D1D9}"/>
              </a:ext>
            </a:extLst>
          </p:cNvPr>
          <p:cNvSpPr>
            <a:spLocks noGrp="1"/>
          </p:cNvSpPr>
          <p:nvPr>
            <p:ph type="sldNum" sz="quarter" idx="12"/>
          </p:nvPr>
        </p:nvSpPr>
        <p:spPr/>
        <p:txBody>
          <a:bodyPr/>
          <a:lstStyle/>
          <a:p>
            <a:fld id="{CF70008A-A0B5-4A2F-AE10-819E4AFD28BB}" type="slidenum">
              <a:rPr lang="fr-FR" smtClean="0"/>
              <a:pPr/>
              <a:t>29</a:t>
            </a:fld>
            <a:endParaRPr lang="fr-FR"/>
          </a:p>
        </p:txBody>
      </p:sp>
      <p:sp>
        <p:nvSpPr>
          <p:cNvPr id="4" name="ZoneTexte 3">
            <a:extLst>
              <a:ext uri="{FF2B5EF4-FFF2-40B4-BE49-F238E27FC236}">
                <a16:creationId xmlns:a16="http://schemas.microsoft.com/office/drawing/2014/main" id="{24750C0B-EF48-B55B-EA62-CF14B0469865}"/>
              </a:ext>
            </a:extLst>
          </p:cNvPr>
          <p:cNvSpPr txBox="1"/>
          <p:nvPr/>
        </p:nvSpPr>
        <p:spPr>
          <a:xfrm>
            <a:off x="88752" y="80541"/>
            <a:ext cx="1553436" cy="369332"/>
          </a:xfrm>
          <a:prstGeom prst="rect">
            <a:avLst/>
          </a:prstGeom>
          <a:noFill/>
        </p:spPr>
        <p:txBody>
          <a:bodyPr wrap="square">
            <a:spAutoFit/>
          </a:bodyPr>
          <a:lstStyle/>
          <a:p>
            <a:r>
              <a:rPr lang="fr-FR" b="1" dirty="0">
                <a:solidFill>
                  <a:srgbClr val="FF0000"/>
                </a:solidFill>
                <a:latin typeface="Times New Roman" panose="02020603050405020304" pitchFamily="18" charset="0"/>
                <a:cs typeface="Times New Roman" panose="02020603050405020304" pitchFamily="18" charset="0"/>
              </a:rPr>
              <a:t>prosternèrent</a:t>
            </a:r>
            <a:endParaRPr lang="fr-FR" dirty="0">
              <a:solidFill>
                <a:srgbClr val="FF0000"/>
              </a:solidFill>
            </a:endParaRPr>
          </a:p>
        </p:txBody>
      </p:sp>
      <p:grpSp>
        <p:nvGrpSpPr>
          <p:cNvPr id="11" name="Groupe 10">
            <a:extLst>
              <a:ext uri="{FF2B5EF4-FFF2-40B4-BE49-F238E27FC236}">
                <a16:creationId xmlns:a16="http://schemas.microsoft.com/office/drawing/2014/main" id="{1C44B302-1D7F-89E3-B76B-87713D140E01}"/>
              </a:ext>
            </a:extLst>
          </p:cNvPr>
          <p:cNvGrpSpPr/>
          <p:nvPr/>
        </p:nvGrpSpPr>
        <p:grpSpPr>
          <a:xfrm>
            <a:off x="308743" y="2140108"/>
            <a:ext cx="11574513" cy="4439691"/>
            <a:chOff x="88752" y="2149438"/>
            <a:chExt cx="11574513" cy="4439691"/>
          </a:xfrm>
        </p:grpSpPr>
        <p:sp>
          <p:nvSpPr>
            <p:cNvPr id="14" name="Rectangle : coins arrondis 13">
              <a:extLst>
                <a:ext uri="{FF2B5EF4-FFF2-40B4-BE49-F238E27FC236}">
                  <a16:creationId xmlns:a16="http://schemas.microsoft.com/office/drawing/2014/main" id="{4C4D98F2-99A0-5A2F-22A7-8C283503A4F2}"/>
                </a:ext>
              </a:extLst>
            </p:cNvPr>
            <p:cNvSpPr/>
            <p:nvPr/>
          </p:nvSpPr>
          <p:spPr>
            <a:xfrm>
              <a:off x="88752" y="2149438"/>
              <a:ext cx="11574513" cy="4401205"/>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FB3C678F-D7D2-E77F-6237-08BA3F18ECB2}"/>
                </a:ext>
              </a:extLst>
            </p:cNvPr>
            <p:cNvSpPr txBox="1"/>
            <p:nvPr/>
          </p:nvSpPr>
          <p:spPr>
            <a:xfrm>
              <a:off x="289249" y="2187924"/>
              <a:ext cx="11243388" cy="4401205"/>
            </a:xfrm>
            <a:prstGeom prst="rect">
              <a:avLst/>
            </a:prstGeom>
            <a:noFill/>
          </p:spPr>
          <p:txBody>
            <a:bodyPr wrap="square">
              <a:spAutoFit/>
            </a:bodyPr>
            <a:lstStyle/>
            <a:p>
              <a:pPr algn="ctr"/>
              <a:r>
                <a:rPr lang="fr-FR" sz="2800" b="1" dirty="0">
                  <a:latin typeface="Times New Roman" panose="02020603050405020304" pitchFamily="18" charset="0"/>
                  <a:cs typeface="Times New Roman" panose="02020603050405020304" pitchFamily="18" charset="0"/>
                </a:rPr>
                <a:t>Matthieu 2, 11 </a:t>
              </a:r>
              <a:r>
                <a:rPr lang="fr-FR" sz="2800" dirty="0">
                  <a:latin typeface="Times New Roman" panose="02020603050405020304" pitchFamily="18" charset="0"/>
                  <a:cs typeface="Times New Roman" panose="02020603050405020304" pitchFamily="18" charset="0"/>
                </a:rPr>
                <a:t>Les Mages se prosternent devant l’enfant. </a:t>
              </a:r>
            </a:p>
            <a:p>
              <a:pPr algn="ctr"/>
              <a:r>
                <a:rPr lang="fr-FR" sz="2800" b="1" dirty="0">
                  <a:latin typeface="Times New Roman" panose="02020603050405020304" pitchFamily="18" charset="0"/>
                  <a:cs typeface="Times New Roman" panose="02020603050405020304" pitchFamily="18" charset="0"/>
                </a:rPr>
                <a:t>Matthieu 8, 2 </a:t>
              </a:r>
              <a:r>
                <a:rPr lang="fr-FR" sz="2800" dirty="0">
                  <a:latin typeface="Times New Roman" panose="02020603050405020304" pitchFamily="18" charset="0"/>
                  <a:cs typeface="Times New Roman" panose="02020603050405020304" pitchFamily="18" charset="0"/>
                </a:rPr>
                <a:t>Un lépreux se prosterne. </a:t>
              </a:r>
            </a:p>
            <a:p>
              <a:pPr algn="ctr"/>
              <a:r>
                <a:rPr lang="fr-FR" sz="2800" b="1" dirty="0">
                  <a:latin typeface="Times New Roman" panose="02020603050405020304" pitchFamily="18" charset="0"/>
                  <a:cs typeface="Times New Roman" panose="02020603050405020304" pitchFamily="18" charset="0"/>
                </a:rPr>
                <a:t>Matthieu 14, 33 </a:t>
              </a:r>
              <a:r>
                <a:rPr lang="fr-FR" sz="2800" dirty="0">
                  <a:latin typeface="Times New Roman" panose="02020603050405020304" pitchFamily="18" charset="0"/>
                  <a:cs typeface="Times New Roman" panose="02020603050405020304" pitchFamily="18" charset="0"/>
                </a:rPr>
                <a:t>Alors ceux qui étaient dans la barque </a:t>
              </a:r>
            </a:p>
            <a:p>
              <a:pPr algn="ctr"/>
              <a:r>
                <a:rPr lang="fr-FR" sz="2800" dirty="0">
                  <a:latin typeface="Times New Roman" panose="02020603050405020304" pitchFamily="18" charset="0"/>
                  <a:cs typeface="Times New Roman" panose="02020603050405020304" pitchFamily="18" charset="0"/>
                </a:rPr>
                <a:t>se prosternèrent devant lui, et ils lui dirent : </a:t>
              </a:r>
            </a:p>
            <a:p>
              <a:pPr algn="ctr"/>
              <a:r>
                <a:rPr lang="fr-FR" sz="2800" i="1" dirty="0">
                  <a:latin typeface="Times New Roman" panose="02020603050405020304" pitchFamily="18" charset="0"/>
                  <a:cs typeface="Times New Roman" panose="02020603050405020304" pitchFamily="18" charset="0"/>
                </a:rPr>
                <a:t>Vraiment, tu es le Fils de Dieu !</a:t>
              </a:r>
            </a:p>
            <a:p>
              <a:pPr algn="ctr"/>
              <a:r>
                <a:rPr lang="fr-FR" sz="2800" b="1" dirty="0">
                  <a:latin typeface="Times New Roman" panose="02020603050405020304" pitchFamily="18" charset="0"/>
                  <a:cs typeface="Times New Roman" panose="02020603050405020304" pitchFamily="18" charset="0"/>
                </a:rPr>
                <a:t>Matthieu 28, 9 </a:t>
              </a:r>
              <a:r>
                <a:rPr lang="fr-FR" sz="2800" dirty="0">
                  <a:latin typeface="Times New Roman" panose="02020603050405020304" pitchFamily="18" charset="0"/>
                  <a:cs typeface="Times New Roman" panose="02020603050405020304" pitchFamily="18" charset="0"/>
                </a:rPr>
                <a:t>Les femmes se prosternent. </a:t>
              </a:r>
            </a:p>
            <a:p>
              <a:pPr algn="ctr"/>
              <a:r>
                <a:rPr lang="fr-FR" sz="2800" dirty="0">
                  <a:latin typeface="Times New Roman" panose="02020603050405020304" pitchFamily="18" charset="0"/>
                  <a:cs typeface="Times New Roman" panose="02020603050405020304" pitchFamily="18" charset="0"/>
                </a:rPr>
                <a:t>Pourquoi se prosternent-ils tous devant Jésus ?  </a:t>
              </a:r>
            </a:p>
            <a:p>
              <a:pPr algn="ctr"/>
              <a:r>
                <a:rPr lang="fr-FR" sz="2800" b="1" dirty="0">
                  <a:latin typeface="Times New Roman" panose="02020603050405020304" pitchFamily="18" charset="0"/>
                  <a:cs typeface="Times New Roman" panose="02020603050405020304" pitchFamily="18" charset="0"/>
                </a:rPr>
                <a:t>Matthieu 4, 10 </a:t>
              </a:r>
              <a:r>
                <a:rPr lang="fr-FR" sz="2800" dirty="0">
                  <a:latin typeface="Times New Roman" panose="02020603050405020304" pitchFamily="18" charset="0"/>
                  <a:cs typeface="Times New Roman" panose="02020603050405020304" pitchFamily="18" charset="0"/>
                </a:rPr>
                <a:t>Alors, Jésus lui dit : </a:t>
              </a:r>
              <a:r>
                <a:rPr lang="fr-FR" sz="2800" i="1" dirty="0">
                  <a:latin typeface="Times New Roman" panose="02020603050405020304" pitchFamily="18" charset="0"/>
                  <a:cs typeface="Times New Roman" panose="02020603050405020304" pitchFamily="18" charset="0"/>
                </a:rPr>
                <a:t>Arrière, Satan ! car il est écrit : </a:t>
              </a:r>
            </a:p>
            <a:p>
              <a:pPr algn="ctr"/>
              <a:r>
                <a:rPr lang="fr-FR" sz="2800" i="1" dirty="0">
                  <a:latin typeface="Times New Roman" panose="02020603050405020304" pitchFamily="18" charset="0"/>
                  <a:cs typeface="Times New Roman" panose="02020603050405020304" pitchFamily="18" charset="0"/>
                </a:rPr>
                <a:t>C'est devant le Seigneur ton Dieu que tu te prosterneras, </a:t>
              </a:r>
            </a:p>
            <a:p>
              <a:pPr algn="ctr"/>
              <a:r>
                <a:rPr lang="fr-FR" sz="2800" i="1" dirty="0">
                  <a:latin typeface="Times New Roman" panose="02020603050405020304" pitchFamily="18" charset="0"/>
                  <a:cs typeface="Times New Roman" panose="02020603050405020304" pitchFamily="18" charset="0"/>
                </a:rPr>
                <a:t>et c'est lui seul que tu adoreras. </a:t>
              </a:r>
            </a:p>
          </p:txBody>
        </p:sp>
      </p:grpSp>
      <p:pic>
        <p:nvPicPr>
          <p:cNvPr id="12" name="Image 11">
            <a:extLst>
              <a:ext uri="{FF2B5EF4-FFF2-40B4-BE49-F238E27FC236}">
                <a16:creationId xmlns:a16="http://schemas.microsoft.com/office/drawing/2014/main" id="{A3B522D3-2DAF-204F-CCC6-335BEBFD2C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6307" y="278201"/>
            <a:ext cx="2256453" cy="1983573"/>
          </a:xfrm>
          <a:prstGeom prst="rect">
            <a:avLst/>
          </a:prstGeom>
        </p:spPr>
      </p:pic>
    </p:spTree>
    <p:extLst>
      <p:ext uri="{BB962C8B-B14F-4D97-AF65-F5344CB8AC3E}">
        <p14:creationId xmlns:p14="http://schemas.microsoft.com/office/powerpoint/2010/main" val="228192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87A04-E719-868F-BB62-0F81DDBCBB35}"/>
            </a:ext>
          </a:extLst>
        </p:cNvPr>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86BA35E9-D4A9-13EA-324A-F63B13E396C9}"/>
              </a:ext>
            </a:extLst>
          </p:cNvPr>
          <p:cNvSpPr/>
          <p:nvPr/>
        </p:nvSpPr>
        <p:spPr>
          <a:xfrm>
            <a:off x="3560843" y="3650504"/>
            <a:ext cx="5564495" cy="1779912"/>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rgbClr val="FF0000"/>
                </a:solidFill>
                <a:latin typeface="Times New Roman" panose="02020603050405020304" pitchFamily="18" charset="0"/>
                <a:cs typeface="Times New Roman" panose="02020603050405020304" pitchFamily="18" charset="0"/>
              </a:rPr>
              <a:t>16 Les onze </a:t>
            </a:r>
            <a:r>
              <a:rPr lang="fr-FR" sz="2800" b="1" dirty="0">
                <a:solidFill>
                  <a:schemeClr val="tx1"/>
                </a:solidFill>
                <a:latin typeface="Times New Roman" panose="02020603050405020304" pitchFamily="18" charset="0"/>
                <a:cs typeface="Times New Roman" panose="02020603050405020304" pitchFamily="18" charset="0"/>
              </a:rPr>
              <a:t>disciples s'en allèrent en</a:t>
            </a:r>
            <a:r>
              <a:rPr lang="fr-FR" sz="2800" b="1" dirty="0">
                <a:solidFill>
                  <a:srgbClr val="FF0000"/>
                </a:solidFill>
                <a:latin typeface="Times New Roman" panose="02020603050405020304" pitchFamily="18" charset="0"/>
                <a:cs typeface="Times New Roman" panose="02020603050405020304" pitchFamily="18" charset="0"/>
              </a:rPr>
              <a:t> </a:t>
            </a:r>
            <a:r>
              <a:rPr lang="fr-FR" sz="2800" b="1" dirty="0">
                <a:solidFill>
                  <a:schemeClr val="tx1"/>
                </a:solidFill>
                <a:latin typeface="Times New Roman" panose="02020603050405020304" pitchFamily="18" charset="0"/>
                <a:cs typeface="Times New Roman" panose="02020603050405020304" pitchFamily="18" charset="0"/>
              </a:rPr>
              <a:t>Galilée, à la montagne où Jésus leur avait ordonné de se rendre.</a:t>
            </a:r>
          </a:p>
        </p:txBody>
      </p:sp>
      <p:pic>
        <p:nvPicPr>
          <p:cNvPr id="3" name="Image 2">
            <a:extLst>
              <a:ext uri="{FF2B5EF4-FFF2-40B4-BE49-F238E27FC236}">
                <a16:creationId xmlns:a16="http://schemas.microsoft.com/office/drawing/2014/main" id="{CD3FE292-30D5-FB67-410A-D682FABA05D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87236" y="1242409"/>
            <a:ext cx="2711707" cy="2315497"/>
          </a:xfrm>
          <a:prstGeom prst="rect">
            <a:avLst/>
          </a:prstGeom>
        </p:spPr>
      </p:pic>
      <p:sp>
        <p:nvSpPr>
          <p:cNvPr id="5" name="Espace réservé du numéro de diapositive 4">
            <a:extLst>
              <a:ext uri="{FF2B5EF4-FFF2-40B4-BE49-F238E27FC236}">
                <a16:creationId xmlns:a16="http://schemas.microsoft.com/office/drawing/2014/main" id="{AD3F245C-B059-F4FB-B358-8B14D8466594}"/>
              </a:ext>
            </a:extLst>
          </p:cNvPr>
          <p:cNvSpPr>
            <a:spLocks noGrp="1"/>
          </p:cNvSpPr>
          <p:nvPr>
            <p:ph type="sldNum" sz="quarter" idx="12"/>
          </p:nvPr>
        </p:nvSpPr>
        <p:spPr/>
        <p:txBody>
          <a:bodyPr/>
          <a:lstStyle/>
          <a:p>
            <a:fld id="{CF70008A-A0B5-4A2F-AE10-819E4AFD28BB}" type="slidenum">
              <a:rPr lang="fr-FR" smtClean="0"/>
              <a:pPr/>
              <a:t>3</a:t>
            </a:fld>
            <a:endParaRPr lang="fr-FR"/>
          </a:p>
        </p:txBody>
      </p:sp>
    </p:spTree>
    <p:extLst>
      <p:ext uri="{BB962C8B-B14F-4D97-AF65-F5344CB8AC3E}">
        <p14:creationId xmlns:p14="http://schemas.microsoft.com/office/powerpoint/2010/main" val="34306024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2C7C3-B407-0C02-0E60-9001296FB8B4}"/>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501F4D8B-100C-42FB-5B51-EB139044A1FC}"/>
              </a:ext>
            </a:extLst>
          </p:cNvPr>
          <p:cNvSpPr/>
          <p:nvPr/>
        </p:nvSpPr>
        <p:spPr>
          <a:xfrm>
            <a:off x="1063690" y="3259778"/>
            <a:ext cx="10478277" cy="193728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Times New Roman" panose="02020603050405020304" pitchFamily="18" charset="0"/>
                <a:cs typeface="Times New Roman" panose="02020603050405020304" pitchFamily="18" charset="0"/>
              </a:rPr>
              <a:t>Dans le Premier Testament, on se prosterne devant Dieu seul. </a:t>
            </a:r>
          </a:p>
          <a:p>
            <a:pPr algn="ctr"/>
            <a:r>
              <a:rPr lang="fr-FR" sz="2800" dirty="0">
                <a:solidFill>
                  <a:schemeClr val="tx1"/>
                </a:solidFill>
                <a:latin typeface="Times New Roman" panose="02020603050405020304" pitchFamily="18" charset="0"/>
                <a:cs typeface="Times New Roman" panose="02020603050405020304" pitchFamily="18" charset="0"/>
              </a:rPr>
              <a:t>C’est un signe d’adoration pour se reconnaître humble </a:t>
            </a:r>
          </a:p>
          <a:p>
            <a:pPr algn="ctr"/>
            <a:r>
              <a:rPr lang="fr-FR" sz="2800" dirty="0">
                <a:solidFill>
                  <a:schemeClr val="tx1"/>
                </a:solidFill>
                <a:latin typeface="Times New Roman" panose="02020603050405020304" pitchFamily="18" charset="0"/>
                <a:cs typeface="Times New Roman" panose="02020603050405020304" pitchFamily="18" charset="0"/>
              </a:rPr>
              <a:t>devant plus grand que soi. </a:t>
            </a:r>
          </a:p>
          <a:p>
            <a:pPr algn="ctr"/>
            <a:r>
              <a:rPr lang="fr-FR" sz="2800" dirty="0">
                <a:solidFill>
                  <a:schemeClr val="tx1"/>
                </a:solidFill>
                <a:latin typeface="Times New Roman" panose="02020603050405020304" pitchFamily="18" charset="0"/>
                <a:cs typeface="Times New Roman" panose="02020603050405020304" pitchFamily="18" charset="0"/>
              </a:rPr>
              <a:t>Dans Matthieu, Jésus est reconnu comme Dieu, Fils de Dieu. </a:t>
            </a:r>
            <a:endParaRPr lang="fr-FR"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Espace réservé du numéro de diapositive 1">
            <a:extLst>
              <a:ext uri="{FF2B5EF4-FFF2-40B4-BE49-F238E27FC236}">
                <a16:creationId xmlns:a16="http://schemas.microsoft.com/office/drawing/2014/main" id="{EAC32BB3-10C0-D8DA-2B56-64D22FD9D71B}"/>
              </a:ext>
            </a:extLst>
          </p:cNvPr>
          <p:cNvSpPr>
            <a:spLocks noGrp="1"/>
          </p:cNvSpPr>
          <p:nvPr>
            <p:ph type="sldNum" sz="quarter" idx="12"/>
          </p:nvPr>
        </p:nvSpPr>
        <p:spPr/>
        <p:txBody>
          <a:bodyPr/>
          <a:lstStyle/>
          <a:p>
            <a:fld id="{CF70008A-A0B5-4A2F-AE10-819E4AFD28BB}" type="slidenum">
              <a:rPr lang="fr-FR" smtClean="0"/>
              <a:pPr/>
              <a:t>30</a:t>
            </a:fld>
            <a:endParaRPr lang="fr-FR"/>
          </a:p>
        </p:txBody>
      </p:sp>
      <p:sp>
        <p:nvSpPr>
          <p:cNvPr id="4" name="ZoneTexte 3">
            <a:extLst>
              <a:ext uri="{FF2B5EF4-FFF2-40B4-BE49-F238E27FC236}">
                <a16:creationId xmlns:a16="http://schemas.microsoft.com/office/drawing/2014/main" id="{4308E40E-DA82-33D3-9D65-6AEFF88B9D0B}"/>
              </a:ext>
            </a:extLst>
          </p:cNvPr>
          <p:cNvSpPr txBox="1"/>
          <p:nvPr/>
        </p:nvSpPr>
        <p:spPr>
          <a:xfrm>
            <a:off x="116744" y="41800"/>
            <a:ext cx="1553436" cy="369332"/>
          </a:xfrm>
          <a:prstGeom prst="rect">
            <a:avLst/>
          </a:prstGeom>
          <a:noFill/>
        </p:spPr>
        <p:txBody>
          <a:bodyPr wrap="square">
            <a:spAutoFit/>
          </a:bodyPr>
          <a:lstStyle/>
          <a:p>
            <a:r>
              <a:rPr lang="fr-FR" b="1" dirty="0">
                <a:solidFill>
                  <a:srgbClr val="FF0000"/>
                </a:solidFill>
                <a:latin typeface="Times New Roman" panose="02020603050405020304" pitchFamily="18" charset="0"/>
                <a:cs typeface="Times New Roman" panose="02020603050405020304" pitchFamily="18" charset="0"/>
              </a:rPr>
              <a:t>prosternèrent</a:t>
            </a:r>
            <a:endParaRPr lang="fr-FR" dirty="0">
              <a:solidFill>
                <a:srgbClr val="FF0000"/>
              </a:solidFill>
            </a:endParaRPr>
          </a:p>
        </p:txBody>
      </p:sp>
      <p:pic>
        <p:nvPicPr>
          <p:cNvPr id="6" name="Image 5">
            <a:extLst>
              <a:ext uri="{FF2B5EF4-FFF2-40B4-BE49-F238E27FC236}">
                <a16:creationId xmlns:a16="http://schemas.microsoft.com/office/drawing/2014/main" id="{498A25FF-3EDE-DEFC-D09F-32A194B488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7066" y="558120"/>
            <a:ext cx="3073325" cy="2701658"/>
          </a:xfrm>
          <a:prstGeom prst="rect">
            <a:avLst/>
          </a:prstGeom>
        </p:spPr>
      </p:pic>
    </p:spTree>
    <p:extLst>
      <p:ext uri="{BB962C8B-B14F-4D97-AF65-F5344CB8AC3E}">
        <p14:creationId xmlns:p14="http://schemas.microsoft.com/office/powerpoint/2010/main" val="27604299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F04AC-C2BC-4C62-E086-41C7C5AF0FCE}"/>
            </a:ext>
          </a:extLst>
        </p:cNvPr>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26B77385-4E91-B1AF-2510-CCC0FDB72906}"/>
              </a:ext>
            </a:extLst>
          </p:cNvPr>
          <p:cNvSpPr/>
          <p:nvPr/>
        </p:nvSpPr>
        <p:spPr>
          <a:xfrm>
            <a:off x="3927865" y="2474192"/>
            <a:ext cx="4089881" cy="190961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rgbClr val="FF0000"/>
                </a:solidFill>
                <a:latin typeface="Times New Roman" panose="02020603050405020304" pitchFamily="18" charset="0"/>
                <a:cs typeface="Times New Roman" panose="02020603050405020304" pitchFamily="18" charset="0"/>
              </a:rPr>
              <a:t>17</a:t>
            </a:r>
            <a:r>
              <a:rPr lang="fr-FR" sz="2800" b="1" dirty="0">
                <a:latin typeface="Times New Roman" panose="02020603050405020304" pitchFamily="18" charset="0"/>
                <a:cs typeface="Times New Roman" panose="02020603050405020304" pitchFamily="18" charset="0"/>
              </a:rPr>
              <a:t> </a:t>
            </a:r>
            <a:r>
              <a:rPr lang="fr-FR" sz="2800" b="1" dirty="0">
                <a:solidFill>
                  <a:schemeClr val="tx1"/>
                </a:solidFill>
                <a:latin typeface="Times New Roman" panose="02020603050405020304" pitchFamily="18" charset="0"/>
                <a:cs typeface="Times New Roman" panose="02020603050405020304" pitchFamily="18" charset="0"/>
              </a:rPr>
              <a:t>Quand ils le virent, </a:t>
            </a:r>
          </a:p>
          <a:p>
            <a:pPr algn="ctr"/>
            <a:r>
              <a:rPr lang="fr-FR" sz="2800" b="1" dirty="0">
                <a:solidFill>
                  <a:schemeClr val="tx1"/>
                </a:solidFill>
                <a:latin typeface="Times New Roman" panose="02020603050405020304" pitchFamily="18" charset="0"/>
                <a:cs typeface="Times New Roman" panose="02020603050405020304" pitchFamily="18" charset="0"/>
              </a:rPr>
              <a:t>ils se prosternèrent, </a:t>
            </a:r>
          </a:p>
          <a:p>
            <a:pPr algn="ctr"/>
            <a:r>
              <a:rPr lang="fr-FR" sz="2800" b="1" dirty="0">
                <a:solidFill>
                  <a:schemeClr val="tx1"/>
                </a:solidFill>
                <a:latin typeface="Times New Roman" panose="02020603050405020304" pitchFamily="18" charset="0"/>
                <a:cs typeface="Times New Roman" panose="02020603050405020304" pitchFamily="18" charset="0"/>
              </a:rPr>
              <a:t>mais </a:t>
            </a:r>
            <a:r>
              <a:rPr lang="fr-FR" sz="2800" b="1" dirty="0">
                <a:solidFill>
                  <a:srgbClr val="FF0000"/>
                </a:solidFill>
                <a:latin typeface="Times New Roman" panose="02020603050405020304" pitchFamily="18" charset="0"/>
                <a:cs typeface="Times New Roman" panose="02020603050405020304" pitchFamily="18" charset="0"/>
              </a:rPr>
              <a:t>certains </a:t>
            </a:r>
          </a:p>
          <a:p>
            <a:pPr algn="ctr"/>
            <a:r>
              <a:rPr lang="fr-FR" sz="2800" b="1" dirty="0">
                <a:solidFill>
                  <a:schemeClr val="tx1"/>
                </a:solidFill>
                <a:latin typeface="Times New Roman" panose="02020603050405020304" pitchFamily="18" charset="0"/>
                <a:cs typeface="Times New Roman" panose="02020603050405020304" pitchFamily="18" charset="0"/>
              </a:rPr>
              <a:t>eurent des doutes</a:t>
            </a:r>
          </a:p>
        </p:txBody>
      </p:sp>
      <p:sp>
        <p:nvSpPr>
          <p:cNvPr id="2" name="Espace réservé du numéro de diapositive 1">
            <a:extLst>
              <a:ext uri="{FF2B5EF4-FFF2-40B4-BE49-F238E27FC236}">
                <a16:creationId xmlns:a16="http://schemas.microsoft.com/office/drawing/2014/main" id="{DAA77AD8-9674-EB01-CECC-2B36E37C64E7}"/>
              </a:ext>
            </a:extLst>
          </p:cNvPr>
          <p:cNvSpPr>
            <a:spLocks noGrp="1"/>
          </p:cNvSpPr>
          <p:nvPr>
            <p:ph type="sldNum" sz="quarter" idx="12"/>
          </p:nvPr>
        </p:nvSpPr>
        <p:spPr/>
        <p:txBody>
          <a:bodyPr/>
          <a:lstStyle/>
          <a:p>
            <a:fld id="{CF70008A-A0B5-4A2F-AE10-819E4AFD28BB}" type="slidenum">
              <a:rPr lang="fr-FR" smtClean="0"/>
              <a:pPr/>
              <a:t>31</a:t>
            </a:fld>
            <a:endParaRPr lang="fr-FR"/>
          </a:p>
        </p:txBody>
      </p:sp>
    </p:spTree>
    <p:extLst>
      <p:ext uri="{BB962C8B-B14F-4D97-AF65-F5344CB8AC3E}">
        <p14:creationId xmlns:p14="http://schemas.microsoft.com/office/powerpoint/2010/main" val="35037894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30AD0-1394-3F9B-79AF-9C1FB6117051}"/>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C72F984-5BF7-903E-2525-F1C4D02B0DA3}"/>
              </a:ext>
            </a:extLst>
          </p:cNvPr>
          <p:cNvSpPr>
            <a:spLocks noGrp="1"/>
          </p:cNvSpPr>
          <p:nvPr>
            <p:ph type="sldNum" sz="quarter" idx="12"/>
          </p:nvPr>
        </p:nvSpPr>
        <p:spPr/>
        <p:txBody>
          <a:bodyPr/>
          <a:lstStyle/>
          <a:p>
            <a:fld id="{CF70008A-A0B5-4A2F-AE10-819E4AFD28BB}" type="slidenum">
              <a:rPr lang="fr-FR" smtClean="0"/>
              <a:pPr/>
              <a:t>32</a:t>
            </a:fld>
            <a:endParaRPr lang="fr-FR"/>
          </a:p>
        </p:txBody>
      </p:sp>
      <p:sp>
        <p:nvSpPr>
          <p:cNvPr id="6" name="ZoneTexte 5">
            <a:extLst>
              <a:ext uri="{FF2B5EF4-FFF2-40B4-BE49-F238E27FC236}">
                <a16:creationId xmlns:a16="http://schemas.microsoft.com/office/drawing/2014/main" id="{64D56745-AFD2-DA80-3473-2AFA8094B49F}"/>
              </a:ext>
            </a:extLst>
          </p:cNvPr>
          <p:cNvSpPr txBox="1"/>
          <p:nvPr/>
        </p:nvSpPr>
        <p:spPr>
          <a:xfrm>
            <a:off x="74090" y="69634"/>
            <a:ext cx="1213534"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certains </a:t>
            </a:r>
          </a:p>
        </p:txBody>
      </p:sp>
      <p:grpSp>
        <p:nvGrpSpPr>
          <p:cNvPr id="12" name="Groupe 11">
            <a:extLst>
              <a:ext uri="{FF2B5EF4-FFF2-40B4-BE49-F238E27FC236}">
                <a16:creationId xmlns:a16="http://schemas.microsoft.com/office/drawing/2014/main" id="{9CA9D4C9-0838-5647-E4B8-C9D4829BD5F7}"/>
              </a:ext>
            </a:extLst>
          </p:cNvPr>
          <p:cNvGrpSpPr/>
          <p:nvPr/>
        </p:nvGrpSpPr>
        <p:grpSpPr>
          <a:xfrm>
            <a:off x="3012140" y="2331789"/>
            <a:ext cx="4399877" cy="1114672"/>
            <a:chOff x="312722" y="466958"/>
            <a:chExt cx="6215897" cy="1114672"/>
          </a:xfrm>
        </p:grpSpPr>
        <p:sp>
          <p:nvSpPr>
            <p:cNvPr id="5" name="Rectangle : coins arrondis 4">
              <a:extLst>
                <a:ext uri="{FF2B5EF4-FFF2-40B4-BE49-F238E27FC236}">
                  <a16:creationId xmlns:a16="http://schemas.microsoft.com/office/drawing/2014/main" id="{BEFBD912-5BEC-BB5A-2166-1107708AEAE0}"/>
                </a:ext>
              </a:extLst>
            </p:cNvPr>
            <p:cNvSpPr/>
            <p:nvPr/>
          </p:nvSpPr>
          <p:spPr>
            <a:xfrm>
              <a:off x="312722" y="466958"/>
              <a:ext cx="6215897" cy="111467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800" dirty="0">
                <a:solidFill>
                  <a:schemeClr val="tx1"/>
                </a:solidFill>
              </a:endParaRPr>
            </a:p>
          </p:txBody>
        </p:sp>
        <p:sp>
          <p:nvSpPr>
            <p:cNvPr id="11" name="ZoneTexte 10">
              <a:extLst>
                <a:ext uri="{FF2B5EF4-FFF2-40B4-BE49-F238E27FC236}">
                  <a16:creationId xmlns:a16="http://schemas.microsoft.com/office/drawing/2014/main" id="{0A6A9696-DC57-2109-CBEB-91B42FC8DC88}"/>
                </a:ext>
              </a:extLst>
            </p:cNvPr>
            <p:cNvSpPr txBox="1"/>
            <p:nvPr/>
          </p:nvSpPr>
          <p:spPr>
            <a:xfrm>
              <a:off x="495094" y="762684"/>
              <a:ext cx="5531998" cy="523220"/>
            </a:xfrm>
            <a:prstGeom prst="rect">
              <a:avLst/>
            </a:prstGeom>
            <a:noFill/>
          </p:spPr>
          <p:txBody>
            <a:bodyPr wrap="square">
              <a:spAutoFit/>
            </a:bodyPr>
            <a:lstStyle/>
            <a:p>
              <a:pPr algn="ctr"/>
              <a:r>
                <a:rPr lang="fr-FR" sz="2800" dirty="0">
                  <a:latin typeface="Times New Roman" panose="02020603050405020304" pitchFamily="18" charset="0"/>
                  <a:cs typeface="Times New Roman" panose="02020603050405020304" pitchFamily="18" charset="0"/>
                </a:rPr>
                <a:t>Littéralement : ceux-ci</a:t>
              </a:r>
              <a:r>
                <a:rPr lang="fr-FR" dirty="0"/>
                <a:t>.</a:t>
              </a:r>
            </a:p>
          </p:txBody>
        </p:sp>
      </p:grpSp>
    </p:spTree>
    <p:extLst>
      <p:ext uri="{BB962C8B-B14F-4D97-AF65-F5344CB8AC3E}">
        <p14:creationId xmlns:p14="http://schemas.microsoft.com/office/powerpoint/2010/main" val="10911385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D07D2-C9D5-8B34-1795-303FEDFB58BE}"/>
            </a:ext>
          </a:extLst>
        </p:cNvPr>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057C6D84-2F43-5044-ECE7-E197A6801896}"/>
              </a:ext>
            </a:extLst>
          </p:cNvPr>
          <p:cNvSpPr/>
          <p:nvPr/>
        </p:nvSpPr>
        <p:spPr>
          <a:xfrm>
            <a:off x="1878559" y="2533061"/>
            <a:ext cx="8434881" cy="1592225"/>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a:solidFill>
                  <a:schemeClr val="tx1"/>
                </a:solidFill>
                <a:latin typeface="Times New Roman" panose="02020603050405020304" pitchFamily="18" charset="0"/>
                <a:cs typeface="Times New Roman" panose="02020603050405020304" pitchFamily="18" charset="0"/>
              </a:rPr>
              <a:t>C’est donc ceux qui se prosternent qui ont des doutes.</a:t>
            </a:r>
            <a:endParaRPr lang="fr-FR" sz="2800" i="1" dirty="0">
              <a:solidFill>
                <a:schemeClr val="tx1"/>
              </a:solidFill>
              <a:latin typeface="Times New Roman" panose="02020603050405020304" pitchFamily="18" charset="0"/>
              <a:cs typeface="Times New Roman" panose="02020603050405020304" pitchFamily="18" charset="0"/>
            </a:endParaRPr>
          </a:p>
        </p:txBody>
      </p:sp>
      <p:sp>
        <p:nvSpPr>
          <p:cNvPr id="2" name="Espace réservé du numéro de diapositive 1">
            <a:extLst>
              <a:ext uri="{FF2B5EF4-FFF2-40B4-BE49-F238E27FC236}">
                <a16:creationId xmlns:a16="http://schemas.microsoft.com/office/drawing/2014/main" id="{8BC44E12-BF22-31E2-022C-91728106D701}"/>
              </a:ext>
            </a:extLst>
          </p:cNvPr>
          <p:cNvSpPr>
            <a:spLocks noGrp="1"/>
          </p:cNvSpPr>
          <p:nvPr>
            <p:ph type="sldNum" sz="quarter" idx="12"/>
          </p:nvPr>
        </p:nvSpPr>
        <p:spPr/>
        <p:txBody>
          <a:bodyPr/>
          <a:lstStyle/>
          <a:p>
            <a:fld id="{CF70008A-A0B5-4A2F-AE10-819E4AFD28BB}" type="slidenum">
              <a:rPr lang="fr-FR" smtClean="0"/>
              <a:pPr/>
              <a:t>33</a:t>
            </a:fld>
            <a:endParaRPr lang="fr-FR"/>
          </a:p>
        </p:txBody>
      </p:sp>
      <p:sp>
        <p:nvSpPr>
          <p:cNvPr id="4" name="ZoneTexte 3">
            <a:extLst>
              <a:ext uri="{FF2B5EF4-FFF2-40B4-BE49-F238E27FC236}">
                <a16:creationId xmlns:a16="http://schemas.microsoft.com/office/drawing/2014/main" id="{A9F44FE8-5849-F0EC-B1F0-3497FBC21865}"/>
              </a:ext>
            </a:extLst>
          </p:cNvPr>
          <p:cNvSpPr txBox="1"/>
          <p:nvPr/>
        </p:nvSpPr>
        <p:spPr>
          <a:xfrm>
            <a:off x="74091" y="136555"/>
            <a:ext cx="1540106"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certains </a:t>
            </a:r>
          </a:p>
        </p:txBody>
      </p:sp>
    </p:spTree>
    <p:extLst>
      <p:ext uri="{BB962C8B-B14F-4D97-AF65-F5344CB8AC3E}">
        <p14:creationId xmlns:p14="http://schemas.microsoft.com/office/powerpoint/2010/main" val="5584995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59479-216B-2448-F839-635450619502}"/>
            </a:ext>
          </a:extLst>
        </p:cNvPr>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4A41D6D1-2357-5598-A621-B6D1F21DE727}"/>
              </a:ext>
            </a:extLst>
          </p:cNvPr>
          <p:cNvSpPr/>
          <p:nvPr/>
        </p:nvSpPr>
        <p:spPr>
          <a:xfrm>
            <a:off x="3502090" y="1966984"/>
            <a:ext cx="5187820" cy="2418403"/>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rgbClr val="FF0000"/>
                </a:solidFill>
                <a:latin typeface="Times New Roman" panose="02020603050405020304" pitchFamily="18" charset="0"/>
                <a:cs typeface="Times New Roman" panose="02020603050405020304" pitchFamily="18" charset="0"/>
              </a:rPr>
              <a:t>17</a:t>
            </a:r>
            <a:r>
              <a:rPr lang="fr-FR" sz="2800" b="1" dirty="0">
                <a:latin typeface="Times New Roman" panose="02020603050405020304" pitchFamily="18" charset="0"/>
                <a:cs typeface="Times New Roman" panose="02020603050405020304" pitchFamily="18" charset="0"/>
              </a:rPr>
              <a:t> </a:t>
            </a:r>
            <a:r>
              <a:rPr lang="fr-FR" sz="2800" b="1" dirty="0">
                <a:solidFill>
                  <a:schemeClr val="tx1"/>
                </a:solidFill>
                <a:latin typeface="Times New Roman" panose="02020603050405020304" pitchFamily="18" charset="0"/>
                <a:cs typeface="Times New Roman" panose="02020603050405020304" pitchFamily="18" charset="0"/>
              </a:rPr>
              <a:t>Quand ils le virent, </a:t>
            </a:r>
          </a:p>
          <a:p>
            <a:pPr algn="ctr"/>
            <a:r>
              <a:rPr lang="fr-FR" sz="2800" b="1" dirty="0">
                <a:solidFill>
                  <a:schemeClr val="tx1"/>
                </a:solidFill>
                <a:latin typeface="Times New Roman" panose="02020603050405020304" pitchFamily="18" charset="0"/>
                <a:cs typeface="Times New Roman" panose="02020603050405020304" pitchFamily="18" charset="0"/>
              </a:rPr>
              <a:t>ils se prosternèrent, </a:t>
            </a:r>
          </a:p>
          <a:p>
            <a:pPr algn="ctr"/>
            <a:r>
              <a:rPr lang="fr-FR" sz="2800" b="1" dirty="0">
                <a:solidFill>
                  <a:schemeClr val="tx1"/>
                </a:solidFill>
                <a:latin typeface="Times New Roman" panose="02020603050405020304" pitchFamily="18" charset="0"/>
                <a:cs typeface="Times New Roman" panose="02020603050405020304" pitchFamily="18" charset="0"/>
              </a:rPr>
              <a:t>mais certains </a:t>
            </a:r>
          </a:p>
          <a:p>
            <a:pPr algn="ctr"/>
            <a:r>
              <a:rPr lang="fr-FR" sz="2800" b="1" dirty="0">
                <a:solidFill>
                  <a:schemeClr val="tx1"/>
                </a:solidFill>
                <a:latin typeface="Times New Roman" panose="02020603050405020304" pitchFamily="18" charset="0"/>
                <a:cs typeface="Times New Roman" panose="02020603050405020304" pitchFamily="18" charset="0"/>
              </a:rPr>
              <a:t>eurent des </a:t>
            </a:r>
            <a:r>
              <a:rPr lang="fr-FR" sz="2800" b="1" dirty="0">
                <a:solidFill>
                  <a:srgbClr val="FF0000"/>
                </a:solidFill>
                <a:latin typeface="Times New Roman" panose="02020603050405020304" pitchFamily="18" charset="0"/>
                <a:cs typeface="Times New Roman" panose="02020603050405020304" pitchFamily="18" charset="0"/>
              </a:rPr>
              <a:t>doutes</a:t>
            </a:r>
          </a:p>
          <a:p>
            <a:r>
              <a:rPr lang="fr-FR" dirty="0"/>
              <a:t> </a:t>
            </a:r>
          </a:p>
        </p:txBody>
      </p:sp>
      <p:sp>
        <p:nvSpPr>
          <p:cNvPr id="2" name="Espace réservé du numéro de diapositive 1">
            <a:extLst>
              <a:ext uri="{FF2B5EF4-FFF2-40B4-BE49-F238E27FC236}">
                <a16:creationId xmlns:a16="http://schemas.microsoft.com/office/drawing/2014/main" id="{7EB8112D-75E7-DE60-7550-996E8F84AD22}"/>
              </a:ext>
            </a:extLst>
          </p:cNvPr>
          <p:cNvSpPr>
            <a:spLocks noGrp="1"/>
          </p:cNvSpPr>
          <p:nvPr>
            <p:ph type="sldNum" sz="quarter" idx="12"/>
          </p:nvPr>
        </p:nvSpPr>
        <p:spPr/>
        <p:txBody>
          <a:bodyPr/>
          <a:lstStyle/>
          <a:p>
            <a:fld id="{CF70008A-A0B5-4A2F-AE10-819E4AFD28BB}" type="slidenum">
              <a:rPr lang="fr-FR" smtClean="0"/>
              <a:pPr/>
              <a:t>34</a:t>
            </a:fld>
            <a:endParaRPr lang="fr-FR"/>
          </a:p>
        </p:txBody>
      </p:sp>
    </p:spTree>
    <p:extLst>
      <p:ext uri="{BB962C8B-B14F-4D97-AF65-F5344CB8AC3E}">
        <p14:creationId xmlns:p14="http://schemas.microsoft.com/office/powerpoint/2010/main" val="39288478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52374-799F-3613-7BE4-85A9B4AD124F}"/>
            </a:ext>
          </a:extLst>
        </p:cNvPr>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F3DE890D-7DA0-6EC8-0426-8872AA037834}"/>
              </a:ext>
            </a:extLst>
          </p:cNvPr>
          <p:cNvSpPr/>
          <p:nvPr/>
        </p:nvSpPr>
        <p:spPr>
          <a:xfrm>
            <a:off x="895739" y="632346"/>
            <a:ext cx="6328968" cy="85501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Times New Roman" panose="02020603050405020304" pitchFamily="18" charset="0"/>
                <a:cs typeface="Times New Roman" panose="02020603050405020304" pitchFamily="18" charset="0"/>
              </a:rPr>
              <a:t>Pourquoi à la fois se prosterner et douter ? </a:t>
            </a:r>
          </a:p>
        </p:txBody>
      </p:sp>
      <p:sp>
        <p:nvSpPr>
          <p:cNvPr id="2" name="Espace réservé du numéro de diapositive 1">
            <a:extLst>
              <a:ext uri="{FF2B5EF4-FFF2-40B4-BE49-F238E27FC236}">
                <a16:creationId xmlns:a16="http://schemas.microsoft.com/office/drawing/2014/main" id="{2768B89A-B704-4961-DFD8-9FF990ED7658}"/>
              </a:ext>
            </a:extLst>
          </p:cNvPr>
          <p:cNvSpPr>
            <a:spLocks noGrp="1"/>
          </p:cNvSpPr>
          <p:nvPr>
            <p:ph type="sldNum" sz="quarter" idx="12"/>
          </p:nvPr>
        </p:nvSpPr>
        <p:spPr/>
        <p:txBody>
          <a:bodyPr/>
          <a:lstStyle/>
          <a:p>
            <a:fld id="{CF70008A-A0B5-4A2F-AE10-819E4AFD28BB}" type="slidenum">
              <a:rPr lang="fr-FR" smtClean="0"/>
              <a:pPr/>
              <a:t>35</a:t>
            </a:fld>
            <a:endParaRPr lang="fr-FR"/>
          </a:p>
        </p:txBody>
      </p:sp>
      <p:sp>
        <p:nvSpPr>
          <p:cNvPr id="11" name="ZoneTexte 10">
            <a:extLst>
              <a:ext uri="{FF2B5EF4-FFF2-40B4-BE49-F238E27FC236}">
                <a16:creationId xmlns:a16="http://schemas.microsoft.com/office/drawing/2014/main" id="{7BF2DAAF-5439-7A7B-94B3-07FFFA2F84F8}"/>
              </a:ext>
            </a:extLst>
          </p:cNvPr>
          <p:cNvSpPr txBox="1"/>
          <p:nvPr/>
        </p:nvSpPr>
        <p:spPr>
          <a:xfrm>
            <a:off x="157316" y="110302"/>
            <a:ext cx="897869" cy="400110"/>
          </a:xfrm>
          <a:prstGeom prst="rect">
            <a:avLst/>
          </a:prstGeom>
          <a:noFill/>
        </p:spPr>
        <p:txBody>
          <a:bodyPr wrap="square">
            <a:spAutoFit/>
          </a:bodyPr>
          <a:lstStyle/>
          <a:p>
            <a:r>
              <a:rPr lang="fr-FR" sz="2000" dirty="0">
                <a:solidFill>
                  <a:srgbClr val="FF0000"/>
                </a:solidFill>
                <a:latin typeface="Times New Roman" panose="02020603050405020304" pitchFamily="18" charset="0"/>
                <a:cs typeface="Times New Roman" panose="02020603050405020304" pitchFamily="18" charset="0"/>
              </a:rPr>
              <a:t>doutes</a:t>
            </a:r>
          </a:p>
        </p:txBody>
      </p:sp>
      <p:grpSp>
        <p:nvGrpSpPr>
          <p:cNvPr id="13" name="Groupe 12">
            <a:extLst>
              <a:ext uri="{FF2B5EF4-FFF2-40B4-BE49-F238E27FC236}">
                <a16:creationId xmlns:a16="http://schemas.microsoft.com/office/drawing/2014/main" id="{CFB55026-5F61-B49B-7DCB-A54FAD368E19}"/>
              </a:ext>
            </a:extLst>
          </p:cNvPr>
          <p:cNvGrpSpPr/>
          <p:nvPr/>
        </p:nvGrpSpPr>
        <p:grpSpPr>
          <a:xfrm>
            <a:off x="895739" y="1701053"/>
            <a:ext cx="8257592" cy="1091759"/>
            <a:chOff x="895739" y="1701053"/>
            <a:chExt cx="8257592" cy="1091759"/>
          </a:xfrm>
        </p:grpSpPr>
        <p:sp>
          <p:nvSpPr>
            <p:cNvPr id="4" name="Rectangle : coins arrondis 3">
              <a:extLst>
                <a:ext uri="{FF2B5EF4-FFF2-40B4-BE49-F238E27FC236}">
                  <a16:creationId xmlns:a16="http://schemas.microsoft.com/office/drawing/2014/main" id="{28FCF7D5-1822-FDAE-DFF6-CD81FE126E5E}"/>
                </a:ext>
              </a:extLst>
            </p:cNvPr>
            <p:cNvSpPr/>
            <p:nvPr/>
          </p:nvSpPr>
          <p:spPr>
            <a:xfrm>
              <a:off x="895739" y="1701053"/>
              <a:ext cx="8257592" cy="1091759"/>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63562D79-4563-45E7-20CD-92EC6A7BE9F0}"/>
                </a:ext>
              </a:extLst>
            </p:cNvPr>
            <p:cNvSpPr txBox="1"/>
            <p:nvPr/>
          </p:nvSpPr>
          <p:spPr>
            <a:xfrm>
              <a:off x="895739" y="1919387"/>
              <a:ext cx="7921690" cy="523220"/>
            </a:xfrm>
            <a:prstGeom prst="rect">
              <a:avLst/>
            </a:prstGeom>
            <a:noFill/>
          </p:spPr>
          <p:txBody>
            <a:bodyPr wrap="square">
              <a:spAutoFit/>
            </a:bodyPr>
            <a:lstStyle/>
            <a:p>
              <a:pPr algn="ctr">
                <a:buNone/>
              </a:pPr>
              <a:r>
                <a:rPr lang="fr-FR" sz="2800" kern="150" dirty="0">
                  <a:effectLst/>
                  <a:latin typeface="Times New Roman" panose="02020603050405020304" pitchFamily="18" charset="0"/>
                  <a:ea typeface="Times New Roman" panose="02020603050405020304" pitchFamily="18" charset="0"/>
                  <a:cs typeface="Mangal" panose="02040503050203030202" pitchFamily="18" charset="0"/>
                </a:rPr>
                <a:t>Le doute est-il normal dans la foi, ou opposé à la foi ? </a:t>
              </a:r>
              <a:endParaRPr lang="fr-FR" sz="2800" kern="150" dirty="0">
                <a:effectLst/>
                <a:latin typeface="Times New Roman" panose="02020603050405020304" pitchFamily="18" charset="0"/>
                <a:ea typeface="SimSun" panose="02010600030101010101" pitchFamily="2" charset="-122"/>
                <a:cs typeface="Mangal" panose="02040503050203030202" pitchFamily="18" charset="0"/>
              </a:endParaRPr>
            </a:p>
          </p:txBody>
        </p:sp>
      </p:grpSp>
      <p:grpSp>
        <p:nvGrpSpPr>
          <p:cNvPr id="16" name="Groupe 15">
            <a:extLst>
              <a:ext uri="{FF2B5EF4-FFF2-40B4-BE49-F238E27FC236}">
                <a16:creationId xmlns:a16="http://schemas.microsoft.com/office/drawing/2014/main" id="{F1CFBCEC-4E92-F122-FC0D-A044F92D78B6}"/>
              </a:ext>
            </a:extLst>
          </p:cNvPr>
          <p:cNvGrpSpPr/>
          <p:nvPr/>
        </p:nvGrpSpPr>
        <p:grpSpPr>
          <a:xfrm>
            <a:off x="972320" y="3109494"/>
            <a:ext cx="7008020" cy="978742"/>
            <a:chOff x="1118943" y="3248025"/>
            <a:chExt cx="6634065" cy="978742"/>
          </a:xfrm>
        </p:grpSpPr>
        <p:sp>
          <p:nvSpPr>
            <p:cNvPr id="6" name="Rectangle : coins arrondis 5">
              <a:extLst>
                <a:ext uri="{FF2B5EF4-FFF2-40B4-BE49-F238E27FC236}">
                  <a16:creationId xmlns:a16="http://schemas.microsoft.com/office/drawing/2014/main" id="{98391857-6894-2B14-C8F7-72A777141C90}"/>
                </a:ext>
              </a:extLst>
            </p:cNvPr>
            <p:cNvSpPr/>
            <p:nvPr/>
          </p:nvSpPr>
          <p:spPr>
            <a:xfrm>
              <a:off x="1118943" y="3248025"/>
              <a:ext cx="6634065" cy="978742"/>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E9C94CC0-F008-279D-E941-2A779AA1336D}"/>
                </a:ext>
              </a:extLst>
            </p:cNvPr>
            <p:cNvSpPr txBox="1"/>
            <p:nvPr/>
          </p:nvSpPr>
          <p:spPr>
            <a:xfrm>
              <a:off x="1387198" y="3454101"/>
              <a:ext cx="6097554" cy="523220"/>
            </a:xfrm>
            <a:prstGeom prst="rect">
              <a:avLst/>
            </a:prstGeom>
            <a:noFill/>
          </p:spPr>
          <p:txBody>
            <a:bodyPr wrap="square">
              <a:spAutoFit/>
            </a:bodyPr>
            <a:lstStyle/>
            <a:p>
              <a:pPr algn="ctr">
                <a:buNone/>
              </a:pPr>
              <a:r>
                <a:rPr lang="fr-FR" sz="2800" kern="150" dirty="0">
                  <a:effectLst/>
                  <a:latin typeface="Times New Roman" panose="02020603050405020304" pitchFamily="18" charset="0"/>
                  <a:ea typeface="Times New Roman" panose="02020603050405020304" pitchFamily="18" charset="0"/>
                  <a:cs typeface="Mangal" panose="02040503050203030202" pitchFamily="18" charset="0"/>
                </a:rPr>
                <a:t>Pourquoi doutent-ils devant l’évidence ? </a:t>
              </a:r>
              <a:endParaRPr lang="fr-FR" sz="2800" kern="150" dirty="0">
                <a:effectLst/>
                <a:latin typeface="Times New Roman" panose="02020603050405020304" pitchFamily="18" charset="0"/>
                <a:ea typeface="SimSun" panose="02010600030101010101" pitchFamily="2" charset="-122"/>
                <a:cs typeface="Mangal" panose="02040503050203030202" pitchFamily="18" charset="0"/>
              </a:endParaRPr>
            </a:p>
          </p:txBody>
        </p:sp>
      </p:grpSp>
      <p:grpSp>
        <p:nvGrpSpPr>
          <p:cNvPr id="19" name="Groupe 18">
            <a:extLst>
              <a:ext uri="{FF2B5EF4-FFF2-40B4-BE49-F238E27FC236}">
                <a16:creationId xmlns:a16="http://schemas.microsoft.com/office/drawing/2014/main" id="{5FA7ACD8-AFAB-577D-AED3-751E50D02EE3}"/>
              </a:ext>
            </a:extLst>
          </p:cNvPr>
          <p:cNvGrpSpPr/>
          <p:nvPr/>
        </p:nvGrpSpPr>
        <p:grpSpPr>
          <a:xfrm>
            <a:off x="972320" y="4681980"/>
            <a:ext cx="8257592" cy="978742"/>
            <a:chOff x="972320" y="4681980"/>
            <a:chExt cx="8257592" cy="978742"/>
          </a:xfrm>
        </p:grpSpPr>
        <p:sp>
          <p:nvSpPr>
            <p:cNvPr id="7" name="Rectangle : coins arrondis 6">
              <a:extLst>
                <a:ext uri="{FF2B5EF4-FFF2-40B4-BE49-F238E27FC236}">
                  <a16:creationId xmlns:a16="http://schemas.microsoft.com/office/drawing/2014/main" id="{F2B3DF55-BADE-66BC-EE23-3EED06D0CA34}"/>
                </a:ext>
              </a:extLst>
            </p:cNvPr>
            <p:cNvSpPr/>
            <p:nvPr/>
          </p:nvSpPr>
          <p:spPr>
            <a:xfrm>
              <a:off x="972320" y="4681980"/>
              <a:ext cx="8257592" cy="978742"/>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3E92ACAD-4F8B-10C8-44BF-455FA25C7DBD}"/>
                </a:ext>
              </a:extLst>
            </p:cNvPr>
            <p:cNvSpPr txBox="1"/>
            <p:nvPr/>
          </p:nvSpPr>
          <p:spPr>
            <a:xfrm>
              <a:off x="1203649" y="4890726"/>
              <a:ext cx="7613780" cy="523220"/>
            </a:xfrm>
            <a:prstGeom prst="rect">
              <a:avLst/>
            </a:prstGeom>
            <a:noFill/>
          </p:spPr>
          <p:txBody>
            <a:bodyPr wrap="square">
              <a:spAutoFit/>
            </a:bodyPr>
            <a:lstStyle/>
            <a:p>
              <a:pPr>
                <a:buNone/>
              </a:pPr>
              <a:r>
                <a:rPr lang="fr-FR" sz="2800" kern="150" dirty="0">
                  <a:effectLst/>
                  <a:latin typeface="Times New Roman" panose="02020603050405020304" pitchFamily="18" charset="0"/>
                  <a:ea typeface="Times New Roman" panose="02020603050405020304" pitchFamily="18" charset="0"/>
                  <a:cs typeface="Mangal" panose="02040503050203030202" pitchFamily="18" charset="0"/>
                </a:rPr>
                <a:t>La foi en la résurrection est-elle une évidence ? </a:t>
              </a:r>
              <a:endParaRPr lang="fr-FR" sz="2800" kern="150" dirty="0">
                <a:effectLst/>
                <a:latin typeface="Times New Roman" panose="02020603050405020304" pitchFamily="18" charset="0"/>
                <a:ea typeface="SimSun" panose="02010600030101010101" pitchFamily="2" charset="-122"/>
                <a:cs typeface="Mangal" panose="02040503050203030202" pitchFamily="18" charset="0"/>
              </a:endParaRPr>
            </a:p>
          </p:txBody>
        </p:sp>
      </p:grpSp>
    </p:spTree>
    <p:extLst>
      <p:ext uri="{BB962C8B-B14F-4D97-AF65-F5344CB8AC3E}">
        <p14:creationId xmlns:p14="http://schemas.microsoft.com/office/powerpoint/2010/main" val="6221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1D2EC-76C8-D0CD-7709-677F087D25CD}"/>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BCE8368-9FDB-288C-86F1-BF35C3DDF9B8}"/>
              </a:ext>
            </a:extLst>
          </p:cNvPr>
          <p:cNvSpPr>
            <a:spLocks noGrp="1"/>
          </p:cNvSpPr>
          <p:nvPr>
            <p:ph type="sldNum" sz="quarter" idx="12"/>
          </p:nvPr>
        </p:nvSpPr>
        <p:spPr/>
        <p:txBody>
          <a:bodyPr/>
          <a:lstStyle/>
          <a:p>
            <a:fld id="{CF70008A-A0B5-4A2F-AE10-819E4AFD28BB}" type="slidenum">
              <a:rPr lang="fr-FR" smtClean="0"/>
              <a:pPr/>
              <a:t>36</a:t>
            </a:fld>
            <a:endParaRPr lang="fr-FR"/>
          </a:p>
        </p:txBody>
      </p:sp>
      <p:sp>
        <p:nvSpPr>
          <p:cNvPr id="4" name="ZoneTexte 3">
            <a:extLst>
              <a:ext uri="{FF2B5EF4-FFF2-40B4-BE49-F238E27FC236}">
                <a16:creationId xmlns:a16="http://schemas.microsoft.com/office/drawing/2014/main" id="{C0835A59-77FC-E991-8635-C29557DEE328}"/>
              </a:ext>
            </a:extLst>
          </p:cNvPr>
          <p:cNvSpPr txBox="1"/>
          <p:nvPr/>
        </p:nvSpPr>
        <p:spPr>
          <a:xfrm>
            <a:off x="157316" y="110302"/>
            <a:ext cx="897869" cy="400110"/>
          </a:xfrm>
          <a:prstGeom prst="rect">
            <a:avLst/>
          </a:prstGeom>
          <a:noFill/>
        </p:spPr>
        <p:txBody>
          <a:bodyPr wrap="square">
            <a:spAutoFit/>
          </a:bodyPr>
          <a:lstStyle/>
          <a:p>
            <a:r>
              <a:rPr lang="fr-FR" sz="2000" dirty="0">
                <a:solidFill>
                  <a:srgbClr val="FF0000"/>
                </a:solidFill>
                <a:latin typeface="Times New Roman" panose="02020603050405020304" pitchFamily="18" charset="0"/>
                <a:cs typeface="Times New Roman" panose="02020603050405020304" pitchFamily="18" charset="0"/>
              </a:rPr>
              <a:t>doutes</a:t>
            </a:r>
          </a:p>
        </p:txBody>
      </p:sp>
      <p:grpSp>
        <p:nvGrpSpPr>
          <p:cNvPr id="9" name="Groupe 8">
            <a:extLst>
              <a:ext uri="{FF2B5EF4-FFF2-40B4-BE49-F238E27FC236}">
                <a16:creationId xmlns:a16="http://schemas.microsoft.com/office/drawing/2014/main" id="{248E5966-61A9-87D9-B781-78C4E0C29F4F}"/>
              </a:ext>
            </a:extLst>
          </p:cNvPr>
          <p:cNvGrpSpPr/>
          <p:nvPr/>
        </p:nvGrpSpPr>
        <p:grpSpPr>
          <a:xfrm>
            <a:off x="1363901" y="825627"/>
            <a:ext cx="9332075" cy="1604450"/>
            <a:chOff x="165886" y="725797"/>
            <a:chExt cx="9332075" cy="1604450"/>
          </a:xfrm>
        </p:grpSpPr>
        <p:sp>
          <p:nvSpPr>
            <p:cNvPr id="6" name="Rectangle : coins arrondis 5">
              <a:extLst>
                <a:ext uri="{FF2B5EF4-FFF2-40B4-BE49-F238E27FC236}">
                  <a16:creationId xmlns:a16="http://schemas.microsoft.com/office/drawing/2014/main" id="{59246CEE-8A1C-159E-A950-CE9099BA9D1E}"/>
                </a:ext>
              </a:extLst>
            </p:cNvPr>
            <p:cNvSpPr/>
            <p:nvPr/>
          </p:nvSpPr>
          <p:spPr>
            <a:xfrm>
              <a:off x="165886" y="725797"/>
              <a:ext cx="9332075" cy="1604450"/>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800" dirty="0">
                <a:solidFill>
                  <a:schemeClr val="tx1"/>
                </a:solidFill>
              </a:endParaRPr>
            </a:p>
          </p:txBody>
        </p:sp>
        <p:sp>
          <p:nvSpPr>
            <p:cNvPr id="8" name="ZoneTexte 7">
              <a:extLst>
                <a:ext uri="{FF2B5EF4-FFF2-40B4-BE49-F238E27FC236}">
                  <a16:creationId xmlns:a16="http://schemas.microsoft.com/office/drawing/2014/main" id="{2AB52230-DFAB-9130-7EDF-C15668E77CE7}"/>
                </a:ext>
              </a:extLst>
            </p:cNvPr>
            <p:cNvSpPr txBox="1"/>
            <p:nvPr/>
          </p:nvSpPr>
          <p:spPr>
            <a:xfrm>
              <a:off x="537920" y="927857"/>
              <a:ext cx="8588006" cy="1200329"/>
            </a:xfrm>
            <a:prstGeom prst="rect">
              <a:avLst/>
            </a:prstGeom>
            <a:noFill/>
          </p:spPr>
          <p:txBody>
            <a:bodyPr wrap="square">
              <a:spAutoFit/>
            </a:bodyPr>
            <a:lstStyle/>
            <a:p>
              <a:pPr algn="ctr">
                <a:buNone/>
              </a:pPr>
              <a:r>
                <a:rPr lang="fr-FR" sz="2400" b="1" kern="150" dirty="0">
                  <a:effectLst/>
                  <a:latin typeface="Times New Roman" panose="02020603050405020304" pitchFamily="18" charset="0"/>
                  <a:ea typeface="Times New Roman" panose="02020603050405020304" pitchFamily="18" charset="0"/>
                  <a:cs typeface="Mangal" panose="02040503050203030202" pitchFamily="18" charset="0"/>
                </a:rPr>
                <a:t>Exode 32 </a:t>
              </a:r>
              <a:r>
                <a:rPr lang="fr-FR" sz="2400" kern="150" dirty="0">
                  <a:effectLst/>
                  <a:latin typeface="Times New Roman" panose="02020603050405020304" pitchFamily="18" charset="0"/>
                  <a:ea typeface="Times New Roman" panose="02020603050405020304" pitchFamily="18" charset="0"/>
                  <a:cs typeface="Mangal" panose="02040503050203030202" pitchFamily="18" charset="0"/>
                </a:rPr>
                <a:t>Pendant la traversée du désert, </a:t>
              </a:r>
            </a:p>
            <a:p>
              <a:pPr algn="ctr">
                <a:buNone/>
              </a:pPr>
              <a:r>
                <a:rPr lang="fr-FR" sz="2400" kern="150" dirty="0">
                  <a:effectLst/>
                  <a:latin typeface="Times New Roman" panose="02020603050405020304" pitchFamily="18" charset="0"/>
                  <a:ea typeface="Times New Roman" panose="02020603050405020304" pitchFamily="18" charset="0"/>
                  <a:cs typeface="Mangal" panose="02040503050203030202" pitchFamily="18" charset="0"/>
                </a:rPr>
                <a:t>le peuple doute souvent</a:t>
              </a:r>
              <a:r>
                <a:rPr lang="fr-FR" sz="2400" kern="150" dirty="0">
                  <a:latin typeface="Times New Roman" panose="02020603050405020304" pitchFamily="18" charset="0"/>
                  <a:ea typeface="Times New Roman" panose="02020603050405020304" pitchFamily="18" charset="0"/>
                  <a:cs typeface="Mangal" panose="02040503050203030202" pitchFamily="18" charset="0"/>
                </a:rPr>
                <a:t> </a:t>
              </a:r>
              <a:r>
                <a:rPr lang="fr-FR" sz="2400" kern="150" dirty="0">
                  <a:effectLst/>
                  <a:latin typeface="Times New Roman" panose="02020603050405020304" pitchFamily="18" charset="0"/>
                  <a:ea typeface="Times New Roman" panose="02020603050405020304" pitchFamily="18" charset="0"/>
                  <a:cs typeface="Mangal" panose="02040503050203030202" pitchFamily="18" charset="0"/>
                </a:rPr>
                <a:t>de Dieu et de Moïse. </a:t>
              </a:r>
            </a:p>
            <a:p>
              <a:pPr algn="ctr">
                <a:buNone/>
              </a:pPr>
              <a:r>
                <a:rPr lang="fr-FR" sz="2400" kern="150" dirty="0">
                  <a:effectLst/>
                  <a:latin typeface="Times New Roman" panose="02020603050405020304" pitchFamily="18" charset="0"/>
                  <a:ea typeface="Times New Roman" panose="02020603050405020304" pitchFamily="18" charset="0"/>
                  <a:cs typeface="Mangal" panose="02040503050203030202" pitchFamily="18" charset="0"/>
                </a:rPr>
                <a:t>Il se fabrique même un faux dieu, un veau d’or. </a:t>
              </a:r>
              <a:endParaRPr lang="fr-FR" sz="2400" kern="150" dirty="0">
                <a:effectLst/>
                <a:latin typeface="Times New Roman" panose="02020603050405020304" pitchFamily="18" charset="0"/>
                <a:ea typeface="SimSun" panose="02010600030101010101" pitchFamily="2" charset="-122"/>
                <a:cs typeface="Mangal" panose="02040503050203030202" pitchFamily="18" charset="0"/>
              </a:endParaRPr>
            </a:p>
          </p:txBody>
        </p:sp>
      </p:grpSp>
      <p:grpSp>
        <p:nvGrpSpPr>
          <p:cNvPr id="12" name="Groupe 11">
            <a:extLst>
              <a:ext uri="{FF2B5EF4-FFF2-40B4-BE49-F238E27FC236}">
                <a16:creationId xmlns:a16="http://schemas.microsoft.com/office/drawing/2014/main" id="{F9F67F51-5D14-5B2F-90BD-FD77335F5F5A}"/>
              </a:ext>
            </a:extLst>
          </p:cNvPr>
          <p:cNvGrpSpPr/>
          <p:nvPr/>
        </p:nvGrpSpPr>
        <p:grpSpPr>
          <a:xfrm>
            <a:off x="606250" y="2791945"/>
            <a:ext cx="11227162" cy="3038368"/>
            <a:chOff x="537920" y="2745293"/>
            <a:chExt cx="11207974" cy="2743165"/>
          </a:xfrm>
        </p:grpSpPr>
        <p:sp>
          <p:nvSpPr>
            <p:cNvPr id="14" name="Rectangle : coins arrondis 13">
              <a:extLst>
                <a:ext uri="{FF2B5EF4-FFF2-40B4-BE49-F238E27FC236}">
                  <a16:creationId xmlns:a16="http://schemas.microsoft.com/office/drawing/2014/main" id="{63DC4658-0F3B-A0BC-11D9-F735EA7529EB}"/>
                </a:ext>
              </a:extLst>
            </p:cNvPr>
            <p:cNvSpPr/>
            <p:nvPr/>
          </p:nvSpPr>
          <p:spPr>
            <a:xfrm>
              <a:off x="537920" y="2745293"/>
              <a:ext cx="11207974" cy="2677656"/>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800" i="1" dirty="0">
                <a:solidFill>
                  <a:schemeClr val="tx1"/>
                </a:solidFill>
              </a:endParaRPr>
            </a:p>
          </p:txBody>
        </p:sp>
        <p:sp>
          <p:nvSpPr>
            <p:cNvPr id="11" name="ZoneTexte 10">
              <a:extLst>
                <a:ext uri="{FF2B5EF4-FFF2-40B4-BE49-F238E27FC236}">
                  <a16:creationId xmlns:a16="http://schemas.microsoft.com/office/drawing/2014/main" id="{1DCB6EB9-AA40-2F2B-789B-23EAE503B38F}"/>
                </a:ext>
              </a:extLst>
            </p:cNvPr>
            <p:cNvSpPr txBox="1"/>
            <p:nvPr/>
          </p:nvSpPr>
          <p:spPr>
            <a:xfrm>
              <a:off x="1055185" y="2810802"/>
              <a:ext cx="10298614" cy="2677656"/>
            </a:xfrm>
            <a:prstGeom prst="rect">
              <a:avLst/>
            </a:prstGeom>
            <a:noFill/>
          </p:spPr>
          <p:txBody>
            <a:bodyPr wrap="square">
              <a:spAutoFit/>
            </a:bodyPr>
            <a:lstStyle/>
            <a:p>
              <a:pPr>
                <a:buNone/>
              </a:pPr>
              <a:r>
                <a:rPr lang="fr-FR" sz="2800" b="1" kern="150" dirty="0">
                  <a:effectLst/>
                  <a:latin typeface="Times New Roman" panose="02020603050405020304" pitchFamily="18" charset="0"/>
                  <a:ea typeface="Times New Roman" panose="02020603050405020304" pitchFamily="18" charset="0"/>
                  <a:cs typeface="Mangal" panose="02040503050203030202" pitchFamily="18" charset="0"/>
                </a:rPr>
                <a:t>Matthieu 4, 1-17</a:t>
              </a:r>
              <a:endParaRPr lang="fr-FR" sz="2800" kern="150" dirty="0">
                <a:effectLst/>
                <a:latin typeface="Times New Roman" panose="02020603050405020304" pitchFamily="18" charset="0"/>
                <a:ea typeface="SimSun" panose="02010600030101010101" pitchFamily="2" charset="-122"/>
                <a:cs typeface="Mangal" panose="02040503050203030202" pitchFamily="18" charset="0"/>
              </a:endParaRPr>
            </a:p>
            <a:p>
              <a:pPr>
                <a:buNone/>
              </a:pPr>
              <a:r>
                <a:rPr lang="fr-FR" sz="2800" kern="150" dirty="0">
                  <a:effectLst/>
                  <a:latin typeface="Times New Roman" panose="02020603050405020304" pitchFamily="18" charset="0"/>
                  <a:ea typeface="Times New Roman" panose="02020603050405020304" pitchFamily="18" charset="0"/>
                  <a:cs typeface="Mangal" panose="02040503050203030202" pitchFamily="18" charset="0"/>
                </a:rPr>
                <a:t>Jésus est tenté par le diable, signe d’une fragilité humaine. Il résistera et sortira vainqueur. </a:t>
              </a:r>
              <a:endParaRPr lang="fr-FR" sz="2800" kern="150" dirty="0">
                <a:effectLst/>
                <a:latin typeface="Times New Roman" panose="02020603050405020304" pitchFamily="18" charset="0"/>
                <a:ea typeface="SimSun" panose="02010600030101010101" pitchFamily="2" charset="-122"/>
                <a:cs typeface="Mangal" panose="02040503050203030202" pitchFamily="18" charset="0"/>
              </a:endParaRPr>
            </a:p>
            <a:p>
              <a:pPr>
                <a:buNone/>
              </a:pPr>
              <a:r>
                <a:rPr lang="fr-FR" sz="2800" b="1" kern="150" dirty="0">
                  <a:effectLst/>
                  <a:latin typeface="Times New Roman" panose="02020603050405020304" pitchFamily="18" charset="0"/>
                  <a:ea typeface="Times New Roman" panose="02020603050405020304" pitchFamily="18" charset="0"/>
                  <a:cs typeface="Mangal" panose="02040503050203030202" pitchFamily="18" charset="0"/>
                </a:rPr>
                <a:t>Matthieu 25, 46</a:t>
              </a:r>
              <a:r>
                <a:rPr lang="fr-FR" sz="2800" kern="150" dirty="0">
                  <a:effectLst/>
                  <a:latin typeface="Times New Roman" panose="02020603050405020304" pitchFamily="18" charset="0"/>
                  <a:ea typeface="Times New Roman" panose="02020603050405020304" pitchFamily="18" charset="0"/>
                  <a:cs typeface="Mangal" panose="02040503050203030202" pitchFamily="18" charset="0"/>
                </a:rPr>
                <a:t> </a:t>
              </a:r>
              <a:r>
                <a:rPr lang="fr-FR" sz="2800" i="1" kern="150" dirty="0">
                  <a:effectLst/>
                  <a:latin typeface="Times New Roman" panose="02020603050405020304" pitchFamily="18" charset="0"/>
                  <a:ea typeface="Times New Roman" panose="02020603050405020304" pitchFamily="18" charset="0"/>
                  <a:cs typeface="Mangal" panose="02040503050203030202" pitchFamily="18" charset="0"/>
                </a:rPr>
                <a:t>Vers trois heures, Jésus cria d'une voix forte : </a:t>
              </a:r>
              <a:r>
                <a:rPr lang="fr-FR" sz="2800" i="1" kern="150" dirty="0" err="1">
                  <a:effectLst/>
                  <a:latin typeface="Times New Roman" panose="02020603050405020304" pitchFamily="18" charset="0"/>
                  <a:ea typeface="Times New Roman" panose="02020603050405020304" pitchFamily="18" charset="0"/>
                  <a:cs typeface="Mangal" panose="02040503050203030202" pitchFamily="18" charset="0"/>
                </a:rPr>
                <a:t>Éli</a:t>
              </a:r>
              <a:r>
                <a:rPr lang="fr-FR" sz="2800" i="1" kern="150" dirty="0">
                  <a:effectLst/>
                  <a:latin typeface="Times New Roman" panose="02020603050405020304" pitchFamily="18" charset="0"/>
                  <a:ea typeface="Times New Roman" panose="02020603050405020304" pitchFamily="18" charset="0"/>
                  <a:cs typeface="Mangal" panose="02040503050203030202" pitchFamily="18" charset="0"/>
                </a:rPr>
                <a:t>, </a:t>
              </a:r>
              <a:r>
                <a:rPr lang="fr-FR" sz="2800" i="1" kern="150" dirty="0" err="1">
                  <a:effectLst/>
                  <a:latin typeface="Times New Roman" panose="02020603050405020304" pitchFamily="18" charset="0"/>
                  <a:ea typeface="Times New Roman" panose="02020603050405020304" pitchFamily="18" charset="0"/>
                  <a:cs typeface="Mangal" panose="02040503050203030202" pitchFamily="18" charset="0"/>
                </a:rPr>
                <a:t>Éli</a:t>
              </a:r>
              <a:r>
                <a:rPr lang="fr-FR" sz="2800" i="1" kern="150" dirty="0">
                  <a:effectLst/>
                  <a:latin typeface="Times New Roman" panose="02020603050405020304" pitchFamily="18" charset="0"/>
                  <a:ea typeface="Times New Roman" panose="02020603050405020304" pitchFamily="18" charset="0"/>
                  <a:cs typeface="Mangal" panose="02040503050203030202" pitchFamily="18" charset="0"/>
                </a:rPr>
                <a:t>, lama </a:t>
              </a:r>
              <a:r>
                <a:rPr lang="fr-FR" sz="2800" i="1" kern="150" dirty="0" err="1">
                  <a:effectLst/>
                  <a:latin typeface="Times New Roman" panose="02020603050405020304" pitchFamily="18" charset="0"/>
                  <a:ea typeface="Times New Roman" panose="02020603050405020304" pitchFamily="18" charset="0"/>
                  <a:cs typeface="Mangal" panose="02040503050203030202" pitchFamily="18" charset="0"/>
                </a:rPr>
                <a:t>sabactani</a:t>
              </a:r>
              <a:r>
                <a:rPr lang="fr-FR" sz="2800" i="1" kern="150" dirty="0">
                  <a:effectLst/>
                  <a:latin typeface="Times New Roman" panose="02020603050405020304" pitchFamily="18" charset="0"/>
                  <a:ea typeface="Times New Roman" panose="02020603050405020304" pitchFamily="18" charset="0"/>
                  <a:cs typeface="Mangal" panose="02040503050203030202" pitchFamily="18" charset="0"/>
                </a:rPr>
                <a:t> ? ce qui veut dire : Mon Dieu, mon Dieu, </a:t>
              </a:r>
            </a:p>
            <a:p>
              <a:pPr>
                <a:buNone/>
              </a:pPr>
              <a:r>
                <a:rPr lang="fr-FR" sz="2800" i="1" kern="150" dirty="0">
                  <a:effectLst/>
                  <a:latin typeface="Times New Roman" panose="02020603050405020304" pitchFamily="18" charset="0"/>
                  <a:ea typeface="Times New Roman" panose="02020603050405020304" pitchFamily="18" charset="0"/>
                  <a:cs typeface="Mangal" panose="02040503050203030202" pitchFamily="18" charset="0"/>
                </a:rPr>
                <a:t>pourquoi m'as-tu abandonné ?</a:t>
              </a:r>
              <a:endParaRPr lang="fr-FR" sz="2800" kern="150" dirty="0">
                <a:effectLst/>
                <a:latin typeface="Times New Roman" panose="02020603050405020304" pitchFamily="18" charset="0"/>
                <a:ea typeface="SimSun" panose="02010600030101010101" pitchFamily="2" charset="-122"/>
                <a:cs typeface="Mangal" panose="02040503050203030202" pitchFamily="18" charset="0"/>
              </a:endParaRPr>
            </a:p>
          </p:txBody>
        </p:sp>
      </p:grpSp>
    </p:spTree>
    <p:extLst>
      <p:ext uri="{BB962C8B-B14F-4D97-AF65-F5344CB8AC3E}">
        <p14:creationId xmlns:p14="http://schemas.microsoft.com/office/powerpoint/2010/main" val="212475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3EBB0-A156-9BFD-ADF3-10DBC784C101}"/>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F83B9031-1B94-E2D7-4F41-597271C93FBD}"/>
              </a:ext>
            </a:extLst>
          </p:cNvPr>
          <p:cNvSpPr/>
          <p:nvPr/>
        </p:nvSpPr>
        <p:spPr>
          <a:xfrm>
            <a:off x="1024197" y="278345"/>
            <a:ext cx="10020105" cy="147053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a:solidFill>
                <a:schemeClr val="tx1"/>
              </a:solidFill>
              <a:latin typeface="Times New Roman" panose="02020603050405020304" pitchFamily="18" charset="0"/>
              <a:cs typeface="Times New Roman" panose="02020603050405020304" pitchFamily="18" charset="0"/>
            </a:endParaRPr>
          </a:p>
          <a:p>
            <a:pPr algn="ctr"/>
            <a:r>
              <a:rPr lang="fr-FR" sz="2800" dirty="0">
                <a:solidFill>
                  <a:schemeClr val="tx1"/>
                </a:solidFill>
                <a:latin typeface="Times New Roman" panose="02020603050405020304" pitchFamily="18" charset="0"/>
                <a:cs typeface="Times New Roman" panose="02020603050405020304" pitchFamily="18" charset="0"/>
              </a:rPr>
              <a:t>Tout au long de l’Evangile, Jésus progresse dans </a:t>
            </a:r>
          </a:p>
          <a:p>
            <a:pPr algn="ctr"/>
            <a:r>
              <a:rPr lang="fr-FR" sz="2800" dirty="0">
                <a:solidFill>
                  <a:schemeClr val="tx1"/>
                </a:solidFill>
                <a:latin typeface="Times New Roman" panose="02020603050405020304" pitchFamily="18" charset="0"/>
                <a:cs typeface="Times New Roman" panose="02020603050405020304" pitchFamily="18" charset="0"/>
              </a:rPr>
              <a:t>la compréhension de son identité et de sa mission. </a:t>
            </a:r>
          </a:p>
          <a:p>
            <a:pPr algn="ctr"/>
            <a:r>
              <a:rPr lang="fr-FR" sz="2800" dirty="0">
                <a:solidFill>
                  <a:schemeClr val="tx1"/>
                </a:solidFill>
                <a:latin typeface="Times New Roman" panose="02020603050405020304" pitchFamily="18" charset="0"/>
                <a:cs typeface="Times New Roman" panose="02020603050405020304" pitchFamily="18" charset="0"/>
              </a:rPr>
              <a:t>Il a été tenté, s’est senti abandonné par son Père et a triomphé. </a:t>
            </a:r>
          </a:p>
          <a:p>
            <a:endParaRPr lang="fr-FR" sz="2800" dirty="0">
              <a:solidFill>
                <a:schemeClr val="tx1"/>
              </a:solidFill>
            </a:endParaRPr>
          </a:p>
        </p:txBody>
      </p:sp>
      <p:sp>
        <p:nvSpPr>
          <p:cNvPr id="7" name="Rectangle : coins arrondis 6">
            <a:extLst>
              <a:ext uri="{FF2B5EF4-FFF2-40B4-BE49-F238E27FC236}">
                <a16:creationId xmlns:a16="http://schemas.microsoft.com/office/drawing/2014/main" id="{0E8CBE18-EAB0-039C-6EB5-99C17592B46D}"/>
              </a:ext>
            </a:extLst>
          </p:cNvPr>
          <p:cNvSpPr/>
          <p:nvPr/>
        </p:nvSpPr>
        <p:spPr>
          <a:xfrm>
            <a:off x="1085946" y="2116232"/>
            <a:ext cx="9896606" cy="131125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a:solidFill>
                  <a:schemeClr val="tx1"/>
                </a:solidFill>
                <a:latin typeface="Times New Roman" panose="02020603050405020304" pitchFamily="18" charset="0"/>
                <a:cs typeface="Times New Roman" panose="02020603050405020304" pitchFamily="18" charset="0"/>
              </a:rPr>
              <a:t>Les disciples eux aussi ont douté, puis ont franchi le pas de la foi. </a:t>
            </a:r>
          </a:p>
        </p:txBody>
      </p:sp>
      <p:sp>
        <p:nvSpPr>
          <p:cNvPr id="8" name="Rectangle : coins arrondis 7">
            <a:extLst>
              <a:ext uri="{FF2B5EF4-FFF2-40B4-BE49-F238E27FC236}">
                <a16:creationId xmlns:a16="http://schemas.microsoft.com/office/drawing/2014/main" id="{BCB970A3-40B2-BE31-5DAF-EFBB1782BD10}"/>
              </a:ext>
            </a:extLst>
          </p:cNvPr>
          <p:cNvSpPr/>
          <p:nvPr/>
        </p:nvSpPr>
        <p:spPr>
          <a:xfrm>
            <a:off x="493802" y="3797864"/>
            <a:ext cx="11080896" cy="2412927"/>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Times New Roman" panose="02020603050405020304" pitchFamily="18" charset="0"/>
                <a:cs typeface="Times New Roman" panose="02020603050405020304" pitchFamily="18" charset="0"/>
              </a:rPr>
              <a:t>Le doute fait partie de la foi. Il faut entendre la parole :</a:t>
            </a:r>
          </a:p>
          <a:p>
            <a:pPr algn="ctr"/>
            <a:r>
              <a:rPr lang="fr-FR" sz="2800" i="1" dirty="0">
                <a:solidFill>
                  <a:schemeClr val="tx1"/>
                </a:solidFill>
                <a:latin typeface="Times New Roman" panose="02020603050405020304" pitchFamily="18" charset="0"/>
                <a:cs typeface="Times New Roman" panose="02020603050405020304" pitchFamily="18" charset="0"/>
              </a:rPr>
              <a:t>Je suis avec vous</a:t>
            </a:r>
            <a:r>
              <a:rPr lang="fr-FR" sz="2800" dirty="0">
                <a:solidFill>
                  <a:schemeClr val="tx1"/>
                </a:solidFill>
                <a:latin typeface="Times New Roman" panose="02020603050405020304" pitchFamily="18" charset="0"/>
                <a:cs typeface="Times New Roman" panose="02020603050405020304" pitchFamily="18" charset="0"/>
              </a:rPr>
              <a:t>, </a:t>
            </a:r>
          </a:p>
          <a:p>
            <a:pPr algn="ctr"/>
            <a:r>
              <a:rPr lang="fr-FR" sz="2800" dirty="0">
                <a:solidFill>
                  <a:schemeClr val="tx1"/>
                </a:solidFill>
                <a:latin typeface="Times New Roman" panose="02020603050405020304" pitchFamily="18" charset="0"/>
                <a:cs typeface="Times New Roman" panose="02020603050405020304" pitchFamily="18" charset="0"/>
              </a:rPr>
              <a:t>faire l’expérience d’une présence sur ce lieu de révélation de la </a:t>
            </a:r>
            <a:r>
              <a:rPr lang="fr-FR" sz="2800" i="1" dirty="0">
                <a:solidFill>
                  <a:schemeClr val="tx1"/>
                </a:solidFill>
                <a:latin typeface="Times New Roman" panose="02020603050405020304" pitchFamily="18" charset="0"/>
                <a:cs typeface="Times New Roman" panose="02020603050405020304" pitchFamily="18" charset="0"/>
              </a:rPr>
              <a:t>montagne</a:t>
            </a:r>
            <a:r>
              <a:rPr lang="fr-FR" sz="2800" dirty="0">
                <a:solidFill>
                  <a:schemeClr val="tx1"/>
                </a:solidFill>
                <a:latin typeface="Times New Roman" panose="02020603050405020304" pitchFamily="18" charset="0"/>
                <a:cs typeface="Times New Roman" panose="02020603050405020304" pitchFamily="18" charset="0"/>
              </a:rPr>
              <a:t>, pour entrer dans la confiance, et en pleine liberté, </a:t>
            </a:r>
          </a:p>
          <a:p>
            <a:pPr algn="ctr"/>
            <a:r>
              <a:rPr lang="fr-FR" sz="2800" dirty="0">
                <a:solidFill>
                  <a:schemeClr val="tx1"/>
                </a:solidFill>
                <a:latin typeface="Times New Roman" panose="02020603050405020304" pitchFamily="18" charset="0"/>
                <a:cs typeface="Times New Roman" panose="02020603050405020304" pitchFamily="18" charset="0"/>
              </a:rPr>
              <a:t>croire au-delà de toute certitude. </a:t>
            </a:r>
          </a:p>
        </p:txBody>
      </p:sp>
      <p:sp>
        <p:nvSpPr>
          <p:cNvPr id="2" name="Espace réservé du numéro de diapositive 1">
            <a:extLst>
              <a:ext uri="{FF2B5EF4-FFF2-40B4-BE49-F238E27FC236}">
                <a16:creationId xmlns:a16="http://schemas.microsoft.com/office/drawing/2014/main" id="{B5110557-5400-E451-2A31-5144CFE96752}"/>
              </a:ext>
            </a:extLst>
          </p:cNvPr>
          <p:cNvSpPr>
            <a:spLocks noGrp="1"/>
          </p:cNvSpPr>
          <p:nvPr>
            <p:ph type="sldNum" sz="quarter" idx="12"/>
          </p:nvPr>
        </p:nvSpPr>
        <p:spPr/>
        <p:txBody>
          <a:bodyPr/>
          <a:lstStyle/>
          <a:p>
            <a:fld id="{CF70008A-A0B5-4A2F-AE10-819E4AFD28BB}" type="slidenum">
              <a:rPr lang="fr-FR" smtClean="0"/>
              <a:pPr/>
              <a:t>37</a:t>
            </a:fld>
            <a:endParaRPr lang="fr-FR"/>
          </a:p>
        </p:txBody>
      </p:sp>
      <p:sp>
        <p:nvSpPr>
          <p:cNvPr id="6" name="ZoneTexte 5">
            <a:extLst>
              <a:ext uri="{FF2B5EF4-FFF2-40B4-BE49-F238E27FC236}">
                <a16:creationId xmlns:a16="http://schemas.microsoft.com/office/drawing/2014/main" id="{6B9122D0-A492-62EB-3633-7AB48B46468B}"/>
              </a:ext>
            </a:extLst>
          </p:cNvPr>
          <p:cNvSpPr txBox="1"/>
          <p:nvPr/>
        </p:nvSpPr>
        <p:spPr>
          <a:xfrm>
            <a:off x="119994" y="60775"/>
            <a:ext cx="897869" cy="400110"/>
          </a:xfrm>
          <a:prstGeom prst="rect">
            <a:avLst/>
          </a:prstGeom>
          <a:noFill/>
        </p:spPr>
        <p:txBody>
          <a:bodyPr wrap="square">
            <a:spAutoFit/>
          </a:bodyPr>
          <a:lstStyle/>
          <a:p>
            <a:r>
              <a:rPr lang="fr-FR" sz="2000" dirty="0">
                <a:solidFill>
                  <a:srgbClr val="FF0000"/>
                </a:solidFill>
                <a:latin typeface="Times New Roman" panose="02020603050405020304" pitchFamily="18" charset="0"/>
                <a:cs typeface="Times New Roman" panose="02020603050405020304" pitchFamily="18" charset="0"/>
              </a:rPr>
              <a:t>doutes</a:t>
            </a:r>
          </a:p>
        </p:txBody>
      </p:sp>
    </p:spTree>
    <p:extLst>
      <p:ext uri="{BB962C8B-B14F-4D97-AF65-F5344CB8AC3E}">
        <p14:creationId xmlns:p14="http://schemas.microsoft.com/office/powerpoint/2010/main" val="135093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9828616-09EF-A4D2-A3DE-26A8C566E292}"/>
              </a:ext>
            </a:extLst>
          </p:cNvPr>
          <p:cNvSpPr>
            <a:spLocks noGrp="1"/>
          </p:cNvSpPr>
          <p:nvPr>
            <p:ph type="sldNum" sz="quarter" idx="12"/>
          </p:nvPr>
        </p:nvSpPr>
        <p:spPr/>
        <p:txBody>
          <a:bodyPr/>
          <a:lstStyle/>
          <a:p>
            <a:fld id="{CF70008A-A0B5-4A2F-AE10-819E4AFD28BB}" type="slidenum">
              <a:rPr lang="fr-FR" smtClean="0"/>
              <a:pPr/>
              <a:t>38</a:t>
            </a:fld>
            <a:endParaRPr lang="fr-FR"/>
          </a:p>
        </p:txBody>
      </p:sp>
      <p:sp>
        <p:nvSpPr>
          <p:cNvPr id="6" name="Rectangle : coins arrondis 5">
            <a:extLst>
              <a:ext uri="{FF2B5EF4-FFF2-40B4-BE49-F238E27FC236}">
                <a16:creationId xmlns:a16="http://schemas.microsoft.com/office/drawing/2014/main" id="{DDF9AF49-49FD-B398-0FBF-DC3D37B18C75}"/>
              </a:ext>
            </a:extLst>
          </p:cNvPr>
          <p:cNvSpPr/>
          <p:nvPr/>
        </p:nvSpPr>
        <p:spPr>
          <a:xfrm>
            <a:off x="3502089" y="3187043"/>
            <a:ext cx="5187820" cy="2418403"/>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rgbClr val="FF0000"/>
                </a:solidFill>
                <a:latin typeface="Times New Roman" panose="02020603050405020304" pitchFamily="18" charset="0"/>
                <a:cs typeface="Times New Roman" panose="02020603050405020304" pitchFamily="18" charset="0"/>
              </a:rPr>
              <a:t>18</a:t>
            </a:r>
            <a:r>
              <a:rPr lang="fr-FR" sz="2800" b="1" dirty="0">
                <a:solidFill>
                  <a:schemeClr val="tx1"/>
                </a:solidFill>
                <a:latin typeface="Times New Roman" panose="02020603050405020304" pitchFamily="18" charset="0"/>
                <a:cs typeface="Times New Roman" panose="02020603050405020304" pitchFamily="18" charset="0"/>
              </a:rPr>
              <a:t> Jésus </a:t>
            </a:r>
            <a:r>
              <a:rPr lang="fr-FR" sz="2800" b="1" dirty="0">
                <a:solidFill>
                  <a:srgbClr val="FF0000"/>
                </a:solidFill>
                <a:latin typeface="Times New Roman" panose="02020603050405020304" pitchFamily="18" charset="0"/>
                <a:cs typeface="Times New Roman" panose="02020603050405020304" pitchFamily="18" charset="0"/>
              </a:rPr>
              <a:t>s'approcha </a:t>
            </a:r>
            <a:r>
              <a:rPr lang="fr-FR" sz="2800" b="1" dirty="0">
                <a:solidFill>
                  <a:schemeClr val="tx1"/>
                </a:solidFill>
                <a:latin typeface="Times New Roman" panose="02020603050405020304" pitchFamily="18" charset="0"/>
                <a:cs typeface="Times New Roman" panose="02020603050405020304" pitchFamily="18" charset="0"/>
              </a:rPr>
              <a:t>d'eux et leur adressa ces paroles : « Tout </a:t>
            </a:r>
            <a:r>
              <a:rPr lang="fr-FR" sz="2800" b="1" dirty="0">
                <a:solidFill>
                  <a:srgbClr val="FF0000"/>
                </a:solidFill>
                <a:latin typeface="Times New Roman" panose="02020603050405020304" pitchFamily="18" charset="0"/>
                <a:cs typeface="Times New Roman" panose="02020603050405020304" pitchFamily="18" charset="0"/>
              </a:rPr>
              <a:t>pouvoir </a:t>
            </a:r>
            <a:r>
              <a:rPr lang="fr-FR" sz="2800" b="1" dirty="0">
                <a:solidFill>
                  <a:schemeClr val="tx1"/>
                </a:solidFill>
                <a:latin typeface="Times New Roman" panose="02020603050405020304" pitchFamily="18" charset="0"/>
                <a:cs typeface="Times New Roman" panose="02020603050405020304" pitchFamily="18" charset="0"/>
              </a:rPr>
              <a:t>m'a été donné au ciel et sur la terre.</a:t>
            </a:r>
            <a:r>
              <a:rPr lang="fr-FR" sz="2800" dirty="0">
                <a:solidFill>
                  <a:schemeClr val="tx1"/>
                </a:solidFill>
                <a:latin typeface="Times New Roman" panose="02020603050405020304" pitchFamily="18" charset="0"/>
                <a:cs typeface="Times New Roman" panose="02020603050405020304" pitchFamily="18" charset="0"/>
              </a:rPr>
              <a:t> </a:t>
            </a:r>
          </a:p>
        </p:txBody>
      </p:sp>
      <p:pic>
        <p:nvPicPr>
          <p:cNvPr id="3" name="Image 2">
            <a:extLst>
              <a:ext uri="{FF2B5EF4-FFF2-40B4-BE49-F238E27FC236}">
                <a16:creationId xmlns:a16="http://schemas.microsoft.com/office/drawing/2014/main" id="{C342389D-9C8E-4AF3-80A1-C519CB72AC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8080" y="312420"/>
            <a:ext cx="1975839" cy="3116580"/>
          </a:xfrm>
          <a:prstGeom prst="rect">
            <a:avLst/>
          </a:prstGeom>
        </p:spPr>
      </p:pic>
    </p:spTree>
    <p:extLst>
      <p:ext uri="{BB962C8B-B14F-4D97-AF65-F5344CB8AC3E}">
        <p14:creationId xmlns:p14="http://schemas.microsoft.com/office/powerpoint/2010/main" val="28091863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11759-C2F0-D123-45D9-1D5BF700F471}"/>
            </a:ext>
          </a:extLst>
        </p:cNvPr>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6482BD6C-A9DE-CA73-842C-C349B3F6476C}"/>
              </a:ext>
            </a:extLst>
          </p:cNvPr>
          <p:cNvSpPr/>
          <p:nvPr/>
        </p:nvSpPr>
        <p:spPr>
          <a:xfrm>
            <a:off x="2845483" y="2191951"/>
            <a:ext cx="6501033" cy="167360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tx1"/>
                </a:solidFill>
                <a:latin typeface="Times New Roman" panose="02020603050405020304" pitchFamily="18" charset="0"/>
                <a:cs typeface="Times New Roman" panose="02020603050405020304" pitchFamily="18" charset="0"/>
              </a:rPr>
              <a:t>Pourquoi Matthieu nous dit-il </a:t>
            </a:r>
          </a:p>
          <a:p>
            <a:pPr algn="ctr"/>
            <a:r>
              <a:rPr lang="fr-FR" sz="3200" dirty="0">
                <a:solidFill>
                  <a:schemeClr val="tx1"/>
                </a:solidFill>
                <a:latin typeface="Times New Roman" panose="02020603050405020304" pitchFamily="18" charset="0"/>
                <a:cs typeface="Times New Roman" panose="02020603050405020304" pitchFamily="18" charset="0"/>
              </a:rPr>
              <a:t>que Jésus s’approche ? </a:t>
            </a:r>
          </a:p>
        </p:txBody>
      </p:sp>
      <p:sp>
        <p:nvSpPr>
          <p:cNvPr id="2" name="Espace réservé du numéro de diapositive 1">
            <a:extLst>
              <a:ext uri="{FF2B5EF4-FFF2-40B4-BE49-F238E27FC236}">
                <a16:creationId xmlns:a16="http://schemas.microsoft.com/office/drawing/2014/main" id="{383A09F3-0A03-7450-A428-6F4B8D2C5C24}"/>
              </a:ext>
            </a:extLst>
          </p:cNvPr>
          <p:cNvSpPr>
            <a:spLocks noGrp="1"/>
          </p:cNvSpPr>
          <p:nvPr>
            <p:ph type="sldNum" sz="quarter" idx="12"/>
          </p:nvPr>
        </p:nvSpPr>
        <p:spPr/>
        <p:txBody>
          <a:bodyPr/>
          <a:lstStyle/>
          <a:p>
            <a:fld id="{CF70008A-A0B5-4A2F-AE10-819E4AFD28BB}" type="slidenum">
              <a:rPr lang="fr-FR" smtClean="0"/>
              <a:pPr/>
              <a:t>39</a:t>
            </a:fld>
            <a:endParaRPr lang="fr-FR"/>
          </a:p>
        </p:txBody>
      </p:sp>
      <p:sp>
        <p:nvSpPr>
          <p:cNvPr id="6" name="ZoneTexte 5">
            <a:extLst>
              <a:ext uri="{FF2B5EF4-FFF2-40B4-BE49-F238E27FC236}">
                <a16:creationId xmlns:a16="http://schemas.microsoft.com/office/drawing/2014/main" id="{ED3DB74C-E452-A9F4-DFE6-4063E56E3E08}"/>
              </a:ext>
            </a:extLst>
          </p:cNvPr>
          <p:cNvSpPr txBox="1"/>
          <p:nvPr/>
        </p:nvSpPr>
        <p:spPr>
          <a:xfrm>
            <a:off x="186058" y="0"/>
            <a:ext cx="1260187" cy="369332"/>
          </a:xfrm>
          <a:prstGeom prst="rect">
            <a:avLst/>
          </a:prstGeom>
          <a:noFill/>
        </p:spPr>
        <p:txBody>
          <a:bodyPr wrap="square">
            <a:spAutoFit/>
          </a:bodyPr>
          <a:lstStyle/>
          <a:p>
            <a:r>
              <a:rPr lang="fr-FR" b="1" dirty="0">
                <a:solidFill>
                  <a:srgbClr val="FF0000"/>
                </a:solidFill>
                <a:latin typeface="Times New Roman" panose="02020603050405020304" pitchFamily="18" charset="0"/>
                <a:cs typeface="Times New Roman" panose="02020603050405020304" pitchFamily="18" charset="0"/>
              </a:rPr>
              <a:t>s'approcha</a:t>
            </a:r>
            <a:endParaRPr lang="fr-FR" dirty="0">
              <a:solidFill>
                <a:srgbClr val="FF0000"/>
              </a:solidFill>
            </a:endParaRPr>
          </a:p>
        </p:txBody>
      </p:sp>
    </p:spTree>
    <p:extLst>
      <p:ext uri="{BB962C8B-B14F-4D97-AF65-F5344CB8AC3E}">
        <p14:creationId xmlns:p14="http://schemas.microsoft.com/office/powerpoint/2010/main" val="217981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5DA2A-DAAD-98B0-16F9-4A5E5C273727}"/>
            </a:ext>
          </a:extLst>
        </p:cNvPr>
        <p:cNvGrpSpPr/>
        <p:nvPr/>
      </p:nvGrpSpPr>
      <p:grpSpPr>
        <a:xfrm>
          <a:off x="0" y="0"/>
          <a:ext cx="0" cy="0"/>
          <a:chOff x="0" y="0"/>
          <a:chExt cx="0" cy="0"/>
        </a:xfrm>
      </p:grpSpPr>
      <p:sp>
        <p:nvSpPr>
          <p:cNvPr id="9" name="Rectangle : coins arrondis 8">
            <a:extLst>
              <a:ext uri="{FF2B5EF4-FFF2-40B4-BE49-F238E27FC236}">
                <a16:creationId xmlns:a16="http://schemas.microsoft.com/office/drawing/2014/main" id="{B53D36EA-3055-33F8-33E8-0F83499E9833}"/>
              </a:ext>
            </a:extLst>
          </p:cNvPr>
          <p:cNvSpPr/>
          <p:nvPr/>
        </p:nvSpPr>
        <p:spPr>
          <a:xfrm>
            <a:off x="652786" y="1203582"/>
            <a:ext cx="10701014" cy="157906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tx1"/>
                </a:solidFill>
                <a:latin typeface="Times New Roman" panose="02020603050405020304" pitchFamily="18" charset="0"/>
                <a:cs typeface="Times New Roman" panose="02020603050405020304" pitchFamily="18" charset="0"/>
              </a:rPr>
              <a:t>Les douze disciples ne sont plus que onze apôtres </a:t>
            </a:r>
          </a:p>
          <a:p>
            <a:pPr algn="ctr"/>
            <a:r>
              <a:rPr lang="fr-FR" sz="3200" dirty="0">
                <a:solidFill>
                  <a:schemeClr val="tx1"/>
                </a:solidFill>
                <a:latin typeface="Times New Roman" panose="02020603050405020304" pitchFamily="18" charset="0"/>
                <a:cs typeface="Times New Roman" panose="02020603050405020304" pitchFamily="18" charset="0"/>
              </a:rPr>
              <a:t>après la trahison de Judas.</a:t>
            </a:r>
            <a:endParaRPr lang="fr-FR" sz="2000" dirty="0">
              <a:latin typeface="Times New Roman" panose="02020603050405020304" pitchFamily="18" charset="0"/>
              <a:cs typeface="Times New Roman" panose="02020603050405020304" pitchFamily="18" charset="0"/>
            </a:endParaRPr>
          </a:p>
        </p:txBody>
      </p:sp>
      <p:sp>
        <p:nvSpPr>
          <p:cNvPr id="7" name="Rectangle : coins arrondis 6">
            <a:extLst>
              <a:ext uri="{FF2B5EF4-FFF2-40B4-BE49-F238E27FC236}">
                <a16:creationId xmlns:a16="http://schemas.microsoft.com/office/drawing/2014/main" id="{356C4883-67F0-3E86-FE5B-FE540F2F59DF}"/>
              </a:ext>
            </a:extLst>
          </p:cNvPr>
          <p:cNvSpPr/>
          <p:nvPr/>
        </p:nvSpPr>
        <p:spPr>
          <a:xfrm>
            <a:off x="1731645" y="5264843"/>
            <a:ext cx="7509633" cy="109150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Times New Roman" panose="02020603050405020304" pitchFamily="18" charset="0"/>
                <a:cs typeface="Times New Roman" panose="02020603050405020304" pitchFamily="18" charset="0"/>
              </a:rPr>
              <a:t>Est-ce important de le mentionner ?</a:t>
            </a:r>
          </a:p>
        </p:txBody>
      </p:sp>
      <p:pic>
        <p:nvPicPr>
          <p:cNvPr id="2" name="Image 1">
            <a:extLst>
              <a:ext uri="{FF2B5EF4-FFF2-40B4-BE49-F238E27FC236}">
                <a16:creationId xmlns:a16="http://schemas.microsoft.com/office/drawing/2014/main" id="{9AC5AF6C-1FC0-0A6B-B237-8DBB4B074D7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23696" y="2917601"/>
            <a:ext cx="2711707" cy="2315497"/>
          </a:xfrm>
          <a:prstGeom prst="rect">
            <a:avLst/>
          </a:prstGeom>
        </p:spPr>
      </p:pic>
      <p:sp>
        <p:nvSpPr>
          <p:cNvPr id="3" name="Espace réservé du numéro de diapositive 2">
            <a:extLst>
              <a:ext uri="{FF2B5EF4-FFF2-40B4-BE49-F238E27FC236}">
                <a16:creationId xmlns:a16="http://schemas.microsoft.com/office/drawing/2014/main" id="{7DA3E299-7C10-1104-3F72-F9176321168C}"/>
              </a:ext>
            </a:extLst>
          </p:cNvPr>
          <p:cNvSpPr>
            <a:spLocks noGrp="1"/>
          </p:cNvSpPr>
          <p:nvPr>
            <p:ph type="sldNum" sz="quarter" idx="12"/>
          </p:nvPr>
        </p:nvSpPr>
        <p:spPr/>
        <p:txBody>
          <a:bodyPr/>
          <a:lstStyle/>
          <a:p>
            <a:fld id="{CF70008A-A0B5-4A2F-AE10-819E4AFD28BB}" type="slidenum">
              <a:rPr lang="fr-FR" smtClean="0"/>
              <a:pPr/>
              <a:t>4</a:t>
            </a:fld>
            <a:endParaRPr lang="fr-FR"/>
          </a:p>
        </p:txBody>
      </p:sp>
      <p:sp>
        <p:nvSpPr>
          <p:cNvPr id="6" name="ZoneTexte 5">
            <a:extLst>
              <a:ext uri="{FF2B5EF4-FFF2-40B4-BE49-F238E27FC236}">
                <a16:creationId xmlns:a16="http://schemas.microsoft.com/office/drawing/2014/main" id="{D38DA773-4E74-AAFE-10C6-1B6EB116382A}"/>
              </a:ext>
            </a:extLst>
          </p:cNvPr>
          <p:cNvSpPr txBox="1"/>
          <p:nvPr/>
        </p:nvSpPr>
        <p:spPr>
          <a:xfrm>
            <a:off x="0" y="10405"/>
            <a:ext cx="1040130" cy="369332"/>
          </a:xfrm>
          <a:prstGeom prst="rect">
            <a:avLst/>
          </a:prstGeom>
          <a:noFill/>
        </p:spPr>
        <p:txBody>
          <a:bodyPr wrap="square">
            <a:spAutoFit/>
          </a:bodyPr>
          <a:lstStyle/>
          <a:p>
            <a:r>
              <a:rPr lang="fr-FR" dirty="0">
                <a:solidFill>
                  <a:srgbClr val="FF0000"/>
                </a:solidFill>
                <a:cs typeface="Times New Roman" panose="02020603050405020304" pitchFamily="18" charset="0"/>
              </a:rPr>
              <a:t>Les onze </a:t>
            </a:r>
            <a:endParaRPr lang="fr-FR" dirty="0">
              <a:solidFill>
                <a:srgbClr val="FF0000"/>
              </a:solidFill>
            </a:endParaRPr>
          </a:p>
        </p:txBody>
      </p:sp>
    </p:spTree>
    <p:extLst>
      <p:ext uri="{BB962C8B-B14F-4D97-AF65-F5344CB8AC3E}">
        <p14:creationId xmlns:p14="http://schemas.microsoft.com/office/powerpoint/2010/main" val="299493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90B2D-3B3F-A0F6-F277-A8B58AE61079}"/>
            </a:ext>
          </a:extLst>
        </p:cNvPr>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5501EAEE-F9C6-BC80-046F-59EE6DB75B92}"/>
              </a:ext>
            </a:extLst>
          </p:cNvPr>
          <p:cNvSpPr/>
          <p:nvPr/>
        </p:nvSpPr>
        <p:spPr>
          <a:xfrm>
            <a:off x="1194319" y="2253143"/>
            <a:ext cx="10560648" cy="1592225"/>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latin typeface="Times New Roman" panose="02020603050405020304" pitchFamily="18" charset="0"/>
                <a:cs typeface="Times New Roman" panose="02020603050405020304" pitchFamily="18" charset="0"/>
              </a:rPr>
              <a:t>Matthieu 5, 1</a:t>
            </a:r>
            <a:r>
              <a:rPr lang="fr-FR" sz="2800" dirty="0">
                <a:solidFill>
                  <a:schemeClr val="tx1"/>
                </a:solidFill>
                <a:latin typeface="Times New Roman" panose="02020603050405020304" pitchFamily="18" charset="0"/>
                <a:cs typeface="Times New Roman" panose="02020603050405020304" pitchFamily="18" charset="0"/>
              </a:rPr>
              <a:t> Les disciples s’approchent sur la montagne </a:t>
            </a:r>
          </a:p>
          <a:p>
            <a:pPr algn="ctr"/>
            <a:r>
              <a:rPr lang="fr-FR" sz="2800" dirty="0">
                <a:solidFill>
                  <a:schemeClr val="tx1"/>
                </a:solidFill>
                <a:latin typeface="Times New Roman" panose="02020603050405020304" pitchFamily="18" charset="0"/>
                <a:cs typeface="Times New Roman" panose="02020603050405020304" pitchFamily="18" charset="0"/>
              </a:rPr>
              <a:t>pour entendre les béatitudes. </a:t>
            </a:r>
          </a:p>
          <a:p>
            <a:pPr algn="ctr"/>
            <a:r>
              <a:rPr lang="fr-FR" sz="2800" b="1" dirty="0">
                <a:solidFill>
                  <a:schemeClr val="tx1"/>
                </a:solidFill>
                <a:latin typeface="Times New Roman" panose="02020603050405020304" pitchFamily="18" charset="0"/>
                <a:cs typeface="Times New Roman" panose="02020603050405020304" pitchFamily="18" charset="0"/>
              </a:rPr>
              <a:t>Luc 10, 33</a:t>
            </a:r>
            <a:r>
              <a:rPr lang="fr-FR" sz="2800" dirty="0">
                <a:solidFill>
                  <a:schemeClr val="tx1"/>
                </a:solidFill>
                <a:latin typeface="Times New Roman" panose="02020603050405020304" pitchFamily="18" charset="0"/>
                <a:cs typeface="Times New Roman" panose="02020603050405020304" pitchFamily="18" charset="0"/>
              </a:rPr>
              <a:t> Le samaritain se fait proche du blessé. </a:t>
            </a:r>
            <a:endParaRPr lang="fr-FR" sz="2800" i="1" dirty="0">
              <a:solidFill>
                <a:schemeClr val="tx1"/>
              </a:solidFill>
              <a:latin typeface="Times New Roman" panose="02020603050405020304" pitchFamily="18" charset="0"/>
              <a:cs typeface="Times New Roman" panose="02020603050405020304" pitchFamily="18" charset="0"/>
            </a:endParaRPr>
          </a:p>
        </p:txBody>
      </p:sp>
      <p:sp>
        <p:nvSpPr>
          <p:cNvPr id="2" name="Espace réservé du numéro de diapositive 1">
            <a:extLst>
              <a:ext uri="{FF2B5EF4-FFF2-40B4-BE49-F238E27FC236}">
                <a16:creationId xmlns:a16="http://schemas.microsoft.com/office/drawing/2014/main" id="{4503B020-E948-26FA-6D83-3230B815EEC8}"/>
              </a:ext>
            </a:extLst>
          </p:cNvPr>
          <p:cNvSpPr>
            <a:spLocks noGrp="1"/>
          </p:cNvSpPr>
          <p:nvPr>
            <p:ph type="sldNum" sz="quarter" idx="12"/>
          </p:nvPr>
        </p:nvSpPr>
        <p:spPr/>
        <p:txBody>
          <a:bodyPr/>
          <a:lstStyle/>
          <a:p>
            <a:fld id="{CF70008A-A0B5-4A2F-AE10-819E4AFD28BB}" type="slidenum">
              <a:rPr lang="fr-FR" smtClean="0"/>
              <a:pPr/>
              <a:t>40</a:t>
            </a:fld>
            <a:endParaRPr lang="fr-FR"/>
          </a:p>
        </p:txBody>
      </p:sp>
      <p:sp>
        <p:nvSpPr>
          <p:cNvPr id="5" name="ZoneTexte 4">
            <a:extLst>
              <a:ext uri="{FF2B5EF4-FFF2-40B4-BE49-F238E27FC236}">
                <a16:creationId xmlns:a16="http://schemas.microsoft.com/office/drawing/2014/main" id="{845EA923-F717-D0EC-2E9A-C9C2449A32FC}"/>
              </a:ext>
            </a:extLst>
          </p:cNvPr>
          <p:cNvSpPr txBox="1"/>
          <p:nvPr/>
        </p:nvSpPr>
        <p:spPr>
          <a:xfrm>
            <a:off x="186058" y="0"/>
            <a:ext cx="1260187" cy="369332"/>
          </a:xfrm>
          <a:prstGeom prst="rect">
            <a:avLst/>
          </a:prstGeom>
          <a:noFill/>
        </p:spPr>
        <p:txBody>
          <a:bodyPr wrap="square">
            <a:spAutoFit/>
          </a:bodyPr>
          <a:lstStyle/>
          <a:p>
            <a:r>
              <a:rPr lang="fr-FR" b="1" dirty="0">
                <a:solidFill>
                  <a:srgbClr val="FF0000"/>
                </a:solidFill>
                <a:latin typeface="Times New Roman" panose="02020603050405020304" pitchFamily="18" charset="0"/>
                <a:cs typeface="Times New Roman" panose="02020603050405020304" pitchFamily="18" charset="0"/>
              </a:rPr>
              <a:t>s'approcha</a:t>
            </a:r>
            <a:endParaRPr lang="fr-FR" dirty="0">
              <a:solidFill>
                <a:srgbClr val="FF0000"/>
              </a:solidFill>
            </a:endParaRPr>
          </a:p>
        </p:txBody>
      </p:sp>
    </p:spTree>
    <p:extLst>
      <p:ext uri="{BB962C8B-B14F-4D97-AF65-F5344CB8AC3E}">
        <p14:creationId xmlns:p14="http://schemas.microsoft.com/office/powerpoint/2010/main" val="5801476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40116-348D-38EE-5C1F-C4BDBA052498}"/>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878D71E-868F-11AC-0330-3613D8651029}"/>
              </a:ext>
            </a:extLst>
          </p:cNvPr>
          <p:cNvSpPr/>
          <p:nvPr/>
        </p:nvSpPr>
        <p:spPr>
          <a:xfrm>
            <a:off x="1815796" y="3429000"/>
            <a:ext cx="8560406" cy="1265348"/>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Times New Roman" panose="02020603050405020304" pitchFamily="18" charset="0"/>
                <a:cs typeface="Times New Roman" panose="02020603050405020304" pitchFamily="18" charset="0"/>
              </a:rPr>
              <a:t>Les disciples se sont faits proches de la Parole, </a:t>
            </a:r>
          </a:p>
          <a:p>
            <a:pPr algn="ctr"/>
            <a:r>
              <a:rPr lang="fr-FR" sz="2800" dirty="0">
                <a:solidFill>
                  <a:schemeClr val="tx1"/>
                </a:solidFill>
                <a:latin typeface="Times New Roman" panose="02020603050405020304" pitchFamily="18" charset="0"/>
                <a:cs typeface="Times New Roman" panose="02020603050405020304" pitchFamily="18" charset="0"/>
              </a:rPr>
              <a:t>ils se sont prosternés devant plus grand qu’eux.</a:t>
            </a:r>
          </a:p>
          <a:p>
            <a:pPr algn="ctr"/>
            <a:r>
              <a:rPr lang="fr-FR" sz="2800" dirty="0">
                <a:solidFill>
                  <a:schemeClr val="tx1"/>
                </a:solidFill>
                <a:latin typeface="Times New Roman" panose="02020603050405020304" pitchFamily="18" charset="0"/>
                <a:cs typeface="Times New Roman" panose="02020603050405020304" pitchFamily="18" charset="0"/>
              </a:rPr>
              <a:t> C’est maintenant le ressuscité qui se fait proche d’eux. </a:t>
            </a:r>
          </a:p>
        </p:txBody>
      </p:sp>
      <p:sp>
        <p:nvSpPr>
          <p:cNvPr id="2" name="Espace réservé du numéro de diapositive 1">
            <a:extLst>
              <a:ext uri="{FF2B5EF4-FFF2-40B4-BE49-F238E27FC236}">
                <a16:creationId xmlns:a16="http://schemas.microsoft.com/office/drawing/2014/main" id="{10CB67F9-0D2A-A04E-CFAE-BABBB84955A5}"/>
              </a:ext>
            </a:extLst>
          </p:cNvPr>
          <p:cNvSpPr>
            <a:spLocks noGrp="1"/>
          </p:cNvSpPr>
          <p:nvPr>
            <p:ph type="sldNum" sz="quarter" idx="12"/>
          </p:nvPr>
        </p:nvSpPr>
        <p:spPr/>
        <p:txBody>
          <a:bodyPr/>
          <a:lstStyle/>
          <a:p>
            <a:fld id="{CF70008A-A0B5-4A2F-AE10-819E4AFD28BB}" type="slidenum">
              <a:rPr lang="fr-FR" smtClean="0"/>
              <a:pPr/>
              <a:t>41</a:t>
            </a:fld>
            <a:endParaRPr lang="fr-FR"/>
          </a:p>
        </p:txBody>
      </p:sp>
      <p:sp>
        <p:nvSpPr>
          <p:cNvPr id="7" name="ZoneTexte 6">
            <a:extLst>
              <a:ext uri="{FF2B5EF4-FFF2-40B4-BE49-F238E27FC236}">
                <a16:creationId xmlns:a16="http://schemas.microsoft.com/office/drawing/2014/main" id="{4AA218F6-B348-E099-666D-44085CF1FA47}"/>
              </a:ext>
            </a:extLst>
          </p:cNvPr>
          <p:cNvSpPr txBox="1"/>
          <p:nvPr/>
        </p:nvSpPr>
        <p:spPr>
          <a:xfrm>
            <a:off x="186058" y="0"/>
            <a:ext cx="1260187" cy="369332"/>
          </a:xfrm>
          <a:prstGeom prst="rect">
            <a:avLst/>
          </a:prstGeom>
          <a:noFill/>
        </p:spPr>
        <p:txBody>
          <a:bodyPr wrap="square">
            <a:spAutoFit/>
          </a:bodyPr>
          <a:lstStyle/>
          <a:p>
            <a:r>
              <a:rPr lang="fr-FR" b="1" dirty="0">
                <a:solidFill>
                  <a:srgbClr val="FF0000"/>
                </a:solidFill>
                <a:latin typeface="Times New Roman" panose="02020603050405020304" pitchFamily="18" charset="0"/>
                <a:cs typeface="Times New Roman" panose="02020603050405020304" pitchFamily="18" charset="0"/>
              </a:rPr>
              <a:t>s'approcha</a:t>
            </a:r>
            <a:endParaRPr lang="fr-FR" dirty="0">
              <a:solidFill>
                <a:srgbClr val="FF0000"/>
              </a:solidFill>
            </a:endParaRPr>
          </a:p>
        </p:txBody>
      </p:sp>
      <p:pic>
        <p:nvPicPr>
          <p:cNvPr id="4" name="Image 3">
            <a:extLst>
              <a:ext uri="{FF2B5EF4-FFF2-40B4-BE49-F238E27FC236}">
                <a16:creationId xmlns:a16="http://schemas.microsoft.com/office/drawing/2014/main" id="{00C233C7-4CCD-B01A-03AB-F880753586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8080" y="312420"/>
            <a:ext cx="1975839" cy="3116580"/>
          </a:xfrm>
          <a:prstGeom prst="rect">
            <a:avLst/>
          </a:prstGeom>
        </p:spPr>
      </p:pic>
    </p:spTree>
    <p:extLst>
      <p:ext uri="{BB962C8B-B14F-4D97-AF65-F5344CB8AC3E}">
        <p14:creationId xmlns:p14="http://schemas.microsoft.com/office/powerpoint/2010/main" val="1148747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FAC0286-CBA0-2151-BE7A-49C0A3007743}"/>
              </a:ext>
            </a:extLst>
          </p:cNvPr>
          <p:cNvSpPr>
            <a:spLocks noGrp="1"/>
          </p:cNvSpPr>
          <p:nvPr>
            <p:ph type="sldNum" sz="quarter" idx="12"/>
          </p:nvPr>
        </p:nvSpPr>
        <p:spPr/>
        <p:txBody>
          <a:bodyPr/>
          <a:lstStyle/>
          <a:p>
            <a:fld id="{CF70008A-A0B5-4A2F-AE10-819E4AFD28BB}" type="slidenum">
              <a:rPr lang="fr-FR" smtClean="0"/>
              <a:pPr/>
              <a:t>42</a:t>
            </a:fld>
            <a:endParaRPr lang="fr-FR"/>
          </a:p>
        </p:txBody>
      </p:sp>
      <p:sp>
        <p:nvSpPr>
          <p:cNvPr id="5" name="Rectangle : coins arrondis 4">
            <a:extLst>
              <a:ext uri="{FF2B5EF4-FFF2-40B4-BE49-F238E27FC236}">
                <a16:creationId xmlns:a16="http://schemas.microsoft.com/office/drawing/2014/main" id="{93DD5B65-2602-2783-158F-586195E284F1}"/>
              </a:ext>
            </a:extLst>
          </p:cNvPr>
          <p:cNvSpPr/>
          <p:nvPr/>
        </p:nvSpPr>
        <p:spPr>
          <a:xfrm>
            <a:off x="3141233" y="2219798"/>
            <a:ext cx="5940563" cy="252432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rgbClr val="FF0000"/>
                </a:solidFill>
                <a:latin typeface="Times New Roman" panose="02020603050405020304" pitchFamily="18" charset="0"/>
                <a:cs typeface="Times New Roman" panose="02020603050405020304" pitchFamily="18" charset="0"/>
              </a:rPr>
              <a:t>18</a:t>
            </a:r>
            <a:r>
              <a:rPr lang="fr-FR" sz="2800" b="1" dirty="0">
                <a:solidFill>
                  <a:schemeClr val="tx1"/>
                </a:solidFill>
                <a:latin typeface="Times New Roman" panose="02020603050405020304" pitchFamily="18" charset="0"/>
                <a:cs typeface="Times New Roman" panose="02020603050405020304" pitchFamily="18" charset="0"/>
              </a:rPr>
              <a:t> Jésus s'approcha</a:t>
            </a:r>
            <a:r>
              <a:rPr lang="fr-FR" sz="2800" b="1" dirty="0">
                <a:solidFill>
                  <a:srgbClr val="FF0000"/>
                </a:solidFill>
                <a:latin typeface="Times New Roman" panose="02020603050405020304" pitchFamily="18" charset="0"/>
                <a:cs typeface="Times New Roman" panose="02020603050405020304" pitchFamily="18" charset="0"/>
              </a:rPr>
              <a:t> </a:t>
            </a:r>
            <a:r>
              <a:rPr lang="fr-FR" sz="2800" b="1" dirty="0">
                <a:solidFill>
                  <a:schemeClr val="tx1"/>
                </a:solidFill>
                <a:latin typeface="Times New Roman" panose="02020603050405020304" pitchFamily="18" charset="0"/>
                <a:cs typeface="Times New Roman" panose="02020603050405020304" pitchFamily="18" charset="0"/>
              </a:rPr>
              <a:t>d'eux </a:t>
            </a:r>
          </a:p>
          <a:p>
            <a:r>
              <a:rPr lang="fr-FR" sz="2800" b="1" dirty="0">
                <a:solidFill>
                  <a:schemeClr val="tx1"/>
                </a:solidFill>
                <a:latin typeface="Times New Roman" panose="02020603050405020304" pitchFamily="18" charset="0"/>
                <a:cs typeface="Times New Roman" panose="02020603050405020304" pitchFamily="18" charset="0"/>
              </a:rPr>
              <a:t>et leur adressa ces paroles : </a:t>
            </a:r>
          </a:p>
          <a:p>
            <a:r>
              <a:rPr lang="fr-FR" sz="2800" b="1" dirty="0">
                <a:solidFill>
                  <a:schemeClr val="tx1"/>
                </a:solidFill>
                <a:latin typeface="Times New Roman" panose="02020603050405020304" pitchFamily="18" charset="0"/>
                <a:cs typeface="Times New Roman" panose="02020603050405020304" pitchFamily="18" charset="0"/>
              </a:rPr>
              <a:t>« Tout </a:t>
            </a:r>
            <a:r>
              <a:rPr lang="fr-FR" sz="2800" b="1" dirty="0">
                <a:solidFill>
                  <a:srgbClr val="FF0000"/>
                </a:solidFill>
                <a:latin typeface="Times New Roman" panose="02020603050405020304" pitchFamily="18" charset="0"/>
                <a:cs typeface="Times New Roman" panose="02020603050405020304" pitchFamily="18" charset="0"/>
              </a:rPr>
              <a:t>pouvoir </a:t>
            </a:r>
            <a:r>
              <a:rPr lang="fr-FR" sz="2800" b="1" dirty="0">
                <a:solidFill>
                  <a:schemeClr val="tx1"/>
                </a:solidFill>
                <a:latin typeface="Times New Roman" panose="02020603050405020304" pitchFamily="18" charset="0"/>
                <a:cs typeface="Times New Roman" panose="02020603050405020304" pitchFamily="18" charset="0"/>
              </a:rPr>
              <a:t>m'a été donné au ciel et sur la terre. »</a:t>
            </a:r>
            <a:r>
              <a:rPr lang="fr-FR" sz="28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9821823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D67C9-08F9-2F48-B432-09F4E629DDB4}"/>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BB9B921-62D8-E5B1-9AA6-BBE673BA85F4}"/>
              </a:ext>
            </a:extLst>
          </p:cNvPr>
          <p:cNvSpPr>
            <a:spLocks noGrp="1"/>
          </p:cNvSpPr>
          <p:nvPr>
            <p:ph type="sldNum" sz="quarter" idx="12"/>
          </p:nvPr>
        </p:nvSpPr>
        <p:spPr/>
        <p:txBody>
          <a:bodyPr/>
          <a:lstStyle/>
          <a:p>
            <a:fld id="{CF70008A-A0B5-4A2F-AE10-819E4AFD28BB}" type="slidenum">
              <a:rPr lang="fr-FR" smtClean="0"/>
              <a:pPr/>
              <a:t>43</a:t>
            </a:fld>
            <a:endParaRPr lang="fr-FR"/>
          </a:p>
        </p:txBody>
      </p:sp>
      <p:sp>
        <p:nvSpPr>
          <p:cNvPr id="3" name="ZoneTexte 2">
            <a:extLst>
              <a:ext uri="{FF2B5EF4-FFF2-40B4-BE49-F238E27FC236}">
                <a16:creationId xmlns:a16="http://schemas.microsoft.com/office/drawing/2014/main" id="{477717B2-B15F-EC35-5B1D-09AB8DD78CE5}"/>
              </a:ext>
            </a:extLst>
          </p:cNvPr>
          <p:cNvSpPr txBox="1"/>
          <p:nvPr/>
        </p:nvSpPr>
        <p:spPr>
          <a:xfrm>
            <a:off x="193610" y="165232"/>
            <a:ext cx="1066023" cy="369332"/>
          </a:xfrm>
          <a:prstGeom prst="rect">
            <a:avLst/>
          </a:prstGeom>
          <a:noFill/>
        </p:spPr>
        <p:txBody>
          <a:bodyPr wrap="square">
            <a:spAutoFit/>
          </a:bodyPr>
          <a:lstStyle/>
          <a:p>
            <a:r>
              <a:rPr lang="fr-FR" sz="1800" b="1" dirty="0">
                <a:solidFill>
                  <a:srgbClr val="FF0000"/>
                </a:solidFill>
                <a:latin typeface="Times New Roman" panose="02020603050405020304" pitchFamily="18" charset="0"/>
                <a:cs typeface="Times New Roman" panose="02020603050405020304" pitchFamily="18" charset="0"/>
              </a:rPr>
              <a:t>pouvoir</a:t>
            </a:r>
            <a:endParaRPr lang="fr-FR" dirty="0"/>
          </a:p>
        </p:txBody>
      </p:sp>
      <p:grpSp>
        <p:nvGrpSpPr>
          <p:cNvPr id="10" name="Groupe 9">
            <a:extLst>
              <a:ext uri="{FF2B5EF4-FFF2-40B4-BE49-F238E27FC236}">
                <a16:creationId xmlns:a16="http://schemas.microsoft.com/office/drawing/2014/main" id="{D9E10E55-6B1F-10DF-2173-C84C6E19F21D}"/>
              </a:ext>
            </a:extLst>
          </p:cNvPr>
          <p:cNvGrpSpPr/>
          <p:nvPr/>
        </p:nvGrpSpPr>
        <p:grpSpPr>
          <a:xfrm>
            <a:off x="1556813" y="1496292"/>
            <a:ext cx="6736702" cy="1194319"/>
            <a:chOff x="1259633" y="1061952"/>
            <a:chExt cx="6736702" cy="1194319"/>
          </a:xfrm>
        </p:grpSpPr>
        <p:sp>
          <p:nvSpPr>
            <p:cNvPr id="5" name="Rectangle : coins arrondis 4">
              <a:extLst>
                <a:ext uri="{FF2B5EF4-FFF2-40B4-BE49-F238E27FC236}">
                  <a16:creationId xmlns:a16="http://schemas.microsoft.com/office/drawing/2014/main" id="{9D66A62F-BA0F-1B6B-9AA9-C121991694E7}"/>
                </a:ext>
              </a:extLst>
            </p:cNvPr>
            <p:cNvSpPr/>
            <p:nvPr/>
          </p:nvSpPr>
          <p:spPr>
            <a:xfrm>
              <a:off x="1259633" y="1061952"/>
              <a:ext cx="6736702" cy="1194319"/>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9C838AB3-0164-8D65-0745-A4C287E06874}"/>
                </a:ext>
              </a:extLst>
            </p:cNvPr>
            <p:cNvSpPr txBox="1"/>
            <p:nvPr/>
          </p:nvSpPr>
          <p:spPr>
            <a:xfrm>
              <a:off x="1428751" y="1182057"/>
              <a:ext cx="6275070" cy="954107"/>
            </a:xfrm>
            <a:prstGeom prst="rect">
              <a:avLst/>
            </a:prstGeom>
            <a:noFill/>
          </p:spPr>
          <p:txBody>
            <a:bodyPr wrap="square">
              <a:spAutoFit/>
            </a:bodyPr>
            <a:lstStyle/>
            <a:p>
              <a:pPr algn="ctr"/>
              <a:r>
                <a:rPr lang="fr-FR" sz="2800" dirty="0">
                  <a:latin typeface="Times New Roman" panose="02020603050405020304" pitchFamily="18" charset="0"/>
                  <a:cs typeface="Times New Roman" panose="02020603050405020304" pitchFamily="18" charset="0"/>
                </a:rPr>
                <a:t>Quel est le pouvoir de Jésus ?</a:t>
              </a:r>
            </a:p>
            <a:p>
              <a:pPr algn="ctr"/>
              <a:r>
                <a:rPr lang="fr-FR" sz="2800" dirty="0">
                  <a:latin typeface="Times New Roman" panose="02020603050405020304" pitchFamily="18" charset="0"/>
                  <a:cs typeface="Times New Roman" panose="02020603050405020304" pitchFamily="18" charset="0"/>
                </a:rPr>
                <a:t> Peut-il tout ? </a:t>
              </a:r>
            </a:p>
          </p:txBody>
        </p:sp>
      </p:grpSp>
      <p:grpSp>
        <p:nvGrpSpPr>
          <p:cNvPr id="13" name="Groupe 12">
            <a:extLst>
              <a:ext uri="{FF2B5EF4-FFF2-40B4-BE49-F238E27FC236}">
                <a16:creationId xmlns:a16="http://schemas.microsoft.com/office/drawing/2014/main" id="{DD843D29-1CAE-B71B-FEC5-C3EF8860782C}"/>
              </a:ext>
            </a:extLst>
          </p:cNvPr>
          <p:cNvGrpSpPr/>
          <p:nvPr/>
        </p:nvGrpSpPr>
        <p:grpSpPr>
          <a:xfrm>
            <a:off x="3694223" y="3977641"/>
            <a:ext cx="6736702" cy="1474470"/>
            <a:chOff x="2025443" y="3429001"/>
            <a:chExt cx="6736702" cy="1474470"/>
          </a:xfrm>
        </p:grpSpPr>
        <p:sp>
          <p:nvSpPr>
            <p:cNvPr id="6" name="Rectangle : coins arrondis 5">
              <a:extLst>
                <a:ext uri="{FF2B5EF4-FFF2-40B4-BE49-F238E27FC236}">
                  <a16:creationId xmlns:a16="http://schemas.microsoft.com/office/drawing/2014/main" id="{F3098AC0-A663-4AA6-96CE-6ADA96E51444}"/>
                </a:ext>
              </a:extLst>
            </p:cNvPr>
            <p:cNvSpPr/>
            <p:nvPr/>
          </p:nvSpPr>
          <p:spPr>
            <a:xfrm>
              <a:off x="2025443" y="3429001"/>
              <a:ext cx="6736702" cy="1474470"/>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3E54306A-49EE-6E3E-967D-AD349636F53A}"/>
                </a:ext>
              </a:extLst>
            </p:cNvPr>
            <p:cNvSpPr txBox="1"/>
            <p:nvPr/>
          </p:nvSpPr>
          <p:spPr>
            <a:xfrm>
              <a:off x="2344842" y="3554753"/>
              <a:ext cx="6097904" cy="954107"/>
            </a:xfrm>
            <a:prstGeom prst="rect">
              <a:avLst/>
            </a:prstGeom>
            <a:noFill/>
          </p:spPr>
          <p:txBody>
            <a:bodyPr wrap="square">
              <a:spAutoFit/>
            </a:bodyPr>
            <a:lstStyle/>
            <a:p>
              <a:pPr algn="ctr"/>
              <a:r>
                <a:rPr lang="fr-FR" sz="2800" dirty="0">
                  <a:latin typeface="Times New Roman" panose="02020603050405020304" pitchFamily="18" charset="0"/>
                  <a:cs typeface="Times New Roman" panose="02020603050405020304" pitchFamily="18" charset="0"/>
                </a:rPr>
                <a:t>Quel est son pouvoir au ciel ? </a:t>
              </a:r>
            </a:p>
            <a:p>
              <a:pPr algn="ctr"/>
              <a:r>
                <a:rPr lang="fr-FR" sz="2800" dirty="0">
                  <a:latin typeface="Times New Roman" panose="02020603050405020304" pitchFamily="18" charset="0"/>
                  <a:cs typeface="Times New Roman" panose="02020603050405020304" pitchFamily="18" charset="0"/>
                </a:rPr>
                <a:t>Quel est son pouvoir sur la terre ? </a:t>
              </a:r>
            </a:p>
          </p:txBody>
        </p:sp>
      </p:grpSp>
    </p:spTree>
    <p:extLst>
      <p:ext uri="{BB962C8B-B14F-4D97-AF65-F5344CB8AC3E}">
        <p14:creationId xmlns:p14="http://schemas.microsoft.com/office/powerpoint/2010/main" val="92246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AB416-B2EC-C3D1-D993-5BD55735C5F4}"/>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9024EFB-4A04-5EAC-0C70-CC3BE4B64A2D}"/>
              </a:ext>
            </a:extLst>
          </p:cNvPr>
          <p:cNvSpPr>
            <a:spLocks noGrp="1"/>
          </p:cNvSpPr>
          <p:nvPr>
            <p:ph type="sldNum" sz="quarter" idx="12"/>
          </p:nvPr>
        </p:nvSpPr>
        <p:spPr/>
        <p:txBody>
          <a:bodyPr/>
          <a:lstStyle/>
          <a:p>
            <a:fld id="{CF70008A-A0B5-4A2F-AE10-819E4AFD28BB}" type="slidenum">
              <a:rPr lang="fr-FR" smtClean="0"/>
              <a:pPr/>
              <a:t>44</a:t>
            </a:fld>
            <a:endParaRPr lang="fr-FR"/>
          </a:p>
        </p:txBody>
      </p:sp>
      <p:sp>
        <p:nvSpPr>
          <p:cNvPr id="2" name="ZoneTexte 1">
            <a:extLst>
              <a:ext uri="{FF2B5EF4-FFF2-40B4-BE49-F238E27FC236}">
                <a16:creationId xmlns:a16="http://schemas.microsoft.com/office/drawing/2014/main" id="{EEF148FA-3C7C-9175-1EC2-E1750FF0D0D6}"/>
              </a:ext>
            </a:extLst>
          </p:cNvPr>
          <p:cNvSpPr txBox="1"/>
          <p:nvPr/>
        </p:nvSpPr>
        <p:spPr>
          <a:xfrm>
            <a:off x="193610" y="165232"/>
            <a:ext cx="1066023" cy="369332"/>
          </a:xfrm>
          <a:prstGeom prst="rect">
            <a:avLst/>
          </a:prstGeom>
          <a:noFill/>
        </p:spPr>
        <p:txBody>
          <a:bodyPr wrap="square">
            <a:spAutoFit/>
          </a:bodyPr>
          <a:lstStyle/>
          <a:p>
            <a:r>
              <a:rPr lang="fr-FR" sz="1800" b="1" dirty="0">
                <a:solidFill>
                  <a:srgbClr val="FF0000"/>
                </a:solidFill>
                <a:latin typeface="Times New Roman" panose="02020603050405020304" pitchFamily="18" charset="0"/>
                <a:cs typeface="Times New Roman" panose="02020603050405020304" pitchFamily="18" charset="0"/>
              </a:rPr>
              <a:t>pouvoir</a:t>
            </a:r>
            <a:endParaRPr lang="fr-FR" dirty="0"/>
          </a:p>
        </p:txBody>
      </p:sp>
      <p:grpSp>
        <p:nvGrpSpPr>
          <p:cNvPr id="10" name="Groupe 9">
            <a:extLst>
              <a:ext uri="{FF2B5EF4-FFF2-40B4-BE49-F238E27FC236}">
                <a16:creationId xmlns:a16="http://schemas.microsoft.com/office/drawing/2014/main" id="{39D13975-713A-84F5-FAE1-2082979B4B55}"/>
              </a:ext>
            </a:extLst>
          </p:cNvPr>
          <p:cNvGrpSpPr/>
          <p:nvPr/>
        </p:nvGrpSpPr>
        <p:grpSpPr>
          <a:xfrm>
            <a:off x="596265" y="555801"/>
            <a:ext cx="11028045" cy="1707340"/>
            <a:chOff x="80010" y="720090"/>
            <a:chExt cx="11273789" cy="1965429"/>
          </a:xfrm>
        </p:grpSpPr>
        <p:sp>
          <p:nvSpPr>
            <p:cNvPr id="6" name="Rectangle : coins arrondis 5">
              <a:extLst>
                <a:ext uri="{FF2B5EF4-FFF2-40B4-BE49-F238E27FC236}">
                  <a16:creationId xmlns:a16="http://schemas.microsoft.com/office/drawing/2014/main" id="{60D8C589-B130-7CCC-61D1-2F834DD87712}"/>
                </a:ext>
              </a:extLst>
            </p:cNvPr>
            <p:cNvSpPr/>
            <p:nvPr/>
          </p:nvSpPr>
          <p:spPr>
            <a:xfrm>
              <a:off x="80010" y="720090"/>
              <a:ext cx="11273789" cy="1965429"/>
            </a:xfrm>
            <a:prstGeom prst="roundRect">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899704EC-CDE1-E453-3240-F6CA8B90E297}"/>
                </a:ext>
              </a:extLst>
            </p:cNvPr>
            <p:cNvSpPr txBox="1"/>
            <p:nvPr/>
          </p:nvSpPr>
          <p:spPr>
            <a:xfrm>
              <a:off x="422210" y="803875"/>
              <a:ext cx="10653460" cy="1815882"/>
            </a:xfrm>
            <a:prstGeom prst="rect">
              <a:avLst/>
            </a:prstGeom>
            <a:noFill/>
          </p:spPr>
          <p:txBody>
            <a:bodyPr wrap="square">
              <a:spAutoFit/>
            </a:bodyPr>
            <a:lstStyle/>
            <a:p>
              <a:pPr algn="ctr"/>
              <a:r>
                <a:rPr lang="fr-FR" sz="2400" b="1" dirty="0">
                  <a:latin typeface="Times New Roman" panose="02020603050405020304" pitchFamily="18" charset="0"/>
                  <a:cs typeface="Times New Roman" panose="02020603050405020304" pitchFamily="18" charset="0"/>
                </a:rPr>
                <a:t>Daniel 7, 14 </a:t>
              </a:r>
              <a:r>
                <a:rPr lang="fr-FR" sz="2400" dirty="0">
                  <a:latin typeface="Times New Roman" panose="02020603050405020304" pitchFamily="18" charset="0"/>
                  <a:cs typeface="Times New Roman" panose="02020603050405020304" pitchFamily="18" charset="0"/>
                </a:rPr>
                <a:t>Et il lui fut donné domination, gloire et royauté ;</a:t>
              </a:r>
            </a:p>
            <a:p>
              <a:pPr algn="ctr"/>
              <a:r>
                <a:rPr lang="fr-FR" sz="2400" dirty="0">
                  <a:latin typeface="Times New Roman" panose="02020603050405020304" pitchFamily="18" charset="0"/>
                  <a:cs typeface="Times New Roman" panose="02020603050405020304" pitchFamily="18" charset="0"/>
                </a:rPr>
                <a:t>tous les peuples, toutes les nations et toutes les langues le servirent. </a:t>
              </a:r>
            </a:p>
            <a:p>
              <a:pPr algn="ctr"/>
              <a:r>
                <a:rPr lang="fr-FR" sz="2400" dirty="0">
                  <a:latin typeface="Times New Roman" panose="02020603050405020304" pitchFamily="18" charset="0"/>
                  <a:cs typeface="Times New Roman" panose="02020603050405020304" pitchFamily="18" charset="0"/>
                </a:rPr>
                <a:t>Sa domination est une domination éternelle, qui ne passera pas, </a:t>
              </a:r>
            </a:p>
            <a:p>
              <a:pPr algn="ctr"/>
              <a:r>
                <a:rPr lang="fr-FR" sz="2400" dirty="0">
                  <a:latin typeface="Times New Roman" panose="02020603050405020304" pitchFamily="18" charset="0"/>
                  <a:cs typeface="Times New Roman" panose="02020603050405020304" pitchFamily="18" charset="0"/>
                </a:rPr>
                <a:t>et sa royauté, une royauté qui ne sera pas détruite.</a:t>
              </a:r>
            </a:p>
          </p:txBody>
        </p:sp>
      </p:grpSp>
      <p:grpSp>
        <p:nvGrpSpPr>
          <p:cNvPr id="14" name="Groupe 13">
            <a:extLst>
              <a:ext uri="{FF2B5EF4-FFF2-40B4-BE49-F238E27FC236}">
                <a16:creationId xmlns:a16="http://schemas.microsoft.com/office/drawing/2014/main" id="{64D7DE99-8A37-2018-F131-C7AE6534D6E5}"/>
              </a:ext>
            </a:extLst>
          </p:cNvPr>
          <p:cNvGrpSpPr/>
          <p:nvPr/>
        </p:nvGrpSpPr>
        <p:grpSpPr>
          <a:xfrm>
            <a:off x="726621" y="2480792"/>
            <a:ext cx="10645139" cy="2723092"/>
            <a:chOff x="708660" y="2871045"/>
            <a:chExt cx="10645139" cy="2723092"/>
          </a:xfrm>
        </p:grpSpPr>
        <p:sp>
          <p:nvSpPr>
            <p:cNvPr id="3" name="Rectangle : coins arrondis 2">
              <a:extLst>
                <a:ext uri="{FF2B5EF4-FFF2-40B4-BE49-F238E27FC236}">
                  <a16:creationId xmlns:a16="http://schemas.microsoft.com/office/drawing/2014/main" id="{0B15F109-4584-6AA2-E574-221386D43D19}"/>
                </a:ext>
              </a:extLst>
            </p:cNvPr>
            <p:cNvSpPr/>
            <p:nvPr/>
          </p:nvSpPr>
          <p:spPr>
            <a:xfrm>
              <a:off x="708660" y="2871045"/>
              <a:ext cx="10645139" cy="2723092"/>
            </a:xfrm>
            <a:prstGeom prst="round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6F99841F-C8A9-1D07-E940-6C237AF9568F}"/>
                </a:ext>
              </a:extLst>
            </p:cNvPr>
            <p:cNvSpPr txBox="1"/>
            <p:nvPr/>
          </p:nvSpPr>
          <p:spPr>
            <a:xfrm>
              <a:off x="838201" y="2892281"/>
              <a:ext cx="10241280" cy="2677656"/>
            </a:xfrm>
            <a:prstGeom prst="rect">
              <a:avLst/>
            </a:prstGeom>
            <a:noFill/>
          </p:spPr>
          <p:txBody>
            <a:bodyPr wrap="square">
              <a:spAutoFit/>
            </a:bodyPr>
            <a:lstStyle/>
            <a:p>
              <a:r>
                <a:rPr lang="fr-FR" sz="2400" b="1" dirty="0">
                  <a:latin typeface="Times New Roman" panose="02020603050405020304" pitchFamily="18" charset="0"/>
                  <a:cs typeface="Times New Roman" panose="02020603050405020304" pitchFamily="18" charset="0"/>
                </a:rPr>
                <a:t>Matthieu 4, 1-17</a:t>
              </a:r>
            </a:p>
            <a:p>
              <a:r>
                <a:rPr lang="fr-FR" sz="2400" dirty="0">
                  <a:latin typeface="Times New Roman" panose="02020603050405020304" pitchFamily="18" charset="0"/>
                  <a:cs typeface="Times New Roman" panose="02020603050405020304" pitchFamily="18" charset="0"/>
                </a:rPr>
                <a:t>Jésus a été tenté par 3 pouvoirs : sur la nature (changer les pierres en pain), envers Dieu (être porté par les anges de Dieu) et envers les hommes (dominer les royaumes de la terre) et les a refusés. </a:t>
              </a:r>
            </a:p>
            <a:p>
              <a:r>
                <a:rPr lang="fr-FR" sz="2400" b="1" dirty="0">
                  <a:latin typeface="Times New Roman" panose="02020603050405020304" pitchFamily="18" charset="0"/>
                  <a:cs typeface="Times New Roman" panose="02020603050405020304" pitchFamily="18" charset="0"/>
                </a:rPr>
                <a:t>Matthieu 7, 28-29 </a:t>
              </a:r>
              <a:r>
                <a:rPr lang="fr-FR" sz="2400" i="1" dirty="0">
                  <a:latin typeface="Times New Roman" panose="02020603050405020304" pitchFamily="18" charset="0"/>
                  <a:cs typeface="Times New Roman" panose="02020603050405020304" pitchFamily="18" charset="0"/>
                </a:rPr>
                <a:t>« Jésus acheva ainsi son discours. Les foules étaient frappées par son enseignement, car il les instruisait en homme qui a autorité, et non pas comme leurs scribes. »</a:t>
              </a:r>
            </a:p>
          </p:txBody>
        </p:sp>
      </p:grpSp>
      <p:grpSp>
        <p:nvGrpSpPr>
          <p:cNvPr id="19" name="Groupe 18">
            <a:extLst>
              <a:ext uri="{FF2B5EF4-FFF2-40B4-BE49-F238E27FC236}">
                <a16:creationId xmlns:a16="http://schemas.microsoft.com/office/drawing/2014/main" id="{E374981A-DA2E-D231-480E-E7276603ADAE}"/>
              </a:ext>
            </a:extLst>
          </p:cNvPr>
          <p:cNvGrpSpPr/>
          <p:nvPr/>
        </p:nvGrpSpPr>
        <p:grpSpPr>
          <a:xfrm>
            <a:off x="1692455" y="5421535"/>
            <a:ext cx="8713470" cy="1299940"/>
            <a:chOff x="2640330" y="5510870"/>
            <a:chExt cx="8713470" cy="1252685"/>
          </a:xfrm>
        </p:grpSpPr>
        <p:sp>
          <p:nvSpPr>
            <p:cNvPr id="5" name="Rectangle : coins arrondis 4">
              <a:extLst>
                <a:ext uri="{FF2B5EF4-FFF2-40B4-BE49-F238E27FC236}">
                  <a16:creationId xmlns:a16="http://schemas.microsoft.com/office/drawing/2014/main" id="{2E5A540C-5CA5-D838-6428-E5933ABCDECD}"/>
                </a:ext>
              </a:extLst>
            </p:cNvPr>
            <p:cNvSpPr/>
            <p:nvPr/>
          </p:nvSpPr>
          <p:spPr>
            <a:xfrm>
              <a:off x="2640330" y="5510870"/>
              <a:ext cx="8713470" cy="1210606"/>
            </a:xfrm>
            <a:prstGeom prst="round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BFC57B9E-6722-10DD-6CB8-56758A6C916E}"/>
                </a:ext>
              </a:extLst>
            </p:cNvPr>
            <p:cNvSpPr txBox="1"/>
            <p:nvPr/>
          </p:nvSpPr>
          <p:spPr>
            <a:xfrm>
              <a:off x="3053366" y="5563226"/>
              <a:ext cx="8092441" cy="1200329"/>
            </a:xfrm>
            <a:prstGeom prst="rect">
              <a:avLst/>
            </a:prstGeom>
            <a:noFill/>
          </p:spPr>
          <p:txBody>
            <a:bodyPr wrap="square">
              <a:spAutoFit/>
            </a:bodyPr>
            <a:lstStyle/>
            <a:p>
              <a:pPr algn="ctr"/>
              <a:r>
                <a:rPr lang="fr-FR" sz="2400" b="1" dirty="0">
                  <a:latin typeface="Times New Roman" panose="02020603050405020304" pitchFamily="18" charset="0"/>
                  <a:cs typeface="Times New Roman" panose="02020603050405020304" pitchFamily="18" charset="0"/>
                </a:rPr>
                <a:t>Jean 19, 11 </a:t>
              </a:r>
              <a:r>
                <a:rPr lang="fr-FR" sz="2400" dirty="0">
                  <a:latin typeface="Times New Roman" panose="02020603050405020304" pitchFamily="18" charset="0"/>
                  <a:cs typeface="Times New Roman" panose="02020603050405020304" pitchFamily="18" charset="0"/>
                </a:rPr>
                <a:t>Jésus répondit à Pilate : </a:t>
              </a:r>
            </a:p>
            <a:p>
              <a:pPr algn="ctr"/>
              <a:r>
                <a:rPr lang="fr-FR" sz="2400" dirty="0">
                  <a:latin typeface="Times New Roman" panose="02020603050405020304" pitchFamily="18" charset="0"/>
                  <a:cs typeface="Times New Roman" panose="02020603050405020304" pitchFamily="18" charset="0"/>
                </a:rPr>
                <a:t>Tu n'aurais aucun pouvoir sur moi si tu ne l'avais reçu d'en haut ; </a:t>
              </a:r>
            </a:p>
            <a:p>
              <a:pPr algn="ctr"/>
              <a:r>
                <a:rPr lang="fr-FR" sz="2400" dirty="0">
                  <a:latin typeface="Times New Roman" panose="02020603050405020304" pitchFamily="18" charset="0"/>
                  <a:cs typeface="Times New Roman" panose="02020603050405020304" pitchFamily="18" charset="0"/>
                </a:rPr>
                <a:t>ainsi, celui qui m'a livré à toi est chargé d'un péché plus grave. </a:t>
              </a:r>
            </a:p>
          </p:txBody>
        </p:sp>
      </p:grpSp>
    </p:spTree>
    <p:extLst>
      <p:ext uri="{BB962C8B-B14F-4D97-AF65-F5344CB8AC3E}">
        <p14:creationId xmlns:p14="http://schemas.microsoft.com/office/powerpoint/2010/main" val="154579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4D5D4-8FEE-9E93-AF34-B976EB0370BA}"/>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17CCFC82-87BF-CDBD-CEAF-509F80D1B942}"/>
              </a:ext>
            </a:extLst>
          </p:cNvPr>
          <p:cNvSpPr>
            <a:spLocks noGrp="1"/>
          </p:cNvSpPr>
          <p:nvPr>
            <p:ph type="sldNum" sz="quarter" idx="12"/>
          </p:nvPr>
        </p:nvSpPr>
        <p:spPr/>
        <p:txBody>
          <a:bodyPr/>
          <a:lstStyle/>
          <a:p>
            <a:fld id="{CF70008A-A0B5-4A2F-AE10-819E4AFD28BB}" type="slidenum">
              <a:rPr lang="fr-FR" smtClean="0"/>
              <a:pPr/>
              <a:t>45</a:t>
            </a:fld>
            <a:endParaRPr lang="fr-FR"/>
          </a:p>
        </p:txBody>
      </p:sp>
      <p:sp>
        <p:nvSpPr>
          <p:cNvPr id="2" name="ZoneTexte 1">
            <a:extLst>
              <a:ext uri="{FF2B5EF4-FFF2-40B4-BE49-F238E27FC236}">
                <a16:creationId xmlns:a16="http://schemas.microsoft.com/office/drawing/2014/main" id="{FB2CD5AC-020A-1B05-202D-372FFD4DE4FF}"/>
              </a:ext>
            </a:extLst>
          </p:cNvPr>
          <p:cNvSpPr txBox="1"/>
          <p:nvPr/>
        </p:nvSpPr>
        <p:spPr>
          <a:xfrm>
            <a:off x="193610" y="165232"/>
            <a:ext cx="1066023" cy="369332"/>
          </a:xfrm>
          <a:prstGeom prst="rect">
            <a:avLst/>
          </a:prstGeom>
          <a:noFill/>
        </p:spPr>
        <p:txBody>
          <a:bodyPr wrap="square">
            <a:spAutoFit/>
          </a:bodyPr>
          <a:lstStyle/>
          <a:p>
            <a:r>
              <a:rPr lang="fr-FR" sz="1800" b="1" dirty="0">
                <a:solidFill>
                  <a:srgbClr val="FF0000"/>
                </a:solidFill>
                <a:latin typeface="Times New Roman" panose="02020603050405020304" pitchFamily="18" charset="0"/>
                <a:cs typeface="Times New Roman" panose="02020603050405020304" pitchFamily="18" charset="0"/>
              </a:rPr>
              <a:t>pouvoir</a:t>
            </a:r>
            <a:endParaRPr lang="fr-FR" dirty="0"/>
          </a:p>
        </p:txBody>
      </p:sp>
      <p:grpSp>
        <p:nvGrpSpPr>
          <p:cNvPr id="7" name="Groupe 6">
            <a:extLst>
              <a:ext uri="{FF2B5EF4-FFF2-40B4-BE49-F238E27FC236}">
                <a16:creationId xmlns:a16="http://schemas.microsoft.com/office/drawing/2014/main" id="{C17B67C6-9814-4B96-DF3F-E5F03C9EA059}"/>
              </a:ext>
            </a:extLst>
          </p:cNvPr>
          <p:cNvGrpSpPr/>
          <p:nvPr/>
        </p:nvGrpSpPr>
        <p:grpSpPr>
          <a:xfrm>
            <a:off x="1158628" y="1395315"/>
            <a:ext cx="9874743" cy="4502565"/>
            <a:chOff x="1818147" y="983835"/>
            <a:chExt cx="9874743" cy="4502565"/>
          </a:xfrm>
        </p:grpSpPr>
        <p:sp>
          <p:nvSpPr>
            <p:cNvPr id="3" name="Rectangle : coins arrondis 2">
              <a:extLst>
                <a:ext uri="{FF2B5EF4-FFF2-40B4-BE49-F238E27FC236}">
                  <a16:creationId xmlns:a16="http://schemas.microsoft.com/office/drawing/2014/main" id="{F5D8E583-56B8-34F7-FC8C-8390805BCE89}"/>
                </a:ext>
              </a:extLst>
            </p:cNvPr>
            <p:cNvSpPr/>
            <p:nvPr/>
          </p:nvSpPr>
          <p:spPr>
            <a:xfrm>
              <a:off x="1818147" y="983835"/>
              <a:ext cx="9874743" cy="4502565"/>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049D3F15-BF24-EC69-EBAA-1C6BA232382E}"/>
                </a:ext>
              </a:extLst>
            </p:cNvPr>
            <p:cNvSpPr txBox="1"/>
            <p:nvPr/>
          </p:nvSpPr>
          <p:spPr>
            <a:xfrm>
              <a:off x="1818147" y="1268998"/>
              <a:ext cx="9389356" cy="3970318"/>
            </a:xfrm>
            <a:prstGeom prst="rect">
              <a:avLst/>
            </a:prstGeom>
            <a:noFill/>
          </p:spPr>
          <p:txBody>
            <a:bodyPr wrap="square">
              <a:spAutoFit/>
            </a:bodyPr>
            <a:lstStyle/>
            <a:p>
              <a:pPr algn="ctr"/>
              <a:r>
                <a:rPr lang="fr-FR" sz="2800" dirty="0">
                  <a:latin typeface="Times New Roman" panose="02020603050405020304" pitchFamily="18" charset="0"/>
                  <a:cs typeface="Times New Roman" panose="02020603050405020304" pitchFamily="18" charset="0"/>
                </a:rPr>
                <a:t>Le Christ accomplit cette prophétie du prophète Daniel. </a:t>
              </a:r>
            </a:p>
            <a:p>
              <a:pPr algn="ctr"/>
              <a:r>
                <a:rPr lang="fr-FR" sz="2800" dirty="0">
                  <a:latin typeface="Times New Roman" panose="02020603050405020304" pitchFamily="18" charset="0"/>
                  <a:cs typeface="Times New Roman" panose="02020603050405020304" pitchFamily="18" charset="0"/>
                </a:rPr>
                <a:t>Il est bien ce Messie attendu.  </a:t>
              </a:r>
            </a:p>
            <a:p>
              <a:pPr algn="ctr"/>
              <a:r>
                <a:rPr lang="fr-FR" sz="2800" dirty="0">
                  <a:latin typeface="Times New Roman" panose="02020603050405020304" pitchFamily="18" charset="0"/>
                  <a:cs typeface="Times New Roman" panose="02020603050405020304" pitchFamily="18" charset="0"/>
                </a:rPr>
                <a:t>Il reçoit de Dieu ce qu’il n’a pas voulu accepter de Satan. </a:t>
              </a:r>
            </a:p>
            <a:p>
              <a:pPr algn="ctr"/>
              <a:r>
                <a:rPr lang="fr-FR" sz="2800" dirty="0">
                  <a:latin typeface="Times New Roman" panose="02020603050405020304" pitchFamily="18" charset="0"/>
                  <a:cs typeface="Times New Roman" panose="02020603050405020304" pitchFamily="18" charset="0"/>
                </a:rPr>
                <a:t>Il reçoit cette domination après avoir accepté </a:t>
              </a:r>
            </a:p>
            <a:p>
              <a:pPr algn="ctr"/>
              <a:r>
                <a:rPr lang="fr-FR" sz="2800" dirty="0">
                  <a:latin typeface="Times New Roman" panose="02020603050405020304" pitchFamily="18" charset="0"/>
                  <a:cs typeface="Times New Roman" panose="02020603050405020304" pitchFamily="18" charset="0"/>
                </a:rPr>
                <a:t>de souffrir pour le rachat de la multitude. </a:t>
              </a:r>
            </a:p>
            <a:p>
              <a:pPr algn="ctr"/>
              <a:r>
                <a:rPr lang="fr-FR" sz="2800" dirty="0">
                  <a:latin typeface="Times New Roman" panose="02020603050405020304" pitchFamily="18" charset="0"/>
                  <a:cs typeface="Times New Roman" panose="02020603050405020304" pitchFamily="18" charset="0"/>
                </a:rPr>
                <a:t>Il règne désormais au ciel et sur la terre. </a:t>
              </a:r>
            </a:p>
            <a:p>
              <a:pPr algn="ctr"/>
              <a:r>
                <a:rPr lang="fr-FR" sz="2800" dirty="0">
                  <a:latin typeface="Times New Roman" panose="02020603050405020304" pitchFamily="18" charset="0"/>
                  <a:cs typeface="Times New Roman" panose="02020603050405020304" pitchFamily="18" charset="0"/>
                </a:rPr>
                <a:t>Tout pouvoir lui a été remis par le Père : </a:t>
              </a:r>
            </a:p>
            <a:p>
              <a:pPr algn="ctr"/>
              <a:r>
                <a:rPr lang="fr-FR" sz="2800" dirty="0">
                  <a:latin typeface="Times New Roman" panose="02020603050405020304" pitchFamily="18" charset="0"/>
                  <a:cs typeface="Times New Roman" panose="02020603050405020304" pitchFamily="18" charset="0"/>
                </a:rPr>
                <a:t>Pouvoir et autorité en vue d’un service</a:t>
              </a:r>
            </a:p>
            <a:p>
              <a:pPr algn="ctr"/>
              <a:r>
                <a:rPr lang="fr-FR" sz="2800" dirty="0">
                  <a:latin typeface="Times New Roman" panose="02020603050405020304" pitchFamily="18" charset="0"/>
                  <a:cs typeface="Times New Roman" panose="02020603050405020304" pitchFamily="18" charset="0"/>
                </a:rPr>
                <a:t> pour la réalisation du projet d’amour de Dieu.  </a:t>
              </a:r>
            </a:p>
          </p:txBody>
        </p:sp>
      </p:grpSp>
    </p:spTree>
    <p:extLst>
      <p:ext uri="{BB962C8B-B14F-4D97-AF65-F5344CB8AC3E}">
        <p14:creationId xmlns:p14="http://schemas.microsoft.com/office/powerpoint/2010/main" val="6288162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4501E-4720-AD2B-9953-454B11D432CC}"/>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B5A7839-DCEC-B068-38B6-3BF0CC8884ED}"/>
              </a:ext>
            </a:extLst>
          </p:cNvPr>
          <p:cNvSpPr>
            <a:spLocks noGrp="1"/>
          </p:cNvSpPr>
          <p:nvPr>
            <p:ph type="sldNum" sz="quarter" idx="12"/>
          </p:nvPr>
        </p:nvSpPr>
        <p:spPr/>
        <p:txBody>
          <a:bodyPr/>
          <a:lstStyle/>
          <a:p>
            <a:fld id="{CF70008A-A0B5-4A2F-AE10-819E4AFD28BB}" type="slidenum">
              <a:rPr lang="fr-FR" smtClean="0"/>
              <a:pPr/>
              <a:t>46</a:t>
            </a:fld>
            <a:endParaRPr lang="fr-FR"/>
          </a:p>
        </p:txBody>
      </p:sp>
      <p:grpSp>
        <p:nvGrpSpPr>
          <p:cNvPr id="6" name="Groupe 5">
            <a:extLst>
              <a:ext uri="{FF2B5EF4-FFF2-40B4-BE49-F238E27FC236}">
                <a16:creationId xmlns:a16="http://schemas.microsoft.com/office/drawing/2014/main" id="{953AC695-4E1A-A63F-FC87-F161B5F5ECBF}"/>
              </a:ext>
            </a:extLst>
          </p:cNvPr>
          <p:cNvGrpSpPr/>
          <p:nvPr/>
        </p:nvGrpSpPr>
        <p:grpSpPr>
          <a:xfrm>
            <a:off x="3028950" y="2516978"/>
            <a:ext cx="6835140" cy="2418403"/>
            <a:chOff x="2537460" y="2219798"/>
            <a:chExt cx="6835140" cy="2418403"/>
          </a:xfrm>
        </p:grpSpPr>
        <p:sp>
          <p:nvSpPr>
            <p:cNvPr id="2" name="Rectangle : coins arrondis 1">
              <a:extLst>
                <a:ext uri="{FF2B5EF4-FFF2-40B4-BE49-F238E27FC236}">
                  <a16:creationId xmlns:a16="http://schemas.microsoft.com/office/drawing/2014/main" id="{CE9585B4-BE0F-D69A-EC9E-F92B8246BDB3}"/>
                </a:ext>
              </a:extLst>
            </p:cNvPr>
            <p:cNvSpPr/>
            <p:nvPr/>
          </p:nvSpPr>
          <p:spPr>
            <a:xfrm>
              <a:off x="2537460" y="2219798"/>
              <a:ext cx="6835140" cy="2418403"/>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800" dirty="0">
                <a:solidFill>
                  <a:schemeClr val="tx1"/>
                </a:solidFill>
                <a:latin typeface="Times New Roman" panose="02020603050405020304" pitchFamily="18" charset="0"/>
                <a:cs typeface="Times New Roman" panose="02020603050405020304" pitchFamily="18" charset="0"/>
              </a:endParaRPr>
            </a:p>
          </p:txBody>
        </p:sp>
        <p:sp>
          <p:nvSpPr>
            <p:cNvPr id="5" name="ZoneTexte 4">
              <a:extLst>
                <a:ext uri="{FF2B5EF4-FFF2-40B4-BE49-F238E27FC236}">
                  <a16:creationId xmlns:a16="http://schemas.microsoft.com/office/drawing/2014/main" id="{D48E6922-2000-4EF7-F4A8-1BAA3FBF320A}"/>
                </a:ext>
              </a:extLst>
            </p:cNvPr>
            <p:cNvSpPr txBox="1"/>
            <p:nvPr/>
          </p:nvSpPr>
          <p:spPr>
            <a:xfrm>
              <a:off x="2934653" y="2488615"/>
              <a:ext cx="6097904" cy="1815882"/>
            </a:xfrm>
            <a:prstGeom prst="rect">
              <a:avLst/>
            </a:prstGeom>
            <a:noFill/>
          </p:spPr>
          <p:txBody>
            <a:bodyPr wrap="square">
              <a:spAutoFit/>
            </a:bodyPr>
            <a:lstStyle/>
            <a:p>
              <a:pPr algn="ctr"/>
              <a:r>
                <a:rPr lang="fr-FR" sz="2800" b="1" dirty="0">
                  <a:solidFill>
                    <a:srgbClr val="FF0000"/>
                  </a:solidFill>
                  <a:latin typeface="Times New Roman" panose="02020603050405020304" pitchFamily="18" charset="0"/>
                  <a:cs typeface="Times New Roman" panose="02020603050405020304" pitchFamily="18" charset="0"/>
                </a:rPr>
                <a:t>19</a:t>
              </a:r>
              <a:r>
                <a:rPr lang="fr-FR" sz="2800" dirty="0">
                  <a:latin typeface="Times New Roman" panose="02020603050405020304" pitchFamily="18" charset="0"/>
                  <a:cs typeface="Times New Roman" panose="02020603050405020304" pitchFamily="18" charset="0"/>
                </a:rPr>
                <a:t> </a:t>
              </a:r>
              <a:r>
                <a:rPr lang="fr-FR" sz="2800" b="1" dirty="0">
                  <a:solidFill>
                    <a:srgbClr val="FF0000"/>
                  </a:solidFill>
                  <a:latin typeface="Times New Roman" panose="02020603050405020304" pitchFamily="18" charset="0"/>
                  <a:cs typeface="Times New Roman" panose="02020603050405020304" pitchFamily="18" charset="0"/>
                </a:rPr>
                <a:t>Allez</a:t>
              </a:r>
              <a:r>
                <a:rPr lang="fr-FR" sz="2800" b="1" dirty="0">
                  <a:latin typeface="Times New Roman" panose="02020603050405020304" pitchFamily="18" charset="0"/>
                  <a:cs typeface="Times New Roman" panose="02020603050405020304" pitchFamily="18" charset="0"/>
                </a:rPr>
                <a:t> donc ! </a:t>
              </a:r>
            </a:p>
            <a:p>
              <a:pPr algn="ctr"/>
              <a:r>
                <a:rPr lang="fr-FR" sz="2800" b="1" dirty="0">
                  <a:latin typeface="Times New Roman" panose="02020603050405020304" pitchFamily="18" charset="0"/>
                  <a:cs typeface="Times New Roman" panose="02020603050405020304" pitchFamily="18" charset="0"/>
                </a:rPr>
                <a:t>De toutes les nations faites des </a:t>
              </a:r>
              <a:r>
                <a:rPr lang="fr-FR" sz="2800" b="1" dirty="0">
                  <a:solidFill>
                    <a:srgbClr val="FF0000"/>
                  </a:solidFill>
                  <a:latin typeface="Times New Roman" panose="02020603050405020304" pitchFamily="18" charset="0"/>
                  <a:cs typeface="Times New Roman" panose="02020603050405020304" pitchFamily="18" charset="0"/>
                </a:rPr>
                <a:t>disciples</a:t>
              </a:r>
              <a:r>
                <a:rPr lang="fr-FR" sz="2800" b="1" dirty="0">
                  <a:latin typeface="Times New Roman" panose="02020603050405020304" pitchFamily="18" charset="0"/>
                  <a:cs typeface="Times New Roman" panose="02020603050405020304" pitchFamily="18" charset="0"/>
                </a:rPr>
                <a:t>, </a:t>
              </a:r>
              <a:r>
                <a:rPr lang="fr-FR" sz="2800" b="1" dirty="0">
                  <a:solidFill>
                    <a:srgbClr val="FF0000"/>
                  </a:solidFill>
                  <a:latin typeface="Times New Roman" panose="02020603050405020304" pitchFamily="18" charset="0"/>
                  <a:cs typeface="Times New Roman" panose="02020603050405020304" pitchFamily="18" charset="0"/>
                </a:rPr>
                <a:t>baptisez-les au nom du Père, </a:t>
              </a:r>
            </a:p>
            <a:p>
              <a:pPr algn="ctr"/>
              <a:r>
                <a:rPr lang="fr-FR" sz="2800" b="1" dirty="0">
                  <a:solidFill>
                    <a:srgbClr val="FF0000"/>
                  </a:solidFill>
                  <a:latin typeface="Times New Roman" panose="02020603050405020304" pitchFamily="18" charset="0"/>
                  <a:cs typeface="Times New Roman" panose="02020603050405020304" pitchFamily="18" charset="0"/>
                </a:rPr>
                <a:t>et du Fils, et du Saint-Esprit </a:t>
              </a:r>
              <a:r>
                <a:rPr lang="fr-FR" sz="2800" b="1"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37407431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DB464-C516-7787-7E59-CB7FF289BE87}"/>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5B5FE6A-2080-D3DC-6EE9-DB4BF7ED59A9}"/>
              </a:ext>
            </a:extLst>
          </p:cNvPr>
          <p:cNvSpPr>
            <a:spLocks noGrp="1"/>
          </p:cNvSpPr>
          <p:nvPr>
            <p:ph type="sldNum" sz="quarter" idx="12"/>
          </p:nvPr>
        </p:nvSpPr>
        <p:spPr/>
        <p:txBody>
          <a:bodyPr/>
          <a:lstStyle/>
          <a:p>
            <a:fld id="{CF70008A-A0B5-4A2F-AE10-819E4AFD28BB}" type="slidenum">
              <a:rPr lang="fr-FR" smtClean="0"/>
              <a:pPr/>
              <a:t>47</a:t>
            </a:fld>
            <a:endParaRPr lang="fr-FR"/>
          </a:p>
        </p:txBody>
      </p:sp>
      <p:sp>
        <p:nvSpPr>
          <p:cNvPr id="3" name="ZoneTexte 2">
            <a:extLst>
              <a:ext uri="{FF2B5EF4-FFF2-40B4-BE49-F238E27FC236}">
                <a16:creationId xmlns:a16="http://schemas.microsoft.com/office/drawing/2014/main" id="{C5608779-A557-A2F9-D094-38F5CEAE5A51}"/>
              </a:ext>
            </a:extLst>
          </p:cNvPr>
          <p:cNvSpPr txBox="1"/>
          <p:nvPr/>
        </p:nvSpPr>
        <p:spPr>
          <a:xfrm>
            <a:off x="214313" y="181094"/>
            <a:ext cx="780097" cy="369332"/>
          </a:xfrm>
          <a:prstGeom prst="rect">
            <a:avLst/>
          </a:prstGeom>
          <a:noFill/>
        </p:spPr>
        <p:txBody>
          <a:bodyPr wrap="square">
            <a:spAutoFit/>
          </a:bodyPr>
          <a:lstStyle/>
          <a:p>
            <a:r>
              <a:rPr lang="fr-FR" sz="1800" dirty="0">
                <a:solidFill>
                  <a:srgbClr val="FF0000"/>
                </a:solidFill>
                <a:latin typeface="Times New Roman" panose="02020603050405020304" pitchFamily="18" charset="0"/>
                <a:cs typeface="Times New Roman" panose="02020603050405020304" pitchFamily="18" charset="0"/>
              </a:rPr>
              <a:t>Allez</a:t>
            </a:r>
            <a:endParaRPr lang="fr-FR" dirty="0"/>
          </a:p>
        </p:txBody>
      </p:sp>
      <p:grpSp>
        <p:nvGrpSpPr>
          <p:cNvPr id="8" name="Groupe 7">
            <a:extLst>
              <a:ext uri="{FF2B5EF4-FFF2-40B4-BE49-F238E27FC236}">
                <a16:creationId xmlns:a16="http://schemas.microsoft.com/office/drawing/2014/main" id="{270F2FAA-BF46-5143-2DEB-B9ADB6A6EE49}"/>
              </a:ext>
            </a:extLst>
          </p:cNvPr>
          <p:cNvGrpSpPr/>
          <p:nvPr/>
        </p:nvGrpSpPr>
        <p:grpSpPr>
          <a:xfrm>
            <a:off x="1966351" y="3120711"/>
            <a:ext cx="8733142" cy="2071163"/>
            <a:chOff x="1873898" y="1483567"/>
            <a:chExt cx="8733142" cy="2071163"/>
          </a:xfrm>
        </p:grpSpPr>
        <p:sp>
          <p:nvSpPr>
            <p:cNvPr id="6" name="ZoneTexte 5">
              <a:extLst>
                <a:ext uri="{FF2B5EF4-FFF2-40B4-BE49-F238E27FC236}">
                  <a16:creationId xmlns:a16="http://schemas.microsoft.com/office/drawing/2014/main" id="{595865DF-56F5-1290-0F4D-07D528FDB081}"/>
                </a:ext>
              </a:extLst>
            </p:cNvPr>
            <p:cNvSpPr txBox="1"/>
            <p:nvPr/>
          </p:nvSpPr>
          <p:spPr>
            <a:xfrm>
              <a:off x="2087880" y="1711840"/>
              <a:ext cx="8230222" cy="1384995"/>
            </a:xfrm>
            <a:prstGeom prst="rect">
              <a:avLst/>
            </a:prstGeom>
            <a:noFill/>
          </p:spPr>
          <p:txBody>
            <a:bodyPr wrap="square">
              <a:spAutoFit/>
            </a:bodyPr>
            <a:lstStyle/>
            <a:p>
              <a:pPr algn="ctr"/>
              <a:r>
                <a:rPr lang="fr-FR" sz="2800" kern="150" dirty="0">
                  <a:effectLst/>
                  <a:latin typeface="Times New Roman" panose="02020603050405020304" pitchFamily="18" charset="0"/>
                  <a:ea typeface="Times New Roman" panose="02020603050405020304" pitchFamily="18" charset="0"/>
                  <a:cs typeface="Mangal" panose="02040503050203030202" pitchFamily="18" charset="0"/>
                </a:rPr>
                <a:t>Littéralement </a:t>
              </a:r>
              <a:r>
                <a:rPr lang="fr-FR" sz="2800" i="1" kern="150" dirty="0">
                  <a:effectLst/>
                  <a:latin typeface="Times New Roman" panose="02020603050405020304" pitchFamily="18" charset="0"/>
                  <a:ea typeface="Times New Roman" panose="02020603050405020304" pitchFamily="18" charset="0"/>
                  <a:cs typeface="Mangal" panose="02040503050203030202" pitchFamily="18" charset="0"/>
                </a:rPr>
                <a:t>allant donc</a:t>
              </a:r>
              <a:r>
                <a:rPr lang="fr-FR" sz="2800" kern="150" dirty="0">
                  <a:effectLst/>
                  <a:latin typeface="Times New Roman" panose="02020603050405020304" pitchFamily="18" charset="0"/>
                  <a:ea typeface="Times New Roman" panose="02020603050405020304" pitchFamily="18" charset="0"/>
                  <a:cs typeface="Mangal" panose="02040503050203030202" pitchFamily="18" charset="0"/>
                </a:rPr>
                <a:t> :  </a:t>
              </a:r>
            </a:p>
            <a:p>
              <a:pPr algn="ctr"/>
              <a:r>
                <a:rPr lang="fr-FR" sz="2800" kern="150" dirty="0">
                  <a:effectLst/>
                  <a:latin typeface="Times New Roman" panose="02020603050405020304" pitchFamily="18" charset="0"/>
                  <a:ea typeface="Times New Roman" panose="02020603050405020304" pitchFamily="18" charset="0"/>
                  <a:cs typeface="Mangal" panose="02040503050203030202" pitchFamily="18" charset="0"/>
                </a:rPr>
                <a:t>ce n’est pas un impératif.  </a:t>
              </a:r>
              <a:br>
                <a:rPr lang="fr-FR" sz="2800" kern="150" dirty="0">
                  <a:effectLst/>
                  <a:latin typeface="Times New Roman" panose="02020603050405020304" pitchFamily="18" charset="0"/>
                  <a:ea typeface="Times New Roman" panose="02020603050405020304" pitchFamily="18" charset="0"/>
                  <a:cs typeface="Mangal" panose="02040503050203030202" pitchFamily="18" charset="0"/>
                </a:rPr>
              </a:br>
              <a:r>
                <a:rPr lang="fr-FR" sz="2800" i="1" kern="150" dirty="0">
                  <a:effectLst/>
                  <a:latin typeface="Times New Roman" panose="02020603050405020304" pitchFamily="18" charset="0"/>
                  <a:ea typeface="Times New Roman" panose="02020603050405020304" pitchFamily="18" charset="0"/>
                  <a:cs typeface="Mangal" panose="02040503050203030202" pitchFamily="18" charset="0"/>
                </a:rPr>
                <a:t>Chemin faisant - Marchant - Voyageant - S’en allant</a:t>
              </a:r>
              <a:r>
                <a:rPr lang="fr-FR" sz="2800" kern="150" dirty="0">
                  <a:effectLst/>
                  <a:latin typeface="Times New Roman" panose="02020603050405020304" pitchFamily="18" charset="0"/>
                  <a:ea typeface="Times New Roman" panose="02020603050405020304" pitchFamily="18" charset="0"/>
                  <a:cs typeface="Mangal" panose="02040503050203030202" pitchFamily="18" charset="0"/>
                </a:rPr>
                <a:t> </a:t>
              </a:r>
              <a:endParaRPr lang="fr-FR" sz="2800" dirty="0"/>
            </a:p>
          </p:txBody>
        </p:sp>
        <p:sp>
          <p:nvSpPr>
            <p:cNvPr id="7" name="Rectangle : coins arrondis 6">
              <a:extLst>
                <a:ext uri="{FF2B5EF4-FFF2-40B4-BE49-F238E27FC236}">
                  <a16:creationId xmlns:a16="http://schemas.microsoft.com/office/drawing/2014/main" id="{5CF01B16-511B-2723-EC51-3952377CCEC9}"/>
                </a:ext>
              </a:extLst>
            </p:cNvPr>
            <p:cNvSpPr/>
            <p:nvPr/>
          </p:nvSpPr>
          <p:spPr>
            <a:xfrm>
              <a:off x="1873898" y="1483567"/>
              <a:ext cx="8733142" cy="207116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5" name="Image 4">
            <a:extLst>
              <a:ext uri="{FF2B5EF4-FFF2-40B4-BE49-F238E27FC236}">
                <a16:creationId xmlns:a16="http://schemas.microsoft.com/office/drawing/2014/main" id="{2B968832-93D3-CDA6-1CBB-D85FEEAE99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4523" y="550426"/>
            <a:ext cx="2503724" cy="2570285"/>
          </a:xfrm>
          <a:prstGeom prst="rect">
            <a:avLst/>
          </a:prstGeom>
        </p:spPr>
      </p:pic>
    </p:spTree>
    <p:extLst>
      <p:ext uri="{BB962C8B-B14F-4D97-AF65-F5344CB8AC3E}">
        <p14:creationId xmlns:p14="http://schemas.microsoft.com/office/powerpoint/2010/main" val="11462202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A7FF2-EEB4-B293-A14E-0FEBC2CCA036}"/>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A88F9D9-4D4E-E4F6-015D-0CE257C8D958}"/>
              </a:ext>
            </a:extLst>
          </p:cNvPr>
          <p:cNvSpPr>
            <a:spLocks noGrp="1"/>
          </p:cNvSpPr>
          <p:nvPr>
            <p:ph type="sldNum" sz="quarter" idx="12"/>
          </p:nvPr>
        </p:nvSpPr>
        <p:spPr/>
        <p:txBody>
          <a:bodyPr/>
          <a:lstStyle/>
          <a:p>
            <a:fld id="{CF70008A-A0B5-4A2F-AE10-819E4AFD28BB}" type="slidenum">
              <a:rPr lang="fr-FR" smtClean="0"/>
              <a:pPr/>
              <a:t>48</a:t>
            </a:fld>
            <a:endParaRPr lang="fr-FR"/>
          </a:p>
        </p:txBody>
      </p:sp>
      <p:sp>
        <p:nvSpPr>
          <p:cNvPr id="2" name="ZoneTexte 1">
            <a:extLst>
              <a:ext uri="{FF2B5EF4-FFF2-40B4-BE49-F238E27FC236}">
                <a16:creationId xmlns:a16="http://schemas.microsoft.com/office/drawing/2014/main" id="{1FCD4916-A0B9-A080-C151-C0C96FFA69E1}"/>
              </a:ext>
            </a:extLst>
          </p:cNvPr>
          <p:cNvSpPr txBox="1"/>
          <p:nvPr/>
        </p:nvSpPr>
        <p:spPr>
          <a:xfrm>
            <a:off x="214313" y="181094"/>
            <a:ext cx="780097" cy="369332"/>
          </a:xfrm>
          <a:prstGeom prst="rect">
            <a:avLst/>
          </a:prstGeom>
          <a:noFill/>
        </p:spPr>
        <p:txBody>
          <a:bodyPr wrap="square">
            <a:spAutoFit/>
          </a:bodyPr>
          <a:lstStyle/>
          <a:p>
            <a:r>
              <a:rPr lang="fr-FR" sz="1800" dirty="0">
                <a:solidFill>
                  <a:srgbClr val="FF0000"/>
                </a:solidFill>
                <a:latin typeface="Times New Roman" panose="02020603050405020304" pitchFamily="18" charset="0"/>
                <a:cs typeface="Times New Roman" panose="02020603050405020304" pitchFamily="18" charset="0"/>
              </a:rPr>
              <a:t>Allez</a:t>
            </a:r>
            <a:endParaRPr lang="fr-FR" dirty="0"/>
          </a:p>
        </p:txBody>
      </p:sp>
      <p:grpSp>
        <p:nvGrpSpPr>
          <p:cNvPr id="7" name="Groupe 6">
            <a:extLst>
              <a:ext uri="{FF2B5EF4-FFF2-40B4-BE49-F238E27FC236}">
                <a16:creationId xmlns:a16="http://schemas.microsoft.com/office/drawing/2014/main" id="{F9A9DBCB-DFA6-8A6D-F922-C05035B2D7AB}"/>
              </a:ext>
            </a:extLst>
          </p:cNvPr>
          <p:cNvGrpSpPr/>
          <p:nvPr/>
        </p:nvGrpSpPr>
        <p:grpSpPr>
          <a:xfrm>
            <a:off x="1805941" y="1905843"/>
            <a:ext cx="9387840" cy="2870552"/>
            <a:chOff x="1965961" y="1860123"/>
            <a:chExt cx="9387840" cy="3214798"/>
          </a:xfrm>
        </p:grpSpPr>
        <p:sp>
          <p:nvSpPr>
            <p:cNvPr id="3" name="Rectangle : coins arrondis 2">
              <a:extLst>
                <a:ext uri="{FF2B5EF4-FFF2-40B4-BE49-F238E27FC236}">
                  <a16:creationId xmlns:a16="http://schemas.microsoft.com/office/drawing/2014/main" id="{C4A7FBC5-34E0-B7E6-AC19-A5FB6D8C9E5D}"/>
                </a:ext>
              </a:extLst>
            </p:cNvPr>
            <p:cNvSpPr/>
            <p:nvPr/>
          </p:nvSpPr>
          <p:spPr>
            <a:xfrm>
              <a:off x="1965961" y="1860123"/>
              <a:ext cx="9387840" cy="3214798"/>
            </a:xfrm>
            <a:prstGeom prst="round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800">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06DACF01-EED3-9E74-51C5-214F4AD8E252}"/>
                </a:ext>
              </a:extLst>
            </p:cNvPr>
            <p:cNvSpPr txBox="1"/>
            <p:nvPr/>
          </p:nvSpPr>
          <p:spPr>
            <a:xfrm>
              <a:off x="2116456" y="2090172"/>
              <a:ext cx="9086850" cy="2246769"/>
            </a:xfrm>
            <a:prstGeom prst="rect">
              <a:avLst/>
            </a:prstGeom>
            <a:noFill/>
          </p:spPr>
          <p:txBody>
            <a:bodyPr wrap="square">
              <a:spAutoFit/>
            </a:bodyPr>
            <a:lstStyle/>
            <a:p>
              <a:r>
                <a:rPr lang="fr-FR" sz="2800" b="1" dirty="0">
                  <a:latin typeface="Times New Roman" panose="02020603050405020304" pitchFamily="18" charset="0"/>
                  <a:cs typeface="Times New Roman" panose="02020603050405020304" pitchFamily="18" charset="0"/>
                </a:rPr>
                <a:t>Matthieu 10, 6 </a:t>
              </a:r>
              <a:r>
                <a:rPr lang="fr-FR" sz="2800" dirty="0">
                  <a:latin typeface="Times New Roman" panose="02020603050405020304" pitchFamily="18" charset="0"/>
                  <a:cs typeface="Times New Roman" panose="02020603050405020304" pitchFamily="18" charset="0"/>
                </a:rPr>
                <a:t>Même verbe employé pour dire </a:t>
              </a:r>
            </a:p>
            <a:p>
              <a:r>
                <a:rPr lang="fr-FR" sz="2800" dirty="0">
                  <a:latin typeface="Times New Roman" panose="02020603050405020304" pitchFamily="18" charset="0"/>
                  <a:cs typeface="Times New Roman" panose="02020603050405020304" pitchFamily="18" charset="0"/>
                </a:rPr>
                <a:t>Allez plutôt vers les brebis perdues de la maison d'Israël.</a:t>
              </a:r>
            </a:p>
            <a:p>
              <a:pPr algn="ctr"/>
              <a:endParaRPr lang="fr-FR" sz="2800" dirty="0">
                <a:latin typeface="Times New Roman" panose="02020603050405020304" pitchFamily="18" charset="0"/>
                <a:cs typeface="Times New Roman" panose="02020603050405020304" pitchFamily="18" charset="0"/>
              </a:endParaRPr>
            </a:p>
            <a:p>
              <a:r>
                <a:rPr lang="fr-FR" sz="2800" b="1" dirty="0">
                  <a:latin typeface="Times New Roman" panose="02020603050405020304" pitchFamily="18" charset="0"/>
                  <a:cs typeface="Times New Roman" panose="02020603050405020304" pitchFamily="18" charset="0"/>
                </a:rPr>
                <a:t>Matthieu 22, 9 </a:t>
              </a:r>
              <a:r>
                <a:rPr lang="fr-FR" sz="2800" dirty="0">
                  <a:latin typeface="Times New Roman" panose="02020603050405020304" pitchFamily="18" charset="0"/>
                  <a:cs typeface="Times New Roman" panose="02020603050405020304" pitchFamily="18" charset="0"/>
                </a:rPr>
                <a:t>Allez donc aux croisées des chemins : </a:t>
              </a:r>
            </a:p>
            <a:p>
              <a:r>
                <a:rPr lang="fr-FR" sz="2800" dirty="0">
                  <a:latin typeface="Times New Roman" panose="02020603050405020304" pitchFamily="18" charset="0"/>
                  <a:cs typeface="Times New Roman" panose="02020603050405020304" pitchFamily="18" charset="0"/>
                </a:rPr>
                <a:t>tous ceux que vous rencontrerez, invitez-les au repas de noce.</a:t>
              </a:r>
            </a:p>
          </p:txBody>
        </p:sp>
      </p:grpSp>
      <p:pic>
        <p:nvPicPr>
          <p:cNvPr id="5" name="Image 4">
            <a:extLst>
              <a:ext uri="{FF2B5EF4-FFF2-40B4-BE49-F238E27FC236}">
                <a16:creationId xmlns:a16="http://schemas.microsoft.com/office/drawing/2014/main" id="{4FFCF090-F23C-843F-8ED8-CE8EC9DE38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5305" y="112769"/>
            <a:ext cx="2503724" cy="2570285"/>
          </a:xfrm>
          <a:prstGeom prst="rect">
            <a:avLst/>
          </a:prstGeom>
        </p:spPr>
      </p:pic>
    </p:spTree>
    <p:extLst>
      <p:ext uri="{BB962C8B-B14F-4D97-AF65-F5344CB8AC3E}">
        <p14:creationId xmlns:p14="http://schemas.microsoft.com/office/powerpoint/2010/main" val="32497715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EEB1C-1C15-A983-71D3-FA50DC700E70}"/>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81CE704-BFBD-1321-CF50-C5AB1BE7A08E}"/>
              </a:ext>
            </a:extLst>
          </p:cNvPr>
          <p:cNvSpPr>
            <a:spLocks noGrp="1"/>
          </p:cNvSpPr>
          <p:nvPr>
            <p:ph type="sldNum" sz="quarter" idx="12"/>
          </p:nvPr>
        </p:nvSpPr>
        <p:spPr/>
        <p:txBody>
          <a:bodyPr/>
          <a:lstStyle/>
          <a:p>
            <a:fld id="{CF70008A-A0B5-4A2F-AE10-819E4AFD28BB}" type="slidenum">
              <a:rPr lang="fr-FR" smtClean="0"/>
              <a:pPr/>
              <a:t>49</a:t>
            </a:fld>
            <a:endParaRPr lang="fr-FR"/>
          </a:p>
        </p:txBody>
      </p:sp>
      <p:sp>
        <p:nvSpPr>
          <p:cNvPr id="2" name="ZoneTexte 1">
            <a:extLst>
              <a:ext uri="{FF2B5EF4-FFF2-40B4-BE49-F238E27FC236}">
                <a16:creationId xmlns:a16="http://schemas.microsoft.com/office/drawing/2014/main" id="{B8E907E3-A5BB-88BE-069D-3FFF7F416E06}"/>
              </a:ext>
            </a:extLst>
          </p:cNvPr>
          <p:cNvSpPr txBox="1"/>
          <p:nvPr/>
        </p:nvSpPr>
        <p:spPr>
          <a:xfrm>
            <a:off x="214313" y="181094"/>
            <a:ext cx="780097" cy="369332"/>
          </a:xfrm>
          <a:prstGeom prst="rect">
            <a:avLst/>
          </a:prstGeom>
          <a:noFill/>
        </p:spPr>
        <p:txBody>
          <a:bodyPr wrap="square">
            <a:spAutoFit/>
          </a:bodyPr>
          <a:lstStyle/>
          <a:p>
            <a:r>
              <a:rPr lang="fr-FR" sz="1800" dirty="0">
                <a:solidFill>
                  <a:srgbClr val="FF0000"/>
                </a:solidFill>
                <a:latin typeface="Times New Roman" panose="02020603050405020304" pitchFamily="18" charset="0"/>
                <a:cs typeface="Times New Roman" panose="02020603050405020304" pitchFamily="18" charset="0"/>
              </a:rPr>
              <a:t>Allez</a:t>
            </a:r>
            <a:endParaRPr lang="fr-FR" dirty="0"/>
          </a:p>
        </p:txBody>
      </p:sp>
      <p:grpSp>
        <p:nvGrpSpPr>
          <p:cNvPr id="7" name="Groupe 6">
            <a:extLst>
              <a:ext uri="{FF2B5EF4-FFF2-40B4-BE49-F238E27FC236}">
                <a16:creationId xmlns:a16="http://schemas.microsoft.com/office/drawing/2014/main" id="{BCB82E3F-1C4F-1EDF-8FAB-07D34E37F8ED}"/>
              </a:ext>
            </a:extLst>
          </p:cNvPr>
          <p:cNvGrpSpPr/>
          <p:nvPr/>
        </p:nvGrpSpPr>
        <p:grpSpPr>
          <a:xfrm>
            <a:off x="3279275" y="2411730"/>
            <a:ext cx="7111715" cy="2034540"/>
            <a:chOff x="3458343" y="2548890"/>
            <a:chExt cx="7111715" cy="2034540"/>
          </a:xfrm>
        </p:grpSpPr>
        <p:sp>
          <p:nvSpPr>
            <p:cNvPr id="3" name="Rectangle : coins arrondis 2">
              <a:extLst>
                <a:ext uri="{FF2B5EF4-FFF2-40B4-BE49-F238E27FC236}">
                  <a16:creationId xmlns:a16="http://schemas.microsoft.com/office/drawing/2014/main" id="{BA80B062-5283-6FE8-3059-10C81BDB6406}"/>
                </a:ext>
              </a:extLst>
            </p:cNvPr>
            <p:cNvSpPr/>
            <p:nvPr/>
          </p:nvSpPr>
          <p:spPr>
            <a:xfrm>
              <a:off x="3458343" y="2548890"/>
              <a:ext cx="7111715" cy="2034540"/>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ZoneTexte 5">
              <a:extLst>
                <a:ext uri="{FF2B5EF4-FFF2-40B4-BE49-F238E27FC236}">
                  <a16:creationId xmlns:a16="http://schemas.microsoft.com/office/drawing/2014/main" id="{8002CE40-E9EB-50B7-9DA3-892D4A9DCB59}"/>
                </a:ext>
              </a:extLst>
            </p:cNvPr>
            <p:cNvSpPr txBox="1"/>
            <p:nvPr/>
          </p:nvSpPr>
          <p:spPr>
            <a:xfrm>
              <a:off x="3560911" y="2752985"/>
              <a:ext cx="6906577" cy="1384995"/>
            </a:xfrm>
            <a:prstGeom prst="rect">
              <a:avLst/>
            </a:prstGeom>
            <a:noFill/>
          </p:spPr>
          <p:txBody>
            <a:bodyPr wrap="square">
              <a:spAutoFit/>
            </a:bodyPr>
            <a:lstStyle/>
            <a:p>
              <a:pPr algn="ctr"/>
              <a:r>
                <a:rPr lang="fr-FR" sz="2800" dirty="0">
                  <a:latin typeface="Times New Roman" panose="02020603050405020304" pitchFamily="18" charset="0"/>
                  <a:cs typeface="Times New Roman" panose="02020603050405020304" pitchFamily="18" charset="0"/>
                </a:rPr>
                <a:t>L’accent ne porte pas sur le verbe aller, sur une mission de conquête mais sur une ouverture à tous les groupes humains, sans discrimination. </a:t>
              </a:r>
            </a:p>
          </p:txBody>
        </p:sp>
      </p:grpSp>
      <p:pic>
        <p:nvPicPr>
          <p:cNvPr id="5" name="Image 4">
            <a:extLst>
              <a:ext uri="{FF2B5EF4-FFF2-40B4-BE49-F238E27FC236}">
                <a16:creationId xmlns:a16="http://schemas.microsoft.com/office/drawing/2014/main" id="{E7D31917-C56E-28C8-EC66-76C3FB4BCC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510" y="738038"/>
            <a:ext cx="2503724" cy="2570285"/>
          </a:xfrm>
          <a:prstGeom prst="rect">
            <a:avLst/>
          </a:prstGeom>
        </p:spPr>
      </p:pic>
    </p:spTree>
    <p:extLst>
      <p:ext uri="{BB962C8B-B14F-4D97-AF65-F5344CB8AC3E}">
        <p14:creationId xmlns:p14="http://schemas.microsoft.com/office/powerpoint/2010/main" val="4025078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E47B5-5126-9461-64A6-E9D78CD27F87}"/>
            </a:ext>
          </a:extLst>
        </p:cNvPr>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39C9DB8A-0CB8-3612-41ED-99961E1BBF62}"/>
              </a:ext>
            </a:extLst>
          </p:cNvPr>
          <p:cNvSpPr/>
          <p:nvPr/>
        </p:nvSpPr>
        <p:spPr>
          <a:xfrm>
            <a:off x="1549402" y="461438"/>
            <a:ext cx="7758775" cy="1995347"/>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a:t> </a:t>
            </a:r>
            <a:endParaRPr lang="fr-FR" dirty="0"/>
          </a:p>
          <a:p>
            <a:pPr algn="ctr"/>
            <a:r>
              <a:rPr lang="fr-FR" sz="2400" dirty="0">
                <a:solidFill>
                  <a:schemeClr val="tx1"/>
                </a:solidFill>
                <a:latin typeface="Times New Roman" panose="02020603050405020304" pitchFamily="18" charset="0"/>
                <a:cs typeface="Times New Roman" panose="02020603050405020304" pitchFamily="18" charset="0"/>
              </a:rPr>
              <a:t>LES DOUZE nous évoquent les douze tribus d’Israël, </a:t>
            </a:r>
          </a:p>
          <a:p>
            <a:pPr algn="ctr"/>
            <a:r>
              <a:rPr lang="fr-FR" sz="2400" dirty="0">
                <a:solidFill>
                  <a:schemeClr val="tx1"/>
                </a:solidFill>
                <a:latin typeface="Times New Roman" panose="02020603050405020304" pitchFamily="18" charset="0"/>
                <a:cs typeface="Times New Roman" panose="02020603050405020304" pitchFamily="18" charset="0"/>
              </a:rPr>
              <a:t>appelées à être lumière pour toutes les nations. </a:t>
            </a:r>
            <a:r>
              <a:rPr lang="fr-FR" dirty="0"/>
              <a:t> </a:t>
            </a:r>
          </a:p>
          <a:p>
            <a:endParaRPr lang="fr-FR" dirty="0"/>
          </a:p>
        </p:txBody>
      </p:sp>
      <p:sp>
        <p:nvSpPr>
          <p:cNvPr id="14" name="Rectangle : coins arrondis 13">
            <a:extLst>
              <a:ext uri="{FF2B5EF4-FFF2-40B4-BE49-F238E27FC236}">
                <a16:creationId xmlns:a16="http://schemas.microsoft.com/office/drawing/2014/main" id="{B3E0521B-83BA-FA9D-FA4E-3491C67DE9E8}"/>
              </a:ext>
            </a:extLst>
          </p:cNvPr>
          <p:cNvSpPr/>
          <p:nvPr/>
        </p:nvSpPr>
        <p:spPr>
          <a:xfrm>
            <a:off x="345955" y="2852163"/>
            <a:ext cx="11500089" cy="1337186"/>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Times New Roman" panose="02020603050405020304" pitchFamily="18" charset="0"/>
                <a:cs typeface="Times New Roman" panose="02020603050405020304" pitchFamily="18" charset="0"/>
              </a:rPr>
              <a:t>Le chiffre douze n’est bien sûr pas choisi par hasard </a:t>
            </a:r>
          </a:p>
          <a:p>
            <a:pPr algn="ctr"/>
            <a:r>
              <a:rPr lang="fr-FR" sz="2800" dirty="0">
                <a:solidFill>
                  <a:schemeClr val="tx1"/>
                </a:solidFill>
                <a:latin typeface="Times New Roman" panose="02020603050405020304" pitchFamily="18" charset="0"/>
                <a:cs typeface="Times New Roman" panose="02020603050405020304" pitchFamily="18" charset="0"/>
              </a:rPr>
              <a:t>et témoigne d’une continuité entre le Premier et le Nouveau Testament, </a:t>
            </a:r>
          </a:p>
          <a:p>
            <a:pPr algn="ctr"/>
            <a:r>
              <a:rPr lang="fr-FR" sz="2800" dirty="0">
                <a:solidFill>
                  <a:schemeClr val="tx1"/>
                </a:solidFill>
                <a:latin typeface="Times New Roman" panose="02020603050405020304" pitchFamily="18" charset="0"/>
                <a:cs typeface="Times New Roman" panose="02020603050405020304" pitchFamily="18" charset="0"/>
              </a:rPr>
              <a:t>entre l’histoire du peuple d’Israël et la venue de Jésus.</a:t>
            </a:r>
          </a:p>
        </p:txBody>
      </p:sp>
      <p:pic>
        <p:nvPicPr>
          <p:cNvPr id="8" name="Image 7">
            <a:extLst>
              <a:ext uri="{FF2B5EF4-FFF2-40B4-BE49-F238E27FC236}">
                <a16:creationId xmlns:a16="http://schemas.microsoft.com/office/drawing/2014/main" id="{55E3D93E-F10B-B0D8-A71D-33A83EC8B1C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291104" y="4188820"/>
            <a:ext cx="2351493" cy="2007914"/>
          </a:xfrm>
          <a:prstGeom prst="rect">
            <a:avLst/>
          </a:prstGeom>
        </p:spPr>
      </p:pic>
      <p:sp>
        <p:nvSpPr>
          <p:cNvPr id="9" name="Espace réservé du numéro de diapositive 8">
            <a:extLst>
              <a:ext uri="{FF2B5EF4-FFF2-40B4-BE49-F238E27FC236}">
                <a16:creationId xmlns:a16="http://schemas.microsoft.com/office/drawing/2014/main" id="{5D5F7A4B-EE89-5292-AFE3-FF26E26966B4}"/>
              </a:ext>
            </a:extLst>
          </p:cNvPr>
          <p:cNvSpPr>
            <a:spLocks noGrp="1"/>
          </p:cNvSpPr>
          <p:nvPr>
            <p:ph type="sldNum" sz="quarter" idx="12"/>
          </p:nvPr>
        </p:nvSpPr>
        <p:spPr/>
        <p:txBody>
          <a:bodyPr/>
          <a:lstStyle/>
          <a:p>
            <a:fld id="{CF70008A-A0B5-4A2F-AE10-819E4AFD28BB}" type="slidenum">
              <a:rPr lang="fr-FR" smtClean="0"/>
              <a:pPr/>
              <a:t>5</a:t>
            </a:fld>
            <a:endParaRPr lang="fr-FR"/>
          </a:p>
        </p:txBody>
      </p:sp>
      <p:sp>
        <p:nvSpPr>
          <p:cNvPr id="2" name="ZoneTexte 1">
            <a:extLst>
              <a:ext uri="{FF2B5EF4-FFF2-40B4-BE49-F238E27FC236}">
                <a16:creationId xmlns:a16="http://schemas.microsoft.com/office/drawing/2014/main" id="{71AE01D6-4998-1676-5860-C565C54CB6D7}"/>
              </a:ext>
            </a:extLst>
          </p:cNvPr>
          <p:cNvSpPr txBox="1"/>
          <p:nvPr/>
        </p:nvSpPr>
        <p:spPr>
          <a:xfrm>
            <a:off x="0" y="10405"/>
            <a:ext cx="1040130" cy="369332"/>
          </a:xfrm>
          <a:prstGeom prst="rect">
            <a:avLst/>
          </a:prstGeom>
          <a:noFill/>
        </p:spPr>
        <p:txBody>
          <a:bodyPr wrap="square">
            <a:spAutoFit/>
          </a:bodyPr>
          <a:lstStyle/>
          <a:p>
            <a:r>
              <a:rPr lang="fr-FR" dirty="0">
                <a:solidFill>
                  <a:srgbClr val="FF0000"/>
                </a:solidFill>
                <a:cs typeface="Times New Roman" panose="02020603050405020304" pitchFamily="18" charset="0"/>
              </a:rPr>
              <a:t>Les onze </a:t>
            </a:r>
            <a:endParaRPr lang="fr-FR" dirty="0">
              <a:solidFill>
                <a:srgbClr val="FF0000"/>
              </a:solidFill>
            </a:endParaRPr>
          </a:p>
        </p:txBody>
      </p:sp>
      <p:grpSp>
        <p:nvGrpSpPr>
          <p:cNvPr id="19" name="Groupe 18">
            <a:extLst>
              <a:ext uri="{FF2B5EF4-FFF2-40B4-BE49-F238E27FC236}">
                <a16:creationId xmlns:a16="http://schemas.microsoft.com/office/drawing/2014/main" id="{E89D7399-1BF2-730E-9435-6FF9C3964F9E}"/>
              </a:ext>
            </a:extLst>
          </p:cNvPr>
          <p:cNvGrpSpPr/>
          <p:nvPr/>
        </p:nvGrpSpPr>
        <p:grpSpPr>
          <a:xfrm>
            <a:off x="1549402" y="4584727"/>
            <a:ext cx="5880098" cy="1748413"/>
            <a:chOff x="1549402" y="4584727"/>
            <a:chExt cx="5880098" cy="1748413"/>
          </a:xfrm>
        </p:grpSpPr>
        <p:sp>
          <p:nvSpPr>
            <p:cNvPr id="7" name="Rectangle : coins arrondis 6">
              <a:extLst>
                <a:ext uri="{FF2B5EF4-FFF2-40B4-BE49-F238E27FC236}">
                  <a16:creationId xmlns:a16="http://schemas.microsoft.com/office/drawing/2014/main" id="{58A2181D-EB06-FBF2-AC74-239394550AD6}"/>
                </a:ext>
              </a:extLst>
            </p:cNvPr>
            <p:cNvSpPr/>
            <p:nvPr/>
          </p:nvSpPr>
          <p:spPr>
            <a:xfrm>
              <a:off x="1549402" y="4584727"/>
              <a:ext cx="5880098" cy="1748413"/>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800" dirty="0">
                <a:solidFill>
                  <a:schemeClr val="tx1"/>
                </a:solidFill>
              </a:endParaRPr>
            </a:p>
          </p:txBody>
        </p:sp>
        <p:sp>
          <p:nvSpPr>
            <p:cNvPr id="18" name="ZoneTexte 17">
              <a:extLst>
                <a:ext uri="{FF2B5EF4-FFF2-40B4-BE49-F238E27FC236}">
                  <a16:creationId xmlns:a16="http://schemas.microsoft.com/office/drawing/2014/main" id="{261E5DE7-D92F-81B7-E656-731B6883FA04}"/>
                </a:ext>
              </a:extLst>
            </p:cNvPr>
            <p:cNvSpPr txBox="1"/>
            <p:nvPr/>
          </p:nvSpPr>
          <p:spPr>
            <a:xfrm>
              <a:off x="1849367" y="4766435"/>
              <a:ext cx="5238290" cy="1384995"/>
            </a:xfrm>
            <a:prstGeom prst="rect">
              <a:avLst/>
            </a:prstGeom>
            <a:noFill/>
          </p:spPr>
          <p:txBody>
            <a:bodyPr wrap="square">
              <a:spAutoFit/>
            </a:bodyPr>
            <a:lstStyle/>
            <a:p>
              <a:pPr algn="ctr"/>
              <a:r>
                <a:rPr lang="fr-FR" sz="2800" kern="150" dirty="0">
                  <a:effectLst/>
                  <a:latin typeface="Times New Roman" panose="02020603050405020304" pitchFamily="18" charset="0"/>
                  <a:ea typeface="Times New Roman" panose="02020603050405020304" pitchFamily="18" charset="0"/>
                  <a:cs typeface="Mangal" panose="02040503050203030202" pitchFamily="18" charset="0"/>
                </a:rPr>
                <a:t>Le fait qu’ils ne soient que onze signifierait-il un manque, </a:t>
              </a:r>
            </a:p>
            <a:p>
              <a:pPr algn="ctr"/>
              <a:r>
                <a:rPr lang="fr-FR" sz="2800" kern="150" dirty="0">
                  <a:effectLst/>
                  <a:latin typeface="Times New Roman" panose="02020603050405020304" pitchFamily="18" charset="0"/>
                  <a:ea typeface="Times New Roman" panose="02020603050405020304" pitchFamily="18" charset="0"/>
                  <a:cs typeface="Mangal" panose="02040503050203030202" pitchFamily="18" charset="0"/>
                </a:rPr>
                <a:t>une incomplétude ?</a:t>
              </a:r>
              <a:endParaRPr lang="fr-FR" sz="2800" dirty="0"/>
            </a:p>
          </p:txBody>
        </p:sp>
      </p:grpSp>
    </p:spTree>
    <p:extLst>
      <p:ext uri="{BB962C8B-B14F-4D97-AF65-F5344CB8AC3E}">
        <p14:creationId xmlns:p14="http://schemas.microsoft.com/office/powerpoint/2010/main" val="425460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305EC-8A98-4475-2DFA-477DAFA724E9}"/>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13ABD8B3-9079-2D15-CD59-BD894A5A69CF}"/>
              </a:ext>
            </a:extLst>
          </p:cNvPr>
          <p:cNvSpPr>
            <a:spLocks noGrp="1"/>
          </p:cNvSpPr>
          <p:nvPr>
            <p:ph type="sldNum" sz="quarter" idx="12"/>
          </p:nvPr>
        </p:nvSpPr>
        <p:spPr/>
        <p:txBody>
          <a:bodyPr/>
          <a:lstStyle/>
          <a:p>
            <a:fld id="{CF70008A-A0B5-4A2F-AE10-819E4AFD28BB}" type="slidenum">
              <a:rPr lang="fr-FR" smtClean="0"/>
              <a:pPr/>
              <a:t>50</a:t>
            </a:fld>
            <a:endParaRPr lang="fr-FR"/>
          </a:p>
        </p:txBody>
      </p:sp>
      <p:grpSp>
        <p:nvGrpSpPr>
          <p:cNvPr id="3" name="Groupe 2">
            <a:extLst>
              <a:ext uri="{FF2B5EF4-FFF2-40B4-BE49-F238E27FC236}">
                <a16:creationId xmlns:a16="http://schemas.microsoft.com/office/drawing/2014/main" id="{4B6719EE-5F5C-6DA1-465F-6E57F165E112}"/>
              </a:ext>
            </a:extLst>
          </p:cNvPr>
          <p:cNvGrpSpPr/>
          <p:nvPr/>
        </p:nvGrpSpPr>
        <p:grpSpPr>
          <a:xfrm>
            <a:off x="2678430" y="2219798"/>
            <a:ext cx="6835140" cy="2418403"/>
            <a:chOff x="2655570" y="1922618"/>
            <a:chExt cx="6835140" cy="2418403"/>
          </a:xfrm>
        </p:grpSpPr>
        <p:sp>
          <p:nvSpPr>
            <p:cNvPr id="5" name="Rectangle : coins arrondis 4">
              <a:extLst>
                <a:ext uri="{FF2B5EF4-FFF2-40B4-BE49-F238E27FC236}">
                  <a16:creationId xmlns:a16="http://schemas.microsoft.com/office/drawing/2014/main" id="{E828AC68-DCD5-29E0-BC0B-38A44BB4600C}"/>
                </a:ext>
              </a:extLst>
            </p:cNvPr>
            <p:cNvSpPr/>
            <p:nvPr/>
          </p:nvSpPr>
          <p:spPr>
            <a:xfrm>
              <a:off x="2655570" y="1922618"/>
              <a:ext cx="6835140" cy="2418403"/>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8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BF9CD808-5319-C218-A1C5-4D98EF491407}"/>
                </a:ext>
              </a:extLst>
            </p:cNvPr>
            <p:cNvSpPr txBox="1"/>
            <p:nvPr/>
          </p:nvSpPr>
          <p:spPr>
            <a:xfrm>
              <a:off x="3024188" y="2223878"/>
              <a:ext cx="6097904" cy="1815882"/>
            </a:xfrm>
            <a:prstGeom prst="rect">
              <a:avLst/>
            </a:prstGeom>
            <a:noFill/>
          </p:spPr>
          <p:txBody>
            <a:bodyPr wrap="square">
              <a:spAutoFit/>
            </a:bodyPr>
            <a:lstStyle/>
            <a:p>
              <a:pPr algn="ctr"/>
              <a:r>
                <a:rPr lang="fr-FR" sz="2800" b="1" dirty="0">
                  <a:solidFill>
                    <a:srgbClr val="FF0000"/>
                  </a:solidFill>
                  <a:latin typeface="Times New Roman" panose="02020603050405020304" pitchFamily="18" charset="0"/>
                  <a:cs typeface="Times New Roman" panose="02020603050405020304" pitchFamily="18" charset="0"/>
                </a:rPr>
                <a:t>19</a:t>
              </a:r>
              <a:r>
                <a:rPr lang="fr-FR" sz="2800" dirty="0">
                  <a:latin typeface="Times New Roman" panose="02020603050405020304" pitchFamily="18" charset="0"/>
                  <a:cs typeface="Times New Roman" panose="02020603050405020304" pitchFamily="18" charset="0"/>
                </a:rPr>
                <a:t> </a:t>
              </a:r>
              <a:r>
                <a:rPr lang="fr-FR" sz="2800" b="1" dirty="0">
                  <a:latin typeface="Times New Roman" panose="02020603050405020304" pitchFamily="18" charset="0"/>
                  <a:cs typeface="Times New Roman" panose="02020603050405020304" pitchFamily="18" charset="0"/>
                </a:rPr>
                <a:t>Allez donc ! </a:t>
              </a:r>
            </a:p>
            <a:p>
              <a:pPr algn="ctr"/>
              <a:r>
                <a:rPr lang="fr-FR" sz="2800" b="1" dirty="0">
                  <a:latin typeface="Times New Roman" panose="02020603050405020304" pitchFamily="18" charset="0"/>
                  <a:cs typeface="Times New Roman" panose="02020603050405020304" pitchFamily="18" charset="0"/>
                </a:rPr>
                <a:t>De toutes les nations faites des </a:t>
              </a:r>
              <a:r>
                <a:rPr lang="fr-FR" sz="2800" b="1" dirty="0">
                  <a:solidFill>
                    <a:srgbClr val="FF0000"/>
                  </a:solidFill>
                  <a:latin typeface="Times New Roman" panose="02020603050405020304" pitchFamily="18" charset="0"/>
                  <a:cs typeface="Times New Roman" panose="02020603050405020304" pitchFamily="18" charset="0"/>
                </a:rPr>
                <a:t>disciples</a:t>
              </a:r>
              <a:r>
                <a:rPr lang="fr-FR" sz="2800" b="1" dirty="0">
                  <a:latin typeface="Times New Roman" panose="02020603050405020304" pitchFamily="18" charset="0"/>
                  <a:cs typeface="Times New Roman" panose="02020603050405020304" pitchFamily="18" charset="0"/>
                </a:rPr>
                <a:t>, baptisez-les au nom du Père, </a:t>
              </a:r>
            </a:p>
            <a:p>
              <a:pPr algn="ctr"/>
              <a:r>
                <a:rPr lang="fr-FR" sz="2800" b="1" dirty="0">
                  <a:latin typeface="Times New Roman" panose="02020603050405020304" pitchFamily="18" charset="0"/>
                  <a:cs typeface="Times New Roman" panose="02020603050405020304" pitchFamily="18" charset="0"/>
                </a:rPr>
                <a:t>et du Fils, et du Saint-Esprit ;</a:t>
              </a:r>
            </a:p>
          </p:txBody>
        </p:sp>
      </p:grpSp>
    </p:spTree>
    <p:extLst>
      <p:ext uri="{BB962C8B-B14F-4D97-AF65-F5344CB8AC3E}">
        <p14:creationId xmlns:p14="http://schemas.microsoft.com/office/powerpoint/2010/main" val="20975515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E1349-B567-DA26-51C2-5A333C9A57AA}"/>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D87DD8C-7AE0-D4CE-F53D-7CA46E6BBD20}"/>
              </a:ext>
            </a:extLst>
          </p:cNvPr>
          <p:cNvSpPr>
            <a:spLocks noGrp="1"/>
          </p:cNvSpPr>
          <p:nvPr>
            <p:ph type="sldNum" sz="quarter" idx="12"/>
          </p:nvPr>
        </p:nvSpPr>
        <p:spPr/>
        <p:txBody>
          <a:bodyPr/>
          <a:lstStyle/>
          <a:p>
            <a:fld id="{CF70008A-A0B5-4A2F-AE10-819E4AFD28BB}" type="slidenum">
              <a:rPr lang="fr-FR" smtClean="0"/>
              <a:pPr/>
              <a:t>51</a:t>
            </a:fld>
            <a:endParaRPr lang="fr-FR"/>
          </a:p>
        </p:txBody>
      </p:sp>
      <p:sp>
        <p:nvSpPr>
          <p:cNvPr id="6" name="ZoneTexte 5">
            <a:extLst>
              <a:ext uri="{FF2B5EF4-FFF2-40B4-BE49-F238E27FC236}">
                <a16:creationId xmlns:a16="http://schemas.microsoft.com/office/drawing/2014/main" id="{20BBE3FB-03C6-4294-F6E7-62989F89E5C2}"/>
              </a:ext>
            </a:extLst>
          </p:cNvPr>
          <p:cNvSpPr txBox="1"/>
          <p:nvPr/>
        </p:nvSpPr>
        <p:spPr>
          <a:xfrm>
            <a:off x="271463" y="192524"/>
            <a:ext cx="1168717" cy="369332"/>
          </a:xfrm>
          <a:prstGeom prst="rect">
            <a:avLst/>
          </a:prstGeom>
          <a:noFill/>
        </p:spPr>
        <p:txBody>
          <a:bodyPr wrap="square">
            <a:spAutoFit/>
          </a:bodyPr>
          <a:lstStyle/>
          <a:p>
            <a:r>
              <a:rPr lang="fr-FR" sz="1800" b="1" dirty="0">
                <a:solidFill>
                  <a:srgbClr val="FF0000"/>
                </a:solidFill>
                <a:latin typeface="Times New Roman" panose="02020603050405020304" pitchFamily="18" charset="0"/>
                <a:cs typeface="Times New Roman" panose="02020603050405020304" pitchFamily="18" charset="0"/>
              </a:rPr>
              <a:t>disciples</a:t>
            </a:r>
            <a:endParaRPr lang="fr-FR" dirty="0"/>
          </a:p>
        </p:txBody>
      </p:sp>
      <p:grpSp>
        <p:nvGrpSpPr>
          <p:cNvPr id="12" name="Groupe 11">
            <a:extLst>
              <a:ext uri="{FF2B5EF4-FFF2-40B4-BE49-F238E27FC236}">
                <a16:creationId xmlns:a16="http://schemas.microsoft.com/office/drawing/2014/main" id="{9A1197E4-C7B3-91E4-63EF-FA4BC07BDAB5}"/>
              </a:ext>
            </a:extLst>
          </p:cNvPr>
          <p:cNvGrpSpPr/>
          <p:nvPr/>
        </p:nvGrpSpPr>
        <p:grpSpPr>
          <a:xfrm>
            <a:off x="3002591" y="2564868"/>
            <a:ext cx="6678619" cy="1728263"/>
            <a:chOff x="1082351" y="569167"/>
            <a:chExt cx="6678619" cy="1728263"/>
          </a:xfrm>
        </p:grpSpPr>
        <p:sp>
          <p:nvSpPr>
            <p:cNvPr id="10" name="ZoneTexte 9">
              <a:extLst>
                <a:ext uri="{FF2B5EF4-FFF2-40B4-BE49-F238E27FC236}">
                  <a16:creationId xmlns:a16="http://schemas.microsoft.com/office/drawing/2014/main" id="{50B15C3B-EA01-00C1-8AEF-6A595CAD804F}"/>
                </a:ext>
              </a:extLst>
            </p:cNvPr>
            <p:cNvSpPr txBox="1"/>
            <p:nvPr/>
          </p:nvSpPr>
          <p:spPr>
            <a:xfrm>
              <a:off x="1401750" y="762685"/>
              <a:ext cx="6097904" cy="1384995"/>
            </a:xfrm>
            <a:prstGeom prst="rect">
              <a:avLst/>
            </a:prstGeom>
            <a:noFill/>
          </p:spPr>
          <p:txBody>
            <a:bodyPr wrap="square">
              <a:spAutoFit/>
            </a:bodyPr>
            <a:lstStyle/>
            <a:p>
              <a:pPr algn="ctr"/>
              <a:r>
                <a:rPr lang="fr-FR" sz="2800" dirty="0">
                  <a:latin typeface="Times New Roman" panose="02020603050405020304" pitchFamily="18" charset="0"/>
                  <a:cs typeface="Times New Roman" panose="02020603050405020304" pitchFamily="18" charset="0"/>
                </a:rPr>
                <a:t>Des disciples (voir verset 16)</a:t>
              </a:r>
            </a:p>
            <a:p>
              <a:pPr algn="ctr"/>
              <a:r>
                <a:rPr lang="fr-FR" sz="2800" dirty="0">
                  <a:latin typeface="Times New Roman" panose="02020603050405020304" pitchFamily="18" charset="0"/>
                  <a:cs typeface="Times New Roman" panose="02020603050405020304" pitchFamily="18" charset="0"/>
                </a:rPr>
                <a:t> qui font d’autres disciples. </a:t>
              </a:r>
            </a:p>
            <a:p>
              <a:pPr algn="ctr"/>
              <a:r>
                <a:rPr lang="fr-FR" sz="2800" dirty="0">
                  <a:latin typeface="Times New Roman" panose="02020603050405020304" pitchFamily="18" charset="0"/>
                  <a:cs typeface="Times New Roman" panose="02020603050405020304" pitchFamily="18" charset="0"/>
                </a:rPr>
                <a:t>Comment faire des disciples ? </a:t>
              </a:r>
            </a:p>
          </p:txBody>
        </p:sp>
        <p:sp>
          <p:nvSpPr>
            <p:cNvPr id="11" name="Rectangle : coins arrondis 10">
              <a:extLst>
                <a:ext uri="{FF2B5EF4-FFF2-40B4-BE49-F238E27FC236}">
                  <a16:creationId xmlns:a16="http://schemas.microsoft.com/office/drawing/2014/main" id="{65A226DD-A819-23B6-3D4D-FD2CE45BDCDC}"/>
                </a:ext>
              </a:extLst>
            </p:cNvPr>
            <p:cNvSpPr/>
            <p:nvPr/>
          </p:nvSpPr>
          <p:spPr>
            <a:xfrm>
              <a:off x="1082351" y="569167"/>
              <a:ext cx="6678619" cy="172826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8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714816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58337-2D35-B844-FDA2-DD5828767C0D}"/>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124B08B7-392D-2524-2CCB-8AA47F9E1836}"/>
              </a:ext>
            </a:extLst>
          </p:cNvPr>
          <p:cNvSpPr>
            <a:spLocks noGrp="1"/>
          </p:cNvSpPr>
          <p:nvPr>
            <p:ph type="sldNum" sz="quarter" idx="12"/>
          </p:nvPr>
        </p:nvSpPr>
        <p:spPr/>
        <p:txBody>
          <a:bodyPr/>
          <a:lstStyle/>
          <a:p>
            <a:fld id="{CF70008A-A0B5-4A2F-AE10-819E4AFD28BB}" type="slidenum">
              <a:rPr lang="fr-FR" smtClean="0"/>
              <a:pPr/>
              <a:t>52</a:t>
            </a:fld>
            <a:endParaRPr lang="fr-FR"/>
          </a:p>
        </p:txBody>
      </p:sp>
      <p:sp>
        <p:nvSpPr>
          <p:cNvPr id="2" name="ZoneTexte 1">
            <a:extLst>
              <a:ext uri="{FF2B5EF4-FFF2-40B4-BE49-F238E27FC236}">
                <a16:creationId xmlns:a16="http://schemas.microsoft.com/office/drawing/2014/main" id="{666A250F-B90B-1319-516E-CEE90CA85D1D}"/>
              </a:ext>
            </a:extLst>
          </p:cNvPr>
          <p:cNvSpPr txBox="1"/>
          <p:nvPr/>
        </p:nvSpPr>
        <p:spPr>
          <a:xfrm>
            <a:off x="271463" y="192524"/>
            <a:ext cx="1168717" cy="369332"/>
          </a:xfrm>
          <a:prstGeom prst="rect">
            <a:avLst/>
          </a:prstGeom>
          <a:noFill/>
        </p:spPr>
        <p:txBody>
          <a:bodyPr wrap="square">
            <a:spAutoFit/>
          </a:bodyPr>
          <a:lstStyle/>
          <a:p>
            <a:r>
              <a:rPr lang="fr-FR" sz="1800" b="1" dirty="0">
                <a:solidFill>
                  <a:srgbClr val="FF0000"/>
                </a:solidFill>
                <a:latin typeface="Times New Roman" panose="02020603050405020304" pitchFamily="18" charset="0"/>
                <a:cs typeface="Times New Roman" panose="02020603050405020304" pitchFamily="18" charset="0"/>
              </a:rPr>
              <a:t>disciples</a:t>
            </a:r>
            <a:endParaRPr lang="fr-FR" dirty="0"/>
          </a:p>
        </p:txBody>
      </p:sp>
      <p:grpSp>
        <p:nvGrpSpPr>
          <p:cNvPr id="7" name="Groupe 6">
            <a:extLst>
              <a:ext uri="{FF2B5EF4-FFF2-40B4-BE49-F238E27FC236}">
                <a16:creationId xmlns:a16="http://schemas.microsoft.com/office/drawing/2014/main" id="{EADAA852-B665-9A5C-3587-55C8D5663F9A}"/>
              </a:ext>
            </a:extLst>
          </p:cNvPr>
          <p:cNvGrpSpPr/>
          <p:nvPr/>
        </p:nvGrpSpPr>
        <p:grpSpPr>
          <a:xfrm>
            <a:off x="1859756" y="1282343"/>
            <a:ext cx="8472488" cy="4214816"/>
            <a:chOff x="3048952" y="2038739"/>
            <a:chExt cx="8472488" cy="4522081"/>
          </a:xfrm>
        </p:grpSpPr>
        <p:sp>
          <p:nvSpPr>
            <p:cNvPr id="3" name="Rectangle : coins arrondis 2">
              <a:extLst>
                <a:ext uri="{FF2B5EF4-FFF2-40B4-BE49-F238E27FC236}">
                  <a16:creationId xmlns:a16="http://schemas.microsoft.com/office/drawing/2014/main" id="{8D130006-1F28-8D1A-DA9A-3862370DA996}"/>
                </a:ext>
              </a:extLst>
            </p:cNvPr>
            <p:cNvSpPr/>
            <p:nvPr/>
          </p:nvSpPr>
          <p:spPr>
            <a:xfrm>
              <a:off x="3049555" y="2038739"/>
              <a:ext cx="8471885" cy="4522081"/>
            </a:xfrm>
            <a:prstGeom prst="round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CA12713B-E3E1-E840-D0E3-3CEA04063395}"/>
                </a:ext>
              </a:extLst>
            </p:cNvPr>
            <p:cNvSpPr txBox="1"/>
            <p:nvPr/>
          </p:nvSpPr>
          <p:spPr>
            <a:xfrm>
              <a:off x="3048952" y="2413338"/>
              <a:ext cx="8175307" cy="3539430"/>
            </a:xfrm>
            <a:prstGeom prst="rect">
              <a:avLst/>
            </a:prstGeom>
            <a:noFill/>
          </p:spPr>
          <p:txBody>
            <a:bodyPr wrap="square">
              <a:spAutoFit/>
            </a:bodyPr>
            <a:lstStyle/>
            <a:p>
              <a:pPr algn="ctr"/>
              <a:r>
                <a:rPr lang="fr-FR" sz="2800" b="1" dirty="0">
                  <a:latin typeface="Times New Roman" panose="02020603050405020304" pitchFamily="18" charset="0"/>
                  <a:cs typeface="Times New Roman" panose="02020603050405020304" pitchFamily="18" charset="0"/>
                </a:rPr>
                <a:t>Matthieu 5, 1-3</a:t>
              </a:r>
            </a:p>
            <a:p>
              <a:pPr algn="ctr"/>
              <a:r>
                <a:rPr lang="fr-FR" sz="2800" dirty="0">
                  <a:latin typeface="Times New Roman" panose="02020603050405020304" pitchFamily="18" charset="0"/>
                  <a:cs typeface="Times New Roman" panose="02020603050405020304" pitchFamily="18" charset="0"/>
                </a:rPr>
                <a:t>Quand Jésus vit la foule, il gravit la montagne. </a:t>
              </a:r>
            </a:p>
            <a:p>
              <a:pPr algn="ctr"/>
              <a:r>
                <a:rPr lang="fr-FR" sz="2800" dirty="0">
                  <a:latin typeface="Times New Roman" panose="02020603050405020304" pitchFamily="18" charset="0"/>
                  <a:cs typeface="Times New Roman" panose="02020603050405020304" pitchFamily="18" charset="0"/>
                </a:rPr>
                <a:t>Il s'assit, et ses disciples s'approchèrent. </a:t>
              </a:r>
            </a:p>
            <a:p>
              <a:pPr algn="ctr"/>
              <a:r>
                <a:rPr lang="fr-FR" sz="2800" dirty="0">
                  <a:latin typeface="Times New Roman" panose="02020603050405020304" pitchFamily="18" charset="0"/>
                  <a:cs typeface="Times New Roman" panose="02020603050405020304" pitchFamily="18" charset="0"/>
                </a:rPr>
                <a:t>Alors, ouvrant la bouche, il se mit à les instruire. </a:t>
              </a:r>
            </a:p>
            <a:p>
              <a:pPr algn="ctr"/>
              <a:r>
                <a:rPr lang="fr-FR" sz="2800" dirty="0">
                  <a:latin typeface="Times New Roman" panose="02020603050405020304" pitchFamily="18" charset="0"/>
                  <a:cs typeface="Times New Roman" panose="02020603050405020304" pitchFamily="18" charset="0"/>
                </a:rPr>
                <a:t>Il disait : Heureux les pauvres de cœur : </a:t>
              </a:r>
            </a:p>
            <a:p>
              <a:pPr algn="ctr"/>
              <a:r>
                <a:rPr lang="fr-FR" sz="2800" dirty="0">
                  <a:latin typeface="Times New Roman" panose="02020603050405020304" pitchFamily="18" charset="0"/>
                  <a:cs typeface="Times New Roman" panose="02020603050405020304" pitchFamily="18" charset="0"/>
                </a:rPr>
                <a:t>le Royaume des cieux est à eux ! </a:t>
              </a:r>
            </a:p>
            <a:p>
              <a:pPr algn="ctr"/>
              <a:r>
                <a:rPr lang="fr-FR" sz="2800" dirty="0">
                  <a:latin typeface="Times New Roman" panose="02020603050405020304" pitchFamily="18" charset="0"/>
                  <a:cs typeface="Times New Roman" panose="02020603050405020304" pitchFamily="18" charset="0"/>
                </a:rPr>
                <a:t>Pour devenir disciple, l'enseignement </a:t>
              </a:r>
            </a:p>
            <a:p>
              <a:pPr algn="ctr"/>
              <a:r>
                <a:rPr lang="fr-FR" sz="2800" dirty="0">
                  <a:latin typeface="Times New Roman" panose="02020603050405020304" pitchFamily="18" charset="0"/>
                  <a:cs typeface="Times New Roman" panose="02020603050405020304" pitchFamily="18" charset="0"/>
                </a:rPr>
                <a:t>donné par Jésus est exigeant.</a:t>
              </a:r>
            </a:p>
          </p:txBody>
        </p:sp>
      </p:grpSp>
    </p:spTree>
    <p:extLst>
      <p:ext uri="{BB962C8B-B14F-4D97-AF65-F5344CB8AC3E}">
        <p14:creationId xmlns:p14="http://schemas.microsoft.com/office/powerpoint/2010/main" val="42338971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41F01-B085-163D-BDEA-86CBF2F271AD}"/>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9C9C3FA8-C8CC-F32C-8529-25900B3BC721}"/>
              </a:ext>
            </a:extLst>
          </p:cNvPr>
          <p:cNvSpPr>
            <a:spLocks noGrp="1"/>
          </p:cNvSpPr>
          <p:nvPr>
            <p:ph type="sldNum" sz="quarter" idx="12"/>
          </p:nvPr>
        </p:nvSpPr>
        <p:spPr/>
        <p:txBody>
          <a:bodyPr/>
          <a:lstStyle/>
          <a:p>
            <a:fld id="{CF70008A-A0B5-4A2F-AE10-819E4AFD28BB}" type="slidenum">
              <a:rPr lang="fr-FR" smtClean="0"/>
              <a:pPr/>
              <a:t>53</a:t>
            </a:fld>
            <a:endParaRPr lang="fr-FR"/>
          </a:p>
        </p:txBody>
      </p:sp>
      <p:sp>
        <p:nvSpPr>
          <p:cNvPr id="2" name="ZoneTexte 1">
            <a:extLst>
              <a:ext uri="{FF2B5EF4-FFF2-40B4-BE49-F238E27FC236}">
                <a16:creationId xmlns:a16="http://schemas.microsoft.com/office/drawing/2014/main" id="{FCECB677-EE51-68B9-97BC-BB62F0FA19F1}"/>
              </a:ext>
            </a:extLst>
          </p:cNvPr>
          <p:cNvSpPr txBox="1"/>
          <p:nvPr/>
        </p:nvSpPr>
        <p:spPr>
          <a:xfrm>
            <a:off x="271463" y="192524"/>
            <a:ext cx="1168717" cy="369332"/>
          </a:xfrm>
          <a:prstGeom prst="rect">
            <a:avLst/>
          </a:prstGeom>
          <a:noFill/>
        </p:spPr>
        <p:txBody>
          <a:bodyPr wrap="square">
            <a:spAutoFit/>
          </a:bodyPr>
          <a:lstStyle/>
          <a:p>
            <a:r>
              <a:rPr lang="fr-FR" sz="1800" b="1" dirty="0">
                <a:solidFill>
                  <a:srgbClr val="FF0000"/>
                </a:solidFill>
                <a:latin typeface="Times New Roman" panose="02020603050405020304" pitchFamily="18" charset="0"/>
                <a:cs typeface="Times New Roman" panose="02020603050405020304" pitchFamily="18" charset="0"/>
              </a:rPr>
              <a:t>disciples</a:t>
            </a:r>
            <a:endParaRPr lang="fr-FR" dirty="0"/>
          </a:p>
        </p:txBody>
      </p:sp>
      <p:grpSp>
        <p:nvGrpSpPr>
          <p:cNvPr id="7" name="Groupe 6">
            <a:extLst>
              <a:ext uri="{FF2B5EF4-FFF2-40B4-BE49-F238E27FC236}">
                <a16:creationId xmlns:a16="http://schemas.microsoft.com/office/drawing/2014/main" id="{E056417A-DA01-56B5-BB1B-865916320422}"/>
              </a:ext>
            </a:extLst>
          </p:cNvPr>
          <p:cNvGrpSpPr/>
          <p:nvPr/>
        </p:nvGrpSpPr>
        <p:grpSpPr>
          <a:xfrm>
            <a:off x="1809763" y="2050363"/>
            <a:ext cx="8572474" cy="2757274"/>
            <a:chOff x="1160114" y="382056"/>
            <a:chExt cx="8572474" cy="3681239"/>
          </a:xfrm>
        </p:grpSpPr>
        <p:sp>
          <p:nvSpPr>
            <p:cNvPr id="3" name="Rectangle : coins arrondis 2">
              <a:extLst>
                <a:ext uri="{FF2B5EF4-FFF2-40B4-BE49-F238E27FC236}">
                  <a16:creationId xmlns:a16="http://schemas.microsoft.com/office/drawing/2014/main" id="{81051829-231C-15CD-A9C2-E7BD9497014A}"/>
                </a:ext>
              </a:extLst>
            </p:cNvPr>
            <p:cNvSpPr/>
            <p:nvPr/>
          </p:nvSpPr>
          <p:spPr>
            <a:xfrm>
              <a:off x="1160114" y="382056"/>
              <a:ext cx="8572474" cy="3681239"/>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1CD0C42A-9FC3-A833-43D2-CBAE4F4BDD9A}"/>
                </a:ext>
              </a:extLst>
            </p:cNvPr>
            <p:cNvSpPr txBox="1"/>
            <p:nvPr/>
          </p:nvSpPr>
          <p:spPr>
            <a:xfrm>
              <a:off x="1232967" y="700870"/>
              <a:ext cx="8426767" cy="2999663"/>
            </a:xfrm>
            <a:prstGeom prst="rect">
              <a:avLst/>
            </a:prstGeom>
            <a:noFill/>
          </p:spPr>
          <p:txBody>
            <a:bodyPr wrap="square">
              <a:spAutoFit/>
            </a:bodyPr>
            <a:lstStyle/>
            <a:p>
              <a:pPr algn="ctr"/>
              <a:r>
                <a:rPr lang="fr-FR" sz="2800" dirty="0">
                  <a:latin typeface="Times New Roman" panose="02020603050405020304" pitchFamily="18" charset="0"/>
                  <a:cs typeface="Times New Roman" panose="02020603050405020304" pitchFamily="18" charset="0"/>
                </a:rPr>
                <a:t>Des hommes et des femmes </a:t>
              </a:r>
            </a:p>
            <a:p>
              <a:pPr algn="ctr"/>
              <a:r>
                <a:rPr lang="fr-FR" sz="2800" dirty="0">
                  <a:latin typeface="Times New Roman" panose="02020603050405020304" pitchFamily="18" charset="0"/>
                  <a:cs typeface="Times New Roman" panose="02020603050405020304" pitchFamily="18" charset="0"/>
                </a:rPr>
                <a:t>qui expérimentent </a:t>
              </a:r>
            </a:p>
            <a:p>
              <a:pPr algn="ctr"/>
              <a:r>
                <a:rPr lang="fr-FR" sz="2800" dirty="0">
                  <a:latin typeface="Times New Roman" panose="02020603050405020304" pitchFamily="18" charset="0"/>
                  <a:cs typeface="Times New Roman" panose="02020603050405020304" pitchFamily="18" charset="0"/>
                </a:rPr>
                <a:t>que l’enseignement de Jésus </a:t>
              </a:r>
            </a:p>
            <a:p>
              <a:pPr algn="ctr"/>
              <a:r>
                <a:rPr lang="fr-FR" sz="2800" dirty="0">
                  <a:latin typeface="Times New Roman" panose="02020603050405020304" pitchFamily="18" charset="0"/>
                  <a:cs typeface="Times New Roman" panose="02020603050405020304" pitchFamily="18" charset="0"/>
                </a:rPr>
                <a:t>transfigure leur propre existence,</a:t>
              </a:r>
            </a:p>
            <a:p>
              <a:pPr algn="ctr"/>
              <a:r>
                <a:rPr lang="fr-FR" sz="2800" dirty="0">
                  <a:latin typeface="Times New Roman" panose="02020603050405020304" pitchFamily="18" charset="0"/>
                  <a:cs typeface="Times New Roman" panose="02020603050405020304" pitchFamily="18" charset="0"/>
                </a:rPr>
                <a:t> partagent cette expérience avec d’autres. </a:t>
              </a:r>
            </a:p>
          </p:txBody>
        </p:sp>
      </p:grpSp>
      <p:pic>
        <p:nvPicPr>
          <p:cNvPr id="8" name="Image 7">
            <a:extLst>
              <a:ext uri="{FF2B5EF4-FFF2-40B4-BE49-F238E27FC236}">
                <a16:creationId xmlns:a16="http://schemas.microsoft.com/office/drawing/2014/main" id="{D93F0FCB-3393-DEEA-4CC0-9A25A9845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107" y="1193760"/>
            <a:ext cx="2847635" cy="2888350"/>
          </a:xfrm>
          <a:prstGeom prst="rect">
            <a:avLst/>
          </a:prstGeom>
        </p:spPr>
      </p:pic>
    </p:spTree>
    <p:extLst>
      <p:ext uri="{BB962C8B-B14F-4D97-AF65-F5344CB8AC3E}">
        <p14:creationId xmlns:p14="http://schemas.microsoft.com/office/powerpoint/2010/main" val="8576033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34AC1-8F9D-98ED-000F-B6782856BF7A}"/>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FC40FB7-8218-4C15-2AE6-8985CB1C6CB1}"/>
              </a:ext>
            </a:extLst>
          </p:cNvPr>
          <p:cNvSpPr>
            <a:spLocks noGrp="1"/>
          </p:cNvSpPr>
          <p:nvPr>
            <p:ph type="sldNum" sz="quarter" idx="12"/>
          </p:nvPr>
        </p:nvSpPr>
        <p:spPr/>
        <p:txBody>
          <a:bodyPr/>
          <a:lstStyle/>
          <a:p>
            <a:fld id="{CF70008A-A0B5-4A2F-AE10-819E4AFD28BB}" type="slidenum">
              <a:rPr lang="fr-FR" smtClean="0"/>
              <a:pPr/>
              <a:t>54</a:t>
            </a:fld>
            <a:endParaRPr lang="fr-FR"/>
          </a:p>
        </p:txBody>
      </p:sp>
      <p:grpSp>
        <p:nvGrpSpPr>
          <p:cNvPr id="2" name="Groupe 1">
            <a:extLst>
              <a:ext uri="{FF2B5EF4-FFF2-40B4-BE49-F238E27FC236}">
                <a16:creationId xmlns:a16="http://schemas.microsoft.com/office/drawing/2014/main" id="{9F740D82-86CA-6E71-070C-167D08D38B13}"/>
              </a:ext>
            </a:extLst>
          </p:cNvPr>
          <p:cNvGrpSpPr/>
          <p:nvPr/>
        </p:nvGrpSpPr>
        <p:grpSpPr>
          <a:xfrm>
            <a:off x="3028950" y="2516978"/>
            <a:ext cx="6835140" cy="2418403"/>
            <a:chOff x="2537460" y="2219798"/>
            <a:chExt cx="6835140" cy="2418403"/>
          </a:xfrm>
        </p:grpSpPr>
        <p:sp>
          <p:nvSpPr>
            <p:cNvPr id="3" name="Rectangle : coins arrondis 2">
              <a:extLst>
                <a:ext uri="{FF2B5EF4-FFF2-40B4-BE49-F238E27FC236}">
                  <a16:creationId xmlns:a16="http://schemas.microsoft.com/office/drawing/2014/main" id="{8858CBDA-70FA-09F5-7198-6D6CC072BD44}"/>
                </a:ext>
              </a:extLst>
            </p:cNvPr>
            <p:cNvSpPr/>
            <p:nvPr/>
          </p:nvSpPr>
          <p:spPr>
            <a:xfrm>
              <a:off x="2537460" y="2219798"/>
              <a:ext cx="6835140" cy="2418403"/>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800" dirty="0">
                <a:solidFill>
                  <a:schemeClr val="tx1"/>
                </a:solidFill>
                <a:latin typeface="Times New Roman" panose="02020603050405020304" pitchFamily="18" charset="0"/>
                <a:cs typeface="Times New Roman" panose="02020603050405020304" pitchFamily="18" charset="0"/>
              </a:endParaRPr>
            </a:p>
          </p:txBody>
        </p:sp>
        <p:sp>
          <p:nvSpPr>
            <p:cNvPr id="5" name="ZoneTexte 4">
              <a:extLst>
                <a:ext uri="{FF2B5EF4-FFF2-40B4-BE49-F238E27FC236}">
                  <a16:creationId xmlns:a16="http://schemas.microsoft.com/office/drawing/2014/main" id="{43E0F3B8-A3DE-85E2-4527-EA6D90F93D66}"/>
                </a:ext>
              </a:extLst>
            </p:cNvPr>
            <p:cNvSpPr txBox="1"/>
            <p:nvPr/>
          </p:nvSpPr>
          <p:spPr>
            <a:xfrm>
              <a:off x="2934653" y="2488615"/>
              <a:ext cx="6097904" cy="1815882"/>
            </a:xfrm>
            <a:prstGeom prst="rect">
              <a:avLst/>
            </a:prstGeom>
            <a:noFill/>
          </p:spPr>
          <p:txBody>
            <a:bodyPr wrap="square">
              <a:spAutoFit/>
            </a:bodyPr>
            <a:lstStyle/>
            <a:p>
              <a:pPr algn="ctr"/>
              <a:r>
                <a:rPr lang="fr-FR" sz="2800" b="1" dirty="0">
                  <a:solidFill>
                    <a:srgbClr val="FF0000"/>
                  </a:solidFill>
                  <a:latin typeface="Times New Roman" panose="02020603050405020304" pitchFamily="18" charset="0"/>
                  <a:cs typeface="Times New Roman" panose="02020603050405020304" pitchFamily="18" charset="0"/>
                </a:rPr>
                <a:t>19</a:t>
              </a:r>
              <a:r>
                <a:rPr lang="fr-FR" sz="2800" dirty="0">
                  <a:latin typeface="Times New Roman" panose="02020603050405020304" pitchFamily="18" charset="0"/>
                  <a:cs typeface="Times New Roman" panose="02020603050405020304" pitchFamily="18" charset="0"/>
                </a:rPr>
                <a:t> </a:t>
              </a:r>
              <a:r>
                <a:rPr lang="fr-FR" sz="2800" b="1" dirty="0">
                  <a:latin typeface="Times New Roman" panose="02020603050405020304" pitchFamily="18" charset="0"/>
                  <a:cs typeface="Times New Roman" panose="02020603050405020304" pitchFamily="18" charset="0"/>
                </a:rPr>
                <a:t>Allez donc ! </a:t>
              </a:r>
            </a:p>
            <a:p>
              <a:pPr algn="ctr"/>
              <a:r>
                <a:rPr lang="fr-FR" sz="2800" b="1" dirty="0">
                  <a:latin typeface="Times New Roman" panose="02020603050405020304" pitchFamily="18" charset="0"/>
                  <a:cs typeface="Times New Roman" panose="02020603050405020304" pitchFamily="18" charset="0"/>
                </a:rPr>
                <a:t>De toutes les nations faites des disciples, </a:t>
              </a:r>
              <a:r>
                <a:rPr lang="fr-FR" sz="2800" b="1" dirty="0">
                  <a:solidFill>
                    <a:srgbClr val="FF0000"/>
                  </a:solidFill>
                  <a:latin typeface="Times New Roman" panose="02020603050405020304" pitchFamily="18" charset="0"/>
                  <a:cs typeface="Times New Roman" panose="02020603050405020304" pitchFamily="18" charset="0"/>
                </a:rPr>
                <a:t>baptisez-les </a:t>
              </a:r>
              <a:r>
                <a:rPr lang="fr-FR" sz="2800" b="1" dirty="0">
                  <a:latin typeface="Times New Roman" panose="02020603050405020304" pitchFamily="18" charset="0"/>
                  <a:cs typeface="Times New Roman" panose="02020603050405020304" pitchFamily="18" charset="0"/>
                </a:rPr>
                <a:t>au nom du Père, </a:t>
              </a:r>
            </a:p>
            <a:p>
              <a:pPr algn="ctr"/>
              <a:r>
                <a:rPr lang="fr-FR" sz="2800" b="1" dirty="0">
                  <a:latin typeface="Times New Roman" panose="02020603050405020304" pitchFamily="18" charset="0"/>
                  <a:cs typeface="Times New Roman" panose="02020603050405020304" pitchFamily="18" charset="0"/>
                </a:rPr>
                <a:t>et du Fils, et du Saint-Esprit ;</a:t>
              </a:r>
            </a:p>
          </p:txBody>
        </p:sp>
      </p:grpSp>
    </p:spTree>
    <p:extLst>
      <p:ext uri="{BB962C8B-B14F-4D97-AF65-F5344CB8AC3E}">
        <p14:creationId xmlns:p14="http://schemas.microsoft.com/office/powerpoint/2010/main" val="37320423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4D3D3-F384-6CB2-749B-F1AC26837F78}"/>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6757D04-207C-6725-E9F9-34D2EB10B516}"/>
              </a:ext>
            </a:extLst>
          </p:cNvPr>
          <p:cNvSpPr>
            <a:spLocks noGrp="1"/>
          </p:cNvSpPr>
          <p:nvPr>
            <p:ph type="sldNum" sz="quarter" idx="12"/>
          </p:nvPr>
        </p:nvSpPr>
        <p:spPr/>
        <p:txBody>
          <a:bodyPr/>
          <a:lstStyle/>
          <a:p>
            <a:fld id="{CF70008A-A0B5-4A2F-AE10-819E4AFD28BB}" type="slidenum">
              <a:rPr lang="fr-FR" smtClean="0"/>
              <a:pPr/>
              <a:t>55</a:t>
            </a:fld>
            <a:endParaRPr lang="fr-FR"/>
          </a:p>
        </p:txBody>
      </p:sp>
      <p:sp>
        <p:nvSpPr>
          <p:cNvPr id="3" name="ZoneTexte 2">
            <a:extLst>
              <a:ext uri="{FF2B5EF4-FFF2-40B4-BE49-F238E27FC236}">
                <a16:creationId xmlns:a16="http://schemas.microsoft.com/office/drawing/2014/main" id="{6ACD7625-7BC0-65E2-F42E-27D636668804}"/>
              </a:ext>
            </a:extLst>
          </p:cNvPr>
          <p:cNvSpPr txBox="1"/>
          <p:nvPr/>
        </p:nvSpPr>
        <p:spPr>
          <a:xfrm>
            <a:off x="0" y="133588"/>
            <a:ext cx="1428750" cy="369332"/>
          </a:xfrm>
          <a:prstGeom prst="rect">
            <a:avLst/>
          </a:prstGeom>
          <a:noFill/>
        </p:spPr>
        <p:txBody>
          <a:bodyPr wrap="square">
            <a:spAutoFit/>
          </a:bodyPr>
          <a:lstStyle/>
          <a:p>
            <a:r>
              <a:rPr lang="fr-FR" dirty="0">
                <a:solidFill>
                  <a:srgbClr val="FF0000"/>
                </a:solidFill>
              </a:rPr>
              <a:t>baptisez-les</a:t>
            </a:r>
          </a:p>
        </p:txBody>
      </p:sp>
      <p:grpSp>
        <p:nvGrpSpPr>
          <p:cNvPr id="9" name="Groupe 8">
            <a:extLst>
              <a:ext uri="{FF2B5EF4-FFF2-40B4-BE49-F238E27FC236}">
                <a16:creationId xmlns:a16="http://schemas.microsoft.com/office/drawing/2014/main" id="{860D168E-3C18-573D-B623-802149BDB465}"/>
              </a:ext>
            </a:extLst>
          </p:cNvPr>
          <p:cNvGrpSpPr/>
          <p:nvPr/>
        </p:nvGrpSpPr>
        <p:grpSpPr>
          <a:xfrm>
            <a:off x="2613970" y="2489407"/>
            <a:ext cx="6804349" cy="1408223"/>
            <a:chOff x="2613970" y="2489407"/>
            <a:chExt cx="6804349" cy="1408223"/>
          </a:xfrm>
        </p:grpSpPr>
        <p:sp>
          <p:nvSpPr>
            <p:cNvPr id="5" name="Rectangle : coins arrondis 4">
              <a:extLst>
                <a:ext uri="{FF2B5EF4-FFF2-40B4-BE49-F238E27FC236}">
                  <a16:creationId xmlns:a16="http://schemas.microsoft.com/office/drawing/2014/main" id="{93EDDC26-47FD-C837-61EE-9D78BFCC5132}"/>
                </a:ext>
              </a:extLst>
            </p:cNvPr>
            <p:cNvSpPr/>
            <p:nvPr/>
          </p:nvSpPr>
          <p:spPr>
            <a:xfrm>
              <a:off x="2613970" y="2489407"/>
              <a:ext cx="6804349" cy="140822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0C02466C-8420-1373-6ECD-016EB0A93EAD}"/>
                </a:ext>
              </a:extLst>
            </p:cNvPr>
            <p:cNvSpPr txBox="1"/>
            <p:nvPr/>
          </p:nvSpPr>
          <p:spPr>
            <a:xfrm>
              <a:off x="2921940" y="2648635"/>
              <a:ext cx="6120764" cy="1077218"/>
            </a:xfrm>
            <a:prstGeom prst="rect">
              <a:avLst/>
            </a:prstGeom>
            <a:noFill/>
          </p:spPr>
          <p:txBody>
            <a:bodyPr wrap="square">
              <a:spAutoFit/>
            </a:bodyPr>
            <a:lstStyle/>
            <a:p>
              <a:pPr algn="ctr"/>
              <a:r>
                <a:rPr lang="fr-FR" sz="3200" dirty="0">
                  <a:latin typeface="Times New Roman" panose="02020603050405020304" pitchFamily="18" charset="0"/>
                  <a:cs typeface="Times New Roman" panose="02020603050405020304" pitchFamily="18" charset="0"/>
                </a:rPr>
                <a:t>Quel baptême ? </a:t>
              </a:r>
            </a:p>
            <a:p>
              <a:pPr algn="ctr"/>
              <a:r>
                <a:rPr lang="fr-FR" sz="3200" dirty="0">
                  <a:latin typeface="Times New Roman" panose="02020603050405020304" pitchFamily="18" charset="0"/>
                  <a:cs typeface="Times New Roman" panose="02020603050405020304" pitchFamily="18" charset="0"/>
                </a:rPr>
                <a:t>Pourquoi baptiser ? </a:t>
              </a:r>
            </a:p>
          </p:txBody>
        </p:sp>
      </p:grpSp>
      <p:pic>
        <p:nvPicPr>
          <p:cNvPr id="6" name="Image 5">
            <a:extLst>
              <a:ext uri="{FF2B5EF4-FFF2-40B4-BE49-F238E27FC236}">
                <a16:creationId xmlns:a16="http://schemas.microsoft.com/office/drawing/2014/main" id="{31A4B6CE-003F-4212-20E2-CD84A27CFA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8189" y="676575"/>
            <a:ext cx="2642621" cy="1972060"/>
          </a:xfrm>
          <a:prstGeom prst="rect">
            <a:avLst/>
          </a:prstGeom>
        </p:spPr>
      </p:pic>
    </p:spTree>
    <p:extLst>
      <p:ext uri="{BB962C8B-B14F-4D97-AF65-F5344CB8AC3E}">
        <p14:creationId xmlns:p14="http://schemas.microsoft.com/office/powerpoint/2010/main" val="1904077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4C9C5-3FA6-E847-BD27-AF0F22EE614B}"/>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16AC3FC7-7934-236C-596D-F84FCABDA770}"/>
              </a:ext>
            </a:extLst>
          </p:cNvPr>
          <p:cNvSpPr>
            <a:spLocks noGrp="1"/>
          </p:cNvSpPr>
          <p:nvPr>
            <p:ph type="sldNum" sz="quarter" idx="12"/>
          </p:nvPr>
        </p:nvSpPr>
        <p:spPr/>
        <p:txBody>
          <a:bodyPr/>
          <a:lstStyle/>
          <a:p>
            <a:fld id="{CF70008A-A0B5-4A2F-AE10-819E4AFD28BB}" type="slidenum">
              <a:rPr lang="fr-FR" smtClean="0"/>
              <a:pPr/>
              <a:t>56</a:t>
            </a:fld>
            <a:endParaRPr lang="fr-FR"/>
          </a:p>
        </p:txBody>
      </p:sp>
      <p:sp>
        <p:nvSpPr>
          <p:cNvPr id="2" name="ZoneTexte 1">
            <a:extLst>
              <a:ext uri="{FF2B5EF4-FFF2-40B4-BE49-F238E27FC236}">
                <a16:creationId xmlns:a16="http://schemas.microsoft.com/office/drawing/2014/main" id="{38A52DF8-473F-95EE-B953-62C846439358}"/>
              </a:ext>
            </a:extLst>
          </p:cNvPr>
          <p:cNvSpPr txBox="1"/>
          <p:nvPr/>
        </p:nvSpPr>
        <p:spPr>
          <a:xfrm>
            <a:off x="0" y="133588"/>
            <a:ext cx="1291590" cy="369332"/>
          </a:xfrm>
          <a:prstGeom prst="rect">
            <a:avLst/>
          </a:prstGeom>
          <a:noFill/>
        </p:spPr>
        <p:txBody>
          <a:bodyPr wrap="square">
            <a:spAutoFit/>
          </a:bodyPr>
          <a:lstStyle/>
          <a:p>
            <a:r>
              <a:rPr lang="fr-FR" dirty="0">
                <a:solidFill>
                  <a:srgbClr val="FF0000"/>
                </a:solidFill>
              </a:rPr>
              <a:t>baptisez-les</a:t>
            </a:r>
          </a:p>
        </p:txBody>
      </p:sp>
      <p:grpSp>
        <p:nvGrpSpPr>
          <p:cNvPr id="7" name="Groupe 6">
            <a:extLst>
              <a:ext uri="{FF2B5EF4-FFF2-40B4-BE49-F238E27FC236}">
                <a16:creationId xmlns:a16="http://schemas.microsoft.com/office/drawing/2014/main" id="{277BC4C2-9B74-CDC7-214E-3D10A2DAB2B9}"/>
              </a:ext>
            </a:extLst>
          </p:cNvPr>
          <p:cNvGrpSpPr/>
          <p:nvPr/>
        </p:nvGrpSpPr>
        <p:grpSpPr>
          <a:xfrm>
            <a:off x="1394460" y="1117282"/>
            <a:ext cx="9639300" cy="4623436"/>
            <a:chOff x="1714500" y="1760220"/>
            <a:chExt cx="9639300" cy="4623436"/>
          </a:xfrm>
        </p:grpSpPr>
        <p:sp>
          <p:nvSpPr>
            <p:cNvPr id="5" name="ZoneTexte 4">
              <a:extLst>
                <a:ext uri="{FF2B5EF4-FFF2-40B4-BE49-F238E27FC236}">
                  <a16:creationId xmlns:a16="http://schemas.microsoft.com/office/drawing/2014/main" id="{CA56E457-4139-D80A-2D81-F3CACCB80092}"/>
                </a:ext>
              </a:extLst>
            </p:cNvPr>
            <p:cNvSpPr txBox="1"/>
            <p:nvPr/>
          </p:nvSpPr>
          <p:spPr>
            <a:xfrm>
              <a:off x="1811655" y="1857683"/>
              <a:ext cx="9444990" cy="4401205"/>
            </a:xfrm>
            <a:prstGeom prst="rect">
              <a:avLst/>
            </a:prstGeom>
            <a:noFill/>
          </p:spPr>
          <p:txBody>
            <a:bodyPr wrap="square">
              <a:spAutoFit/>
            </a:bodyPr>
            <a:lstStyle/>
            <a:p>
              <a:pPr algn="ctr"/>
              <a:r>
                <a:rPr lang="fr-FR" sz="2800" b="1" dirty="0">
                  <a:latin typeface="Times New Roman" panose="02020603050405020304" pitchFamily="18" charset="0"/>
                  <a:cs typeface="Times New Roman" panose="02020603050405020304" pitchFamily="18" charset="0"/>
                </a:rPr>
                <a:t>Romains 6, 3</a:t>
              </a:r>
            </a:p>
            <a:p>
              <a:pPr algn="ctr"/>
              <a:r>
                <a:rPr lang="fr-FR" sz="2800" dirty="0">
                  <a:latin typeface="Times New Roman" panose="02020603050405020304" pitchFamily="18" charset="0"/>
                  <a:cs typeface="Times New Roman" panose="02020603050405020304" pitchFamily="18" charset="0"/>
                </a:rPr>
                <a:t>Ne le savez-vous donc pas : </a:t>
              </a:r>
            </a:p>
            <a:p>
              <a:pPr algn="ctr"/>
              <a:r>
                <a:rPr lang="fr-FR" sz="2800" dirty="0">
                  <a:latin typeface="Times New Roman" panose="02020603050405020304" pitchFamily="18" charset="0"/>
                  <a:cs typeface="Times New Roman" panose="02020603050405020304" pitchFamily="18" charset="0"/>
                </a:rPr>
                <a:t>nous tous, qui avons été baptisés en Jésus Christ, </a:t>
              </a:r>
            </a:p>
            <a:p>
              <a:pPr algn="ctr"/>
              <a:r>
                <a:rPr lang="fr-FR" sz="2800" dirty="0">
                  <a:latin typeface="Times New Roman" panose="02020603050405020304" pitchFamily="18" charset="0"/>
                  <a:cs typeface="Times New Roman" panose="02020603050405020304" pitchFamily="18" charset="0"/>
                </a:rPr>
                <a:t>c'est dans sa mort que nous avons été baptisés</a:t>
              </a:r>
            </a:p>
            <a:p>
              <a:pPr algn="ctr"/>
              <a:r>
                <a:rPr lang="fr-FR" sz="2800" dirty="0">
                  <a:latin typeface="Times New Roman" panose="02020603050405020304" pitchFamily="18" charset="0"/>
                  <a:cs typeface="Times New Roman" panose="02020603050405020304" pitchFamily="18" charset="0"/>
                </a:rPr>
                <a:t>1 Corinthiens 12,13 </a:t>
              </a:r>
            </a:p>
            <a:p>
              <a:pPr algn="ctr"/>
              <a:r>
                <a:rPr lang="fr-FR" sz="2800" dirty="0">
                  <a:latin typeface="Times New Roman" panose="02020603050405020304" pitchFamily="18" charset="0"/>
                  <a:cs typeface="Times New Roman" panose="02020603050405020304" pitchFamily="18" charset="0"/>
                </a:rPr>
                <a:t>Tous, Juifs ou païens, </a:t>
              </a:r>
            </a:p>
            <a:p>
              <a:pPr algn="ctr"/>
              <a:r>
                <a:rPr lang="fr-FR" sz="2800" dirty="0">
                  <a:latin typeface="Times New Roman" panose="02020603050405020304" pitchFamily="18" charset="0"/>
                  <a:cs typeface="Times New Roman" panose="02020603050405020304" pitchFamily="18" charset="0"/>
                </a:rPr>
                <a:t>esclaves ou hommes libres, </a:t>
              </a:r>
            </a:p>
            <a:p>
              <a:pPr algn="ctr"/>
              <a:r>
                <a:rPr lang="fr-FR" sz="2800" dirty="0">
                  <a:latin typeface="Times New Roman" panose="02020603050405020304" pitchFamily="18" charset="0"/>
                  <a:cs typeface="Times New Roman" panose="02020603050405020304" pitchFamily="18" charset="0"/>
                </a:rPr>
                <a:t>nous avons été baptisés dans l'unique Esprit</a:t>
              </a:r>
            </a:p>
            <a:p>
              <a:pPr algn="ctr"/>
              <a:r>
                <a:rPr lang="fr-FR" sz="2800" dirty="0">
                  <a:latin typeface="Times New Roman" panose="02020603050405020304" pitchFamily="18" charset="0"/>
                  <a:cs typeface="Times New Roman" panose="02020603050405020304" pitchFamily="18" charset="0"/>
                </a:rPr>
                <a:t> pour former un seul corps. </a:t>
              </a:r>
            </a:p>
            <a:p>
              <a:pPr algn="ctr"/>
              <a:r>
                <a:rPr lang="fr-FR" sz="2800" dirty="0">
                  <a:latin typeface="Times New Roman" panose="02020603050405020304" pitchFamily="18" charset="0"/>
                  <a:cs typeface="Times New Roman" panose="02020603050405020304" pitchFamily="18" charset="0"/>
                </a:rPr>
                <a:t>Tous nous avons été désaltérés par l'unique Esprit.</a:t>
              </a:r>
            </a:p>
          </p:txBody>
        </p:sp>
        <p:sp>
          <p:nvSpPr>
            <p:cNvPr id="6" name="Rectangle : coins arrondis 5">
              <a:extLst>
                <a:ext uri="{FF2B5EF4-FFF2-40B4-BE49-F238E27FC236}">
                  <a16:creationId xmlns:a16="http://schemas.microsoft.com/office/drawing/2014/main" id="{DECF90A3-FCF5-D36C-8DB7-27E51864F07F}"/>
                </a:ext>
              </a:extLst>
            </p:cNvPr>
            <p:cNvSpPr/>
            <p:nvPr/>
          </p:nvSpPr>
          <p:spPr>
            <a:xfrm>
              <a:off x="1714500" y="1760220"/>
              <a:ext cx="9639300" cy="4623436"/>
            </a:xfrm>
            <a:prstGeom prst="round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9349279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48B3B-D5E7-44E1-2BD2-A89A5ED66FFC}"/>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89DE684-B057-C20A-2686-0F07D260ECCB}"/>
              </a:ext>
            </a:extLst>
          </p:cNvPr>
          <p:cNvSpPr>
            <a:spLocks noGrp="1"/>
          </p:cNvSpPr>
          <p:nvPr>
            <p:ph type="sldNum" sz="quarter" idx="12"/>
          </p:nvPr>
        </p:nvSpPr>
        <p:spPr/>
        <p:txBody>
          <a:bodyPr/>
          <a:lstStyle/>
          <a:p>
            <a:fld id="{CF70008A-A0B5-4A2F-AE10-819E4AFD28BB}" type="slidenum">
              <a:rPr lang="fr-FR" smtClean="0"/>
              <a:pPr/>
              <a:t>57</a:t>
            </a:fld>
            <a:endParaRPr lang="fr-FR"/>
          </a:p>
        </p:txBody>
      </p:sp>
      <p:grpSp>
        <p:nvGrpSpPr>
          <p:cNvPr id="7" name="Groupe 6">
            <a:extLst>
              <a:ext uri="{FF2B5EF4-FFF2-40B4-BE49-F238E27FC236}">
                <a16:creationId xmlns:a16="http://schemas.microsoft.com/office/drawing/2014/main" id="{B8C8862C-D1A4-D730-3E43-BB4A95B40ADB}"/>
              </a:ext>
            </a:extLst>
          </p:cNvPr>
          <p:cNvGrpSpPr/>
          <p:nvPr/>
        </p:nvGrpSpPr>
        <p:grpSpPr>
          <a:xfrm>
            <a:off x="1082040" y="2390969"/>
            <a:ext cx="10264140" cy="2353153"/>
            <a:chOff x="1360171" y="2733869"/>
            <a:chExt cx="10264140" cy="2489641"/>
          </a:xfrm>
        </p:grpSpPr>
        <p:sp>
          <p:nvSpPr>
            <p:cNvPr id="5" name="ZoneTexte 4">
              <a:extLst>
                <a:ext uri="{FF2B5EF4-FFF2-40B4-BE49-F238E27FC236}">
                  <a16:creationId xmlns:a16="http://schemas.microsoft.com/office/drawing/2014/main" id="{940B3037-79B5-6ADE-464C-AB23A071470E}"/>
                </a:ext>
              </a:extLst>
            </p:cNvPr>
            <p:cNvSpPr txBox="1"/>
            <p:nvPr/>
          </p:nvSpPr>
          <p:spPr>
            <a:xfrm>
              <a:off x="1360171" y="2828835"/>
              <a:ext cx="10092689" cy="1815882"/>
            </a:xfrm>
            <a:prstGeom prst="rect">
              <a:avLst/>
            </a:prstGeom>
            <a:noFill/>
          </p:spPr>
          <p:txBody>
            <a:bodyPr wrap="square">
              <a:spAutoFit/>
            </a:bodyPr>
            <a:lstStyle/>
            <a:p>
              <a:pPr algn="ctr"/>
              <a:r>
                <a:rPr lang="fr-FR" sz="2800" dirty="0">
                  <a:latin typeface="Times New Roman" panose="02020603050405020304" pitchFamily="18" charset="0"/>
                  <a:cs typeface="Times New Roman" panose="02020603050405020304" pitchFamily="18" charset="0"/>
                </a:rPr>
                <a:t>La mission donnée est de former un seul corps, une communauté. Les rites du baptême, </a:t>
              </a:r>
            </a:p>
            <a:p>
              <a:pPr algn="ctr"/>
              <a:r>
                <a:rPr lang="fr-FR" sz="2800" dirty="0">
                  <a:latin typeface="Times New Roman" panose="02020603050405020304" pitchFamily="18" charset="0"/>
                  <a:cs typeface="Times New Roman" panose="02020603050405020304" pitchFamily="18" charset="0"/>
                </a:rPr>
                <a:t>signifiant que nous sommes morts et ressuscités avec le Christ, </a:t>
              </a:r>
            </a:p>
            <a:p>
              <a:pPr algn="ctr"/>
              <a:r>
                <a:rPr lang="fr-FR" sz="2800" dirty="0">
                  <a:latin typeface="Times New Roman" panose="02020603050405020304" pitchFamily="18" charset="0"/>
                  <a:cs typeface="Times New Roman" panose="02020603050405020304" pitchFamily="18" charset="0"/>
                </a:rPr>
                <a:t>veulent enraciner les liens dans une commune appartenance. </a:t>
              </a:r>
            </a:p>
          </p:txBody>
        </p:sp>
        <p:sp>
          <p:nvSpPr>
            <p:cNvPr id="6" name="Rectangle : coins arrondis 5">
              <a:extLst>
                <a:ext uri="{FF2B5EF4-FFF2-40B4-BE49-F238E27FC236}">
                  <a16:creationId xmlns:a16="http://schemas.microsoft.com/office/drawing/2014/main" id="{DA5B4764-2857-7625-6496-A29DB1F10C3B}"/>
                </a:ext>
              </a:extLst>
            </p:cNvPr>
            <p:cNvSpPr/>
            <p:nvPr/>
          </p:nvSpPr>
          <p:spPr>
            <a:xfrm>
              <a:off x="1360171" y="2733869"/>
              <a:ext cx="10264140" cy="2489641"/>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ZoneTexte 2">
            <a:extLst>
              <a:ext uri="{FF2B5EF4-FFF2-40B4-BE49-F238E27FC236}">
                <a16:creationId xmlns:a16="http://schemas.microsoft.com/office/drawing/2014/main" id="{4A220674-D44B-B5F4-5494-BA4E82F4C3D1}"/>
              </a:ext>
            </a:extLst>
          </p:cNvPr>
          <p:cNvSpPr txBox="1"/>
          <p:nvPr/>
        </p:nvSpPr>
        <p:spPr>
          <a:xfrm>
            <a:off x="0" y="133588"/>
            <a:ext cx="1291590" cy="369332"/>
          </a:xfrm>
          <a:prstGeom prst="rect">
            <a:avLst/>
          </a:prstGeom>
          <a:noFill/>
        </p:spPr>
        <p:txBody>
          <a:bodyPr wrap="square">
            <a:spAutoFit/>
          </a:bodyPr>
          <a:lstStyle/>
          <a:p>
            <a:r>
              <a:rPr lang="fr-FR" dirty="0">
                <a:solidFill>
                  <a:srgbClr val="FF0000"/>
                </a:solidFill>
              </a:rPr>
              <a:t>baptisez-les</a:t>
            </a:r>
          </a:p>
        </p:txBody>
      </p:sp>
      <p:pic>
        <p:nvPicPr>
          <p:cNvPr id="8" name="Image 7">
            <a:extLst>
              <a:ext uri="{FF2B5EF4-FFF2-40B4-BE49-F238E27FC236}">
                <a16:creationId xmlns:a16="http://schemas.microsoft.com/office/drawing/2014/main" id="{174A922A-32C7-D67E-4321-54DFED8C93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4689" y="555881"/>
            <a:ext cx="2642621" cy="1972060"/>
          </a:xfrm>
          <a:prstGeom prst="rect">
            <a:avLst/>
          </a:prstGeom>
        </p:spPr>
      </p:pic>
    </p:spTree>
    <p:extLst>
      <p:ext uri="{BB962C8B-B14F-4D97-AF65-F5344CB8AC3E}">
        <p14:creationId xmlns:p14="http://schemas.microsoft.com/office/powerpoint/2010/main" val="11993454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9D66B-BB5D-6BE4-330C-D1CEDB2FEAE8}"/>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6E676A9-F127-11BC-F305-52603BAA9EBA}"/>
              </a:ext>
            </a:extLst>
          </p:cNvPr>
          <p:cNvSpPr>
            <a:spLocks noGrp="1"/>
          </p:cNvSpPr>
          <p:nvPr>
            <p:ph type="sldNum" sz="quarter" idx="12"/>
          </p:nvPr>
        </p:nvSpPr>
        <p:spPr/>
        <p:txBody>
          <a:bodyPr/>
          <a:lstStyle/>
          <a:p>
            <a:fld id="{CF70008A-A0B5-4A2F-AE10-819E4AFD28BB}" type="slidenum">
              <a:rPr lang="fr-FR" smtClean="0"/>
              <a:pPr/>
              <a:t>58</a:t>
            </a:fld>
            <a:endParaRPr lang="fr-FR"/>
          </a:p>
        </p:txBody>
      </p:sp>
      <p:grpSp>
        <p:nvGrpSpPr>
          <p:cNvPr id="2" name="Groupe 1">
            <a:extLst>
              <a:ext uri="{FF2B5EF4-FFF2-40B4-BE49-F238E27FC236}">
                <a16:creationId xmlns:a16="http://schemas.microsoft.com/office/drawing/2014/main" id="{8BA07BA7-367D-AD84-A6FA-F0B26EFD0FAE}"/>
              </a:ext>
            </a:extLst>
          </p:cNvPr>
          <p:cNvGrpSpPr/>
          <p:nvPr/>
        </p:nvGrpSpPr>
        <p:grpSpPr>
          <a:xfrm>
            <a:off x="2577538" y="2219798"/>
            <a:ext cx="6835140" cy="2418403"/>
            <a:chOff x="2537460" y="2219798"/>
            <a:chExt cx="6835140" cy="2418403"/>
          </a:xfrm>
        </p:grpSpPr>
        <p:sp>
          <p:nvSpPr>
            <p:cNvPr id="3" name="Rectangle : coins arrondis 2">
              <a:extLst>
                <a:ext uri="{FF2B5EF4-FFF2-40B4-BE49-F238E27FC236}">
                  <a16:creationId xmlns:a16="http://schemas.microsoft.com/office/drawing/2014/main" id="{B63AF437-5ECE-1606-80C6-6EFC2E0E8962}"/>
                </a:ext>
              </a:extLst>
            </p:cNvPr>
            <p:cNvSpPr/>
            <p:nvPr/>
          </p:nvSpPr>
          <p:spPr>
            <a:xfrm>
              <a:off x="2537460" y="2219798"/>
              <a:ext cx="6835140" cy="2418403"/>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800" dirty="0">
                <a:solidFill>
                  <a:schemeClr val="tx1"/>
                </a:solidFill>
                <a:latin typeface="Times New Roman" panose="02020603050405020304" pitchFamily="18" charset="0"/>
                <a:cs typeface="Times New Roman" panose="02020603050405020304" pitchFamily="18" charset="0"/>
              </a:endParaRPr>
            </a:p>
          </p:txBody>
        </p:sp>
        <p:sp>
          <p:nvSpPr>
            <p:cNvPr id="5" name="ZoneTexte 4">
              <a:extLst>
                <a:ext uri="{FF2B5EF4-FFF2-40B4-BE49-F238E27FC236}">
                  <a16:creationId xmlns:a16="http://schemas.microsoft.com/office/drawing/2014/main" id="{056C7AB7-26DD-FDE7-3000-FA270FB262E0}"/>
                </a:ext>
              </a:extLst>
            </p:cNvPr>
            <p:cNvSpPr txBox="1"/>
            <p:nvPr/>
          </p:nvSpPr>
          <p:spPr>
            <a:xfrm>
              <a:off x="2934653" y="2488615"/>
              <a:ext cx="6097904" cy="1815882"/>
            </a:xfrm>
            <a:prstGeom prst="rect">
              <a:avLst/>
            </a:prstGeom>
            <a:noFill/>
          </p:spPr>
          <p:txBody>
            <a:bodyPr wrap="square">
              <a:spAutoFit/>
            </a:bodyPr>
            <a:lstStyle/>
            <a:p>
              <a:pPr algn="ctr"/>
              <a:r>
                <a:rPr lang="fr-FR" sz="2800" b="1" dirty="0">
                  <a:solidFill>
                    <a:srgbClr val="FF0000"/>
                  </a:solidFill>
                  <a:latin typeface="Times New Roman" panose="02020603050405020304" pitchFamily="18" charset="0"/>
                  <a:cs typeface="Times New Roman" panose="02020603050405020304" pitchFamily="18" charset="0"/>
                </a:rPr>
                <a:t>19</a:t>
              </a:r>
              <a:r>
                <a:rPr lang="fr-FR" sz="2800" dirty="0">
                  <a:latin typeface="Times New Roman" panose="02020603050405020304" pitchFamily="18" charset="0"/>
                  <a:cs typeface="Times New Roman" panose="02020603050405020304" pitchFamily="18" charset="0"/>
                </a:rPr>
                <a:t> </a:t>
              </a:r>
              <a:r>
                <a:rPr lang="fr-FR" sz="2800" b="1" dirty="0">
                  <a:latin typeface="Times New Roman" panose="02020603050405020304" pitchFamily="18" charset="0"/>
                  <a:cs typeface="Times New Roman" panose="02020603050405020304" pitchFamily="18" charset="0"/>
                </a:rPr>
                <a:t>Allez donc ! </a:t>
              </a:r>
            </a:p>
            <a:p>
              <a:pPr algn="ctr"/>
              <a:r>
                <a:rPr lang="fr-FR" sz="2800" b="1" dirty="0">
                  <a:latin typeface="Times New Roman" panose="02020603050405020304" pitchFamily="18" charset="0"/>
                  <a:cs typeface="Times New Roman" panose="02020603050405020304" pitchFamily="18" charset="0"/>
                </a:rPr>
                <a:t>De toutes les nations faites des disciples, baptisez-les</a:t>
              </a:r>
              <a:r>
                <a:rPr lang="fr-FR" sz="2800" b="1" dirty="0">
                  <a:solidFill>
                    <a:srgbClr val="FF0000"/>
                  </a:solidFill>
                  <a:latin typeface="Times New Roman" panose="02020603050405020304" pitchFamily="18" charset="0"/>
                  <a:cs typeface="Times New Roman" panose="02020603050405020304" pitchFamily="18" charset="0"/>
                </a:rPr>
                <a:t> au nom du Père, </a:t>
              </a:r>
            </a:p>
            <a:p>
              <a:pPr algn="ctr"/>
              <a:r>
                <a:rPr lang="fr-FR" sz="2800" b="1" dirty="0">
                  <a:solidFill>
                    <a:srgbClr val="FF0000"/>
                  </a:solidFill>
                  <a:latin typeface="Times New Roman" panose="02020603050405020304" pitchFamily="18" charset="0"/>
                  <a:cs typeface="Times New Roman" panose="02020603050405020304" pitchFamily="18" charset="0"/>
                </a:rPr>
                <a:t>et du Fils, et du Saint-Esprit</a:t>
              </a:r>
              <a:r>
                <a:rPr lang="fr-FR" sz="2800" b="1" dirty="0">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19300243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004D6-46DD-9089-C370-FD2BA17CA5E3}"/>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2E89FE0-77BE-FC74-7814-58F987DD2DAE}"/>
              </a:ext>
            </a:extLst>
          </p:cNvPr>
          <p:cNvSpPr>
            <a:spLocks noGrp="1"/>
          </p:cNvSpPr>
          <p:nvPr>
            <p:ph type="sldNum" sz="quarter" idx="12"/>
          </p:nvPr>
        </p:nvSpPr>
        <p:spPr/>
        <p:txBody>
          <a:bodyPr/>
          <a:lstStyle/>
          <a:p>
            <a:fld id="{CF70008A-A0B5-4A2F-AE10-819E4AFD28BB}" type="slidenum">
              <a:rPr lang="fr-FR" smtClean="0"/>
              <a:pPr/>
              <a:t>59</a:t>
            </a:fld>
            <a:endParaRPr lang="fr-FR"/>
          </a:p>
        </p:txBody>
      </p:sp>
      <p:sp>
        <p:nvSpPr>
          <p:cNvPr id="3" name="ZoneTexte 2">
            <a:extLst>
              <a:ext uri="{FF2B5EF4-FFF2-40B4-BE49-F238E27FC236}">
                <a16:creationId xmlns:a16="http://schemas.microsoft.com/office/drawing/2014/main" id="{349C3D08-BDB4-E0E0-5AC5-067B168F9C81}"/>
              </a:ext>
            </a:extLst>
          </p:cNvPr>
          <p:cNvSpPr txBox="1"/>
          <p:nvPr/>
        </p:nvSpPr>
        <p:spPr>
          <a:xfrm>
            <a:off x="0" y="110162"/>
            <a:ext cx="4710896" cy="369332"/>
          </a:xfrm>
          <a:prstGeom prst="rect">
            <a:avLst/>
          </a:prstGeom>
          <a:noFill/>
        </p:spPr>
        <p:txBody>
          <a:bodyPr wrap="square">
            <a:spAutoFit/>
          </a:bodyPr>
          <a:lstStyle/>
          <a:p>
            <a:pPr algn="ctr"/>
            <a:r>
              <a:rPr lang="fr-FR" sz="1800" b="1" dirty="0">
                <a:solidFill>
                  <a:srgbClr val="FF0000"/>
                </a:solidFill>
                <a:latin typeface="Times New Roman" panose="02020603050405020304" pitchFamily="18" charset="0"/>
                <a:cs typeface="Times New Roman" panose="02020603050405020304" pitchFamily="18" charset="0"/>
              </a:rPr>
              <a:t>au nom du Père, et du Fils, et du Saint-Esprit</a:t>
            </a:r>
            <a:endParaRPr lang="fr-FR" dirty="0"/>
          </a:p>
        </p:txBody>
      </p:sp>
      <p:grpSp>
        <p:nvGrpSpPr>
          <p:cNvPr id="12" name="Groupe 11">
            <a:extLst>
              <a:ext uri="{FF2B5EF4-FFF2-40B4-BE49-F238E27FC236}">
                <a16:creationId xmlns:a16="http://schemas.microsoft.com/office/drawing/2014/main" id="{28579D29-D5DE-0F00-EFC4-0221E14C11A1}"/>
              </a:ext>
            </a:extLst>
          </p:cNvPr>
          <p:cNvGrpSpPr/>
          <p:nvPr/>
        </p:nvGrpSpPr>
        <p:grpSpPr>
          <a:xfrm>
            <a:off x="1174948" y="1460418"/>
            <a:ext cx="6892606" cy="1968582"/>
            <a:chOff x="1174948" y="1460418"/>
            <a:chExt cx="6892606" cy="1968582"/>
          </a:xfrm>
        </p:grpSpPr>
        <p:sp>
          <p:nvSpPr>
            <p:cNvPr id="5" name="Rectangle : coins arrondis 4">
              <a:extLst>
                <a:ext uri="{FF2B5EF4-FFF2-40B4-BE49-F238E27FC236}">
                  <a16:creationId xmlns:a16="http://schemas.microsoft.com/office/drawing/2014/main" id="{98626EDA-0503-3809-F435-AAA8E3D6D65A}"/>
                </a:ext>
              </a:extLst>
            </p:cNvPr>
            <p:cNvSpPr/>
            <p:nvPr/>
          </p:nvSpPr>
          <p:spPr>
            <a:xfrm>
              <a:off x="1174948" y="1460418"/>
              <a:ext cx="6892606" cy="1968582"/>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5A1FE23C-72AC-49B8-8254-2CC49D5E1FBC}"/>
                </a:ext>
              </a:extLst>
            </p:cNvPr>
            <p:cNvSpPr txBox="1"/>
            <p:nvPr/>
          </p:nvSpPr>
          <p:spPr>
            <a:xfrm>
              <a:off x="1174948" y="1536768"/>
              <a:ext cx="6626389" cy="1815882"/>
            </a:xfrm>
            <a:prstGeom prst="rect">
              <a:avLst/>
            </a:prstGeom>
            <a:noFill/>
          </p:spPr>
          <p:txBody>
            <a:bodyPr wrap="square">
              <a:spAutoFit/>
            </a:bodyPr>
            <a:lstStyle/>
            <a:p>
              <a:pPr algn="ctr"/>
              <a:r>
                <a:rPr lang="fr-FR" sz="2800" dirty="0">
                  <a:latin typeface="Times New Roman" panose="02020603050405020304" pitchFamily="18" charset="0"/>
                  <a:cs typeface="Times New Roman" panose="02020603050405020304" pitchFamily="18" charset="0"/>
                </a:rPr>
                <a:t>Cette formulation en trois personnes </a:t>
              </a:r>
            </a:p>
            <a:p>
              <a:pPr algn="ctr"/>
              <a:r>
                <a:rPr lang="fr-FR" sz="2800" dirty="0">
                  <a:latin typeface="Times New Roman" panose="02020603050405020304" pitchFamily="18" charset="0"/>
                  <a:cs typeface="Times New Roman" panose="02020603050405020304" pitchFamily="18" charset="0"/>
                </a:rPr>
                <a:t>est unique dans le Nouveau Testament </a:t>
              </a:r>
            </a:p>
            <a:p>
              <a:pPr algn="ctr"/>
              <a:r>
                <a:rPr lang="fr-FR" sz="2800" dirty="0">
                  <a:latin typeface="Times New Roman" panose="02020603050405020304" pitchFamily="18" charset="0"/>
                  <a:cs typeface="Times New Roman" panose="02020603050405020304" pitchFamily="18" charset="0"/>
                </a:rPr>
                <a:t>qui parle du baptême </a:t>
              </a:r>
            </a:p>
            <a:p>
              <a:pPr algn="ctr"/>
              <a:r>
                <a:rPr lang="fr-FR" sz="2800" dirty="0">
                  <a:latin typeface="Times New Roman" panose="02020603050405020304" pitchFamily="18" charset="0"/>
                  <a:cs typeface="Times New Roman" panose="02020603050405020304" pitchFamily="18" charset="0"/>
                </a:rPr>
                <a:t>dans Jésus ou dans l’Esprit.   </a:t>
              </a:r>
            </a:p>
          </p:txBody>
        </p:sp>
      </p:grpSp>
      <p:grpSp>
        <p:nvGrpSpPr>
          <p:cNvPr id="11" name="Groupe 10">
            <a:extLst>
              <a:ext uri="{FF2B5EF4-FFF2-40B4-BE49-F238E27FC236}">
                <a16:creationId xmlns:a16="http://schemas.microsoft.com/office/drawing/2014/main" id="{5964321B-4AEC-25CB-8A5B-50CDD8F0741F}"/>
              </a:ext>
            </a:extLst>
          </p:cNvPr>
          <p:cNvGrpSpPr/>
          <p:nvPr/>
        </p:nvGrpSpPr>
        <p:grpSpPr>
          <a:xfrm>
            <a:off x="2355447" y="4390741"/>
            <a:ext cx="9520178" cy="1194319"/>
            <a:chOff x="2355447" y="4390741"/>
            <a:chExt cx="9520178" cy="1194319"/>
          </a:xfrm>
        </p:grpSpPr>
        <p:sp>
          <p:nvSpPr>
            <p:cNvPr id="6" name="Rectangle : coins arrondis 5">
              <a:extLst>
                <a:ext uri="{FF2B5EF4-FFF2-40B4-BE49-F238E27FC236}">
                  <a16:creationId xmlns:a16="http://schemas.microsoft.com/office/drawing/2014/main" id="{F0C3F1EF-140A-540C-B97D-6CB73FFD269C}"/>
                </a:ext>
              </a:extLst>
            </p:cNvPr>
            <p:cNvSpPr/>
            <p:nvPr/>
          </p:nvSpPr>
          <p:spPr>
            <a:xfrm>
              <a:off x="2355447" y="4390741"/>
              <a:ext cx="9520178" cy="1194319"/>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168EE3A7-F32D-0711-E211-626DC776BC26}"/>
                </a:ext>
              </a:extLst>
            </p:cNvPr>
            <p:cNvSpPr txBox="1"/>
            <p:nvPr/>
          </p:nvSpPr>
          <p:spPr>
            <a:xfrm>
              <a:off x="2534855" y="4618568"/>
              <a:ext cx="9178725" cy="523220"/>
            </a:xfrm>
            <a:prstGeom prst="rect">
              <a:avLst/>
            </a:prstGeom>
            <a:noFill/>
          </p:spPr>
          <p:txBody>
            <a:bodyPr wrap="square">
              <a:spAutoFit/>
            </a:bodyPr>
            <a:lstStyle/>
            <a:p>
              <a:r>
                <a:rPr lang="fr-FR" sz="2800" dirty="0">
                  <a:latin typeface="Times New Roman" panose="02020603050405020304" pitchFamily="18" charset="0"/>
                  <a:cs typeface="Times New Roman" panose="02020603050405020304" pitchFamily="18" charset="0"/>
                </a:rPr>
                <a:t>Pourquoi Matthieu parle-t-il des trois personnes de la Trinité ?</a:t>
              </a:r>
              <a:endParaRPr lang="fr-FR" sz="2800" dirty="0"/>
            </a:p>
          </p:txBody>
        </p:sp>
      </p:grpSp>
      <p:pic>
        <p:nvPicPr>
          <p:cNvPr id="7" name="Image 6">
            <a:extLst>
              <a:ext uri="{FF2B5EF4-FFF2-40B4-BE49-F238E27FC236}">
                <a16:creationId xmlns:a16="http://schemas.microsoft.com/office/drawing/2014/main" id="{C9C7CB6A-E9A2-D9BC-7707-B9DDFBA150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3366" y="2973418"/>
            <a:ext cx="1170434" cy="1417323"/>
          </a:xfrm>
          <a:prstGeom prst="rect">
            <a:avLst/>
          </a:prstGeom>
        </p:spPr>
      </p:pic>
      <p:pic>
        <p:nvPicPr>
          <p:cNvPr id="13" name="Image 12">
            <a:extLst>
              <a:ext uri="{FF2B5EF4-FFF2-40B4-BE49-F238E27FC236}">
                <a16:creationId xmlns:a16="http://schemas.microsoft.com/office/drawing/2014/main" id="{2CF9BF68-2B4B-AB62-C33F-8579CFB9B3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1429" y="1167149"/>
            <a:ext cx="1133858" cy="1466091"/>
          </a:xfrm>
          <a:prstGeom prst="rect">
            <a:avLst/>
          </a:prstGeom>
        </p:spPr>
      </p:pic>
      <p:pic>
        <p:nvPicPr>
          <p:cNvPr id="15" name="Image 14">
            <a:extLst>
              <a:ext uri="{FF2B5EF4-FFF2-40B4-BE49-F238E27FC236}">
                <a16:creationId xmlns:a16="http://schemas.microsoft.com/office/drawing/2014/main" id="{04A184C6-8633-B757-44A1-D4D9120A90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4731" y="211600"/>
            <a:ext cx="1932972" cy="1688595"/>
          </a:xfrm>
          <a:prstGeom prst="rect">
            <a:avLst/>
          </a:prstGeom>
        </p:spPr>
      </p:pic>
    </p:spTree>
    <p:extLst>
      <p:ext uri="{BB962C8B-B14F-4D97-AF65-F5344CB8AC3E}">
        <p14:creationId xmlns:p14="http://schemas.microsoft.com/office/powerpoint/2010/main" val="359521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83523-80AD-CDC8-FA00-278B7FD88371}"/>
            </a:ext>
          </a:extLst>
        </p:cNvPr>
        <p:cNvGrpSpPr/>
        <p:nvPr/>
      </p:nvGrpSpPr>
      <p:grpSpPr>
        <a:xfrm>
          <a:off x="0" y="0"/>
          <a:ext cx="0" cy="0"/>
          <a:chOff x="0" y="0"/>
          <a:chExt cx="0" cy="0"/>
        </a:xfrm>
      </p:grpSpPr>
      <p:sp>
        <p:nvSpPr>
          <p:cNvPr id="12" name="Rectangle : coins arrondis 11">
            <a:extLst>
              <a:ext uri="{FF2B5EF4-FFF2-40B4-BE49-F238E27FC236}">
                <a16:creationId xmlns:a16="http://schemas.microsoft.com/office/drawing/2014/main" id="{803E9EA3-E54C-B1CD-B952-C642B12FAB1F}"/>
              </a:ext>
            </a:extLst>
          </p:cNvPr>
          <p:cNvSpPr/>
          <p:nvPr/>
        </p:nvSpPr>
        <p:spPr>
          <a:xfrm>
            <a:off x="1558608" y="3432287"/>
            <a:ext cx="8675052" cy="678459"/>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a:solidFill>
                  <a:schemeClr val="tx1"/>
                </a:solidFill>
                <a:latin typeface="Times New Roman" panose="02020603050405020304" pitchFamily="18" charset="0"/>
                <a:cs typeface="Times New Roman" panose="02020603050405020304" pitchFamily="18" charset="0"/>
              </a:rPr>
              <a:t>Le douzième envoyé pourrait-il être « moi » aujourd’hui ? </a:t>
            </a:r>
          </a:p>
        </p:txBody>
      </p:sp>
      <p:pic>
        <p:nvPicPr>
          <p:cNvPr id="15" name="Image 14">
            <a:extLst>
              <a:ext uri="{FF2B5EF4-FFF2-40B4-BE49-F238E27FC236}">
                <a16:creationId xmlns:a16="http://schemas.microsoft.com/office/drawing/2014/main" id="{A1746EF7-80E9-E7EA-EDA5-0F3B9A6B3D2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228507" y="745384"/>
            <a:ext cx="2962021" cy="2529237"/>
          </a:xfrm>
          <a:prstGeom prst="rect">
            <a:avLst/>
          </a:prstGeom>
        </p:spPr>
      </p:pic>
      <p:sp>
        <p:nvSpPr>
          <p:cNvPr id="16" name="Espace réservé du numéro de diapositive 15">
            <a:extLst>
              <a:ext uri="{FF2B5EF4-FFF2-40B4-BE49-F238E27FC236}">
                <a16:creationId xmlns:a16="http://schemas.microsoft.com/office/drawing/2014/main" id="{F6C82E80-CEBC-1A6D-2FD0-E2751244C42B}"/>
              </a:ext>
            </a:extLst>
          </p:cNvPr>
          <p:cNvSpPr>
            <a:spLocks noGrp="1"/>
          </p:cNvSpPr>
          <p:nvPr>
            <p:ph type="sldNum" sz="quarter" idx="12"/>
          </p:nvPr>
        </p:nvSpPr>
        <p:spPr/>
        <p:txBody>
          <a:bodyPr/>
          <a:lstStyle/>
          <a:p>
            <a:fld id="{CF70008A-A0B5-4A2F-AE10-819E4AFD28BB}" type="slidenum">
              <a:rPr lang="fr-FR" smtClean="0"/>
              <a:pPr/>
              <a:t>6</a:t>
            </a:fld>
            <a:endParaRPr lang="fr-FR"/>
          </a:p>
        </p:txBody>
      </p:sp>
      <p:sp>
        <p:nvSpPr>
          <p:cNvPr id="2" name="ZoneTexte 1">
            <a:extLst>
              <a:ext uri="{FF2B5EF4-FFF2-40B4-BE49-F238E27FC236}">
                <a16:creationId xmlns:a16="http://schemas.microsoft.com/office/drawing/2014/main" id="{A7402174-03DF-0A08-BA11-E272F231B061}"/>
              </a:ext>
            </a:extLst>
          </p:cNvPr>
          <p:cNvSpPr txBox="1"/>
          <p:nvPr/>
        </p:nvSpPr>
        <p:spPr>
          <a:xfrm>
            <a:off x="0" y="10405"/>
            <a:ext cx="1040130" cy="369332"/>
          </a:xfrm>
          <a:prstGeom prst="rect">
            <a:avLst/>
          </a:prstGeom>
          <a:noFill/>
        </p:spPr>
        <p:txBody>
          <a:bodyPr wrap="square">
            <a:spAutoFit/>
          </a:bodyPr>
          <a:lstStyle/>
          <a:p>
            <a:r>
              <a:rPr lang="fr-FR" dirty="0">
                <a:solidFill>
                  <a:srgbClr val="FF0000"/>
                </a:solidFill>
                <a:cs typeface="Times New Roman" panose="02020603050405020304" pitchFamily="18" charset="0"/>
              </a:rPr>
              <a:t>Les onze </a:t>
            </a:r>
            <a:endParaRPr lang="fr-FR" dirty="0">
              <a:solidFill>
                <a:srgbClr val="FF0000"/>
              </a:solidFill>
            </a:endParaRPr>
          </a:p>
        </p:txBody>
      </p:sp>
    </p:spTree>
    <p:extLst>
      <p:ext uri="{BB962C8B-B14F-4D97-AF65-F5344CB8AC3E}">
        <p14:creationId xmlns:p14="http://schemas.microsoft.com/office/powerpoint/2010/main" val="17728638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DE869-3A07-F7DB-D82D-BD22309A6785}"/>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D878731-7264-E04C-15C7-9AB7F0B1A278}"/>
              </a:ext>
            </a:extLst>
          </p:cNvPr>
          <p:cNvSpPr>
            <a:spLocks noGrp="1"/>
          </p:cNvSpPr>
          <p:nvPr>
            <p:ph type="sldNum" sz="quarter" idx="12"/>
          </p:nvPr>
        </p:nvSpPr>
        <p:spPr/>
        <p:txBody>
          <a:bodyPr/>
          <a:lstStyle/>
          <a:p>
            <a:fld id="{CF70008A-A0B5-4A2F-AE10-819E4AFD28BB}" type="slidenum">
              <a:rPr lang="fr-FR" smtClean="0"/>
              <a:pPr/>
              <a:t>60</a:t>
            </a:fld>
            <a:endParaRPr lang="fr-FR"/>
          </a:p>
        </p:txBody>
      </p:sp>
      <p:sp>
        <p:nvSpPr>
          <p:cNvPr id="2" name="ZoneTexte 1">
            <a:extLst>
              <a:ext uri="{FF2B5EF4-FFF2-40B4-BE49-F238E27FC236}">
                <a16:creationId xmlns:a16="http://schemas.microsoft.com/office/drawing/2014/main" id="{77FB61D1-EE39-56F3-A2CF-A9394D87A6AB}"/>
              </a:ext>
            </a:extLst>
          </p:cNvPr>
          <p:cNvSpPr txBox="1"/>
          <p:nvPr/>
        </p:nvSpPr>
        <p:spPr>
          <a:xfrm>
            <a:off x="0" y="110162"/>
            <a:ext cx="4710896" cy="369332"/>
          </a:xfrm>
          <a:prstGeom prst="rect">
            <a:avLst/>
          </a:prstGeom>
          <a:noFill/>
        </p:spPr>
        <p:txBody>
          <a:bodyPr wrap="square">
            <a:spAutoFit/>
          </a:bodyPr>
          <a:lstStyle/>
          <a:p>
            <a:pPr algn="ctr"/>
            <a:r>
              <a:rPr lang="fr-FR" sz="1800" b="1" dirty="0">
                <a:solidFill>
                  <a:srgbClr val="FF0000"/>
                </a:solidFill>
                <a:latin typeface="Times New Roman" panose="02020603050405020304" pitchFamily="18" charset="0"/>
                <a:cs typeface="Times New Roman" panose="02020603050405020304" pitchFamily="18" charset="0"/>
              </a:rPr>
              <a:t>au nom du Père, et du Fils, et du Saint-Esprit</a:t>
            </a:r>
            <a:endParaRPr lang="fr-FR" dirty="0"/>
          </a:p>
        </p:txBody>
      </p:sp>
      <p:grpSp>
        <p:nvGrpSpPr>
          <p:cNvPr id="10" name="Groupe 9">
            <a:extLst>
              <a:ext uri="{FF2B5EF4-FFF2-40B4-BE49-F238E27FC236}">
                <a16:creationId xmlns:a16="http://schemas.microsoft.com/office/drawing/2014/main" id="{1C50C72E-B5C5-CDD3-1704-BFCF1713E36E}"/>
              </a:ext>
            </a:extLst>
          </p:cNvPr>
          <p:cNvGrpSpPr/>
          <p:nvPr/>
        </p:nvGrpSpPr>
        <p:grpSpPr>
          <a:xfrm>
            <a:off x="2556077" y="659288"/>
            <a:ext cx="7287226" cy="2769712"/>
            <a:chOff x="861351" y="956775"/>
            <a:chExt cx="7287226" cy="2769712"/>
          </a:xfrm>
        </p:grpSpPr>
        <p:sp>
          <p:nvSpPr>
            <p:cNvPr id="8" name="Rectangle : coins arrondis 7">
              <a:extLst>
                <a:ext uri="{FF2B5EF4-FFF2-40B4-BE49-F238E27FC236}">
                  <a16:creationId xmlns:a16="http://schemas.microsoft.com/office/drawing/2014/main" id="{FA93F919-36BF-BA84-EDAF-CE9552D4A66C}"/>
                </a:ext>
              </a:extLst>
            </p:cNvPr>
            <p:cNvSpPr/>
            <p:nvPr/>
          </p:nvSpPr>
          <p:spPr>
            <a:xfrm>
              <a:off x="861351" y="956775"/>
              <a:ext cx="7287226" cy="2769712"/>
            </a:xfrm>
            <a:prstGeom prst="round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EDA2396B-A350-683F-680D-8113B00BF5C4}"/>
                </a:ext>
              </a:extLst>
            </p:cNvPr>
            <p:cNvSpPr txBox="1"/>
            <p:nvPr/>
          </p:nvSpPr>
          <p:spPr>
            <a:xfrm>
              <a:off x="1104419" y="1048831"/>
              <a:ext cx="6546446" cy="2677656"/>
            </a:xfrm>
            <a:prstGeom prst="rect">
              <a:avLst/>
            </a:prstGeom>
            <a:noFill/>
          </p:spPr>
          <p:txBody>
            <a:bodyPr wrap="square">
              <a:spAutoFit/>
            </a:bodyPr>
            <a:lstStyle/>
            <a:p>
              <a:pPr algn="ctr"/>
              <a:r>
                <a:rPr lang="fr-FR" sz="2800" dirty="0">
                  <a:latin typeface="Times New Roman" panose="02020603050405020304" pitchFamily="18" charset="0"/>
                  <a:cs typeface="Times New Roman" panose="02020603050405020304" pitchFamily="18" charset="0"/>
                </a:rPr>
                <a:t>Le mystère de la Trinité </a:t>
              </a:r>
            </a:p>
            <a:p>
              <a:pPr algn="ctr"/>
              <a:r>
                <a:rPr lang="fr-FR" sz="2800" dirty="0">
                  <a:latin typeface="Times New Roman" panose="02020603050405020304" pitchFamily="18" charset="0"/>
                  <a:cs typeface="Times New Roman" panose="02020603050405020304" pitchFamily="18" charset="0"/>
                </a:rPr>
                <a:t>est le mystère central de la foi </a:t>
              </a:r>
            </a:p>
            <a:p>
              <a:pPr algn="ctr"/>
              <a:r>
                <a:rPr lang="fr-FR" sz="2800" dirty="0">
                  <a:latin typeface="Times New Roman" panose="02020603050405020304" pitchFamily="18" charset="0"/>
                  <a:cs typeface="Times New Roman" panose="02020603050405020304" pitchFamily="18" charset="0"/>
                </a:rPr>
                <a:t>et de la vie chrétienne. </a:t>
              </a:r>
            </a:p>
            <a:p>
              <a:pPr algn="ctr"/>
              <a:r>
                <a:rPr lang="fr-FR" sz="2800" dirty="0">
                  <a:latin typeface="Times New Roman" panose="02020603050405020304" pitchFamily="18" charset="0"/>
                  <a:cs typeface="Times New Roman" panose="02020603050405020304" pitchFamily="18" charset="0"/>
                </a:rPr>
                <a:t>Dieu seul peut nous en donner </a:t>
              </a:r>
            </a:p>
            <a:p>
              <a:pPr algn="ctr"/>
              <a:r>
                <a:rPr lang="fr-FR" sz="2800" dirty="0">
                  <a:latin typeface="Times New Roman" panose="02020603050405020304" pitchFamily="18" charset="0"/>
                  <a:cs typeface="Times New Roman" panose="02020603050405020304" pitchFamily="18" charset="0"/>
                </a:rPr>
                <a:t>la connaissance en se révélant comme </a:t>
              </a:r>
            </a:p>
            <a:p>
              <a:pPr algn="ctr"/>
              <a:r>
                <a:rPr lang="fr-FR" sz="2800" dirty="0">
                  <a:latin typeface="Times New Roman" panose="02020603050405020304" pitchFamily="18" charset="0"/>
                  <a:cs typeface="Times New Roman" panose="02020603050405020304" pitchFamily="18" charset="0"/>
                </a:rPr>
                <a:t>Père, Fils et saint Esprit. </a:t>
              </a:r>
            </a:p>
          </p:txBody>
        </p:sp>
      </p:grpSp>
      <p:grpSp>
        <p:nvGrpSpPr>
          <p:cNvPr id="12" name="Groupe 11">
            <a:extLst>
              <a:ext uri="{FF2B5EF4-FFF2-40B4-BE49-F238E27FC236}">
                <a16:creationId xmlns:a16="http://schemas.microsoft.com/office/drawing/2014/main" id="{DE2DA8E0-920E-2FBC-5573-D8E54371D177}"/>
              </a:ext>
            </a:extLst>
          </p:cNvPr>
          <p:cNvGrpSpPr/>
          <p:nvPr/>
        </p:nvGrpSpPr>
        <p:grpSpPr>
          <a:xfrm>
            <a:off x="941890" y="3601474"/>
            <a:ext cx="10515600" cy="2769712"/>
            <a:chOff x="838200" y="3990667"/>
            <a:chExt cx="10515600" cy="2769712"/>
          </a:xfrm>
        </p:grpSpPr>
        <p:sp>
          <p:nvSpPr>
            <p:cNvPr id="7" name="ZoneTexte 6">
              <a:extLst>
                <a:ext uri="{FF2B5EF4-FFF2-40B4-BE49-F238E27FC236}">
                  <a16:creationId xmlns:a16="http://schemas.microsoft.com/office/drawing/2014/main" id="{99F603BB-CB2D-9C26-243A-A208C48189D8}"/>
                </a:ext>
              </a:extLst>
            </p:cNvPr>
            <p:cNvSpPr txBox="1"/>
            <p:nvPr/>
          </p:nvSpPr>
          <p:spPr>
            <a:xfrm>
              <a:off x="1044133" y="4043819"/>
              <a:ext cx="9917092" cy="2492990"/>
            </a:xfrm>
            <a:prstGeom prst="rect">
              <a:avLst/>
            </a:prstGeom>
            <a:noFill/>
          </p:spPr>
          <p:txBody>
            <a:bodyPr wrap="square">
              <a:spAutoFit/>
            </a:bodyPr>
            <a:lstStyle/>
            <a:p>
              <a:pPr algn="ctr"/>
              <a:r>
                <a:rPr lang="fr-FR" sz="2800" i="1" dirty="0">
                  <a:latin typeface="Times New Roman" panose="02020603050405020304" pitchFamily="18" charset="0"/>
                  <a:cs typeface="Times New Roman" panose="02020603050405020304" pitchFamily="18" charset="0"/>
                </a:rPr>
                <a:t>Par la grâce du baptême au nom </a:t>
              </a:r>
            </a:p>
            <a:p>
              <a:pPr algn="ctr"/>
              <a:r>
                <a:rPr lang="fr-FR" sz="2800" i="1" dirty="0">
                  <a:latin typeface="Times New Roman" panose="02020603050405020304" pitchFamily="18" charset="0"/>
                  <a:cs typeface="Times New Roman" panose="02020603050405020304" pitchFamily="18" charset="0"/>
                </a:rPr>
                <a:t>du Père du Fils et du saint Esprit, </a:t>
              </a:r>
            </a:p>
            <a:p>
              <a:pPr algn="ctr"/>
              <a:r>
                <a:rPr lang="fr-FR" sz="2800" i="1" dirty="0">
                  <a:latin typeface="Times New Roman" panose="02020603050405020304" pitchFamily="18" charset="0"/>
                  <a:cs typeface="Times New Roman" panose="02020603050405020304" pitchFamily="18" charset="0"/>
                </a:rPr>
                <a:t>nous sommes appelés à partager la vie de la bienheureuse Trinité, ici bas dans l’obscurité de la foi, et </a:t>
              </a:r>
            </a:p>
            <a:p>
              <a:pPr algn="ctr"/>
              <a:r>
                <a:rPr lang="fr-FR" sz="2800" i="1" dirty="0">
                  <a:latin typeface="Times New Roman" panose="02020603050405020304" pitchFamily="18" charset="0"/>
                  <a:cs typeface="Times New Roman" panose="02020603050405020304" pitchFamily="18" charset="0"/>
                </a:rPr>
                <a:t>au-delà de la mort, dans la lumière éternelle. </a:t>
              </a:r>
            </a:p>
            <a:p>
              <a:pPr algn="ctr"/>
              <a:r>
                <a:rPr lang="fr-FR" sz="1600" dirty="0">
                  <a:latin typeface="Times New Roman" panose="02020603050405020304" pitchFamily="18" charset="0"/>
                  <a:cs typeface="Times New Roman" panose="02020603050405020304" pitchFamily="18" charset="0"/>
                </a:rPr>
                <a:t>Catéchisme de l’Eglise catholique Par 261s </a:t>
              </a:r>
            </a:p>
          </p:txBody>
        </p:sp>
        <p:sp>
          <p:nvSpPr>
            <p:cNvPr id="11" name="Rectangle : coins arrondis 10">
              <a:extLst>
                <a:ext uri="{FF2B5EF4-FFF2-40B4-BE49-F238E27FC236}">
                  <a16:creationId xmlns:a16="http://schemas.microsoft.com/office/drawing/2014/main" id="{9461FE79-54A9-5418-70CA-A6F9D692527F}"/>
                </a:ext>
              </a:extLst>
            </p:cNvPr>
            <p:cNvSpPr/>
            <p:nvPr/>
          </p:nvSpPr>
          <p:spPr>
            <a:xfrm>
              <a:off x="838200" y="3990667"/>
              <a:ext cx="10515600" cy="2769712"/>
            </a:xfrm>
            <a:prstGeom prst="round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 name="Image 2">
            <a:extLst>
              <a:ext uri="{FF2B5EF4-FFF2-40B4-BE49-F238E27FC236}">
                <a16:creationId xmlns:a16="http://schemas.microsoft.com/office/drawing/2014/main" id="{1B600691-6891-411D-ACF4-B0CBC06FAD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105" y="2704024"/>
            <a:ext cx="1932972" cy="1688595"/>
          </a:xfrm>
          <a:prstGeom prst="rect">
            <a:avLst/>
          </a:prstGeom>
        </p:spPr>
      </p:pic>
      <p:pic>
        <p:nvPicPr>
          <p:cNvPr id="5" name="Image 4">
            <a:extLst>
              <a:ext uri="{FF2B5EF4-FFF2-40B4-BE49-F238E27FC236}">
                <a16:creationId xmlns:a16="http://schemas.microsoft.com/office/drawing/2014/main" id="{3477B6C6-0C44-F5BC-CEE4-65B9985772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6077" y="3482152"/>
            <a:ext cx="1133858" cy="1466091"/>
          </a:xfrm>
          <a:prstGeom prst="rect">
            <a:avLst/>
          </a:prstGeom>
        </p:spPr>
      </p:pic>
      <p:pic>
        <p:nvPicPr>
          <p:cNvPr id="6" name="Image 5">
            <a:extLst>
              <a:ext uri="{FF2B5EF4-FFF2-40B4-BE49-F238E27FC236}">
                <a16:creationId xmlns:a16="http://schemas.microsoft.com/office/drawing/2014/main" id="{C6127CFB-0F1B-C44C-8228-670B3531CB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5489" y="3453068"/>
            <a:ext cx="1170434" cy="1417323"/>
          </a:xfrm>
          <a:prstGeom prst="rect">
            <a:avLst/>
          </a:prstGeom>
        </p:spPr>
      </p:pic>
    </p:spTree>
    <p:extLst>
      <p:ext uri="{BB962C8B-B14F-4D97-AF65-F5344CB8AC3E}">
        <p14:creationId xmlns:p14="http://schemas.microsoft.com/office/powerpoint/2010/main" val="157864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B4384-E10C-6378-0DBD-AFB2C02938E5}"/>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0BBA8C5-561F-5455-1572-2C376C694F74}"/>
              </a:ext>
            </a:extLst>
          </p:cNvPr>
          <p:cNvSpPr>
            <a:spLocks noGrp="1"/>
          </p:cNvSpPr>
          <p:nvPr>
            <p:ph type="sldNum" sz="quarter" idx="12"/>
          </p:nvPr>
        </p:nvSpPr>
        <p:spPr/>
        <p:txBody>
          <a:bodyPr/>
          <a:lstStyle/>
          <a:p>
            <a:fld id="{CF70008A-A0B5-4A2F-AE10-819E4AFD28BB}" type="slidenum">
              <a:rPr lang="fr-FR" smtClean="0"/>
              <a:pPr/>
              <a:t>61</a:t>
            </a:fld>
            <a:endParaRPr lang="fr-FR"/>
          </a:p>
        </p:txBody>
      </p:sp>
      <p:sp>
        <p:nvSpPr>
          <p:cNvPr id="2" name="ZoneTexte 1">
            <a:extLst>
              <a:ext uri="{FF2B5EF4-FFF2-40B4-BE49-F238E27FC236}">
                <a16:creationId xmlns:a16="http://schemas.microsoft.com/office/drawing/2014/main" id="{A3DD77E4-E0DC-7A35-76B4-7512795536C0}"/>
              </a:ext>
            </a:extLst>
          </p:cNvPr>
          <p:cNvSpPr txBox="1"/>
          <p:nvPr/>
        </p:nvSpPr>
        <p:spPr>
          <a:xfrm>
            <a:off x="0" y="110162"/>
            <a:ext cx="4710896" cy="369332"/>
          </a:xfrm>
          <a:prstGeom prst="rect">
            <a:avLst/>
          </a:prstGeom>
          <a:noFill/>
        </p:spPr>
        <p:txBody>
          <a:bodyPr wrap="square">
            <a:spAutoFit/>
          </a:bodyPr>
          <a:lstStyle/>
          <a:p>
            <a:pPr algn="ctr"/>
            <a:r>
              <a:rPr lang="fr-FR" sz="1800" b="1" dirty="0">
                <a:solidFill>
                  <a:srgbClr val="FF0000"/>
                </a:solidFill>
                <a:latin typeface="Times New Roman" panose="02020603050405020304" pitchFamily="18" charset="0"/>
                <a:cs typeface="Times New Roman" panose="02020603050405020304" pitchFamily="18" charset="0"/>
              </a:rPr>
              <a:t>au nom du Père, et du Fils, et du Saint-Esprit</a:t>
            </a:r>
            <a:endParaRPr lang="fr-FR" dirty="0"/>
          </a:p>
        </p:txBody>
      </p:sp>
      <p:grpSp>
        <p:nvGrpSpPr>
          <p:cNvPr id="12" name="Groupe 11">
            <a:extLst>
              <a:ext uri="{FF2B5EF4-FFF2-40B4-BE49-F238E27FC236}">
                <a16:creationId xmlns:a16="http://schemas.microsoft.com/office/drawing/2014/main" id="{2D6DD669-69F4-0226-5C1C-7B8F325D4304}"/>
              </a:ext>
            </a:extLst>
          </p:cNvPr>
          <p:cNvGrpSpPr/>
          <p:nvPr/>
        </p:nvGrpSpPr>
        <p:grpSpPr>
          <a:xfrm>
            <a:off x="2996542" y="837389"/>
            <a:ext cx="6198915" cy="2021966"/>
            <a:chOff x="881897" y="755958"/>
            <a:chExt cx="6198915" cy="2021966"/>
          </a:xfrm>
        </p:grpSpPr>
        <p:sp>
          <p:nvSpPr>
            <p:cNvPr id="6" name="Rectangle : coins arrondis 5">
              <a:extLst>
                <a:ext uri="{FF2B5EF4-FFF2-40B4-BE49-F238E27FC236}">
                  <a16:creationId xmlns:a16="http://schemas.microsoft.com/office/drawing/2014/main" id="{84A1A016-97C9-A49C-BF77-53718AA98962}"/>
                </a:ext>
              </a:extLst>
            </p:cNvPr>
            <p:cNvSpPr/>
            <p:nvPr/>
          </p:nvSpPr>
          <p:spPr>
            <a:xfrm>
              <a:off x="881897" y="755958"/>
              <a:ext cx="6094071" cy="2021966"/>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CA6EE3EF-A288-715C-0A51-467124425945}"/>
                </a:ext>
              </a:extLst>
            </p:cNvPr>
            <p:cNvSpPr txBox="1"/>
            <p:nvPr/>
          </p:nvSpPr>
          <p:spPr>
            <a:xfrm>
              <a:off x="986742" y="798931"/>
              <a:ext cx="6094070" cy="1815882"/>
            </a:xfrm>
            <a:prstGeom prst="rect">
              <a:avLst/>
            </a:prstGeom>
            <a:noFill/>
          </p:spPr>
          <p:txBody>
            <a:bodyPr wrap="square">
              <a:spAutoFit/>
            </a:bodyPr>
            <a:lstStyle/>
            <a:p>
              <a:pPr algn="ctr"/>
              <a:r>
                <a:rPr lang="fr-FR" sz="2800" dirty="0">
                  <a:latin typeface="Times New Roman" panose="02020603050405020304" pitchFamily="18" charset="0"/>
                  <a:cs typeface="Times New Roman" panose="02020603050405020304" pitchFamily="18" charset="0"/>
                </a:rPr>
                <a:t>Père, puissance d’amour ! </a:t>
              </a:r>
            </a:p>
            <a:p>
              <a:pPr algn="ctr"/>
              <a:r>
                <a:rPr lang="fr-FR" sz="2800" dirty="0">
                  <a:latin typeface="Times New Roman" panose="02020603050405020304" pitchFamily="18" charset="0"/>
                  <a:cs typeface="Times New Roman" panose="02020603050405020304" pitchFamily="18" charset="0"/>
                </a:rPr>
                <a:t>Fils, Dieu est en lui et il est en Dieu !</a:t>
              </a:r>
            </a:p>
            <a:p>
              <a:pPr algn="ctr"/>
              <a:r>
                <a:rPr lang="fr-FR" sz="2800" dirty="0">
                  <a:latin typeface="Times New Roman" panose="02020603050405020304" pitchFamily="18" charset="0"/>
                  <a:cs typeface="Times New Roman" panose="02020603050405020304" pitchFamily="18" charset="0"/>
                </a:rPr>
                <a:t>Esprit, source première, </a:t>
              </a:r>
            </a:p>
            <a:p>
              <a:pPr algn="ctr"/>
              <a:r>
                <a:rPr lang="fr-FR" sz="2800" dirty="0">
                  <a:latin typeface="Times New Roman" panose="02020603050405020304" pitchFamily="18" charset="0"/>
                  <a:cs typeface="Times New Roman" panose="02020603050405020304" pitchFamily="18" charset="0"/>
                </a:rPr>
                <a:t>communion du Père et du fils ! </a:t>
              </a:r>
            </a:p>
          </p:txBody>
        </p:sp>
      </p:grpSp>
      <p:grpSp>
        <p:nvGrpSpPr>
          <p:cNvPr id="18" name="Groupe 17">
            <a:extLst>
              <a:ext uri="{FF2B5EF4-FFF2-40B4-BE49-F238E27FC236}">
                <a16:creationId xmlns:a16="http://schemas.microsoft.com/office/drawing/2014/main" id="{2A4BDAD6-C90A-0FEA-6C1A-95E173F57F0F}"/>
              </a:ext>
            </a:extLst>
          </p:cNvPr>
          <p:cNvGrpSpPr/>
          <p:nvPr/>
        </p:nvGrpSpPr>
        <p:grpSpPr>
          <a:xfrm>
            <a:off x="476491" y="3147413"/>
            <a:ext cx="11239018" cy="2564427"/>
            <a:chOff x="335666" y="3095583"/>
            <a:chExt cx="11239018" cy="2564427"/>
          </a:xfrm>
        </p:grpSpPr>
        <p:sp>
          <p:nvSpPr>
            <p:cNvPr id="7" name="Rectangle : coins arrondis 6">
              <a:extLst>
                <a:ext uri="{FF2B5EF4-FFF2-40B4-BE49-F238E27FC236}">
                  <a16:creationId xmlns:a16="http://schemas.microsoft.com/office/drawing/2014/main" id="{C60FC3D9-7026-726F-F621-DB22A8DB6F8A}"/>
                </a:ext>
              </a:extLst>
            </p:cNvPr>
            <p:cNvSpPr/>
            <p:nvPr/>
          </p:nvSpPr>
          <p:spPr>
            <a:xfrm>
              <a:off x="335666" y="3165421"/>
              <a:ext cx="11239018" cy="2494589"/>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3724F0A7-5DC4-DD3B-A9C7-CB3609353E0A}"/>
                </a:ext>
              </a:extLst>
            </p:cNvPr>
            <p:cNvSpPr txBox="1"/>
            <p:nvPr/>
          </p:nvSpPr>
          <p:spPr>
            <a:xfrm>
              <a:off x="497711" y="3095583"/>
              <a:ext cx="11076973" cy="2246769"/>
            </a:xfrm>
            <a:prstGeom prst="rect">
              <a:avLst/>
            </a:prstGeom>
            <a:noFill/>
          </p:spPr>
          <p:txBody>
            <a:bodyPr wrap="square">
              <a:spAutoFit/>
            </a:bodyPr>
            <a:lstStyle/>
            <a:p>
              <a:pPr algn="ctr"/>
              <a:r>
                <a:rPr lang="fr-FR" sz="2800" dirty="0">
                  <a:latin typeface="Times New Roman" panose="02020603050405020304" pitchFamily="18" charset="0"/>
                  <a:cs typeface="Times New Roman" panose="02020603050405020304" pitchFamily="18" charset="0"/>
                </a:rPr>
                <a:t>Nous sommes appelés à partager la vie de la bienheureuse Trinité.</a:t>
              </a:r>
            </a:p>
            <a:p>
              <a:pPr algn="ctr"/>
              <a:r>
                <a:rPr lang="fr-FR" sz="2800" dirty="0">
                  <a:latin typeface="Times New Roman" panose="02020603050405020304" pitchFamily="18" charset="0"/>
                  <a:cs typeface="Times New Roman" panose="02020603050405020304" pitchFamily="18" charset="0"/>
                </a:rPr>
                <a:t>Saurons-nous nous reconnaître fils du Père ? </a:t>
              </a:r>
            </a:p>
            <a:p>
              <a:pPr algn="ctr"/>
              <a:r>
                <a:rPr lang="fr-FR" sz="2800" dirty="0">
                  <a:latin typeface="Times New Roman" panose="02020603050405020304" pitchFamily="18" charset="0"/>
                  <a:cs typeface="Times New Roman" panose="02020603050405020304" pitchFamily="18" charset="0"/>
                </a:rPr>
                <a:t>Reconnaître, à l’image du Fils, </a:t>
              </a:r>
            </a:p>
            <a:p>
              <a:pPr algn="ctr"/>
              <a:r>
                <a:rPr lang="fr-FR" sz="2800" dirty="0">
                  <a:latin typeface="Times New Roman" panose="02020603050405020304" pitchFamily="18" charset="0"/>
                  <a:cs typeface="Times New Roman" panose="02020603050405020304" pitchFamily="18" charset="0"/>
                </a:rPr>
                <a:t>que Dieu est en nous et nous sommes en lui ! </a:t>
              </a:r>
            </a:p>
            <a:p>
              <a:pPr algn="ctr"/>
              <a:r>
                <a:rPr lang="fr-FR" sz="2800" dirty="0">
                  <a:latin typeface="Times New Roman" panose="02020603050405020304" pitchFamily="18" charset="0"/>
                  <a:cs typeface="Times New Roman" panose="02020603050405020304" pitchFamily="18" charset="0"/>
                </a:rPr>
                <a:t>Reconnaître cette communion d’amour reçue dans l’Esprit à notre baptême !  </a:t>
              </a:r>
            </a:p>
          </p:txBody>
        </p:sp>
      </p:grpSp>
    </p:spTree>
    <p:extLst>
      <p:ext uri="{BB962C8B-B14F-4D97-AF65-F5344CB8AC3E}">
        <p14:creationId xmlns:p14="http://schemas.microsoft.com/office/powerpoint/2010/main" val="360808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B6F41D9-F42A-5F0D-F3AB-EE2C60ECBC25}"/>
              </a:ext>
            </a:extLst>
          </p:cNvPr>
          <p:cNvSpPr>
            <a:spLocks noGrp="1"/>
          </p:cNvSpPr>
          <p:nvPr>
            <p:ph type="sldNum" sz="quarter" idx="12"/>
          </p:nvPr>
        </p:nvSpPr>
        <p:spPr/>
        <p:txBody>
          <a:bodyPr/>
          <a:lstStyle/>
          <a:p>
            <a:fld id="{CF70008A-A0B5-4A2F-AE10-819E4AFD28BB}" type="slidenum">
              <a:rPr lang="fr-FR" smtClean="0"/>
              <a:pPr/>
              <a:t>62</a:t>
            </a:fld>
            <a:endParaRPr lang="fr-FR"/>
          </a:p>
        </p:txBody>
      </p:sp>
      <p:grpSp>
        <p:nvGrpSpPr>
          <p:cNvPr id="8" name="Groupe 7">
            <a:extLst>
              <a:ext uri="{FF2B5EF4-FFF2-40B4-BE49-F238E27FC236}">
                <a16:creationId xmlns:a16="http://schemas.microsoft.com/office/drawing/2014/main" id="{0099C5E8-0457-F93C-5C04-BEAC2EE8ED1D}"/>
              </a:ext>
            </a:extLst>
          </p:cNvPr>
          <p:cNvGrpSpPr/>
          <p:nvPr/>
        </p:nvGrpSpPr>
        <p:grpSpPr>
          <a:xfrm>
            <a:off x="1617079" y="2011453"/>
            <a:ext cx="8957841" cy="2418403"/>
            <a:chOff x="1805650" y="2459072"/>
            <a:chExt cx="8957841" cy="2418403"/>
          </a:xfrm>
        </p:grpSpPr>
        <p:sp>
          <p:nvSpPr>
            <p:cNvPr id="6" name="ZoneTexte 5">
              <a:extLst>
                <a:ext uri="{FF2B5EF4-FFF2-40B4-BE49-F238E27FC236}">
                  <a16:creationId xmlns:a16="http://schemas.microsoft.com/office/drawing/2014/main" id="{F02C451D-F204-4EA5-4A5C-BA0B31144368}"/>
                </a:ext>
              </a:extLst>
            </p:cNvPr>
            <p:cNvSpPr txBox="1"/>
            <p:nvPr/>
          </p:nvSpPr>
          <p:spPr>
            <a:xfrm>
              <a:off x="2026533" y="2646137"/>
              <a:ext cx="8516073" cy="1815882"/>
            </a:xfrm>
            <a:prstGeom prst="rect">
              <a:avLst/>
            </a:prstGeom>
            <a:noFill/>
          </p:spPr>
          <p:txBody>
            <a:bodyPr wrap="square">
              <a:spAutoFit/>
            </a:bodyPr>
            <a:lstStyle/>
            <a:p>
              <a:pPr algn="ctr"/>
              <a:r>
                <a:rPr lang="fr-FR" sz="2800" b="1" dirty="0">
                  <a:solidFill>
                    <a:srgbClr val="FF0000"/>
                  </a:solidFill>
                  <a:latin typeface="Times New Roman" panose="02020603050405020304" pitchFamily="18" charset="0"/>
                  <a:cs typeface="Times New Roman" panose="02020603050405020304" pitchFamily="18" charset="0"/>
                </a:rPr>
                <a:t>20</a:t>
              </a:r>
              <a:r>
                <a:rPr lang="fr-FR" sz="2800" b="1" dirty="0">
                  <a:latin typeface="Times New Roman" panose="02020603050405020304" pitchFamily="18" charset="0"/>
                  <a:cs typeface="Times New Roman" panose="02020603050405020304" pitchFamily="18" charset="0"/>
                </a:rPr>
                <a:t> et apprenez-leur à observer</a:t>
              </a:r>
            </a:p>
            <a:p>
              <a:pPr algn="ctr"/>
              <a:r>
                <a:rPr lang="fr-FR" sz="2800" b="1" dirty="0">
                  <a:latin typeface="Times New Roman" panose="02020603050405020304" pitchFamily="18" charset="0"/>
                  <a:cs typeface="Times New Roman" panose="02020603050405020304" pitchFamily="18" charset="0"/>
                </a:rPr>
                <a:t> tout ce que je vous ai </a:t>
              </a:r>
              <a:r>
                <a:rPr lang="fr-FR" sz="2800" b="1" dirty="0">
                  <a:solidFill>
                    <a:srgbClr val="FF0000"/>
                  </a:solidFill>
                  <a:latin typeface="Times New Roman" panose="02020603050405020304" pitchFamily="18" charset="0"/>
                  <a:cs typeface="Times New Roman" panose="02020603050405020304" pitchFamily="18" charset="0"/>
                </a:rPr>
                <a:t>commandé</a:t>
              </a:r>
              <a:r>
                <a:rPr lang="fr-FR" sz="2800" b="1" dirty="0">
                  <a:latin typeface="Times New Roman" panose="02020603050405020304" pitchFamily="18" charset="0"/>
                  <a:cs typeface="Times New Roman" panose="02020603050405020304" pitchFamily="18" charset="0"/>
                </a:rPr>
                <a:t>. </a:t>
              </a:r>
            </a:p>
            <a:p>
              <a:pPr algn="ctr"/>
              <a:r>
                <a:rPr lang="fr-FR" sz="2800" b="1" dirty="0">
                  <a:solidFill>
                    <a:srgbClr val="FF0000"/>
                  </a:solidFill>
                  <a:latin typeface="Times New Roman" panose="02020603050405020304" pitchFamily="18" charset="0"/>
                  <a:cs typeface="Times New Roman" panose="02020603050405020304" pitchFamily="18" charset="0"/>
                </a:rPr>
                <a:t>Et moi, je suis avec vous </a:t>
              </a:r>
            </a:p>
            <a:p>
              <a:pPr algn="ctr"/>
              <a:r>
                <a:rPr lang="fr-FR" sz="2800" b="1" dirty="0">
                  <a:solidFill>
                    <a:srgbClr val="FF0000"/>
                  </a:solidFill>
                  <a:latin typeface="Times New Roman" panose="02020603050405020304" pitchFamily="18" charset="0"/>
                  <a:cs typeface="Times New Roman" panose="02020603050405020304" pitchFamily="18" charset="0"/>
                </a:rPr>
                <a:t>tous les jours jusqu'à la fin du monde. </a:t>
              </a:r>
              <a:r>
                <a:rPr lang="fr-FR" sz="2800" b="1" dirty="0">
                  <a:latin typeface="Times New Roman" panose="02020603050405020304" pitchFamily="18" charset="0"/>
                  <a:cs typeface="Times New Roman" panose="02020603050405020304" pitchFamily="18" charset="0"/>
                </a:rPr>
                <a:t>»</a:t>
              </a:r>
            </a:p>
          </p:txBody>
        </p:sp>
        <p:sp>
          <p:nvSpPr>
            <p:cNvPr id="7" name="Rectangle : coins arrondis 6">
              <a:extLst>
                <a:ext uri="{FF2B5EF4-FFF2-40B4-BE49-F238E27FC236}">
                  <a16:creationId xmlns:a16="http://schemas.microsoft.com/office/drawing/2014/main" id="{D4CABEA8-2FA1-FCC5-36F2-BD536297B2C9}"/>
                </a:ext>
              </a:extLst>
            </p:cNvPr>
            <p:cNvSpPr/>
            <p:nvPr/>
          </p:nvSpPr>
          <p:spPr>
            <a:xfrm>
              <a:off x="1805650" y="2459072"/>
              <a:ext cx="8957841" cy="2418403"/>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8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017973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4FE8C-13B9-8995-B88F-1AB85D1B8CA9}"/>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9452160-B732-35E6-B9DC-20D964F59841}"/>
              </a:ext>
            </a:extLst>
          </p:cNvPr>
          <p:cNvSpPr>
            <a:spLocks noGrp="1"/>
          </p:cNvSpPr>
          <p:nvPr>
            <p:ph type="sldNum" sz="quarter" idx="12"/>
          </p:nvPr>
        </p:nvSpPr>
        <p:spPr/>
        <p:txBody>
          <a:bodyPr/>
          <a:lstStyle/>
          <a:p>
            <a:fld id="{CF70008A-A0B5-4A2F-AE10-819E4AFD28BB}" type="slidenum">
              <a:rPr lang="fr-FR" smtClean="0"/>
              <a:pPr/>
              <a:t>63</a:t>
            </a:fld>
            <a:endParaRPr lang="fr-FR"/>
          </a:p>
        </p:txBody>
      </p:sp>
      <p:sp>
        <p:nvSpPr>
          <p:cNvPr id="6" name="ZoneTexte 5">
            <a:extLst>
              <a:ext uri="{FF2B5EF4-FFF2-40B4-BE49-F238E27FC236}">
                <a16:creationId xmlns:a16="http://schemas.microsoft.com/office/drawing/2014/main" id="{7277B96C-6392-B4C1-E4B5-289123C0D448}"/>
              </a:ext>
            </a:extLst>
          </p:cNvPr>
          <p:cNvSpPr txBox="1"/>
          <p:nvPr/>
        </p:nvSpPr>
        <p:spPr>
          <a:xfrm>
            <a:off x="0" y="122062"/>
            <a:ext cx="1397642" cy="369332"/>
          </a:xfrm>
          <a:prstGeom prst="rect">
            <a:avLst/>
          </a:prstGeom>
          <a:noFill/>
        </p:spPr>
        <p:txBody>
          <a:bodyPr wrap="square">
            <a:spAutoFit/>
          </a:bodyPr>
          <a:lstStyle/>
          <a:p>
            <a:r>
              <a:rPr lang="fr-FR" b="1" dirty="0">
                <a:solidFill>
                  <a:srgbClr val="FF0000"/>
                </a:solidFill>
                <a:latin typeface="Times New Roman" panose="02020603050405020304" pitchFamily="18" charset="0"/>
                <a:cs typeface="Times New Roman" panose="02020603050405020304" pitchFamily="18" charset="0"/>
              </a:rPr>
              <a:t>Commandé</a:t>
            </a:r>
            <a:r>
              <a:rPr lang="fr-FR" dirty="0"/>
              <a:t> </a:t>
            </a:r>
          </a:p>
        </p:txBody>
      </p:sp>
      <p:grpSp>
        <p:nvGrpSpPr>
          <p:cNvPr id="16" name="Groupe 15">
            <a:extLst>
              <a:ext uri="{FF2B5EF4-FFF2-40B4-BE49-F238E27FC236}">
                <a16:creationId xmlns:a16="http://schemas.microsoft.com/office/drawing/2014/main" id="{E1BED6B8-6E78-5ACF-FF32-6B21E922629D}"/>
              </a:ext>
            </a:extLst>
          </p:cNvPr>
          <p:cNvGrpSpPr/>
          <p:nvPr/>
        </p:nvGrpSpPr>
        <p:grpSpPr>
          <a:xfrm>
            <a:off x="1087044" y="3812819"/>
            <a:ext cx="7100950" cy="1566006"/>
            <a:chOff x="2656508" y="3409984"/>
            <a:chExt cx="7100950" cy="2053267"/>
          </a:xfrm>
        </p:grpSpPr>
        <p:sp>
          <p:nvSpPr>
            <p:cNvPr id="2" name="Rectangle : coins arrondis 1">
              <a:extLst>
                <a:ext uri="{FF2B5EF4-FFF2-40B4-BE49-F238E27FC236}">
                  <a16:creationId xmlns:a16="http://schemas.microsoft.com/office/drawing/2014/main" id="{1AAF66BD-18D9-BC0B-D82B-C66810F55CE8}"/>
                </a:ext>
              </a:extLst>
            </p:cNvPr>
            <p:cNvSpPr/>
            <p:nvPr/>
          </p:nvSpPr>
          <p:spPr>
            <a:xfrm>
              <a:off x="2656508" y="3409984"/>
              <a:ext cx="7100950" cy="2053267"/>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C2C077BB-1CF2-0B06-2F36-95E685EE5054}"/>
                </a:ext>
              </a:extLst>
            </p:cNvPr>
            <p:cNvSpPr txBox="1"/>
            <p:nvPr/>
          </p:nvSpPr>
          <p:spPr>
            <a:xfrm>
              <a:off x="2827963" y="3781603"/>
              <a:ext cx="6707529" cy="954107"/>
            </a:xfrm>
            <a:prstGeom prst="rect">
              <a:avLst/>
            </a:prstGeom>
            <a:noFill/>
          </p:spPr>
          <p:txBody>
            <a:bodyPr wrap="square">
              <a:spAutoFit/>
            </a:bodyPr>
            <a:lstStyle/>
            <a:p>
              <a:pPr algn="ctr"/>
              <a:r>
                <a:rPr lang="fr-FR" sz="2800" dirty="0">
                  <a:latin typeface="Times New Roman" panose="02020603050405020304" pitchFamily="18" charset="0"/>
                  <a:cs typeface="Times New Roman" panose="02020603050405020304" pitchFamily="18" charset="0"/>
                </a:rPr>
                <a:t>Quels sont ces commandements </a:t>
              </a:r>
            </a:p>
            <a:p>
              <a:pPr algn="ctr"/>
              <a:r>
                <a:rPr lang="fr-FR" sz="2800" dirty="0">
                  <a:latin typeface="Times New Roman" panose="02020603050405020304" pitchFamily="18" charset="0"/>
                  <a:cs typeface="Times New Roman" panose="02020603050405020304" pitchFamily="18" charset="0"/>
                </a:rPr>
                <a:t>qu’il faut garder ?</a:t>
              </a:r>
            </a:p>
          </p:txBody>
        </p:sp>
      </p:grpSp>
      <p:grpSp>
        <p:nvGrpSpPr>
          <p:cNvPr id="14" name="Groupe 13">
            <a:extLst>
              <a:ext uri="{FF2B5EF4-FFF2-40B4-BE49-F238E27FC236}">
                <a16:creationId xmlns:a16="http://schemas.microsoft.com/office/drawing/2014/main" id="{E8592D12-FE68-96E4-1B54-35AD9449A866}"/>
              </a:ext>
            </a:extLst>
          </p:cNvPr>
          <p:cNvGrpSpPr/>
          <p:nvPr/>
        </p:nvGrpSpPr>
        <p:grpSpPr>
          <a:xfrm>
            <a:off x="917352" y="1386339"/>
            <a:ext cx="7100950" cy="1238528"/>
            <a:chOff x="2514659" y="1840374"/>
            <a:chExt cx="7100950" cy="1296105"/>
          </a:xfrm>
        </p:grpSpPr>
        <p:sp>
          <p:nvSpPr>
            <p:cNvPr id="12" name="ZoneTexte 11">
              <a:extLst>
                <a:ext uri="{FF2B5EF4-FFF2-40B4-BE49-F238E27FC236}">
                  <a16:creationId xmlns:a16="http://schemas.microsoft.com/office/drawing/2014/main" id="{C4252B14-3DC0-C543-A3FA-0527A5FE287D}"/>
                </a:ext>
              </a:extLst>
            </p:cNvPr>
            <p:cNvSpPr txBox="1"/>
            <p:nvPr/>
          </p:nvSpPr>
          <p:spPr>
            <a:xfrm>
              <a:off x="3003631" y="2133180"/>
              <a:ext cx="6123006" cy="523220"/>
            </a:xfrm>
            <a:prstGeom prst="rect">
              <a:avLst/>
            </a:prstGeom>
            <a:noFill/>
          </p:spPr>
          <p:txBody>
            <a:bodyPr wrap="square">
              <a:spAutoFit/>
            </a:bodyPr>
            <a:lstStyle/>
            <a:p>
              <a:pPr algn="ctr"/>
              <a:r>
                <a:rPr lang="fr-FR" sz="2800" dirty="0">
                  <a:latin typeface="Times New Roman" panose="02020603050405020304" pitchFamily="18" charset="0"/>
                  <a:cs typeface="Times New Roman" panose="02020603050405020304" pitchFamily="18" charset="0"/>
                </a:rPr>
                <a:t>Littéralement : commander, prescrire </a:t>
              </a:r>
            </a:p>
          </p:txBody>
        </p:sp>
        <p:sp>
          <p:nvSpPr>
            <p:cNvPr id="13" name="Rectangle : coins arrondis 12">
              <a:extLst>
                <a:ext uri="{FF2B5EF4-FFF2-40B4-BE49-F238E27FC236}">
                  <a16:creationId xmlns:a16="http://schemas.microsoft.com/office/drawing/2014/main" id="{37384197-C8A0-5D5E-DBBC-B9F4E58D1D47}"/>
                </a:ext>
              </a:extLst>
            </p:cNvPr>
            <p:cNvSpPr/>
            <p:nvPr/>
          </p:nvSpPr>
          <p:spPr>
            <a:xfrm>
              <a:off x="2514659" y="1840374"/>
              <a:ext cx="7100950" cy="1296105"/>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pic>
        <p:nvPicPr>
          <p:cNvPr id="5" name="Image 4">
            <a:extLst>
              <a:ext uri="{FF2B5EF4-FFF2-40B4-BE49-F238E27FC236}">
                <a16:creationId xmlns:a16="http://schemas.microsoft.com/office/drawing/2014/main" id="{32D2BC51-5468-E301-AF7D-C181684623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7686" y="829510"/>
            <a:ext cx="3249028" cy="4009942"/>
          </a:xfrm>
          <a:prstGeom prst="rect">
            <a:avLst/>
          </a:prstGeom>
        </p:spPr>
      </p:pic>
    </p:spTree>
    <p:extLst>
      <p:ext uri="{BB962C8B-B14F-4D97-AF65-F5344CB8AC3E}">
        <p14:creationId xmlns:p14="http://schemas.microsoft.com/office/powerpoint/2010/main" val="204241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04C5E-1E29-33B5-F359-A3F7491A91BC}"/>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B80A668-86BC-A516-48D8-36EAF4C53FE8}"/>
              </a:ext>
            </a:extLst>
          </p:cNvPr>
          <p:cNvSpPr>
            <a:spLocks noGrp="1"/>
          </p:cNvSpPr>
          <p:nvPr>
            <p:ph type="sldNum" sz="quarter" idx="12"/>
          </p:nvPr>
        </p:nvSpPr>
        <p:spPr/>
        <p:txBody>
          <a:bodyPr/>
          <a:lstStyle/>
          <a:p>
            <a:fld id="{CF70008A-A0B5-4A2F-AE10-819E4AFD28BB}" type="slidenum">
              <a:rPr lang="fr-FR" smtClean="0"/>
              <a:pPr/>
              <a:t>64</a:t>
            </a:fld>
            <a:endParaRPr lang="fr-FR"/>
          </a:p>
        </p:txBody>
      </p:sp>
      <p:sp>
        <p:nvSpPr>
          <p:cNvPr id="2" name="ZoneTexte 1">
            <a:extLst>
              <a:ext uri="{FF2B5EF4-FFF2-40B4-BE49-F238E27FC236}">
                <a16:creationId xmlns:a16="http://schemas.microsoft.com/office/drawing/2014/main" id="{F67C1655-6A44-C79D-CDE3-C1B1496B4349}"/>
              </a:ext>
            </a:extLst>
          </p:cNvPr>
          <p:cNvSpPr txBox="1"/>
          <p:nvPr/>
        </p:nvSpPr>
        <p:spPr>
          <a:xfrm>
            <a:off x="0" y="122062"/>
            <a:ext cx="1397642" cy="369332"/>
          </a:xfrm>
          <a:prstGeom prst="rect">
            <a:avLst/>
          </a:prstGeom>
          <a:noFill/>
        </p:spPr>
        <p:txBody>
          <a:bodyPr wrap="square">
            <a:spAutoFit/>
          </a:bodyPr>
          <a:lstStyle/>
          <a:p>
            <a:r>
              <a:rPr lang="fr-FR" b="1" dirty="0">
                <a:solidFill>
                  <a:srgbClr val="FF0000"/>
                </a:solidFill>
                <a:latin typeface="Times New Roman" panose="02020603050405020304" pitchFamily="18" charset="0"/>
                <a:cs typeface="Times New Roman" panose="02020603050405020304" pitchFamily="18" charset="0"/>
              </a:rPr>
              <a:t>Commandé</a:t>
            </a:r>
            <a:r>
              <a:rPr lang="fr-FR" dirty="0"/>
              <a:t> </a:t>
            </a:r>
          </a:p>
        </p:txBody>
      </p:sp>
      <p:grpSp>
        <p:nvGrpSpPr>
          <p:cNvPr id="9" name="Groupe 8">
            <a:extLst>
              <a:ext uri="{FF2B5EF4-FFF2-40B4-BE49-F238E27FC236}">
                <a16:creationId xmlns:a16="http://schemas.microsoft.com/office/drawing/2014/main" id="{36A3DB06-BB5F-EE34-8F96-95549AA9C14C}"/>
              </a:ext>
            </a:extLst>
          </p:cNvPr>
          <p:cNvGrpSpPr/>
          <p:nvPr/>
        </p:nvGrpSpPr>
        <p:grpSpPr>
          <a:xfrm>
            <a:off x="1717152" y="1960196"/>
            <a:ext cx="8757695" cy="2937607"/>
            <a:chOff x="698821" y="491394"/>
            <a:chExt cx="8757695" cy="2937607"/>
          </a:xfrm>
        </p:grpSpPr>
        <p:sp>
          <p:nvSpPr>
            <p:cNvPr id="3" name="Rectangle : coins arrondis 2">
              <a:extLst>
                <a:ext uri="{FF2B5EF4-FFF2-40B4-BE49-F238E27FC236}">
                  <a16:creationId xmlns:a16="http://schemas.microsoft.com/office/drawing/2014/main" id="{0880A6F2-ABC6-4641-7C3F-F78977E5812B}"/>
                </a:ext>
              </a:extLst>
            </p:cNvPr>
            <p:cNvSpPr/>
            <p:nvPr/>
          </p:nvSpPr>
          <p:spPr>
            <a:xfrm>
              <a:off x="698821" y="491394"/>
              <a:ext cx="8757695" cy="2937607"/>
            </a:xfrm>
            <a:prstGeom prst="roundRect">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50BB998F-B2C3-004C-0565-516CF5DDF839}"/>
                </a:ext>
              </a:extLst>
            </p:cNvPr>
            <p:cNvSpPr txBox="1"/>
            <p:nvPr/>
          </p:nvSpPr>
          <p:spPr>
            <a:xfrm>
              <a:off x="872146" y="621369"/>
              <a:ext cx="8387601" cy="2677656"/>
            </a:xfrm>
            <a:prstGeom prst="rect">
              <a:avLst/>
            </a:prstGeom>
            <a:noFill/>
          </p:spPr>
          <p:txBody>
            <a:bodyPr wrap="square">
              <a:spAutoFit/>
            </a:bodyPr>
            <a:lstStyle/>
            <a:p>
              <a:pPr algn="ctr"/>
              <a:r>
                <a:rPr lang="fr-FR" sz="2800" b="1" dirty="0">
                  <a:latin typeface="Times New Roman" panose="02020603050405020304" pitchFamily="18" charset="0"/>
                  <a:cs typeface="Times New Roman" panose="02020603050405020304" pitchFamily="18" charset="0"/>
                </a:rPr>
                <a:t>Deutéronome 6 </a:t>
              </a:r>
            </a:p>
            <a:p>
              <a:pPr algn="ctr"/>
              <a:r>
                <a:rPr lang="fr-FR" sz="2800" i="1" dirty="0">
                  <a:latin typeface="Times New Roman" panose="02020603050405020304" pitchFamily="18" charset="0"/>
                  <a:cs typeface="Times New Roman" panose="02020603050405020304" pitchFamily="18" charset="0"/>
                </a:rPr>
                <a:t>Écoute, Israël : le Seigneur notre Dieu est l'Unique.</a:t>
              </a:r>
            </a:p>
            <a:p>
              <a:pPr algn="ctr"/>
              <a:r>
                <a:rPr lang="fr-FR" sz="2800" i="1" dirty="0">
                  <a:latin typeface="Times New Roman" panose="02020603050405020304" pitchFamily="18" charset="0"/>
                  <a:cs typeface="Times New Roman" panose="02020603050405020304" pitchFamily="18" charset="0"/>
                </a:rPr>
                <a:t>Tu aimeras le Seigneur ton Dieu de tout ton cœur, </a:t>
              </a:r>
            </a:p>
            <a:p>
              <a:pPr algn="ctr"/>
              <a:r>
                <a:rPr lang="fr-FR" sz="2800" i="1" dirty="0">
                  <a:latin typeface="Times New Roman" panose="02020603050405020304" pitchFamily="18" charset="0"/>
                  <a:cs typeface="Times New Roman" panose="02020603050405020304" pitchFamily="18" charset="0"/>
                </a:rPr>
                <a:t>de toute ton âme et de toute ta force.</a:t>
              </a:r>
            </a:p>
            <a:p>
              <a:pPr algn="ctr"/>
              <a:r>
                <a:rPr lang="fr-FR" sz="2800" i="1" dirty="0">
                  <a:latin typeface="Times New Roman" panose="02020603050405020304" pitchFamily="18" charset="0"/>
                  <a:cs typeface="Times New Roman" panose="02020603050405020304" pitchFamily="18" charset="0"/>
                </a:rPr>
                <a:t>Ces commandements que je te donne aujourd'hui resteront dans ton cœur</a:t>
              </a:r>
              <a:r>
                <a:rPr lang="fr-FR" sz="2800" dirty="0">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15264463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B8830-C6DB-BC2B-8DAC-4C46E800256D}"/>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A55BF84-6BB0-041B-1463-05F113DFE0DF}"/>
              </a:ext>
            </a:extLst>
          </p:cNvPr>
          <p:cNvSpPr>
            <a:spLocks noGrp="1"/>
          </p:cNvSpPr>
          <p:nvPr>
            <p:ph type="sldNum" sz="quarter" idx="12"/>
          </p:nvPr>
        </p:nvSpPr>
        <p:spPr/>
        <p:txBody>
          <a:bodyPr/>
          <a:lstStyle/>
          <a:p>
            <a:fld id="{CF70008A-A0B5-4A2F-AE10-819E4AFD28BB}" type="slidenum">
              <a:rPr lang="fr-FR" smtClean="0"/>
              <a:pPr/>
              <a:t>65</a:t>
            </a:fld>
            <a:endParaRPr lang="fr-FR"/>
          </a:p>
        </p:txBody>
      </p:sp>
      <p:sp>
        <p:nvSpPr>
          <p:cNvPr id="2" name="ZoneTexte 1">
            <a:extLst>
              <a:ext uri="{FF2B5EF4-FFF2-40B4-BE49-F238E27FC236}">
                <a16:creationId xmlns:a16="http://schemas.microsoft.com/office/drawing/2014/main" id="{DB4DF99A-2570-510A-C78A-272C7781D615}"/>
              </a:ext>
            </a:extLst>
          </p:cNvPr>
          <p:cNvSpPr txBox="1"/>
          <p:nvPr/>
        </p:nvSpPr>
        <p:spPr>
          <a:xfrm>
            <a:off x="0" y="122062"/>
            <a:ext cx="1397642" cy="369332"/>
          </a:xfrm>
          <a:prstGeom prst="rect">
            <a:avLst/>
          </a:prstGeom>
          <a:noFill/>
        </p:spPr>
        <p:txBody>
          <a:bodyPr wrap="square">
            <a:spAutoFit/>
          </a:bodyPr>
          <a:lstStyle/>
          <a:p>
            <a:r>
              <a:rPr lang="fr-FR" b="1" dirty="0">
                <a:solidFill>
                  <a:srgbClr val="FF0000"/>
                </a:solidFill>
                <a:latin typeface="Times New Roman" panose="02020603050405020304" pitchFamily="18" charset="0"/>
                <a:cs typeface="Times New Roman" panose="02020603050405020304" pitchFamily="18" charset="0"/>
              </a:rPr>
              <a:t>Commandé</a:t>
            </a:r>
            <a:r>
              <a:rPr lang="fr-FR" dirty="0"/>
              <a:t> </a:t>
            </a:r>
          </a:p>
        </p:txBody>
      </p:sp>
      <p:grpSp>
        <p:nvGrpSpPr>
          <p:cNvPr id="7" name="Groupe 6">
            <a:extLst>
              <a:ext uri="{FF2B5EF4-FFF2-40B4-BE49-F238E27FC236}">
                <a16:creationId xmlns:a16="http://schemas.microsoft.com/office/drawing/2014/main" id="{861CBF2B-C117-C4DA-92AC-6F0E2A843D6E}"/>
              </a:ext>
            </a:extLst>
          </p:cNvPr>
          <p:cNvGrpSpPr/>
          <p:nvPr/>
        </p:nvGrpSpPr>
        <p:grpSpPr>
          <a:xfrm>
            <a:off x="1141072" y="1680302"/>
            <a:ext cx="10549357" cy="3763067"/>
            <a:chOff x="1048475" y="576894"/>
            <a:chExt cx="10549357" cy="3497395"/>
          </a:xfrm>
        </p:grpSpPr>
        <p:sp>
          <p:nvSpPr>
            <p:cNvPr id="5" name="Rectangle : coins arrondis 4">
              <a:extLst>
                <a:ext uri="{FF2B5EF4-FFF2-40B4-BE49-F238E27FC236}">
                  <a16:creationId xmlns:a16="http://schemas.microsoft.com/office/drawing/2014/main" id="{A8A24E0B-07D1-D499-62B5-9FD661B93D37}"/>
                </a:ext>
              </a:extLst>
            </p:cNvPr>
            <p:cNvSpPr/>
            <p:nvPr/>
          </p:nvSpPr>
          <p:spPr>
            <a:xfrm>
              <a:off x="1048475" y="576894"/>
              <a:ext cx="10549357" cy="3497395"/>
            </a:xfrm>
            <a:prstGeom prst="round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7544C922-6083-7B62-C142-278CD1AC93F7}"/>
                </a:ext>
              </a:extLst>
            </p:cNvPr>
            <p:cNvSpPr txBox="1"/>
            <p:nvPr/>
          </p:nvSpPr>
          <p:spPr>
            <a:xfrm>
              <a:off x="1397641" y="632809"/>
              <a:ext cx="9829801" cy="3416320"/>
            </a:xfrm>
            <a:prstGeom prst="rect">
              <a:avLst/>
            </a:prstGeom>
            <a:noFill/>
          </p:spPr>
          <p:txBody>
            <a:bodyPr wrap="square">
              <a:spAutoFit/>
            </a:bodyPr>
            <a:lstStyle/>
            <a:p>
              <a:pPr algn="ctr"/>
              <a:r>
                <a:rPr lang="fr-FR" sz="2400" b="1" dirty="0">
                  <a:latin typeface="Times New Roman" panose="02020603050405020304" pitchFamily="18" charset="0"/>
                  <a:cs typeface="Times New Roman" panose="02020603050405020304" pitchFamily="18" charset="0"/>
                </a:rPr>
                <a:t>Matthieu 22, 36 à 40 </a:t>
              </a:r>
              <a:r>
                <a:rPr lang="fr-FR" sz="2400" dirty="0">
                  <a:latin typeface="Times New Roman" panose="02020603050405020304" pitchFamily="18" charset="0"/>
                  <a:cs typeface="Times New Roman" panose="02020603050405020304" pitchFamily="18" charset="0"/>
                </a:rPr>
                <a:t>Jésus répondit </a:t>
              </a:r>
            </a:p>
            <a:p>
              <a:pPr algn="ctr"/>
              <a:r>
                <a:rPr lang="fr-FR" sz="2400" dirty="0">
                  <a:latin typeface="Times New Roman" panose="02020603050405020304" pitchFamily="18" charset="0"/>
                  <a:cs typeface="Times New Roman" panose="02020603050405020304" pitchFamily="18" charset="0"/>
                </a:rPr>
                <a:t>(au maître de la Loi qui lui demandait quel est le plus grand commandement) : </a:t>
              </a:r>
            </a:p>
            <a:p>
              <a:pPr algn="ctr"/>
              <a:r>
                <a:rPr lang="fr-FR" sz="2400" i="1" dirty="0">
                  <a:latin typeface="Times New Roman" panose="02020603050405020304" pitchFamily="18" charset="0"/>
                  <a:cs typeface="Times New Roman" panose="02020603050405020304" pitchFamily="18" charset="0"/>
                </a:rPr>
                <a:t>Tu aimeras le Seigneur ton Dieu de tout ton cœur, </a:t>
              </a:r>
            </a:p>
            <a:p>
              <a:pPr algn="ctr"/>
              <a:r>
                <a:rPr lang="fr-FR" sz="2400" i="1" dirty="0">
                  <a:latin typeface="Times New Roman" panose="02020603050405020304" pitchFamily="18" charset="0"/>
                  <a:cs typeface="Times New Roman" panose="02020603050405020304" pitchFamily="18" charset="0"/>
                </a:rPr>
                <a:t>de toute ton âme et de tout ton esprit. </a:t>
              </a:r>
            </a:p>
            <a:p>
              <a:pPr algn="ctr"/>
              <a:r>
                <a:rPr lang="fr-FR" sz="2400" i="1" dirty="0">
                  <a:latin typeface="Times New Roman" panose="02020603050405020304" pitchFamily="18" charset="0"/>
                  <a:cs typeface="Times New Roman" panose="02020603050405020304" pitchFamily="18" charset="0"/>
                </a:rPr>
                <a:t>Voilà le grand, le premier commandement. </a:t>
              </a:r>
            </a:p>
            <a:p>
              <a:pPr algn="ctr"/>
              <a:r>
                <a:rPr lang="fr-FR" sz="2400" i="1" dirty="0">
                  <a:latin typeface="Times New Roman" panose="02020603050405020304" pitchFamily="18" charset="0"/>
                  <a:cs typeface="Times New Roman" panose="02020603050405020304" pitchFamily="18" charset="0"/>
                </a:rPr>
                <a:t>Et voici le second, qui lui est semblable : </a:t>
              </a:r>
            </a:p>
            <a:p>
              <a:pPr algn="ctr"/>
              <a:r>
                <a:rPr lang="fr-FR" sz="2400" i="1" dirty="0">
                  <a:latin typeface="Times New Roman" panose="02020603050405020304" pitchFamily="18" charset="0"/>
                  <a:cs typeface="Times New Roman" panose="02020603050405020304" pitchFamily="18" charset="0"/>
                </a:rPr>
                <a:t>Tu aimeras ton prochain comme toi-même. </a:t>
              </a:r>
            </a:p>
            <a:p>
              <a:pPr algn="ctr"/>
              <a:r>
                <a:rPr lang="fr-FR" sz="2400" i="1" dirty="0">
                  <a:latin typeface="Times New Roman" panose="02020603050405020304" pitchFamily="18" charset="0"/>
                  <a:cs typeface="Times New Roman" panose="02020603050405020304" pitchFamily="18" charset="0"/>
                </a:rPr>
                <a:t>Tout ce qu'il y a dans l'Écriture - dans la Loi et les Prophètes –</a:t>
              </a:r>
            </a:p>
            <a:p>
              <a:pPr algn="ctr"/>
              <a:r>
                <a:rPr lang="fr-FR" sz="2400" i="1" dirty="0">
                  <a:latin typeface="Times New Roman" panose="02020603050405020304" pitchFamily="18" charset="0"/>
                  <a:cs typeface="Times New Roman" panose="02020603050405020304" pitchFamily="18" charset="0"/>
                </a:rPr>
                <a:t> dépend de ces deux commandements.</a:t>
              </a:r>
            </a:p>
          </p:txBody>
        </p:sp>
      </p:grpSp>
    </p:spTree>
    <p:extLst>
      <p:ext uri="{BB962C8B-B14F-4D97-AF65-F5344CB8AC3E}">
        <p14:creationId xmlns:p14="http://schemas.microsoft.com/office/powerpoint/2010/main" val="20672873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C5430-2192-E82B-C8EE-3075D10FBF9F}"/>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729994E-45A1-05E8-A4D3-547C7C9AF436}"/>
              </a:ext>
            </a:extLst>
          </p:cNvPr>
          <p:cNvSpPr>
            <a:spLocks noGrp="1"/>
          </p:cNvSpPr>
          <p:nvPr>
            <p:ph type="sldNum" sz="quarter" idx="12"/>
          </p:nvPr>
        </p:nvSpPr>
        <p:spPr/>
        <p:txBody>
          <a:bodyPr/>
          <a:lstStyle/>
          <a:p>
            <a:fld id="{CF70008A-A0B5-4A2F-AE10-819E4AFD28BB}" type="slidenum">
              <a:rPr lang="fr-FR" smtClean="0"/>
              <a:pPr/>
              <a:t>66</a:t>
            </a:fld>
            <a:endParaRPr lang="fr-FR"/>
          </a:p>
        </p:txBody>
      </p:sp>
      <p:sp>
        <p:nvSpPr>
          <p:cNvPr id="2" name="ZoneTexte 1">
            <a:extLst>
              <a:ext uri="{FF2B5EF4-FFF2-40B4-BE49-F238E27FC236}">
                <a16:creationId xmlns:a16="http://schemas.microsoft.com/office/drawing/2014/main" id="{1AC9FFB6-306A-CC16-2EB4-A8DA7C86D2A6}"/>
              </a:ext>
            </a:extLst>
          </p:cNvPr>
          <p:cNvSpPr txBox="1"/>
          <p:nvPr/>
        </p:nvSpPr>
        <p:spPr>
          <a:xfrm>
            <a:off x="0" y="122062"/>
            <a:ext cx="1397642" cy="369332"/>
          </a:xfrm>
          <a:prstGeom prst="rect">
            <a:avLst/>
          </a:prstGeom>
          <a:noFill/>
        </p:spPr>
        <p:txBody>
          <a:bodyPr wrap="square">
            <a:spAutoFit/>
          </a:bodyPr>
          <a:lstStyle/>
          <a:p>
            <a:r>
              <a:rPr lang="fr-FR" b="1" dirty="0">
                <a:solidFill>
                  <a:srgbClr val="FF0000"/>
                </a:solidFill>
                <a:latin typeface="Times New Roman" panose="02020603050405020304" pitchFamily="18" charset="0"/>
                <a:cs typeface="Times New Roman" panose="02020603050405020304" pitchFamily="18" charset="0"/>
              </a:rPr>
              <a:t>Commandé</a:t>
            </a:r>
            <a:r>
              <a:rPr lang="fr-FR" dirty="0"/>
              <a:t> </a:t>
            </a:r>
          </a:p>
        </p:txBody>
      </p:sp>
      <p:grpSp>
        <p:nvGrpSpPr>
          <p:cNvPr id="9" name="Groupe 8">
            <a:extLst>
              <a:ext uri="{FF2B5EF4-FFF2-40B4-BE49-F238E27FC236}">
                <a16:creationId xmlns:a16="http://schemas.microsoft.com/office/drawing/2014/main" id="{110D4F54-3699-C4D6-DD01-B027666D2E97}"/>
              </a:ext>
            </a:extLst>
          </p:cNvPr>
          <p:cNvGrpSpPr/>
          <p:nvPr/>
        </p:nvGrpSpPr>
        <p:grpSpPr>
          <a:xfrm>
            <a:off x="131180" y="904674"/>
            <a:ext cx="11929640" cy="5451676"/>
            <a:chOff x="262360" y="636608"/>
            <a:chExt cx="11929640" cy="5451676"/>
          </a:xfrm>
        </p:grpSpPr>
        <p:sp>
          <p:nvSpPr>
            <p:cNvPr id="5" name="Rectangle : coins arrondis 4">
              <a:extLst>
                <a:ext uri="{FF2B5EF4-FFF2-40B4-BE49-F238E27FC236}">
                  <a16:creationId xmlns:a16="http://schemas.microsoft.com/office/drawing/2014/main" id="{E5A4F1E8-F30D-8EB7-96A0-06F0BC6CFDDA}"/>
                </a:ext>
              </a:extLst>
            </p:cNvPr>
            <p:cNvSpPr/>
            <p:nvPr/>
          </p:nvSpPr>
          <p:spPr>
            <a:xfrm>
              <a:off x="405114" y="636608"/>
              <a:ext cx="11786886" cy="5451676"/>
            </a:xfrm>
            <a:prstGeom prst="round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C2A316BF-7BA8-1269-EFC0-FAC53D83FBE7}"/>
                </a:ext>
              </a:extLst>
            </p:cNvPr>
            <p:cNvSpPr txBox="1"/>
            <p:nvPr/>
          </p:nvSpPr>
          <p:spPr>
            <a:xfrm>
              <a:off x="262360" y="769716"/>
              <a:ext cx="11786885" cy="5262979"/>
            </a:xfrm>
            <a:prstGeom prst="rect">
              <a:avLst/>
            </a:prstGeom>
            <a:noFill/>
          </p:spPr>
          <p:txBody>
            <a:bodyPr wrap="square">
              <a:spAutoFit/>
            </a:bodyPr>
            <a:lstStyle/>
            <a:p>
              <a:pPr algn="ctr"/>
              <a:r>
                <a:rPr lang="fr-FR" sz="2400" b="1" kern="150" dirty="0">
                  <a:effectLst/>
                  <a:latin typeface="Times New Roman" panose="02020603050405020304" pitchFamily="18" charset="0"/>
                  <a:ea typeface="SimSun" panose="02010600030101010101" pitchFamily="2" charset="-122"/>
                  <a:cs typeface="Mangal" panose="02040503050203030202" pitchFamily="18" charset="0"/>
                </a:rPr>
                <a:t>Jean 14, 6-12 </a:t>
              </a:r>
              <a:r>
                <a:rPr lang="fr-FR" sz="2400" kern="150" dirty="0">
                  <a:effectLst/>
                  <a:latin typeface="Times New Roman" panose="02020603050405020304" pitchFamily="18" charset="0"/>
                  <a:ea typeface="SimSun" panose="02010600030101010101" pitchFamily="2" charset="-122"/>
                  <a:cs typeface="Mangal" panose="02040503050203030202" pitchFamily="18" charset="0"/>
                </a:rPr>
                <a:t>Jésus répond</a:t>
              </a:r>
              <a:r>
                <a:rPr lang="fr-FR" sz="2400" b="1" kern="150" dirty="0">
                  <a:effectLst/>
                  <a:latin typeface="Times New Roman" panose="02020603050405020304" pitchFamily="18" charset="0"/>
                  <a:ea typeface="SimSun" panose="02010600030101010101" pitchFamily="2" charset="-122"/>
                  <a:cs typeface="Mangal" panose="02040503050203030202" pitchFamily="18" charset="0"/>
                </a:rPr>
                <a:t> </a:t>
              </a:r>
              <a:r>
                <a:rPr lang="fr-FR" sz="2400" kern="150" dirty="0">
                  <a:effectLst/>
                  <a:latin typeface="Times New Roman" panose="02020603050405020304" pitchFamily="18" charset="0"/>
                  <a:ea typeface="SimSun" panose="02010600030101010101" pitchFamily="2" charset="-122"/>
                  <a:cs typeface="Mangal" panose="02040503050203030202" pitchFamily="18" charset="0"/>
                </a:rPr>
                <a:t>à Philippe </a:t>
              </a:r>
              <a:r>
                <a:rPr lang="fr-FR" sz="2400" i="1" kern="150" dirty="0">
                  <a:effectLst/>
                  <a:latin typeface="Times New Roman" panose="02020603050405020304" pitchFamily="18" charset="0"/>
                  <a:ea typeface="SimSun" panose="02010600030101010101" pitchFamily="2" charset="-122"/>
                  <a:cs typeface="Mangal" panose="02040503050203030202" pitchFamily="18" charset="0"/>
                </a:rPr>
                <a:t>: </a:t>
              </a:r>
            </a:p>
            <a:p>
              <a:pPr algn="ctr"/>
              <a:r>
                <a:rPr lang="fr-FR" sz="2400" i="1" kern="150" dirty="0">
                  <a:effectLst/>
                  <a:latin typeface="Times New Roman" panose="02020603050405020304" pitchFamily="18" charset="0"/>
                  <a:ea typeface="SimSun" panose="02010600030101010101" pitchFamily="2" charset="-122"/>
                  <a:cs typeface="Mangal" panose="02040503050203030202" pitchFamily="18" charset="0"/>
                </a:rPr>
                <a:t>Moi, je suis le Chemin, la Vérité et la Vie ; personne ne va vers le Père sans passer par moi.</a:t>
              </a:r>
            </a:p>
            <a:p>
              <a:pPr algn="ctr"/>
              <a:r>
                <a:rPr lang="fr-FR" sz="2400" i="1" kern="150" dirty="0">
                  <a:effectLst/>
                  <a:latin typeface="Times New Roman" panose="02020603050405020304" pitchFamily="18" charset="0"/>
                  <a:ea typeface="SimSun" panose="02010600030101010101" pitchFamily="2" charset="-122"/>
                  <a:cs typeface="Mangal" panose="02040503050203030202" pitchFamily="18" charset="0"/>
                </a:rPr>
                <a:t>Puisque vous me connaissez, vous connaîtrez aussi mon Père. </a:t>
              </a:r>
            </a:p>
            <a:p>
              <a:pPr algn="ctr"/>
              <a:r>
                <a:rPr lang="fr-FR" sz="2400" i="1" kern="150" dirty="0">
                  <a:effectLst/>
                  <a:latin typeface="Times New Roman" panose="02020603050405020304" pitchFamily="18" charset="0"/>
                  <a:ea typeface="SimSun" panose="02010600030101010101" pitchFamily="2" charset="-122"/>
                  <a:cs typeface="Mangal" panose="02040503050203030202" pitchFamily="18" charset="0"/>
                </a:rPr>
                <a:t>Dès maintenant vous le connaissez, et vous l'avez vu.  </a:t>
              </a:r>
            </a:p>
            <a:p>
              <a:pPr algn="ctr"/>
              <a:r>
                <a:rPr lang="fr-FR" sz="2400" i="1" kern="150" dirty="0">
                  <a:effectLst/>
                  <a:latin typeface="Times New Roman" panose="02020603050405020304" pitchFamily="18" charset="0"/>
                  <a:ea typeface="SimSun" panose="02010600030101010101" pitchFamily="2" charset="-122"/>
                  <a:cs typeface="Mangal" panose="02040503050203030202" pitchFamily="18" charset="0"/>
                </a:rPr>
                <a:t>Philippe lui dit :  Seigneur, montre-nous le Père ; cela nous suffit.  </a:t>
              </a:r>
            </a:p>
            <a:p>
              <a:pPr algn="ctr"/>
              <a:r>
                <a:rPr lang="fr-FR" sz="2400" i="1" kern="150" dirty="0">
                  <a:effectLst/>
                  <a:latin typeface="Times New Roman" panose="02020603050405020304" pitchFamily="18" charset="0"/>
                  <a:ea typeface="SimSun" panose="02010600030101010101" pitchFamily="2" charset="-122"/>
                  <a:cs typeface="Mangal" panose="02040503050203030202" pitchFamily="18" charset="0"/>
                </a:rPr>
                <a:t>Jésus lui répond : Il y a si longtemps que je suis avec vous, et tu ne me connais pas, Philippe ! Celui qui m'a vu a vu le Père. Comment peux-tu dire : Montre-nous le Père ? </a:t>
              </a:r>
            </a:p>
            <a:p>
              <a:pPr algn="ctr"/>
              <a:r>
                <a:rPr lang="fr-FR" sz="2400" i="1" kern="150" dirty="0">
                  <a:effectLst/>
                  <a:latin typeface="Times New Roman" panose="02020603050405020304" pitchFamily="18" charset="0"/>
                  <a:ea typeface="SimSun" panose="02010600030101010101" pitchFamily="2" charset="-122"/>
                  <a:cs typeface="Mangal" panose="02040503050203030202" pitchFamily="18" charset="0"/>
                </a:rPr>
                <a:t>Tu ne crois donc pas que je suis dans le Père et que le Père est en moi ! </a:t>
              </a:r>
            </a:p>
            <a:p>
              <a:pPr algn="ctr"/>
              <a:r>
                <a:rPr lang="fr-FR" sz="2400" i="1" kern="150" dirty="0">
                  <a:effectLst/>
                  <a:latin typeface="Times New Roman" panose="02020603050405020304" pitchFamily="18" charset="0"/>
                  <a:ea typeface="SimSun" panose="02010600030101010101" pitchFamily="2" charset="-122"/>
                  <a:cs typeface="Mangal" panose="02040503050203030202" pitchFamily="18" charset="0"/>
                </a:rPr>
                <a:t>Les paroles que je vous dis, je ne les dis pas de moi-même ; </a:t>
              </a:r>
            </a:p>
            <a:p>
              <a:pPr algn="ctr"/>
              <a:r>
                <a:rPr lang="fr-FR" sz="2400" i="1" kern="150" dirty="0">
                  <a:effectLst/>
                  <a:latin typeface="Times New Roman" panose="02020603050405020304" pitchFamily="18" charset="0"/>
                  <a:ea typeface="SimSun" panose="02010600030101010101" pitchFamily="2" charset="-122"/>
                  <a:cs typeface="Mangal" panose="02040503050203030202" pitchFamily="18" charset="0"/>
                </a:rPr>
                <a:t>mais c'est le Père qui demeure en moi, et qui accomplit ses propres œuvres. </a:t>
              </a:r>
            </a:p>
            <a:p>
              <a:pPr algn="ctr"/>
              <a:r>
                <a:rPr lang="fr-FR" sz="2400" i="1" kern="150" dirty="0">
                  <a:effectLst/>
                  <a:latin typeface="Times New Roman" panose="02020603050405020304" pitchFamily="18" charset="0"/>
                  <a:ea typeface="SimSun" panose="02010600030101010101" pitchFamily="2" charset="-122"/>
                  <a:cs typeface="Mangal" panose="02040503050203030202" pitchFamily="18" charset="0"/>
                </a:rPr>
                <a:t>Croyez ce que je vous dis : je suis dans le Père, et le Père est en moi ; </a:t>
              </a:r>
            </a:p>
            <a:p>
              <a:pPr algn="ctr"/>
              <a:r>
                <a:rPr lang="fr-FR" sz="2400" i="1" kern="150" dirty="0">
                  <a:effectLst/>
                  <a:latin typeface="Times New Roman" panose="02020603050405020304" pitchFamily="18" charset="0"/>
                  <a:ea typeface="SimSun" panose="02010600030101010101" pitchFamily="2" charset="-122"/>
                  <a:cs typeface="Mangal" panose="02040503050203030202" pitchFamily="18" charset="0"/>
                </a:rPr>
                <a:t>si vous ne croyez pas ma parole, croyez au moins à cause des œuvres.</a:t>
              </a:r>
            </a:p>
            <a:p>
              <a:pPr algn="ctr"/>
              <a:r>
                <a:rPr lang="fr-FR" sz="2400" i="1" kern="150" dirty="0">
                  <a:effectLst/>
                  <a:latin typeface="Times New Roman" panose="02020603050405020304" pitchFamily="18" charset="0"/>
                  <a:ea typeface="SimSun" panose="02010600030101010101" pitchFamily="2" charset="-122"/>
                  <a:cs typeface="Mangal" panose="02040503050203030202" pitchFamily="18" charset="0"/>
                </a:rPr>
                <a:t> Amen, amen, je vous le dis : celui qui croit en moi accomplira les mêmes œuvres que moi.</a:t>
              </a:r>
            </a:p>
            <a:p>
              <a:pPr algn="ctr"/>
              <a:r>
                <a:rPr lang="fr-FR" sz="2400" i="1" kern="150" dirty="0">
                  <a:effectLst/>
                  <a:latin typeface="Times New Roman" panose="02020603050405020304" pitchFamily="18" charset="0"/>
                  <a:ea typeface="SimSun" panose="02010600030101010101" pitchFamily="2" charset="-122"/>
                  <a:cs typeface="Mangal" panose="02040503050203030202" pitchFamily="18" charset="0"/>
                </a:rPr>
                <a:t> Il en accomplira même de plus grandes, puisque je pars vers le Père. </a:t>
              </a:r>
              <a:endParaRPr lang="fr-FR" sz="2400" dirty="0"/>
            </a:p>
          </p:txBody>
        </p:sp>
      </p:grpSp>
    </p:spTree>
    <p:extLst>
      <p:ext uri="{BB962C8B-B14F-4D97-AF65-F5344CB8AC3E}">
        <p14:creationId xmlns:p14="http://schemas.microsoft.com/office/powerpoint/2010/main" val="19088458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75F5C-909C-1432-66D3-C5D38C9263D5}"/>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9AB04A9-68F5-58A3-01C9-08DCB27F817B}"/>
              </a:ext>
            </a:extLst>
          </p:cNvPr>
          <p:cNvSpPr>
            <a:spLocks noGrp="1"/>
          </p:cNvSpPr>
          <p:nvPr>
            <p:ph type="sldNum" sz="quarter" idx="12"/>
          </p:nvPr>
        </p:nvSpPr>
        <p:spPr/>
        <p:txBody>
          <a:bodyPr/>
          <a:lstStyle/>
          <a:p>
            <a:fld id="{CF70008A-A0B5-4A2F-AE10-819E4AFD28BB}" type="slidenum">
              <a:rPr lang="fr-FR" smtClean="0"/>
              <a:pPr/>
              <a:t>67</a:t>
            </a:fld>
            <a:endParaRPr lang="fr-FR"/>
          </a:p>
        </p:txBody>
      </p:sp>
      <p:grpSp>
        <p:nvGrpSpPr>
          <p:cNvPr id="6" name="Groupe 5">
            <a:extLst>
              <a:ext uri="{FF2B5EF4-FFF2-40B4-BE49-F238E27FC236}">
                <a16:creationId xmlns:a16="http://schemas.microsoft.com/office/drawing/2014/main" id="{68893A08-ACE0-8340-EA8C-EFAB92E0AF57}"/>
              </a:ext>
            </a:extLst>
          </p:cNvPr>
          <p:cNvGrpSpPr/>
          <p:nvPr/>
        </p:nvGrpSpPr>
        <p:grpSpPr>
          <a:xfrm>
            <a:off x="2122616" y="327693"/>
            <a:ext cx="8438318" cy="2371993"/>
            <a:chOff x="2360861" y="1612485"/>
            <a:chExt cx="8438318" cy="2545720"/>
          </a:xfrm>
        </p:grpSpPr>
        <p:sp>
          <p:nvSpPr>
            <p:cNvPr id="2" name="Rectangle : coins arrondis 1">
              <a:extLst>
                <a:ext uri="{FF2B5EF4-FFF2-40B4-BE49-F238E27FC236}">
                  <a16:creationId xmlns:a16="http://schemas.microsoft.com/office/drawing/2014/main" id="{3F9E0A5A-70E9-BE37-6AEF-4E85294CED6A}"/>
                </a:ext>
              </a:extLst>
            </p:cNvPr>
            <p:cNvSpPr/>
            <p:nvPr/>
          </p:nvSpPr>
          <p:spPr>
            <a:xfrm>
              <a:off x="2360861" y="1612485"/>
              <a:ext cx="8438318" cy="2545720"/>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449D72CA-6E93-BBF4-CC14-6ADE8742A735}"/>
                </a:ext>
              </a:extLst>
            </p:cNvPr>
            <p:cNvSpPr txBox="1"/>
            <p:nvPr/>
          </p:nvSpPr>
          <p:spPr>
            <a:xfrm>
              <a:off x="2516529" y="1612485"/>
              <a:ext cx="8132179" cy="2246769"/>
            </a:xfrm>
            <a:prstGeom prst="rect">
              <a:avLst/>
            </a:prstGeom>
            <a:noFill/>
          </p:spPr>
          <p:txBody>
            <a:bodyPr wrap="square">
              <a:spAutoFit/>
            </a:bodyPr>
            <a:lstStyle/>
            <a:p>
              <a:pPr algn="ctr"/>
              <a:r>
                <a:rPr lang="fr-FR" sz="2800" dirty="0">
                  <a:latin typeface="Times New Roman" panose="02020603050405020304" pitchFamily="18" charset="0"/>
                  <a:cs typeface="Times New Roman" panose="02020603050405020304" pitchFamily="18" charset="0"/>
                </a:rPr>
                <a:t>Une Loi a été donnée au peuple sur la montagne, </a:t>
              </a:r>
            </a:p>
            <a:p>
              <a:pPr algn="ctr"/>
              <a:r>
                <a:rPr lang="fr-FR" sz="2800" dirty="0">
                  <a:latin typeface="Times New Roman" panose="02020603050405020304" pitchFamily="18" charset="0"/>
                  <a:cs typeface="Times New Roman" panose="02020603050405020304" pitchFamily="18" charset="0"/>
                </a:rPr>
                <a:t>Loi d’amour, de respect de Dieu et des autres. </a:t>
              </a:r>
            </a:p>
            <a:p>
              <a:pPr algn="ctr"/>
              <a:r>
                <a:rPr lang="fr-FR" sz="2800" dirty="0">
                  <a:latin typeface="Times New Roman" panose="02020603050405020304" pitchFamily="18" charset="0"/>
                  <a:cs typeface="Times New Roman" panose="02020603050405020304" pitchFamily="18" charset="0"/>
                </a:rPr>
                <a:t>Jésus s’inscrit dans cette continuité et révèle, </a:t>
              </a:r>
            </a:p>
            <a:p>
              <a:pPr algn="ctr"/>
              <a:r>
                <a:rPr lang="fr-FR" sz="2800" dirty="0">
                  <a:latin typeface="Times New Roman" panose="02020603050405020304" pitchFamily="18" charset="0"/>
                  <a:cs typeface="Times New Roman" panose="02020603050405020304" pitchFamily="18" charset="0"/>
                </a:rPr>
                <a:t>par l’intimité avec son Père, par sa résurrection, </a:t>
              </a:r>
            </a:p>
            <a:p>
              <a:pPr algn="ctr"/>
              <a:r>
                <a:rPr lang="fr-FR" sz="2800" dirty="0">
                  <a:latin typeface="Times New Roman" panose="02020603050405020304" pitchFamily="18" charset="0"/>
                  <a:cs typeface="Times New Roman" panose="02020603050405020304" pitchFamily="18" charset="0"/>
                </a:rPr>
                <a:t>la nouvelle loi sur la montagne : un amour en plénitude. </a:t>
              </a:r>
            </a:p>
          </p:txBody>
        </p:sp>
      </p:grpSp>
      <p:sp>
        <p:nvSpPr>
          <p:cNvPr id="7" name="ZoneTexte 6">
            <a:extLst>
              <a:ext uri="{FF2B5EF4-FFF2-40B4-BE49-F238E27FC236}">
                <a16:creationId xmlns:a16="http://schemas.microsoft.com/office/drawing/2014/main" id="{ABB8E93F-2D72-211C-065C-1261D134BE6D}"/>
              </a:ext>
            </a:extLst>
          </p:cNvPr>
          <p:cNvSpPr txBox="1"/>
          <p:nvPr/>
        </p:nvSpPr>
        <p:spPr>
          <a:xfrm>
            <a:off x="0" y="122062"/>
            <a:ext cx="1397642" cy="369332"/>
          </a:xfrm>
          <a:prstGeom prst="rect">
            <a:avLst/>
          </a:prstGeom>
          <a:noFill/>
        </p:spPr>
        <p:txBody>
          <a:bodyPr wrap="square">
            <a:spAutoFit/>
          </a:bodyPr>
          <a:lstStyle/>
          <a:p>
            <a:r>
              <a:rPr lang="fr-FR" b="1" dirty="0">
                <a:solidFill>
                  <a:srgbClr val="FF0000"/>
                </a:solidFill>
                <a:latin typeface="Times New Roman" panose="02020603050405020304" pitchFamily="18" charset="0"/>
                <a:cs typeface="Times New Roman" panose="02020603050405020304" pitchFamily="18" charset="0"/>
              </a:rPr>
              <a:t>Commandé</a:t>
            </a:r>
            <a:r>
              <a:rPr lang="fr-FR" dirty="0"/>
              <a:t> </a:t>
            </a:r>
          </a:p>
        </p:txBody>
      </p:sp>
      <p:grpSp>
        <p:nvGrpSpPr>
          <p:cNvPr id="3" name="Groupe 2">
            <a:extLst>
              <a:ext uri="{FF2B5EF4-FFF2-40B4-BE49-F238E27FC236}">
                <a16:creationId xmlns:a16="http://schemas.microsoft.com/office/drawing/2014/main" id="{3F156E9B-E2D4-7C09-02AF-DB7FC5D067C0}"/>
              </a:ext>
            </a:extLst>
          </p:cNvPr>
          <p:cNvGrpSpPr/>
          <p:nvPr/>
        </p:nvGrpSpPr>
        <p:grpSpPr>
          <a:xfrm>
            <a:off x="370390" y="3055716"/>
            <a:ext cx="11412638" cy="3193647"/>
            <a:chOff x="370390" y="3055716"/>
            <a:chExt cx="11412638" cy="3193647"/>
          </a:xfrm>
        </p:grpSpPr>
        <p:sp>
          <p:nvSpPr>
            <p:cNvPr id="9" name="Rectangle : coins arrondis 8">
              <a:extLst>
                <a:ext uri="{FF2B5EF4-FFF2-40B4-BE49-F238E27FC236}">
                  <a16:creationId xmlns:a16="http://schemas.microsoft.com/office/drawing/2014/main" id="{4AF31E38-1974-DDD1-EA86-12C87C888E08}"/>
                </a:ext>
              </a:extLst>
            </p:cNvPr>
            <p:cNvSpPr/>
            <p:nvPr/>
          </p:nvSpPr>
          <p:spPr>
            <a:xfrm>
              <a:off x="370390" y="3055716"/>
              <a:ext cx="11412638" cy="3193647"/>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8BF9332B-6F14-9179-2B59-D603C2048F7F}"/>
                </a:ext>
              </a:extLst>
            </p:cNvPr>
            <p:cNvSpPr txBox="1"/>
            <p:nvPr/>
          </p:nvSpPr>
          <p:spPr>
            <a:xfrm>
              <a:off x="408972" y="3215677"/>
              <a:ext cx="11142562" cy="2677656"/>
            </a:xfrm>
            <a:prstGeom prst="rect">
              <a:avLst/>
            </a:prstGeom>
            <a:noFill/>
          </p:spPr>
          <p:txBody>
            <a:bodyPr wrap="square">
              <a:spAutoFit/>
            </a:bodyPr>
            <a:lstStyle/>
            <a:p>
              <a:r>
                <a:rPr lang="fr-FR" sz="2400" dirty="0">
                  <a:latin typeface="Times New Roman" panose="02020603050405020304" pitchFamily="18" charset="0"/>
                  <a:cs typeface="Times New Roman" panose="02020603050405020304" pitchFamily="18" charset="0"/>
                </a:rPr>
                <a:t>Tel est le commandement.  </a:t>
              </a:r>
            </a:p>
            <a:p>
              <a:r>
                <a:rPr lang="fr-FR" sz="2400" i="1" dirty="0">
                  <a:latin typeface="Times New Roman" panose="02020603050405020304" pitchFamily="18" charset="0"/>
                  <a:cs typeface="Times New Roman" panose="02020603050405020304" pitchFamily="18" charset="0"/>
                </a:rPr>
                <a:t>Jésus Christ purifie et libère de nos pauvretés humaines la recherche de l’amour et de la vérité et il nous révèle en plénitude l’initiative d’amour ainsi que le projet de la vie vraie que Dieu a préparée pour nous. Dans le Christ, l’amour dans la vérité devient le Visage de sa Personne. C’est notre vocation d’aimer nos frères dans la vérité de son dessein. Lui-même, en effet, est la Vérité » </a:t>
              </a:r>
              <a:r>
                <a:rPr lang="fr-FR" sz="2400" dirty="0">
                  <a:latin typeface="Times New Roman" panose="02020603050405020304" pitchFamily="18" charset="0"/>
                  <a:cs typeface="Times New Roman" panose="02020603050405020304" pitchFamily="18" charset="0"/>
                </a:rPr>
                <a:t>(cf. Jean 14, 6). </a:t>
              </a:r>
            </a:p>
            <a:p>
              <a:r>
                <a:rPr lang="fr-FR" sz="2400" dirty="0">
                  <a:latin typeface="Times New Roman" panose="02020603050405020304" pitchFamily="18" charset="0"/>
                  <a:cs typeface="Times New Roman" panose="02020603050405020304" pitchFamily="18" charset="0"/>
                </a:rPr>
                <a:t>Lettre encyclique Amour dans la Vérité Benoît VXI </a:t>
              </a:r>
            </a:p>
          </p:txBody>
        </p:sp>
      </p:grpSp>
    </p:spTree>
    <p:extLst>
      <p:ext uri="{BB962C8B-B14F-4D97-AF65-F5344CB8AC3E}">
        <p14:creationId xmlns:p14="http://schemas.microsoft.com/office/powerpoint/2010/main" val="183607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4DB6D-5DC1-3DF2-B533-474FEC98510F}"/>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BE4E0D6-F4E6-2221-E946-5D7DD2AC670A}"/>
              </a:ext>
            </a:extLst>
          </p:cNvPr>
          <p:cNvSpPr>
            <a:spLocks noGrp="1"/>
          </p:cNvSpPr>
          <p:nvPr>
            <p:ph type="sldNum" sz="quarter" idx="12"/>
          </p:nvPr>
        </p:nvSpPr>
        <p:spPr/>
        <p:txBody>
          <a:bodyPr/>
          <a:lstStyle/>
          <a:p>
            <a:fld id="{CF70008A-A0B5-4A2F-AE10-819E4AFD28BB}" type="slidenum">
              <a:rPr lang="fr-FR" smtClean="0"/>
              <a:pPr/>
              <a:t>68</a:t>
            </a:fld>
            <a:endParaRPr lang="fr-FR"/>
          </a:p>
        </p:txBody>
      </p:sp>
      <p:grpSp>
        <p:nvGrpSpPr>
          <p:cNvPr id="5" name="Groupe 4">
            <a:extLst>
              <a:ext uri="{FF2B5EF4-FFF2-40B4-BE49-F238E27FC236}">
                <a16:creationId xmlns:a16="http://schemas.microsoft.com/office/drawing/2014/main" id="{5F4C9CE7-1BC4-86A0-DBD1-4478B7C9EE00}"/>
              </a:ext>
            </a:extLst>
          </p:cNvPr>
          <p:cNvGrpSpPr/>
          <p:nvPr/>
        </p:nvGrpSpPr>
        <p:grpSpPr>
          <a:xfrm>
            <a:off x="2161089" y="2057751"/>
            <a:ext cx="8957841" cy="2418403"/>
            <a:chOff x="1805650" y="2459072"/>
            <a:chExt cx="8957841" cy="2418403"/>
          </a:xfrm>
        </p:grpSpPr>
        <p:sp>
          <p:nvSpPr>
            <p:cNvPr id="6" name="ZoneTexte 5">
              <a:extLst>
                <a:ext uri="{FF2B5EF4-FFF2-40B4-BE49-F238E27FC236}">
                  <a16:creationId xmlns:a16="http://schemas.microsoft.com/office/drawing/2014/main" id="{78379C35-33DA-3E75-3F76-31FE4D3F3D4A}"/>
                </a:ext>
              </a:extLst>
            </p:cNvPr>
            <p:cNvSpPr txBox="1"/>
            <p:nvPr/>
          </p:nvSpPr>
          <p:spPr>
            <a:xfrm>
              <a:off x="2026533" y="2646137"/>
              <a:ext cx="8516073" cy="1815882"/>
            </a:xfrm>
            <a:prstGeom prst="rect">
              <a:avLst/>
            </a:prstGeom>
            <a:noFill/>
          </p:spPr>
          <p:txBody>
            <a:bodyPr wrap="square">
              <a:spAutoFit/>
            </a:bodyPr>
            <a:lstStyle/>
            <a:p>
              <a:pPr algn="ctr"/>
              <a:r>
                <a:rPr lang="fr-FR" sz="2800" b="1" dirty="0">
                  <a:solidFill>
                    <a:srgbClr val="FF0000"/>
                  </a:solidFill>
                  <a:latin typeface="Times New Roman" panose="02020603050405020304" pitchFamily="18" charset="0"/>
                  <a:cs typeface="Times New Roman" panose="02020603050405020304" pitchFamily="18" charset="0"/>
                </a:rPr>
                <a:t>20</a:t>
              </a:r>
              <a:r>
                <a:rPr lang="fr-FR" sz="2800" b="1" dirty="0">
                  <a:latin typeface="Times New Roman" panose="02020603050405020304" pitchFamily="18" charset="0"/>
                  <a:cs typeface="Times New Roman" panose="02020603050405020304" pitchFamily="18" charset="0"/>
                </a:rPr>
                <a:t> et apprenez-leur à observer</a:t>
              </a:r>
            </a:p>
            <a:p>
              <a:pPr algn="ctr"/>
              <a:r>
                <a:rPr lang="fr-FR" sz="2800" b="1" dirty="0">
                  <a:latin typeface="Times New Roman" panose="02020603050405020304" pitchFamily="18" charset="0"/>
                  <a:cs typeface="Times New Roman" panose="02020603050405020304" pitchFamily="18" charset="0"/>
                </a:rPr>
                <a:t> tout ce que je vous ai commandé. </a:t>
              </a:r>
            </a:p>
            <a:p>
              <a:pPr algn="ctr"/>
              <a:r>
                <a:rPr lang="fr-FR" sz="2800" b="1" dirty="0">
                  <a:solidFill>
                    <a:srgbClr val="FF0000"/>
                  </a:solidFill>
                  <a:latin typeface="Times New Roman" panose="02020603050405020304" pitchFamily="18" charset="0"/>
                  <a:cs typeface="Times New Roman" panose="02020603050405020304" pitchFamily="18" charset="0"/>
                </a:rPr>
                <a:t>Et moi, je suis avec vous </a:t>
              </a:r>
            </a:p>
            <a:p>
              <a:pPr algn="ctr"/>
              <a:r>
                <a:rPr lang="fr-FR" sz="2800" b="1" dirty="0">
                  <a:solidFill>
                    <a:srgbClr val="FF0000"/>
                  </a:solidFill>
                  <a:latin typeface="Times New Roman" panose="02020603050405020304" pitchFamily="18" charset="0"/>
                  <a:cs typeface="Times New Roman" panose="02020603050405020304" pitchFamily="18" charset="0"/>
                </a:rPr>
                <a:t>tous les jours </a:t>
              </a:r>
              <a:r>
                <a:rPr lang="fr-FR" sz="2800" b="1" dirty="0">
                  <a:latin typeface="Times New Roman" panose="02020603050405020304" pitchFamily="18" charset="0"/>
                  <a:cs typeface="Times New Roman" panose="02020603050405020304" pitchFamily="18" charset="0"/>
                </a:rPr>
                <a:t>jusqu'à la fin du monde. »</a:t>
              </a:r>
            </a:p>
          </p:txBody>
        </p:sp>
        <p:sp>
          <p:nvSpPr>
            <p:cNvPr id="7" name="Rectangle : coins arrondis 6">
              <a:extLst>
                <a:ext uri="{FF2B5EF4-FFF2-40B4-BE49-F238E27FC236}">
                  <a16:creationId xmlns:a16="http://schemas.microsoft.com/office/drawing/2014/main" id="{BBF72714-FD7F-6D92-383B-E22F10302E41}"/>
                </a:ext>
              </a:extLst>
            </p:cNvPr>
            <p:cNvSpPr/>
            <p:nvPr/>
          </p:nvSpPr>
          <p:spPr>
            <a:xfrm>
              <a:off x="1805650" y="2459072"/>
              <a:ext cx="8957841" cy="2418403"/>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8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506359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DBD13-3449-9521-4036-CC1536E0C479}"/>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45D3188-5936-A2FB-A2A5-E79496CE34F2}"/>
              </a:ext>
            </a:extLst>
          </p:cNvPr>
          <p:cNvSpPr>
            <a:spLocks noGrp="1"/>
          </p:cNvSpPr>
          <p:nvPr>
            <p:ph type="sldNum" sz="quarter" idx="12"/>
          </p:nvPr>
        </p:nvSpPr>
        <p:spPr/>
        <p:txBody>
          <a:bodyPr/>
          <a:lstStyle/>
          <a:p>
            <a:fld id="{CF70008A-A0B5-4A2F-AE10-819E4AFD28BB}" type="slidenum">
              <a:rPr lang="fr-FR" smtClean="0"/>
              <a:pPr/>
              <a:t>69</a:t>
            </a:fld>
            <a:endParaRPr lang="fr-FR"/>
          </a:p>
        </p:txBody>
      </p:sp>
      <p:sp>
        <p:nvSpPr>
          <p:cNvPr id="3" name="ZoneTexte 2">
            <a:extLst>
              <a:ext uri="{FF2B5EF4-FFF2-40B4-BE49-F238E27FC236}">
                <a16:creationId xmlns:a16="http://schemas.microsoft.com/office/drawing/2014/main" id="{B5CB4826-074D-CC32-DB19-36AD20CDAA3E}"/>
              </a:ext>
            </a:extLst>
          </p:cNvPr>
          <p:cNvSpPr txBox="1"/>
          <p:nvPr/>
        </p:nvSpPr>
        <p:spPr>
          <a:xfrm>
            <a:off x="0" y="238207"/>
            <a:ext cx="3909349" cy="369332"/>
          </a:xfrm>
          <a:prstGeom prst="rect">
            <a:avLst/>
          </a:prstGeom>
          <a:noFill/>
        </p:spPr>
        <p:txBody>
          <a:bodyPr wrap="square">
            <a:spAutoFit/>
          </a:bodyPr>
          <a:lstStyle/>
          <a:p>
            <a:r>
              <a:rPr lang="fr-FR" dirty="0">
                <a:solidFill>
                  <a:srgbClr val="FF0000"/>
                </a:solidFill>
              </a:rPr>
              <a:t>Et moi, je suis avec vous  tous les jours </a:t>
            </a:r>
          </a:p>
        </p:txBody>
      </p:sp>
      <p:grpSp>
        <p:nvGrpSpPr>
          <p:cNvPr id="8" name="Groupe 7">
            <a:extLst>
              <a:ext uri="{FF2B5EF4-FFF2-40B4-BE49-F238E27FC236}">
                <a16:creationId xmlns:a16="http://schemas.microsoft.com/office/drawing/2014/main" id="{E9C6CFF8-92D0-BB61-779B-B3BBA6351D02}"/>
              </a:ext>
            </a:extLst>
          </p:cNvPr>
          <p:cNvGrpSpPr/>
          <p:nvPr/>
        </p:nvGrpSpPr>
        <p:grpSpPr>
          <a:xfrm>
            <a:off x="1314338" y="1805113"/>
            <a:ext cx="9088307" cy="1132723"/>
            <a:chOff x="1053296" y="1309535"/>
            <a:chExt cx="10776030" cy="1132723"/>
          </a:xfrm>
        </p:grpSpPr>
        <p:sp>
          <p:nvSpPr>
            <p:cNvPr id="5" name="Rectangle : coins arrondis 4">
              <a:extLst>
                <a:ext uri="{FF2B5EF4-FFF2-40B4-BE49-F238E27FC236}">
                  <a16:creationId xmlns:a16="http://schemas.microsoft.com/office/drawing/2014/main" id="{FB005BD8-9EEE-B6E3-F6E4-AD93E0F5418D}"/>
                </a:ext>
              </a:extLst>
            </p:cNvPr>
            <p:cNvSpPr/>
            <p:nvPr/>
          </p:nvSpPr>
          <p:spPr>
            <a:xfrm>
              <a:off x="1053296" y="1309535"/>
              <a:ext cx="10776030" cy="1132723"/>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2D097420-AFDC-39ED-A06C-FEAB7C0511AE}"/>
                </a:ext>
              </a:extLst>
            </p:cNvPr>
            <p:cNvSpPr txBox="1"/>
            <p:nvPr/>
          </p:nvSpPr>
          <p:spPr>
            <a:xfrm>
              <a:off x="1053296" y="1355834"/>
              <a:ext cx="10637133" cy="954107"/>
            </a:xfrm>
            <a:prstGeom prst="rect">
              <a:avLst/>
            </a:prstGeom>
            <a:noFill/>
          </p:spPr>
          <p:txBody>
            <a:bodyPr wrap="square">
              <a:spAutoFit/>
            </a:bodyPr>
            <a:lstStyle/>
            <a:p>
              <a:pPr algn="ctr"/>
              <a:r>
                <a:rPr lang="fr-FR" sz="2800" dirty="0">
                  <a:latin typeface="Times New Roman" panose="02020603050405020304" pitchFamily="18" charset="0"/>
                  <a:cs typeface="Times New Roman" panose="02020603050405020304" pitchFamily="18" charset="0"/>
                </a:rPr>
                <a:t>Quelle est la présence aujourd’hui du ressuscité ? </a:t>
              </a:r>
            </a:p>
            <a:p>
              <a:pPr algn="ctr"/>
              <a:r>
                <a:rPr lang="fr-FR" sz="2800" dirty="0">
                  <a:latin typeface="Times New Roman" panose="02020603050405020304" pitchFamily="18" charset="0"/>
                  <a:cs typeface="Times New Roman" panose="02020603050405020304" pitchFamily="18" charset="0"/>
                </a:rPr>
                <a:t>Est-il avec nous ? </a:t>
              </a:r>
            </a:p>
          </p:txBody>
        </p:sp>
      </p:grpSp>
      <p:grpSp>
        <p:nvGrpSpPr>
          <p:cNvPr id="14" name="Groupe 13">
            <a:extLst>
              <a:ext uri="{FF2B5EF4-FFF2-40B4-BE49-F238E27FC236}">
                <a16:creationId xmlns:a16="http://schemas.microsoft.com/office/drawing/2014/main" id="{6796DF93-492A-0E50-8F45-3ED95D9D3270}"/>
              </a:ext>
            </a:extLst>
          </p:cNvPr>
          <p:cNvGrpSpPr/>
          <p:nvPr/>
        </p:nvGrpSpPr>
        <p:grpSpPr>
          <a:xfrm>
            <a:off x="674870" y="3532623"/>
            <a:ext cx="10556113" cy="1604638"/>
            <a:chOff x="335665" y="2989720"/>
            <a:chExt cx="11609407" cy="1604638"/>
          </a:xfrm>
        </p:grpSpPr>
        <p:sp>
          <p:nvSpPr>
            <p:cNvPr id="9" name="Rectangle : coins arrondis 8">
              <a:extLst>
                <a:ext uri="{FF2B5EF4-FFF2-40B4-BE49-F238E27FC236}">
                  <a16:creationId xmlns:a16="http://schemas.microsoft.com/office/drawing/2014/main" id="{15F0624F-BA39-761F-55E9-414D561C2107}"/>
                </a:ext>
              </a:extLst>
            </p:cNvPr>
            <p:cNvSpPr/>
            <p:nvPr/>
          </p:nvSpPr>
          <p:spPr>
            <a:xfrm>
              <a:off x="335665" y="2989720"/>
              <a:ext cx="11609407" cy="1604638"/>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467E2DCC-B5C6-E10B-D743-158F974EDDC8}"/>
                </a:ext>
              </a:extLst>
            </p:cNvPr>
            <p:cNvSpPr txBox="1"/>
            <p:nvPr/>
          </p:nvSpPr>
          <p:spPr>
            <a:xfrm>
              <a:off x="555584" y="3203845"/>
              <a:ext cx="11169568" cy="954107"/>
            </a:xfrm>
            <a:prstGeom prst="rect">
              <a:avLst/>
            </a:prstGeom>
            <a:noFill/>
          </p:spPr>
          <p:txBody>
            <a:bodyPr wrap="square">
              <a:spAutoFit/>
            </a:bodyPr>
            <a:lstStyle/>
            <a:p>
              <a:pPr algn="ctr"/>
              <a:r>
                <a:rPr lang="fr-FR" sz="2800" kern="150" dirty="0">
                  <a:effectLst/>
                  <a:latin typeface="Times New Roman" panose="02020603050405020304" pitchFamily="18" charset="0"/>
                  <a:ea typeface="Times New Roman" panose="02020603050405020304" pitchFamily="18" charset="0"/>
                  <a:cs typeface="Mangal" panose="02040503050203030202" pitchFamily="18" charset="0"/>
                </a:rPr>
                <a:t>Pourquoi Matthieu ne raconte-t-il pas comme Luc (Actes 2)</a:t>
              </a:r>
            </a:p>
            <a:p>
              <a:pPr algn="ctr"/>
              <a:r>
                <a:rPr lang="fr-FR" sz="2800" kern="150" dirty="0">
                  <a:effectLst/>
                  <a:latin typeface="Times New Roman" panose="02020603050405020304" pitchFamily="18" charset="0"/>
                  <a:ea typeface="Times New Roman" panose="02020603050405020304" pitchFamily="18" charset="0"/>
                  <a:cs typeface="Mangal" panose="02040503050203030202" pitchFamily="18" charset="0"/>
                </a:rPr>
                <a:t> que Jésus monte au ciel ? </a:t>
              </a:r>
              <a:endParaRPr lang="fr-FR" sz="2800" dirty="0"/>
            </a:p>
          </p:txBody>
        </p:sp>
      </p:grpSp>
    </p:spTree>
    <p:extLst>
      <p:ext uri="{BB962C8B-B14F-4D97-AF65-F5344CB8AC3E}">
        <p14:creationId xmlns:p14="http://schemas.microsoft.com/office/powerpoint/2010/main" val="86207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2054588" y="3234690"/>
            <a:ext cx="8521832" cy="1635890"/>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rgbClr val="FF0000"/>
                </a:solidFill>
                <a:latin typeface="Times New Roman" panose="02020603050405020304" pitchFamily="18" charset="0"/>
                <a:cs typeface="Times New Roman" panose="02020603050405020304" pitchFamily="18" charset="0"/>
              </a:rPr>
              <a:t>16 </a:t>
            </a:r>
            <a:r>
              <a:rPr lang="fr-FR" sz="2800" b="1" dirty="0">
                <a:solidFill>
                  <a:schemeClr val="tx1"/>
                </a:solidFill>
                <a:latin typeface="Times New Roman" panose="02020603050405020304" pitchFamily="18" charset="0"/>
                <a:cs typeface="Times New Roman" panose="02020603050405020304" pitchFamily="18" charset="0"/>
              </a:rPr>
              <a:t>Les onze </a:t>
            </a:r>
            <a:r>
              <a:rPr lang="fr-FR" sz="2800" b="1" dirty="0">
                <a:solidFill>
                  <a:srgbClr val="FF0000"/>
                </a:solidFill>
                <a:latin typeface="Times New Roman" panose="02020603050405020304" pitchFamily="18" charset="0"/>
                <a:cs typeface="Times New Roman" panose="02020603050405020304" pitchFamily="18" charset="0"/>
              </a:rPr>
              <a:t>disciples </a:t>
            </a:r>
            <a:r>
              <a:rPr lang="fr-FR" sz="2800" b="1" dirty="0">
                <a:solidFill>
                  <a:schemeClr val="tx1"/>
                </a:solidFill>
                <a:latin typeface="Times New Roman" panose="02020603050405020304" pitchFamily="18" charset="0"/>
                <a:cs typeface="Times New Roman" panose="02020603050405020304" pitchFamily="18" charset="0"/>
              </a:rPr>
              <a:t>s'en allèrent en</a:t>
            </a:r>
            <a:r>
              <a:rPr lang="fr-FR" sz="2800" b="1" dirty="0">
                <a:solidFill>
                  <a:srgbClr val="FF0000"/>
                </a:solidFill>
                <a:latin typeface="Times New Roman" panose="02020603050405020304" pitchFamily="18" charset="0"/>
                <a:cs typeface="Times New Roman" panose="02020603050405020304" pitchFamily="18" charset="0"/>
              </a:rPr>
              <a:t> </a:t>
            </a:r>
            <a:r>
              <a:rPr lang="fr-FR" sz="2800" b="1" dirty="0">
                <a:solidFill>
                  <a:schemeClr val="tx1"/>
                </a:solidFill>
                <a:latin typeface="Times New Roman" panose="02020603050405020304" pitchFamily="18" charset="0"/>
                <a:cs typeface="Times New Roman" panose="02020603050405020304" pitchFamily="18" charset="0"/>
              </a:rPr>
              <a:t>Galilée, à la montagne où Jésus leur avait ordonné de se rendre.</a:t>
            </a:r>
          </a:p>
        </p:txBody>
      </p:sp>
      <p:sp>
        <p:nvSpPr>
          <p:cNvPr id="3" name="Espace réservé du numéro de diapositive 2">
            <a:extLst>
              <a:ext uri="{FF2B5EF4-FFF2-40B4-BE49-F238E27FC236}">
                <a16:creationId xmlns:a16="http://schemas.microsoft.com/office/drawing/2014/main" id="{72C8A260-B819-718F-213B-DE4E4BCB9F45}"/>
              </a:ext>
            </a:extLst>
          </p:cNvPr>
          <p:cNvSpPr>
            <a:spLocks noGrp="1"/>
          </p:cNvSpPr>
          <p:nvPr>
            <p:ph type="sldNum" sz="quarter" idx="12"/>
          </p:nvPr>
        </p:nvSpPr>
        <p:spPr/>
        <p:txBody>
          <a:bodyPr/>
          <a:lstStyle/>
          <a:p>
            <a:fld id="{CF70008A-A0B5-4A2F-AE10-819E4AFD28BB}" type="slidenum">
              <a:rPr lang="fr-FR" smtClean="0"/>
              <a:pPr/>
              <a:t>7</a:t>
            </a:fld>
            <a:endParaRPr lang="fr-FR"/>
          </a:p>
        </p:txBody>
      </p:sp>
      <p:pic>
        <p:nvPicPr>
          <p:cNvPr id="6" name="Image 5">
            <a:extLst>
              <a:ext uri="{FF2B5EF4-FFF2-40B4-BE49-F238E27FC236}">
                <a16:creationId xmlns:a16="http://schemas.microsoft.com/office/drawing/2014/main" id="{7EB31769-9C3E-D00E-E39E-F2C98A4BC7E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74844" y="792688"/>
            <a:ext cx="2859860" cy="2442002"/>
          </a:xfrm>
          <a:prstGeom prst="rect">
            <a:avLst/>
          </a:prstGeom>
        </p:spPr>
      </p:pic>
    </p:spTree>
    <p:extLst>
      <p:ext uri="{BB962C8B-B14F-4D97-AF65-F5344CB8AC3E}">
        <p14:creationId xmlns:p14="http://schemas.microsoft.com/office/powerpoint/2010/main" val="41024062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4A7C5-B752-AC3A-4CE7-E65011132DA4}"/>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DA4B0BF-3934-549C-DD5A-997EF995B591}"/>
              </a:ext>
            </a:extLst>
          </p:cNvPr>
          <p:cNvSpPr>
            <a:spLocks noGrp="1"/>
          </p:cNvSpPr>
          <p:nvPr>
            <p:ph type="sldNum" sz="quarter" idx="12"/>
          </p:nvPr>
        </p:nvSpPr>
        <p:spPr/>
        <p:txBody>
          <a:bodyPr/>
          <a:lstStyle/>
          <a:p>
            <a:fld id="{CF70008A-A0B5-4A2F-AE10-819E4AFD28BB}" type="slidenum">
              <a:rPr lang="fr-FR" smtClean="0"/>
              <a:pPr/>
              <a:t>70</a:t>
            </a:fld>
            <a:endParaRPr lang="fr-FR"/>
          </a:p>
        </p:txBody>
      </p:sp>
      <p:sp>
        <p:nvSpPr>
          <p:cNvPr id="2" name="ZoneTexte 1">
            <a:extLst>
              <a:ext uri="{FF2B5EF4-FFF2-40B4-BE49-F238E27FC236}">
                <a16:creationId xmlns:a16="http://schemas.microsoft.com/office/drawing/2014/main" id="{108E7230-DE41-BE24-BE21-0B0EF5CBA619}"/>
              </a:ext>
            </a:extLst>
          </p:cNvPr>
          <p:cNvSpPr txBox="1"/>
          <p:nvPr/>
        </p:nvSpPr>
        <p:spPr>
          <a:xfrm>
            <a:off x="0" y="238207"/>
            <a:ext cx="3909349" cy="369332"/>
          </a:xfrm>
          <a:prstGeom prst="rect">
            <a:avLst/>
          </a:prstGeom>
          <a:noFill/>
        </p:spPr>
        <p:txBody>
          <a:bodyPr wrap="square">
            <a:spAutoFit/>
          </a:bodyPr>
          <a:lstStyle/>
          <a:p>
            <a:r>
              <a:rPr lang="fr-FR" dirty="0">
                <a:solidFill>
                  <a:srgbClr val="FF0000"/>
                </a:solidFill>
              </a:rPr>
              <a:t>Et moi, je suis avec vous  tous les jours </a:t>
            </a:r>
          </a:p>
        </p:txBody>
      </p:sp>
      <p:grpSp>
        <p:nvGrpSpPr>
          <p:cNvPr id="8" name="Groupe 7">
            <a:extLst>
              <a:ext uri="{FF2B5EF4-FFF2-40B4-BE49-F238E27FC236}">
                <a16:creationId xmlns:a16="http://schemas.microsoft.com/office/drawing/2014/main" id="{E260E840-0198-98C9-2BAE-F5ED06A1D3A1}"/>
              </a:ext>
            </a:extLst>
          </p:cNvPr>
          <p:cNvGrpSpPr/>
          <p:nvPr/>
        </p:nvGrpSpPr>
        <p:grpSpPr>
          <a:xfrm>
            <a:off x="1209072" y="1748785"/>
            <a:ext cx="9773855" cy="3360430"/>
            <a:chOff x="909578" y="1037950"/>
            <a:chExt cx="9773855" cy="4147507"/>
          </a:xfrm>
        </p:grpSpPr>
        <p:sp>
          <p:nvSpPr>
            <p:cNvPr id="3" name="Rectangle : coins arrondis 2">
              <a:extLst>
                <a:ext uri="{FF2B5EF4-FFF2-40B4-BE49-F238E27FC236}">
                  <a16:creationId xmlns:a16="http://schemas.microsoft.com/office/drawing/2014/main" id="{A9853022-502E-CE72-E1C5-DB5407EFC812}"/>
                </a:ext>
              </a:extLst>
            </p:cNvPr>
            <p:cNvSpPr/>
            <p:nvPr/>
          </p:nvSpPr>
          <p:spPr>
            <a:xfrm>
              <a:off x="909578" y="1037950"/>
              <a:ext cx="9773855" cy="4147507"/>
            </a:xfrm>
            <a:prstGeom prst="roundRect">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E15C6B4C-5E52-66DB-6DB2-B1DA642E6F5A}"/>
                </a:ext>
              </a:extLst>
            </p:cNvPr>
            <p:cNvSpPr txBox="1"/>
            <p:nvPr/>
          </p:nvSpPr>
          <p:spPr>
            <a:xfrm>
              <a:off x="1128531" y="1175636"/>
              <a:ext cx="9288683" cy="3108543"/>
            </a:xfrm>
            <a:prstGeom prst="rect">
              <a:avLst/>
            </a:prstGeom>
            <a:noFill/>
          </p:spPr>
          <p:txBody>
            <a:bodyPr wrap="square">
              <a:spAutoFit/>
            </a:bodyPr>
            <a:lstStyle/>
            <a:p>
              <a:pPr algn="ctr"/>
              <a:r>
                <a:rPr lang="fr-FR" sz="2800" b="1" dirty="0">
                  <a:latin typeface="Times New Roman" panose="02020603050405020304" pitchFamily="18" charset="0"/>
                  <a:cs typeface="Times New Roman" panose="02020603050405020304" pitchFamily="18" charset="0"/>
                </a:rPr>
                <a:t>Exode 3, 14 </a:t>
              </a:r>
              <a:r>
                <a:rPr lang="fr-FR" sz="2800" dirty="0">
                  <a:latin typeface="Times New Roman" panose="02020603050405020304" pitchFamily="18" charset="0"/>
                  <a:cs typeface="Times New Roman" panose="02020603050405020304" pitchFamily="18" charset="0"/>
                </a:rPr>
                <a:t>Dieu dit à Moïse : </a:t>
              </a:r>
            </a:p>
            <a:p>
              <a:pPr algn="ctr"/>
              <a:r>
                <a:rPr lang="fr-FR" sz="2800" i="1" dirty="0">
                  <a:latin typeface="Times New Roman" panose="02020603050405020304" pitchFamily="18" charset="0"/>
                  <a:cs typeface="Times New Roman" panose="02020603050405020304" pitchFamily="18" charset="0"/>
                </a:rPr>
                <a:t>Je suis celui qui suis. </a:t>
              </a:r>
            </a:p>
            <a:p>
              <a:pPr algn="ctr"/>
              <a:r>
                <a:rPr lang="fr-FR" sz="2800" dirty="0">
                  <a:latin typeface="Times New Roman" panose="02020603050405020304" pitchFamily="18" charset="0"/>
                  <a:cs typeface="Times New Roman" panose="02020603050405020304" pitchFamily="18" charset="0"/>
                </a:rPr>
                <a:t>Tu parleras ainsi aux fils d'Israël : </a:t>
              </a:r>
            </a:p>
            <a:p>
              <a:pPr algn="ctr"/>
              <a:r>
                <a:rPr lang="fr-FR" sz="2800" dirty="0">
                  <a:latin typeface="Times New Roman" panose="02020603050405020304" pitchFamily="18" charset="0"/>
                  <a:cs typeface="Times New Roman" panose="02020603050405020304" pitchFamily="18" charset="0"/>
                </a:rPr>
                <a:t>Celui qui m'a envoyé vers vous, c'est : </a:t>
              </a:r>
              <a:r>
                <a:rPr lang="fr-FR" sz="2800" i="1" dirty="0">
                  <a:latin typeface="Times New Roman" panose="02020603050405020304" pitchFamily="18" charset="0"/>
                  <a:cs typeface="Times New Roman" panose="02020603050405020304" pitchFamily="18" charset="0"/>
                </a:rPr>
                <a:t>JE SUIS</a:t>
              </a:r>
              <a:r>
                <a:rPr lang="fr-FR" sz="2800" dirty="0">
                  <a:latin typeface="Times New Roman" panose="02020603050405020304" pitchFamily="18" charset="0"/>
                  <a:cs typeface="Times New Roman" panose="02020603050405020304" pitchFamily="18" charset="0"/>
                </a:rPr>
                <a:t>.</a:t>
              </a:r>
            </a:p>
            <a:p>
              <a:pPr algn="ctr"/>
              <a:r>
                <a:rPr lang="fr-FR" sz="2800" b="1" dirty="0">
                  <a:latin typeface="Times New Roman" panose="02020603050405020304" pitchFamily="18" charset="0"/>
                  <a:cs typeface="Times New Roman" panose="02020603050405020304" pitchFamily="18" charset="0"/>
                </a:rPr>
                <a:t>Aggée 1, 13 </a:t>
              </a:r>
              <a:r>
                <a:rPr lang="fr-FR" sz="2800" dirty="0">
                  <a:latin typeface="Times New Roman" panose="02020603050405020304" pitchFamily="18" charset="0"/>
                  <a:cs typeface="Times New Roman" panose="02020603050405020304" pitchFamily="18" charset="0"/>
                </a:rPr>
                <a:t>Aggée, le messager du Seigneur, </a:t>
              </a:r>
            </a:p>
            <a:p>
              <a:pPr algn="ctr"/>
              <a:r>
                <a:rPr lang="fr-FR" sz="2800" dirty="0">
                  <a:latin typeface="Times New Roman" panose="02020603050405020304" pitchFamily="18" charset="0"/>
                  <a:cs typeface="Times New Roman" panose="02020603050405020304" pitchFamily="18" charset="0"/>
                </a:rPr>
                <a:t>parla en ces termes au peuple, selon le message du Seigneur : </a:t>
              </a:r>
            </a:p>
            <a:p>
              <a:pPr algn="ctr"/>
              <a:r>
                <a:rPr lang="fr-FR" sz="2800" i="1" dirty="0">
                  <a:latin typeface="Times New Roman" panose="02020603050405020304" pitchFamily="18" charset="0"/>
                  <a:cs typeface="Times New Roman" panose="02020603050405020304" pitchFamily="18" charset="0"/>
                </a:rPr>
                <a:t>Je suis avec vous, oracle du Seigneur.</a:t>
              </a:r>
            </a:p>
          </p:txBody>
        </p:sp>
      </p:grpSp>
    </p:spTree>
    <p:extLst>
      <p:ext uri="{BB962C8B-B14F-4D97-AF65-F5344CB8AC3E}">
        <p14:creationId xmlns:p14="http://schemas.microsoft.com/office/powerpoint/2010/main" val="30036158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15D0D-262B-9899-0DE8-CCEBF646DD73}"/>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A268538-F45C-7A4F-E516-2AEA6743A0F7}"/>
              </a:ext>
            </a:extLst>
          </p:cNvPr>
          <p:cNvSpPr>
            <a:spLocks noGrp="1"/>
          </p:cNvSpPr>
          <p:nvPr>
            <p:ph type="sldNum" sz="quarter" idx="12"/>
          </p:nvPr>
        </p:nvSpPr>
        <p:spPr/>
        <p:txBody>
          <a:bodyPr/>
          <a:lstStyle/>
          <a:p>
            <a:fld id="{CF70008A-A0B5-4A2F-AE10-819E4AFD28BB}" type="slidenum">
              <a:rPr lang="fr-FR" smtClean="0"/>
              <a:pPr/>
              <a:t>71</a:t>
            </a:fld>
            <a:endParaRPr lang="fr-FR"/>
          </a:p>
        </p:txBody>
      </p:sp>
      <p:sp>
        <p:nvSpPr>
          <p:cNvPr id="2" name="ZoneTexte 1">
            <a:extLst>
              <a:ext uri="{FF2B5EF4-FFF2-40B4-BE49-F238E27FC236}">
                <a16:creationId xmlns:a16="http://schemas.microsoft.com/office/drawing/2014/main" id="{A27033A1-AD10-6938-35E4-9CCFFD8475B6}"/>
              </a:ext>
            </a:extLst>
          </p:cNvPr>
          <p:cNvSpPr txBox="1"/>
          <p:nvPr/>
        </p:nvSpPr>
        <p:spPr>
          <a:xfrm>
            <a:off x="0" y="238207"/>
            <a:ext cx="3909349" cy="369332"/>
          </a:xfrm>
          <a:prstGeom prst="rect">
            <a:avLst/>
          </a:prstGeom>
          <a:noFill/>
        </p:spPr>
        <p:txBody>
          <a:bodyPr wrap="square">
            <a:spAutoFit/>
          </a:bodyPr>
          <a:lstStyle/>
          <a:p>
            <a:r>
              <a:rPr lang="fr-FR" dirty="0">
                <a:solidFill>
                  <a:srgbClr val="FF0000"/>
                </a:solidFill>
              </a:rPr>
              <a:t>Et moi, je suis avec vous  tous les jours </a:t>
            </a:r>
          </a:p>
        </p:txBody>
      </p:sp>
      <p:grpSp>
        <p:nvGrpSpPr>
          <p:cNvPr id="10" name="Groupe 9">
            <a:extLst>
              <a:ext uri="{FF2B5EF4-FFF2-40B4-BE49-F238E27FC236}">
                <a16:creationId xmlns:a16="http://schemas.microsoft.com/office/drawing/2014/main" id="{5CB24B20-B2F3-B0FC-780C-4CCDE835E5C6}"/>
              </a:ext>
            </a:extLst>
          </p:cNvPr>
          <p:cNvGrpSpPr/>
          <p:nvPr/>
        </p:nvGrpSpPr>
        <p:grpSpPr>
          <a:xfrm>
            <a:off x="770683" y="775779"/>
            <a:ext cx="8373317" cy="1863249"/>
            <a:chOff x="770683" y="775779"/>
            <a:chExt cx="8373317" cy="1863249"/>
          </a:xfrm>
        </p:grpSpPr>
        <p:sp>
          <p:nvSpPr>
            <p:cNvPr id="5" name="Rectangle : coins arrondis 4">
              <a:extLst>
                <a:ext uri="{FF2B5EF4-FFF2-40B4-BE49-F238E27FC236}">
                  <a16:creationId xmlns:a16="http://schemas.microsoft.com/office/drawing/2014/main" id="{33AF259E-6AD0-60A1-9D4F-A0027F424066}"/>
                </a:ext>
              </a:extLst>
            </p:cNvPr>
            <p:cNvSpPr/>
            <p:nvPr/>
          </p:nvSpPr>
          <p:spPr>
            <a:xfrm>
              <a:off x="770683" y="775779"/>
              <a:ext cx="8373317" cy="1863249"/>
            </a:xfrm>
            <a:prstGeom prst="round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7C2F06DD-35F2-14FD-4F1E-6140936E89EE}"/>
                </a:ext>
              </a:extLst>
            </p:cNvPr>
            <p:cNvSpPr txBox="1"/>
            <p:nvPr/>
          </p:nvSpPr>
          <p:spPr>
            <a:xfrm>
              <a:off x="847846" y="958487"/>
              <a:ext cx="8122534" cy="1384995"/>
            </a:xfrm>
            <a:prstGeom prst="rect">
              <a:avLst/>
            </a:prstGeom>
            <a:noFill/>
          </p:spPr>
          <p:txBody>
            <a:bodyPr wrap="square">
              <a:spAutoFit/>
            </a:bodyPr>
            <a:lstStyle/>
            <a:p>
              <a:pPr algn="ctr"/>
              <a:r>
                <a:rPr lang="fr-FR" sz="2800" b="1" dirty="0">
                  <a:latin typeface="Times New Roman" panose="02020603050405020304" pitchFamily="18" charset="0"/>
                  <a:cs typeface="Times New Roman" panose="02020603050405020304" pitchFamily="18" charset="0"/>
                </a:rPr>
                <a:t>Matthieu 1, 23 </a:t>
              </a:r>
              <a:r>
                <a:rPr lang="fr-FR" sz="2800" dirty="0">
                  <a:latin typeface="Times New Roman" panose="02020603050405020304" pitchFamily="18" charset="0"/>
                  <a:cs typeface="Times New Roman" panose="02020603050405020304" pitchFamily="18" charset="0"/>
                </a:rPr>
                <a:t>Voici que la Vierge concevra et </a:t>
              </a:r>
            </a:p>
            <a:p>
              <a:pPr algn="ctr"/>
              <a:r>
                <a:rPr lang="fr-FR" sz="2800" dirty="0">
                  <a:latin typeface="Times New Roman" panose="02020603050405020304" pitchFamily="18" charset="0"/>
                  <a:cs typeface="Times New Roman" panose="02020603050405020304" pitchFamily="18" charset="0"/>
                </a:rPr>
                <a:t>elle mettra au monde un fils, auquel on donnera le nom d'Emmanuel, qui se traduit : </a:t>
              </a:r>
              <a:r>
                <a:rPr lang="fr-FR" sz="2800" i="1" dirty="0">
                  <a:latin typeface="Times New Roman" panose="02020603050405020304" pitchFamily="18" charset="0"/>
                  <a:cs typeface="Times New Roman" panose="02020603050405020304" pitchFamily="18" charset="0"/>
                </a:rPr>
                <a:t>Dieu-avec-nous</a:t>
              </a:r>
              <a:r>
                <a:rPr lang="fr-FR" sz="2800" dirty="0">
                  <a:latin typeface="Times New Roman" panose="02020603050405020304" pitchFamily="18" charset="0"/>
                  <a:cs typeface="Times New Roman" panose="02020603050405020304" pitchFamily="18" charset="0"/>
                </a:rPr>
                <a:t> . </a:t>
              </a:r>
            </a:p>
          </p:txBody>
        </p:sp>
      </p:grpSp>
      <p:grpSp>
        <p:nvGrpSpPr>
          <p:cNvPr id="13" name="Groupe 12">
            <a:extLst>
              <a:ext uri="{FF2B5EF4-FFF2-40B4-BE49-F238E27FC236}">
                <a16:creationId xmlns:a16="http://schemas.microsoft.com/office/drawing/2014/main" id="{AD97950A-DED9-86A0-F484-544A778736CC}"/>
              </a:ext>
            </a:extLst>
          </p:cNvPr>
          <p:cNvGrpSpPr/>
          <p:nvPr/>
        </p:nvGrpSpPr>
        <p:grpSpPr>
          <a:xfrm>
            <a:off x="995422" y="2790416"/>
            <a:ext cx="10961225" cy="3270387"/>
            <a:chOff x="995422" y="2790416"/>
            <a:chExt cx="10961225" cy="3270387"/>
          </a:xfrm>
        </p:grpSpPr>
        <p:sp>
          <p:nvSpPr>
            <p:cNvPr id="3" name="Rectangle : coins arrondis 2">
              <a:extLst>
                <a:ext uri="{FF2B5EF4-FFF2-40B4-BE49-F238E27FC236}">
                  <a16:creationId xmlns:a16="http://schemas.microsoft.com/office/drawing/2014/main" id="{84FC2EDA-8E39-E0D5-874A-F0925C3B77BE}"/>
                </a:ext>
              </a:extLst>
            </p:cNvPr>
            <p:cNvSpPr/>
            <p:nvPr/>
          </p:nvSpPr>
          <p:spPr>
            <a:xfrm>
              <a:off x="995422" y="2790416"/>
              <a:ext cx="10961225" cy="3270387"/>
            </a:xfrm>
            <a:prstGeom prst="round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9D304636-1BA5-D556-176E-5BD1D518C718}"/>
                </a:ext>
              </a:extLst>
            </p:cNvPr>
            <p:cNvSpPr txBox="1"/>
            <p:nvPr/>
          </p:nvSpPr>
          <p:spPr>
            <a:xfrm>
              <a:off x="1174830" y="2821736"/>
              <a:ext cx="10480875" cy="3108543"/>
            </a:xfrm>
            <a:prstGeom prst="rect">
              <a:avLst/>
            </a:prstGeom>
            <a:noFill/>
          </p:spPr>
          <p:txBody>
            <a:bodyPr wrap="square">
              <a:spAutoFit/>
            </a:bodyPr>
            <a:lstStyle/>
            <a:p>
              <a:pPr algn="ctr"/>
              <a:r>
                <a:rPr lang="fr-FR" sz="2800" b="1" dirty="0">
                  <a:latin typeface="Times New Roman" panose="02020603050405020304" pitchFamily="18" charset="0"/>
                  <a:cs typeface="Times New Roman" panose="02020603050405020304" pitchFamily="18" charset="0"/>
                </a:rPr>
                <a:t>Anamnèse</a:t>
              </a:r>
            </a:p>
            <a:p>
              <a:pPr algn="ctr"/>
              <a:r>
                <a:rPr lang="fr-FR" sz="2800" dirty="0">
                  <a:latin typeface="Times New Roman" panose="02020603050405020304" pitchFamily="18" charset="0"/>
                  <a:cs typeface="Times New Roman" panose="02020603050405020304" pitchFamily="18" charset="0"/>
                </a:rPr>
                <a:t>En liturgie, l'anamnèse est l’acclamation qui suit après la consécration.</a:t>
              </a:r>
            </a:p>
            <a:p>
              <a:pPr algn="ctr"/>
              <a:r>
                <a:rPr lang="fr-FR" sz="2800" i="1" dirty="0">
                  <a:latin typeface="Times New Roman" panose="02020603050405020304" pitchFamily="18" charset="0"/>
                  <a:cs typeface="Times New Roman" panose="02020603050405020304" pitchFamily="18" charset="0"/>
                </a:rPr>
                <a:t>Christ est venu, Christ est né, Christ a souffert, Christ est mort, </a:t>
              </a:r>
            </a:p>
            <a:p>
              <a:pPr algn="ctr"/>
              <a:r>
                <a:rPr lang="fr-FR" sz="2800" i="1" dirty="0">
                  <a:latin typeface="Times New Roman" panose="02020603050405020304" pitchFamily="18" charset="0"/>
                  <a:cs typeface="Times New Roman" panose="02020603050405020304" pitchFamily="18" charset="0"/>
                </a:rPr>
                <a:t>Christ est ressuscité, Christ reviendra, Christ est là ! </a:t>
              </a:r>
            </a:p>
            <a:p>
              <a:pPr algn="ctr"/>
              <a:endParaRPr lang="fr-FR" sz="2800" dirty="0">
                <a:latin typeface="Times New Roman" panose="02020603050405020304" pitchFamily="18" charset="0"/>
                <a:cs typeface="Times New Roman" panose="02020603050405020304" pitchFamily="18" charset="0"/>
              </a:endParaRPr>
            </a:p>
            <a:p>
              <a:pPr algn="ctr"/>
              <a:r>
                <a:rPr lang="fr-FR" sz="2800" dirty="0">
                  <a:latin typeface="Times New Roman" panose="02020603050405020304" pitchFamily="18" charset="0"/>
                  <a:cs typeface="Times New Roman" panose="02020603050405020304" pitchFamily="18" charset="0"/>
                </a:rPr>
                <a:t>L’anamnèse fait référence à l’événement Jésus-Christ </a:t>
              </a:r>
            </a:p>
            <a:p>
              <a:pPr algn="ctr"/>
              <a:r>
                <a:rPr lang="fr-FR" sz="2800" dirty="0">
                  <a:latin typeface="Times New Roman" panose="02020603050405020304" pitchFamily="18" charset="0"/>
                  <a:cs typeface="Times New Roman" panose="02020603050405020304" pitchFamily="18" charset="0"/>
                </a:rPr>
                <a:t>comme un événement d’actualité permanente. </a:t>
              </a:r>
            </a:p>
          </p:txBody>
        </p:sp>
      </p:grpSp>
    </p:spTree>
    <p:extLst>
      <p:ext uri="{BB962C8B-B14F-4D97-AF65-F5344CB8AC3E}">
        <p14:creationId xmlns:p14="http://schemas.microsoft.com/office/powerpoint/2010/main" val="198767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70EC6-74DC-FFDE-47FF-24130D021C74}"/>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92CEB57-3990-89D8-B664-4D1720AA4570}"/>
              </a:ext>
            </a:extLst>
          </p:cNvPr>
          <p:cNvSpPr>
            <a:spLocks noGrp="1"/>
          </p:cNvSpPr>
          <p:nvPr>
            <p:ph type="sldNum" sz="quarter" idx="12"/>
          </p:nvPr>
        </p:nvSpPr>
        <p:spPr/>
        <p:txBody>
          <a:bodyPr/>
          <a:lstStyle/>
          <a:p>
            <a:fld id="{CF70008A-A0B5-4A2F-AE10-819E4AFD28BB}" type="slidenum">
              <a:rPr lang="fr-FR" smtClean="0"/>
              <a:pPr/>
              <a:t>72</a:t>
            </a:fld>
            <a:endParaRPr lang="fr-FR"/>
          </a:p>
        </p:txBody>
      </p:sp>
      <p:sp>
        <p:nvSpPr>
          <p:cNvPr id="2" name="ZoneTexte 1">
            <a:extLst>
              <a:ext uri="{FF2B5EF4-FFF2-40B4-BE49-F238E27FC236}">
                <a16:creationId xmlns:a16="http://schemas.microsoft.com/office/drawing/2014/main" id="{FD42B582-F3D9-7EEC-B37E-9C471DD02894}"/>
              </a:ext>
            </a:extLst>
          </p:cNvPr>
          <p:cNvSpPr txBox="1"/>
          <p:nvPr/>
        </p:nvSpPr>
        <p:spPr>
          <a:xfrm>
            <a:off x="0" y="238207"/>
            <a:ext cx="3909349" cy="369332"/>
          </a:xfrm>
          <a:prstGeom prst="rect">
            <a:avLst/>
          </a:prstGeom>
          <a:noFill/>
        </p:spPr>
        <p:txBody>
          <a:bodyPr wrap="square">
            <a:spAutoFit/>
          </a:bodyPr>
          <a:lstStyle/>
          <a:p>
            <a:r>
              <a:rPr lang="fr-FR" dirty="0">
                <a:solidFill>
                  <a:srgbClr val="FF0000"/>
                </a:solidFill>
              </a:rPr>
              <a:t>Et moi, je suis avec vous  tous les jours </a:t>
            </a:r>
          </a:p>
        </p:txBody>
      </p:sp>
      <p:grpSp>
        <p:nvGrpSpPr>
          <p:cNvPr id="7" name="Groupe 6">
            <a:extLst>
              <a:ext uri="{FF2B5EF4-FFF2-40B4-BE49-F238E27FC236}">
                <a16:creationId xmlns:a16="http://schemas.microsoft.com/office/drawing/2014/main" id="{AB96AFEA-F3A5-5AD6-1C4A-7E470852F238}"/>
              </a:ext>
            </a:extLst>
          </p:cNvPr>
          <p:cNvGrpSpPr/>
          <p:nvPr/>
        </p:nvGrpSpPr>
        <p:grpSpPr>
          <a:xfrm>
            <a:off x="567160" y="1425280"/>
            <a:ext cx="10671859" cy="4317611"/>
            <a:chOff x="1412111" y="2038739"/>
            <a:chExt cx="10671859" cy="4317611"/>
          </a:xfrm>
        </p:grpSpPr>
        <p:sp>
          <p:nvSpPr>
            <p:cNvPr id="5" name="ZoneTexte 4">
              <a:extLst>
                <a:ext uri="{FF2B5EF4-FFF2-40B4-BE49-F238E27FC236}">
                  <a16:creationId xmlns:a16="http://schemas.microsoft.com/office/drawing/2014/main" id="{B0F62BCF-1B2B-29D5-78F9-813D44E83E32}"/>
                </a:ext>
              </a:extLst>
            </p:cNvPr>
            <p:cNvSpPr txBox="1"/>
            <p:nvPr/>
          </p:nvSpPr>
          <p:spPr>
            <a:xfrm>
              <a:off x="1620456" y="2136338"/>
              <a:ext cx="10197296" cy="3970318"/>
            </a:xfrm>
            <a:prstGeom prst="rect">
              <a:avLst/>
            </a:prstGeom>
            <a:noFill/>
          </p:spPr>
          <p:txBody>
            <a:bodyPr wrap="square">
              <a:spAutoFit/>
            </a:bodyPr>
            <a:lstStyle/>
            <a:p>
              <a:pPr algn="ctr"/>
              <a:r>
                <a:rPr lang="fr-FR" sz="2800" dirty="0">
                  <a:latin typeface="Times New Roman" panose="02020603050405020304" pitchFamily="18" charset="0"/>
                  <a:cs typeface="Times New Roman" panose="02020603050405020304" pitchFamily="18" charset="0"/>
                </a:rPr>
                <a:t>Par l’expression Je suis, </a:t>
              </a:r>
            </a:p>
            <a:p>
              <a:pPr algn="ctr"/>
              <a:r>
                <a:rPr lang="fr-FR" sz="2800" dirty="0">
                  <a:latin typeface="Times New Roman" panose="02020603050405020304" pitchFamily="18" charset="0"/>
                  <a:cs typeface="Times New Roman" panose="02020603050405020304" pitchFamily="18" charset="0"/>
                </a:rPr>
                <a:t>Jésus se révèle comme le Dieu de Moïse. Celui qui est ! </a:t>
              </a:r>
            </a:p>
            <a:p>
              <a:pPr algn="ctr"/>
              <a:r>
                <a:rPr lang="fr-FR" sz="2800" dirty="0">
                  <a:latin typeface="Times New Roman" panose="02020603050405020304" pitchFamily="18" charset="0"/>
                  <a:cs typeface="Times New Roman" panose="02020603050405020304" pitchFamily="18" charset="0"/>
                </a:rPr>
                <a:t>Jésus réalise la présence de Dieu.  </a:t>
              </a:r>
            </a:p>
            <a:p>
              <a:pPr algn="ctr"/>
              <a:r>
                <a:rPr lang="fr-FR" sz="2800" dirty="0">
                  <a:latin typeface="Times New Roman" panose="02020603050405020304" pitchFamily="18" charset="0"/>
                  <a:cs typeface="Times New Roman" panose="02020603050405020304" pitchFamily="18" charset="0"/>
                </a:rPr>
                <a:t>Tout au long de l’histoire, </a:t>
              </a:r>
            </a:p>
            <a:p>
              <a:pPr algn="ctr"/>
              <a:r>
                <a:rPr lang="fr-FR" sz="2800" dirty="0">
                  <a:latin typeface="Times New Roman" panose="02020603050405020304" pitchFamily="18" charset="0"/>
                  <a:cs typeface="Times New Roman" panose="02020603050405020304" pitchFamily="18" charset="0"/>
                </a:rPr>
                <a:t>le ressuscité reste l’Emmanuel, Dieu avec nous. </a:t>
              </a:r>
            </a:p>
            <a:p>
              <a:pPr algn="ctr"/>
              <a:r>
                <a:rPr lang="fr-FR" sz="2800" dirty="0">
                  <a:latin typeface="Times New Roman" panose="02020603050405020304" pitchFamily="18" charset="0"/>
                  <a:cs typeface="Times New Roman" panose="02020603050405020304" pitchFamily="18" charset="0"/>
                </a:rPr>
                <a:t>Pour Matthieu, Jésus ne part pas, </a:t>
              </a:r>
            </a:p>
            <a:p>
              <a:pPr algn="ctr"/>
              <a:r>
                <a:rPr lang="fr-FR" sz="2800" dirty="0">
                  <a:latin typeface="Times New Roman" panose="02020603050405020304" pitchFamily="18" charset="0"/>
                  <a:cs typeface="Times New Roman" panose="02020603050405020304" pitchFamily="18" charset="0"/>
                </a:rPr>
                <a:t>le ressuscité demeure avec ses disciples jusqu’à la fin du monde. </a:t>
              </a:r>
            </a:p>
            <a:p>
              <a:pPr algn="ctr"/>
              <a:r>
                <a:rPr lang="fr-FR" sz="2800" dirty="0">
                  <a:latin typeface="Times New Roman" panose="02020603050405020304" pitchFamily="18" charset="0"/>
                  <a:cs typeface="Times New Roman" panose="02020603050405020304" pitchFamily="18" charset="0"/>
                </a:rPr>
                <a:t>La liturgie nous fait célébrer Dieu avec nous aujourd’hui, </a:t>
              </a:r>
            </a:p>
            <a:p>
              <a:pPr algn="ctr"/>
              <a:r>
                <a:rPr lang="fr-FR" sz="2800" dirty="0">
                  <a:latin typeface="Times New Roman" panose="02020603050405020304" pitchFamily="18" charset="0"/>
                  <a:cs typeface="Times New Roman" panose="02020603050405020304" pitchFamily="18" charset="0"/>
                </a:rPr>
                <a:t>Celui qui nous sauve.   </a:t>
              </a:r>
            </a:p>
          </p:txBody>
        </p:sp>
        <p:sp>
          <p:nvSpPr>
            <p:cNvPr id="6" name="Rectangle : coins arrondis 5">
              <a:extLst>
                <a:ext uri="{FF2B5EF4-FFF2-40B4-BE49-F238E27FC236}">
                  <a16:creationId xmlns:a16="http://schemas.microsoft.com/office/drawing/2014/main" id="{5FFC207D-BD40-9F02-A8D4-B00B7C3F2872}"/>
                </a:ext>
              </a:extLst>
            </p:cNvPr>
            <p:cNvSpPr/>
            <p:nvPr/>
          </p:nvSpPr>
          <p:spPr>
            <a:xfrm>
              <a:off x="1412111" y="2038739"/>
              <a:ext cx="10671859" cy="4317611"/>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6475906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0CE6B-6A1B-E4E9-77FF-3D8FA83E74F5}"/>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08045A1-0E89-E2DA-4814-212C25F1ABBB}"/>
              </a:ext>
            </a:extLst>
          </p:cNvPr>
          <p:cNvSpPr>
            <a:spLocks noGrp="1"/>
          </p:cNvSpPr>
          <p:nvPr>
            <p:ph type="sldNum" sz="quarter" idx="12"/>
          </p:nvPr>
        </p:nvSpPr>
        <p:spPr/>
        <p:txBody>
          <a:bodyPr/>
          <a:lstStyle/>
          <a:p>
            <a:fld id="{CF70008A-A0B5-4A2F-AE10-819E4AFD28BB}" type="slidenum">
              <a:rPr lang="fr-FR" smtClean="0"/>
              <a:pPr/>
              <a:t>73</a:t>
            </a:fld>
            <a:endParaRPr lang="fr-FR"/>
          </a:p>
        </p:txBody>
      </p:sp>
      <p:grpSp>
        <p:nvGrpSpPr>
          <p:cNvPr id="2" name="Groupe 1">
            <a:extLst>
              <a:ext uri="{FF2B5EF4-FFF2-40B4-BE49-F238E27FC236}">
                <a16:creationId xmlns:a16="http://schemas.microsoft.com/office/drawing/2014/main" id="{EE443212-E156-75CC-286C-96191E07F53B}"/>
              </a:ext>
            </a:extLst>
          </p:cNvPr>
          <p:cNvGrpSpPr/>
          <p:nvPr/>
        </p:nvGrpSpPr>
        <p:grpSpPr>
          <a:xfrm>
            <a:off x="1617079" y="2219798"/>
            <a:ext cx="8957841" cy="2418403"/>
            <a:chOff x="1805650" y="2459072"/>
            <a:chExt cx="8957841" cy="2418403"/>
          </a:xfrm>
        </p:grpSpPr>
        <p:sp>
          <p:nvSpPr>
            <p:cNvPr id="3" name="ZoneTexte 2">
              <a:extLst>
                <a:ext uri="{FF2B5EF4-FFF2-40B4-BE49-F238E27FC236}">
                  <a16:creationId xmlns:a16="http://schemas.microsoft.com/office/drawing/2014/main" id="{2190C84D-7DAD-82B1-6178-A1230AD80248}"/>
                </a:ext>
              </a:extLst>
            </p:cNvPr>
            <p:cNvSpPr txBox="1"/>
            <p:nvPr/>
          </p:nvSpPr>
          <p:spPr>
            <a:xfrm>
              <a:off x="2026533" y="2646137"/>
              <a:ext cx="8516073" cy="1815882"/>
            </a:xfrm>
            <a:prstGeom prst="rect">
              <a:avLst/>
            </a:prstGeom>
            <a:noFill/>
          </p:spPr>
          <p:txBody>
            <a:bodyPr wrap="square">
              <a:spAutoFit/>
            </a:bodyPr>
            <a:lstStyle/>
            <a:p>
              <a:pPr algn="ctr"/>
              <a:r>
                <a:rPr lang="fr-FR" sz="2800" b="1" dirty="0">
                  <a:solidFill>
                    <a:srgbClr val="FF0000"/>
                  </a:solidFill>
                  <a:latin typeface="Times New Roman" panose="02020603050405020304" pitchFamily="18" charset="0"/>
                  <a:cs typeface="Times New Roman" panose="02020603050405020304" pitchFamily="18" charset="0"/>
                </a:rPr>
                <a:t>20</a:t>
              </a:r>
              <a:r>
                <a:rPr lang="fr-FR" sz="2800" b="1" dirty="0">
                  <a:latin typeface="Times New Roman" panose="02020603050405020304" pitchFamily="18" charset="0"/>
                  <a:cs typeface="Times New Roman" panose="02020603050405020304" pitchFamily="18" charset="0"/>
                </a:rPr>
                <a:t> et apprenez-leur à observer</a:t>
              </a:r>
            </a:p>
            <a:p>
              <a:pPr algn="ctr"/>
              <a:r>
                <a:rPr lang="fr-FR" sz="2800" b="1" dirty="0">
                  <a:latin typeface="Times New Roman" panose="02020603050405020304" pitchFamily="18" charset="0"/>
                  <a:cs typeface="Times New Roman" panose="02020603050405020304" pitchFamily="18" charset="0"/>
                </a:rPr>
                <a:t> tout ce que je vous ai commandé. </a:t>
              </a:r>
            </a:p>
            <a:p>
              <a:pPr algn="ctr"/>
              <a:r>
                <a:rPr lang="fr-FR" sz="2800" b="1" dirty="0">
                  <a:latin typeface="Times New Roman" panose="02020603050405020304" pitchFamily="18" charset="0"/>
                  <a:cs typeface="Times New Roman" panose="02020603050405020304" pitchFamily="18" charset="0"/>
                </a:rPr>
                <a:t>Et moi, je suis avec vous </a:t>
              </a:r>
            </a:p>
            <a:p>
              <a:pPr algn="ctr"/>
              <a:r>
                <a:rPr lang="fr-FR" sz="2800" b="1" dirty="0">
                  <a:latin typeface="Times New Roman" panose="02020603050405020304" pitchFamily="18" charset="0"/>
                  <a:cs typeface="Times New Roman" panose="02020603050405020304" pitchFamily="18" charset="0"/>
                </a:rPr>
                <a:t>tous les jours </a:t>
              </a:r>
              <a:r>
                <a:rPr lang="fr-FR" sz="2800" b="1" dirty="0">
                  <a:solidFill>
                    <a:srgbClr val="FF0000"/>
                  </a:solidFill>
                  <a:latin typeface="Times New Roman" panose="02020603050405020304" pitchFamily="18" charset="0"/>
                  <a:cs typeface="Times New Roman" panose="02020603050405020304" pitchFamily="18" charset="0"/>
                </a:rPr>
                <a:t>jusqu'à la fin du monde. </a:t>
              </a:r>
              <a:r>
                <a:rPr lang="fr-FR" sz="2800" b="1" dirty="0">
                  <a:latin typeface="Times New Roman" panose="02020603050405020304" pitchFamily="18" charset="0"/>
                  <a:cs typeface="Times New Roman" panose="02020603050405020304" pitchFamily="18" charset="0"/>
                </a:rPr>
                <a:t>»</a:t>
              </a:r>
            </a:p>
          </p:txBody>
        </p:sp>
        <p:sp>
          <p:nvSpPr>
            <p:cNvPr id="5" name="Rectangle : coins arrondis 4">
              <a:extLst>
                <a:ext uri="{FF2B5EF4-FFF2-40B4-BE49-F238E27FC236}">
                  <a16:creationId xmlns:a16="http://schemas.microsoft.com/office/drawing/2014/main" id="{0A247F02-3073-5F25-0423-99563D084740}"/>
                </a:ext>
              </a:extLst>
            </p:cNvPr>
            <p:cNvSpPr/>
            <p:nvPr/>
          </p:nvSpPr>
          <p:spPr>
            <a:xfrm>
              <a:off x="1805650" y="2459072"/>
              <a:ext cx="8957841" cy="2418403"/>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8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789252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C52F7-7B96-51E4-A792-DC4E23F217F3}"/>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12FAF5B7-FEED-67AA-38E5-15AB60459181}"/>
              </a:ext>
            </a:extLst>
          </p:cNvPr>
          <p:cNvSpPr>
            <a:spLocks noGrp="1"/>
          </p:cNvSpPr>
          <p:nvPr>
            <p:ph type="sldNum" sz="quarter" idx="12"/>
          </p:nvPr>
        </p:nvSpPr>
        <p:spPr/>
        <p:txBody>
          <a:bodyPr/>
          <a:lstStyle/>
          <a:p>
            <a:fld id="{CF70008A-A0B5-4A2F-AE10-819E4AFD28BB}" type="slidenum">
              <a:rPr lang="fr-FR" smtClean="0"/>
              <a:pPr/>
              <a:t>74</a:t>
            </a:fld>
            <a:endParaRPr lang="fr-FR"/>
          </a:p>
        </p:txBody>
      </p:sp>
      <p:grpSp>
        <p:nvGrpSpPr>
          <p:cNvPr id="7" name="Groupe 6">
            <a:extLst>
              <a:ext uri="{FF2B5EF4-FFF2-40B4-BE49-F238E27FC236}">
                <a16:creationId xmlns:a16="http://schemas.microsoft.com/office/drawing/2014/main" id="{62C9D2A3-FCFA-C62A-F927-F9EB129EC4C2}"/>
              </a:ext>
            </a:extLst>
          </p:cNvPr>
          <p:cNvGrpSpPr/>
          <p:nvPr/>
        </p:nvGrpSpPr>
        <p:grpSpPr>
          <a:xfrm>
            <a:off x="954065" y="1414120"/>
            <a:ext cx="7656535" cy="1352230"/>
            <a:chOff x="1082350" y="569168"/>
            <a:chExt cx="7656535" cy="1352230"/>
          </a:xfrm>
        </p:grpSpPr>
        <p:sp>
          <p:nvSpPr>
            <p:cNvPr id="2" name="Rectangle : coins arrondis 1">
              <a:extLst>
                <a:ext uri="{FF2B5EF4-FFF2-40B4-BE49-F238E27FC236}">
                  <a16:creationId xmlns:a16="http://schemas.microsoft.com/office/drawing/2014/main" id="{70CF5BD7-954E-6177-9D14-CC7F2E29D9D8}"/>
                </a:ext>
              </a:extLst>
            </p:cNvPr>
            <p:cNvSpPr/>
            <p:nvPr/>
          </p:nvSpPr>
          <p:spPr>
            <a:xfrm>
              <a:off x="1082350" y="569168"/>
              <a:ext cx="7656535" cy="1352230"/>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0BCA93D4-C462-4C79-4B8E-B60569DE1487}"/>
                </a:ext>
              </a:extLst>
            </p:cNvPr>
            <p:cNvSpPr txBox="1"/>
            <p:nvPr/>
          </p:nvSpPr>
          <p:spPr>
            <a:xfrm>
              <a:off x="1183511" y="747492"/>
              <a:ext cx="7161835" cy="954107"/>
            </a:xfrm>
            <a:prstGeom prst="rect">
              <a:avLst/>
            </a:prstGeom>
            <a:noFill/>
          </p:spPr>
          <p:txBody>
            <a:bodyPr wrap="square">
              <a:spAutoFit/>
            </a:bodyPr>
            <a:lstStyle/>
            <a:p>
              <a:pPr algn="ctr"/>
              <a:r>
                <a:rPr lang="fr-FR" sz="2800" dirty="0">
                  <a:latin typeface="Times New Roman" panose="02020603050405020304" pitchFamily="18" charset="0"/>
                  <a:cs typeface="Times New Roman" panose="02020603050405020304" pitchFamily="18" charset="0"/>
                </a:rPr>
                <a:t>Littéralement : </a:t>
              </a:r>
              <a:r>
                <a:rPr lang="fr-FR" sz="2800" i="1" dirty="0">
                  <a:latin typeface="Times New Roman" panose="02020603050405020304" pitchFamily="18" charset="0"/>
                  <a:cs typeface="Times New Roman" panose="02020603050405020304" pitchFamily="18" charset="0"/>
                </a:rPr>
                <a:t>jusqu’à l’achèvement de l’ère. </a:t>
              </a:r>
            </a:p>
            <a:p>
              <a:pPr algn="ctr"/>
              <a:r>
                <a:rPr lang="fr-FR" sz="2800" dirty="0">
                  <a:latin typeface="Times New Roman" panose="02020603050405020304" pitchFamily="18" charset="0"/>
                  <a:cs typeface="Times New Roman" panose="02020603050405020304" pitchFamily="18" charset="0"/>
                </a:rPr>
                <a:t>Y-aura-t-il une fin du monde terrestre ? </a:t>
              </a:r>
            </a:p>
          </p:txBody>
        </p:sp>
      </p:grpSp>
      <p:sp>
        <p:nvSpPr>
          <p:cNvPr id="9" name="ZoneTexte 8">
            <a:extLst>
              <a:ext uri="{FF2B5EF4-FFF2-40B4-BE49-F238E27FC236}">
                <a16:creationId xmlns:a16="http://schemas.microsoft.com/office/drawing/2014/main" id="{9BFE5015-3AE4-5EFA-322F-8136A34601E7}"/>
              </a:ext>
            </a:extLst>
          </p:cNvPr>
          <p:cNvSpPr txBox="1"/>
          <p:nvPr/>
        </p:nvSpPr>
        <p:spPr>
          <a:xfrm>
            <a:off x="292262" y="226950"/>
            <a:ext cx="2381490" cy="369332"/>
          </a:xfrm>
          <a:prstGeom prst="rect">
            <a:avLst/>
          </a:prstGeom>
          <a:noFill/>
        </p:spPr>
        <p:txBody>
          <a:bodyPr wrap="square">
            <a:spAutoFit/>
          </a:bodyPr>
          <a:lstStyle/>
          <a:p>
            <a:r>
              <a:rPr lang="fr-FR" dirty="0">
                <a:solidFill>
                  <a:srgbClr val="FF0000"/>
                </a:solidFill>
              </a:rPr>
              <a:t>jusqu'à la fin du monde</a:t>
            </a:r>
          </a:p>
        </p:txBody>
      </p:sp>
      <p:grpSp>
        <p:nvGrpSpPr>
          <p:cNvPr id="13" name="Groupe 12">
            <a:extLst>
              <a:ext uri="{FF2B5EF4-FFF2-40B4-BE49-F238E27FC236}">
                <a16:creationId xmlns:a16="http://schemas.microsoft.com/office/drawing/2014/main" id="{847D0513-0028-37A2-D166-49504C90F699}"/>
              </a:ext>
            </a:extLst>
          </p:cNvPr>
          <p:cNvGrpSpPr/>
          <p:nvPr/>
        </p:nvGrpSpPr>
        <p:grpSpPr>
          <a:xfrm>
            <a:off x="2809400" y="3220572"/>
            <a:ext cx="7172800" cy="1075085"/>
            <a:chOff x="1597308" y="2426720"/>
            <a:chExt cx="7172800" cy="1075085"/>
          </a:xfrm>
        </p:grpSpPr>
        <p:sp>
          <p:nvSpPr>
            <p:cNvPr id="3" name="Rectangle : coins arrondis 2">
              <a:extLst>
                <a:ext uri="{FF2B5EF4-FFF2-40B4-BE49-F238E27FC236}">
                  <a16:creationId xmlns:a16="http://schemas.microsoft.com/office/drawing/2014/main" id="{E4A89732-1998-B8C6-686D-D75B91A6279E}"/>
                </a:ext>
              </a:extLst>
            </p:cNvPr>
            <p:cNvSpPr/>
            <p:nvPr/>
          </p:nvSpPr>
          <p:spPr>
            <a:xfrm>
              <a:off x="1597308" y="2426720"/>
              <a:ext cx="7172800" cy="1075085"/>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43775EAC-DBD1-7922-86A7-61A4A9D7F356}"/>
                </a:ext>
              </a:extLst>
            </p:cNvPr>
            <p:cNvSpPr txBox="1"/>
            <p:nvPr/>
          </p:nvSpPr>
          <p:spPr>
            <a:xfrm>
              <a:off x="1989940" y="2638370"/>
              <a:ext cx="6094070" cy="523220"/>
            </a:xfrm>
            <a:prstGeom prst="rect">
              <a:avLst/>
            </a:prstGeom>
            <a:noFill/>
          </p:spPr>
          <p:txBody>
            <a:bodyPr wrap="square">
              <a:spAutoFit/>
            </a:bodyPr>
            <a:lstStyle/>
            <a:p>
              <a:pPr algn="ctr"/>
              <a:r>
                <a:rPr lang="fr-FR" sz="2800" dirty="0">
                  <a:latin typeface="Times New Roman" panose="02020603050405020304" pitchFamily="18" charset="0"/>
                  <a:cs typeface="Times New Roman" panose="02020603050405020304" pitchFamily="18" charset="0"/>
                </a:rPr>
                <a:t>Est-ce de ce monde-là dont parle Jésus ? </a:t>
              </a:r>
            </a:p>
          </p:txBody>
        </p:sp>
      </p:grpSp>
      <p:grpSp>
        <p:nvGrpSpPr>
          <p:cNvPr id="17" name="Groupe 16">
            <a:extLst>
              <a:ext uri="{FF2B5EF4-FFF2-40B4-BE49-F238E27FC236}">
                <a16:creationId xmlns:a16="http://schemas.microsoft.com/office/drawing/2014/main" id="{D9EBC460-2E11-2502-1B2F-E8B3D1714989}"/>
              </a:ext>
            </a:extLst>
          </p:cNvPr>
          <p:cNvGrpSpPr/>
          <p:nvPr/>
        </p:nvGrpSpPr>
        <p:grpSpPr>
          <a:xfrm>
            <a:off x="4782332" y="4941050"/>
            <a:ext cx="6455779" cy="1075085"/>
            <a:chOff x="3682680" y="4152879"/>
            <a:chExt cx="6455779" cy="1075085"/>
          </a:xfrm>
        </p:grpSpPr>
        <p:sp>
          <p:nvSpPr>
            <p:cNvPr id="12" name="Rectangle : coins arrondis 11">
              <a:extLst>
                <a:ext uri="{FF2B5EF4-FFF2-40B4-BE49-F238E27FC236}">
                  <a16:creationId xmlns:a16="http://schemas.microsoft.com/office/drawing/2014/main" id="{F12ADCCB-3B7E-B8CF-F27F-F74B3DAE10EF}"/>
                </a:ext>
              </a:extLst>
            </p:cNvPr>
            <p:cNvSpPr/>
            <p:nvPr/>
          </p:nvSpPr>
          <p:spPr>
            <a:xfrm>
              <a:off x="3682680" y="4152879"/>
              <a:ext cx="6455779" cy="1075085"/>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AADC04F3-5C8A-6505-786B-7D34FFEDEF9C}"/>
                </a:ext>
              </a:extLst>
            </p:cNvPr>
            <p:cNvSpPr txBox="1"/>
            <p:nvPr/>
          </p:nvSpPr>
          <p:spPr>
            <a:xfrm>
              <a:off x="3682680" y="4368581"/>
              <a:ext cx="6455779" cy="523220"/>
            </a:xfrm>
            <a:prstGeom prst="rect">
              <a:avLst/>
            </a:prstGeom>
            <a:noFill/>
          </p:spPr>
          <p:txBody>
            <a:bodyPr wrap="square">
              <a:spAutoFit/>
            </a:bodyPr>
            <a:lstStyle/>
            <a:p>
              <a:pPr algn="ctr"/>
              <a:r>
                <a:rPr lang="fr-FR" sz="2800" dirty="0">
                  <a:latin typeface="Times New Roman" panose="02020603050405020304" pitchFamily="18" charset="0"/>
                  <a:cs typeface="Times New Roman" panose="02020603050405020304" pitchFamily="18" charset="0"/>
                </a:rPr>
                <a:t>Devons-nous attendre le retour de Jésus ?  </a:t>
              </a:r>
            </a:p>
          </p:txBody>
        </p:sp>
      </p:grpSp>
    </p:spTree>
    <p:extLst>
      <p:ext uri="{BB962C8B-B14F-4D97-AF65-F5344CB8AC3E}">
        <p14:creationId xmlns:p14="http://schemas.microsoft.com/office/powerpoint/2010/main" val="113469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E352A-1017-00B9-8ADB-B97ABE77DF98}"/>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E6EE1C4-6D7C-A85A-3370-9374AD209764}"/>
              </a:ext>
            </a:extLst>
          </p:cNvPr>
          <p:cNvSpPr>
            <a:spLocks noGrp="1"/>
          </p:cNvSpPr>
          <p:nvPr>
            <p:ph type="sldNum" sz="quarter" idx="12"/>
          </p:nvPr>
        </p:nvSpPr>
        <p:spPr/>
        <p:txBody>
          <a:bodyPr/>
          <a:lstStyle/>
          <a:p>
            <a:fld id="{CF70008A-A0B5-4A2F-AE10-819E4AFD28BB}" type="slidenum">
              <a:rPr lang="fr-FR" smtClean="0"/>
              <a:pPr/>
              <a:t>75</a:t>
            </a:fld>
            <a:endParaRPr lang="fr-FR"/>
          </a:p>
        </p:txBody>
      </p:sp>
      <p:sp>
        <p:nvSpPr>
          <p:cNvPr id="2" name="ZoneTexte 1">
            <a:extLst>
              <a:ext uri="{FF2B5EF4-FFF2-40B4-BE49-F238E27FC236}">
                <a16:creationId xmlns:a16="http://schemas.microsoft.com/office/drawing/2014/main" id="{0C2F7E9B-D817-068C-6F69-40AC87B5AADD}"/>
              </a:ext>
            </a:extLst>
          </p:cNvPr>
          <p:cNvSpPr txBox="1"/>
          <p:nvPr/>
        </p:nvSpPr>
        <p:spPr>
          <a:xfrm>
            <a:off x="292262" y="226950"/>
            <a:ext cx="2381490" cy="369332"/>
          </a:xfrm>
          <a:prstGeom prst="rect">
            <a:avLst/>
          </a:prstGeom>
          <a:noFill/>
        </p:spPr>
        <p:txBody>
          <a:bodyPr wrap="square">
            <a:spAutoFit/>
          </a:bodyPr>
          <a:lstStyle/>
          <a:p>
            <a:r>
              <a:rPr lang="fr-FR" dirty="0">
                <a:solidFill>
                  <a:srgbClr val="FF0000"/>
                </a:solidFill>
              </a:rPr>
              <a:t>jusqu'à la fin du monde</a:t>
            </a:r>
          </a:p>
        </p:txBody>
      </p:sp>
      <p:grpSp>
        <p:nvGrpSpPr>
          <p:cNvPr id="7" name="Groupe 6">
            <a:extLst>
              <a:ext uri="{FF2B5EF4-FFF2-40B4-BE49-F238E27FC236}">
                <a16:creationId xmlns:a16="http://schemas.microsoft.com/office/drawing/2014/main" id="{85AB670C-DF2F-D790-A98E-B2935B98BD4D}"/>
              </a:ext>
            </a:extLst>
          </p:cNvPr>
          <p:cNvGrpSpPr/>
          <p:nvPr/>
        </p:nvGrpSpPr>
        <p:grpSpPr>
          <a:xfrm>
            <a:off x="605261" y="835616"/>
            <a:ext cx="11222618" cy="5694276"/>
            <a:chOff x="547387" y="1235438"/>
            <a:chExt cx="11222618" cy="5471382"/>
          </a:xfrm>
        </p:grpSpPr>
        <p:sp>
          <p:nvSpPr>
            <p:cNvPr id="3" name="Rectangle : coins arrondis 2">
              <a:extLst>
                <a:ext uri="{FF2B5EF4-FFF2-40B4-BE49-F238E27FC236}">
                  <a16:creationId xmlns:a16="http://schemas.microsoft.com/office/drawing/2014/main" id="{625A13D1-8A34-6262-E7E5-12BB509A4861}"/>
                </a:ext>
              </a:extLst>
            </p:cNvPr>
            <p:cNvSpPr/>
            <p:nvPr/>
          </p:nvSpPr>
          <p:spPr>
            <a:xfrm>
              <a:off x="547387" y="1235438"/>
              <a:ext cx="11222618" cy="5395612"/>
            </a:xfrm>
            <a:prstGeom prst="round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F6C60911-D119-D656-8D42-E37E82240E91}"/>
                </a:ext>
              </a:extLst>
            </p:cNvPr>
            <p:cNvSpPr txBox="1"/>
            <p:nvPr/>
          </p:nvSpPr>
          <p:spPr>
            <a:xfrm>
              <a:off x="547387" y="1443841"/>
              <a:ext cx="11097226" cy="5262979"/>
            </a:xfrm>
            <a:prstGeom prst="rect">
              <a:avLst/>
            </a:prstGeom>
            <a:noFill/>
          </p:spPr>
          <p:txBody>
            <a:bodyPr wrap="square">
              <a:spAutoFit/>
            </a:bodyPr>
            <a:lstStyle/>
            <a:p>
              <a:pPr algn="ctr"/>
              <a:r>
                <a:rPr lang="fr-FR" sz="2800" b="1" dirty="0">
                  <a:latin typeface="Times New Roman" panose="02020603050405020304" pitchFamily="18" charset="0"/>
                  <a:cs typeface="Times New Roman" panose="02020603050405020304" pitchFamily="18" charset="0"/>
                </a:rPr>
                <a:t>Matthieu 1, 1 </a:t>
              </a:r>
              <a:r>
                <a:rPr lang="fr-FR" sz="2800" i="1" dirty="0">
                  <a:latin typeface="Times New Roman" panose="02020603050405020304" pitchFamily="18" charset="0"/>
                  <a:cs typeface="Times New Roman" panose="02020603050405020304" pitchFamily="18" charset="0"/>
                </a:rPr>
                <a:t>Voici la table des origines de Jésus Christ, </a:t>
              </a:r>
            </a:p>
            <a:p>
              <a:pPr algn="ctr"/>
              <a:r>
                <a:rPr lang="fr-FR" sz="2800" i="1" dirty="0">
                  <a:latin typeface="Times New Roman" panose="02020603050405020304" pitchFamily="18" charset="0"/>
                  <a:cs typeface="Times New Roman" panose="02020603050405020304" pitchFamily="18" charset="0"/>
                </a:rPr>
                <a:t>fils de David, fils d'Abraham</a:t>
              </a:r>
            </a:p>
            <a:p>
              <a:pPr algn="ctr"/>
              <a:r>
                <a:rPr lang="fr-FR" sz="2800" b="1" dirty="0">
                  <a:latin typeface="Times New Roman" panose="02020603050405020304" pitchFamily="18" charset="0"/>
                  <a:cs typeface="Times New Roman" panose="02020603050405020304" pitchFamily="18" charset="0"/>
                </a:rPr>
                <a:t>Matthieu 13, 39-40 </a:t>
              </a:r>
              <a:r>
                <a:rPr lang="fr-FR" sz="2800" dirty="0">
                  <a:latin typeface="Times New Roman" panose="02020603050405020304" pitchFamily="18" charset="0"/>
                  <a:cs typeface="Times New Roman" panose="02020603050405020304" pitchFamily="18" charset="0"/>
                </a:rPr>
                <a:t>Parabole du bon grain </a:t>
              </a:r>
            </a:p>
            <a:p>
              <a:pPr algn="ctr"/>
              <a:r>
                <a:rPr lang="fr-FR" sz="2800" i="1" dirty="0">
                  <a:latin typeface="Times New Roman" panose="02020603050405020304" pitchFamily="18" charset="0"/>
                  <a:cs typeface="Times New Roman" panose="02020603050405020304" pitchFamily="18" charset="0"/>
                </a:rPr>
                <a:t>Celui qui sème le bon grain, c'est le Fils de l'homme ; </a:t>
              </a:r>
            </a:p>
            <a:p>
              <a:pPr algn="ctr"/>
              <a:r>
                <a:rPr lang="fr-FR" sz="2800" i="1" dirty="0">
                  <a:latin typeface="Times New Roman" panose="02020603050405020304" pitchFamily="18" charset="0"/>
                  <a:cs typeface="Times New Roman" panose="02020603050405020304" pitchFamily="18" charset="0"/>
                </a:rPr>
                <a:t>le champ, c'est le monde ; </a:t>
              </a:r>
            </a:p>
            <a:p>
              <a:pPr algn="ctr"/>
              <a:r>
                <a:rPr lang="fr-FR" sz="2800" i="1" dirty="0">
                  <a:latin typeface="Times New Roman" panose="02020603050405020304" pitchFamily="18" charset="0"/>
                  <a:cs typeface="Times New Roman" panose="02020603050405020304" pitchFamily="18" charset="0"/>
                </a:rPr>
                <a:t>le bon grain, ce sont les fils du Royaume ; </a:t>
              </a:r>
            </a:p>
            <a:p>
              <a:pPr algn="ctr"/>
              <a:r>
                <a:rPr lang="fr-FR" sz="2800" i="1" dirty="0">
                  <a:latin typeface="Times New Roman" panose="02020603050405020304" pitchFamily="18" charset="0"/>
                  <a:cs typeface="Times New Roman" panose="02020603050405020304" pitchFamily="18" charset="0"/>
                </a:rPr>
                <a:t>l'ivraie, ce sont les fils du Mauvais. </a:t>
              </a:r>
            </a:p>
            <a:p>
              <a:pPr algn="ctr"/>
              <a:r>
                <a:rPr lang="fr-FR" sz="2800" i="1" dirty="0">
                  <a:latin typeface="Times New Roman" panose="02020603050405020304" pitchFamily="18" charset="0"/>
                  <a:cs typeface="Times New Roman" panose="02020603050405020304" pitchFamily="18" charset="0"/>
                </a:rPr>
                <a:t>L'ennemi qui l'a semée, c'est le démon ; </a:t>
              </a:r>
            </a:p>
            <a:p>
              <a:pPr algn="ctr"/>
              <a:r>
                <a:rPr lang="fr-FR" sz="2800" i="1" dirty="0">
                  <a:latin typeface="Times New Roman" panose="02020603050405020304" pitchFamily="18" charset="0"/>
                  <a:cs typeface="Times New Roman" panose="02020603050405020304" pitchFamily="18" charset="0"/>
                </a:rPr>
                <a:t>la moisson, c'est la fin du monde ; </a:t>
              </a:r>
            </a:p>
            <a:p>
              <a:pPr algn="ctr"/>
              <a:r>
                <a:rPr lang="fr-FR" sz="2800" i="1" dirty="0">
                  <a:latin typeface="Times New Roman" panose="02020603050405020304" pitchFamily="18" charset="0"/>
                  <a:cs typeface="Times New Roman" panose="02020603050405020304" pitchFamily="18" charset="0"/>
                </a:rPr>
                <a:t>les moissonneurs, ce sont les anges. </a:t>
              </a:r>
            </a:p>
            <a:p>
              <a:pPr algn="ctr"/>
              <a:r>
                <a:rPr lang="fr-FR" sz="2800" i="1" dirty="0">
                  <a:latin typeface="Times New Roman" panose="02020603050405020304" pitchFamily="18" charset="0"/>
                  <a:cs typeface="Times New Roman" panose="02020603050405020304" pitchFamily="18" charset="0"/>
                </a:rPr>
                <a:t>De même que l'on enlève l'ivraie pour la jeter au feu, </a:t>
              </a:r>
            </a:p>
            <a:p>
              <a:pPr algn="ctr"/>
              <a:r>
                <a:rPr lang="fr-FR" sz="2800" i="1" dirty="0">
                  <a:latin typeface="Times New Roman" panose="02020603050405020304" pitchFamily="18" charset="0"/>
                  <a:cs typeface="Times New Roman" panose="02020603050405020304" pitchFamily="18" charset="0"/>
                </a:rPr>
                <a:t>ainsi en sera-t-il à la fin du monde.</a:t>
              </a:r>
            </a:p>
          </p:txBody>
        </p:sp>
      </p:grpSp>
    </p:spTree>
    <p:extLst>
      <p:ext uri="{BB962C8B-B14F-4D97-AF65-F5344CB8AC3E}">
        <p14:creationId xmlns:p14="http://schemas.microsoft.com/office/powerpoint/2010/main" val="5002672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E90A5-44EF-A0B8-AB6A-1AA498A45EAC}"/>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1B96FCD-7417-9D27-1AB1-62FDF6F4A598}"/>
              </a:ext>
            </a:extLst>
          </p:cNvPr>
          <p:cNvSpPr>
            <a:spLocks noGrp="1"/>
          </p:cNvSpPr>
          <p:nvPr>
            <p:ph type="sldNum" sz="quarter" idx="12"/>
          </p:nvPr>
        </p:nvSpPr>
        <p:spPr/>
        <p:txBody>
          <a:bodyPr/>
          <a:lstStyle/>
          <a:p>
            <a:fld id="{CF70008A-A0B5-4A2F-AE10-819E4AFD28BB}" type="slidenum">
              <a:rPr lang="fr-FR" smtClean="0"/>
              <a:pPr/>
              <a:t>76</a:t>
            </a:fld>
            <a:endParaRPr lang="fr-FR"/>
          </a:p>
        </p:txBody>
      </p:sp>
      <p:sp>
        <p:nvSpPr>
          <p:cNvPr id="2" name="ZoneTexte 1">
            <a:extLst>
              <a:ext uri="{FF2B5EF4-FFF2-40B4-BE49-F238E27FC236}">
                <a16:creationId xmlns:a16="http://schemas.microsoft.com/office/drawing/2014/main" id="{153D3ECD-D415-83F9-5B9A-A778F47402AD}"/>
              </a:ext>
            </a:extLst>
          </p:cNvPr>
          <p:cNvSpPr txBox="1"/>
          <p:nvPr/>
        </p:nvSpPr>
        <p:spPr>
          <a:xfrm>
            <a:off x="292262" y="226950"/>
            <a:ext cx="2381490" cy="369332"/>
          </a:xfrm>
          <a:prstGeom prst="rect">
            <a:avLst/>
          </a:prstGeom>
          <a:noFill/>
        </p:spPr>
        <p:txBody>
          <a:bodyPr wrap="square">
            <a:spAutoFit/>
          </a:bodyPr>
          <a:lstStyle/>
          <a:p>
            <a:r>
              <a:rPr lang="fr-FR" dirty="0">
                <a:solidFill>
                  <a:srgbClr val="FF0000"/>
                </a:solidFill>
              </a:rPr>
              <a:t>jusqu'à la fin du monde</a:t>
            </a:r>
          </a:p>
        </p:txBody>
      </p:sp>
      <p:grpSp>
        <p:nvGrpSpPr>
          <p:cNvPr id="8" name="Groupe 7">
            <a:extLst>
              <a:ext uri="{FF2B5EF4-FFF2-40B4-BE49-F238E27FC236}">
                <a16:creationId xmlns:a16="http://schemas.microsoft.com/office/drawing/2014/main" id="{45FBF186-5D8C-11F3-E94E-EC480852E69F}"/>
              </a:ext>
            </a:extLst>
          </p:cNvPr>
          <p:cNvGrpSpPr/>
          <p:nvPr/>
        </p:nvGrpSpPr>
        <p:grpSpPr>
          <a:xfrm>
            <a:off x="1275436" y="925187"/>
            <a:ext cx="9245951" cy="2677656"/>
            <a:chOff x="1275436" y="925187"/>
            <a:chExt cx="9245951" cy="2677656"/>
          </a:xfrm>
        </p:grpSpPr>
        <p:sp>
          <p:nvSpPr>
            <p:cNvPr id="3" name="Rectangle : coins arrondis 2">
              <a:extLst>
                <a:ext uri="{FF2B5EF4-FFF2-40B4-BE49-F238E27FC236}">
                  <a16:creationId xmlns:a16="http://schemas.microsoft.com/office/drawing/2014/main" id="{1C70DEB5-A78F-F19A-1B11-AB955A4C2F5E}"/>
                </a:ext>
              </a:extLst>
            </p:cNvPr>
            <p:cNvSpPr/>
            <p:nvPr/>
          </p:nvSpPr>
          <p:spPr>
            <a:xfrm>
              <a:off x="1275436" y="929579"/>
              <a:ext cx="9245951" cy="2673264"/>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AD98017F-FCD2-10EB-FA4E-85CCBEC0953F}"/>
                </a:ext>
              </a:extLst>
            </p:cNvPr>
            <p:cNvSpPr txBox="1"/>
            <p:nvPr/>
          </p:nvSpPr>
          <p:spPr>
            <a:xfrm>
              <a:off x="1483007" y="925187"/>
              <a:ext cx="8760588" cy="2677656"/>
            </a:xfrm>
            <a:prstGeom prst="rect">
              <a:avLst/>
            </a:prstGeom>
            <a:noFill/>
          </p:spPr>
          <p:txBody>
            <a:bodyPr wrap="square">
              <a:spAutoFit/>
            </a:bodyPr>
            <a:lstStyle/>
            <a:p>
              <a:pPr algn="ctr"/>
              <a:r>
                <a:rPr lang="fr-FR" sz="2800" dirty="0">
                  <a:latin typeface="Times New Roman" panose="02020603050405020304" pitchFamily="18" charset="0"/>
                  <a:cs typeface="Times New Roman" panose="02020603050405020304" pitchFamily="18" charset="0"/>
                </a:rPr>
                <a:t>Le début et la fin de l’évangile de Matthieu se répondent. Des origines à la fin du monde, </a:t>
              </a:r>
            </a:p>
            <a:p>
              <a:pPr algn="ctr"/>
              <a:r>
                <a:rPr lang="fr-FR" sz="2800" dirty="0">
                  <a:latin typeface="Times New Roman" panose="02020603050405020304" pitchFamily="18" charset="0"/>
                  <a:cs typeface="Times New Roman" panose="02020603050405020304" pitchFamily="18" charset="0"/>
                </a:rPr>
                <a:t>Jésus assume toute l’histoire humaine.  </a:t>
              </a:r>
            </a:p>
            <a:p>
              <a:pPr algn="ctr"/>
              <a:r>
                <a:rPr lang="fr-FR" sz="2800" dirty="0">
                  <a:latin typeface="Times New Roman" panose="02020603050405020304" pitchFamily="18" charset="0"/>
                  <a:cs typeface="Times New Roman" panose="02020603050405020304" pitchFamily="18" charset="0"/>
                </a:rPr>
                <a:t>Il est le semeur, le Christ qui continue de se rendre présent au monde par la communauté envoyée. </a:t>
              </a:r>
            </a:p>
            <a:p>
              <a:pPr algn="ctr"/>
              <a:r>
                <a:rPr lang="fr-FR" sz="2800" dirty="0">
                  <a:latin typeface="Times New Roman" panose="02020603050405020304" pitchFamily="18" charset="0"/>
                  <a:cs typeface="Times New Roman" panose="02020603050405020304" pitchFamily="18" charset="0"/>
                </a:rPr>
                <a:t>Son Esprit agit en tout homme. </a:t>
              </a:r>
            </a:p>
          </p:txBody>
        </p:sp>
      </p:grpSp>
      <p:grpSp>
        <p:nvGrpSpPr>
          <p:cNvPr id="11" name="Groupe 10">
            <a:extLst>
              <a:ext uri="{FF2B5EF4-FFF2-40B4-BE49-F238E27FC236}">
                <a16:creationId xmlns:a16="http://schemas.microsoft.com/office/drawing/2014/main" id="{110AD00C-226E-006B-6249-A56D900D86E7}"/>
              </a:ext>
            </a:extLst>
          </p:cNvPr>
          <p:cNvGrpSpPr/>
          <p:nvPr/>
        </p:nvGrpSpPr>
        <p:grpSpPr>
          <a:xfrm>
            <a:off x="2138716" y="4211724"/>
            <a:ext cx="9245950" cy="1716697"/>
            <a:chOff x="2314937" y="4023525"/>
            <a:chExt cx="9245950" cy="1716697"/>
          </a:xfrm>
        </p:grpSpPr>
        <p:sp>
          <p:nvSpPr>
            <p:cNvPr id="5" name="Rectangle : coins arrondis 4">
              <a:extLst>
                <a:ext uri="{FF2B5EF4-FFF2-40B4-BE49-F238E27FC236}">
                  <a16:creationId xmlns:a16="http://schemas.microsoft.com/office/drawing/2014/main" id="{017D2EEB-6F22-7E78-4BE9-A1E1F4D05BEA}"/>
                </a:ext>
              </a:extLst>
            </p:cNvPr>
            <p:cNvSpPr/>
            <p:nvPr/>
          </p:nvSpPr>
          <p:spPr>
            <a:xfrm>
              <a:off x="2314937" y="4023525"/>
              <a:ext cx="9245950" cy="1716697"/>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B4723874-C42B-D893-C68C-B9D5BB5F64D4}"/>
                </a:ext>
              </a:extLst>
            </p:cNvPr>
            <p:cNvSpPr txBox="1"/>
            <p:nvPr/>
          </p:nvSpPr>
          <p:spPr>
            <a:xfrm>
              <a:off x="2516530" y="4023525"/>
              <a:ext cx="8837270" cy="1384995"/>
            </a:xfrm>
            <a:prstGeom prst="rect">
              <a:avLst/>
            </a:prstGeom>
            <a:noFill/>
          </p:spPr>
          <p:txBody>
            <a:bodyPr wrap="square">
              <a:spAutoFit/>
            </a:bodyPr>
            <a:lstStyle/>
            <a:p>
              <a:pPr algn="ctr"/>
              <a:r>
                <a:rPr lang="fr-FR" sz="2800" dirty="0">
                  <a:latin typeface="Times New Roman" panose="02020603050405020304" pitchFamily="18" charset="0"/>
                  <a:cs typeface="Times New Roman" panose="02020603050405020304" pitchFamily="18" charset="0"/>
                </a:rPr>
                <a:t>L’Eglise n’est que la </a:t>
              </a:r>
              <a:r>
                <a:rPr lang="fr-FR" sz="2800" i="1" dirty="0">
                  <a:latin typeface="Times New Roman" panose="02020603050405020304" pitchFamily="18" charset="0"/>
                  <a:cs typeface="Times New Roman" panose="02020603050405020304" pitchFamily="18" charset="0"/>
                </a:rPr>
                <a:t>maison témoin </a:t>
              </a:r>
              <a:r>
                <a:rPr lang="fr-FR" sz="2800" dirty="0">
                  <a:latin typeface="Times New Roman" panose="02020603050405020304" pitchFamily="18" charset="0"/>
                  <a:cs typeface="Times New Roman" panose="02020603050405020304" pitchFamily="18" charset="0"/>
                </a:rPr>
                <a:t>de ce que </a:t>
              </a:r>
            </a:p>
            <a:p>
              <a:pPr algn="ctr"/>
              <a:r>
                <a:rPr lang="fr-FR" sz="2800" dirty="0">
                  <a:latin typeface="Times New Roman" panose="02020603050405020304" pitchFamily="18" charset="0"/>
                  <a:cs typeface="Times New Roman" panose="02020603050405020304" pitchFamily="18" charset="0"/>
                </a:rPr>
                <a:t>Dieu a réalisé pour tout homme en Jésus-Christ.</a:t>
              </a:r>
            </a:p>
            <a:p>
              <a:pPr algn="ctr"/>
              <a:r>
                <a:rPr lang="fr-FR" sz="2800" dirty="0">
                  <a:latin typeface="Times New Roman" panose="02020603050405020304" pitchFamily="18" charset="0"/>
                  <a:cs typeface="Times New Roman" panose="02020603050405020304" pitchFamily="18" charset="0"/>
                </a:rPr>
                <a:t> Elle est signe du Royaume, une moisson qui s’accomplit. </a:t>
              </a:r>
            </a:p>
          </p:txBody>
        </p:sp>
      </p:grpSp>
    </p:spTree>
    <p:extLst>
      <p:ext uri="{BB962C8B-B14F-4D97-AF65-F5344CB8AC3E}">
        <p14:creationId xmlns:p14="http://schemas.microsoft.com/office/powerpoint/2010/main" val="226823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9FDE9-DB01-0F97-6E0F-060F11DF4F48}"/>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F69E759-0C65-A756-40A5-B269BB492581}"/>
              </a:ext>
            </a:extLst>
          </p:cNvPr>
          <p:cNvSpPr>
            <a:spLocks noGrp="1"/>
          </p:cNvSpPr>
          <p:nvPr>
            <p:ph type="sldNum" sz="quarter" idx="12"/>
          </p:nvPr>
        </p:nvSpPr>
        <p:spPr/>
        <p:txBody>
          <a:bodyPr/>
          <a:lstStyle/>
          <a:p>
            <a:fld id="{CF70008A-A0B5-4A2F-AE10-819E4AFD28BB}" type="slidenum">
              <a:rPr lang="fr-FR" smtClean="0"/>
              <a:pPr/>
              <a:t>77</a:t>
            </a:fld>
            <a:endParaRPr lang="fr-FR"/>
          </a:p>
        </p:txBody>
      </p:sp>
      <p:sp>
        <p:nvSpPr>
          <p:cNvPr id="3" name="ZoneTexte 2">
            <a:extLst>
              <a:ext uri="{FF2B5EF4-FFF2-40B4-BE49-F238E27FC236}">
                <a16:creationId xmlns:a16="http://schemas.microsoft.com/office/drawing/2014/main" id="{78411DDB-F5C6-0147-35F6-DC3E415CB766}"/>
              </a:ext>
            </a:extLst>
          </p:cNvPr>
          <p:cNvSpPr txBox="1"/>
          <p:nvPr/>
        </p:nvSpPr>
        <p:spPr>
          <a:xfrm>
            <a:off x="775504" y="868101"/>
            <a:ext cx="10903352" cy="4832092"/>
          </a:xfrm>
          <a:prstGeom prst="rect">
            <a:avLst/>
          </a:prstGeom>
          <a:noFill/>
        </p:spPr>
        <p:txBody>
          <a:bodyPr wrap="square">
            <a:spAutoFit/>
          </a:bodyPr>
          <a:lstStyle/>
          <a:p>
            <a:pPr algn="ctr"/>
            <a:r>
              <a:rPr lang="fr-FR" sz="2800" dirty="0">
                <a:latin typeface="Times New Roman" panose="02020603050405020304" pitchFamily="18" charset="0"/>
                <a:cs typeface="Times New Roman" panose="02020603050405020304" pitchFamily="18" charset="0"/>
              </a:rPr>
              <a:t>Des récits de l’Ascension différents</a:t>
            </a:r>
          </a:p>
          <a:p>
            <a:pPr algn="ctr"/>
            <a:r>
              <a:rPr lang="fr-FR" sz="2800" dirty="0">
                <a:latin typeface="Times New Roman" panose="02020603050405020304" pitchFamily="18" charset="0"/>
                <a:cs typeface="Times New Roman" panose="02020603050405020304" pitchFamily="18" charset="0"/>
              </a:rPr>
              <a:t>Matthieu ne raconte pas l’Ascension de Jésus ; </a:t>
            </a:r>
          </a:p>
          <a:p>
            <a:pPr algn="ctr"/>
            <a:r>
              <a:rPr lang="fr-FR" sz="2800" dirty="0">
                <a:latin typeface="Times New Roman" panose="02020603050405020304" pitchFamily="18" charset="0"/>
                <a:cs typeface="Times New Roman" panose="02020603050405020304" pitchFamily="18" charset="0"/>
              </a:rPr>
              <a:t>Jésus dit : </a:t>
            </a:r>
            <a:r>
              <a:rPr lang="fr-FR" sz="2800" i="1" dirty="0">
                <a:latin typeface="Times New Roman" panose="02020603050405020304" pitchFamily="18" charset="0"/>
                <a:cs typeface="Times New Roman" panose="02020603050405020304" pitchFamily="18" charset="0"/>
              </a:rPr>
              <a:t>Je serai avec vous … </a:t>
            </a:r>
          </a:p>
          <a:p>
            <a:pPr algn="ctr"/>
            <a:r>
              <a:rPr lang="fr-FR" sz="2800" dirty="0">
                <a:latin typeface="Times New Roman" panose="02020603050405020304" pitchFamily="18" charset="0"/>
                <a:cs typeface="Times New Roman" panose="02020603050405020304" pitchFamily="18" charset="0"/>
              </a:rPr>
              <a:t>seul Marc et Luc à la fin de son Evangile, en parlent avec des termes </a:t>
            </a:r>
          </a:p>
          <a:p>
            <a:pPr algn="ctr"/>
            <a:r>
              <a:rPr lang="fr-FR" sz="2800" dirty="0">
                <a:latin typeface="Times New Roman" panose="02020603050405020304" pitchFamily="18" charset="0"/>
                <a:cs typeface="Times New Roman" panose="02020603050405020304" pitchFamily="18" charset="0"/>
              </a:rPr>
              <a:t>du registre de l’</a:t>
            </a:r>
            <a:r>
              <a:rPr lang="fr-FR" sz="2800" dirty="0" err="1">
                <a:latin typeface="Times New Roman" panose="02020603050405020304" pitchFamily="18" charset="0"/>
                <a:cs typeface="Times New Roman" panose="02020603050405020304" pitchFamily="18" charset="0"/>
              </a:rPr>
              <a:t>exatation</a:t>
            </a:r>
            <a:r>
              <a:rPr lang="fr-FR" sz="2800" dirty="0">
                <a:latin typeface="Times New Roman" panose="02020603050405020304" pitchFamily="18" charset="0"/>
                <a:cs typeface="Times New Roman" panose="02020603050405020304" pitchFamily="18" charset="0"/>
              </a:rPr>
              <a:t> : </a:t>
            </a:r>
            <a:r>
              <a:rPr lang="fr-FR" sz="2800" i="1" dirty="0">
                <a:latin typeface="Times New Roman" panose="02020603050405020304" pitchFamily="18" charset="0"/>
                <a:cs typeface="Times New Roman" panose="02020603050405020304" pitchFamily="18" charset="0"/>
              </a:rPr>
              <a:t>séparé, enlevé, emporté</a:t>
            </a:r>
            <a:r>
              <a:rPr lang="fr-FR" sz="2800" dirty="0">
                <a:latin typeface="Times New Roman" panose="02020603050405020304" pitchFamily="18" charset="0"/>
                <a:cs typeface="Times New Roman" panose="02020603050405020304" pitchFamily="18" charset="0"/>
              </a:rPr>
              <a:t>. </a:t>
            </a:r>
          </a:p>
          <a:p>
            <a:pPr algn="ctr"/>
            <a:r>
              <a:rPr lang="fr-FR" sz="2800" dirty="0">
                <a:latin typeface="Times New Roman" panose="02020603050405020304" pitchFamily="18" charset="0"/>
                <a:cs typeface="Times New Roman" panose="02020603050405020304" pitchFamily="18" charset="0"/>
              </a:rPr>
              <a:t>Pourquoi ? Que veut-on exprimer quand on dit que Jésus monte au ciel ? </a:t>
            </a:r>
          </a:p>
          <a:p>
            <a:pPr algn="ctr"/>
            <a:endParaRPr lang="fr-FR" sz="2800" dirty="0">
              <a:latin typeface="Times New Roman" panose="02020603050405020304" pitchFamily="18" charset="0"/>
              <a:cs typeface="Times New Roman" panose="02020603050405020304" pitchFamily="18" charset="0"/>
            </a:endParaRPr>
          </a:p>
          <a:p>
            <a:pPr algn="ctr"/>
            <a:r>
              <a:rPr lang="fr-FR" sz="2800" dirty="0">
                <a:latin typeface="Times New Roman" panose="02020603050405020304" pitchFamily="18" charset="0"/>
                <a:cs typeface="Times New Roman" panose="02020603050405020304" pitchFamily="18" charset="0"/>
              </a:rPr>
              <a:t>Lire les deux récits d'Ascension de Luc pour comparer : </a:t>
            </a:r>
          </a:p>
          <a:p>
            <a:pPr algn="ctr"/>
            <a:r>
              <a:rPr lang="fr-FR" sz="2800" dirty="0">
                <a:latin typeface="Times New Roman" panose="02020603050405020304" pitchFamily="18" charset="0"/>
                <a:cs typeface="Times New Roman" panose="02020603050405020304" pitchFamily="18" charset="0"/>
              </a:rPr>
              <a:t>Evangile (Luc 24,50-53) et Actes des apôtres (Actes 1,1-14)</a:t>
            </a:r>
          </a:p>
          <a:p>
            <a:pPr algn="ctr"/>
            <a:r>
              <a:rPr lang="fr-FR" sz="2800" dirty="0">
                <a:latin typeface="Times New Roman" panose="02020603050405020304" pitchFamily="18" charset="0"/>
                <a:cs typeface="Times New Roman" panose="02020603050405020304" pitchFamily="18" charset="0"/>
              </a:rPr>
              <a:t>Voir Fichier Synoptique Ascensions</a:t>
            </a:r>
          </a:p>
          <a:p>
            <a:pPr algn="ctr"/>
            <a:r>
              <a:rPr lang="fr-FR" sz="2800" dirty="0">
                <a:latin typeface="Times New Roman" panose="02020603050405020304" pitchFamily="18" charset="0"/>
                <a:cs typeface="Times New Roman" panose="02020603050405020304" pitchFamily="18" charset="0"/>
              </a:rPr>
              <a:t>Que veut-on exprimer quand on dit que Jésus monte au ciel ? </a:t>
            </a:r>
          </a:p>
        </p:txBody>
      </p:sp>
    </p:spTree>
    <p:extLst>
      <p:ext uri="{BB962C8B-B14F-4D97-AF65-F5344CB8AC3E}">
        <p14:creationId xmlns:p14="http://schemas.microsoft.com/office/powerpoint/2010/main" val="2529380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3C554-CD75-4562-EE4A-7677DD0C5A73}"/>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5E932FC-C282-F73F-8AC1-3F1BD42AE899}"/>
              </a:ext>
            </a:extLst>
          </p:cNvPr>
          <p:cNvSpPr>
            <a:spLocks noGrp="1"/>
          </p:cNvSpPr>
          <p:nvPr>
            <p:ph type="sldNum" sz="quarter" idx="12"/>
          </p:nvPr>
        </p:nvSpPr>
        <p:spPr/>
        <p:txBody>
          <a:bodyPr/>
          <a:lstStyle/>
          <a:p>
            <a:fld id="{CF70008A-A0B5-4A2F-AE10-819E4AFD28BB}" type="slidenum">
              <a:rPr lang="fr-FR" smtClean="0"/>
              <a:pPr/>
              <a:t>78</a:t>
            </a:fld>
            <a:endParaRPr lang="fr-FR"/>
          </a:p>
        </p:txBody>
      </p:sp>
      <p:sp>
        <p:nvSpPr>
          <p:cNvPr id="3" name="ZoneTexte 2">
            <a:extLst>
              <a:ext uri="{FF2B5EF4-FFF2-40B4-BE49-F238E27FC236}">
                <a16:creationId xmlns:a16="http://schemas.microsoft.com/office/drawing/2014/main" id="{2848FC35-82B6-6E7B-0632-D18F0EBC381F}"/>
              </a:ext>
            </a:extLst>
          </p:cNvPr>
          <p:cNvSpPr txBox="1"/>
          <p:nvPr/>
        </p:nvSpPr>
        <p:spPr>
          <a:xfrm>
            <a:off x="497711" y="1318223"/>
            <a:ext cx="11401064" cy="3970318"/>
          </a:xfrm>
          <a:prstGeom prst="rect">
            <a:avLst/>
          </a:prstGeom>
          <a:noFill/>
        </p:spPr>
        <p:txBody>
          <a:bodyPr wrap="square">
            <a:spAutoFit/>
          </a:bodyPr>
          <a:lstStyle/>
          <a:p>
            <a:r>
              <a:rPr lang="fr-FR" sz="2800" b="1" dirty="0">
                <a:latin typeface="Times New Roman" panose="02020603050405020304" pitchFamily="18" charset="0"/>
                <a:cs typeface="Times New Roman" panose="02020603050405020304" pitchFamily="18" charset="0"/>
              </a:rPr>
              <a:t>Luc 24 </a:t>
            </a:r>
          </a:p>
          <a:p>
            <a:r>
              <a:rPr lang="fr-FR" sz="2800" dirty="0">
                <a:latin typeface="Times New Roman" panose="02020603050405020304" pitchFamily="18" charset="0"/>
                <a:cs typeface="Times New Roman" panose="02020603050405020304" pitchFamily="18" charset="0"/>
              </a:rPr>
              <a:t>49 Et moi, je vais envoyer sur vous ce que mon Père a promis. Quant à vous, demeurez dans la ville jusqu'à ce que vous soyez revêtus d'une force venue d'en haut. »</a:t>
            </a:r>
          </a:p>
          <a:p>
            <a:r>
              <a:rPr lang="fr-FR" sz="2800" dirty="0">
                <a:latin typeface="Times New Roman" panose="02020603050405020304" pitchFamily="18" charset="0"/>
                <a:cs typeface="Times New Roman" panose="02020603050405020304" pitchFamily="18" charset="0"/>
              </a:rPr>
              <a:t>50 Puis il les emmena jusque vers Béthanie et, levant les mains, il les bénit.</a:t>
            </a:r>
          </a:p>
          <a:p>
            <a:r>
              <a:rPr lang="fr-FR" sz="2800" dirty="0">
                <a:latin typeface="Times New Roman" panose="02020603050405020304" pitchFamily="18" charset="0"/>
                <a:cs typeface="Times New Roman" panose="02020603050405020304" pitchFamily="18" charset="0"/>
              </a:rPr>
              <a:t>51 Tandis qu'il les bénissait, il se sépara d'eux et </a:t>
            </a:r>
            <a:r>
              <a:rPr lang="fr-FR" sz="2800" dirty="0">
                <a:solidFill>
                  <a:srgbClr val="FF0000"/>
                </a:solidFill>
                <a:latin typeface="Times New Roman" panose="02020603050405020304" pitchFamily="18" charset="0"/>
                <a:cs typeface="Times New Roman" panose="02020603050405020304" pitchFamily="18" charset="0"/>
              </a:rPr>
              <a:t>fut emporté au ciel</a:t>
            </a:r>
            <a:r>
              <a:rPr lang="fr-FR" sz="2800" dirty="0">
                <a:latin typeface="Times New Roman" panose="02020603050405020304" pitchFamily="18" charset="0"/>
                <a:cs typeface="Times New Roman" panose="02020603050405020304" pitchFamily="18" charset="0"/>
              </a:rPr>
              <a:t>.</a:t>
            </a:r>
          </a:p>
          <a:p>
            <a:r>
              <a:rPr lang="fr-FR" sz="2800" dirty="0">
                <a:latin typeface="Times New Roman" panose="02020603050405020304" pitchFamily="18" charset="0"/>
                <a:cs typeface="Times New Roman" panose="02020603050405020304" pitchFamily="18" charset="0"/>
              </a:rPr>
              <a:t>52 Ils se prosternèrent devant lui, puis ils retournèrent à Jérusalem, remplis de joie.</a:t>
            </a:r>
          </a:p>
          <a:p>
            <a:r>
              <a:rPr lang="fr-FR" sz="2800" dirty="0">
                <a:latin typeface="Times New Roman" panose="02020603050405020304" pitchFamily="18" charset="0"/>
                <a:cs typeface="Times New Roman" panose="02020603050405020304" pitchFamily="18" charset="0"/>
              </a:rPr>
              <a:t>53 Et ils étaient sans cesse dans le Temple à bénir Dieu.</a:t>
            </a:r>
          </a:p>
        </p:txBody>
      </p:sp>
    </p:spTree>
    <p:extLst>
      <p:ext uri="{BB962C8B-B14F-4D97-AF65-F5344CB8AC3E}">
        <p14:creationId xmlns:p14="http://schemas.microsoft.com/office/powerpoint/2010/main" val="25530377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A673E-3BA5-64A5-BCAA-E8E968AE1A7B}"/>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0139B49-35BC-D03E-9F91-757EAA715BB9}"/>
              </a:ext>
            </a:extLst>
          </p:cNvPr>
          <p:cNvSpPr>
            <a:spLocks noGrp="1"/>
          </p:cNvSpPr>
          <p:nvPr>
            <p:ph type="sldNum" sz="quarter" idx="12"/>
          </p:nvPr>
        </p:nvSpPr>
        <p:spPr/>
        <p:txBody>
          <a:bodyPr/>
          <a:lstStyle/>
          <a:p>
            <a:fld id="{CF70008A-A0B5-4A2F-AE10-819E4AFD28BB}" type="slidenum">
              <a:rPr lang="fr-FR" smtClean="0"/>
              <a:pPr/>
              <a:t>79</a:t>
            </a:fld>
            <a:endParaRPr lang="fr-FR"/>
          </a:p>
        </p:txBody>
      </p:sp>
      <p:grpSp>
        <p:nvGrpSpPr>
          <p:cNvPr id="6" name="Groupe 5">
            <a:extLst>
              <a:ext uri="{FF2B5EF4-FFF2-40B4-BE49-F238E27FC236}">
                <a16:creationId xmlns:a16="http://schemas.microsoft.com/office/drawing/2014/main" id="{81933A5C-402C-01CD-1B72-68FDFD717E45}"/>
              </a:ext>
            </a:extLst>
          </p:cNvPr>
          <p:cNvGrpSpPr/>
          <p:nvPr/>
        </p:nvGrpSpPr>
        <p:grpSpPr>
          <a:xfrm>
            <a:off x="525461" y="2881822"/>
            <a:ext cx="11141077" cy="1094355"/>
            <a:chOff x="763929" y="1949787"/>
            <a:chExt cx="11141077" cy="1094355"/>
          </a:xfrm>
        </p:grpSpPr>
        <p:sp>
          <p:nvSpPr>
            <p:cNvPr id="3" name="ZoneTexte 2">
              <a:extLst>
                <a:ext uri="{FF2B5EF4-FFF2-40B4-BE49-F238E27FC236}">
                  <a16:creationId xmlns:a16="http://schemas.microsoft.com/office/drawing/2014/main" id="{8B3117ED-3729-294D-37A4-9272BCB2E997}"/>
                </a:ext>
              </a:extLst>
            </p:cNvPr>
            <p:cNvSpPr txBox="1"/>
            <p:nvPr/>
          </p:nvSpPr>
          <p:spPr>
            <a:xfrm>
              <a:off x="1173865" y="2204881"/>
              <a:ext cx="10632311" cy="523220"/>
            </a:xfrm>
            <a:prstGeom prst="rect">
              <a:avLst/>
            </a:prstGeom>
            <a:noFill/>
          </p:spPr>
          <p:txBody>
            <a:bodyPr wrap="square">
              <a:spAutoFit/>
            </a:bodyPr>
            <a:lstStyle/>
            <a:p>
              <a:r>
                <a:rPr lang="fr-FR" sz="2800" b="1" dirty="0">
                  <a:latin typeface="Times New Roman" panose="02020603050405020304" pitchFamily="18" charset="0"/>
                  <a:cs typeface="Times New Roman" panose="02020603050405020304" pitchFamily="18" charset="0"/>
                </a:rPr>
                <a:t>51 Tandis qu'il les bénissait, il se sépara d'eux et fut </a:t>
              </a:r>
              <a:r>
                <a:rPr lang="fr-FR" sz="2800" b="1" dirty="0">
                  <a:solidFill>
                    <a:srgbClr val="FF0000"/>
                  </a:solidFill>
                  <a:latin typeface="Times New Roman" panose="02020603050405020304" pitchFamily="18" charset="0"/>
                  <a:cs typeface="Times New Roman" panose="02020603050405020304" pitchFamily="18" charset="0"/>
                </a:rPr>
                <a:t>emporté au ciel</a:t>
              </a:r>
              <a:r>
                <a:rPr lang="fr-FR" sz="2800" b="1" dirty="0">
                  <a:latin typeface="Times New Roman" panose="02020603050405020304" pitchFamily="18" charset="0"/>
                  <a:cs typeface="Times New Roman" panose="02020603050405020304" pitchFamily="18" charset="0"/>
                </a:rPr>
                <a:t>.</a:t>
              </a:r>
            </a:p>
          </p:txBody>
        </p:sp>
        <p:sp>
          <p:nvSpPr>
            <p:cNvPr id="5" name="Rectangle : coins arrondis 4">
              <a:extLst>
                <a:ext uri="{FF2B5EF4-FFF2-40B4-BE49-F238E27FC236}">
                  <a16:creationId xmlns:a16="http://schemas.microsoft.com/office/drawing/2014/main" id="{4F1C80B8-7E49-AD13-AFA4-4B141B8087E5}"/>
                </a:ext>
              </a:extLst>
            </p:cNvPr>
            <p:cNvSpPr/>
            <p:nvPr/>
          </p:nvSpPr>
          <p:spPr>
            <a:xfrm>
              <a:off x="763929" y="1949787"/>
              <a:ext cx="11141077" cy="109435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800" dirty="0">
                <a:solidFill>
                  <a:schemeClr val="tx1"/>
                </a:solidFill>
                <a:latin typeface="Times New Roman" panose="02020603050405020304" pitchFamily="18" charset="0"/>
                <a:cs typeface="Times New Roman" panose="02020603050405020304" pitchFamily="18" charset="0"/>
              </a:endParaRPr>
            </a:p>
          </p:txBody>
        </p:sp>
      </p:grpSp>
      <p:pic>
        <p:nvPicPr>
          <p:cNvPr id="7" name="Image 6">
            <a:extLst>
              <a:ext uri="{FF2B5EF4-FFF2-40B4-BE49-F238E27FC236}">
                <a16:creationId xmlns:a16="http://schemas.microsoft.com/office/drawing/2014/main" id="{0B83C432-0527-B656-380C-AB377532DA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8905" y="524524"/>
            <a:ext cx="2328672" cy="2429256"/>
          </a:xfrm>
          <a:prstGeom prst="rect">
            <a:avLst/>
          </a:prstGeom>
        </p:spPr>
      </p:pic>
    </p:spTree>
    <p:extLst>
      <p:ext uri="{BB962C8B-B14F-4D97-AF65-F5344CB8AC3E}">
        <p14:creationId xmlns:p14="http://schemas.microsoft.com/office/powerpoint/2010/main" val="140110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367044" y="1253934"/>
            <a:ext cx="8243556" cy="108852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a:solidFill>
                  <a:schemeClr val="tx1"/>
                </a:solidFill>
                <a:latin typeface="Times New Roman" panose="02020603050405020304" pitchFamily="18" charset="0"/>
                <a:cs typeface="Times New Roman" panose="02020603050405020304" pitchFamily="18" charset="0"/>
              </a:rPr>
              <a:t>Pourquoi Matthieu ne dit-il pas </a:t>
            </a:r>
            <a:r>
              <a:rPr lang="fr-FR" sz="2800" i="1" dirty="0">
                <a:solidFill>
                  <a:schemeClr val="tx1"/>
                </a:solidFill>
                <a:latin typeface="Times New Roman" panose="02020603050405020304" pitchFamily="18" charset="0"/>
                <a:cs typeface="Times New Roman" panose="02020603050405020304" pitchFamily="18" charset="0"/>
              </a:rPr>
              <a:t>apôtre</a:t>
            </a:r>
            <a:r>
              <a:rPr lang="fr-FR" sz="2800" dirty="0">
                <a:solidFill>
                  <a:schemeClr val="tx1"/>
                </a:solidFill>
                <a:latin typeface="Times New Roman" panose="02020603050405020304" pitchFamily="18" charset="0"/>
                <a:cs typeface="Times New Roman" panose="02020603050405020304" pitchFamily="18" charset="0"/>
              </a:rPr>
              <a:t> mais </a:t>
            </a:r>
            <a:r>
              <a:rPr lang="fr-FR" sz="2800" i="1" dirty="0">
                <a:solidFill>
                  <a:schemeClr val="tx1"/>
                </a:solidFill>
                <a:latin typeface="Times New Roman" panose="02020603050405020304" pitchFamily="18" charset="0"/>
                <a:cs typeface="Times New Roman" panose="02020603050405020304" pitchFamily="18" charset="0"/>
              </a:rPr>
              <a:t>disciple</a:t>
            </a:r>
            <a:r>
              <a:rPr lang="fr-FR" sz="2800" dirty="0">
                <a:solidFill>
                  <a:schemeClr val="tx1"/>
                </a:solidFill>
                <a:latin typeface="Times New Roman" panose="02020603050405020304" pitchFamily="18" charset="0"/>
                <a:cs typeface="Times New Roman" panose="02020603050405020304" pitchFamily="18" charset="0"/>
              </a:rPr>
              <a:t> ? </a:t>
            </a:r>
          </a:p>
        </p:txBody>
      </p:sp>
      <p:sp>
        <p:nvSpPr>
          <p:cNvPr id="7" name="Rectangle : coins arrondis 6">
            <a:extLst>
              <a:ext uri="{FF2B5EF4-FFF2-40B4-BE49-F238E27FC236}">
                <a16:creationId xmlns:a16="http://schemas.microsoft.com/office/drawing/2014/main" id="{8980FAEC-FDB4-47BC-0882-4282BA83520E}"/>
              </a:ext>
            </a:extLst>
          </p:cNvPr>
          <p:cNvSpPr/>
          <p:nvPr/>
        </p:nvSpPr>
        <p:spPr>
          <a:xfrm>
            <a:off x="832063" y="2979088"/>
            <a:ext cx="6620297" cy="1316391"/>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a:solidFill>
                  <a:schemeClr val="tx1"/>
                </a:solidFill>
                <a:latin typeface="Times New Roman" panose="02020603050405020304" pitchFamily="18" charset="0"/>
                <a:cs typeface="Times New Roman" panose="02020603050405020304" pitchFamily="18" charset="0"/>
              </a:rPr>
              <a:t>Quelle différence entre </a:t>
            </a:r>
            <a:r>
              <a:rPr lang="fr-FR" sz="2800" i="1" dirty="0">
                <a:solidFill>
                  <a:schemeClr val="tx1"/>
                </a:solidFill>
                <a:latin typeface="Times New Roman" panose="02020603050405020304" pitchFamily="18" charset="0"/>
                <a:cs typeface="Times New Roman" panose="02020603050405020304" pitchFamily="18" charset="0"/>
              </a:rPr>
              <a:t>disciple</a:t>
            </a:r>
            <a:r>
              <a:rPr lang="fr-FR" sz="2800" dirty="0">
                <a:solidFill>
                  <a:schemeClr val="tx1"/>
                </a:solidFill>
                <a:latin typeface="Times New Roman" panose="02020603050405020304" pitchFamily="18" charset="0"/>
                <a:cs typeface="Times New Roman" panose="02020603050405020304" pitchFamily="18" charset="0"/>
              </a:rPr>
              <a:t> et </a:t>
            </a:r>
            <a:r>
              <a:rPr lang="fr-FR" sz="2800" i="1" dirty="0">
                <a:solidFill>
                  <a:schemeClr val="tx1"/>
                </a:solidFill>
                <a:latin typeface="Times New Roman" panose="02020603050405020304" pitchFamily="18" charset="0"/>
                <a:cs typeface="Times New Roman" panose="02020603050405020304" pitchFamily="18" charset="0"/>
              </a:rPr>
              <a:t>apôtre</a:t>
            </a:r>
            <a:r>
              <a:rPr lang="fr-FR" sz="2800" dirty="0">
                <a:solidFill>
                  <a:schemeClr val="tx1"/>
                </a:solidFill>
                <a:latin typeface="Times New Roman" panose="02020603050405020304" pitchFamily="18" charset="0"/>
                <a:cs typeface="Times New Roman" panose="02020603050405020304" pitchFamily="18" charset="0"/>
              </a:rPr>
              <a:t> ? </a:t>
            </a:r>
            <a:br>
              <a:rPr lang="fr-FR" sz="2800" dirty="0">
                <a:solidFill>
                  <a:schemeClr val="tx1"/>
                </a:solidFill>
                <a:latin typeface="Times New Roman" panose="02020603050405020304" pitchFamily="18" charset="0"/>
                <a:cs typeface="Times New Roman" panose="02020603050405020304" pitchFamily="18" charset="0"/>
              </a:rPr>
            </a:br>
            <a:endParaRPr lang="fr-FR" sz="2800" dirty="0">
              <a:solidFill>
                <a:schemeClr val="tx1"/>
              </a:solidFill>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692B2276-C01C-C6FD-9DD6-3243C087DB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808187" y="2240280"/>
            <a:ext cx="3662587" cy="31274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Espace réservé du numéro de diapositive 1">
            <a:extLst>
              <a:ext uri="{FF2B5EF4-FFF2-40B4-BE49-F238E27FC236}">
                <a16:creationId xmlns:a16="http://schemas.microsoft.com/office/drawing/2014/main" id="{64008E90-5DCA-FB1A-FA39-BBAEFD5AF52B}"/>
              </a:ext>
            </a:extLst>
          </p:cNvPr>
          <p:cNvSpPr>
            <a:spLocks noGrp="1"/>
          </p:cNvSpPr>
          <p:nvPr>
            <p:ph type="sldNum" sz="quarter" idx="12"/>
          </p:nvPr>
        </p:nvSpPr>
        <p:spPr/>
        <p:txBody>
          <a:bodyPr/>
          <a:lstStyle/>
          <a:p>
            <a:fld id="{CF70008A-A0B5-4A2F-AE10-819E4AFD28BB}" type="slidenum">
              <a:rPr lang="fr-FR" smtClean="0"/>
              <a:pPr/>
              <a:t>8</a:t>
            </a:fld>
            <a:endParaRPr lang="fr-FR"/>
          </a:p>
        </p:txBody>
      </p:sp>
      <p:sp>
        <p:nvSpPr>
          <p:cNvPr id="6" name="ZoneTexte 5">
            <a:extLst>
              <a:ext uri="{FF2B5EF4-FFF2-40B4-BE49-F238E27FC236}">
                <a16:creationId xmlns:a16="http://schemas.microsoft.com/office/drawing/2014/main" id="{CBEA0272-61D4-99B0-D670-7C24A3514163}"/>
              </a:ext>
            </a:extLst>
          </p:cNvPr>
          <p:cNvSpPr txBox="1"/>
          <p:nvPr/>
        </p:nvSpPr>
        <p:spPr>
          <a:xfrm>
            <a:off x="180553" y="-15885"/>
            <a:ext cx="1076747" cy="369332"/>
          </a:xfrm>
          <a:prstGeom prst="rect">
            <a:avLst/>
          </a:prstGeom>
          <a:noFill/>
        </p:spPr>
        <p:txBody>
          <a:bodyPr wrap="square">
            <a:spAutoFit/>
          </a:bodyPr>
          <a:lstStyle/>
          <a:p>
            <a:r>
              <a:rPr lang="fr-FR">
                <a:solidFill>
                  <a:srgbClr val="FF0000"/>
                </a:solidFill>
              </a:rPr>
              <a:t>disciples</a:t>
            </a:r>
            <a:endParaRPr lang="fr-FR" dirty="0">
              <a:solidFill>
                <a:srgbClr val="FF0000"/>
              </a:solidFill>
            </a:endParaRPr>
          </a:p>
        </p:txBody>
      </p:sp>
      <p:grpSp>
        <p:nvGrpSpPr>
          <p:cNvPr id="11" name="Groupe 10">
            <a:extLst>
              <a:ext uri="{FF2B5EF4-FFF2-40B4-BE49-F238E27FC236}">
                <a16:creationId xmlns:a16="http://schemas.microsoft.com/office/drawing/2014/main" id="{DE3CEFD1-C999-3F7B-0407-04EABF662D62}"/>
              </a:ext>
            </a:extLst>
          </p:cNvPr>
          <p:cNvGrpSpPr/>
          <p:nvPr/>
        </p:nvGrpSpPr>
        <p:grpSpPr>
          <a:xfrm>
            <a:off x="2686050" y="4789612"/>
            <a:ext cx="4994910" cy="1628908"/>
            <a:chOff x="2537460" y="4784455"/>
            <a:chExt cx="4994910" cy="1628908"/>
          </a:xfrm>
        </p:grpSpPr>
        <p:sp>
          <p:nvSpPr>
            <p:cNvPr id="8" name="Rectangle : coins arrondis 7">
              <a:extLst>
                <a:ext uri="{FF2B5EF4-FFF2-40B4-BE49-F238E27FC236}">
                  <a16:creationId xmlns:a16="http://schemas.microsoft.com/office/drawing/2014/main" id="{C1CD19F9-4677-C6C1-0267-B421BB6E174A}"/>
                </a:ext>
              </a:extLst>
            </p:cNvPr>
            <p:cNvSpPr/>
            <p:nvPr/>
          </p:nvSpPr>
          <p:spPr>
            <a:xfrm>
              <a:off x="2537460" y="4784455"/>
              <a:ext cx="4994910" cy="162890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800" dirty="0">
                <a:solidFill>
                  <a:schemeClr val="tx1"/>
                </a:solidFill>
              </a:endParaRPr>
            </a:p>
          </p:txBody>
        </p:sp>
        <p:pic>
          <p:nvPicPr>
            <p:cNvPr id="4" name="Image 3">
              <a:extLst>
                <a:ext uri="{FF2B5EF4-FFF2-40B4-BE49-F238E27FC236}">
                  <a16:creationId xmlns:a16="http://schemas.microsoft.com/office/drawing/2014/main" id="{D3111B30-A324-3887-C47E-885F7F5DC0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5888" y="5122893"/>
              <a:ext cx="4157832" cy="749873"/>
            </a:xfrm>
            <a:prstGeom prst="rect">
              <a:avLst/>
            </a:prstGeom>
          </p:spPr>
        </p:pic>
      </p:grpSp>
    </p:spTree>
    <p:extLst>
      <p:ext uri="{BB962C8B-B14F-4D97-AF65-F5344CB8AC3E}">
        <p14:creationId xmlns:p14="http://schemas.microsoft.com/office/powerpoint/2010/main" val="402582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521E6-7794-976C-ED0E-3BF7DD135089}"/>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6F45804-2054-FE62-251E-99800FA663EE}"/>
              </a:ext>
            </a:extLst>
          </p:cNvPr>
          <p:cNvSpPr>
            <a:spLocks noGrp="1"/>
          </p:cNvSpPr>
          <p:nvPr>
            <p:ph type="sldNum" sz="quarter" idx="12"/>
          </p:nvPr>
        </p:nvSpPr>
        <p:spPr/>
        <p:txBody>
          <a:bodyPr/>
          <a:lstStyle/>
          <a:p>
            <a:fld id="{CF70008A-A0B5-4A2F-AE10-819E4AFD28BB}" type="slidenum">
              <a:rPr lang="fr-FR" smtClean="0"/>
              <a:pPr/>
              <a:t>80</a:t>
            </a:fld>
            <a:endParaRPr lang="fr-FR"/>
          </a:p>
        </p:txBody>
      </p:sp>
      <p:sp>
        <p:nvSpPr>
          <p:cNvPr id="3" name="ZoneTexte 2">
            <a:extLst>
              <a:ext uri="{FF2B5EF4-FFF2-40B4-BE49-F238E27FC236}">
                <a16:creationId xmlns:a16="http://schemas.microsoft.com/office/drawing/2014/main" id="{5EDDCBAA-5AD3-945C-D72A-AD69939AC601}"/>
              </a:ext>
            </a:extLst>
          </p:cNvPr>
          <p:cNvSpPr txBox="1"/>
          <p:nvPr/>
        </p:nvSpPr>
        <p:spPr>
          <a:xfrm>
            <a:off x="176515" y="215057"/>
            <a:ext cx="2346767" cy="369332"/>
          </a:xfrm>
          <a:prstGeom prst="rect">
            <a:avLst/>
          </a:prstGeom>
          <a:noFill/>
        </p:spPr>
        <p:txBody>
          <a:bodyPr wrap="square">
            <a:spAutoFit/>
          </a:bodyPr>
          <a:lstStyle/>
          <a:p>
            <a:r>
              <a:rPr lang="fr-FR" dirty="0">
                <a:solidFill>
                  <a:srgbClr val="FF0000"/>
                </a:solidFill>
                <a:latin typeface="Times New Roman" panose="02020603050405020304" pitchFamily="18" charset="0"/>
                <a:cs typeface="Times New Roman" panose="02020603050405020304" pitchFamily="18" charset="0"/>
              </a:rPr>
              <a:t>Emporté Enlevé au ciel </a:t>
            </a:r>
          </a:p>
        </p:txBody>
      </p:sp>
      <p:grpSp>
        <p:nvGrpSpPr>
          <p:cNvPr id="8" name="Groupe 7">
            <a:extLst>
              <a:ext uri="{FF2B5EF4-FFF2-40B4-BE49-F238E27FC236}">
                <a16:creationId xmlns:a16="http://schemas.microsoft.com/office/drawing/2014/main" id="{AD9F1E85-97AC-EB12-39CB-0ADFA388F643}"/>
              </a:ext>
            </a:extLst>
          </p:cNvPr>
          <p:cNvGrpSpPr/>
          <p:nvPr/>
        </p:nvGrpSpPr>
        <p:grpSpPr>
          <a:xfrm>
            <a:off x="2759657" y="2963465"/>
            <a:ext cx="7367168" cy="1514276"/>
            <a:chOff x="1036052" y="835385"/>
            <a:chExt cx="7367168" cy="1514276"/>
          </a:xfrm>
        </p:grpSpPr>
        <p:sp>
          <p:nvSpPr>
            <p:cNvPr id="5" name="Rectangle : coins arrondis 4">
              <a:extLst>
                <a:ext uri="{FF2B5EF4-FFF2-40B4-BE49-F238E27FC236}">
                  <a16:creationId xmlns:a16="http://schemas.microsoft.com/office/drawing/2014/main" id="{0332A9A9-DCD2-50D2-1340-8AD6899B31DE}"/>
                </a:ext>
              </a:extLst>
            </p:cNvPr>
            <p:cNvSpPr/>
            <p:nvPr/>
          </p:nvSpPr>
          <p:spPr>
            <a:xfrm>
              <a:off x="1036052" y="835385"/>
              <a:ext cx="7367168" cy="1514276"/>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7B105D29-CD7B-BFFE-86E9-897CA8DBD63D}"/>
                </a:ext>
              </a:extLst>
            </p:cNvPr>
            <p:cNvSpPr txBox="1"/>
            <p:nvPr/>
          </p:nvSpPr>
          <p:spPr>
            <a:xfrm>
              <a:off x="1218236" y="1083158"/>
              <a:ext cx="6698848" cy="954107"/>
            </a:xfrm>
            <a:prstGeom prst="rect">
              <a:avLst/>
            </a:prstGeom>
            <a:noFill/>
          </p:spPr>
          <p:txBody>
            <a:bodyPr wrap="square">
              <a:spAutoFit/>
            </a:bodyPr>
            <a:lstStyle/>
            <a:p>
              <a:pPr algn="ctr"/>
              <a:r>
                <a:rPr lang="fr-FR" sz="2800" dirty="0">
                  <a:latin typeface="Times New Roman" panose="02020603050405020304" pitchFamily="18" charset="0"/>
                  <a:cs typeface="Times New Roman" panose="02020603050405020304" pitchFamily="18" charset="0"/>
                </a:rPr>
                <a:t>Pourquoi dire que Jésus monte au ciel ?</a:t>
              </a:r>
            </a:p>
            <a:p>
              <a:pPr algn="ctr"/>
              <a:r>
                <a:rPr lang="fr-FR" sz="2800" dirty="0">
                  <a:latin typeface="Times New Roman" panose="02020603050405020304" pitchFamily="18" charset="0"/>
                  <a:cs typeface="Times New Roman" panose="02020603050405020304" pitchFamily="18" charset="0"/>
                </a:rPr>
                <a:t> Que veut-on exprimer ?</a:t>
              </a:r>
            </a:p>
          </p:txBody>
        </p:sp>
      </p:grpSp>
      <p:pic>
        <p:nvPicPr>
          <p:cNvPr id="2" name="Image 1">
            <a:extLst>
              <a:ext uri="{FF2B5EF4-FFF2-40B4-BE49-F238E27FC236}">
                <a16:creationId xmlns:a16="http://schemas.microsoft.com/office/drawing/2014/main" id="{3B4B7085-FF02-8241-379F-DD65CD6057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8905" y="524524"/>
            <a:ext cx="2328672" cy="2429256"/>
          </a:xfrm>
          <a:prstGeom prst="rect">
            <a:avLst/>
          </a:prstGeom>
        </p:spPr>
      </p:pic>
    </p:spTree>
    <p:extLst>
      <p:ext uri="{BB962C8B-B14F-4D97-AF65-F5344CB8AC3E}">
        <p14:creationId xmlns:p14="http://schemas.microsoft.com/office/powerpoint/2010/main" val="1274869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D743C-D228-8C25-4A86-1395CCDB13CB}"/>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78B12D8-2637-E276-582D-1328831932A2}"/>
              </a:ext>
            </a:extLst>
          </p:cNvPr>
          <p:cNvSpPr>
            <a:spLocks noGrp="1"/>
          </p:cNvSpPr>
          <p:nvPr>
            <p:ph type="sldNum" sz="quarter" idx="12"/>
          </p:nvPr>
        </p:nvSpPr>
        <p:spPr/>
        <p:txBody>
          <a:bodyPr/>
          <a:lstStyle/>
          <a:p>
            <a:fld id="{CF70008A-A0B5-4A2F-AE10-819E4AFD28BB}" type="slidenum">
              <a:rPr lang="fr-FR" smtClean="0"/>
              <a:pPr/>
              <a:t>81</a:t>
            </a:fld>
            <a:endParaRPr lang="fr-FR"/>
          </a:p>
        </p:txBody>
      </p:sp>
      <p:sp>
        <p:nvSpPr>
          <p:cNvPr id="2" name="ZoneTexte 1">
            <a:extLst>
              <a:ext uri="{FF2B5EF4-FFF2-40B4-BE49-F238E27FC236}">
                <a16:creationId xmlns:a16="http://schemas.microsoft.com/office/drawing/2014/main" id="{BCE6B720-4F7A-3B4E-26E4-6AC7DE3A141A}"/>
              </a:ext>
            </a:extLst>
          </p:cNvPr>
          <p:cNvSpPr txBox="1"/>
          <p:nvPr/>
        </p:nvSpPr>
        <p:spPr>
          <a:xfrm>
            <a:off x="176515" y="215057"/>
            <a:ext cx="2346767" cy="369332"/>
          </a:xfrm>
          <a:prstGeom prst="rect">
            <a:avLst/>
          </a:prstGeom>
          <a:noFill/>
        </p:spPr>
        <p:txBody>
          <a:bodyPr wrap="square">
            <a:spAutoFit/>
          </a:bodyPr>
          <a:lstStyle/>
          <a:p>
            <a:r>
              <a:rPr lang="fr-FR" dirty="0">
                <a:solidFill>
                  <a:srgbClr val="FF0000"/>
                </a:solidFill>
                <a:latin typeface="Times New Roman" panose="02020603050405020304" pitchFamily="18" charset="0"/>
                <a:cs typeface="Times New Roman" panose="02020603050405020304" pitchFamily="18" charset="0"/>
              </a:rPr>
              <a:t>Emporté Enlevé au ciel </a:t>
            </a:r>
          </a:p>
        </p:txBody>
      </p:sp>
      <p:grpSp>
        <p:nvGrpSpPr>
          <p:cNvPr id="8" name="Groupe 7">
            <a:extLst>
              <a:ext uri="{FF2B5EF4-FFF2-40B4-BE49-F238E27FC236}">
                <a16:creationId xmlns:a16="http://schemas.microsoft.com/office/drawing/2014/main" id="{BCD15165-193E-11ED-2E8B-B23EE982DF63}"/>
              </a:ext>
            </a:extLst>
          </p:cNvPr>
          <p:cNvGrpSpPr/>
          <p:nvPr/>
        </p:nvGrpSpPr>
        <p:grpSpPr>
          <a:xfrm>
            <a:off x="1548970" y="2057589"/>
            <a:ext cx="9640747" cy="3945177"/>
            <a:chOff x="1713052" y="1234721"/>
            <a:chExt cx="9640747" cy="3583564"/>
          </a:xfrm>
        </p:grpSpPr>
        <p:sp>
          <p:nvSpPr>
            <p:cNvPr id="3" name="Rectangle : coins arrondis 2">
              <a:extLst>
                <a:ext uri="{FF2B5EF4-FFF2-40B4-BE49-F238E27FC236}">
                  <a16:creationId xmlns:a16="http://schemas.microsoft.com/office/drawing/2014/main" id="{F69FD2BC-8251-2BBE-9873-1E5806431659}"/>
                </a:ext>
              </a:extLst>
            </p:cNvPr>
            <p:cNvSpPr/>
            <p:nvPr/>
          </p:nvSpPr>
          <p:spPr>
            <a:xfrm>
              <a:off x="1713052" y="1234721"/>
              <a:ext cx="9640747" cy="3545623"/>
            </a:xfrm>
            <a:prstGeom prst="roundRect">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8EC74FE5-A055-922E-0ECE-57A3EEBABCF9}"/>
                </a:ext>
              </a:extLst>
            </p:cNvPr>
            <p:cNvSpPr txBox="1"/>
            <p:nvPr/>
          </p:nvSpPr>
          <p:spPr>
            <a:xfrm>
              <a:off x="1950763" y="1278855"/>
              <a:ext cx="9146357" cy="3539430"/>
            </a:xfrm>
            <a:prstGeom prst="rect">
              <a:avLst/>
            </a:prstGeom>
            <a:noFill/>
          </p:spPr>
          <p:txBody>
            <a:bodyPr wrap="square">
              <a:spAutoFit/>
            </a:bodyPr>
            <a:lstStyle/>
            <a:p>
              <a:pPr algn="ctr"/>
              <a:r>
                <a:rPr lang="fr-FR" sz="2800" b="1" dirty="0">
                  <a:latin typeface="Times New Roman" panose="02020603050405020304" pitchFamily="18" charset="0"/>
                  <a:cs typeface="Times New Roman" panose="02020603050405020304" pitchFamily="18" charset="0"/>
                </a:rPr>
                <a:t>Daniel 7, 2-13 Verset 13 </a:t>
              </a:r>
              <a:r>
                <a:rPr lang="fr-FR" sz="2800" dirty="0">
                  <a:latin typeface="Times New Roman" panose="02020603050405020304" pitchFamily="18" charset="0"/>
                  <a:cs typeface="Times New Roman" panose="02020603050405020304" pitchFamily="18" charset="0"/>
                </a:rPr>
                <a:t>Je regardais, au cours des visions </a:t>
              </a:r>
            </a:p>
            <a:p>
              <a:pPr algn="ctr"/>
              <a:r>
                <a:rPr lang="fr-FR" sz="2800" dirty="0">
                  <a:latin typeface="Times New Roman" panose="02020603050405020304" pitchFamily="18" charset="0"/>
                  <a:cs typeface="Times New Roman" panose="02020603050405020304" pitchFamily="18" charset="0"/>
                </a:rPr>
                <a:t>de la nuit, et je voyais venir, avec les nuées du ciel, </a:t>
              </a:r>
            </a:p>
            <a:p>
              <a:pPr algn="ctr"/>
              <a:r>
                <a:rPr lang="fr-FR" sz="2800" dirty="0">
                  <a:latin typeface="Times New Roman" panose="02020603050405020304" pitchFamily="18" charset="0"/>
                  <a:cs typeface="Times New Roman" panose="02020603050405020304" pitchFamily="18" charset="0"/>
                </a:rPr>
                <a:t>comme un Fils d'homme ; il parvint jusqu'au Vieillard, </a:t>
              </a:r>
            </a:p>
            <a:p>
              <a:pPr algn="ctr"/>
              <a:r>
                <a:rPr lang="fr-FR" sz="2800" dirty="0">
                  <a:latin typeface="Times New Roman" panose="02020603050405020304" pitchFamily="18" charset="0"/>
                  <a:cs typeface="Times New Roman" panose="02020603050405020304" pitchFamily="18" charset="0"/>
                </a:rPr>
                <a:t>et on le fit avancer devant lui.</a:t>
              </a:r>
            </a:p>
            <a:p>
              <a:pPr algn="ctr"/>
              <a:r>
                <a:rPr lang="fr-FR" sz="2800" dirty="0">
                  <a:latin typeface="Times New Roman" panose="02020603050405020304" pitchFamily="18" charset="0"/>
                  <a:cs typeface="Times New Roman" panose="02020603050405020304" pitchFamily="18" charset="0"/>
                </a:rPr>
                <a:t>C’est dans ce monde d’en haut, c'est-à-dire de Dieu </a:t>
              </a:r>
            </a:p>
            <a:p>
              <a:pPr algn="ctr"/>
              <a:r>
                <a:rPr lang="fr-FR" sz="2800" dirty="0">
                  <a:latin typeface="Times New Roman" panose="02020603050405020304" pitchFamily="18" charset="0"/>
                  <a:cs typeface="Times New Roman" panose="02020603050405020304" pitchFamily="18" charset="0"/>
                </a:rPr>
                <a:t>que Daniel voyait le peuple des saints persécutés </a:t>
              </a:r>
            </a:p>
            <a:p>
              <a:pPr algn="ctr"/>
              <a:r>
                <a:rPr lang="fr-FR" sz="2800" dirty="0">
                  <a:latin typeface="Times New Roman" panose="02020603050405020304" pitchFamily="18" charset="0"/>
                  <a:cs typeface="Times New Roman" panose="02020603050405020304" pitchFamily="18" charset="0"/>
                </a:rPr>
                <a:t>à cause de leur foi, glorifié sous la forme d’une figure mystérieuse, d’un homme ou fils d’homme. </a:t>
              </a:r>
            </a:p>
          </p:txBody>
        </p:sp>
      </p:grpSp>
    </p:spTree>
    <p:extLst>
      <p:ext uri="{BB962C8B-B14F-4D97-AF65-F5344CB8AC3E}">
        <p14:creationId xmlns:p14="http://schemas.microsoft.com/office/powerpoint/2010/main" val="13211889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766DE-81A9-C9FE-3B5B-F547B7DB5F25}"/>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629A214-D0C6-2590-8716-E727B1333611}"/>
              </a:ext>
            </a:extLst>
          </p:cNvPr>
          <p:cNvSpPr>
            <a:spLocks noGrp="1"/>
          </p:cNvSpPr>
          <p:nvPr>
            <p:ph type="sldNum" sz="quarter" idx="12"/>
          </p:nvPr>
        </p:nvSpPr>
        <p:spPr/>
        <p:txBody>
          <a:bodyPr/>
          <a:lstStyle/>
          <a:p>
            <a:fld id="{CF70008A-A0B5-4A2F-AE10-819E4AFD28BB}" type="slidenum">
              <a:rPr lang="fr-FR" smtClean="0"/>
              <a:pPr/>
              <a:t>82</a:t>
            </a:fld>
            <a:endParaRPr lang="fr-FR"/>
          </a:p>
        </p:txBody>
      </p:sp>
      <p:sp>
        <p:nvSpPr>
          <p:cNvPr id="2" name="ZoneTexte 1">
            <a:extLst>
              <a:ext uri="{FF2B5EF4-FFF2-40B4-BE49-F238E27FC236}">
                <a16:creationId xmlns:a16="http://schemas.microsoft.com/office/drawing/2014/main" id="{E9B4388B-0613-D9B6-0A7B-09CC3FF5EDE9}"/>
              </a:ext>
            </a:extLst>
          </p:cNvPr>
          <p:cNvSpPr txBox="1"/>
          <p:nvPr/>
        </p:nvSpPr>
        <p:spPr>
          <a:xfrm>
            <a:off x="176515" y="215057"/>
            <a:ext cx="2346767" cy="369332"/>
          </a:xfrm>
          <a:prstGeom prst="rect">
            <a:avLst/>
          </a:prstGeom>
          <a:noFill/>
        </p:spPr>
        <p:txBody>
          <a:bodyPr wrap="square">
            <a:spAutoFit/>
          </a:bodyPr>
          <a:lstStyle/>
          <a:p>
            <a:r>
              <a:rPr lang="fr-FR" dirty="0">
                <a:solidFill>
                  <a:srgbClr val="FF0000"/>
                </a:solidFill>
                <a:latin typeface="Times New Roman" panose="02020603050405020304" pitchFamily="18" charset="0"/>
                <a:cs typeface="Times New Roman" panose="02020603050405020304" pitchFamily="18" charset="0"/>
              </a:rPr>
              <a:t>Emporté Enlevé au ciel </a:t>
            </a:r>
          </a:p>
        </p:txBody>
      </p:sp>
      <p:grpSp>
        <p:nvGrpSpPr>
          <p:cNvPr id="6" name="Groupe 5">
            <a:extLst>
              <a:ext uri="{FF2B5EF4-FFF2-40B4-BE49-F238E27FC236}">
                <a16:creationId xmlns:a16="http://schemas.microsoft.com/office/drawing/2014/main" id="{0FE2B894-CB38-0B07-8B59-2F59F7C2D591}"/>
              </a:ext>
            </a:extLst>
          </p:cNvPr>
          <p:cNvGrpSpPr/>
          <p:nvPr/>
        </p:nvGrpSpPr>
        <p:grpSpPr>
          <a:xfrm>
            <a:off x="1689905" y="813805"/>
            <a:ext cx="9051401" cy="3214184"/>
            <a:chOff x="1689905" y="813805"/>
            <a:chExt cx="9051401" cy="3214184"/>
          </a:xfrm>
        </p:grpSpPr>
        <p:sp>
          <p:nvSpPr>
            <p:cNvPr id="7" name="Rectangle : coins arrondis 6">
              <a:extLst>
                <a:ext uri="{FF2B5EF4-FFF2-40B4-BE49-F238E27FC236}">
                  <a16:creationId xmlns:a16="http://schemas.microsoft.com/office/drawing/2014/main" id="{1FAD3666-B142-C5B6-FFAE-3A3E799D2F5E}"/>
                </a:ext>
              </a:extLst>
            </p:cNvPr>
            <p:cNvSpPr/>
            <p:nvPr/>
          </p:nvSpPr>
          <p:spPr>
            <a:xfrm>
              <a:off x="1689905" y="813805"/>
              <a:ext cx="9051401" cy="3214184"/>
            </a:xfrm>
            <a:prstGeom prst="roundRect">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2EA1134B-45C2-03C1-81E6-F8F5A7D74B54}"/>
                </a:ext>
              </a:extLst>
            </p:cNvPr>
            <p:cNvSpPr txBox="1"/>
            <p:nvPr/>
          </p:nvSpPr>
          <p:spPr>
            <a:xfrm>
              <a:off x="2010137" y="1082069"/>
              <a:ext cx="8491958" cy="2677656"/>
            </a:xfrm>
            <a:prstGeom prst="rect">
              <a:avLst/>
            </a:prstGeom>
            <a:noFill/>
          </p:spPr>
          <p:txBody>
            <a:bodyPr wrap="square">
              <a:spAutoFit/>
            </a:bodyPr>
            <a:lstStyle/>
            <a:p>
              <a:pPr algn="ctr"/>
              <a:r>
                <a:rPr lang="fr-FR" sz="2800" b="1" dirty="0">
                  <a:latin typeface="Times New Roman" panose="02020603050405020304" pitchFamily="18" charset="0"/>
                  <a:cs typeface="Times New Roman" panose="02020603050405020304" pitchFamily="18" charset="0"/>
                </a:rPr>
                <a:t>Genèse 5, 24 </a:t>
              </a:r>
              <a:r>
                <a:rPr lang="fr-FR" sz="2800" dirty="0">
                  <a:latin typeface="Times New Roman" panose="02020603050405020304" pitchFamily="18" charset="0"/>
                  <a:cs typeface="Times New Roman" panose="02020603050405020304" pitchFamily="18" charset="0"/>
                </a:rPr>
                <a:t>Hénok marcha avec Dieu,</a:t>
              </a:r>
            </a:p>
            <a:p>
              <a:pPr algn="ctr"/>
              <a:r>
                <a:rPr lang="fr-FR" sz="2800" dirty="0">
                  <a:latin typeface="Times New Roman" panose="02020603050405020304" pitchFamily="18" charset="0"/>
                  <a:cs typeface="Times New Roman" panose="02020603050405020304" pitchFamily="18" charset="0"/>
                </a:rPr>
                <a:t> puis il disparut, car Dieu l'enleva. </a:t>
              </a:r>
            </a:p>
            <a:p>
              <a:pPr algn="ctr"/>
              <a:r>
                <a:rPr lang="fr-FR" sz="2800" b="1" dirty="0">
                  <a:latin typeface="Times New Roman" panose="02020603050405020304" pitchFamily="18" charset="0"/>
                  <a:cs typeface="Times New Roman" panose="02020603050405020304" pitchFamily="18" charset="0"/>
                </a:rPr>
                <a:t>2 Rois 2 </a:t>
              </a:r>
              <a:r>
                <a:rPr lang="fr-FR" sz="2800" dirty="0">
                  <a:latin typeface="Times New Roman" panose="02020603050405020304" pitchFamily="18" charset="0"/>
                  <a:cs typeface="Times New Roman" panose="02020603050405020304" pitchFamily="18" charset="0"/>
                </a:rPr>
                <a:t>Le prophète Elie est enlevé au ciel </a:t>
              </a:r>
            </a:p>
            <a:p>
              <a:pPr algn="ctr"/>
              <a:r>
                <a:rPr lang="fr-FR" sz="2800" dirty="0">
                  <a:latin typeface="Times New Roman" panose="02020603050405020304" pitchFamily="18" charset="0"/>
                  <a:cs typeface="Times New Roman" panose="02020603050405020304" pitchFamily="18" charset="0"/>
                </a:rPr>
                <a:t>dans un char de feu et disparait. </a:t>
              </a:r>
            </a:p>
            <a:p>
              <a:pPr algn="ctr"/>
              <a:r>
                <a:rPr lang="fr-FR" sz="2800" dirty="0">
                  <a:latin typeface="Times New Roman" panose="02020603050405020304" pitchFamily="18" charset="0"/>
                  <a:cs typeface="Times New Roman" panose="02020603050405020304" pitchFamily="18" charset="0"/>
                </a:rPr>
                <a:t>On ne retrouve plus son corps. </a:t>
              </a:r>
            </a:p>
            <a:p>
              <a:pPr algn="ctr"/>
              <a:r>
                <a:rPr lang="fr-FR" sz="2800" dirty="0">
                  <a:latin typeface="Times New Roman" panose="02020603050405020304" pitchFamily="18" charset="0"/>
                  <a:cs typeface="Times New Roman" panose="02020603050405020304" pitchFamily="18" charset="0"/>
                </a:rPr>
                <a:t>Elisée le voit monter et reçoit son esprit. </a:t>
              </a:r>
            </a:p>
          </p:txBody>
        </p:sp>
      </p:grpSp>
      <p:grpSp>
        <p:nvGrpSpPr>
          <p:cNvPr id="11" name="Groupe 10">
            <a:extLst>
              <a:ext uri="{FF2B5EF4-FFF2-40B4-BE49-F238E27FC236}">
                <a16:creationId xmlns:a16="http://schemas.microsoft.com/office/drawing/2014/main" id="{8FF60B67-A977-E7EF-3EFB-B77ADC87F6D3}"/>
              </a:ext>
            </a:extLst>
          </p:cNvPr>
          <p:cNvGrpSpPr/>
          <p:nvPr/>
        </p:nvGrpSpPr>
        <p:grpSpPr>
          <a:xfrm>
            <a:off x="1046547" y="4563988"/>
            <a:ext cx="6932645" cy="1433794"/>
            <a:chOff x="1046547" y="4563988"/>
            <a:chExt cx="6932645" cy="1433794"/>
          </a:xfrm>
        </p:grpSpPr>
        <p:sp>
          <p:nvSpPr>
            <p:cNvPr id="9" name="ZoneTexte 8">
              <a:extLst>
                <a:ext uri="{FF2B5EF4-FFF2-40B4-BE49-F238E27FC236}">
                  <a16:creationId xmlns:a16="http://schemas.microsoft.com/office/drawing/2014/main" id="{E7714016-FDD1-34C3-495E-6CC1931D13B7}"/>
                </a:ext>
              </a:extLst>
            </p:cNvPr>
            <p:cNvSpPr txBox="1"/>
            <p:nvPr/>
          </p:nvSpPr>
          <p:spPr>
            <a:xfrm>
              <a:off x="1046547" y="4612787"/>
              <a:ext cx="6094070" cy="1384995"/>
            </a:xfrm>
            <a:prstGeom prst="rect">
              <a:avLst/>
            </a:prstGeom>
            <a:noFill/>
          </p:spPr>
          <p:txBody>
            <a:bodyPr wrap="square">
              <a:spAutoFit/>
            </a:bodyPr>
            <a:lstStyle/>
            <a:p>
              <a:pPr algn="ctr"/>
              <a:r>
                <a:rPr lang="fr-FR" sz="2800" dirty="0">
                  <a:latin typeface="Times New Roman" panose="02020603050405020304" pitchFamily="18" charset="0"/>
                  <a:cs typeface="Times New Roman" panose="02020603050405020304" pitchFamily="18" charset="0"/>
                </a:rPr>
                <a:t>En quoi ces rapprochements peuvent-ils nous faire comprendre pourquoi Luc raconte l'ascension ?</a:t>
              </a:r>
            </a:p>
          </p:txBody>
        </p:sp>
        <p:sp>
          <p:nvSpPr>
            <p:cNvPr id="10" name="Rectangle : coins arrondis 9">
              <a:extLst>
                <a:ext uri="{FF2B5EF4-FFF2-40B4-BE49-F238E27FC236}">
                  <a16:creationId xmlns:a16="http://schemas.microsoft.com/office/drawing/2014/main" id="{12DF5E95-4397-B00F-02D7-89846BFCA3B7}"/>
                </a:ext>
              </a:extLst>
            </p:cNvPr>
            <p:cNvSpPr/>
            <p:nvPr/>
          </p:nvSpPr>
          <p:spPr>
            <a:xfrm>
              <a:off x="1046547" y="4563988"/>
              <a:ext cx="6932645" cy="1390261"/>
            </a:xfrm>
            <a:prstGeom prst="round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62035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E5A78-0942-00E5-33E6-C72B06AD946F}"/>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9564418B-EE8D-BC8A-4589-EFCDA9EA6CB9}"/>
              </a:ext>
            </a:extLst>
          </p:cNvPr>
          <p:cNvSpPr>
            <a:spLocks noGrp="1"/>
          </p:cNvSpPr>
          <p:nvPr>
            <p:ph type="sldNum" sz="quarter" idx="12"/>
          </p:nvPr>
        </p:nvSpPr>
        <p:spPr/>
        <p:txBody>
          <a:bodyPr/>
          <a:lstStyle/>
          <a:p>
            <a:fld id="{CF70008A-A0B5-4A2F-AE10-819E4AFD28BB}" type="slidenum">
              <a:rPr lang="fr-FR" smtClean="0"/>
              <a:pPr/>
              <a:t>83</a:t>
            </a:fld>
            <a:endParaRPr lang="fr-FR"/>
          </a:p>
        </p:txBody>
      </p:sp>
      <p:sp>
        <p:nvSpPr>
          <p:cNvPr id="3" name="ZoneTexte 2">
            <a:extLst>
              <a:ext uri="{FF2B5EF4-FFF2-40B4-BE49-F238E27FC236}">
                <a16:creationId xmlns:a16="http://schemas.microsoft.com/office/drawing/2014/main" id="{B75F7038-F11A-0124-124D-BC207CB0FD80}"/>
              </a:ext>
            </a:extLst>
          </p:cNvPr>
          <p:cNvSpPr txBox="1"/>
          <p:nvPr/>
        </p:nvSpPr>
        <p:spPr>
          <a:xfrm>
            <a:off x="176515" y="215057"/>
            <a:ext cx="2346767" cy="369332"/>
          </a:xfrm>
          <a:prstGeom prst="rect">
            <a:avLst/>
          </a:prstGeom>
          <a:noFill/>
        </p:spPr>
        <p:txBody>
          <a:bodyPr wrap="square">
            <a:spAutoFit/>
          </a:bodyPr>
          <a:lstStyle/>
          <a:p>
            <a:r>
              <a:rPr lang="fr-FR" dirty="0">
                <a:solidFill>
                  <a:srgbClr val="FF0000"/>
                </a:solidFill>
                <a:latin typeface="Times New Roman" panose="02020603050405020304" pitchFamily="18" charset="0"/>
                <a:cs typeface="Times New Roman" panose="02020603050405020304" pitchFamily="18" charset="0"/>
              </a:rPr>
              <a:t>Emporté Enlevé au ciel </a:t>
            </a:r>
          </a:p>
        </p:txBody>
      </p:sp>
      <p:grpSp>
        <p:nvGrpSpPr>
          <p:cNvPr id="7" name="Groupe 6">
            <a:extLst>
              <a:ext uri="{FF2B5EF4-FFF2-40B4-BE49-F238E27FC236}">
                <a16:creationId xmlns:a16="http://schemas.microsoft.com/office/drawing/2014/main" id="{A74EEE35-5365-FFED-A19E-064E6FA1399C}"/>
              </a:ext>
            </a:extLst>
          </p:cNvPr>
          <p:cNvGrpSpPr/>
          <p:nvPr/>
        </p:nvGrpSpPr>
        <p:grpSpPr>
          <a:xfrm>
            <a:off x="668102" y="952252"/>
            <a:ext cx="10524618" cy="5172604"/>
            <a:chOff x="1559352" y="1066150"/>
            <a:chExt cx="10524618" cy="5172604"/>
          </a:xfrm>
        </p:grpSpPr>
        <p:sp>
          <p:nvSpPr>
            <p:cNvPr id="2" name="Rectangle : coins arrondis 1">
              <a:extLst>
                <a:ext uri="{FF2B5EF4-FFF2-40B4-BE49-F238E27FC236}">
                  <a16:creationId xmlns:a16="http://schemas.microsoft.com/office/drawing/2014/main" id="{B7ECAE9D-34A2-ED56-A6F6-5CE69A7C25D1}"/>
                </a:ext>
              </a:extLst>
            </p:cNvPr>
            <p:cNvSpPr/>
            <p:nvPr/>
          </p:nvSpPr>
          <p:spPr>
            <a:xfrm>
              <a:off x="1559352" y="1066150"/>
              <a:ext cx="10524618" cy="5172604"/>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D2C3375B-A680-6144-8586-07A7FFCDEEC2}"/>
                </a:ext>
              </a:extLst>
            </p:cNvPr>
            <p:cNvSpPr txBox="1"/>
            <p:nvPr/>
          </p:nvSpPr>
          <p:spPr>
            <a:xfrm>
              <a:off x="1693279" y="1288683"/>
              <a:ext cx="10274943" cy="4401205"/>
            </a:xfrm>
            <a:prstGeom prst="rect">
              <a:avLst/>
            </a:prstGeom>
            <a:noFill/>
          </p:spPr>
          <p:txBody>
            <a:bodyPr wrap="square">
              <a:spAutoFit/>
            </a:bodyPr>
            <a:lstStyle/>
            <a:p>
              <a:pPr algn="ctr"/>
              <a:r>
                <a:rPr lang="fr-FR" sz="2800" b="1" dirty="0">
                  <a:latin typeface="Times New Roman" panose="02020603050405020304" pitchFamily="18" charset="0"/>
                  <a:cs typeface="Times New Roman" panose="02020603050405020304" pitchFamily="18" charset="0"/>
                </a:rPr>
                <a:t>Vocabulaire de l’exaltation </a:t>
              </a:r>
            </a:p>
            <a:p>
              <a:pPr algn="ctr"/>
              <a:r>
                <a:rPr lang="fr-FR" sz="2800" dirty="0">
                  <a:latin typeface="Times New Roman" panose="02020603050405020304" pitchFamily="18" charset="0"/>
                  <a:cs typeface="Times New Roman" panose="02020603050405020304" pitchFamily="18" charset="0"/>
                </a:rPr>
                <a:t>Dans un univers que l’on imagine à trois étages</a:t>
              </a:r>
            </a:p>
            <a:p>
              <a:pPr algn="ctr"/>
              <a:r>
                <a:rPr lang="fr-FR" sz="2800" dirty="0">
                  <a:latin typeface="Times New Roman" panose="02020603050405020304" pitchFamily="18" charset="0"/>
                  <a:cs typeface="Times New Roman" panose="02020603050405020304" pitchFamily="18" charset="0"/>
                </a:rPr>
                <a:t> (le ciel, la terre, les enfers), </a:t>
              </a:r>
            </a:p>
            <a:p>
              <a:pPr algn="ctr"/>
              <a:r>
                <a:rPr lang="fr-FR" sz="2800" dirty="0">
                  <a:latin typeface="Times New Roman" panose="02020603050405020304" pitchFamily="18" charset="0"/>
                  <a:cs typeface="Times New Roman" panose="02020603050405020304" pitchFamily="18" charset="0"/>
                </a:rPr>
                <a:t>entrer dans le monde de Dieu ne peut se faire </a:t>
              </a:r>
            </a:p>
            <a:p>
              <a:pPr algn="ctr"/>
              <a:r>
                <a:rPr lang="fr-FR" sz="2800" dirty="0">
                  <a:latin typeface="Times New Roman" panose="02020603050405020304" pitchFamily="18" charset="0"/>
                  <a:cs typeface="Times New Roman" panose="02020603050405020304" pitchFamily="18" charset="0"/>
                </a:rPr>
                <a:t>qu’en termes d’élévation. </a:t>
              </a:r>
            </a:p>
            <a:p>
              <a:pPr algn="ctr"/>
              <a:r>
                <a:rPr lang="fr-FR" sz="2800" dirty="0">
                  <a:latin typeface="Times New Roman" panose="02020603050405020304" pitchFamily="18" charset="0"/>
                  <a:cs typeface="Times New Roman" panose="02020603050405020304" pitchFamily="18" charset="0"/>
                </a:rPr>
                <a:t>C’est un langage symbolique. </a:t>
              </a:r>
            </a:p>
            <a:p>
              <a:pPr algn="ctr"/>
              <a:r>
                <a:rPr lang="fr-FR" sz="2800" dirty="0">
                  <a:latin typeface="Times New Roman" panose="02020603050405020304" pitchFamily="18" charset="0"/>
                  <a:cs typeface="Times New Roman" panose="02020603050405020304" pitchFamily="18" charset="0"/>
                </a:rPr>
                <a:t>Dans ce contexte, on peut parler d’exaltation ou de résurrection.</a:t>
              </a:r>
            </a:p>
            <a:p>
              <a:pPr algn="ctr"/>
              <a:r>
                <a:rPr lang="fr-FR" sz="2800" dirty="0">
                  <a:latin typeface="Times New Roman" panose="02020603050405020304" pitchFamily="18" charset="0"/>
                  <a:cs typeface="Times New Roman" panose="02020603050405020304" pitchFamily="18" charset="0"/>
                </a:rPr>
                <a:t>Deux termes qui constituaient deux langages symboliques </a:t>
              </a:r>
            </a:p>
            <a:p>
              <a:pPr algn="ctr"/>
              <a:r>
                <a:rPr lang="fr-FR" sz="2800" dirty="0">
                  <a:latin typeface="Times New Roman" panose="02020603050405020304" pitchFamily="18" charset="0"/>
                  <a:cs typeface="Times New Roman" panose="02020603050405020304" pitchFamily="18" charset="0"/>
                </a:rPr>
                <a:t>pour exprimer une même réalité. </a:t>
              </a:r>
            </a:p>
            <a:p>
              <a:pPr algn="ctr"/>
              <a:r>
                <a:rPr lang="fr-FR" sz="2800" dirty="0">
                  <a:latin typeface="Times New Roman" panose="02020603050405020304" pitchFamily="18" charset="0"/>
                  <a:cs typeface="Times New Roman" panose="02020603050405020304" pitchFamily="18" charset="0"/>
                </a:rPr>
                <a:t>Luc nous dit que Jésus est exalté, près du Père, il est Seigneur. </a:t>
              </a:r>
            </a:p>
          </p:txBody>
        </p:sp>
      </p:grpSp>
    </p:spTree>
    <p:extLst>
      <p:ext uri="{BB962C8B-B14F-4D97-AF65-F5344CB8AC3E}">
        <p14:creationId xmlns:p14="http://schemas.microsoft.com/office/powerpoint/2010/main" val="1873805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F6F41-BCA5-7155-4EB2-D97A20A40F4B}"/>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76577B1-91CF-0CF1-E3A4-84681FDB1B7F}"/>
              </a:ext>
            </a:extLst>
          </p:cNvPr>
          <p:cNvSpPr>
            <a:spLocks noGrp="1"/>
          </p:cNvSpPr>
          <p:nvPr>
            <p:ph type="sldNum" sz="quarter" idx="12"/>
          </p:nvPr>
        </p:nvSpPr>
        <p:spPr/>
        <p:txBody>
          <a:bodyPr/>
          <a:lstStyle/>
          <a:p>
            <a:fld id="{CF70008A-A0B5-4A2F-AE10-819E4AFD28BB}" type="slidenum">
              <a:rPr lang="fr-FR" smtClean="0"/>
              <a:pPr/>
              <a:t>84</a:t>
            </a:fld>
            <a:endParaRPr lang="fr-FR"/>
          </a:p>
        </p:txBody>
      </p:sp>
      <p:sp>
        <p:nvSpPr>
          <p:cNvPr id="2" name="ZoneTexte 1">
            <a:extLst>
              <a:ext uri="{FF2B5EF4-FFF2-40B4-BE49-F238E27FC236}">
                <a16:creationId xmlns:a16="http://schemas.microsoft.com/office/drawing/2014/main" id="{D92C7F86-E53A-5118-B227-ED11987032F7}"/>
              </a:ext>
            </a:extLst>
          </p:cNvPr>
          <p:cNvSpPr txBox="1"/>
          <p:nvPr/>
        </p:nvSpPr>
        <p:spPr>
          <a:xfrm>
            <a:off x="176515" y="215057"/>
            <a:ext cx="2346767" cy="369332"/>
          </a:xfrm>
          <a:prstGeom prst="rect">
            <a:avLst/>
          </a:prstGeom>
          <a:noFill/>
        </p:spPr>
        <p:txBody>
          <a:bodyPr wrap="square">
            <a:spAutoFit/>
          </a:bodyPr>
          <a:lstStyle/>
          <a:p>
            <a:r>
              <a:rPr lang="fr-FR" dirty="0">
                <a:solidFill>
                  <a:srgbClr val="FF0000"/>
                </a:solidFill>
                <a:latin typeface="Times New Roman" panose="02020603050405020304" pitchFamily="18" charset="0"/>
                <a:cs typeface="Times New Roman" panose="02020603050405020304" pitchFamily="18" charset="0"/>
              </a:rPr>
              <a:t>Emporté Enlevé au ciel </a:t>
            </a:r>
          </a:p>
        </p:txBody>
      </p:sp>
      <p:grpSp>
        <p:nvGrpSpPr>
          <p:cNvPr id="7" name="Groupe 6">
            <a:extLst>
              <a:ext uri="{FF2B5EF4-FFF2-40B4-BE49-F238E27FC236}">
                <a16:creationId xmlns:a16="http://schemas.microsoft.com/office/drawing/2014/main" id="{35D8EA83-7123-FD90-6784-33CA65658F78}"/>
              </a:ext>
            </a:extLst>
          </p:cNvPr>
          <p:cNvGrpSpPr/>
          <p:nvPr/>
        </p:nvGrpSpPr>
        <p:grpSpPr>
          <a:xfrm>
            <a:off x="1981495" y="2098621"/>
            <a:ext cx="7475022" cy="2947941"/>
            <a:chOff x="2629677" y="1438864"/>
            <a:chExt cx="7475022" cy="2947941"/>
          </a:xfrm>
        </p:grpSpPr>
        <p:sp>
          <p:nvSpPr>
            <p:cNvPr id="3" name="Rectangle : coins arrondis 2">
              <a:extLst>
                <a:ext uri="{FF2B5EF4-FFF2-40B4-BE49-F238E27FC236}">
                  <a16:creationId xmlns:a16="http://schemas.microsoft.com/office/drawing/2014/main" id="{45623FBE-8211-72FE-D824-DDBB923CC30C}"/>
                </a:ext>
              </a:extLst>
            </p:cNvPr>
            <p:cNvSpPr/>
            <p:nvPr/>
          </p:nvSpPr>
          <p:spPr>
            <a:xfrm>
              <a:off x="2629677" y="1438864"/>
              <a:ext cx="7475022" cy="2947941"/>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26DD8D92-0F07-E0E1-92C5-892CED895D7C}"/>
                </a:ext>
              </a:extLst>
            </p:cNvPr>
            <p:cNvSpPr txBox="1"/>
            <p:nvPr/>
          </p:nvSpPr>
          <p:spPr>
            <a:xfrm>
              <a:off x="2722945" y="1778433"/>
              <a:ext cx="7381754" cy="2246769"/>
            </a:xfrm>
            <a:prstGeom prst="rect">
              <a:avLst/>
            </a:prstGeom>
            <a:noFill/>
          </p:spPr>
          <p:txBody>
            <a:bodyPr wrap="square">
              <a:spAutoFit/>
            </a:bodyPr>
            <a:lstStyle/>
            <a:p>
              <a:pPr algn="ctr"/>
              <a:r>
                <a:rPr lang="fr-FR" sz="2800" dirty="0">
                  <a:latin typeface="Times New Roman" panose="02020603050405020304" pitchFamily="18" charset="0"/>
                  <a:cs typeface="Times New Roman" panose="02020603050405020304" pitchFamily="18" charset="0"/>
                </a:rPr>
                <a:t>Jésus est le nouvel Elie. </a:t>
              </a:r>
            </a:p>
            <a:p>
              <a:pPr algn="ctr"/>
              <a:r>
                <a:rPr lang="fr-FR" sz="2800" dirty="0">
                  <a:latin typeface="Times New Roman" panose="02020603050405020304" pitchFamily="18" charset="0"/>
                  <a:cs typeface="Times New Roman" panose="02020603050405020304" pitchFamily="18" charset="0"/>
                </a:rPr>
                <a:t>Le voir s’élever, c’est recevoir son Esprit. </a:t>
              </a:r>
            </a:p>
            <a:p>
              <a:pPr algn="ctr"/>
              <a:r>
                <a:rPr lang="fr-FR" sz="2800" dirty="0">
                  <a:latin typeface="Times New Roman" panose="02020603050405020304" pitchFamily="18" charset="0"/>
                  <a:cs typeface="Times New Roman" panose="02020603050405020304" pitchFamily="18" charset="0"/>
                </a:rPr>
                <a:t>Il est désormais présent d’une manière spirituelle. Par son Esprit, il continuera d’animer </a:t>
              </a:r>
            </a:p>
            <a:p>
              <a:pPr algn="ctr"/>
              <a:r>
                <a:rPr lang="fr-FR" sz="2800" dirty="0">
                  <a:latin typeface="Times New Roman" panose="02020603050405020304" pitchFamily="18" charset="0"/>
                  <a:cs typeface="Times New Roman" panose="02020603050405020304" pitchFamily="18" charset="0"/>
                </a:rPr>
                <a:t>pour que les apôtres achèvent sa mission.</a:t>
              </a:r>
            </a:p>
          </p:txBody>
        </p:sp>
      </p:grpSp>
      <p:pic>
        <p:nvPicPr>
          <p:cNvPr id="5" name="Image 4">
            <a:extLst>
              <a:ext uri="{FF2B5EF4-FFF2-40B4-BE49-F238E27FC236}">
                <a16:creationId xmlns:a16="http://schemas.microsoft.com/office/drawing/2014/main" id="{35A8E3EF-D2EC-8800-C672-8D371801B5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8565" y="387867"/>
            <a:ext cx="2328672" cy="2429256"/>
          </a:xfrm>
          <a:prstGeom prst="rect">
            <a:avLst/>
          </a:prstGeom>
        </p:spPr>
      </p:pic>
    </p:spTree>
    <p:extLst>
      <p:ext uri="{BB962C8B-B14F-4D97-AF65-F5344CB8AC3E}">
        <p14:creationId xmlns:p14="http://schemas.microsoft.com/office/powerpoint/2010/main" val="15240721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84991-2D10-734E-B43E-18BE9B73DAB6}"/>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DF0484A-D6BA-8CE7-4BE2-5BD06DB95FCC}"/>
              </a:ext>
            </a:extLst>
          </p:cNvPr>
          <p:cNvSpPr>
            <a:spLocks noGrp="1"/>
          </p:cNvSpPr>
          <p:nvPr>
            <p:ph type="sldNum" sz="quarter" idx="12"/>
          </p:nvPr>
        </p:nvSpPr>
        <p:spPr/>
        <p:txBody>
          <a:bodyPr/>
          <a:lstStyle/>
          <a:p>
            <a:fld id="{CF70008A-A0B5-4A2F-AE10-819E4AFD28BB}" type="slidenum">
              <a:rPr lang="fr-FR" smtClean="0"/>
              <a:pPr/>
              <a:t>85</a:t>
            </a:fld>
            <a:endParaRPr lang="fr-FR"/>
          </a:p>
        </p:txBody>
      </p:sp>
      <p:sp>
        <p:nvSpPr>
          <p:cNvPr id="3" name="ZoneTexte 2">
            <a:extLst>
              <a:ext uri="{FF2B5EF4-FFF2-40B4-BE49-F238E27FC236}">
                <a16:creationId xmlns:a16="http://schemas.microsoft.com/office/drawing/2014/main" id="{903B81C9-23E4-8656-8ABA-9E0490799FE7}"/>
              </a:ext>
            </a:extLst>
          </p:cNvPr>
          <p:cNvSpPr txBox="1"/>
          <p:nvPr/>
        </p:nvSpPr>
        <p:spPr>
          <a:xfrm>
            <a:off x="407043" y="410572"/>
            <a:ext cx="11377914" cy="5601533"/>
          </a:xfrm>
          <a:prstGeom prst="rect">
            <a:avLst/>
          </a:prstGeom>
          <a:noFill/>
        </p:spPr>
        <p:txBody>
          <a:bodyPr wrap="square">
            <a:spAutoFit/>
          </a:bodyPr>
          <a:lstStyle/>
          <a:p>
            <a:r>
              <a:rPr lang="fr-FR" sz="2000" b="1" dirty="0">
                <a:latin typeface="Times New Roman" panose="02020603050405020304" pitchFamily="18" charset="0"/>
                <a:cs typeface="Times New Roman" panose="02020603050405020304" pitchFamily="18" charset="0"/>
              </a:rPr>
              <a:t>Synthèse </a:t>
            </a:r>
          </a:p>
          <a:p>
            <a:r>
              <a:rPr lang="fr-FR" sz="2000" dirty="0">
                <a:latin typeface="Times New Roman" panose="02020603050405020304" pitchFamily="18" charset="0"/>
                <a:cs typeface="Times New Roman" panose="02020603050405020304" pitchFamily="18" charset="0"/>
              </a:rPr>
              <a:t>Les évangiles synoptiques situent l'Ascension le soir de Pâques.</a:t>
            </a:r>
          </a:p>
          <a:p>
            <a:r>
              <a:rPr lang="fr-FR" sz="2000" dirty="0">
                <a:latin typeface="Times New Roman" panose="02020603050405020304" pitchFamily="18" charset="0"/>
                <a:cs typeface="Times New Roman" panose="02020603050405020304" pitchFamily="18" charset="0"/>
              </a:rPr>
              <a:t>Dans les Actes, le même auteur, Luc situe l’ascension 40 jours après la résurrection. 50 jours après, il envoie son Esprit à Pentecôte.</a:t>
            </a:r>
          </a:p>
          <a:p>
            <a:endParaRPr lang="fr-FR" sz="2000" dirty="0">
              <a:latin typeface="Times New Roman" panose="02020603050405020304" pitchFamily="18" charset="0"/>
              <a:cs typeface="Times New Roman" panose="02020603050405020304" pitchFamily="18" charset="0"/>
            </a:endParaRPr>
          </a:p>
          <a:p>
            <a:r>
              <a:rPr lang="fr-FR" sz="2000" dirty="0">
                <a:latin typeface="Times New Roman" panose="02020603050405020304" pitchFamily="18" charset="0"/>
                <a:cs typeface="Times New Roman" panose="02020603050405020304" pitchFamily="18" charset="0"/>
              </a:rPr>
              <a:t>Pour exprimer la résurrection, Luc emploie le registre de l’exaltation </a:t>
            </a:r>
            <a:r>
              <a:rPr lang="fr-FR" sz="2000" dirty="0" err="1">
                <a:latin typeface="Times New Roman" panose="02020603050405020304" pitchFamily="18" charset="0"/>
                <a:cs typeface="Times New Roman" panose="02020603050405020304" pitchFamily="18" charset="0"/>
              </a:rPr>
              <a:t>hypsoô</a:t>
            </a:r>
            <a:r>
              <a:rPr lang="fr-FR" sz="2000" dirty="0">
                <a:latin typeface="Times New Roman" panose="02020603050405020304" pitchFamily="18" charset="0"/>
                <a:cs typeface="Times New Roman" panose="02020603050405020304" pitchFamily="18" charset="0"/>
              </a:rPr>
              <a:t> (élever). </a:t>
            </a:r>
          </a:p>
          <a:p>
            <a:r>
              <a:rPr lang="fr-FR" sz="2000" dirty="0">
                <a:latin typeface="Times New Roman" panose="02020603050405020304" pitchFamily="18" charset="0"/>
                <a:cs typeface="Times New Roman" panose="02020603050405020304" pitchFamily="18" charset="0"/>
              </a:rPr>
              <a:t>Avec un vocabulaire de la montée.</a:t>
            </a:r>
          </a:p>
          <a:p>
            <a:r>
              <a:rPr lang="fr-FR" sz="2000" dirty="0">
                <a:latin typeface="Times New Roman" panose="02020603050405020304" pitchFamily="18" charset="0"/>
                <a:cs typeface="Times New Roman" panose="02020603050405020304" pitchFamily="18" charset="0"/>
              </a:rPr>
              <a:t>L’élévation est mise en opposition avec l’abaissement. </a:t>
            </a:r>
          </a:p>
          <a:p>
            <a:endParaRPr lang="fr-FR" sz="2000" dirty="0">
              <a:latin typeface="Times New Roman" panose="02020603050405020304" pitchFamily="18" charset="0"/>
              <a:cs typeface="Times New Roman" panose="02020603050405020304" pitchFamily="18" charset="0"/>
            </a:endParaRPr>
          </a:p>
          <a:p>
            <a:r>
              <a:rPr lang="fr-FR" sz="2000" dirty="0">
                <a:latin typeface="Times New Roman" panose="02020603050405020304" pitchFamily="18" charset="0"/>
                <a:cs typeface="Times New Roman" panose="02020603050405020304" pitchFamily="18" charset="0"/>
              </a:rPr>
              <a:t>Luc déploie pédagogiquement ce mystère de la Mort/Résurrection/Absence de Jésus/Envoi de l’Esprit d’une manière chronologique. </a:t>
            </a:r>
          </a:p>
          <a:p>
            <a:r>
              <a:rPr lang="fr-FR" sz="2000" dirty="0">
                <a:latin typeface="Times New Roman" panose="02020603050405020304" pitchFamily="18" charset="0"/>
                <a:cs typeface="Times New Roman" panose="02020603050405020304" pitchFamily="18" charset="0"/>
              </a:rPr>
              <a:t>40 évoquant les 40 années au désert signifie le temps d’une révélation, 50 évoquant une plénitude. </a:t>
            </a:r>
          </a:p>
          <a:p>
            <a:r>
              <a:rPr lang="fr-FR" sz="2000" dirty="0">
                <a:latin typeface="Times New Roman" panose="02020603050405020304" pitchFamily="18" charset="0"/>
                <a:cs typeface="Times New Roman" panose="02020603050405020304" pitchFamily="18" charset="0"/>
              </a:rPr>
              <a:t>La liturgie a gardé cette chronologie pour nous inviter à fêter de façon différente au fil du temps le même mystère.</a:t>
            </a:r>
          </a:p>
          <a:p>
            <a:r>
              <a:rPr lang="fr-FR" sz="2000" dirty="0">
                <a:latin typeface="Times New Roman" panose="02020603050405020304" pitchFamily="18" charset="0"/>
                <a:cs typeface="Times New Roman" panose="02020603050405020304" pitchFamily="18" charset="0"/>
              </a:rPr>
              <a:t>La réalité essentielle de l’évènement est donc que Jésus est exalté dans la gloire de Dieu, établi comme Seigneur. </a:t>
            </a:r>
          </a:p>
          <a:p>
            <a:r>
              <a:rPr lang="fr-FR" sz="2000" dirty="0">
                <a:latin typeface="Times New Roman" panose="02020603050405020304" pitchFamily="18" charset="0"/>
                <a:cs typeface="Times New Roman" panose="02020603050405020304" pitchFamily="18" charset="0"/>
              </a:rPr>
              <a:t>Désormais Jésus est invisible. Il inaugure un nouveau temps : celui de la mission, animée par son Esprit.</a:t>
            </a:r>
          </a:p>
          <a:p>
            <a:endParaRPr lang="fr-FR" dirty="0"/>
          </a:p>
        </p:txBody>
      </p:sp>
    </p:spTree>
    <p:extLst>
      <p:ext uri="{BB962C8B-B14F-4D97-AF65-F5344CB8AC3E}">
        <p14:creationId xmlns:p14="http://schemas.microsoft.com/office/powerpoint/2010/main" val="3791352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18B05CE-7735-D1B5-2D6E-7B8FA2037365}"/>
              </a:ext>
            </a:extLst>
          </p:cNvPr>
          <p:cNvSpPr>
            <a:spLocks noGrp="1"/>
          </p:cNvSpPr>
          <p:nvPr>
            <p:ph type="sldNum" sz="quarter" idx="12"/>
          </p:nvPr>
        </p:nvSpPr>
        <p:spPr/>
        <p:txBody>
          <a:bodyPr/>
          <a:lstStyle/>
          <a:p>
            <a:fld id="{CF70008A-A0B5-4A2F-AE10-819E4AFD28BB}" type="slidenum">
              <a:rPr lang="fr-FR" smtClean="0"/>
              <a:pPr/>
              <a:t>86</a:t>
            </a:fld>
            <a:endParaRPr lang="fr-FR"/>
          </a:p>
        </p:txBody>
      </p:sp>
      <p:sp>
        <p:nvSpPr>
          <p:cNvPr id="6" name="ZoneTexte 5">
            <a:extLst>
              <a:ext uri="{FF2B5EF4-FFF2-40B4-BE49-F238E27FC236}">
                <a16:creationId xmlns:a16="http://schemas.microsoft.com/office/drawing/2014/main" id="{0C1892D4-6764-7CEB-3EFB-FB8F0893DC72}"/>
              </a:ext>
            </a:extLst>
          </p:cNvPr>
          <p:cNvSpPr txBox="1"/>
          <p:nvPr/>
        </p:nvSpPr>
        <p:spPr>
          <a:xfrm>
            <a:off x="339524" y="837153"/>
            <a:ext cx="11852476" cy="5632311"/>
          </a:xfrm>
          <a:prstGeom prst="rect">
            <a:avLst/>
          </a:prstGeom>
          <a:noFill/>
        </p:spPr>
        <p:txBody>
          <a:bodyPr wrap="square">
            <a:spAutoFit/>
          </a:bodyPr>
          <a:lstStyle/>
          <a:p>
            <a:r>
              <a:rPr lang="fr-FR" sz="2000" b="1" dirty="0">
                <a:latin typeface="Times New Roman" panose="02020603050405020304" pitchFamily="18" charset="0"/>
                <a:cs typeface="Times New Roman" panose="02020603050405020304" pitchFamily="18" charset="0"/>
              </a:rPr>
              <a:t>Ascension ? Quelle réalité pour aujourd'hui ?</a:t>
            </a:r>
          </a:p>
          <a:p>
            <a:r>
              <a:rPr lang="fr-FR" sz="2000" dirty="0">
                <a:latin typeface="Times New Roman" panose="02020603050405020304" pitchFamily="18" charset="0"/>
                <a:cs typeface="Times New Roman" panose="02020603050405020304" pitchFamily="18" charset="0"/>
              </a:rPr>
              <a:t>Voir s’élever Jésus, c’est recevoir son Esprit. </a:t>
            </a:r>
          </a:p>
          <a:p>
            <a:r>
              <a:rPr lang="fr-FR" sz="2000" dirty="0">
                <a:latin typeface="Times New Roman" panose="02020603050405020304" pitchFamily="18" charset="0"/>
                <a:cs typeface="Times New Roman" panose="02020603050405020304" pitchFamily="18" charset="0"/>
              </a:rPr>
              <a:t>Il est désormais présent d’une manière spirituelle. </a:t>
            </a:r>
          </a:p>
          <a:p>
            <a:r>
              <a:rPr lang="fr-FR" sz="2000" dirty="0">
                <a:latin typeface="Times New Roman" panose="02020603050405020304" pitchFamily="18" charset="0"/>
                <a:cs typeface="Times New Roman" panose="02020603050405020304" pitchFamily="18" charset="0"/>
              </a:rPr>
              <a:t>Par son Esprit, il continuera d’animer pour que les apôtres que nous sommes achèvent sa mission.</a:t>
            </a:r>
          </a:p>
          <a:p>
            <a:endParaRPr lang="fr-FR" sz="2000" dirty="0">
              <a:latin typeface="Times New Roman" panose="02020603050405020304" pitchFamily="18" charset="0"/>
              <a:cs typeface="Times New Roman" panose="02020603050405020304" pitchFamily="18" charset="0"/>
            </a:endParaRPr>
          </a:p>
          <a:p>
            <a:r>
              <a:rPr lang="fr-FR" sz="2000" dirty="0">
                <a:latin typeface="Times New Roman" panose="02020603050405020304" pitchFamily="18" charset="0"/>
                <a:cs typeface="Times New Roman" panose="02020603050405020304" pitchFamily="18" charset="0"/>
              </a:rPr>
              <a:t>" C'est l'expression d'un être attiré vers le haut et qui reçoit d'en haut ; </a:t>
            </a:r>
          </a:p>
          <a:p>
            <a:r>
              <a:rPr lang="fr-FR" sz="2000" dirty="0">
                <a:latin typeface="Times New Roman" panose="02020603050405020304" pitchFamily="18" charset="0"/>
                <a:cs typeface="Times New Roman" panose="02020603050405020304" pitchFamily="18" charset="0"/>
              </a:rPr>
              <a:t>la manifestation d'un passage possible entre la terre qui porte et le ciel qui s'ouvre. " </a:t>
            </a:r>
          </a:p>
          <a:p>
            <a:r>
              <a:rPr lang="fr-FR" sz="2000" dirty="0">
                <a:latin typeface="Times New Roman" panose="02020603050405020304" pitchFamily="18" charset="0"/>
                <a:cs typeface="Times New Roman" panose="02020603050405020304" pitchFamily="18" charset="0"/>
              </a:rPr>
              <a:t>Philippe Lefebvre dans Livres de Samuel et récits de résurrection Cerf 2022</a:t>
            </a:r>
          </a:p>
          <a:p>
            <a:endParaRPr lang="fr-FR" sz="2000" dirty="0">
              <a:latin typeface="Times New Roman" panose="02020603050405020304" pitchFamily="18" charset="0"/>
              <a:cs typeface="Times New Roman" panose="02020603050405020304" pitchFamily="18" charset="0"/>
            </a:endParaRPr>
          </a:p>
          <a:p>
            <a:r>
              <a:rPr lang="fr-FR" sz="2000" b="1" dirty="0">
                <a:latin typeface="Times New Roman" panose="02020603050405020304" pitchFamily="18" charset="0"/>
                <a:cs typeface="Times New Roman" panose="02020603050405020304" pitchFamily="18" charset="0"/>
              </a:rPr>
              <a:t>Jean 1, 51 </a:t>
            </a:r>
            <a:r>
              <a:rPr lang="fr-FR" sz="2000" dirty="0">
                <a:latin typeface="Times New Roman" panose="02020603050405020304" pitchFamily="18" charset="0"/>
                <a:cs typeface="Times New Roman" panose="02020603050405020304" pitchFamily="18" charset="0"/>
              </a:rPr>
              <a:t>Et il ajoute :  Amen, amen, je vous le dis : vous verrez le ciel ouvert, et les anges de Dieu monter et descendre au-dessus du Fils de l’homme. </a:t>
            </a:r>
          </a:p>
          <a:p>
            <a:endParaRPr lang="fr-FR" sz="2000" dirty="0">
              <a:latin typeface="Times New Roman" panose="02020603050405020304" pitchFamily="18" charset="0"/>
              <a:cs typeface="Times New Roman" panose="02020603050405020304" pitchFamily="18" charset="0"/>
            </a:endParaRPr>
          </a:p>
          <a:p>
            <a:pPr algn="ctr"/>
            <a:r>
              <a:rPr lang="fr-FR" sz="2400" dirty="0">
                <a:latin typeface="Times New Roman" panose="02020603050405020304" pitchFamily="18" charset="0"/>
                <a:cs typeface="Times New Roman" panose="02020603050405020304" pitchFamily="18" charset="0"/>
              </a:rPr>
              <a:t>En tant que chercheurs de Dieu, </a:t>
            </a:r>
          </a:p>
          <a:p>
            <a:pPr algn="ctr"/>
            <a:endParaRPr lang="fr-FR" sz="2400" dirty="0">
              <a:latin typeface="Times New Roman" panose="02020603050405020304" pitchFamily="18" charset="0"/>
              <a:cs typeface="Times New Roman" panose="02020603050405020304" pitchFamily="18" charset="0"/>
            </a:endParaRPr>
          </a:p>
          <a:p>
            <a:pPr algn="ctr"/>
            <a:r>
              <a:rPr lang="fr-FR" sz="2400" dirty="0">
                <a:latin typeface="Times New Roman" panose="02020603050405020304" pitchFamily="18" charset="0"/>
                <a:cs typeface="Times New Roman" panose="02020603050405020304" pitchFamily="18" charset="0"/>
              </a:rPr>
              <a:t>nous sommes des êtres attirés vers le haut et nous recevons d'en haut. </a:t>
            </a:r>
          </a:p>
          <a:p>
            <a:pPr algn="ctr"/>
            <a:endParaRPr lang="fr-FR" sz="2400" dirty="0">
              <a:latin typeface="Times New Roman" panose="02020603050405020304" pitchFamily="18" charset="0"/>
              <a:cs typeface="Times New Roman" panose="02020603050405020304" pitchFamily="18" charset="0"/>
            </a:endParaRPr>
          </a:p>
          <a:p>
            <a:pPr algn="ctr"/>
            <a:r>
              <a:rPr lang="fr-FR" sz="2400" dirty="0">
                <a:latin typeface="Times New Roman" panose="02020603050405020304" pitchFamily="18" charset="0"/>
                <a:cs typeface="Times New Roman" panose="02020603050405020304" pitchFamily="18" charset="0"/>
              </a:rPr>
              <a:t>Notre Ascension ! Notre Pentecôte !</a:t>
            </a:r>
          </a:p>
        </p:txBody>
      </p:sp>
    </p:spTree>
    <p:extLst>
      <p:ext uri="{BB962C8B-B14F-4D97-AF65-F5344CB8AC3E}">
        <p14:creationId xmlns:p14="http://schemas.microsoft.com/office/powerpoint/2010/main" val="26987691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2653F-4769-FD6C-6D58-19A8BD1A61FF}"/>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123AF7B5-C0F0-6A98-EC95-88FA33FFA8ED}"/>
              </a:ext>
            </a:extLst>
          </p:cNvPr>
          <p:cNvSpPr txBox="1"/>
          <p:nvPr/>
        </p:nvSpPr>
        <p:spPr>
          <a:xfrm>
            <a:off x="2767193" y="5338583"/>
            <a:ext cx="5732688" cy="1200329"/>
          </a:xfrm>
          <a:prstGeom prst="rect">
            <a:avLst/>
          </a:prstGeom>
          <a:noFill/>
        </p:spPr>
        <p:txBody>
          <a:bodyPr wrap="square" rtlCol="0">
            <a:spAutoFit/>
          </a:bodyPr>
          <a:lstStyle/>
          <a:p>
            <a:pPr algn="ctr"/>
            <a:r>
              <a:rPr lang="fr-FR" sz="2400" dirty="0">
                <a:latin typeface="Times New Roman"/>
                <a:ea typeface="Times New Roman"/>
                <a:cs typeface="Times New Roman"/>
                <a:sym typeface="Times New Roman"/>
              </a:rPr>
              <a:t>Réalisation Catéchèse Par la Parole</a:t>
            </a:r>
            <a:br>
              <a:rPr lang="fr-FR" sz="2400" dirty="0">
                <a:latin typeface="Times New Roman"/>
                <a:ea typeface="Times New Roman"/>
                <a:cs typeface="Times New Roman"/>
                <a:sym typeface="Times New Roman"/>
              </a:rPr>
            </a:br>
            <a:r>
              <a:rPr lang="fr-FR" sz="2400" dirty="0">
                <a:latin typeface="Times New Roman"/>
                <a:ea typeface="Times New Roman"/>
                <a:cs typeface="Times New Roman"/>
                <a:sym typeface="Times New Roman"/>
              </a:rPr>
              <a:t>Illustrations images de </a:t>
            </a:r>
          </a:p>
          <a:p>
            <a:pPr algn="ctr"/>
            <a:r>
              <a:rPr lang="fr-FR" sz="2400" dirty="0">
                <a:latin typeface="Times New Roman"/>
                <a:ea typeface="Times New Roman"/>
                <a:cs typeface="Times New Roman"/>
                <a:sym typeface="Times New Roman"/>
              </a:rPr>
              <a:t>Chantal </a:t>
            </a:r>
            <a:r>
              <a:rPr lang="fr-FR" sz="2400" dirty="0" err="1">
                <a:latin typeface="Times New Roman"/>
                <a:ea typeface="Times New Roman"/>
                <a:cs typeface="Times New Roman"/>
                <a:sym typeface="Times New Roman"/>
              </a:rPr>
              <a:t>Lorge</a:t>
            </a:r>
            <a:r>
              <a:rPr lang="fr-FR" sz="2400" dirty="0">
                <a:latin typeface="Times New Roman"/>
                <a:ea typeface="Times New Roman"/>
                <a:cs typeface="Times New Roman"/>
                <a:sym typeface="Times New Roman"/>
              </a:rPr>
              <a:t> et Annie C.</a:t>
            </a:r>
            <a:endParaRPr lang="fr-FR" sz="2400" dirty="0"/>
          </a:p>
        </p:txBody>
      </p:sp>
      <p:pic>
        <p:nvPicPr>
          <p:cNvPr id="3" name="Image 2">
            <a:extLst>
              <a:ext uri="{FF2B5EF4-FFF2-40B4-BE49-F238E27FC236}">
                <a16:creationId xmlns:a16="http://schemas.microsoft.com/office/drawing/2014/main" id="{8BBB12ED-FCC2-5A81-3790-45E68C2FED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486" y="4990380"/>
            <a:ext cx="2461114" cy="1360637"/>
          </a:xfrm>
          <a:prstGeom prst="rect">
            <a:avLst/>
          </a:prstGeom>
        </p:spPr>
      </p:pic>
      <p:sp>
        <p:nvSpPr>
          <p:cNvPr id="2" name="Espace réservé du numéro de diapositive 1">
            <a:extLst>
              <a:ext uri="{FF2B5EF4-FFF2-40B4-BE49-F238E27FC236}">
                <a16:creationId xmlns:a16="http://schemas.microsoft.com/office/drawing/2014/main" id="{DE174471-18EC-275E-A50C-F4C44CB439A5}"/>
              </a:ext>
            </a:extLst>
          </p:cNvPr>
          <p:cNvSpPr>
            <a:spLocks noGrp="1"/>
          </p:cNvSpPr>
          <p:nvPr>
            <p:ph type="sldNum" sz="quarter" idx="12"/>
          </p:nvPr>
        </p:nvSpPr>
        <p:spPr/>
        <p:txBody>
          <a:bodyPr/>
          <a:lstStyle/>
          <a:p>
            <a:fld id="{CF70008A-A0B5-4A2F-AE10-819E4AFD28BB}" type="slidenum">
              <a:rPr lang="fr-FR" smtClean="0"/>
              <a:pPr/>
              <a:t>87</a:t>
            </a:fld>
            <a:endParaRPr lang="fr-FR"/>
          </a:p>
        </p:txBody>
      </p:sp>
      <p:sp>
        <p:nvSpPr>
          <p:cNvPr id="6" name="ZoneTexte 5">
            <a:extLst>
              <a:ext uri="{FF2B5EF4-FFF2-40B4-BE49-F238E27FC236}">
                <a16:creationId xmlns:a16="http://schemas.microsoft.com/office/drawing/2014/main" id="{04ED6FD1-CBE5-14A9-F822-58125F4D58FC}"/>
              </a:ext>
            </a:extLst>
          </p:cNvPr>
          <p:cNvSpPr txBox="1"/>
          <p:nvPr/>
        </p:nvSpPr>
        <p:spPr>
          <a:xfrm>
            <a:off x="3520757" y="4862991"/>
            <a:ext cx="4514252" cy="662361"/>
          </a:xfrm>
          <a:prstGeom prst="rect">
            <a:avLst/>
          </a:prstGeom>
          <a:noFill/>
        </p:spPr>
        <p:txBody>
          <a:bodyPr wrap="square">
            <a:spAutoFit/>
          </a:bodyPr>
          <a:lstStyle/>
          <a:p>
            <a:pPr marL="0" marR="0" indent="0" algn="l">
              <a:buNone/>
            </a:pPr>
            <a:r>
              <a:rPr lang="fr-FR" sz="1800" kern="1400" dirty="0">
                <a:ln>
                  <a:noFill/>
                </a:ln>
                <a:solidFill>
                  <a:srgbClr val="000000"/>
                </a:solidFill>
                <a:effectLst/>
                <a:latin typeface="Times New Roman" panose="02020603050405020304" pitchFamily="18" charset="0"/>
              </a:rPr>
              <a:t>Méditations dans </a:t>
            </a:r>
            <a:r>
              <a:rPr lang="fr-FR" sz="1800" u="sng" kern="1400" dirty="0">
                <a:ln>
                  <a:noFill/>
                </a:ln>
                <a:solidFill>
                  <a:srgbClr val="0066FF"/>
                </a:solidFill>
                <a:effectLst/>
                <a:latin typeface="Times New Roman" panose="02020603050405020304" pitchFamily="18" charset="0"/>
                <a:hlinkClick r:id="rId3"/>
              </a:rPr>
              <a:t>Ascensions </a:t>
            </a:r>
            <a:r>
              <a:rPr lang="fr-FR" sz="1800" u="sng" kern="1400" dirty="0">
                <a:ln>
                  <a:noFill/>
                </a:ln>
                <a:solidFill>
                  <a:srgbClr val="0066FF"/>
                </a:solidFill>
                <a:effectLst/>
                <a:latin typeface="Times New Roman" panose="02020603050405020304" pitchFamily="18" charset="0"/>
              </a:rPr>
              <a:t>\Méditations</a:t>
            </a:r>
            <a:endParaRPr lang="fr-FR" sz="1100" kern="1400" dirty="0">
              <a:ln>
                <a:noFill/>
              </a:ln>
              <a:solidFill>
                <a:srgbClr val="000000"/>
              </a:solidFill>
              <a:effectLst/>
              <a:latin typeface="Times New Roman" panose="02020603050405020304" pitchFamily="18" charset="0"/>
            </a:endParaRPr>
          </a:p>
          <a:p>
            <a:pPr marL="0" marR="0" indent="0" algn="l">
              <a:lnSpc>
                <a:spcPct val="115000"/>
              </a:lnSpc>
              <a:buNone/>
            </a:pPr>
            <a:r>
              <a:rPr lang="fr-FR" sz="1800" kern="1400" dirty="0">
                <a:ln>
                  <a:noFill/>
                </a:ln>
                <a:solidFill>
                  <a:srgbClr val="000000"/>
                </a:solidFill>
                <a:effectLst/>
                <a:latin typeface="Times New Roman" panose="02020603050405020304" pitchFamily="18" charset="0"/>
              </a:rPr>
              <a:t> </a:t>
            </a:r>
            <a:endParaRPr lang="fr-FR" sz="1100" kern="1400" dirty="0">
              <a:ln>
                <a:noFill/>
              </a:ln>
              <a:solidFill>
                <a:srgbClr val="000000"/>
              </a:solidFill>
              <a:effectLst/>
              <a:latin typeface="Times New Roman" panose="02020603050405020304" pitchFamily="18" charset="0"/>
            </a:endParaRPr>
          </a:p>
        </p:txBody>
      </p:sp>
      <p:pic>
        <p:nvPicPr>
          <p:cNvPr id="7" name="Image 6">
            <a:extLst>
              <a:ext uri="{FF2B5EF4-FFF2-40B4-BE49-F238E27FC236}">
                <a16:creationId xmlns:a16="http://schemas.microsoft.com/office/drawing/2014/main" id="{D5D2774C-A596-6AFB-8ABA-126C613F7A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3445" y="4913878"/>
            <a:ext cx="1379272" cy="1379272"/>
          </a:xfrm>
          <a:prstGeom prst="rect">
            <a:avLst/>
          </a:prstGeom>
        </p:spPr>
      </p:pic>
    </p:spTree>
    <p:extLst>
      <p:ext uri="{BB962C8B-B14F-4D97-AF65-F5344CB8AC3E}">
        <p14:creationId xmlns:p14="http://schemas.microsoft.com/office/powerpoint/2010/main" val="4143015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EFFB2071-5278-F9AC-F7E0-D953B20B3243}"/>
              </a:ext>
            </a:extLst>
          </p:cNvPr>
          <p:cNvSpPr/>
          <p:nvPr/>
        </p:nvSpPr>
        <p:spPr>
          <a:xfrm>
            <a:off x="146263" y="623845"/>
            <a:ext cx="11602064" cy="1238324"/>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latin typeface="Times New Roman" panose="02020603050405020304" pitchFamily="18" charset="0"/>
                <a:cs typeface="Times New Roman" panose="02020603050405020304" pitchFamily="18" charset="0"/>
              </a:rPr>
              <a:t>Luc 24, 33 Emmaüs</a:t>
            </a:r>
            <a:r>
              <a:rPr lang="fr-FR" sz="2800" dirty="0">
                <a:solidFill>
                  <a:schemeClr val="tx1"/>
                </a:solidFill>
                <a:latin typeface="Times New Roman" panose="02020603050405020304" pitchFamily="18" charset="0"/>
                <a:cs typeface="Times New Roman" panose="02020603050405020304" pitchFamily="18" charset="0"/>
              </a:rPr>
              <a:t> </a:t>
            </a:r>
            <a:r>
              <a:rPr lang="fr-FR" sz="2800" i="1" dirty="0">
                <a:solidFill>
                  <a:schemeClr val="tx1"/>
                </a:solidFill>
                <a:latin typeface="Times New Roman" panose="02020603050405020304" pitchFamily="18" charset="0"/>
                <a:cs typeface="Times New Roman" panose="02020603050405020304" pitchFamily="18" charset="0"/>
              </a:rPr>
              <a:t>A l'instant même, ils se levèrent et retournèrent à Jérusalem. Ils y trouvèrent réunis les onze Apôtres et leurs compagnons</a:t>
            </a:r>
            <a:r>
              <a:rPr lang="fr-FR" sz="2800" dirty="0">
                <a:solidFill>
                  <a:schemeClr val="tx1"/>
                </a:solidFill>
                <a:latin typeface="Times New Roman" panose="02020603050405020304" pitchFamily="18" charset="0"/>
                <a:cs typeface="Times New Roman" panose="02020603050405020304" pitchFamily="18" charset="0"/>
              </a:rPr>
              <a:t>. </a:t>
            </a:r>
          </a:p>
        </p:txBody>
      </p:sp>
      <p:sp>
        <p:nvSpPr>
          <p:cNvPr id="14" name="Rectangle : coins arrondis 13">
            <a:extLst>
              <a:ext uri="{FF2B5EF4-FFF2-40B4-BE49-F238E27FC236}">
                <a16:creationId xmlns:a16="http://schemas.microsoft.com/office/drawing/2014/main" id="{A4C26895-3055-2C12-CE46-D23D06823A22}"/>
              </a:ext>
            </a:extLst>
          </p:cNvPr>
          <p:cNvSpPr/>
          <p:nvPr/>
        </p:nvSpPr>
        <p:spPr>
          <a:xfrm>
            <a:off x="903953" y="2178069"/>
            <a:ext cx="10544113" cy="1939661"/>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tx1"/>
                </a:solidFill>
                <a:latin typeface="Times New Roman" panose="02020603050405020304" pitchFamily="18" charset="0"/>
                <a:cs typeface="Times New Roman" panose="02020603050405020304" pitchFamily="18" charset="0"/>
              </a:rPr>
              <a:t>Luc 24, 33. </a:t>
            </a:r>
            <a:r>
              <a:rPr lang="fr-FR" sz="3200" dirty="0">
                <a:solidFill>
                  <a:schemeClr val="tx1"/>
                </a:solidFill>
                <a:latin typeface="Times New Roman" panose="02020603050405020304" pitchFamily="18" charset="0"/>
                <a:cs typeface="Times New Roman" panose="02020603050405020304" pitchFamily="18" charset="0"/>
              </a:rPr>
              <a:t>Luc parle d’apôtre, Matthieu de disciple. </a:t>
            </a:r>
          </a:p>
          <a:p>
            <a:pPr algn="ctr"/>
            <a:r>
              <a:rPr lang="fr-FR" sz="3200" dirty="0">
                <a:solidFill>
                  <a:schemeClr val="tx1"/>
                </a:solidFill>
                <a:latin typeface="Times New Roman" panose="02020603050405020304" pitchFamily="18" charset="0"/>
                <a:cs typeface="Times New Roman" panose="02020603050405020304" pitchFamily="18" charset="0"/>
              </a:rPr>
              <a:t>Le disciple est un « élève », </a:t>
            </a:r>
          </a:p>
          <a:p>
            <a:pPr algn="ctr"/>
            <a:r>
              <a:rPr lang="fr-FR" sz="3200" dirty="0">
                <a:solidFill>
                  <a:schemeClr val="tx1"/>
                </a:solidFill>
                <a:latin typeface="Times New Roman" panose="02020603050405020304" pitchFamily="18" charset="0"/>
                <a:cs typeface="Times New Roman" panose="02020603050405020304" pitchFamily="18" charset="0"/>
              </a:rPr>
              <a:t>celui qui apprend, celui qui suit un maître.</a:t>
            </a:r>
          </a:p>
          <a:p>
            <a:pPr algn="ctr"/>
            <a:r>
              <a:rPr lang="fr-FR" sz="3200" dirty="0">
                <a:solidFill>
                  <a:schemeClr val="tx1"/>
                </a:solidFill>
                <a:latin typeface="Times New Roman" panose="02020603050405020304" pitchFamily="18" charset="0"/>
                <a:cs typeface="Times New Roman" panose="02020603050405020304" pitchFamily="18" charset="0"/>
              </a:rPr>
              <a:t>L’apôtre est un envoyé.  </a:t>
            </a:r>
            <a:endParaRPr lang="fr-FR" sz="2800" dirty="0">
              <a:solidFill>
                <a:schemeClr val="tx1"/>
              </a:solidFill>
              <a:latin typeface="Times New Roman" panose="02020603050405020304" pitchFamily="18" charset="0"/>
              <a:cs typeface="Times New Roman" panose="02020603050405020304" pitchFamily="18" charset="0"/>
            </a:endParaRPr>
          </a:p>
        </p:txBody>
      </p:sp>
      <p:pic>
        <p:nvPicPr>
          <p:cNvPr id="2" name="Picture 2">
            <a:extLst>
              <a:ext uri="{FF2B5EF4-FFF2-40B4-BE49-F238E27FC236}">
                <a16:creationId xmlns:a16="http://schemas.microsoft.com/office/drawing/2014/main" id="{1009A012-4882-9F40-AF2E-18EA7249EC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778241" y="3780738"/>
            <a:ext cx="2873226" cy="24534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Espace réservé du numéro de diapositive 2">
            <a:extLst>
              <a:ext uri="{FF2B5EF4-FFF2-40B4-BE49-F238E27FC236}">
                <a16:creationId xmlns:a16="http://schemas.microsoft.com/office/drawing/2014/main" id="{0E5218C7-B58C-BE44-C4F2-FE1724BF7F99}"/>
              </a:ext>
            </a:extLst>
          </p:cNvPr>
          <p:cNvSpPr>
            <a:spLocks noGrp="1"/>
          </p:cNvSpPr>
          <p:nvPr>
            <p:ph type="sldNum" sz="quarter" idx="12"/>
          </p:nvPr>
        </p:nvSpPr>
        <p:spPr/>
        <p:txBody>
          <a:bodyPr/>
          <a:lstStyle/>
          <a:p>
            <a:fld id="{CF70008A-A0B5-4A2F-AE10-819E4AFD28BB}" type="slidenum">
              <a:rPr lang="fr-FR" smtClean="0"/>
              <a:pPr/>
              <a:t>9</a:t>
            </a:fld>
            <a:endParaRPr lang="fr-FR"/>
          </a:p>
        </p:txBody>
      </p:sp>
      <p:sp>
        <p:nvSpPr>
          <p:cNvPr id="5" name="ZoneTexte 4">
            <a:extLst>
              <a:ext uri="{FF2B5EF4-FFF2-40B4-BE49-F238E27FC236}">
                <a16:creationId xmlns:a16="http://schemas.microsoft.com/office/drawing/2014/main" id="{10E5E770-0817-328B-9595-0BDAEC1317D7}"/>
              </a:ext>
            </a:extLst>
          </p:cNvPr>
          <p:cNvSpPr txBox="1"/>
          <p:nvPr/>
        </p:nvSpPr>
        <p:spPr>
          <a:xfrm>
            <a:off x="146263" y="129057"/>
            <a:ext cx="1076747" cy="369332"/>
          </a:xfrm>
          <a:prstGeom prst="rect">
            <a:avLst/>
          </a:prstGeom>
          <a:noFill/>
        </p:spPr>
        <p:txBody>
          <a:bodyPr wrap="square">
            <a:spAutoFit/>
          </a:bodyPr>
          <a:lstStyle/>
          <a:p>
            <a:r>
              <a:rPr lang="fr-FR">
                <a:solidFill>
                  <a:srgbClr val="FF0000"/>
                </a:solidFill>
              </a:rPr>
              <a:t>disciples</a:t>
            </a:r>
            <a:endParaRPr lang="fr-FR" dirty="0">
              <a:solidFill>
                <a:srgbClr val="FF0000"/>
              </a:solidFill>
            </a:endParaRPr>
          </a:p>
        </p:txBody>
      </p:sp>
      <p:grpSp>
        <p:nvGrpSpPr>
          <p:cNvPr id="11" name="Groupe 10">
            <a:extLst>
              <a:ext uri="{FF2B5EF4-FFF2-40B4-BE49-F238E27FC236}">
                <a16:creationId xmlns:a16="http://schemas.microsoft.com/office/drawing/2014/main" id="{6554019C-B22E-4BBB-B663-7692027B5321}"/>
              </a:ext>
            </a:extLst>
          </p:cNvPr>
          <p:cNvGrpSpPr/>
          <p:nvPr/>
        </p:nvGrpSpPr>
        <p:grpSpPr>
          <a:xfrm>
            <a:off x="903953" y="4636381"/>
            <a:ext cx="7706647" cy="1440180"/>
            <a:chOff x="903953" y="4572000"/>
            <a:chExt cx="7706647" cy="1440180"/>
          </a:xfrm>
        </p:grpSpPr>
        <p:sp>
          <p:nvSpPr>
            <p:cNvPr id="8" name="Rectangle : coins arrondis 7">
              <a:extLst>
                <a:ext uri="{FF2B5EF4-FFF2-40B4-BE49-F238E27FC236}">
                  <a16:creationId xmlns:a16="http://schemas.microsoft.com/office/drawing/2014/main" id="{541258B8-DFC0-77A1-3A26-C3D2D18685E0}"/>
                </a:ext>
              </a:extLst>
            </p:cNvPr>
            <p:cNvSpPr/>
            <p:nvPr/>
          </p:nvSpPr>
          <p:spPr>
            <a:xfrm>
              <a:off x="903953" y="4572000"/>
              <a:ext cx="7706647" cy="1440180"/>
            </a:xfrm>
            <a:prstGeom prst="round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8852105B-B979-2D3D-C945-E3CCB3AD0F08}"/>
                </a:ext>
              </a:extLst>
            </p:cNvPr>
            <p:cNvSpPr txBox="1"/>
            <p:nvPr/>
          </p:nvSpPr>
          <p:spPr>
            <a:xfrm>
              <a:off x="1708324" y="4627185"/>
              <a:ext cx="6097904" cy="1384995"/>
            </a:xfrm>
            <a:prstGeom prst="rect">
              <a:avLst/>
            </a:prstGeom>
            <a:noFill/>
            <a:ln>
              <a:noFill/>
            </a:ln>
          </p:spPr>
          <p:txBody>
            <a:bodyPr wrap="square">
              <a:spAutoFit/>
            </a:bodyPr>
            <a:lstStyle/>
            <a:p>
              <a:pPr algn="ctr"/>
              <a:r>
                <a:rPr lang="fr-FR" sz="2800" dirty="0">
                  <a:latin typeface="Times New Roman" panose="02020603050405020304" pitchFamily="18" charset="0"/>
                  <a:cs typeface="Times New Roman" panose="02020603050405020304" pitchFamily="18" charset="0"/>
                </a:rPr>
                <a:t>Pour Matthieu, les onze ne sont pas encore des envoyés. </a:t>
              </a:r>
            </a:p>
            <a:p>
              <a:pPr algn="ctr"/>
              <a:r>
                <a:rPr lang="fr-FR" sz="2800" dirty="0">
                  <a:latin typeface="Times New Roman" panose="02020603050405020304" pitchFamily="18" charset="0"/>
                  <a:cs typeface="Times New Roman" panose="02020603050405020304" pitchFamily="18" charset="0"/>
                </a:rPr>
                <a:t>Ils le deviendront au verset 19 « Allez… </a:t>
              </a:r>
            </a:p>
          </p:txBody>
        </p:sp>
      </p:grpSp>
    </p:spTree>
    <p:extLst>
      <p:ext uri="{BB962C8B-B14F-4D97-AF65-F5344CB8AC3E}">
        <p14:creationId xmlns:p14="http://schemas.microsoft.com/office/powerpoint/2010/main" val="400844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1819</TotalTime>
  <Words>4930</Words>
  <Application>Microsoft Office PowerPoint</Application>
  <PresentationFormat>Grand écran</PresentationFormat>
  <Paragraphs>635</Paragraphs>
  <Slides>87</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87</vt:i4>
      </vt:variant>
    </vt:vector>
  </HeadingPairs>
  <TitlesOfParts>
    <vt:vector size="93" baseType="lpstr">
      <vt:lpstr>Aptos</vt:lpstr>
      <vt:lpstr>Arial</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diaporama infobulles Appels adultes</dc:title>
  <dc:creator>par la parole</dc:creator>
  <cp:lastModifiedBy>odile theiller</cp:lastModifiedBy>
  <cp:revision>198</cp:revision>
  <dcterms:created xsi:type="dcterms:W3CDTF">2022-09-05T08:26:02Z</dcterms:created>
  <dcterms:modified xsi:type="dcterms:W3CDTF">2026-04-13T15:30:52Z</dcterms:modified>
</cp:coreProperties>
</file>