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4"/>
  </p:notesMasterIdLst>
  <p:sldIdLst>
    <p:sldId id="278" r:id="rId2"/>
    <p:sldId id="300" r:id="rId3"/>
    <p:sldId id="301" r:id="rId4"/>
    <p:sldId id="403" r:id="rId5"/>
    <p:sldId id="399" r:id="rId6"/>
    <p:sldId id="315" r:id="rId7"/>
    <p:sldId id="404" r:id="rId8"/>
    <p:sldId id="259" r:id="rId9"/>
    <p:sldId id="390" r:id="rId10"/>
    <p:sldId id="405" r:id="rId11"/>
    <p:sldId id="402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401" r:id="rId20"/>
    <p:sldId id="398" r:id="rId21"/>
    <p:sldId id="400" r:id="rId22"/>
    <p:sldId id="388" r:id="rId2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99" autoAdjust="0"/>
  </p:normalViewPr>
  <p:slideViewPr>
    <p:cSldViewPr>
      <p:cViewPr>
        <p:scale>
          <a:sx n="100" d="100"/>
          <a:sy n="100" d="100"/>
        </p:scale>
        <p:origin x="130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816F-70B5-4602-ADC5-BBC03173DB6D}" type="datetimeFigureOut">
              <a:rPr lang="fr-FR" smtClean="0"/>
              <a:pPr/>
              <a:t>14/04/2026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0D5F-868B-448F-9CD8-549F133141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52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9FB4B415-6750-41D1-86C9-08681A3CEA4B}" type="datetimeFigureOut">
              <a:rPr lang="en-US"/>
              <a:pPr>
                <a:defRPr/>
              </a:pPr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A1799DB-E4D2-4C25-BE87-0CEFCDB2E7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stile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7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catechese-par-la-parole.catholique.fr/06-ascensions-bienvenue#bienvenu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ctrTitle"/>
          </p:nvPr>
        </p:nvSpPr>
        <p:spPr>
          <a:xfrm>
            <a:off x="714348" y="4500570"/>
            <a:ext cx="7772400" cy="1857388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Diaporama de présentation Module Ascensions</a:t>
            </a:r>
            <a:br>
              <a:rPr lang="it-IT" alt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1162" y="696888"/>
            <a:ext cx="3261675" cy="31288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8276-5223-584D-8752-CFBD3A2F4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BF085-CC03-D22E-D95B-9D37B45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32612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E60ACA-306F-EF25-65CD-2F12B4C0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644FDA-23E5-D840-AD22-C5EAA8DCEF1D}"/>
              </a:ext>
            </a:extLst>
          </p:cNvPr>
          <p:cNvSpPr txBox="1"/>
          <p:nvPr/>
        </p:nvSpPr>
        <p:spPr>
          <a:xfrm>
            <a:off x="374345" y="5069059"/>
            <a:ext cx="8694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Jeu de l’escalier</a:t>
            </a:r>
          </a:p>
          <a:p>
            <a:r>
              <a:rPr lang="fr-FR" dirty="0">
                <a:solidFill>
                  <a:schemeClr val="bg1"/>
                </a:solidFill>
              </a:rPr>
              <a:t>Un escalier symbolise la descente et la remontée du prophète Elie.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Un autre escalier symbolise la descente et la remontée de Jésus, des Rameaux à la Pentecôte.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Objectifs : opérer des rapprochements entre les descentes et remontées d'Elie et de Jésus et celles de nos vies. 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5B2E4F-168B-0582-89FC-040653D0A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33" y="1050277"/>
            <a:ext cx="2705308" cy="19153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28006D-F928-2FDC-3086-8D6B29F5A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80928"/>
            <a:ext cx="2709305" cy="19153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BE3F05-20E4-7AA3-14EA-B9B7E805B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4028">
            <a:off x="6629267" y="1448374"/>
            <a:ext cx="1962698" cy="20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7271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A8F0-0975-9C30-FA27-DEEA8D73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AE8D5-459A-E999-C4DE-82410470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37" y="32927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Repères pour adultes</a:t>
            </a:r>
          </a:p>
        </p:txBody>
      </p:sp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15C789A-BBEB-8145-D096-3C59AED5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83D70D-EE05-51FF-E3F1-01F6D43A2A55}"/>
              </a:ext>
            </a:extLst>
          </p:cNvPr>
          <p:cNvSpPr txBox="1"/>
          <p:nvPr/>
        </p:nvSpPr>
        <p:spPr>
          <a:xfrm>
            <a:off x="179512" y="1763343"/>
            <a:ext cx="4686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Contextes d’écriture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pour mieux entrer dans les textes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Livre des Rois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Ascension de Jésus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A1AA92E-35F6-8BA8-74F0-5EE1F9CFB6A9}"/>
              </a:ext>
            </a:extLst>
          </p:cNvPr>
          <p:cNvSpPr txBox="1">
            <a:spLocks/>
          </p:cNvSpPr>
          <p:nvPr/>
        </p:nvSpPr>
        <p:spPr bwMode="auto">
          <a:xfrm>
            <a:off x="611560" y="5630073"/>
            <a:ext cx="8297362" cy="11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fr-FR" dirty="0">
                <a:solidFill>
                  <a:schemeClr val="bg1"/>
                </a:solidFill>
              </a:rPr>
              <a:t>Vidéo Marie-Noelle </a:t>
            </a:r>
            <a:r>
              <a:rPr lang="fr-FR" dirty="0" err="1">
                <a:solidFill>
                  <a:schemeClr val="bg1"/>
                </a:solidFill>
              </a:rPr>
              <a:t>Thabut</a:t>
            </a:r>
            <a:r>
              <a:rPr lang="fr-FR" dirty="0">
                <a:solidFill>
                  <a:schemeClr val="bg1"/>
                </a:solidFill>
              </a:rPr>
              <a:t> et Philippe Lefebvre commentent les textes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BF90DD-6694-A49B-F0FB-F69A2048E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81" y="2852936"/>
            <a:ext cx="4503958" cy="255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496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2603D49-3555-8708-2482-91A77B37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FB1AEC-82D5-8AE4-49B4-27B85D4845BA}"/>
              </a:ext>
            </a:extLst>
          </p:cNvPr>
          <p:cNvSpPr txBox="1"/>
          <p:nvPr/>
        </p:nvSpPr>
        <p:spPr>
          <a:xfrm>
            <a:off x="683568" y="1980393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fiches pédagogiques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faire découvrir les textes, donner la parole,  </a:t>
            </a:r>
          </a:p>
          <a:p>
            <a:r>
              <a:rPr lang="fr-FR" sz="2400" dirty="0">
                <a:solidFill>
                  <a:schemeClr val="bg1"/>
                </a:solidFill>
              </a:rPr>
              <a:t>faire des rapprochements entre les Ascensions d’Elie et de Jésus</a:t>
            </a: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E41927D-30BC-CA95-063D-48D524AA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941"/>
            <a:ext cx="8229600" cy="1558716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Adultes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C868C8-85D6-5243-5592-E83E20B56156}"/>
              </a:ext>
            </a:extLst>
          </p:cNvPr>
          <p:cNvSpPr txBox="1"/>
          <p:nvPr/>
        </p:nvSpPr>
        <p:spPr>
          <a:xfrm>
            <a:off x="611560" y="4055334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j-lt"/>
              </a:rPr>
              <a:t>Des auteurs de référence </a:t>
            </a:r>
          </a:p>
          <a:p>
            <a:r>
              <a:rPr lang="fr-FR" sz="1600" b="1" i="0" dirty="0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  <a:t>Pour des repères d'exégèse narrative et d'interprétation</a:t>
            </a:r>
          </a:p>
          <a:p>
            <a:r>
              <a:rPr lang="fr-FR" sz="1600" dirty="0">
                <a:solidFill>
                  <a:schemeClr val="bg1"/>
                </a:solidFill>
              </a:rPr>
              <a:t>- De l'ancien et du nouveau, Pages choisies de l'Evangile de Matthieu, Jean-Louis Ska, Collection Ecritures, pages 138 à140 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 L'Evangile de Matthieu, Claude Tassin, Centurion, 1992, p 302 à 304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 Jésus et Matthieu, Daniel Marguerat, Labor et </a:t>
            </a:r>
            <a:r>
              <a:rPr lang="fr-FR" sz="1600" dirty="0" err="1">
                <a:solidFill>
                  <a:schemeClr val="bg1"/>
                </a:solidFill>
              </a:rPr>
              <a:t>fides</a:t>
            </a:r>
            <a:r>
              <a:rPr lang="fr-FR" sz="1600" dirty="0">
                <a:solidFill>
                  <a:schemeClr val="bg1"/>
                </a:solidFill>
              </a:rPr>
              <a:t>, 2016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 Cahiers Evangile n°21, Une lecture des Actes des apôtres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 Cahiers Evangile n°60, Mission et Communauté, Michel Gourgues</a:t>
            </a:r>
            <a:endParaRPr lang="fr-FR" sz="1600" b="1" i="0" dirty="0">
              <a:solidFill>
                <a:schemeClr val="bg1"/>
              </a:solidFill>
              <a:effectLst/>
              <a:latin typeface="+mj-lt"/>
              <a:cs typeface="heebo" pitchFamily="2" charset="-79"/>
            </a:endParaRPr>
          </a:p>
          <a:p>
            <a:br>
              <a:rPr lang="fr-FR" sz="1600" b="1" i="0" dirty="0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F2075A-0846-6714-E531-C47A0BF45BE5}"/>
              </a:ext>
            </a:extLst>
          </p:cNvPr>
          <p:cNvSpPr txBox="1"/>
          <p:nvPr/>
        </p:nvSpPr>
        <p:spPr>
          <a:xfrm>
            <a:off x="2643174" y="1198113"/>
            <a:ext cx="607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Avec tous, des paroissiens, des recommençants, des catéchumènes, des parents…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439850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Lecture au plus près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avec des adultes sur page Adultes,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des jeunes sur page Spécial Jeunes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6" y="2055300"/>
            <a:ext cx="3429024" cy="1741726"/>
          </a:xfrm>
        </p:spPr>
        <p:txBody>
          <a:bodyPr/>
          <a:lstStyle/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Une lecture interactive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diaporama 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jeu de cartes indice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7158" y="1507261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Grâce aux infobulles, lire Matthieu 28, 6-20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BB281A-5139-BAED-D7C0-39A88DE4338A}"/>
              </a:ext>
            </a:extLst>
          </p:cNvPr>
          <p:cNvSpPr txBox="1"/>
          <p:nvPr/>
        </p:nvSpPr>
        <p:spPr>
          <a:xfrm>
            <a:off x="1133138" y="5290053"/>
            <a:ext cx="338437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Quelle est la présence aujourd’hui du ressuscité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A6BDDA-DC6F-BA86-DF5D-FBA71309D020}"/>
              </a:ext>
            </a:extLst>
          </p:cNvPr>
          <p:cNvSpPr txBox="1"/>
          <p:nvPr/>
        </p:nvSpPr>
        <p:spPr>
          <a:xfrm>
            <a:off x="539552" y="4199613"/>
            <a:ext cx="1910586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 suis avec vous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74D375-3F39-F182-DA00-BFCD01370DA6}"/>
              </a:ext>
            </a:extLst>
          </p:cNvPr>
          <p:cNvSpPr txBox="1"/>
          <p:nvPr/>
        </p:nvSpPr>
        <p:spPr>
          <a:xfrm>
            <a:off x="5048592" y="4194658"/>
            <a:ext cx="3566770" cy="174172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Dans un univers que l’on imagine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à trois étages (le ciel, la terre, les enfers),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entrer dans le monde de Dieu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ne peut se faire qu’en termes d’élévation.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0C88BD-E162-3F88-0805-7A613588C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02" y="2055300"/>
            <a:ext cx="3154100" cy="16018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Enfance Ados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4094" y="168933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fiche pédagogique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Des récits adaptés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Graphique, graphisme, illustration, art&#10;&#10;Le contenu généré par l’IA peut être incorrect.">
            <a:extLst>
              <a:ext uri="{FF2B5EF4-FFF2-40B4-BE49-F238E27FC236}">
                <a16:creationId xmlns:a16="http://schemas.microsoft.com/office/drawing/2014/main" id="{EE0A7563-87C3-6A7F-6D6B-8B850F34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9" y="116632"/>
            <a:ext cx="1872755" cy="1414696"/>
          </a:xfrm>
          <a:prstGeom prst="rect">
            <a:avLst/>
          </a:prstGeom>
        </p:spPr>
      </p:pic>
      <p:pic>
        <p:nvPicPr>
          <p:cNvPr id="9" name="Image 8" descr="Une image contenant Graphique, Police, logo, clipart&#10;&#10;Le contenu généré par l’IA peut être incorrect.">
            <a:extLst>
              <a:ext uri="{FF2B5EF4-FFF2-40B4-BE49-F238E27FC236}">
                <a16:creationId xmlns:a16="http://schemas.microsoft.com/office/drawing/2014/main" id="{5DA36380-2844-F773-328C-A734DA12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285728"/>
            <a:ext cx="1855434" cy="13315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7E7159-F923-4393-B697-F07EFAB55AF8}"/>
              </a:ext>
            </a:extLst>
          </p:cNvPr>
          <p:cNvSpPr txBox="1"/>
          <p:nvPr/>
        </p:nvSpPr>
        <p:spPr>
          <a:xfrm>
            <a:off x="4666943" y="5768389"/>
            <a:ext cx="402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Des jeux pour faire des rapprochements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C017A4-88A2-6E91-7093-79B94E835B33}"/>
              </a:ext>
            </a:extLst>
          </p:cNvPr>
          <p:cNvSpPr txBox="1"/>
          <p:nvPr/>
        </p:nvSpPr>
        <p:spPr>
          <a:xfrm>
            <a:off x="479102" y="5445224"/>
            <a:ext cx="387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 parole libre pour se questionner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55CC8F-3842-75A9-ABE0-C04524167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2" y="2924944"/>
            <a:ext cx="2749011" cy="19738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9E7476-12E5-070C-2196-CA4A3A1A6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2116107"/>
            <a:ext cx="1602253" cy="11343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7787AE-598A-7955-AD78-CE83BB805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4028">
            <a:off x="7336378" y="3099109"/>
            <a:ext cx="1162433" cy="12126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1A58A-4449-1CB3-32DC-B58915BA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033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Petite enfance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7E68F41-8F7A-D061-399C-D74226CD4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Une fiche pédagogique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récits adaptés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BD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coloriages</a:t>
            </a:r>
          </a:p>
        </p:txBody>
      </p:sp>
      <p:pic>
        <p:nvPicPr>
          <p:cNvPr id="12" name="Image 1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690B14CE-56F1-5218-B34F-095D3037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32" y="215426"/>
            <a:ext cx="1440160" cy="108791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7B2853-DA6B-7A9A-E498-CBB05567F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183149"/>
            <a:ext cx="2981415" cy="38921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BCBF09-BD35-53D0-A936-EBF81BF1D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39865" y="3394916"/>
            <a:ext cx="2245271" cy="31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835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BED31-4026-407E-694C-5B356FF0C4E9}"/>
              </a:ext>
            </a:extLst>
          </p:cNvPr>
          <p:cNvSpPr txBox="1">
            <a:spLocks/>
          </p:cNvSpPr>
          <p:nvPr/>
        </p:nvSpPr>
        <p:spPr>
          <a:xfrm>
            <a:off x="4150296" y="1556792"/>
            <a:ext cx="4834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A la maison</a:t>
            </a:r>
          </a:p>
          <a:p>
            <a:r>
              <a:rPr lang="fr-FR" dirty="0">
                <a:solidFill>
                  <a:schemeClr val="bg1"/>
                </a:solidFill>
              </a:rPr>
              <a:t>Et en communauté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957E7-D872-353A-4EB2-6817FCD27695}"/>
              </a:ext>
            </a:extLst>
          </p:cNvPr>
          <p:cNvSpPr txBox="1"/>
          <p:nvPr/>
        </p:nvSpPr>
        <p:spPr>
          <a:xfrm>
            <a:off x="755576" y="34290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rencontre avec les parents pour travailler le texte de l’Ascension.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Une page pour des activités simples à réaliser à la maison,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pour se questionner ensemble parent/enfant 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 temps fort pour jouer ensemble parents/enfants, faire des rapprochements, chercher du sens, et célébrer.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B7EA9-D6B5-C5E1-787C-B792D232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66" y="598960"/>
            <a:ext cx="3318961" cy="24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785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37148-6C81-DAA8-12D2-FBFF41939F97}"/>
              </a:ext>
            </a:extLst>
          </p:cNvPr>
          <p:cNvSpPr txBox="1">
            <a:spLocks/>
          </p:cNvSpPr>
          <p:nvPr/>
        </p:nvSpPr>
        <p:spPr>
          <a:xfrm>
            <a:off x="2627784" y="698964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Spécial jeunes</a:t>
            </a:r>
          </a:p>
        </p:txBody>
      </p:sp>
      <p:pic>
        <p:nvPicPr>
          <p:cNvPr id="6" name="Image 5" descr="Une image contenant texte, Graphique, graphisme, affiche&#10;&#10;Le contenu généré par l’IA peut être incorrect.">
            <a:extLst>
              <a:ext uri="{FF2B5EF4-FFF2-40B4-BE49-F238E27FC236}">
                <a16:creationId xmlns:a16="http://schemas.microsoft.com/office/drawing/2014/main" id="{52AAA2DA-6248-C24A-3C69-EDFBFAF4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351"/>
            <a:ext cx="2459883" cy="18582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1BA269-EF1A-DD23-92BA-7ECE32B9D703}"/>
              </a:ext>
            </a:extLst>
          </p:cNvPr>
          <p:cNvSpPr txBox="1"/>
          <p:nvPr/>
        </p:nvSpPr>
        <p:spPr>
          <a:xfrm>
            <a:off x="443318" y="2096771"/>
            <a:ext cx="7787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Joue en ligne avec l’Ascension 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Regarde une vidéo </a:t>
            </a:r>
          </a:p>
          <a:p>
            <a:r>
              <a:rPr lang="fr-FR" sz="2800" dirty="0">
                <a:solidFill>
                  <a:schemeClr val="bg1"/>
                </a:solidFill>
              </a:rPr>
              <a:t>Surfe sur les infobulles pour lire le texte au plus près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4DD2F7-C1C2-09D1-D697-764111931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846170"/>
            <a:ext cx="4932040" cy="27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212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6E51D-A332-EF56-6F3C-C809DC103AB0}"/>
              </a:ext>
            </a:extLst>
          </p:cNvPr>
          <p:cNvSpPr txBox="1">
            <a:spLocks/>
          </p:cNvSpPr>
          <p:nvPr/>
        </p:nvSpPr>
        <p:spPr>
          <a:xfrm>
            <a:off x="2771800" y="394403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Vidéos des récits</a:t>
            </a:r>
          </a:p>
        </p:txBody>
      </p:sp>
      <p:pic>
        <p:nvPicPr>
          <p:cNvPr id="9" name="Image 8" descr="Une image contenant clipart, Graphique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FF8D8E-E63F-1905-55B8-940E3C48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6" y="247735"/>
            <a:ext cx="1798286" cy="12915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1BEACD-D94E-1885-4473-3AFE6A05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20888"/>
            <a:ext cx="6588224" cy="29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71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Graphique, clipart, graphisme&#10;&#10;Le contenu généré par l’IA peut être incorrect.">
            <a:extLst>
              <a:ext uri="{FF2B5EF4-FFF2-40B4-BE49-F238E27FC236}">
                <a16:creationId xmlns:a16="http://schemas.microsoft.com/office/drawing/2014/main" id="{E9065CAC-D849-AACB-1E0E-4C052F53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571480"/>
            <a:ext cx="2771800" cy="1883219"/>
          </a:xfrm>
          <a:prstGeom prst="rect">
            <a:avLst/>
          </a:prstGeom>
        </p:spPr>
      </p:pic>
      <p:pic>
        <p:nvPicPr>
          <p:cNvPr id="7" name="Image 6" descr="Une image contenant clipart, dessin humoristiqu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id="{CD8C8209-1E15-7986-220D-FD0A20E4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8604"/>
            <a:ext cx="2929049" cy="21020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790802-3C95-7115-0C1E-22E807E3B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780928"/>
            <a:ext cx="6300192" cy="37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330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251520" y="4986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 module Ascensions</a:t>
            </a:r>
          </a:p>
        </p:txBody>
      </p:sp>
      <p:sp>
        <p:nvSpPr>
          <p:cNvPr id="14339" name="Segnaposto testo 5"/>
          <p:cNvSpPr>
            <a:spLocks noGrp="1"/>
          </p:cNvSpPr>
          <p:nvPr>
            <p:ph type="body" idx="1"/>
          </p:nvPr>
        </p:nvSpPr>
        <p:spPr>
          <a:xfrm>
            <a:off x="457200" y="1193734"/>
            <a:ext cx="4040188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VISÉES</a:t>
            </a:r>
          </a:p>
        </p:txBody>
      </p:sp>
      <p:sp>
        <p:nvSpPr>
          <p:cNvPr id="14340" name="Segnaposto contenuto 2"/>
          <p:cNvSpPr>
            <a:spLocks noGrp="1"/>
          </p:cNvSpPr>
          <p:nvPr>
            <p:ph sz="half" idx="2"/>
          </p:nvPr>
        </p:nvSpPr>
        <p:spPr>
          <a:xfrm>
            <a:off x="457200" y="1852508"/>
            <a:ext cx="3250704" cy="50054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Découvrir Jésus </a:t>
            </a:r>
          </a:p>
          <a:p>
            <a:pPr marL="0" indent="0" eaLnBrk="1" hangingPunct="1">
              <a:buNone/>
            </a:pPr>
            <a:r>
              <a:rPr lang="fr-FR" i="1" dirty="0">
                <a:solidFill>
                  <a:schemeClr val="bg1"/>
                </a:solidFill>
              </a:rPr>
              <a:t>Dieu avec nous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qui, au delà et par son absence physique,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demeure avec ses disciples,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présent dans les communautés de croyants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qui vivent de l'Evangile et l'annoncent aux nations.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341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3995936" y="1188350"/>
            <a:ext cx="4041775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4342" name="Segnaposto contenuto 3"/>
          <p:cNvSpPr>
            <a:spLocks noGrp="1"/>
          </p:cNvSpPr>
          <p:nvPr>
            <p:ph sz="quarter" idx="4"/>
          </p:nvPr>
        </p:nvSpPr>
        <p:spPr>
          <a:xfrm>
            <a:off x="3995936" y="1852509"/>
            <a:ext cx="4968552" cy="416877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Lire le texte Matthieu 28,16-20 au plus près,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se questionner 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et grâce aux rapprochements,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interpréter le texte final de l'Evangile de Matthieu.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Avec les enfants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découvrir le grand récit dans sa narrativité des Rameaux à Pentecôte,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pour mieux comprendre la passion et la résurrection de Jésus,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comme une descente et une remontée.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C5339-3157-DD2F-7A4B-A775FEB69107}"/>
              </a:ext>
            </a:extLst>
          </p:cNvPr>
          <p:cNvSpPr txBox="1">
            <a:spLocks/>
          </p:cNvSpPr>
          <p:nvPr/>
        </p:nvSpPr>
        <p:spPr>
          <a:xfrm>
            <a:off x="376114" y="1321420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Des méditations</a:t>
            </a:r>
          </a:p>
        </p:txBody>
      </p:sp>
      <p:pic>
        <p:nvPicPr>
          <p:cNvPr id="6" name="Image 5" descr="Une image contenant Visage humain, texte, Graphique, Police&#10;&#10;Le contenu généré par l’IA peut être incorrect.">
            <a:extLst>
              <a:ext uri="{FF2B5EF4-FFF2-40B4-BE49-F238E27FC236}">
                <a16:creationId xmlns:a16="http://schemas.microsoft.com/office/drawing/2014/main" id="{3EC429FD-101C-FC61-6BF3-46051886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1440180" cy="89154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D7573EF-5E16-A2D9-4AF8-A6F4BF8F9F4E}"/>
              </a:ext>
            </a:extLst>
          </p:cNvPr>
          <p:cNvSpPr txBox="1"/>
          <p:nvPr/>
        </p:nvSpPr>
        <p:spPr>
          <a:xfrm>
            <a:off x="4283968" y="3505255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Où es-tu, toi que l’on ne peut voir ?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Quel est cette puissance qui t’a emporté ?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Où es-tu, toi qui t’es séparé ?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Séparé de cette terre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que tu as rejointe un jour du temps,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de cette terre où tu t’es abaissé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Où es-tu, toi qui te révèles dans l’absence ?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E33745-AC87-BF9E-D776-20056616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42" y="2844814"/>
            <a:ext cx="3851920" cy="26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860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50026-33CE-0B91-BC88-C3CDF769C10F}"/>
              </a:ext>
            </a:extLst>
          </p:cNvPr>
          <p:cNvSpPr txBox="1">
            <a:spLocks/>
          </p:cNvSpPr>
          <p:nvPr/>
        </p:nvSpPr>
        <p:spPr>
          <a:xfrm>
            <a:off x="1614500" y="584684"/>
            <a:ext cx="5915000" cy="10801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Fêtes chrétiennes</a:t>
            </a:r>
          </a:p>
          <a:p>
            <a:r>
              <a:rPr lang="fr-FR" dirty="0">
                <a:solidFill>
                  <a:schemeClr val="bg1"/>
                </a:solidFill>
              </a:rPr>
              <a:t>Sacrements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FA3714-93FF-30A2-3FE1-1B3B2AB6589B}"/>
              </a:ext>
            </a:extLst>
          </p:cNvPr>
          <p:cNvSpPr txBox="1"/>
          <p:nvPr/>
        </p:nvSpPr>
        <p:spPr>
          <a:xfrm>
            <a:off x="2340292" y="1124744"/>
            <a:ext cx="568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1355A0-B2B4-5492-C00A-554CD2ABEA59}"/>
              </a:ext>
            </a:extLst>
          </p:cNvPr>
          <p:cNvSpPr txBox="1"/>
          <p:nvPr/>
        </p:nvSpPr>
        <p:spPr>
          <a:xfrm>
            <a:off x="323020" y="1729929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Ascension </a:t>
            </a:r>
          </a:p>
          <a:p>
            <a:r>
              <a:rPr lang="fr-FR" sz="3600" dirty="0">
                <a:solidFill>
                  <a:schemeClr val="bg1"/>
                </a:solidFill>
              </a:rPr>
              <a:t>Pentecôte </a:t>
            </a:r>
          </a:p>
          <a:p>
            <a:r>
              <a:rPr lang="fr-FR" sz="3600" dirty="0">
                <a:solidFill>
                  <a:schemeClr val="bg1"/>
                </a:solidFill>
              </a:rPr>
              <a:t>Confirmation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C1C44C-8183-55DE-D62A-BD964005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99" y="3549380"/>
            <a:ext cx="5915000" cy="30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042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34534" y="5383846"/>
            <a:ext cx="5138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Catéchèse par la Parole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Module Ascensions</a:t>
            </a:r>
          </a:p>
          <a:p>
            <a:pPr algn="ctr"/>
            <a:r>
              <a:rPr lang="fr-FR" dirty="0">
                <a:solidFill>
                  <a:schemeClr val="bg1"/>
                </a:solidFill>
                <a:hlinkClick r:id="rId2"/>
              </a:rPr>
              <a:t>https://www.catechese-par-la-parole.catholique.fr/06-ascensions-bienvenue#bienvenue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logo PLP P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286388"/>
            <a:ext cx="1524000" cy="8412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C863B2-2F80-24F7-B867-CF49D6EE0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100" y="5309091"/>
            <a:ext cx="1112180" cy="11121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251520" y="19497"/>
            <a:ext cx="8229600" cy="65661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Les textes</a:t>
            </a:r>
          </a:p>
        </p:txBody>
      </p:sp>
      <p:sp>
        <p:nvSpPr>
          <p:cNvPr id="15363" name="Segnaposto testo 5"/>
          <p:cNvSpPr>
            <a:spLocks noGrp="1"/>
          </p:cNvSpPr>
          <p:nvPr>
            <p:ph type="body" idx="1"/>
          </p:nvPr>
        </p:nvSpPr>
        <p:spPr>
          <a:xfrm>
            <a:off x="326132" y="729861"/>
            <a:ext cx="4040188" cy="479159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Premier Testament</a:t>
            </a:r>
          </a:p>
        </p:txBody>
      </p:sp>
      <p:sp>
        <p:nvSpPr>
          <p:cNvPr id="15364" name="Segnaposto contenuto 6"/>
          <p:cNvSpPr>
            <a:spLocks noGrp="1"/>
          </p:cNvSpPr>
          <p:nvPr>
            <p:ph sz="half" idx="2"/>
          </p:nvPr>
        </p:nvSpPr>
        <p:spPr>
          <a:xfrm>
            <a:off x="348032" y="1412776"/>
            <a:ext cx="3024336" cy="5113829"/>
          </a:xfrm>
        </p:spPr>
        <p:txBody>
          <a:bodyPr/>
          <a:lstStyle/>
          <a:p>
            <a:pPr eaLnBrk="1" hangingPunct="1">
              <a:buNone/>
            </a:pPr>
            <a:r>
              <a:rPr lang="fr-FR" dirty="0">
                <a:solidFill>
                  <a:srgbClr val="1E2228"/>
                </a:solidFill>
                <a:latin typeface="heebo" pitchFamily="2" charset="-79"/>
                <a:cs typeface="heebo" pitchFamily="2" charset="-79"/>
              </a:rPr>
              <a:t>2 Rois 2, 1-18 </a:t>
            </a:r>
          </a:p>
          <a:p>
            <a:pPr eaLnBrk="1" hangingPunct="1">
              <a:buNone/>
            </a:pPr>
            <a:r>
              <a:rPr lang="fr-FR" dirty="0">
                <a:solidFill>
                  <a:srgbClr val="1E2228"/>
                </a:solidFill>
                <a:latin typeface="heebo" pitchFamily="2" charset="-79"/>
                <a:cs typeface="heebo" pitchFamily="2" charset="-79"/>
              </a:rPr>
              <a:t>Ascension d'Elie</a:t>
            </a:r>
            <a:endParaRPr lang="fr-FR" dirty="0"/>
          </a:p>
          <a:p>
            <a:pPr eaLnBrk="1" hangingPunct="1">
              <a:buNone/>
            </a:pP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365" name="Segnaposto testo 7"/>
          <p:cNvSpPr>
            <a:spLocks noGrp="1"/>
          </p:cNvSpPr>
          <p:nvPr>
            <p:ph type="body" sz="quarter" idx="3"/>
          </p:nvPr>
        </p:nvSpPr>
        <p:spPr>
          <a:xfrm>
            <a:off x="5730143" y="682504"/>
            <a:ext cx="4041775" cy="47916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Nouveau Testament</a:t>
            </a:r>
          </a:p>
        </p:txBody>
      </p:sp>
      <p:sp>
        <p:nvSpPr>
          <p:cNvPr id="15366" name="Segnaposto contenuto 8"/>
          <p:cNvSpPr>
            <a:spLocks noGrp="1"/>
          </p:cNvSpPr>
          <p:nvPr>
            <p:ph sz="quarter" idx="4"/>
          </p:nvPr>
        </p:nvSpPr>
        <p:spPr>
          <a:xfrm>
            <a:off x="4571999" y="1556792"/>
            <a:ext cx="4320480" cy="2920558"/>
          </a:xfrm>
        </p:spPr>
        <p:txBody>
          <a:bodyPr/>
          <a:lstStyle/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Matthieu 21-26-28 </a:t>
            </a:r>
          </a:p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Rameaux Passion Résurrection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Actes 1, 3-12 Ascension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Actes 2 Pentecôte 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/>
      <p:bldP spid="153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475656" y="2060848"/>
            <a:ext cx="8143932" cy="864096"/>
          </a:xfrm>
        </p:spPr>
        <p:txBody>
          <a:bodyPr/>
          <a:lstStyle/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Semaine Sainte et Temps Pascal jusqu'à Pentecôte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Lien avec la liturgie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2EC26A0F-3790-3695-F2B6-C4B65FFF713D}"/>
              </a:ext>
            </a:extLst>
          </p:cNvPr>
          <p:cNvSpPr txBox="1"/>
          <p:nvPr/>
        </p:nvSpPr>
        <p:spPr>
          <a:xfrm>
            <a:off x="54232" y="69214"/>
            <a:ext cx="598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Avec une pédagogie adaptée à chaque âge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DF06559-F283-D206-C98F-E86214869192}"/>
              </a:ext>
            </a:extLst>
          </p:cNvPr>
          <p:cNvGrpSpPr/>
          <p:nvPr/>
        </p:nvGrpSpPr>
        <p:grpSpPr>
          <a:xfrm>
            <a:off x="474309" y="594862"/>
            <a:ext cx="6565681" cy="1116723"/>
            <a:chOff x="296893" y="5416658"/>
            <a:chExt cx="5981862" cy="1116723"/>
          </a:xfrm>
        </p:grpSpPr>
        <p:pic>
          <p:nvPicPr>
            <p:cNvPr id="9" name="Image 8" descr="Une image contenant texte, clipart, Graphique, Dessin d’enfant&#10;&#10;Le contenu généré par l’IA peut être incorrect.">
              <a:extLst>
                <a:ext uri="{FF2B5EF4-FFF2-40B4-BE49-F238E27FC236}">
                  <a16:creationId xmlns:a16="http://schemas.microsoft.com/office/drawing/2014/main" id="{3239ED5E-5BF0-B730-E1FA-A7F22512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893" y="5416658"/>
              <a:ext cx="1800000" cy="1116723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1A2D40-2434-7801-25FB-08F3C28CEF28}"/>
                </a:ext>
              </a:extLst>
            </p:cNvPr>
            <p:cNvSpPr txBox="1"/>
            <p:nvPr/>
          </p:nvSpPr>
          <p:spPr>
            <a:xfrm>
              <a:off x="2174299" y="5445668"/>
              <a:ext cx="41044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Raconter l’histoire de l’Ascension d’Elie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Et celle de Jésus dans sa grande narrativité : des Rameaux à Pentecôte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A5D8142-F80B-B87B-DFDF-E74875913845}"/>
              </a:ext>
            </a:extLst>
          </p:cNvPr>
          <p:cNvGrpSpPr/>
          <p:nvPr/>
        </p:nvGrpSpPr>
        <p:grpSpPr>
          <a:xfrm>
            <a:off x="1043608" y="3076454"/>
            <a:ext cx="7911201" cy="1116267"/>
            <a:chOff x="1882277" y="2849914"/>
            <a:chExt cx="7911201" cy="1116267"/>
          </a:xfrm>
        </p:grpSpPr>
        <p:pic>
          <p:nvPicPr>
            <p:cNvPr id="7" name="Image 6" descr="Une image contenant symbole, texte, Police, Graphique&#10;&#10;Le contenu généré par l’IA peut être incorrect.">
              <a:extLst>
                <a:ext uri="{FF2B5EF4-FFF2-40B4-BE49-F238E27FC236}">
                  <a16:creationId xmlns:a16="http://schemas.microsoft.com/office/drawing/2014/main" id="{D38F462D-E239-7C60-21A4-263330D56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2277" y="2849914"/>
              <a:ext cx="1800000" cy="11162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86864CC-F3D7-3151-32A2-958B9AA86B55}"/>
                </a:ext>
              </a:extLst>
            </p:cNvPr>
            <p:cNvSpPr txBox="1"/>
            <p:nvPr/>
          </p:nvSpPr>
          <p:spPr>
            <a:xfrm>
              <a:off x="3960830" y="2849914"/>
              <a:ext cx="58326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Rapprocher ces deux récits d’Ascension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Grâce au jeu de l’escalier 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Pour mieux comprendre la descente et la remontée de la Foi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2B79D1A-2F15-E2EE-1F99-7ECF010282D0}"/>
              </a:ext>
            </a:extLst>
          </p:cNvPr>
          <p:cNvGrpSpPr/>
          <p:nvPr/>
        </p:nvGrpSpPr>
        <p:grpSpPr>
          <a:xfrm>
            <a:off x="704130" y="1750038"/>
            <a:ext cx="7366736" cy="1186649"/>
            <a:chOff x="981101" y="4063558"/>
            <a:chExt cx="7366736" cy="1186649"/>
          </a:xfrm>
        </p:grpSpPr>
        <p:pic>
          <p:nvPicPr>
            <p:cNvPr id="5" name="Image 4" descr="Une image contenant Visage humain, Graphique, texte, illustration&#10;&#10;Le contenu généré par l’IA peut être incorrect.">
              <a:extLst>
                <a:ext uri="{FF2B5EF4-FFF2-40B4-BE49-F238E27FC236}">
                  <a16:creationId xmlns:a16="http://schemas.microsoft.com/office/drawing/2014/main" id="{B52A84FD-204B-295B-4D60-4A0F44D8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101" y="4137721"/>
              <a:ext cx="1800000" cy="111248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0309FBD-DB4B-BE1F-F3D1-9FCF808B643F}"/>
                </a:ext>
              </a:extLst>
            </p:cNvPr>
            <p:cNvSpPr txBox="1"/>
            <p:nvPr/>
          </p:nvSpPr>
          <p:spPr>
            <a:xfrm>
              <a:off x="3007776" y="4063558"/>
              <a:ext cx="53400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Se questionner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Pourquoi des récits différents ? 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Jésus monte au ciel ? Comment ? Pourquoi ?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A0C50AC-900E-A818-78AD-50BDD436717C}"/>
              </a:ext>
            </a:extLst>
          </p:cNvPr>
          <p:cNvGrpSpPr/>
          <p:nvPr/>
        </p:nvGrpSpPr>
        <p:grpSpPr>
          <a:xfrm>
            <a:off x="3046358" y="5565543"/>
            <a:ext cx="5810524" cy="1116270"/>
            <a:chOff x="3563888" y="377202"/>
            <a:chExt cx="5810524" cy="1116270"/>
          </a:xfrm>
        </p:grpSpPr>
        <p:pic>
          <p:nvPicPr>
            <p:cNvPr id="11" name="Image 10" descr="Une image contenant clipart, Visage humain, tex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DF59DB4C-7148-8277-4C94-95DE2A40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377202"/>
              <a:ext cx="1800000" cy="111627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F1C5726-7ADF-8DCE-F0FA-A17AAE218B63}"/>
                </a:ext>
              </a:extLst>
            </p:cNvPr>
            <p:cNvSpPr txBox="1"/>
            <p:nvPr/>
          </p:nvSpPr>
          <p:spPr>
            <a:xfrm>
              <a:off x="5363888" y="377202"/>
              <a:ext cx="401052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Méditer Prier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Où es-tu? </a:t>
              </a:r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B9A5577-FC12-DF1C-610A-1AAF0D0F6D76}"/>
              </a:ext>
            </a:extLst>
          </p:cNvPr>
          <p:cNvGrpSpPr/>
          <p:nvPr/>
        </p:nvGrpSpPr>
        <p:grpSpPr>
          <a:xfrm>
            <a:off x="2009826" y="4318642"/>
            <a:ext cx="6090566" cy="1200329"/>
            <a:chOff x="2748214" y="1597429"/>
            <a:chExt cx="6274177" cy="120032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BD56EDD-A6E4-43AC-2DF2-F5A0A1853DA6}"/>
                </a:ext>
              </a:extLst>
            </p:cNvPr>
            <p:cNvSpPr txBox="1"/>
            <p:nvPr/>
          </p:nvSpPr>
          <p:spPr>
            <a:xfrm>
              <a:off x="4548214" y="1597429"/>
              <a:ext cx="44741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Chercher du sens pour aujourd’hui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un seul mystère :</a:t>
              </a:r>
              <a:br>
                <a:rPr lang="fr-FR" dirty="0">
                  <a:solidFill>
                    <a:schemeClr val="bg1"/>
                  </a:solidFill>
                </a:rPr>
              </a:br>
              <a:r>
                <a:rPr lang="fr-FR" dirty="0">
                  <a:solidFill>
                    <a:schemeClr val="bg1"/>
                  </a:solidFill>
                </a:rPr>
                <a:t>la terre rejoint le ciel, le ciel rejoint la terre ! </a:t>
              </a:r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4" name="Image 23" descr="Une image contenant clipart, Graphique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5519BD46-E2AB-6DAF-E913-82EBE8AD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214" y="1598044"/>
              <a:ext cx="1800000" cy="1114288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5585352" y="11538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Quelques exemples…</a:t>
            </a:r>
          </a:p>
        </p:txBody>
      </p:sp>
    </p:spTree>
    <p:extLst>
      <p:ext uri="{BB962C8B-B14F-4D97-AF65-F5344CB8AC3E}">
        <p14:creationId xmlns:p14="http://schemas.microsoft.com/office/powerpoint/2010/main" val="1731222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2275196" y="177355"/>
            <a:ext cx="292895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images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16A6C5E-976C-175A-C93E-FD4291D1D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3FEDBA-0CBD-5220-FC93-0E4091F62612}"/>
              </a:ext>
            </a:extLst>
          </p:cNvPr>
          <p:cNvSpPr txBox="1"/>
          <p:nvPr/>
        </p:nvSpPr>
        <p:spPr>
          <a:xfrm>
            <a:off x="616135" y="518012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</a:t>
            </a:r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icône d’Elie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C5E57E-337B-80D1-D956-041593F1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36847"/>
            <a:ext cx="1953366" cy="3501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FDF378-B4EA-A11B-4748-552B6CB3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27801"/>
            <a:ext cx="2081034" cy="24180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09E517-5E3A-BE36-FABF-F51678C99747}"/>
              </a:ext>
            </a:extLst>
          </p:cNvPr>
          <p:cNvSpPr txBox="1"/>
          <p:nvPr/>
        </p:nvSpPr>
        <p:spPr>
          <a:xfrm>
            <a:off x="5724128" y="30689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Evangile de </a:t>
            </a:r>
            <a:r>
              <a:rPr lang="fr-FR" dirty="0" err="1">
                <a:solidFill>
                  <a:schemeClr val="bg1"/>
                </a:solidFill>
              </a:rPr>
              <a:t>Rabula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433BFD-9524-96F3-11EE-5F0B9575A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432" y="4012108"/>
            <a:ext cx="2128696" cy="1899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B939E80-FEE0-1793-654E-516E7B5D0F5E}"/>
              </a:ext>
            </a:extLst>
          </p:cNvPr>
          <p:cNvSpPr txBox="1"/>
          <p:nvPr/>
        </p:nvSpPr>
        <p:spPr>
          <a:xfrm>
            <a:off x="5863569" y="558587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D’après Giotto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4DA7-6EE6-C54D-D7F8-9E888503C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F1490B63-CB9A-A0E5-CBF7-9F48803F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90235"/>
            <a:ext cx="511256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lectures d’images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2BFBA8-7FDC-13E0-CAD5-D0D20FA8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04EFEF-B9FA-7833-44E8-DE3ECCE2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1"/>
            <a:ext cx="2376264" cy="27611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9BA1F-40CB-C727-29A1-783792728AB8}"/>
              </a:ext>
            </a:extLst>
          </p:cNvPr>
          <p:cNvSpPr txBox="1"/>
          <p:nvPr/>
        </p:nvSpPr>
        <p:spPr>
          <a:xfrm>
            <a:off x="539552" y="446480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Evangile de </a:t>
            </a:r>
            <a:r>
              <a:rPr lang="fr-FR" dirty="0" err="1">
                <a:solidFill>
                  <a:schemeClr val="bg1"/>
                </a:solidFill>
              </a:rPr>
              <a:t>Rabula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6F26F8-BD5C-7A0C-471C-B5B8CF920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073" y="891650"/>
            <a:ext cx="1417579" cy="2700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AF7D09-C344-9B3F-1099-D3C34D8E8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15" y="1636850"/>
            <a:ext cx="2779776" cy="1581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FA4E77A-3481-6BDD-5122-C2C685703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959" y="4673021"/>
            <a:ext cx="2664296" cy="12106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1F8CD5-BAFA-6E62-317E-0DF1902A979B}"/>
              </a:ext>
            </a:extLst>
          </p:cNvPr>
          <p:cNvSpPr txBox="1"/>
          <p:nvPr/>
        </p:nvSpPr>
        <p:spPr>
          <a:xfrm>
            <a:off x="3369084" y="367159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Vierge Marie, dans l'attitude de l'Orante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0569D5-5F12-84C0-DD39-4AC4215B80FE}"/>
              </a:ext>
            </a:extLst>
          </p:cNvPr>
          <p:cNvSpPr txBox="1"/>
          <p:nvPr/>
        </p:nvSpPr>
        <p:spPr>
          <a:xfrm>
            <a:off x="6659880" y="3316835"/>
            <a:ext cx="181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char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Gloire de Dieu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8D230C-F124-E34F-C45C-A7A0BFC6C668}"/>
              </a:ext>
            </a:extLst>
          </p:cNvPr>
          <p:cNvSpPr txBox="1"/>
          <p:nvPr/>
        </p:nvSpPr>
        <p:spPr>
          <a:xfrm>
            <a:off x="2627784" y="6104493"/>
            <a:ext cx="6472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« Ne</a:t>
            </a:r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cherchez plus ici celui qui est ressuscité, monté au ciel. » </a:t>
            </a:r>
          </a:p>
        </p:txBody>
      </p:sp>
    </p:spTree>
    <p:extLst>
      <p:ext uri="{BB962C8B-B14F-4D97-AF65-F5344CB8AC3E}">
        <p14:creationId xmlns:p14="http://schemas.microsoft.com/office/powerpoint/2010/main" val="312453673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888" y="5752631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Vous en saurez plus dans l’onglet Image</a:t>
            </a:r>
          </a:p>
        </p:txBody>
      </p:sp>
      <p:pic>
        <p:nvPicPr>
          <p:cNvPr id="2" name="Image 1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726F3A-8E04-E375-E049-336A41AB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151" y="5373214"/>
            <a:ext cx="1872208" cy="1343607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32612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DDB1A5-9921-8354-24B3-C751CB5F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159325-8794-3501-2B48-E7D2BAEE9621}"/>
              </a:ext>
            </a:extLst>
          </p:cNvPr>
          <p:cNvSpPr txBox="1"/>
          <p:nvPr/>
        </p:nvSpPr>
        <p:spPr>
          <a:xfrm>
            <a:off x="235951" y="27089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1ACD55-2750-5FB6-A3C3-62ABDDA2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89" y="2369563"/>
            <a:ext cx="3021716" cy="1925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B8975C4-370B-4DE1-4401-484F84E9FD8B}"/>
              </a:ext>
            </a:extLst>
          </p:cNvPr>
          <p:cNvSpPr txBox="1"/>
          <p:nvPr/>
        </p:nvSpPr>
        <p:spPr>
          <a:xfrm>
            <a:off x="4134070" y="13369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Rassemblement Elie - Une journée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D40C65-A216-0A8C-E409-F34F85B42778}"/>
              </a:ext>
            </a:extLst>
          </p:cNvPr>
          <p:cNvSpPr txBox="1"/>
          <p:nvPr/>
        </p:nvSpPr>
        <p:spPr>
          <a:xfrm>
            <a:off x="4134070" y="2532534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Découvrir le Dieu d’Elie et de Jésus Christ comme un Dieu qui </a:t>
            </a: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prend soin de nous, </a:t>
            </a: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sauve, </a:t>
            </a: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nourrit, </a:t>
            </a: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donne la vie, </a:t>
            </a: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est là présent au milieu de son peuple. Découvrir le grand récit d’Elie </a:t>
            </a:r>
            <a:endParaRPr lang="fr-FR" dirty="0">
              <a:solidFill>
                <a:srgbClr val="000000"/>
              </a:solidFill>
              <a:latin typeface="heebo" pitchFamily="2" charset="-79"/>
              <a:cs typeface="heebo" pitchFamily="2" charset="-79"/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Au cours d’étapes, vivre des expériences en suivant l’histoire d’Elie.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Célébrer le Seigneur présent au milieu de nous dans l’Eucharistie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9829DE-0318-AC95-185A-B55BC22B7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0197">
            <a:off x="874443" y="4240214"/>
            <a:ext cx="3415461" cy="256159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N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1877</TotalTime>
  <Words>890</Words>
  <Application>Microsoft Office PowerPoint</Application>
  <PresentationFormat>Affichage à l'écran (4:3)</PresentationFormat>
  <Paragraphs>105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heebo</vt:lpstr>
      <vt:lpstr>Times New Roman</vt:lpstr>
      <vt:lpstr>Nero</vt:lpstr>
      <vt:lpstr>Diaporama de présentation Module Ascensions </vt:lpstr>
      <vt:lpstr>Le module Ascensions</vt:lpstr>
      <vt:lpstr>Les textes</vt:lpstr>
      <vt:lpstr>Lien avec la liturgie</vt:lpstr>
      <vt:lpstr>Présentation PowerPoint</vt:lpstr>
      <vt:lpstr>Des images</vt:lpstr>
      <vt:lpstr>Des lectures d’images</vt:lpstr>
      <vt:lpstr>Présentation PowerPoint</vt:lpstr>
      <vt:lpstr>Intergénérationnel </vt:lpstr>
      <vt:lpstr>Intergénérationnel </vt:lpstr>
      <vt:lpstr>Repères pour adultes</vt:lpstr>
      <vt:lpstr>Adultes</vt:lpstr>
      <vt:lpstr>Lecture au plus près avec des adultes sur page Adultes,  des jeunes sur page Spécial Jeunes</vt:lpstr>
      <vt:lpstr>Enfance Ados </vt:lpstr>
      <vt:lpstr>Petite enfance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Ascensions Diaporama Présentation</dc:title>
  <dc:creator>par la parole</dc:creator>
  <cp:lastModifiedBy>odile theiller</cp:lastModifiedBy>
  <cp:revision>142</cp:revision>
  <dcterms:created xsi:type="dcterms:W3CDTF">2005-05-11T18:49:12Z</dcterms:created>
  <dcterms:modified xsi:type="dcterms:W3CDTF">2026-04-14T08:25:38Z</dcterms:modified>
</cp:coreProperties>
</file>