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9" r:id="rId4"/>
    <p:sldId id="260" r:id="rId5"/>
    <p:sldId id="261" r:id="rId6"/>
    <p:sldId id="262"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7" r:id="rId24"/>
    <p:sldId id="288" r:id="rId25"/>
    <p:sldId id="289" r:id="rId26"/>
    <p:sldId id="290"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11" r:id="rId40"/>
    <p:sldId id="312" r:id="rId41"/>
    <p:sldId id="313" r:id="rId42"/>
    <p:sldId id="314" r:id="rId43"/>
    <p:sldId id="31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35" autoAdjust="0"/>
    <p:restoredTop sz="94660"/>
  </p:normalViewPr>
  <p:slideViewPr>
    <p:cSldViewPr snapToGrid="0">
      <p:cViewPr varScale="1">
        <p:scale>
          <a:sx n="84" d="100"/>
          <a:sy n="84"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D94FD-49EF-419E-A275-E786CB8AA882}" type="datetimeFigureOut">
              <a:rPr lang="fr-FR" smtClean="0"/>
              <a:t>15/04/2026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F9A14-A394-44EF-9C1C-1D5AED270D1B}" type="slidenum">
              <a:rPr lang="fr-FR" smtClean="0"/>
              <a:t>‹N°›</a:t>
            </a:fld>
            <a:endParaRPr lang="fr-FR"/>
          </a:p>
        </p:txBody>
      </p:sp>
    </p:spTree>
    <p:extLst>
      <p:ext uri="{BB962C8B-B14F-4D97-AF65-F5344CB8AC3E}">
        <p14:creationId xmlns:p14="http://schemas.microsoft.com/office/powerpoint/2010/main" val="313905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AFF9A14-A394-44EF-9C1C-1D5AED270D1B}" type="slidenum">
              <a:rPr lang="fr-FR" smtClean="0"/>
              <a:t>1</a:t>
            </a:fld>
            <a:endParaRPr lang="fr-FR"/>
          </a:p>
        </p:txBody>
      </p:sp>
    </p:spTree>
    <p:extLst>
      <p:ext uri="{BB962C8B-B14F-4D97-AF65-F5344CB8AC3E}">
        <p14:creationId xmlns:p14="http://schemas.microsoft.com/office/powerpoint/2010/main" val="275661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1989C-A1D5-A845-DF42-C35A3CC41A6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281B173-75D4-8D4D-C76C-D4E4AEA13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588DA22-1E65-37B4-B194-C6E562FAC74E}"/>
              </a:ext>
            </a:extLst>
          </p:cNvPr>
          <p:cNvSpPr>
            <a:spLocks noGrp="1"/>
          </p:cNvSpPr>
          <p:nvPr>
            <p:ph type="dt" sz="half" idx="10"/>
          </p:nvPr>
        </p:nvSpPr>
        <p:spPr/>
        <p:txBody>
          <a:bodyPr/>
          <a:lstStyle/>
          <a:p>
            <a:fld id="{FF24B406-4073-4797-BE37-5D30FEFD198D}" type="datetime1">
              <a:rPr lang="fr-FR" smtClean="0"/>
              <a:t>15/04/2026</a:t>
            </a:fld>
            <a:endParaRPr lang="fr-FR"/>
          </a:p>
        </p:txBody>
      </p:sp>
      <p:sp>
        <p:nvSpPr>
          <p:cNvPr id="5" name="Espace réservé du pied de page 4">
            <a:extLst>
              <a:ext uri="{FF2B5EF4-FFF2-40B4-BE49-F238E27FC236}">
                <a16:creationId xmlns:a16="http://schemas.microsoft.com/office/drawing/2014/main" id="{75438861-E276-19A6-E9C0-EC2C4A6FC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CCE3CA-9BF3-2624-AFF3-906991317D02}"/>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364813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2B129-DF88-C55D-2860-FDB84765EE1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1C0319-F2F9-A88E-FDFF-4F2E846E286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0C4A06-0533-A5CA-D8F2-D75F344631CF}"/>
              </a:ext>
            </a:extLst>
          </p:cNvPr>
          <p:cNvSpPr>
            <a:spLocks noGrp="1"/>
          </p:cNvSpPr>
          <p:nvPr>
            <p:ph type="dt" sz="half" idx="10"/>
          </p:nvPr>
        </p:nvSpPr>
        <p:spPr/>
        <p:txBody>
          <a:bodyPr/>
          <a:lstStyle/>
          <a:p>
            <a:fld id="{DA9F5134-1811-4108-9B0A-D724080674FF}" type="datetime1">
              <a:rPr lang="fr-FR" smtClean="0"/>
              <a:t>15/04/2026</a:t>
            </a:fld>
            <a:endParaRPr lang="fr-FR"/>
          </a:p>
        </p:txBody>
      </p:sp>
      <p:sp>
        <p:nvSpPr>
          <p:cNvPr id="5" name="Espace réservé du pied de page 4">
            <a:extLst>
              <a:ext uri="{FF2B5EF4-FFF2-40B4-BE49-F238E27FC236}">
                <a16:creationId xmlns:a16="http://schemas.microsoft.com/office/drawing/2014/main" id="{39D58E1C-FBF8-343F-735D-83F90B4EA0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9F1B92-85D0-91BC-3E58-40FE90E669C0}"/>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288480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4218DE-B7DE-8F34-FEC6-7EAA268061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DB01F3-B31F-5F8D-11C7-1E53C4C80B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BF9CE8-A551-BD21-9112-762D685566B1}"/>
              </a:ext>
            </a:extLst>
          </p:cNvPr>
          <p:cNvSpPr>
            <a:spLocks noGrp="1"/>
          </p:cNvSpPr>
          <p:nvPr>
            <p:ph type="dt" sz="half" idx="10"/>
          </p:nvPr>
        </p:nvSpPr>
        <p:spPr/>
        <p:txBody>
          <a:bodyPr/>
          <a:lstStyle/>
          <a:p>
            <a:fld id="{32741122-92F5-4346-B53D-39CD18D5A9FD}" type="datetime1">
              <a:rPr lang="fr-FR" smtClean="0"/>
              <a:t>15/04/2026</a:t>
            </a:fld>
            <a:endParaRPr lang="fr-FR"/>
          </a:p>
        </p:txBody>
      </p:sp>
      <p:sp>
        <p:nvSpPr>
          <p:cNvPr id="5" name="Espace réservé du pied de page 4">
            <a:extLst>
              <a:ext uri="{FF2B5EF4-FFF2-40B4-BE49-F238E27FC236}">
                <a16:creationId xmlns:a16="http://schemas.microsoft.com/office/drawing/2014/main" id="{12F4539D-64E0-7F8E-593C-8AF3A832BE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4A8840-63C5-DF4B-A591-D387720A1869}"/>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299266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AB8D3-1D94-3A45-0515-8F05672066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22E1DB-278B-643B-3574-A2AB3CF9D7B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354CCA-E723-6B54-3E90-3050E73C6354}"/>
              </a:ext>
            </a:extLst>
          </p:cNvPr>
          <p:cNvSpPr>
            <a:spLocks noGrp="1"/>
          </p:cNvSpPr>
          <p:nvPr>
            <p:ph type="dt" sz="half" idx="10"/>
          </p:nvPr>
        </p:nvSpPr>
        <p:spPr/>
        <p:txBody>
          <a:bodyPr/>
          <a:lstStyle/>
          <a:p>
            <a:fld id="{E49A9AAB-1468-4135-B0D2-931BD18AE3EC}" type="datetime1">
              <a:rPr lang="fr-FR" smtClean="0"/>
              <a:t>15/04/2026</a:t>
            </a:fld>
            <a:endParaRPr lang="fr-FR"/>
          </a:p>
        </p:txBody>
      </p:sp>
      <p:sp>
        <p:nvSpPr>
          <p:cNvPr id="5" name="Espace réservé du pied de page 4">
            <a:extLst>
              <a:ext uri="{FF2B5EF4-FFF2-40B4-BE49-F238E27FC236}">
                <a16:creationId xmlns:a16="http://schemas.microsoft.com/office/drawing/2014/main" id="{75FBFC62-3DBD-B1AB-27C1-E901264CC7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C02376-58DD-5679-7E15-858C2971E0A3}"/>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16671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FF822-EF40-A227-2070-D5202C7299A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108706-3BD1-4274-E91C-B0C81636F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449152-2B5D-A522-AF0E-7D3A97208C12}"/>
              </a:ext>
            </a:extLst>
          </p:cNvPr>
          <p:cNvSpPr>
            <a:spLocks noGrp="1"/>
          </p:cNvSpPr>
          <p:nvPr>
            <p:ph type="dt" sz="half" idx="10"/>
          </p:nvPr>
        </p:nvSpPr>
        <p:spPr/>
        <p:txBody>
          <a:bodyPr/>
          <a:lstStyle/>
          <a:p>
            <a:fld id="{3897B0BB-C41A-4B0B-B962-B982F893BED4}" type="datetime1">
              <a:rPr lang="fr-FR" smtClean="0"/>
              <a:t>15/04/2026</a:t>
            </a:fld>
            <a:endParaRPr lang="fr-FR"/>
          </a:p>
        </p:txBody>
      </p:sp>
      <p:sp>
        <p:nvSpPr>
          <p:cNvPr id="5" name="Espace réservé du pied de page 4">
            <a:extLst>
              <a:ext uri="{FF2B5EF4-FFF2-40B4-BE49-F238E27FC236}">
                <a16:creationId xmlns:a16="http://schemas.microsoft.com/office/drawing/2014/main" id="{3F804C93-1A98-C391-4044-0CDE8ECAA9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F3BBEF-C812-7ED7-17A1-5BD78A8661FA}"/>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83352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423C62-E30F-E339-A64B-CC9FAC8569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0EA763-B243-6D0F-3C4D-A9E52E9CE5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0E0CF3-186C-4339-0901-763B291BC2A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88BC05B-CF9A-8ADB-47DA-7FE0B0531C57}"/>
              </a:ext>
            </a:extLst>
          </p:cNvPr>
          <p:cNvSpPr>
            <a:spLocks noGrp="1"/>
          </p:cNvSpPr>
          <p:nvPr>
            <p:ph type="dt" sz="half" idx="10"/>
          </p:nvPr>
        </p:nvSpPr>
        <p:spPr/>
        <p:txBody>
          <a:bodyPr/>
          <a:lstStyle/>
          <a:p>
            <a:fld id="{2DC0CADE-3CE3-45CC-9179-BE68CD21BD6C}" type="datetime1">
              <a:rPr lang="fr-FR" smtClean="0"/>
              <a:t>15/04/2026</a:t>
            </a:fld>
            <a:endParaRPr lang="fr-FR"/>
          </a:p>
        </p:txBody>
      </p:sp>
      <p:sp>
        <p:nvSpPr>
          <p:cNvPr id="6" name="Espace réservé du pied de page 5">
            <a:extLst>
              <a:ext uri="{FF2B5EF4-FFF2-40B4-BE49-F238E27FC236}">
                <a16:creationId xmlns:a16="http://schemas.microsoft.com/office/drawing/2014/main" id="{6217566E-82EB-9F1F-DAED-EF51EF5D3D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A5C857-7399-004D-AD0F-8B7C21B7828F}"/>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226015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96684-D71D-D690-3ABC-0BBF28B701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313B6E-7495-BB11-608C-F7CCD13F8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6D98F4-7539-882E-4953-F8F060DF4C7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8C5573-BD39-857F-FB9C-8499ABB56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5FB19D-DD00-DA4B-7300-D933504CD2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B2F1CC2-8349-6828-C869-60B7890AB339}"/>
              </a:ext>
            </a:extLst>
          </p:cNvPr>
          <p:cNvSpPr>
            <a:spLocks noGrp="1"/>
          </p:cNvSpPr>
          <p:nvPr>
            <p:ph type="dt" sz="half" idx="10"/>
          </p:nvPr>
        </p:nvSpPr>
        <p:spPr/>
        <p:txBody>
          <a:bodyPr/>
          <a:lstStyle/>
          <a:p>
            <a:fld id="{90C69FC8-C843-421B-B81C-5A25990F6136}" type="datetime1">
              <a:rPr lang="fr-FR" smtClean="0"/>
              <a:t>15/04/2026</a:t>
            </a:fld>
            <a:endParaRPr lang="fr-FR"/>
          </a:p>
        </p:txBody>
      </p:sp>
      <p:sp>
        <p:nvSpPr>
          <p:cNvPr id="8" name="Espace réservé du pied de page 7">
            <a:extLst>
              <a:ext uri="{FF2B5EF4-FFF2-40B4-BE49-F238E27FC236}">
                <a16:creationId xmlns:a16="http://schemas.microsoft.com/office/drawing/2014/main" id="{B17780FE-C9B0-6486-B101-471DB45FFEF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8D5F7D3-F41A-A9A0-1641-8309827EF71F}"/>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4744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436FE-04B8-3710-6755-4178D2E8097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715D15-9441-CBAF-03EA-22BDFB70974C}"/>
              </a:ext>
            </a:extLst>
          </p:cNvPr>
          <p:cNvSpPr>
            <a:spLocks noGrp="1"/>
          </p:cNvSpPr>
          <p:nvPr>
            <p:ph type="dt" sz="half" idx="10"/>
          </p:nvPr>
        </p:nvSpPr>
        <p:spPr/>
        <p:txBody>
          <a:bodyPr/>
          <a:lstStyle/>
          <a:p>
            <a:fld id="{26B3AFC6-F098-4357-830F-90A796965CCF}" type="datetime1">
              <a:rPr lang="fr-FR" smtClean="0"/>
              <a:t>15/04/2026</a:t>
            </a:fld>
            <a:endParaRPr lang="fr-FR"/>
          </a:p>
        </p:txBody>
      </p:sp>
      <p:sp>
        <p:nvSpPr>
          <p:cNvPr id="4" name="Espace réservé du pied de page 3">
            <a:extLst>
              <a:ext uri="{FF2B5EF4-FFF2-40B4-BE49-F238E27FC236}">
                <a16:creationId xmlns:a16="http://schemas.microsoft.com/office/drawing/2014/main" id="{67198011-B722-8E71-7715-5EC3D0C39C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61AE5B-4A1A-068D-B313-A4C122E0DC16}"/>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76063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AC223A-3EFE-4638-F229-2C201D45EE71}"/>
              </a:ext>
            </a:extLst>
          </p:cNvPr>
          <p:cNvSpPr>
            <a:spLocks noGrp="1"/>
          </p:cNvSpPr>
          <p:nvPr>
            <p:ph type="dt" sz="half" idx="10"/>
          </p:nvPr>
        </p:nvSpPr>
        <p:spPr/>
        <p:txBody>
          <a:bodyPr/>
          <a:lstStyle/>
          <a:p>
            <a:fld id="{732FC7A6-E3EA-45B0-B04B-45D2AFA5440B}" type="datetime1">
              <a:rPr lang="fr-FR" smtClean="0"/>
              <a:t>15/04/2026</a:t>
            </a:fld>
            <a:endParaRPr lang="fr-FR"/>
          </a:p>
        </p:txBody>
      </p:sp>
      <p:sp>
        <p:nvSpPr>
          <p:cNvPr id="3" name="Espace réservé du pied de page 2">
            <a:extLst>
              <a:ext uri="{FF2B5EF4-FFF2-40B4-BE49-F238E27FC236}">
                <a16:creationId xmlns:a16="http://schemas.microsoft.com/office/drawing/2014/main" id="{0CB0DCDE-8FB2-F9B9-605E-C1CE25356D1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F5D461-EEA9-495E-1152-2E26D27B5388}"/>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419612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76FF4-22FE-B68C-30AE-EC177A4114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DB4DDC6-5A7A-B828-7DB5-F856DE65C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BAEE0E-612B-1041-F340-0DB90FA1A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B387C1-B568-22EA-6206-C366C79FA424}"/>
              </a:ext>
            </a:extLst>
          </p:cNvPr>
          <p:cNvSpPr>
            <a:spLocks noGrp="1"/>
          </p:cNvSpPr>
          <p:nvPr>
            <p:ph type="dt" sz="half" idx="10"/>
          </p:nvPr>
        </p:nvSpPr>
        <p:spPr/>
        <p:txBody>
          <a:bodyPr/>
          <a:lstStyle/>
          <a:p>
            <a:fld id="{3C376B94-C460-4E90-AB71-25807253A186}" type="datetime1">
              <a:rPr lang="fr-FR" smtClean="0"/>
              <a:t>15/04/2026</a:t>
            </a:fld>
            <a:endParaRPr lang="fr-FR"/>
          </a:p>
        </p:txBody>
      </p:sp>
      <p:sp>
        <p:nvSpPr>
          <p:cNvPr id="6" name="Espace réservé du pied de page 5">
            <a:extLst>
              <a:ext uri="{FF2B5EF4-FFF2-40B4-BE49-F238E27FC236}">
                <a16:creationId xmlns:a16="http://schemas.microsoft.com/office/drawing/2014/main" id="{8D7F264D-1392-B1DF-C052-0B6FF51A1C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AEAC99-649C-974B-1625-D452C3FBF2B2}"/>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68888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946C6-3512-682E-D53B-D9EF4CB022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1485556-03DF-36C8-557E-06EDBC90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933294A-F568-51CE-EBFD-54C1EEB2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3168C5-3C51-9301-F2EC-2686CE3FA675}"/>
              </a:ext>
            </a:extLst>
          </p:cNvPr>
          <p:cNvSpPr>
            <a:spLocks noGrp="1"/>
          </p:cNvSpPr>
          <p:nvPr>
            <p:ph type="dt" sz="half" idx="10"/>
          </p:nvPr>
        </p:nvSpPr>
        <p:spPr/>
        <p:txBody>
          <a:bodyPr/>
          <a:lstStyle/>
          <a:p>
            <a:fld id="{F237B8F3-7100-4905-BE9A-6D3B39732EE1}" type="datetime1">
              <a:rPr lang="fr-FR" smtClean="0"/>
              <a:t>15/04/2026</a:t>
            </a:fld>
            <a:endParaRPr lang="fr-FR"/>
          </a:p>
        </p:txBody>
      </p:sp>
      <p:sp>
        <p:nvSpPr>
          <p:cNvPr id="6" name="Espace réservé du pied de page 5">
            <a:extLst>
              <a:ext uri="{FF2B5EF4-FFF2-40B4-BE49-F238E27FC236}">
                <a16:creationId xmlns:a16="http://schemas.microsoft.com/office/drawing/2014/main" id="{418F1A0C-94E7-3C97-533F-1EF96C6E8F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A9CD73-104B-C9DA-178F-76C0367E649E}"/>
              </a:ext>
            </a:extLst>
          </p:cNvPr>
          <p:cNvSpPr>
            <a:spLocks noGrp="1"/>
          </p:cNvSpPr>
          <p:nvPr>
            <p:ph type="sldNum" sz="quarter" idx="12"/>
          </p:nvPr>
        </p:nvSpPr>
        <p:spPr/>
        <p:txBody>
          <a:bodyPr/>
          <a:lstStyle/>
          <a:p>
            <a:fld id="{6A56FB4B-9703-4DD1-9D1C-CB845E8B28E5}" type="slidenum">
              <a:rPr lang="fr-FR" smtClean="0"/>
              <a:t>‹N°›</a:t>
            </a:fld>
            <a:endParaRPr lang="fr-FR"/>
          </a:p>
        </p:txBody>
      </p:sp>
    </p:spTree>
    <p:extLst>
      <p:ext uri="{BB962C8B-B14F-4D97-AF65-F5344CB8AC3E}">
        <p14:creationId xmlns:p14="http://schemas.microsoft.com/office/powerpoint/2010/main" val="141086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42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3145249-2211-8862-1F4B-2F8AE461B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862327E-9202-AA6F-9967-009171529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54EE04-A0E8-6AE4-2710-12F9CFFD3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CD4D8-EB83-4DD8-87F4-9E0812F2EFCF}" type="datetime1">
              <a:rPr lang="fr-FR" smtClean="0"/>
              <a:t>15/04/2026</a:t>
            </a:fld>
            <a:endParaRPr lang="fr-FR"/>
          </a:p>
        </p:txBody>
      </p:sp>
      <p:sp>
        <p:nvSpPr>
          <p:cNvPr id="5" name="Espace réservé du pied de page 4">
            <a:extLst>
              <a:ext uri="{FF2B5EF4-FFF2-40B4-BE49-F238E27FC236}">
                <a16:creationId xmlns:a16="http://schemas.microsoft.com/office/drawing/2014/main" id="{6DBA6453-1EE0-5408-A789-B52C5DE87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F35D5D-64E2-0C79-9DE8-19C12AEAE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6FB4B-9703-4DD1-9D1C-CB845E8B28E5}" type="slidenum">
              <a:rPr lang="fr-FR" smtClean="0"/>
              <a:t>‹N°›</a:t>
            </a:fld>
            <a:endParaRPr lang="fr-FR"/>
          </a:p>
        </p:txBody>
      </p:sp>
    </p:spTree>
    <p:extLst>
      <p:ext uri="{BB962C8B-B14F-4D97-AF65-F5344CB8AC3E}">
        <p14:creationId xmlns:p14="http://schemas.microsoft.com/office/powerpoint/2010/main" val="235402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techese-par-la-parole.catholique.fr/06-ascensions-bienvenue#animateurs-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atechese-par-la-parole.catholique.fr/06-ascensions-bienvenue#surfe-sur-les-infobulles" TargetMode="External"/><Relationship Id="rId5" Type="http://schemas.openxmlformats.org/officeDocument/2006/relationships/hyperlink" Target="https://www.catechese-par-la-parole.catholique.fr/04-appels-bienvenue#lecture-au-plus-pres" TargetMode="Externa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elf.org/bible/Lc/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AF57974-ADE3-91B5-79D7-682D317DEAC1}"/>
              </a:ext>
            </a:extLst>
          </p:cNvPr>
          <p:cNvSpPr txBox="1"/>
          <p:nvPr/>
        </p:nvSpPr>
        <p:spPr>
          <a:xfrm>
            <a:off x="7086352" y="122103"/>
            <a:ext cx="4999549" cy="1077218"/>
          </a:xfrm>
          <a:prstGeom prst="rect">
            <a:avLst/>
          </a:prstGeom>
          <a:noFill/>
        </p:spPr>
        <p:txBody>
          <a:bodyPr wrap="square">
            <a:spAutoFit/>
          </a:bodyPr>
          <a:lstStyle/>
          <a:p>
            <a:pPr marL="0" marR="0" lvl="0" indent="0" algn="ctr" rtl="0">
              <a:spcBef>
                <a:spcPts val="0"/>
              </a:spcBef>
              <a:spcAft>
                <a:spcPts val="0"/>
              </a:spcAft>
              <a:buNone/>
            </a:pPr>
            <a:r>
              <a:rPr lang="fr-FR" sz="2800" b="1" i="0" u="none" strike="noStrike" cap="none" dirty="0">
                <a:solidFill>
                  <a:schemeClr val="dk1"/>
                </a:solidFill>
                <a:latin typeface="Calibri"/>
                <a:ea typeface="Calibri"/>
                <a:cs typeface="Calibri"/>
                <a:sym typeface="Calibri"/>
              </a:rPr>
              <a:t>Diaporama Ascensions </a:t>
            </a:r>
            <a:r>
              <a:rPr lang="fr-FR" sz="2800" b="1" dirty="0">
                <a:solidFill>
                  <a:schemeClr val="dk1"/>
                </a:solidFill>
                <a:latin typeface="Calibri"/>
                <a:ea typeface="Calibri"/>
                <a:cs typeface="Calibri"/>
                <a:sym typeface="Calibri"/>
              </a:rPr>
              <a:t>Jeunes</a:t>
            </a:r>
          </a:p>
          <a:p>
            <a:pPr algn="ctr"/>
            <a:r>
              <a:rPr lang="fr-FR" b="1" dirty="0">
                <a:latin typeface="Times New Roman" pitchFamily="18" charset="0"/>
                <a:ea typeface="Calibri"/>
                <a:cs typeface="Times New Roman" pitchFamily="18" charset="0"/>
              </a:rPr>
              <a:t>Actes des Apôtres 1, 1 à 11.</a:t>
            </a:r>
            <a:endParaRPr lang="fr-FR" dirty="0">
              <a:latin typeface="Times New Roman" pitchFamily="18" charset="0"/>
              <a:ea typeface="Calibri"/>
              <a:cs typeface="Times New Roman" pitchFamily="18" charset="0"/>
            </a:endParaRPr>
          </a:p>
          <a:p>
            <a:pPr marL="0" marR="0" lvl="0" indent="0" algn="ctr" rtl="0">
              <a:spcBef>
                <a:spcPts val="0"/>
              </a:spcBef>
              <a:spcAft>
                <a:spcPts val="0"/>
              </a:spcAft>
              <a:buNone/>
            </a:pPr>
            <a:r>
              <a:rPr lang="fr-FR" sz="1800" b="0" i="0" u="sng" strike="noStrike" cap="none" dirty="0">
                <a:solidFill>
                  <a:schemeClr val="dk1"/>
                </a:solidFill>
                <a:latin typeface="Times New Roman"/>
                <a:ea typeface="Times New Roman"/>
                <a:cs typeface="Times New Roman"/>
                <a:sym typeface="Times New Roman"/>
                <a:hlinkClick r:id="rId3"/>
              </a:rPr>
              <a:t>Traduction liturgique  AELF </a:t>
            </a:r>
            <a:endParaRPr lang="fr-FR" sz="1050" b="0" i="0" u="none" strike="noStrike" cap="none" dirty="0">
              <a:solidFill>
                <a:schemeClr val="dk1"/>
              </a:solidFill>
              <a:latin typeface="Times New Roman"/>
              <a:ea typeface="Times New Roman"/>
              <a:cs typeface="Times New Roman"/>
              <a:sym typeface="Times New Roman"/>
            </a:endParaRPr>
          </a:p>
        </p:txBody>
      </p:sp>
      <p:pic>
        <p:nvPicPr>
          <p:cNvPr id="5" name="Image 4" descr="10Appel Baptême copie.jpg">
            <a:extLst>
              <a:ext uri="{FF2B5EF4-FFF2-40B4-BE49-F238E27FC236}">
                <a16:creationId xmlns:a16="http://schemas.microsoft.com/office/drawing/2014/main" id="{7A1FEDA8-D77E-DF52-E329-FF645EC0C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5559" y="1342845"/>
            <a:ext cx="2741134" cy="2629504"/>
          </a:xfrm>
          <a:prstGeom prst="rect">
            <a:avLst/>
          </a:prstGeom>
        </p:spPr>
      </p:pic>
      <p:sp>
        <p:nvSpPr>
          <p:cNvPr id="6" name="Google Shape;91;p1">
            <a:extLst>
              <a:ext uri="{FF2B5EF4-FFF2-40B4-BE49-F238E27FC236}">
                <a16:creationId xmlns:a16="http://schemas.microsoft.com/office/drawing/2014/main" id="{7F162DB6-BDDD-81C7-21D9-6DB2FECD0293}"/>
              </a:ext>
            </a:extLst>
          </p:cNvPr>
          <p:cNvSpPr/>
          <p:nvPr/>
        </p:nvSpPr>
        <p:spPr>
          <a:xfrm>
            <a:off x="6625271" y="4102509"/>
            <a:ext cx="5327650" cy="2308324"/>
          </a:xfrm>
          <a:prstGeom prst="rect">
            <a:avLst/>
          </a:prstGeom>
          <a:noFill/>
          <a:ln>
            <a:solidFill>
              <a:srgbClr val="7030A0"/>
            </a:solid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l" rtl="0">
              <a:spcBef>
                <a:spcPts val="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Pour chaque expression importante du texte, 4 diapos : </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Bleue : le verset</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Rouge : des questions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Verte : des rapprochements</a:t>
            </a:r>
            <a:endParaRPr dirty="0"/>
          </a:p>
          <a:p>
            <a:pPr marL="342900" marR="0" lvl="0" indent="-342900" algn="l" rtl="0">
              <a:spcBef>
                <a:spcPts val="360"/>
              </a:spcBef>
              <a:spcAft>
                <a:spcPts val="0"/>
              </a:spcAft>
              <a:buClr>
                <a:schemeClr val="dk1"/>
              </a:buClr>
              <a:buSzPts val="1800"/>
              <a:buFont typeface="Times New Roman"/>
              <a:buChar char="-"/>
            </a:pPr>
            <a:r>
              <a:rPr lang="fr-FR" sz="1800" b="0" i="0" u="none" strike="noStrike" cap="none" dirty="0">
                <a:solidFill>
                  <a:schemeClr val="dk1"/>
                </a:solidFill>
                <a:latin typeface="Times New Roman"/>
                <a:ea typeface="Times New Roman"/>
                <a:cs typeface="Times New Roman"/>
                <a:sym typeface="Times New Roman"/>
              </a:rPr>
              <a:t>Jaune : vers des sens possibles</a:t>
            </a:r>
            <a:endParaRPr dirty="0"/>
          </a:p>
          <a:p>
            <a:pPr marL="342900" marR="0" lvl="0" indent="-342900" algn="l" rtl="0">
              <a:spcBef>
                <a:spcPts val="360"/>
              </a:spcBef>
              <a:spcAft>
                <a:spcPts val="0"/>
              </a:spcAft>
              <a:buClr>
                <a:schemeClr val="dk1"/>
              </a:buClr>
              <a:buSzPts val="1800"/>
              <a:buFont typeface="Arial"/>
              <a:buNone/>
            </a:pPr>
            <a:r>
              <a:rPr lang="fr-FR" sz="1800" b="0" i="0" u="none" strike="noStrike" cap="none" dirty="0">
                <a:solidFill>
                  <a:schemeClr val="dk1"/>
                </a:solidFill>
                <a:latin typeface="Times New Roman"/>
                <a:ea typeface="Times New Roman"/>
                <a:cs typeface="Times New Roman"/>
                <a:sym typeface="Times New Roman"/>
              </a:rPr>
              <a:t>Après chaque diapo, l’animateur donne la parole, reformule, questionne… </a:t>
            </a:r>
            <a:endParaRPr dirty="0"/>
          </a:p>
        </p:txBody>
      </p:sp>
      <p:sp>
        <p:nvSpPr>
          <p:cNvPr id="7" name="ZoneTexte 6">
            <a:extLst>
              <a:ext uri="{FF2B5EF4-FFF2-40B4-BE49-F238E27FC236}">
                <a16:creationId xmlns:a16="http://schemas.microsoft.com/office/drawing/2014/main" id="{EF7D86EB-20B5-A326-C6DC-81E986C681EA}"/>
              </a:ext>
            </a:extLst>
          </p:cNvPr>
          <p:cNvSpPr txBox="1"/>
          <p:nvPr/>
        </p:nvSpPr>
        <p:spPr>
          <a:xfrm>
            <a:off x="699756" y="4623719"/>
            <a:ext cx="4203714" cy="1569660"/>
          </a:xfrm>
          <a:prstGeom prst="rect">
            <a:avLst/>
          </a:prstGeom>
          <a:noFill/>
          <a:ln>
            <a:solidFill>
              <a:srgbClr val="7030A0"/>
            </a:solidFill>
          </a:ln>
        </p:spPr>
        <p:txBody>
          <a:bodyPr wrap="square">
            <a:spAutoFit/>
          </a:bodyPr>
          <a:lstStyle/>
          <a:p>
            <a:pPr marL="0" marR="0" lvl="0" indent="0" algn="l" rtl="0">
              <a:lnSpc>
                <a:spcPct val="100000"/>
              </a:lnSpc>
              <a:spcBef>
                <a:spcPts val="0"/>
              </a:spcBef>
              <a:spcAft>
                <a:spcPts val="0"/>
              </a:spcAft>
              <a:buClr>
                <a:srgbClr val="000000"/>
              </a:buClr>
              <a:buSzPts val="1800"/>
              <a:buFont typeface="Times New Roman"/>
              <a:buNone/>
            </a:pPr>
            <a:r>
              <a:rPr lang="fr-FR" sz="1600" b="1" i="0" u="none" strike="noStrike" cap="none" dirty="0">
                <a:solidFill>
                  <a:srgbClr val="000000"/>
                </a:solidFill>
                <a:latin typeface="Times New Roman"/>
                <a:ea typeface="Times New Roman"/>
                <a:cs typeface="Times New Roman"/>
                <a:sym typeface="Times New Roman"/>
              </a:rPr>
              <a:t>Choisir les expressions </a:t>
            </a:r>
            <a:endParaRPr lang="fr-FR" sz="1600" b="1" dirty="0"/>
          </a:p>
          <a:p>
            <a:pPr marL="0" marR="0" lvl="0" indent="0" algn="l" rtl="0">
              <a:lnSpc>
                <a:spcPct val="100000"/>
              </a:lnSpc>
              <a:spcBef>
                <a:spcPts val="0"/>
              </a:spcBef>
              <a:spcAft>
                <a:spcPts val="0"/>
              </a:spcAft>
              <a:buClr>
                <a:srgbClr val="000000"/>
              </a:buClr>
              <a:buSzPts val="1800"/>
              <a:buFont typeface="Times New Roman"/>
              <a:buNone/>
            </a:pPr>
            <a:r>
              <a:rPr lang="fr-FR" sz="1600" b="0" i="0" u="none" strike="noStrike" cap="none" dirty="0">
                <a:solidFill>
                  <a:srgbClr val="000000"/>
                </a:solidFill>
                <a:latin typeface="Times New Roman"/>
                <a:ea typeface="Times New Roman"/>
                <a:cs typeface="Times New Roman"/>
                <a:sym typeface="Times New Roman"/>
              </a:rPr>
              <a:t>à travailler parmi cette liste </a:t>
            </a:r>
          </a:p>
          <a:p>
            <a:pPr marL="0" marR="0" lvl="0" indent="0" algn="l" rtl="0">
              <a:lnSpc>
                <a:spcPct val="100000"/>
              </a:lnSpc>
              <a:spcBef>
                <a:spcPts val="0"/>
              </a:spcBef>
              <a:spcAft>
                <a:spcPts val="0"/>
              </a:spcAft>
              <a:buClr>
                <a:srgbClr val="000000"/>
              </a:buClr>
              <a:buSzPts val="1800"/>
              <a:buFont typeface="Times New Roman"/>
              <a:buNone/>
            </a:pPr>
            <a:r>
              <a:rPr lang="fr-FR" sz="1600" b="0" i="0" u="none" strike="noStrike" cap="none" dirty="0">
                <a:solidFill>
                  <a:srgbClr val="000000"/>
                </a:solidFill>
                <a:latin typeface="Times New Roman"/>
                <a:ea typeface="Times New Roman"/>
                <a:cs typeface="Times New Roman"/>
                <a:sym typeface="Times New Roman"/>
              </a:rPr>
              <a:t>celles qui posent question, qui interpellent…</a:t>
            </a:r>
          </a:p>
          <a:p>
            <a:pPr marL="0" marR="0" lvl="0" indent="0" algn="l" rtl="0">
              <a:lnSpc>
                <a:spcPct val="100000"/>
              </a:lnSpc>
              <a:spcBef>
                <a:spcPts val="0"/>
              </a:spcBef>
              <a:spcAft>
                <a:spcPts val="0"/>
              </a:spcAft>
              <a:buClr>
                <a:srgbClr val="000000"/>
              </a:buClr>
              <a:buSzPts val="1800"/>
              <a:buFont typeface="Times New Roman"/>
              <a:buNone/>
            </a:pPr>
            <a:r>
              <a:rPr lang="fr-FR" sz="1600" dirty="0">
                <a:solidFill>
                  <a:srgbClr val="000000"/>
                </a:solidFill>
                <a:latin typeface="Times New Roman"/>
                <a:cs typeface="Times New Roman"/>
                <a:sym typeface="Times New Roman"/>
              </a:rPr>
              <a:t>D’autres expressions sont disponibles </a:t>
            </a:r>
          </a:p>
          <a:p>
            <a:pPr lvl="0">
              <a:buClr>
                <a:srgbClr val="000000"/>
              </a:buClr>
              <a:buSzPts val="1800"/>
            </a:pPr>
            <a:r>
              <a:rPr lang="fr-FR" sz="1600" dirty="0">
                <a:solidFill>
                  <a:srgbClr val="000000"/>
                </a:solidFill>
                <a:latin typeface="Times New Roman"/>
                <a:cs typeface="Times New Roman"/>
                <a:sym typeface="Times New Roman"/>
              </a:rPr>
              <a:t>dans le tableau infobulles</a:t>
            </a:r>
          </a:p>
          <a:p>
            <a:pPr lvl="0">
              <a:buClr>
                <a:srgbClr val="000000"/>
              </a:buClr>
              <a:buSzPts val="1800"/>
            </a:pPr>
            <a:r>
              <a:rPr lang="fr-FR" sz="1600" u="sng" kern="1400" dirty="0">
                <a:solidFill>
                  <a:srgbClr val="0066FF"/>
                </a:solidFill>
                <a:latin typeface="Times New Roman" panose="02020603050405020304" pitchFamily="18" charset="0"/>
                <a:hlinkClick r:id="rId5"/>
              </a:rPr>
              <a:t> </a:t>
            </a:r>
            <a:r>
              <a:rPr lang="fr-FR" sz="1600" u="sng" kern="1400" dirty="0">
                <a:solidFill>
                  <a:srgbClr val="0066FF"/>
                </a:solidFill>
                <a:latin typeface="Times New Roman" panose="02020603050405020304" pitchFamily="18" charset="0"/>
                <a:hlinkClick r:id="rId6"/>
              </a:rPr>
              <a:t>page Ascension\Jeunes\Lecture au plus près </a:t>
            </a:r>
            <a:endParaRPr lang="fr-FR" sz="1600" dirty="0">
              <a:solidFill>
                <a:srgbClr val="000000"/>
              </a:solidFill>
              <a:latin typeface="Times New Roman"/>
              <a:cs typeface="Times New Roman"/>
              <a:sym typeface="Times New Roman"/>
            </a:endParaRPr>
          </a:p>
        </p:txBody>
      </p:sp>
      <p:sp>
        <p:nvSpPr>
          <p:cNvPr id="8" name="ZoneTexte 7">
            <a:extLst>
              <a:ext uri="{FF2B5EF4-FFF2-40B4-BE49-F238E27FC236}">
                <a16:creationId xmlns:a16="http://schemas.microsoft.com/office/drawing/2014/main" id="{989D72DB-67B3-48EE-1791-47327A0B97F2}"/>
              </a:ext>
            </a:extLst>
          </p:cNvPr>
          <p:cNvSpPr txBox="1"/>
          <p:nvPr/>
        </p:nvSpPr>
        <p:spPr>
          <a:xfrm>
            <a:off x="106099" y="1041770"/>
            <a:ext cx="5881044" cy="3231654"/>
          </a:xfrm>
          <a:prstGeom prst="rect">
            <a:avLst/>
          </a:prstGeom>
          <a:noFill/>
          <a:ln w="12700">
            <a:noFill/>
          </a:ln>
        </p:spPr>
        <p:txBody>
          <a:bodyPr wrap="square" rtlCol="0">
            <a:spAutoFit/>
          </a:bodyPr>
          <a:lstStyle/>
          <a:p>
            <a:r>
              <a:rPr lang="fr-FR" sz="1400" b="1" dirty="0">
                <a:latin typeface="Times New Roman" panose="02020603050405020304" pitchFamily="18" charset="0"/>
                <a:cs typeface="Times New Roman" panose="02020603050405020304" pitchFamily="18" charset="0"/>
              </a:rPr>
              <a:t>Expressions                          			Diapos</a:t>
            </a:r>
          </a:p>
          <a:p>
            <a:r>
              <a:rPr lang="fr-FR" sz="1400" dirty="0">
                <a:latin typeface="Times New Roman" panose="02020603050405020304" pitchFamily="18" charset="0"/>
                <a:cs typeface="Times New Roman" panose="02020603050405020304" pitchFamily="18" charset="0"/>
              </a:rPr>
              <a:t>CHER THEOPHILE, dans mon premier livre                              03 à 06</a:t>
            </a:r>
          </a:p>
          <a:p>
            <a:r>
              <a:rPr lang="fr-FR" sz="1400" dirty="0">
                <a:latin typeface="Times New Roman" panose="02020603050405020304" pitchFamily="18" charset="0"/>
                <a:cs typeface="Times New Roman" panose="02020603050405020304" pitchFamily="18" charset="0"/>
              </a:rPr>
              <a:t>Vivant 					07 à 10</a:t>
            </a:r>
          </a:p>
          <a:p>
            <a:r>
              <a:rPr lang="fr-FR" sz="1400" dirty="0">
                <a:latin typeface="Times New Roman" panose="02020603050405020304" pitchFamily="18" charset="0"/>
                <a:cs typeface="Times New Roman" panose="02020603050405020304" pitchFamily="18" charset="0"/>
              </a:rPr>
              <a:t>Passion					11 à 14                                                                                  </a:t>
            </a:r>
          </a:p>
          <a:p>
            <a:r>
              <a:rPr lang="fr-FR" sz="1400" dirty="0">
                <a:latin typeface="Times New Roman" panose="02020603050405020304" pitchFamily="18" charset="0"/>
                <a:cs typeface="Times New Roman" panose="02020603050405020304" pitchFamily="18" charset="0"/>
              </a:rPr>
              <a:t>Quarante jours				15 à 18</a:t>
            </a:r>
          </a:p>
          <a:p>
            <a:r>
              <a:rPr lang="fr-FR" sz="1400" dirty="0">
                <a:latin typeface="Times New Roman" panose="02020603050405020304" pitchFamily="18" charset="0"/>
                <a:cs typeface="Times New Roman" panose="02020603050405020304" pitchFamily="18" charset="0"/>
              </a:rPr>
              <a:t>Royaume de Dieu 				19 à 22</a:t>
            </a:r>
          </a:p>
          <a:p>
            <a:r>
              <a:rPr lang="fr-FR" sz="1400" dirty="0">
                <a:latin typeface="Times New Roman" panose="02020603050405020304" pitchFamily="18" charset="0"/>
                <a:cs typeface="Times New Roman" panose="02020603050405020304" pitchFamily="18" charset="0"/>
              </a:rPr>
              <a:t>C’est dans l’Esprit Saint que vous serez baptisés		23 à 26</a:t>
            </a:r>
          </a:p>
          <a:p>
            <a:r>
              <a:rPr lang="fr-FR" sz="1400" dirty="0">
                <a:latin typeface="Times New Roman" panose="02020603050405020304" pitchFamily="18" charset="0"/>
                <a:cs typeface="Times New Roman" panose="02020603050405020304" pitchFamily="18" charset="0"/>
              </a:rPr>
              <a:t>Mes témoins 				27 à 30</a:t>
            </a:r>
          </a:p>
          <a:p>
            <a:r>
              <a:rPr lang="fr-FR" sz="1400" dirty="0">
                <a:latin typeface="Times New Roman" panose="02020603050405020304" pitchFamily="18" charset="0"/>
                <a:cs typeface="Times New Roman" panose="02020603050405020304" pitchFamily="18" charset="0"/>
              </a:rPr>
              <a:t>S’éleva					31 à 34 </a:t>
            </a:r>
          </a:p>
          <a:p>
            <a:r>
              <a:rPr lang="fr-FR" sz="1400" dirty="0">
                <a:latin typeface="Times New Roman" panose="02020603050405020304" pitchFamily="18" charset="0"/>
                <a:cs typeface="Times New Roman" panose="02020603050405020304" pitchFamily="18" charset="0"/>
              </a:rPr>
              <a:t>Une nuée vint le soustraire à leurs yeux                                       35 à 38 </a:t>
            </a:r>
          </a:p>
          <a:p>
            <a:r>
              <a:rPr lang="fr-FR" sz="1400" dirty="0">
                <a:latin typeface="Times New Roman" panose="02020603050405020304" pitchFamily="18" charset="0"/>
                <a:cs typeface="Times New Roman" panose="02020603050405020304" pitchFamily="18" charset="0"/>
              </a:rPr>
              <a:t>Pourquoi restez-vous là à regarder vers le ciel ?		39 à 42</a:t>
            </a:r>
          </a:p>
          <a:p>
            <a:r>
              <a:rPr lang="fr-FR" sz="1400" dirty="0">
                <a:latin typeface="Times New Roman" panose="02020603050405020304" pitchFamily="18" charset="0"/>
                <a:cs typeface="Times New Roman" panose="02020603050405020304" pitchFamily="18" charset="0"/>
              </a:rPr>
              <a:t>										</a:t>
            </a:r>
            <a:r>
              <a:rPr lang="fr-FR" dirty="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p>
        </p:txBody>
      </p:sp>
      <p:sp>
        <p:nvSpPr>
          <p:cNvPr id="9" name="Espace réservé du numéro de diapositive 8">
            <a:extLst>
              <a:ext uri="{FF2B5EF4-FFF2-40B4-BE49-F238E27FC236}">
                <a16:creationId xmlns:a16="http://schemas.microsoft.com/office/drawing/2014/main" id="{9BCB3EC2-C9E5-5429-3967-3CF75F3653FC}"/>
              </a:ext>
            </a:extLst>
          </p:cNvPr>
          <p:cNvSpPr>
            <a:spLocks noGrp="1"/>
          </p:cNvSpPr>
          <p:nvPr>
            <p:ph type="sldNum" sz="quarter" idx="12"/>
          </p:nvPr>
        </p:nvSpPr>
        <p:spPr/>
        <p:txBody>
          <a:bodyPr/>
          <a:lstStyle/>
          <a:p>
            <a:fld id="{6A56FB4B-9703-4DD1-9D1C-CB845E8B28E5}" type="slidenum">
              <a:rPr lang="fr-FR" smtClean="0"/>
              <a:t>1</a:t>
            </a:fld>
            <a:endParaRPr lang="fr-FR"/>
          </a:p>
        </p:txBody>
      </p:sp>
    </p:spTree>
    <p:extLst>
      <p:ext uri="{BB962C8B-B14F-4D97-AF65-F5344CB8AC3E}">
        <p14:creationId xmlns:p14="http://schemas.microsoft.com/office/powerpoint/2010/main" val="421845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5CAB3-F681-A9E9-88F1-411DDE12C13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C5FE9F0-4515-B737-8944-5C158E3C6C6E}"/>
              </a:ext>
            </a:extLst>
          </p:cNvPr>
          <p:cNvSpPr txBox="1"/>
          <p:nvPr/>
        </p:nvSpPr>
        <p:spPr>
          <a:xfrm>
            <a:off x="228600" y="157031"/>
            <a:ext cx="85905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vivant</a:t>
            </a:r>
            <a:endParaRPr lang="fr-FR" dirty="0"/>
          </a:p>
        </p:txBody>
      </p:sp>
      <p:grpSp>
        <p:nvGrpSpPr>
          <p:cNvPr id="6" name="Groupe 5">
            <a:extLst>
              <a:ext uri="{FF2B5EF4-FFF2-40B4-BE49-F238E27FC236}">
                <a16:creationId xmlns:a16="http://schemas.microsoft.com/office/drawing/2014/main" id="{93E12814-A850-E097-EAFC-03570266F239}"/>
              </a:ext>
            </a:extLst>
          </p:cNvPr>
          <p:cNvGrpSpPr/>
          <p:nvPr/>
        </p:nvGrpSpPr>
        <p:grpSpPr>
          <a:xfrm>
            <a:off x="1087655" y="1036319"/>
            <a:ext cx="8428521" cy="2043766"/>
            <a:chOff x="1732547" y="1864091"/>
            <a:chExt cx="8428521" cy="2861913"/>
          </a:xfrm>
        </p:grpSpPr>
        <p:sp>
          <p:nvSpPr>
            <p:cNvPr id="3" name="Rectangle : coins arrondis 2">
              <a:extLst>
                <a:ext uri="{FF2B5EF4-FFF2-40B4-BE49-F238E27FC236}">
                  <a16:creationId xmlns:a16="http://schemas.microsoft.com/office/drawing/2014/main" id="{76FD6420-9DFE-1F54-2314-BBF751738A34}"/>
                </a:ext>
              </a:extLst>
            </p:cNvPr>
            <p:cNvSpPr/>
            <p:nvPr/>
          </p:nvSpPr>
          <p:spPr>
            <a:xfrm>
              <a:off x="1732547" y="1864091"/>
              <a:ext cx="8428521" cy="286191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7C2C959-7796-88A0-CAC6-9D646A11A783}"/>
                </a:ext>
              </a:extLst>
            </p:cNvPr>
            <p:cNvSpPr txBox="1"/>
            <p:nvPr/>
          </p:nvSpPr>
          <p:spPr>
            <a:xfrm>
              <a:off x="2030931" y="1864091"/>
              <a:ext cx="7748335" cy="2542804"/>
            </a:xfrm>
            <a:prstGeom prst="rect">
              <a:avLst/>
            </a:prstGeom>
            <a:noFill/>
          </p:spPr>
          <p:txBody>
            <a:bodyPr wrap="square">
              <a:spAutoFit/>
            </a:bodyPr>
            <a:lstStyle/>
            <a:p>
              <a:pPr algn="l">
                <a:buNone/>
              </a:pPr>
              <a:r>
                <a:rPr lang="fr-FR" sz="2800" dirty="0">
                  <a:effectLst/>
                  <a:latin typeface="Times New Roman" panose="02020603050405020304" pitchFamily="18" charset="0"/>
                  <a:ea typeface="Calibri" panose="020F0502020204030204" pitchFamily="34" charset="0"/>
                </a:rPr>
                <a:t>Être chrétien, c’est croire et affirmer </a:t>
              </a:r>
              <a:br>
                <a:rPr lang="fr-FR" sz="2800" dirty="0">
                  <a:effectLst/>
                  <a:latin typeface="Times New Roman" panose="02020603050405020304" pitchFamily="18" charset="0"/>
                  <a:ea typeface="Calibri" panose="020F0502020204030204" pitchFamily="34" charset="0"/>
                </a:rPr>
              </a:br>
              <a:r>
                <a:rPr lang="fr-FR" sz="2800" dirty="0">
                  <a:effectLst/>
                  <a:latin typeface="Times New Roman" panose="02020603050405020304" pitchFamily="18" charset="0"/>
                  <a:ea typeface="Calibri" panose="020F0502020204030204" pitchFamily="34" charset="0"/>
                </a:rPr>
                <a:t>que Jésus est vivant, ressuscité. </a:t>
              </a:r>
              <a:endParaRPr lang="fr-FR" sz="2800" dirty="0">
                <a:effectLst/>
                <a:latin typeface="Calibri" panose="020F0502020204030204" pitchFamily="34" charset="0"/>
                <a:ea typeface="Calibri" panose="020F0502020204030204" pitchFamily="34" charset="0"/>
              </a:endParaRPr>
            </a:p>
            <a:p>
              <a:pPr algn="l">
                <a:buNone/>
              </a:pPr>
              <a:r>
                <a:rPr lang="fr-FR" sz="2800" dirty="0">
                  <a:effectLst/>
                  <a:latin typeface="Times New Roman" panose="02020603050405020304" pitchFamily="18" charset="0"/>
                  <a:ea typeface="Calibri" panose="020F0502020204030204" pitchFamily="34" charset="0"/>
                </a:rPr>
                <a:t>C’est l’acte de foi le plus important. </a:t>
              </a:r>
              <a:br>
                <a:rPr lang="fr-FR" sz="2800" dirty="0">
                  <a:effectLst/>
                  <a:latin typeface="Times New Roman" panose="02020603050405020304" pitchFamily="18" charset="0"/>
                  <a:ea typeface="Calibri" panose="020F0502020204030204" pitchFamily="34" charset="0"/>
                </a:rPr>
              </a:br>
              <a:r>
                <a:rPr lang="fr-FR" sz="2800" dirty="0">
                  <a:effectLst/>
                  <a:latin typeface="Times New Roman" panose="02020603050405020304" pitchFamily="18" charset="0"/>
                  <a:ea typeface="Calibri" panose="020F0502020204030204" pitchFamily="34" charset="0"/>
                </a:rPr>
                <a:t>Nous chrétiens, nous l’affirmons dans le </a:t>
              </a:r>
              <a:r>
                <a:rPr lang="fr-FR" sz="2800" i="1" dirty="0">
                  <a:effectLst/>
                  <a:latin typeface="Times New Roman" panose="02020603050405020304" pitchFamily="18" charset="0"/>
                  <a:ea typeface="Calibri" panose="020F0502020204030204" pitchFamily="34" charset="0"/>
                </a:rPr>
                <a:t>Credo</a:t>
              </a:r>
              <a:r>
                <a:rPr lang="fr-FR" sz="2800" dirty="0">
                  <a:effectLst/>
                  <a:latin typeface="Times New Roman" panose="02020603050405020304" pitchFamily="18" charset="0"/>
                  <a:ea typeface="Calibri" panose="020F0502020204030204" pitchFamily="34" charset="0"/>
                </a:rPr>
                <a:t>.</a:t>
              </a:r>
              <a:r>
                <a:rPr lang="fr-FR" sz="2800" strike="sngStrike" dirty="0">
                  <a:effectLst/>
                  <a:latin typeface="Times New Roman" panose="02020603050405020304" pitchFamily="18" charset="0"/>
                  <a:ea typeface="Calibri" panose="020F0502020204030204" pitchFamily="34" charset="0"/>
                </a:rPr>
                <a:t> </a:t>
              </a:r>
              <a:endParaRPr lang="fr-FR" sz="2800" dirty="0">
                <a:effectLst/>
                <a:latin typeface="Calibri" panose="020F0502020204030204" pitchFamily="34" charset="0"/>
                <a:ea typeface="Calibri" panose="020F0502020204030204" pitchFamily="34" charset="0"/>
              </a:endParaRPr>
            </a:p>
          </p:txBody>
        </p:sp>
      </p:grpSp>
      <p:grpSp>
        <p:nvGrpSpPr>
          <p:cNvPr id="10" name="Groupe 9">
            <a:extLst>
              <a:ext uri="{FF2B5EF4-FFF2-40B4-BE49-F238E27FC236}">
                <a16:creationId xmlns:a16="http://schemas.microsoft.com/office/drawing/2014/main" id="{D169900C-1AF0-E444-C61D-874460C4284D}"/>
              </a:ext>
            </a:extLst>
          </p:cNvPr>
          <p:cNvGrpSpPr/>
          <p:nvPr/>
        </p:nvGrpSpPr>
        <p:grpSpPr>
          <a:xfrm>
            <a:off x="2395658" y="4254182"/>
            <a:ext cx="7858427" cy="1413496"/>
            <a:chOff x="4153300" y="4408186"/>
            <a:chExt cx="7858427" cy="1413496"/>
          </a:xfrm>
        </p:grpSpPr>
        <p:sp>
          <p:nvSpPr>
            <p:cNvPr id="7" name="Rectangle : coins arrondis 6">
              <a:extLst>
                <a:ext uri="{FF2B5EF4-FFF2-40B4-BE49-F238E27FC236}">
                  <a16:creationId xmlns:a16="http://schemas.microsoft.com/office/drawing/2014/main" id="{8A9AC53E-EB82-FBE3-BE41-9F65FA471EA4}"/>
                </a:ext>
              </a:extLst>
            </p:cNvPr>
            <p:cNvSpPr/>
            <p:nvPr/>
          </p:nvSpPr>
          <p:spPr>
            <a:xfrm>
              <a:off x="4153300" y="4408186"/>
              <a:ext cx="7762775" cy="1413496"/>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DDC834FF-096B-5489-0855-3F3ABFC38885}"/>
                </a:ext>
              </a:extLst>
            </p:cNvPr>
            <p:cNvSpPr txBox="1"/>
            <p:nvPr/>
          </p:nvSpPr>
          <p:spPr>
            <a:xfrm>
              <a:off x="4393331" y="4591464"/>
              <a:ext cx="7618396" cy="954107"/>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rPr>
                <a:t>A nous de chercher, de reconnaître </a:t>
              </a:r>
            </a:p>
            <a:p>
              <a:pPr>
                <a:buNone/>
              </a:pPr>
              <a:r>
                <a:rPr lang="fr-FR" sz="2800" dirty="0">
                  <a:effectLst/>
                  <a:latin typeface="Times New Roman" panose="02020603050405020304" pitchFamily="18" charset="0"/>
                  <a:ea typeface="Calibri" panose="020F0502020204030204" pitchFamily="34" charset="0"/>
                </a:rPr>
                <a:t>comment Jésus est vivant pour nous aujourd’hui ? </a:t>
              </a:r>
              <a:endParaRPr lang="fr-FR" sz="2800" dirty="0"/>
            </a:p>
          </p:txBody>
        </p:sp>
      </p:grpSp>
      <p:sp>
        <p:nvSpPr>
          <p:cNvPr id="11" name="Espace réservé du numéro de diapositive 10">
            <a:extLst>
              <a:ext uri="{FF2B5EF4-FFF2-40B4-BE49-F238E27FC236}">
                <a16:creationId xmlns:a16="http://schemas.microsoft.com/office/drawing/2014/main" id="{9AF96388-142E-7E11-AAA7-D6342C61CAEF}"/>
              </a:ext>
            </a:extLst>
          </p:cNvPr>
          <p:cNvSpPr>
            <a:spLocks noGrp="1"/>
          </p:cNvSpPr>
          <p:nvPr>
            <p:ph type="sldNum" sz="quarter" idx="12"/>
          </p:nvPr>
        </p:nvSpPr>
        <p:spPr/>
        <p:txBody>
          <a:bodyPr/>
          <a:lstStyle/>
          <a:p>
            <a:fld id="{6A56FB4B-9703-4DD1-9D1C-CB845E8B28E5}" type="slidenum">
              <a:rPr lang="fr-FR" smtClean="0"/>
              <a:t>10</a:t>
            </a:fld>
            <a:endParaRPr lang="fr-FR"/>
          </a:p>
        </p:txBody>
      </p:sp>
      <p:pic>
        <p:nvPicPr>
          <p:cNvPr id="4" name="Image 3">
            <a:extLst>
              <a:ext uri="{FF2B5EF4-FFF2-40B4-BE49-F238E27FC236}">
                <a16:creationId xmlns:a16="http://schemas.microsoft.com/office/drawing/2014/main" id="{EA01CE8A-F73E-13E7-0AD9-BB07A6A68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794738"/>
            <a:ext cx="2438126" cy="3250130"/>
          </a:xfrm>
          <a:prstGeom prst="rect">
            <a:avLst/>
          </a:prstGeom>
        </p:spPr>
      </p:pic>
    </p:spTree>
    <p:extLst>
      <p:ext uri="{BB962C8B-B14F-4D97-AF65-F5344CB8AC3E}">
        <p14:creationId xmlns:p14="http://schemas.microsoft.com/office/powerpoint/2010/main" val="19162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41CB-CA77-1DD7-00B9-81FFAFCFFFA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885D39A-ACD4-2DFC-D613-B095937FF13A}"/>
              </a:ext>
            </a:extLst>
          </p:cNvPr>
          <p:cNvSpPr>
            <a:spLocks noGrp="1"/>
          </p:cNvSpPr>
          <p:nvPr>
            <p:ph type="sldNum" sz="quarter" idx="12"/>
          </p:nvPr>
        </p:nvSpPr>
        <p:spPr>
          <a:xfrm>
            <a:off x="8599715" y="6323693"/>
            <a:ext cx="2743200" cy="365125"/>
          </a:xfrm>
        </p:spPr>
        <p:txBody>
          <a:bodyPr/>
          <a:lstStyle/>
          <a:p>
            <a:fld id="{6A56FB4B-9703-4DD1-9D1C-CB845E8B28E5}" type="slidenum">
              <a:rPr lang="fr-FR" smtClean="0"/>
              <a:t>11</a:t>
            </a:fld>
            <a:endParaRPr lang="fr-FR"/>
          </a:p>
        </p:txBody>
      </p:sp>
      <p:grpSp>
        <p:nvGrpSpPr>
          <p:cNvPr id="5" name="Groupe 4">
            <a:extLst>
              <a:ext uri="{FF2B5EF4-FFF2-40B4-BE49-F238E27FC236}">
                <a16:creationId xmlns:a16="http://schemas.microsoft.com/office/drawing/2014/main" id="{6E8BD6BA-A4E0-F163-B7AC-37BF59BCD143}"/>
              </a:ext>
            </a:extLst>
          </p:cNvPr>
          <p:cNvGrpSpPr/>
          <p:nvPr/>
        </p:nvGrpSpPr>
        <p:grpSpPr>
          <a:xfrm>
            <a:off x="1251857" y="1988820"/>
            <a:ext cx="8882744" cy="2387237"/>
            <a:chOff x="3015916" y="1988820"/>
            <a:chExt cx="6160168" cy="2880360"/>
          </a:xfrm>
        </p:grpSpPr>
        <p:sp>
          <p:nvSpPr>
            <p:cNvPr id="6" name="Rectangle : coins arrondis 5">
              <a:extLst>
                <a:ext uri="{FF2B5EF4-FFF2-40B4-BE49-F238E27FC236}">
                  <a16:creationId xmlns:a16="http://schemas.microsoft.com/office/drawing/2014/main" id="{47F09401-4FCB-D53B-0211-594D9AA686AC}"/>
                </a:ext>
              </a:extLst>
            </p:cNvPr>
            <p:cNvSpPr/>
            <p:nvPr/>
          </p:nvSpPr>
          <p:spPr>
            <a:xfrm>
              <a:off x="3015916" y="1988820"/>
              <a:ext cx="6160168" cy="2880360"/>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FAD4181-49A7-26FC-F38B-481659140A06}"/>
                </a:ext>
              </a:extLst>
            </p:cNvPr>
            <p:cNvSpPr txBox="1"/>
            <p:nvPr/>
          </p:nvSpPr>
          <p:spPr>
            <a:xfrm>
              <a:off x="3078480" y="2226283"/>
              <a:ext cx="6097604" cy="2190982"/>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03</a:t>
              </a:r>
              <a:r>
                <a:rPr lang="fr-FR" sz="2800" dirty="0">
                  <a:effectLst/>
                  <a:latin typeface="Times New Roman" panose="02020603050405020304" pitchFamily="18" charset="0"/>
                  <a:ea typeface="Times New Roman" panose="02020603050405020304" pitchFamily="18" charset="0"/>
                </a:rPr>
                <a:t> C’est à eux qu’il s’est présenté</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vivant après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sa Passion</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 il leur en a donné bien des preuves, </a:t>
              </a:r>
            </a:p>
            <a:p>
              <a:r>
                <a:rPr lang="fr-FR" sz="2800" dirty="0">
                  <a:effectLst/>
                  <a:latin typeface="Times New Roman" panose="02020603050405020304" pitchFamily="18" charset="0"/>
                  <a:ea typeface="Times New Roman" panose="02020603050405020304" pitchFamily="18" charset="0"/>
                </a:rPr>
                <a:t>puisque, pendant quarante jours, </a:t>
              </a:r>
            </a:p>
            <a:p>
              <a:r>
                <a:rPr lang="fr-FR" sz="2800" dirty="0">
                  <a:effectLst/>
                  <a:latin typeface="Times New Roman" panose="02020603050405020304" pitchFamily="18" charset="0"/>
                  <a:ea typeface="Times New Roman" panose="02020603050405020304" pitchFamily="18" charset="0"/>
                </a:rPr>
                <a:t>il leur est apparu et leur a parlé du</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royaume de Dieu.</a:t>
              </a:r>
              <a:endParaRPr lang="fr-FR" sz="2800" dirty="0"/>
            </a:p>
          </p:txBody>
        </p:sp>
      </p:grpSp>
    </p:spTree>
    <p:extLst>
      <p:ext uri="{BB962C8B-B14F-4D97-AF65-F5344CB8AC3E}">
        <p14:creationId xmlns:p14="http://schemas.microsoft.com/office/powerpoint/2010/main" val="282325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12EE-2021-6857-D451-70249BEC626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60C36DF-1EB7-5525-CF25-9BD58BBF69A7}"/>
              </a:ext>
            </a:extLst>
          </p:cNvPr>
          <p:cNvSpPr>
            <a:spLocks noGrp="1"/>
          </p:cNvSpPr>
          <p:nvPr>
            <p:ph type="sldNum" sz="quarter" idx="12"/>
          </p:nvPr>
        </p:nvSpPr>
        <p:spPr/>
        <p:txBody>
          <a:bodyPr/>
          <a:lstStyle/>
          <a:p>
            <a:fld id="{6A56FB4B-9703-4DD1-9D1C-CB845E8B28E5}" type="slidenum">
              <a:rPr lang="fr-FR" smtClean="0"/>
              <a:t>12</a:t>
            </a:fld>
            <a:endParaRPr lang="fr-FR"/>
          </a:p>
        </p:txBody>
      </p:sp>
      <p:sp>
        <p:nvSpPr>
          <p:cNvPr id="4" name="ZoneTexte 3">
            <a:extLst>
              <a:ext uri="{FF2B5EF4-FFF2-40B4-BE49-F238E27FC236}">
                <a16:creationId xmlns:a16="http://schemas.microsoft.com/office/drawing/2014/main" id="{15AB90AF-AFD7-A1E8-D1A9-733C3E5DD344}"/>
              </a:ext>
            </a:extLst>
          </p:cNvPr>
          <p:cNvSpPr txBox="1"/>
          <p:nvPr/>
        </p:nvSpPr>
        <p:spPr>
          <a:xfrm>
            <a:off x="113097" y="195532"/>
            <a:ext cx="126331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sa Passion</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9" name="Groupe 8">
            <a:extLst>
              <a:ext uri="{FF2B5EF4-FFF2-40B4-BE49-F238E27FC236}">
                <a16:creationId xmlns:a16="http://schemas.microsoft.com/office/drawing/2014/main" id="{699EDBBC-88C1-1F3F-A9B0-CB6F870F9310}"/>
              </a:ext>
            </a:extLst>
          </p:cNvPr>
          <p:cNvGrpSpPr/>
          <p:nvPr/>
        </p:nvGrpSpPr>
        <p:grpSpPr>
          <a:xfrm>
            <a:off x="1097280" y="882376"/>
            <a:ext cx="7006590" cy="1039528"/>
            <a:chOff x="710664" y="1892968"/>
            <a:chExt cx="7749941" cy="1039528"/>
          </a:xfrm>
        </p:grpSpPr>
        <p:sp>
          <p:nvSpPr>
            <p:cNvPr id="5" name="Rectangle : coins arrondis 4">
              <a:extLst>
                <a:ext uri="{FF2B5EF4-FFF2-40B4-BE49-F238E27FC236}">
                  <a16:creationId xmlns:a16="http://schemas.microsoft.com/office/drawing/2014/main" id="{6FB8C47E-6EEF-734E-5034-82DA6C52E3CB}"/>
                </a:ext>
              </a:extLst>
            </p:cNvPr>
            <p:cNvSpPr/>
            <p:nvPr/>
          </p:nvSpPr>
          <p:spPr>
            <a:xfrm>
              <a:off x="710664" y="1892968"/>
              <a:ext cx="7749941" cy="10395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65F0AC9-6319-3750-0D4F-E14CFAB5B308}"/>
                </a:ext>
              </a:extLst>
            </p:cNvPr>
            <p:cNvSpPr txBox="1"/>
            <p:nvPr/>
          </p:nvSpPr>
          <p:spPr>
            <a:xfrm>
              <a:off x="1443639" y="2151122"/>
              <a:ext cx="6457298" cy="523220"/>
            </a:xfrm>
            <a:prstGeom prst="rect">
              <a:avLst/>
            </a:prstGeom>
            <a:noFill/>
          </p:spPr>
          <p:txBody>
            <a:bodyPr wrap="square">
              <a:spAutoFit/>
            </a:bodyPr>
            <a:lstStyle/>
            <a:p>
              <a:pPr algn="l">
                <a:buNone/>
              </a:pPr>
              <a:r>
                <a:rPr lang="fr-FR" sz="2800" dirty="0">
                  <a:effectLst/>
                  <a:latin typeface="Times New Roman" panose="02020603050405020304" pitchFamily="18" charset="0"/>
                  <a:ea typeface="Calibri" panose="020F0502020204030204" pitchFamily="34" charset="0"/>
                </a:rPr>
                <a:t>Sais-tu ce qu’est </a:t>
              </a:r>
              <a:r>
                <a:rPr lang="fr-FR" sz="2800" i="1" dirty="0">
                  <a:effectLst/>
                  <a:latin typeface="Times New Roman" panose="02020603050405020304" pitchFamily="18" charset="0"/>
                  <a:ea typeface="Calibri" panose="020F0502020204030204" pitchFamily="34" charset="0"/>
                </a:rPr>
                <a:t>la Passion</a:t>
              </a:r>
              <a:r>
                <a:rPr lang="fr-FR" sz="2800" dirty="0">
                  <a:effectLst/>
                  <a:latin typeface="Times New Roman" panose="02020603050405020304" pitchFamily="18" charset="0"/>
                  <a:ea typeface="Calibri" panose="020F0502020204030204" pitchFamily="34" charset="0"/>
                </a:rPr>
                <a:t> de Jésus ?</a:t>
              </a:r>
              <a:endParaRPr lang="fr-FR" sz="2800" dirty="0">
                <a:effectLst/>
                <a:latin typeface="Calibri" panose="020F0502020204030204" pitchFamily="34" charset="0"/>
                <a:ea typeface="Calibri" panose="020F0502020204030204" pitchFamily="34" charset="0"/>
              </a:endParaRPr>
            </a:p>
          </p:txBody>
        </p:sp>
      </p:grpSp>
      <p:grpSp>
        <p:nvGrpSpPr>
          <p:cNvPr id="12" name="Groupe 11">
            <a:extLst>
              <a:ext uri="{FF2B5EF4-FFF2-40B4-BE49-F238E27FC236}">
                <a16:creationId xmlns:a16="http://schemas.microsoft.com/office/drawing/2014/main" id="{74C946EC-3D1C-0DF8-77BB-8015F0835542}"/>
              </a:ext>
            </a:extLst>
          </p:cNvPr>
          <p:cNvGrpSpPr/>
          <p:nvPr/>
        </p:nvGrpSpPr>
        <p:grpSpPr>
          <a:xfrm>
            <a:off x="1869708" y="3757909"/>
            <a:ext cx="8604984" cy="2743198"/>
            <a:chOff x="1793508" y="2541071"/>
            <a:chExt cx="8604984" cy="2743198"/>
          </a:xfrm>
        </p:grpSpPr>
        <p:sp>
          <p:nvSpPr>
            <p:cNvPr id="6" name="Rectangle : coins arrondis 5">
              <a:extLst>
                <a:ext uri="{FF2B5EF4-FFF2-40B4-BE49-F238E27FC236}">
                  <a16:creationId xmlns:a16="http://schemas.microsoft.com/office/drawing/2014/main" id="{F45DBD75-5901-D2D1-276C-5C39D90437A2}"/>
                </a:ext>
              </a:extLst>
            </p:cNvPr>
            <p:cNvSpPr/>
            <p:nvPr/>
          </p:nvSpPr>
          <p:spPr>
            <a:xfrm>
              <a:off x="1793508" y="2541071"/>
              <a:ext cx="8604984" cy="274319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DFA84F1-8766-8C1D-86DF-6A3270AF5B92}"/>
                </a:ext>
              </a:extLst>
            </p:cNvPr>
            <p:cNvSpPr txBox="1"/>
            <p:nvPr/>
          </p:nvSpPr>
          <p:spPr>
            <a:xfrm>
              <a:off x="1932270" y="2739808"/>
              <a:ext cx="8309009" cy="2246769"/>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rPr>
                <a:t>Dans l’Evangile, ce sont les évènements </a:t>
              </a:r>
            </a:p>
            <a:p>
              <a:r>
                <a:rPr lang="fr-FR" sz="2800" dirty="0">
                  <a:effectLst/>
                  <a:latin typeface="Times New Roman" panose="02020603050405020304" pitchFamily="18" charset="0"/>
                  <a:ea typeface="Calibri" panose="020F0502020204030204" pitchFamily="34" charset="0"/>
                </a:rPr>
                <a:t>qui ont précédés la mort de Jésus sur la croix. </a:t>
              </a:r>
              <a:br>
                <a:rPr lang="fr-FR" sz="2800" dirty="0">
                  <a:effectLst/>
                  <a:latin typeface="Times New Roman" panose="02020603050405020304" pitchFamily="18" charset="0"/>
                  <a:ea typeface="Calibri" panose="020F0502020204030204" pitchFamily="34" charset="0"/>
                </a:rPr>
              </a:br>
              <a:r>
                <a:rPr lang="fr-FR" sz="2800" dirty="0">
                  <a:effectLst/>
                  <a:latin typeface="Times New Roman" panose="02020603050405020304" pitchFamily="18" charset="0"/>
                  <a:ea typeface="Calibri" panose="020F0502020204030204" pitchFamily="34" charset="0"/>
                </a:rPr>
                <a:t>Nous en faisons mémoire lors de la Semaine Sainte : </a:t>
              </a:r>
            </a:p>
            <a:p>
              <a:r>
                <a:rPr lang="fr-FR" sz="2800" dirty="0">
                  <a:effectLst/>
                  <a:latin typeface="Times New Roman" panose="02020603050405020304" pitchFamily="18" charset="0"/>
                  <a:ea typeface="Calibri" panose="020F0502020204030204" pitchFamily="34" charset="0"/>
                </a:rPr>
                <a:t>les Rameaux, la Cène (le dernier repas de Jésus), l’arrestation, le procès et la crucifixion. </a:t>
              </a:r>
              <a:endParaRPr lang="fr-FR" sz="2800" dirty="0"/>
            </a:p>
          </p:txBody>
        </p:sp>
      </p:grpSp>
      <p:pic>
        <p:nvPicPr>
          <p:cNvPr id="7" name="Image 6">
            <a:extLst>
              <a:ext uri="{FF2B5EF4-FFF2-40B4-BE49-F238E27FC236}">
                <a16:creationId xmlns:a16="http://schemas.microsoft.com/office/drawing/2014/main" id="{C8A7C998-9AA4-6812-1726-C4234ED16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95777">
            <a:off x="1115780" y="2709007"/>
            <a:ext cx="1507855" cy="1352387"/>
          </a:xfrm>
          <a:prstGeom prst="rect">
            <a:avLst/>
          </a:prstGeom>
        </p:spPr>
      </p:pic>
      <p:pic>
        <p:nvPicPr>
          <p:cNvPr id="13" name="Image 12">
            <a:extLst>
              <a:ext uri="{FF2B5EF4-FFF2-40B4-BE49-F238E27FC236}">
                <a16:creationId xmlns:a16="http://schemas.microsoft.com/office/drawing/2014/main" id="{C74D4682-1146-3BB7-A1F9-46B236AC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674" y="2422251"/>
            <a:ext cx="1831037" cy="1295061"/>
          </a:xfrm>
          <a:prstGeom prst="rect">
            <a:avLst/>
          </a:prstGeom>
        </p:spPr>
      </p:pic>
      <p:pic>
        <p:nvPicPr>
          <p:cNvPr id="15" name="Image 14">
            <a:extLst>
              <a:ext uri="{FF2B5EF4-FFF2-40B4-BE49-F238E27FC236}">
                <a16:creationId xmlns:a16="http://schemas.microsoft.com/office/drawing/2014/main" id="{CE8E2CAA-5C28-F972-E1C7-7BC51986D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427" y="2434402"/>
            <a:ext cx="1227411" cy="1323507"/>
          </a:xfrm>
          <a:prstGeom prst="rect">
            <a:avLst/>
          </a:prstGeom>
        </p:spPr>
      </p:pic>
      <p:pic>
        <p:nvPicPr>
          <p:cNvPr id="17" name="Image 16">
            <a:extLst>
              <a:ext uri="{FF2B5EF4-FFF2-40B4-BE49-F238E27FC236}">
                <a16:creationId xmlns:a16="http://schemas.microsoft.com/office/drawing/2014/main" id="{73937264-2CFB-71CE-B473-FD39C1CAA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6482">
            <a:off x="9557994" y="2437556"/>
            <a:ext cx="1251070" cy="1546652"/>
          </a:xfrm>
          <a:prstGeom prst="rect">
            <a:avLst/>
          </a:prstGeom>
        </p:spPr>
      </p:pic>
    </p:spTree>
    <p:extLst>
      <p:ext uri="{BB962C8B-B14F-4D97-AF65-F5344CB8AC3E}">
        <p14:creationId xmlns:p14="http://schemas.microsoft.com/office/powerpoint/2010/main" val="20503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D5AD-D1C0-B606-E36B-B524105FE98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B341A24-E3EB-F477-D8C0-FB35B2F8D374}"/>
              </a:ext>
            </a:extLst>
          </p:cNvPr>
          <p:cNvSpPr>
            <a:spLocks noGrp="1"/>
          </p:cNvSpPr>
          <p:nvPr>
            <p:ph type="sldNum" sz="quarter" idx="12"/>
          </p:nvPr>
        </p:nvSpPr>
        <p:spPr/>
        <p:txBody>
          <a:bodyPr/>
          <a:lstStyle/>
          <a:p>
            <a:fld id="{6A56FB4B-9703-4DD1-9D1C-CB845E8B28E5}" type="slidenum">
              <a:rPr lang="fr-FR" smtClean="0"/>
              <a:t>13</a:t>
            </a:fld>
            <a:endParaRPr lang="fr-FR"/>
          </a:p>
        </p:txBody>
      </p:sp>
      <p:sp>
        <p:nvSpPr>
          <p:cNvPr id="3" name="ZoneTexte 2">
            <a:extLst>
              <a:ext uri="{FF2B5EF4-FFF2-40B4-BE49-F238E27FC236}">
                <a16:creationId xmlns:a16="http://schemas.microsoft.com/office/drawing/2014/main" id="{DAF9C93D-BEC2-03DE-882E-B54ED4896A64}"/>
              </a:ext>
            </a:extLst>
          </p:cNvPr>
          <p:cNvSpPr txBox="1"/>
          <p:nvPr/>
        </p:nvSpPr>
        <p:spPr>
          <a:xfrm>
            <a:off x="113097" y="195532"/>
            <a:ext cx="126331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sa Passion</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64F87BC0-7C58-644F-9902-BE6E9A143434}"/>
              </a:ext>
            </a:extLst>
          </p:cNvPr>
          <p:cNvGrpSpPr/>
          <p:nvPr/>
        </p:nvGrpSpPr>
        <p:grpSpPr>
          <a:xfrm>
            <a:off x="1276950" y="1067105"/>
            <a:ext cx="8611403" cy="2292146"/>
            <a:chOff x="1142198" y="1215990"/>
            <a:chExt cx="8049928" cy="2292146"/>
          </a:xfrm>
        </p:grpSpPr>
        <p:sp>
          <p:nvSpPr>
            <p:cNvPr id="4" name="Rectangle : coins arrondis 3">
              <a:extLst>
                <a:ext uri="{FF2B5EF4-FFF2-40B4-BE49-F238E27FC236}">
                  <a16:creationId xmlns:a16="http://schemas.microsoft.com/office/drawing/2014/main" id="{5F98C0C0-5DB6-5B84-3483-5A1A55EB83D4}"/>
                </a:ext>
              </a:extLst>
            </p:cNvPr>
            <p:cNvSpPr/>
            <p:nvPr/>
          </p:nvSpPr>
          <p:spPr>
            <a:xfrm>
              <a:off x="1142198" y="1215990"/>
              <a:ext cx="8049928" cy="193147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D327E18-9EDE-F202-1727-81F00DCBACFA}"/>
                </a:ext>
              </a:extLst>
            </p:cNvPr>
            <p:cNvSpPr txBox="1"/>
            <p:nvPr/>
          </p:nvSpPr>
          <p:spPr>
            <a:xfrm>
              <a:off x="1276951" y="1261367"/>
              <a:ext cx="7838173" cy="2246769"/>
            </a:xfrm>
            <a:prstGeom prst="rect">
              <a:avLst/>
            </a:prstGeom>
            <a:noFill/>
          </p:spPr>
          <p:txBody>
            <a:bodyPr wrap="square">
              <a:spAutoFit/>
            </a:bodyPr>
            <a:lstStyle/>
            <a:p>
              <a:pPr algn="l">
                <a:buNone/>
              </a:pPr>
              <a:r>
                <a:rPr lang="fr-FR" sz="2800" dirty="0">
                  <a:effectLst/>
                  <a:latin typeface="Times New Roman" panose="02020603050405020304" pitchFamily="18" charset="0"/>
                  <a:ea typeface="Calibri" panose="020F0502020204030204" pitchFamily="34" charset="0"/>
                </a:rPr>
                <a:t>Nous retrouvons le récit de la Passion de Jésus </a:t>
              </a:r>
            </a:p>
            <a:p>
              <a:pPr algn="l">
                <a:buNone/>
              </a:pPr>
              <a:r>
                <a:rPr lang="fr-FR" sz="2800" dirty="0">
                  <a:effectLst/>
                  <a:latin typeface="Times New Roman" panose="02020603050405020304" pitchFamily="18" charset="0"/>
                  <a:ea typeface="Calibri" panose="020F0502020204030204" pitchFamily="34" charset="0"/>
                </a:rPr>
                <a:t>chez les quatre évangélistes. </a:t>
              </a:r>
              <a:endParaRPr lang="fr-FR" sz="2800" dirty="0">
                <a:effectLst/>
                <a:latin typeface="Calibri" panose="020F0502020204030204" pitchFamily="34" charset="0"/>
                <a:ea typeface="Calibri" panose="020F0502020204030204" pitchFamily="34" charset="0"/>
              </a:endParaRPr>
            </a:p>
            <a:p>
              <a:pPr algn="l">
                <a:buNone/>
              </a:pPr>
              <a:r>
                <a:rPr lang="fr-FR" sz="2800" dirty="0">
                  <a:effectLst/>
                  <a:latin typeface="Times New Roman" panose="02020603050405020304" pitchFamily="18" charset="0"/>
                  <a:ea typeface="Calibri" panose="020F0502020204030204" pitchFamily="34" charset="0"/>
                </a:rPr>
                <a:t>Jésus annonce ce qui va lui arriver </a:t>
              </a:r>
            </a:p>
            <a:p>
              <a:pPr algn="l">
                <a:buNone/>
              </a:pPr>
              <a:r>
                <a:rPr lang="fr-FR" sz="2800" dirty="0">
                  <a:effectLst/>
                  <a:latin typeface="Times New Roman" panose="02020603050405020304" pitchFamily="18" charset="0"/>
                  <a:ea typeface="Calibri" panose="020F0502020204030204" pitchFamily="34" charset="0"/>
                </a:rPr>
                <a:t>et commence à préparer ses disciples à cet évènement.</a:t>
              </a:r>
              <a:endParaRPr lang="fr-FR" sz="2800" dirty="0">
                <a:effectLst/>
                <a:latin typeface="Calibri" panose="020F0502020204030204" pitchFamily="34" charset="0"/>
                <a:ea typeface="Calibri" panose="020F0502020204030204" pitchFamily="34" charset="0"/>
              </a:endParaRPr>
            </a:p>
          </p:txBody>
        </p:sp>
      </p:grpSp>
      <p:grpSp>
        <p:nvGrpSpPr>
          <p:cNvPr id="11" name="Groupe 10">
            <a:extLst>
              <a:ext uri="{FF2B5EF4-FFF2-40B4-BE49-F238E27FC236}">
                <a16:creationId xmlns:a16="http://schemas.microsoft.com/office/drawing/2014/main" id="{25FD14AE-9CB1-F792-A9B4-7EBFC7BC3DE5}"/>
              </a:ext>
            </a:extLst>
          </p:cNvPr>
          <p:cNvGrpSpPr/>
          <p:nvPr/>
        </p:nvGrpSpPr>
        <p:grpSpPr>
          <a:xfrm>
            <a:off x="1276950" y="3429001"/>
            <a:ext cx="9070207" cy="2432784"/>
            <a:chOff x="1276950" y="3429001"/>
            <a:chExt cx="9070207" cy="2432784"/>
          </a:xfrm>
        </p:grpSpPr>
        <p:sp>
          <p:nvSpPr>
            <p:cNvPr id="5" name="Rectangle : coins arrondis 4">
              <a:extLst>
                <a:ext uri="{FF2B5EF4-FFF2-40B4-BE49-F238E27FC236}">
                  <a16:creationId xmlns:a16="http://schemas.microsoft.com/office/drawing/2014/main" id="{89F3522E-D8D2-3D29-56ED-6FF65731EFB5}"/>
                </a:ext>
              </a:extLst>
            </p:cNvPr>
            <p:cNvSpPr/>
            <p:nvPr/>
          </p:nvSpPr>
          <p:spPr>
            <a:xfrm>
              <a:off x="1276950" y="3429001"/>
              <a:ext cx="9070207" cy="243278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B1C06D2-DDF2-5188-26DC-2C2D4D2D4888}"/>
                </a:ext>
              </a:extLst>
            </p:cNvPr>
            <p:cNvSpPr txBox="1"/>
            <p:nvPr/>
          </p:nvSpPr>
          <p:spPr>
            <a:xfrm>
              <a:off x="1276950" y="3514636"/>
              <a:ext cx="8829575" cy="2246769"/>
            </a:xfrm>
            <a:prstGeom prst="rect">
              <a:avLst/>
            </a:prstGeom>
            <a:noFill/>
          </p:spPr>
          <p:txBody>
            <a:bodyPr wrap="square">
              <a:spAutoFit/>
            </a:bodyPr>
            <a:lstStyle/>
            <a:p>
              <a:r>
                <a:rPr lang="fr-FR" sz="2800" b="1" dirty="0">
                  <a:effectLst/>
                  <a:latin typeface="Times New Roman" panose="02020603050405020304" pitchFamily="18" charset="0"/>
                  <a:ea typeface="Calibri" panose="020F0502020204030204" pitchFamily="34" charset="0"/>
                </a:rPr>
                <a:t>Matthieu 16, 21</a:t>
              </a:r>
              <a:r>
                <a:rPr lang="fr-FR" sz="2800" dirty="0">
                  <a:effectLst/>
                  <a:latin typeface="Times New Roman" panose="02020603050405020304" pitchFamily="18" charset="0"/>
                  <a:ea typeface="Calibri" panose="020F0502020204030204" pitchFamily="34" charset="0"/>
                </a:rPr>
                <a:t> </a:t>
              </a:r>
              <a:r>
                <a:rPr lang="fr-FR" sz="2800" i="1" dirty="0">
                  <a:effectLst/>
                  <a:latin typeface="Times New Roman" panose="02020603050405020304" pitchFamily="18" charset="0"/>
                  <a:ea typeface="Calibri" panose="020F0502020204030204" pitchFamily="34" charset="0"/>
                </a:rPr>
                <a:t>À partir de ce moment, Jésus commença </a:t>
              </a:r>
            </a:p>
            <a:p>
              <a:r>
                <a:rPr lang="fr-FR" sz="2800" i="1" dirty="0">
                  <a:effectLst/>
                  <a:latin typeface="Times New Roman" panose="02020603050405020304" pitchFamily="18" charset="0"/>
                  <a:ea typeface="Calibri" panose="020F0502020204030204" pitchFamily="34" charset="0"/>
                </a:rPr>
                <a:t>à montrer à ses disciples qu’il lui fallait partir pour Jérusalem, souffrir beaucoup de la part des anciens, </a:t>
              </a:r>
            </a:p>
            <a:p>
              <a:r>
                <a:rPr lang="fr-FR" sz="2800" i="1" dirty="0">
                  <a:effectLst/>
                  <a:latin typeface="Times New Roman" panose="02020603050405020304" pitchFamily="18" charset="0"/>
                  <a:ea typeface="Calibri" panose="020F0502020204030204" pitchFamily="34" charset="0"/>
                </a:rPr>
                <a:t>des grands prêtres et des scribes, être tué, </a:t>
              </a:r>
            </a:p>
            <a:p>
              <a:r>
                <a:rPr lang="fr-FR" sz="2800" i="1" dirty="0">
                  <a:effectLst/>
                  <a:latin typeface="Times New Roman" panose="02020603050405020304" pitchFamily="18" charset="0"/>
                  <a:ea typeface="Calibri" panose="020F0502020204030204" pitchFamily="34" charset="0"/>
                </a:rPr>
                <a:t>et le troisième jour ressusciter.</a:t>
              </a:r>
              <a:endParaRPr lang="fr-FR" sz="2800" dirty="0"/>
            </a:p>
          </p:txBody>
        </p:sp>
      </p:grpSp>
      <p:pic>
        <p:nvPicPr>
          <p:cNvPr id="6" name="Image 5">
            <a:extLst>
              <a:ext uri="{FF2B5EF4-FFF2-40B4-BE49-F238E27FC236}">
                <a16:creationId xmlns:a16="http://schemas.microsoft.com/office/drawing/2014/main" id="{A9BF890B-03B7-AE72-85D1-FBABFBD51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505" y="2934436"/>
            <a:ext cx="1721847" cy="2295298"/>
          </a:xfrm>
          <a:prstGeom prst="rect">
            <a:avLst/>
          </a:prstGeom>
        </p:spPr>
      </p:pic>
    </p:spTree>
    <p:extLst>
      <p:ext uri="{BB962C8B-B14F-4D97-AF65-F5344CB8AC3E}">
        <p14:creationId xmlns:p14="http://schemas.microsoft.com/office/powerpoint/2010/main" val="240657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C6BD-C73B-BCCC-B310-E4B6A58BAD8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799CECF-9982-3B78-825E-1928720B9D47}"/>
              </a:ext>
            </a:extLst>
          </p:cNvPr>
          <p:cNvSpPr>
            <a:spLocks noGrp="1"/>
          </p:cNvSpPr>
          <p:nvPr>
            <p:ph type="sldNum" sz="quarter" idx="12"/>
          </p:nvPr>
        </p:nvSpPr>
        <p:spPr/>
        <p:txBody>
          <a:bodyPr/>
          <a:lstStyle/>
          <a:p>
            <a:fld id="{6A56FB4B-9703-4DD1-9D1C-CB845E8B28E5}" type="slidenum">
              <a:rPr lang="fr-FR" smtClean="0"/>
              <a:t>14</a:t>
            </a:fld>
            <a:endParaRPr lang="fr-FR"/>
          </a:p>
        </p:txBody>
      </p:sp>
      <p:sp>
        <p:nvSpPr>
          <p:cNvPr id="3" name="ZoneTexte 2">
            <a:extLst>
              <a:ext uri="{FF2B5EF4-FFF2-40B4-BE49-F238E27FC236}">
                <a16:creationId xmlns:a16="http://schemas.microsoft.com/office/drawing/2014/main" id="{04EFE2F7-F609-937F-066F-656667D5E265}"/>
              </a:ext>
            </a:extLst>
          </p:cNvPr>
          <p:cNvSpPr txBox="1"/>
          <p:nvPr/>
        </p:nvSpPr>
        <p:spPr>
          <a:xfrm>
            <a:off x="113097" y="195532"/>
            <a:ext cx="1263316"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sa Passion</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7" name="Groupe 6">
            <a:extLst>
              <a:ext uri="{FF2B5EF4-FFF2-40B4-BE49-F238E27FC236}">
                <a16:creationId xmlns:a16="http://schemas.microsoft.com/office/drawing/2014/main" id="{C491872A-D886-D3B6-98DB-01C26E62CC03}"/>
              </a:ext>
            </a:extLst>
          </p:cNvPr>
          <p:cNvGrpSpPr/>
          <p:nvPr/>
        </p:nvGrpSpPr>
        <p:grpSpPr>
          <a:xfrm>
            <a:off x="1376413" y="1780039"/>
            <a:ext cx="8727707" cy="2586221"/>
            <a:chOff x="1376413" y="1414914"/>
            <a:chExt cx="9439174" cy="2627697"/>
          </a:xfrm>
        </p:grpSpPr>
        <p:sp>
          <p:nvSpPr>
            <p:cNvPr id="4" name="Rectangle : coins arrondis 3">
              <a:extLst>
                <a:ext uri="{FF2B5EF4-FFF2-40B4-BE49-F238E27FC236}">
                  <a16:creationId xmlns:a16="http://schemas.microsoft.com/office/drawing/2014/main" id="{604382F8-ED10-BB38-3E8B-879D882E655D}"/>
                </a:ext>
              </a:extLst>
            </p:cNvPr>
            <p:cNvSpPr/>
            <p:nvPr/>
          </p:nvSpPr>
          <p:spPr>
            <a:xfrm>
              <a:off x="1376413" y="1414914"/>
              <a:ext cx="9439174" cy="262769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42D8392-53BA-A132-A09E-9DF402D3FC59}"/>
                </a:ext>
              </a:extLst>
            </p:cNvPr>
            <p:cNvSpPr txBox="1"/>
            <p:nvPr/>
          </p:nvSpPr>
          <p:spPr>
            <a:xfrm>
              <a:off x="1647925" y="1605377"/>
              <a:ext cx="8896149" cy="2246769"/>
            </a:xfrm>
            <a:prstGeom prst="rect">
              <a:avLst/>
            </a:prstGeom>
            <a:noFill/>
          </p:spPr>
          <p:txBody>
            <a:bodyPr wrap="square">
              <a:spAutoFit/>
            </a:bodyPr>
            <a:lstStyle/>
            <a:p>
              <a:pPr algn="l">
                <a:buNone/>
              </a:pPr>
              <a:r>
                <a:rPr lang="fr-FR" sz="2800" dirty="0">
                  <a:effectLst/>
                  <a:latin typeface="Times New Roman" panose="02020603050405020304" pitchFamily="18" charset="0"/>
                  <a:ea typeface="Calibri" panose="020F0502020204030204" pitchFamily="34" charset="0"/>
                </a:rPr>
                <a:t>Le long récit de la Passion est lu deux fois à la messe</a:t>
              </a:r>
              <a:endParaRPr lang="fr-FR" sz="2800" dirty="0">
                <a:effectLst/>
                <a:latin typeface="Calibri" panose="020F0502020204030204" pitchFamily="34" charset="0"/>
                <a:ea typeface="Calibri" panose="020F0502020204030204" pitchFamily="34" charset="0"/>
              </a:endParaRPr>
            </a:p>
            <a:p>
              <a:pPr marL="342900" lvl="0" indent="-342900" algn="l">
                <a:buFont typeface="Times New Roman" panose="02020603050405020304" pitchFamily="18" charset="0"/>
                <a:buChar char="-"/>
              </a:pPr>
              <a:r>
                <a:rPr lang="fr-FR" sz="2800" dirty="0">
                  <a:effectLst/>
                  <a:latin typeface="Times New Roman" panose="02020603050405020304" pitchFamily="18" charset="0"/>
                  <a:ea typeface="Calibri" panose="020F0502020204030204" pitchFamily="34" charset="0"/>
                </a:rPr>
                <a:t>le jour du dimanche des Rameaux </a:t>
              </a:r>
              <a:endParaRPr lang="fr-FR" sz="2800" dirty="0">
                <a:effectLst/>
                <a:latin typeface="Calibri" panose="020F0502020204030204" pitchFamily="34" charset="0"/>
                <a:ea typeface="Calibri" panose="020F0502020204030204" pitchFamily="34" charset="0"/>
              </a:endParaRPr>
            </a:p>
            <a:p>
              <a:pPr marL="342900" lvl="0" indent="-342900" algn="l">
                <a:buFont typeface="Times New Roman" panose="02020603050405020304" pitchFamily="18" charset="0"/>
                <a:buChar char="-"/>
              </a:pPr>
              <a:r>
                <a:rPr lang="fr-FR" sz="2800" dirty="0">
                  <a:effectLst/>
                  <a:latin typeface="Times New Roman" panose="02020603050405020304" pitchFamily="18" charset="0"/>
                  <a:ea typeface="Calibri" panose="020F0502020204030204" pitchFamily="34" charset="0"/>
                </a:rPr>
                <a:t>le jour du Vendredi Saint.</a:t>
              </a:r>
            </a:p>
            <a:p>
              <a:pPr>
                <a:buNone/>
              </a:pPr>
              <a:r>
                <a:rPr lang="fr-FR" sz="2800" dirty="0">
                  <a:effectLst/>
                  <a:latin typeface="Times New Roman" panose="02020603050405020304" pitchFamily="18" charset="0"/>
                  <a:ea typeface="Calibri" panose="020F0502020204030204" pitchFamily="34" charset="0"/>
                </a:rPr>
                <a:t>Jésus accepte de donner sa vie pour tous les hommes.</a:t>
              </a:r>
            </a:p>
            <a:p>
              <a:pPr>
                <a:buNone/>
              </a:pPr>
              <a:r>
                <a:rPr lang="fr-FR" sz="2800" dirty="0">
                  <a:effectLst/>
                  <a:latin typeface="Times New Roman" panose="02020603050405020304" pitchFamily="18" charset="0"/>
                  <a:ea typeface="Calibri" panose="020F0502020204030204" pitchFamily="34" charset="0"/>
                </a:rPr>
                <a:t> Il montre son Amour pour tout le monde. </a:t>
              </a:r>
              <a:endParaRPr lang="fr-FR" sz="2800" dirty="0"/>
            </a:p>
          </p:txBody>
        </p:sp>
      </p:grpSp>
    </p:spTree>
    <p:extLst>
      <p:ext uri="{BB962C8B-B14F-4D97-AF65-F5344CB8AC3E}">
        <p14:creationId xmlns:p14="http://schemas.microsoft.com/office/powerpoint/2010/main" val="234822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B9DE-C66A-A7DA-91B6-67AFC612A56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A4C0200-D75C-D720-5CDA-FE594006B2F3}"/>
              </a:ext>
            </a:extLst>
          </p:cNvPr>
          <p:cNvSpPr>
            <a:spLocks noGrp="1"/>
          </p:cNvSpPr>
          <p:nvPr>
            <p:ph type="sldNum" sz="quarter" idx="12"/>
          </p:nvPr>
        </p:nvSpPr>
        <p:spPr/>
        <p:txBody>
          <a:bodyPr/>
          <a:lstStyle/>
          <a:p>
            <a:fld id="{6A56FB4B-9703-4DD1-9D1C-CB845E8B28E5}" type="slidenum">
              <a:rPr lang="fr-FR" smtClean="0"/>
              <a:t>15</a:t>
            </a:fld>
            <a:endParaRPr lang="fr-FR"/>
          </a:p>
        </p:txBody>
      </p:sp>
      <p:sp>
        <p:nvSpPr>
          <p:cNvPr id="8" name="Rectangle : coins arrondis 7">
            <a:extLst>
              <a:ext uri="{FF2B5EF4-FFF2-40B4-BE49-F238E27FC236}">
                <a16:creationId xmlns:a16="http://schemas.microsoft.com/office/drawing/2014/main" id="{BE0E12D6-0FF1-9554-1448-4609293F0BB9}"/>
              </a:ext>
            </a:extLst>
          </p:cNvPr>
          <p:cNvSpPr/>
          <p:nvPr/>
        </p:nvSpPr>
        <p:spPr>
          <a:xfrm>
            <a:off x="1251857" y="1988821"/>
            <a:ext cx="8882744" cy="2308860"/>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EAA374B-9D95-5D61-8598-FE54ADF4427A}"/>
              </a:ext>
            </a:extLst>
          </p:cNvPr>
          <p:cNvSpPr txBox="1"/>
          <p:nvPr/>
        </p:nvSpPr>
        <p:spPr>
          <a:xfrm>
            <a:off x="1418272" y="2250944"/>
            <a:ext cx="8792529" cy="1815882"/>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03</a:t>
            </a:r>
            <a:r>
              <a:rPr lang="fr-FR" sz="2800" dirty="0">
                <a:effectLst/>
                <a:latin typeface="Times New Roman" panose="02020603050405020304" pitchFamily="18" charset="0"/>
                <a:ea typeface="Times New Roman" panose="02020603050405020304" pitchFamily="18" charset="0"/>
              </a:rPr>
              <a:t> C’est à eux qu’il s’est présenté</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vivant après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sa Passion ; il leur en a donné bien des preuves, </a:t>
            </a:r>
          </a:p>
          <a:p>
            <a:r>
              <a:rPr lang="fr-FR" sz="2800" dirty="0">
                <a:effectLst/>
                <a:latin typeface="Times New Roman" panose="02020603050405020304" pitchFamily="18" charset="0"/>
                <a:ea typeface="Times New Roman" panose="02020603050405020304" pitchFamily="18" charset="0"/>
              </a:rPr>
              <a:t>puisque, pendant </a:t>
            </a:r>
            <a:r>
              <a:rPr lang="fr-FR" sz="2800" dirty="0">
                <a:solidFill>
                  <a:srgbClr val="FF0000"/>
                </a:solidFill>
                <a:effectLst/>
                <a:latin typeface="Times New Roman" panose="02020603050405020304" pitchFamily="18" charset="0"/>
                <a:ea typeface="Times New Roman" panose="02020603050405020304" pitchFamily="18" charset="0"/>
              </a:rPr>
              <a:t>quarante jours</a:t>
            </a:r>
            <a:r>
              <a:rPr lang="fr-FR" sz="2800" dirty="0">
                <a:effectLst/>
                <a:latin typeface="Times New Roman" panose="02020603050405020304" pitchFamily="18" charset="0"/>
                <a:ea typeface="Times New Roman" panose="02020603050405020304" pitchFamily="18" charset="0"/>
              </a:rPr>
              <a:t>, </a:t>
            </a:r>
          </a:p>
          <a:p>
            <a:r>
              <a:rPr lang="fr-FR" sz="2800" dirty="0">
                <a:effectLst/>
                <a:latin typeface="Times New Roman" panose="02020603050405020304" pitchFamily="18" charset="0"/>
                <a:ea typeface="Times New Roman" panose="02020603050405020304" pitchFamily="18" charset="0"/>
              </a:rPr>
              <a:t>il leur est apparu et leur a parlé du</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royaume de Dieu</a:t>
            </a:r>
            <a:endParaRPr lang="fr-FR" sz="2800" dirty="0"/>
          </a:p>
        </p:txBody>
      </p:sp>
    </p:spTree>
    <p:extLst>
      <p:ext uri="{BB962C8B-B14F-4D97-AF65-F5344CB8AC3E}">
        <p14:creationId xmlns:p14="http://schemas.microsoft.com/office/powerpoint/2010/main" val="353433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94EB8-2F2F-C566-194D-3C6D60658D9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8393ADB-9014-8F26-DE35-533C7683C1C3}"/>
              </a:ext>
            </a:extLst>
          </p:cNvPr>
          <p:cNvSpPr>
            <a:spLocks noGrp="1"/>
          </p:cNvSpPr>
          <p:nvPr>
            <p:ph type="sldNum" sz="quarter" idx="12"/>
          </p:nvPr>
        </p:nvSpPr>
        <p:spPr/>
        <p:txBody>
          <a:bodyPr/>
          <a:lstStyle/>
          <a:p>
            <a:fld id="{6A56FB4B-9703-4DD1-9D1C-CB845E8B28E5}" type="slidenum">
              <a:rPr lang="fr-FR" smtClean="0"/>
              <a:t>16</a:t>
            </a:fld>
            <a:endParaRPr lang="fr-FR"/>
          </a:p>
        </p:txBody>
      </p:sp>
      <p:sp>
        <p:nvSpPr>
          <p:cNvPr id="4" name="ZoneTexte 3">
            <a:extLst>
              <a:ext uri="{FF2B5EF4-FFF2-40B4-BE49-F238E27FC236}">
                <a16:creationId xmlns:a16="http://schemas.microsoft.com/office/drawing/2014/main" id="{85E52D0C-55D2-2E72-67DE-0F7D440F212B}"/>
              </a:ext>
            </a:extLst>
          </p:cNvPr>
          <p:cNvSpPr txBox="1"/>
          <p:nvPr/>
        </p:nvSpPr>
        <p:spPr>
          <a:xfrm>
            <a:off x="93846" y="166655"/>
            <a:ext cx="153282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quarante jours</a:t>
            </a:r>
            <a:endParaRPr lang="fr-FR" dirty="0"/>
          </a:p>
        </p:txBody>
      </p:sp>
      <p:grpSp>
        <p:nvGrpSpPr>
          <p:cNvPr id="9" name="Groupe 8">
            <a:extLst>
              <a:ext uri="{FF2B5EF4-FFF2-40B4-BE49-F238E27FC236}">
                <a16:creationId xmlns:a16="http://schemas.microsoft.com/office/drawing/2014/main" id="{6299F63E-7D65-D92F-65C8-25389069E0A4}"/>
              </a:ext>
            </a:extLst>
          </p:cNvPr>
          <p:cNvGrpSpPr/>
          <p:nvPr/>
        </p:nvGrpSpPr>
        <p:grpSpPr>
          <a:xfrm>
            <a:off x="856649" y="1017068"/>
            <a:ext cx="9221002" cy="907985"/>
            <a:chOff x="856649" y="1017068"/>
            <a:chExt cx="9221002" cy="907985"/>
          </a:xfrm>
        </p:grpSpPr>
        <p:sp>
          <p:nvSpPr>
            <p:cNvPr id="5" name="Rectangle : coins arrondis 4">
              <a:extLst>
                <a:ext uri="{FF2B5EF4-FFF2-40B4-BE49-F238E27FC236}">
                  <a16:creationId xmlns:a16="http://schemas.microsoft.com/office/drawing/2014/main" id="{7B9984E4-16BE-A296-8CA9-9329EDDF4533}"/>
                </a:ext>
              </a:extLst>
            </p:cNvPr>
            <p:cNvSpPr/>
            <p:nvPr/>
          </p:nvSpPr>
          <p:spPr>
            <a:xfrm>
              <a:off x="856649" y="1017068"/>
              <a:ext cx="9221002" cy="90798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9C4DC54-DC49-6DA7-E8B5-CBB46BF87DBF}"/>
                </a:ext>
              </a:extLst>
            </p:cNvPr>
            <p:cNvSpPr txBox="1"/>
            <p:nvPr/>
          </p:nvSpPr>
          <p:spPr>
            <a:xfrm>
              <a:off x="1008247" y="1188885"/>
              <a:ext cx="8848022"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Est-ce que c’est important que cela se passe 40 jours après ? </a:t>
              </a:r>
            </a:p>
          </p:txBody>
        </p:sp>
      </p:grpSp>
      <p:grpSp>
        <p:nvGrpSpPr>
          <p:cNvPr id="12" name="Groupe 11">
            <a:extLst>
              <a:ext uri="{FF2B5EF4-FFF2-40B4-BE49-F238E27FC236}">
                <a16:creationId xmlns:a16="http://schemas.microsoft.com/office/drawing/2014/main" id="{9F343181-AC6A-C33F-C455-2976EAE62718}"/>
              </a:ext>
            </a:extLst>
          </p:cNvPr>
          <p:cNvGrpSpPr/>
          <p:nvPr/>
        </p:nvGrpSpPr>
        <p:grpSpPr>
          <a:xfrm>
            <a:off x="1008247" y="2674220"/>
            <a:ext cx="7500486" cy="1378016"/>
            <a:chOff x="1008247" y="2674220"/>
            <a:chExt cx="7500486" cy="1378016"/>
          </a:xfrm>
        </p:grpSpPr>
        <p:sp>
          <p:nvSpPr>
            <p:cNvPr id="6" name="Rectangle : coins arrondis 5">
              <a:extLst>
                <a:ext uri="{FF2B5EF4-FFF2-40B4-BE49-F238E27FC236}">
                  <a16:creationId xmlns:a16="http://schemas.microsoft.com/office/drawing/2014/main" id="{D080A78B-5615-46C6-7308-4C95F6CF0B54}"/>
                </a:ext>
              </a:extLst>
            </p:cNvPr>
            <p:cNvSpPr/>
            <p:nvPr/>
          </p:nvSpPr>
          <p:spPr>
            <a:xfrm>
              <a:off x="1008247" y="2674220"/>
              <a:ext cx="7500486" cy="137801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A193B6E-6666-391E-A990-A7D9560F19E1}"/>
                </a:ext>
              </a:extLst>
            </p:cNvPr>
            <p:cNvSpPr txBox="1"/>
            <p:nvPr/>
          </p:nvSpPr>
          <p:spPr>
            <a:xfrm>
              <a:off x="1138188" y="2815621"/>
              <a:ext cx="7240604" cy="95410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 nombre se retrouve souvent dans la bible.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Connais-tu un récit qui contient ce nombre ? </a:t>
              </a:r>
              <a:endParaRPr lang="fr-FR" sz="2800" dirty="0">
                <a:latin typeface="Times New Roman" panose="02020603050405020304" pitchFamily="18" charset="0"/>
                <a:cs typeface="Times New Roman" panose="02020603050405020304" pitchFamily="18" charset="0"/>
              </a:endParaRPr>
            </a:p>
          </p:txBody>
        </p:sp>
      </p:grpSp>
      <p:pic>
        <p:nvPicPr>
          <p:cNvPr id="7" name="Image 6">
            <a:extLst>
              <a:ext uri="{FF2B5EF4-FFF2-40B4-BE49-F238E27FC236}">
                <a16:creationId xmlns:a16="http://schemas.microsoft.com/office/drawing/2014/main" id="{7CA03407-520B-781A-96F6-5467FA441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728" y="2202414"/>
            <a:ext cx="2446025" cy="2843790"/>
          </a:xfrm>
          <a:prstGeom prst="rect">
            <a:avLst/>
          </a:prstGeom>
        </p:spPr>
      </p:pic>
    </p:spTree>
    <p:extLst>
      <p:ext uri="{BB962C8B-B14F-4D97-AF65-F5344CB8AC3E}">
        <p14:creationId xmlns:p14="http://schemas.microsoft.com/office/powerpoint/2010/main" val="8186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4233-5B29-9A8F-6F1E-9F27FD817B1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6D8093-8C2D-A19A-CDD5-CB67D6083279}"/>
              </a:ext>
            </a:extLst>
          </p:cNvPr>
          <p:cNvSpPr>
            <a:spLocks noGrp="1"/>
          </p:cNvSpPr>
          <p:nvPr>
            <p:ph type="sldNum" sz="quarter" idx="12"/>
          </p:nvPr>
        </p:nvSpPr>
        <p:spPr/>
        <p:txBody>
          <a:bodyPr/>
          <a:lstStyle/>
          <a:p>
            <a:fld id="{6A56FB4B-9703-4DD1-9D1C-CB845E8B28E5}" type="slidenum">
              <a:rPr lang="fr-FR" smtClean="0"/>
              <a:t>17</a:t>
            </a:fld>
            <a:endParaRPr lang="fr-FR"/>
          </a:p>
        </p:txBody>
      </p:sp>
      <p:sp>
        <p:nvSpPr>
          <p:cNvPr id="3" name="ZoneTexte 2">
            <a:extLst>
              <a:ext uri="{FF2B5EF4-FFF2-40B4-BE49-F238E27FC236}">
                <a16:creationId xmlns:a16="http://schemas.microsoft.com/office/drawing/2014/main" id="{CD043F55-7314-BA27-39F0-D67AD53C0118}"/>
              </a:ext>
            </a:extLst>
          </p:cNvPr>
          <p:cNvSpPr txBox="1"/>
          <p:nvPr/>
        </p:nvSpPr>
        <p:spPr>
          <a:xfrm>
            <a:off x="93846" y="166655"/>
            <a:ext cx="153282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quarante jours</a:t>
            </a:r>
            <a:endParaRPr lang="fr-FR" dirty="0"/>
          </a:p>
        </p:txBody>
      </p:sp>
      <p:grpSp>
        <p:nvGrpSpPr>
          <p:cNvPr id="8" name="Groupe 7">
            <a:extLst>
              <a:ext uri="{FF2B5EF4-FFF2-40B4-BE49-F238E27FC236}">
                <a16:creationId xmlns:a16="http://schemas.microsoft.com/office/drawing/2014/main" id="{3C9D29F1-1B5F-B57A-F578-C7E49AA6F488}"/>
              </a:ext>
            </a:extLst>
          </p:cNvPr>
          <p:cNvGrpSpPr/>
          <p:nvPr/>
        </p:nvGrpSpPr>
        <p:grpSpPr>
          <a:xfrm>
            <a:off x="1411705" y="610033"/>
            <a:ext cx="9368590" cy="1330759"/>
            <a:chOff x="632058" y="891937"/>
            <a:chExt cx="9368590" cy="1427751"/>
          </a:xfrm>
        </p:grpSpPr>
        <p:sp>
          <p:nvSpPr>
            <p:cNvPr id="4" name="Rectangle : coins arrondis 3">
              <a:extLst>
                <a:ext uri="{FF2B5EF4-FFF2-40B4-BE49-F238E27FC236}">
                  <a16:creationId xmlns:a16="http://schemas.microsoft.com/office/drawing/2014/main" id="{BB5D8B63-4EFE-B6FD-F653-23D349558306}"/>
                </a:ext>
              </a:extLst>
            </p:cNvPr>
            <p:cNvSpPr/>
            <p:nvPr/>
          </p:nvSpPr>
          <p:spPr>
            <a:xfrm>
              <a:off x="632058" y="891937"/>
              <a:ext cx="9368590" cy="1427751"/>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2B3B8600-FA70-471D-EE3F-78C8E21C29A7}"/>
                </a:ext>
              </a:extLst>
            </p:cNvPr>
            <p:cNvSpPr txBox="1"/>
            <p:nvPr/>
          </p:nvSpPr>
          <p:spPr>
            <a:xfrm>
              <a:off x="694621" y="1058060"/>
              <a:ext cx="8834390" cy="954107"/>
            </a:xfrm>
            <a:prstGeom prst="rect">
              <a:avLst/>
            </a:prstGeom>
            <a:noFill/>
          </p:spPr>
          <p:txBody>
            <a:bodyPr wrap="square">
              <a:spAutoFit/>
            </a:bodyPr>
            <a:lstStyle/>
            <a:p>
              <a:pPr algn="l">
                <a:buNone/>
              </a:pPr>
              <a:r>
                <a:rPr lang="fr-FR" sz="2800" b="1" dirty="0">
                  <a:solidFill>
                    <a:srgbClr val="000000"/>
                  </a:solidFill>
                  <a:effectLst/>
                  <a:latin typeface="Times New Roman" panose="02020603050405020304" pitchFamily="18" charset="0"/>
                  <a:ea typeface="Times New Roman" panose="02020603050405020304" pitchFamily="18" charset="0"/>
                </a:rPr>
                <a:t>Exode 16, 35</a:t>
              </a:r>
              <a:r>
                <a:rPr lang="fr-FR" sz="2800" b="1" i="1" dirty="0">
                  <a:solidFill>
                    <a:srgbClr val="000000"/>
                  </a:solidFill>
                  <a:effectLst/>
                  <a:latin typeface="Times New Roman" panose="02020603050405020304" pitchFamily="18" charset="0"/>
                  <a:ea typeface="Times New Roman" panose="02020603050405020304" pitchFamily="18" charset="0"/>
                </a:rPr>
                <a:t> </a:t>
              </a:r>
              <a:r>
                <a:rPr lang="fr-FR" sz="2800" i="1" dirty="0">
                  <a:solidFill>
                    <a:srgbClr val="000000"/>
                  </a:solidFill>
                  <a:effectLst/>
                  <a:latin typeface="Times New Roman" panose="02020603050405020304" pitchFamily="18" charset="0"/>
                  <a:ea typeface="Times New Roman" panose="02020603050405020304" pitchFamily="18" charset="0"/>
                </a:rPr>
                <a:t>Les fils d’Israël mangèrent de la manne pendant quarante ans, jusqu’à leur arrivée en pays habité</a:t>
              </a:r>
              <a:r>
                <a:rPr lang="fr-FR" sz="2800" b="1" dirty="0">
                  <a:solidFill>
                    <a:srgbClr val="000000"/>
                  </a:solidFill>
                  <a:effectLst/>
                  <a:latin typeface="Times New Roman" panose="02020603050405020304" pitchFamily="18" charset="0"/>
                  <a:ea typeface="Times New Roman" panose="02020603050405020304" pitchFamily="18" charset="0"/>
                </a:rPr>
                <a:t>.</a:t>
              </a:r>
              <a:endParaRPr lang="fr-FR" sz="2800" dirty="0">
                <a:solidFill>
                  <a:srgbClr val="000000"/>
                </a:solidFill>
                <a:effectLst/>
                <a:latin typeface="Times New Roman" panose="02020603050405020304" pitchFamily="18" charset="0"/>
                <a:ea typeface="Times New Roman" panose="02020603050405020304" pitchFamily="18" charset="0"/>
              </a:endParaRPr>
            </a:p>
          </p:txBody>
        </p:sp>
      </p:grpSp>
      <p:grpSp>
        <p:nvGrpSpPr>
          <p:cNvPr id="12" name="Groupe 11">
            <a:extLst>
              <a:ext uri="{FF2B5EF4-FFF2-40B4-BE49-F238E27FC236}">
                <a16:creationId xmlns:a16="http://schemas.microsoft.com/office/drawing/2014/main" id="{53BD3E42-EE36-1ACA-B2A6-0E50918A44D3}"/>
              </a:ext>
            </a:extLst>
          </p:cNvPr>
          <p:cNvGrpSpPr/>
          <p:nvPr/>
        </p:nvGrpSpPr>
        <p:grpSpPr>
          <a:xfrm>
            <a:off x="1424940" y="2219668"/>
            <a:ext cx="9368590" cy="2537063"/>
            <a:chOff x="1264920" y="2675638"/>
            <a:chExt cx="9515375" cy="2537063"/>
          </a:xfrm>
        </p:grpSpPr>
        <p:sp>
          <p:nvSpPr>
            <p:cNvPr id="5" name="Rectangle : coins arrondis 4">
              <a:extLst>
                <a:ext uri="{FF2B5EF4-FFF2-40B4-BE49-F238E27FC236}">
                  <a16:creationId xmlns:a16="http://schemas.microsoft.com/office/drawing/2014/main" id="{FF6EC866-6073-9E90-8275-0DFDB56744EB}"/>
                </a:ext>
              </a:extLst>
            </p:cNvPr>
            <p:cNvSpPr/>
            <p:nvPr/>
          </p:nvSpPr>
          <p:spPr>
            <a:xfrm>
              <a:off x="1264920" y="2675638"/>
              <a:ext cx="9515375" cy="253706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5147855-200E-D9EF-DAAC-68A7803FAAE4}"/>
                </a:ext>
              </a:extLst>
            </p:cNvPr>
            <p:cNvSpPr txBox="1"/>
            <p:nvPr/>
          </p:nvSpPr>
          <p:spPr>
            <a:xfrm>
              <a:off x="1411704" y="2769744"/>
              <a:ext cx="9253087" cy="2246769"/>
            </a:xfrm>
            <a:prstGeom prst="rect">
              <a:avLst/>
            </a:prstGeom>
            <a:noFill/>
          </p:spPr>
          <p:txBody>
            <a:bodyPr wrap="square">
              <a:spAutoFit/>
            </a:bodyPr>
            <a:lstStyle/>
            <a:p>
              <a:pPr algn="l">
                <a:buNone/>
              </a:pPr>
              <a:r>
                <a:rPr lang="fr-FR" sz="2800" b="1" dirty="0">
                  <a:solidFill>
                    <a:srgbClr val="000000"/>
                  </a:solidFill>
                  <a:effectLst/>
                  <a:latin typeface="Times New Roman" panose="02020603050405020304" pitchFamily="18" charset="0"/>
                  <a:ea typeface="Times New Roman" panose="02020603050405020304" pitchFamily="18" charset="0"/>
                </a:rPr>
                <a:t>Luc 4, 1-2</a:t>
              </a:r>
              <a:r>
                <a:rPr lang="fr-FR" sz="2800" i="1" dirty="0">
                  <a:solidFill>
                    <a:srgbClr val="000000"/>
                  </a:solidFill>
                  <a:effectLst/>
                  <a:latin typeface="Times New Roman" panose="02020603050405020304" pitchFamily="18" charset="0"/>
                  <a:ea typeface="Times New Roman" panose="02020603050405020304" pitchFamily="18" charset="0"/>
                </a:rPr>
                <a:t> Jésus, rempli d’Esprit Saint, quitta les bords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du Jourdain ; dans l’Esprit, il fut conduit à travers le désert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où, pendant quarante jours, il fut tenté par le diable.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Il ne mangea rien durant ces jours-là, et, quand ce temps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fut écoulé, il eut faim</a:t>
              </a:r>
              <a:r>
                <a:rPr lang="fr-FR" sz="1800" b="1" dirty="0">
                  <a:solidFill>
                    <a:srgbClr val="000000"/>
                  </a:solidFill>
                  <a:effectLst/>
                  <a:latin typeface="Times New Roman" panose="02020603050405020304" pitchFamily="18"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p:txBody>
        </p:sp>
      </p:grpSp>
      <p:grpSp>
        <p:nvGrpSpPr>
          <p:cNvPr id="15" name="Groupe 14">
            <a:extLst>
              <a:ext uri="{FF2B5EF4-FFF2-40B4-BE49-F238E27FC236}">
                <a16:creationId xmlns:a16="http://schemas.microsoft.com/office/drawing/2014/main" id="{2D07A3C7-F774-61B7-F6FA-699FEF614096}"/>
              </a:ext>
            </a:extLst>
          </p:cNvPr>
          <p:cNvGrpSpPr/>
          <p:nvPr/>
        </p:nvGrpSpPr>
        <p:grpSpPr>
          <a:xfrm>
            <a:off x="3385686" y="4951545"/>
            <a:ext cx="8101464" cy="1404805"/>
            <a:chOff x="3472312" y="4951544"/>
            <a:chExt cx="7529846" cy="1404805"/>
          </a:xfrm>
        </p:grpSpPr>
        <p:sp>
          <p:nvSpPr>
            <p:cNvPr id="9" name="Rectangle : coins arrondis 8">
              <a:extLst>
                <a:ext uri="{FF2B5EF4-FFF2-40B4-BE49-F238E27FC236}">
                  <a16:creationId xmlns:a16="http://schemas.microsoft.com/office/drawing/2014/main" id="{BC7726B6-BE18-2D73-EBD3-EECEB572727B}"/>
                </a:ext>
              </a:extLst>
            </p:cNvPr>
            <p:cNvSpPr/>
            <p:nvPr/>
          </p:nvSpPr>
          <p:spPr>
            <a:xfrm>
              <a:off x="3472312" y="4951544"/>
              <a:ext cx="7009599" cy="140480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553F828A-045C-A596-682D-374502A3451C}"/>
                </a:ext>
              </a:extLst>
            </p:cNvPr>
            <p:cNvSpPr txBox="1"/>
            <p:nvPr/>
          </p:nvSpPr>
          <p:spPr>
            <a:xfrm>
              <a:off x="3615446" y="5176893"/>
              <a:ext cx="7386712" cy="954107"/>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nombre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40</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dit que l’Homme a besoin de temps pour cheminer et grandir dans sa foi. </a:t>
              </a:r>
              <a:endParaRPr lang="fr-FR" sz="2800" dirty="0">
                <a:latin typeface="Times New Roman" panose="02020603050405020304" pitchFamily="18" charset="0"/>
                <a:cs typeface="Times New Roman" panose="02020603050405020304" pitchFamily="18" charset="0"/>
              </a:endParaRPr>
            </a:p>
          </p:txBody>
        </p:sp>
      </p:grpSp>
      <p:pic>
        <p:nvPicPr>
          <p:cNvPr id="6" name="Image 5">
            <a:extLst>
              <a:ext uri="{FF2B5EF4-FFF2-40B4-BE49-F238E27FC236}">
                <a16:creationId xmlns:a16="http://schemas.microsoft.com/office/drawing/2014/main" id="{8048A821-17F1-0A9E-05EB-06101AADB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468" y="4560543"/>
            <a:ext cx="1910615" cy="2221313"/>
          </a:xfrm>
          <a:prstGeom prst="rect">
            <a:avLst/>
          </a:prstGeom>
        </p:spPr>
      </p:pic>
    </p:spTree>
    <p:extLst>
      <p:ext uri="{BB962C8B-B14F-4D97-AF65-F5344CB8AC3E}">
        <p14:creationId xmlns:p14="http://schemas.microsoft.com/office/powerpoint/2010/main" val="234730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2F3E9-429F-6113-9282-FD75CB500F1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EB926A-B83D-FE51-0203-08CC9BDEDFD0}"/>
              </a:ext>
            </a:extLst>
          </p:cNvPr>
          <p:cNvSpPr>
            <a:spLocks noGrp="1"/>
          </p:cNvSpPr>
          <p:nvPr>
            <p:ph type="sldNum" sz="quarter" idx="12"/>
          </p:nvPr>
        </p:nvSpPr>
        <p:spPr/>
        <p:txBody>
          <a:bodyPr/>
          <a:lstStyle/>
          <a:p>
            <a:fld id="{6A56FB4B-9703-4DD1-9D1C-CB845E8B28E5}" type="slidenum">
              <a:rPr lang="fr-FR" smtClean="0"/>
              <a:t>18</a:t>
            </a:fld>
            <a:endParaRPr lang="fr-FR"/>
          </a:p>
        </p:txBody>
      </p:sp>
      <p:sp>
        <p:nvSpPr>
          <p:cNvPr id="3" name="ZoneTexte 2">
            <a:extLst>
              <a:ext uri="{FF2B5EF4-FFF2-40B4-BE49-F238E27FC236}">
                <a16:creationId xmlns:a16="http://schemas.microsoft.com/office/drawing/2014/main" id="{53955CFD-CAB7-34B2-C3B7-84FF96AD2EC6}"/>
              </a:ext>
            </a:extLst>
          </p:cNvPr>
          <p:cNvSpPr txBox="1"/>
          <p:nvPr/>
        </p:nvSpPr>
        <p:spPr>
          <a:xfrm>
            <a:off x="93846" y="166655"/>
            <a:ext cx="1532823"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quarante jours</a:t>
            </a:r>
            <a:endParaRPr lang="fr-FR" dirty="0"/>
          </a:p>
        </p:txBody>
      </p:sp>
      <p:grpSp>
        <p:nvGrpSpPr>
          <p:cNvPr id="8" name="Groupe 7">
            <a:extLst>
              <a:ext uri="{FF2B5EF4-FFF2-40B4-BE49-F238E27FC236}">
                <a16:creationId xmlns:a16="http://schemas.microsoft.com/office/drawing/2014/main" id="{4A1F2AC3-06D9-1C55-D50F-D3C0C6E22840}"/>
              </a:ext>
            </a:extLst>
          </p:cNvPr>
          <p:cNvGrpSpPr/>
          <p:nvPr/>
        </p:nvGrpSpPr>
        <p:grpSpPr>
          <a:xfrm>
            <a:off x="1921845" y="1163720"/>
            <a:ext cx="7433911" cy="1901254"/>
            <a:chOff x="1710089" y="1238449"/>
            <a:chExt cx="7433911" cy="1901254"/>
          </a:xfrm>
        </p:grpSpPr>
        <p:sp>
          <p:nvSpPr>
            <p:cNvPr id="4" name="Rectangle : coins arrondis 3">
              <a:extLst>
                <a:ext uri="{FF2B5EF4-FFF2-40B4-BE49-F238E27FC236}">
                  <a16:creationId xmlns:a16="http://schemas.microsoft.com/office/drawing/2014/main" id="{148E1086-0504-9688-5E0F-0E7915C5CC75}"/>
                </a:ext>
              </a:extLst>
            </p:cNvPr>
            <p:cNvSpPr/>
            <p:nvPr/>
          </p:nvSpPr>
          <p:spPr>
            <a:xfrm>
              <a:off x="1710089" y="1238449"/>
              <a:ext cx="7433911" cy="190125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025FE8B-1943-3AF0-9F47-924003882014}"/>
                </a:ext>
              </a:extLst>
            </p:cNvPr>
            <p:cNvSpPr txBox="1"/>
            <p:nvPr/>
          </p:nvSpPr>
          <p:spPr>
            <a:xfrm>
              <a:off x="1778266" y="1323821"/>
              <a:ext cx="7182853" cy="1815882"/>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Les hommes ont besoin de beaucoup de temps (40 ans, 40 semaines, 40 jours…)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pour comprendre les évènements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et pour arriver à connaître Dieu. </a:t>
              </a:r>
            </a:p>
          </p:txBody>
        </p:sp>
      </p:grpSp>
      <p:grpSp>
        <p:nvGrpSpPr>
          <p:cNvPr id="11" name="Groupe 10">
            <a:extLst>
              <a:ext uri="{FF2B5EF4-FFF2-40B4-BE49-F238E27FC236}">
                <a16:creationId xmlns:a16="http://schemas.microsoft.com/office/drawing/2014/main" id="{94C24810-0A53-EAA3-6337-7667E97B1FE1}"/>
              </a:ext>
            </a:extLst>
          </p:cNvPr>
          <p:cNvGrpSpPr/>
          <p:nvPr/>
        </p:nvGrpSpPr>
        <p:grpSpPr>
          <a:xfrm>
            <a:off x="2560662" y="3943156"/>
            <a:ext cx="7652084" cy="1751124"/>
            <a:chOff x="2127182" y="3629397"/>
            <a:chExt cx="7652084" cy="1751124"/>
          </a:xfrm>
        </p:grpSpPr>
        <p:sp>
          <p:nvSpPr>
            <p:cNvPr id="5" name="Rectangle : coins arrondis 4">
              <a:extLst>
                <a:ext uri="{FF2B5EF4-FFF2-40B4-BE49-F238E27FC236}">
                  <a16:creationId xmlns:a16="http://schemas.microsoft.com/office/drawing/2014/main" id="{21635151-37DC-6804-50CF-B06ADDDAE06E}"/>
                </a:ext>
              </a:extLst>
            </p:cNvPr>
            <p:cNvSpPr/>
            <p:nvPr/>
          </p:nvSpPr>
          <p:spPr>
            <a:xfrm>
              <a:off x="2127182" y="3629397"/>
              <a:ext cx="7652084" cy="175112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9B2A74D-D528-86F3-724B-81AFF3F7CB04}"/>
                </a:ext>
              </a:extLst>
            </p:cNvPr>
            <p:cNvSpPr txBox="1"/>
            <p:nvPr/>
          </p:nvSpPr>
          <p:spPr>
            <a:xfrm>
              <a:off x="2279240" y="4027905"/>
              <a:ext cx="7269480" cy="954107"/>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toi, est-ce qu’il y a un évènement de ta petite enfance que tu comprends mieux aujourd’hui ? </a:t>
              </a:r>
              <a:endParaRPr lang="fr-FR" sz="2800" dirty="0">
                <a:latin typeface="Times New Roman" panose="02020603050405020304" pitchFamily="18" charset="0"/>
                <a:cs typeface="Times New Roman" panose="02020603050405020304" pitchFamily="18" charset="0"/>
              </a:endParaRPr>
            </a:p>
          </p:txBody>
        </p:sp>
      </p:grpSp>
      <p:pic>
        <p:nvPicPr>
          <p:cNvPr id="6" name="Image 5">
            <a:extLst>
              <a:ext uri="{FF2B5EF4-FFF2-40B4-BE49-F238E27FC236}">
                <a16:creationId xmlns:a16="http://schemas.microsoft.com/office/drawing/2014/main" id="{668D0E7C-0401-4F51-FA59-34BB002C3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015041"/>
            <a:ext cx="2446025" cy="2843790"/>
          </a:xfrm>
          <a:prstGeom prst="rect">
            <a:avLst/>
          </a:prstGeom>
        </p:spPr>
      </p:pic>
    </p:spTree>
    <p:extLst>
      <p:ext uri="{BB962C8B-B14F-4D97-AF65-F5344CB8AC3E}">
        <p14:creationId xmlns:p14="http://schemas.microsoft.com/office/powerpoint/2010/main" val="203323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C6D8B-DF7D-DD36-828F-8C1849E0FCB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18DBCF7-0E61-411A-3AFE-0580B949CD00}"/>
              </a:ext>
            </a:extLst>
          </p:cNvPr>
          <p:cNvSpPr>
            <a:spLocks noGrp="1"/>
          </p:cNvSpPr>
          <p:nvPr>
            <p:ph type="sldNum" sz="quarter" idx="12"/>
          </p:nvPr>
        </p:nvSpPr>
        <p:spPr/>
        <p:txBody>
          <a:bodyPr/>
          <a:lstStyle/>
          <a:p>
            <a:fld id="{6A56FB4B-9703-4DD1-9D1C-CB845E8B28E5}" type="slidenum">
              <a:rPr lang="fr-FR" smtClean="0"/>
              <a:t>19</a:t>
            </a:fld>
            <a:endParaRPr lang="fr-FR"/>
          </a:p>
        </p:txBody>
      </p:sp>
      <p:grpSp>
        <p:nvGrpSpPr>
          <p:cNvPr id="3" name="Groupe 2">
            <a:extLst>
              <a:ext uri="{FF2B5EF4-FFF2-40B4-BE49-F238E27FC236}">
                <a16:creationId xmlns:a16="http://schemas.microsoft.com/office/drawing/2014/main" id="{36BF94BC-85C8-8766-CB3B-E40D7AEE7C4A}"/>
              </a:ext>
            </a:extLst>
          </p:cNvPr>
          <p:cNvGrpSpPr/>
          <p:nvPr/>
        </p:nvGrpSpPr>
        <p:grpSpPr>
          <a:xfrm>
            <a:off x="1648441" y="2086791"/>
            <a:ext cx="8895118" cy="2430781"/>
            <a:chOff x="3015916" y="1988820"/>
            <a:chExt cx="6160168" cy="2880360"/>
          </a:xfrm>
        </p:grpSpPr>
        <p:sp>
          <p:nvSpPr>
            <p:cNvPr id="4" name="Rectangle : coins arrondis 3">
              <a:extLst>
                <a:ext uri="{FF2B5EF4-FFF2-40B4-BE49-F238E27FC236}">
                  <a16:creationId xmlns:a16="http://schemas.microsoft.com/office/drawing/2014/main" id="{1D3AA81F-26AF-8A05-4742-0F496D6F1687}"/>
                </a:ext>
              </a:extLst>
            </p:cNvPr>
            <p:cNvSpPr/>
            <p:nvPr/>
          </p:nvSpPr>
          <p:spPr>
            <a:xfrm>
              <a:off x="3015916" y="1988820"/>
              <a:ext cx="6160168" cy="2880360"/>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364CB883-058C-A99C-823B-64FEDF92B875}"/>
                </a:ext>
              </a:extLst>
            </p:cNvPr>
            <p:cNvSpPr txBox="1"/>
            <p:nvPr/>
          </p:nvSpPr>
          <p:spPr>
            <a:xfrm>
              <a:off x="3015916" y="2305615"/>
              <a:ext cx="6097604" cy="1815882"/>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03</a:t>
              </a:r>
              <a:r>
                <a:rPr lang="fr-FR" sz="2800" dirty="0">
                  <a:effectLst/>
                  <a:latin typeface="Times New Roman" panose="02020603050405020304" pitchFamily="18" charset="0"/>
                  <a:ea typeface="Times New Roman" panose="02020603050405020304" pitchFamily="18" charset="0"/>
                </a:rPr>
                <a:t> C’est à eux qu’il s’est présenté</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vivant après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sa Passion ; il leur en a donné bien des preuves, puisque, pendant quarante jours, il leur est apparu </a:t>
              </a:r>
            </a:p>
            <a:p>
              <a:r>
                <a:rPr lang="fr-FR" sz="2800" dirty="0">
                  <a:effectLst/>
                  <a:latin typeface="Times New Roman" panose="02020603050405020304" pitchFamily="18" charset="0"/>
                  <a:ea typeface="Times New Roman" panose="02020603050405020304" pitchFamily="18" charset="0"/>
                </a:rPr>
                <a:t>et leur a parlé du</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royaume de Dieu</a:t>
              </a:r>
              <a:endParaRPr lang="fr-FR" sz="2800" dirty="0">
                <a:solidFill>
                  <a:srgbClr val="FF0000"/>
                </a:solidFill>
              </a:endParaRPr>
            </a:p>
          </p:txBody>
        </p:sp>
      </p:grpSp>
    </p:spTree>
    <p:extLst>
      <p:ext uri="{BB962C8B-B14F-4D97-AF65-F5344CB8AC3E}">
        <p14:creationId xmlns:p14="http://schemas.microsoft.com/office/powerpoint/2010/main" val="223056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E002A7-4FAF-EE44-A091-B1B781A1704F}"/>
              </a:ext>
            </a:extLst>
          </p:cNvPr>
          <p:cNvSpPr txBox="1"/>
          <p:nvPr/>
        </p:nvSpPr>
        <p:spPr>
          <a:xfrm>
            <a:off x="128337" y="889843"/>
            <a:ext cx="11935326" cy="5078313"/>
          </a:xfrm>
          <a:prstGeom prst="rect">
            <a:avLst/>
          </a:prstGeom>
          <a:noFill/>
        </p:spPr>
        <p:txBody>
          <a:bodyPr wrap="square">
            <a:spAutoFit/>
          </a:bodyPr>
          <a:lstStyle/>
          <a:p>
            <a:pPr algn="l">
              <a:buNone/>
            </a:pPr>
            <a:r>
              <a:rPr lang="fr-FR" sz="1800" dirty="0">
                <a:solidFill>
                  <a:srgbClr val="FF0000"/>
                </a:solidFill>
                <a:effectLst/>
                <a:latin typeface="Times New Roman" panose="02020603050405020304" pitchFamily="18" charset="0"/>
                <a:ea typeface="Times New Roman" panose="02020603050405020304" pitchFamily="18" charset="0"/>
              </a:rPr>
              <a:t>01</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CHER THEOPHILE,</a:t>
            </a:r>
            <a:r>
              <a:rPr lang="fr-FR" sz="1800" dirty="0">
                <a:solidFill>
                  <a:srgbClr val="76923C"/>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dans mon premier livre</a:t>
            </a:r>
            <a:r>
              <a:rPr lang="fr-FR" sz="1800" dirty="0">
                <a:solidFill>
                  <a:srgbClr val="000000"/>
                </a:solidFill>
                <a:effectLst/>
                <a:latin typeface="Times New Roman" panose="02020603050405020304" pitchFamily="18" charset="0"/>
                <a:ea typeface="Times New Roman" panose="02020603050405020304" pitchFamily="18" charset="0"/>
              </a:rPr>
              <a:t>, j’ai parlé de tout ce que Jésus a fait et enseigné, depuis le moment où il commença,</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02</a:t>
            </a:r>
            <a:r>
              <a:rPr lang="fr-FR" sz="1800" dirty="0">
                <a:solidFill>
                  <a:srgbClr val="000000"/>
                </a:solidFill>
                <a:effectLst/>
                <a:latin typeface="Times New Roman" panose="02020603050405020304" pitchFamily="18" charset="0"/>
                <a:ea typeface="Times New Roman" panose="02020603050405020304" pitchFamily="18" charset="0"/>
              </a:rPr>
              <a:t> jusqu’au jour où il fut enlevé au ciel, après avoir, par l’Esprit Saint, donné ses instructions aux Apôtres qu’il avait choisis.</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03</a:t>
            </a:r>
            <a:r>
              <a:rPr lang="fr-FR" sz="1800" dirty="0">
                <a:solidFill>
                  <a:srgbClr val="000000"/>
                </a:solidFill>
                <a:effectLst/>
                <a:latin typeface="Times New Roman" panose="02020603050405020304" pitchFamily="18" charset="0"/>
                <a:ea typeface="Times New Roman" panose="02020603050405020304" pitchFamily="18" charset="0"/>
              </a:rPr>
              <a:t> C’est à eux qu’il s’est présenté</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vivant</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après</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sa Passion</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il leur en a donné bien des preuves, puisque, pendant </a:t>
            </a:r>
            <a:r>
              <a:rPr lang="fr-FR" sz="1800" dirty="0">
                <a:solidFill>
                  <a:srgbClr val="FF0000"/>
                </a:solidFill>
                <a:effectLst/>
                <a:latin typeface="Times New Roman" panose="02020603050405020304" pitchFamily="18" charset="0"/>
                <a:ea typeface="Times New Roman" panose="02020603050405020304" pitchFamily="18" charset="0"/>
              </a:rPr>
              <a:t>quarante jours</a:t>
            </a:r>
            <a:r>
              <a:rPr lang="fr-FR" sz="1800" dirty="0">
                <a:solidFill>
                  <a:srgbClr val="000000"/>
                </a:solidFill>
                <a:effectLst/>
                <a:latin typeface="Times New Roman" panose="02020603050405020304" pitchFamily="18" charset="0"/>
                <a:ea typeface="Times New Roman" panose="02020603050405020304" pitchFamily="18" charset="0"/>
              </a:rPr>
              <a:t>, il leur est apparu et leur a parlé du</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royaume de Dieu</a:t>
            </a:r>
            <a:r>
              <a:rPr lang="fr-FR" sz="1800" dirty="0">
                <a:solidFill>
                  <a:srgbClr val="444444"/>
                </a:solidFill>
                <a:effectLst/>
                <a:latin typeface="Times New Roman" panose="02020603050405020304" pitchFamily="18" charset="0"/>
                <a:ea typeface="Times New Roman" panose="02020603050405020304" pitchFamily="18" charset="0"/>
              </a:rPr>
              <a:t>.</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04</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Au cours d’un repas qu’il prenait avec eux, il leur donna l’ordre de ne pas quitter Jérusalem, mais d’y attendre que s’accomplisse la promesse du Père. Il déclara : « Cette promesse, vous l’avez entendue de ma bouche :</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05</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alors que</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Jean a baptisé avec l’eau</a:t>
            </a:r>
            <a:r>
              <a:rPr lang="fr-FR" sz="1800" dirty="0">
                <a:solidFill>
                  <a:srgbClr val="000000"/>
                </a:solidFill>
                <a:effectLst/>
                <a:latin typeface="Times New Roman" panose="02020603050405020304" pitchFamily="18" charset="0"/>
                <a:ea typeface="Times New Roman" panose="02020603050405020304" pitchFamily="18" charset="0"/>
              </a:rPr>
              <a:t>, vous,</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c’est dans l’Esprit Saint que vous serez baptisés</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d’ici peu de jours. »</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06</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Ainsi réunis, les Apôtres l’interrogeaient : « Seigneur, est-ce maintenant le temps où tu vas rétablir</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 royaume pour Israël </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07</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Jésus leur répondit : « Il ne vous appartient pas de connaître les temps et les moments que le Père a fixés de sa propre autorité.</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08</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Mais vous allez recevoir une force quand le Saint-Esprit viendra sur vous ; vous serez alors </a:t>
            </a:r>
            <a:r>
              <a:rPr lang="fr-FR" sz="1800" dirty="0">
                <a:solidFill>
                  <a:srgbClr val="FF0000"/>
                </a:solidFill>
                <a:effectLst/>
                <a:latin typeface="Times New Roman" panose="02020603050405020304" pitchFamily="18" charset="0"/>
                <a:ea typeface="Times New Roman" panose="02020603050405020304" pitchFamily="18" charset="0"/>
              </a:rPr>
              <a:t>mes témoins </a:t>
            </a:r>
            <a:r>
              <a:rPr lang="fr-FR" sz="1800" dirty="0">
                <a:solidFill>
                  <a:srgbClr val="000000"/>
                </a:solidFill>
                <a:effectLst/>
                <a:latin typeface="Times New Roman" panose="02020603050405020304" pitchFamily="18" charset="0"/>
                <a:ea typeface="Times New Roman" panose="02020603050405020304" pitchFamily="18" charset="0"/>
              </a:rPr>
              <a:t>à Jérusalem, dans toute la Judée et la Samarie, et jusqu’aux extrémités de la terre. »</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09</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Après ces paroles, tandis que les Apôtres le regardaient,</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il s’éleva, et une nuée vint le soustraire à leurs yeux</a:t>
            </a:r>
            <a:r>
              <a:rPr lang="fr-FR" sz="1800" dirty="0">
                <a:solidFill>
                  <a:srgbClr val="444444"/>
                </a:solidFill>
                <a:effectLst/>
                <a:latin typeface="Times New Roman" panose="02020603050405020304" pitchFamily="18" charset="0"/>
                <a:ea typeface="Times New Roman" panose="02020603050405020304" pitchFamily="18" charset="0"/>
              </a:rPr>
              <a:t>.</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10</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Et comme ils fixaient encore le ciel où Jésus s’en allait, voici que, devant eux, se tenaient deux hommes en vêtements blancs,</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11</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qui leur dirent : « Galiléens</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pourquoi restez-vous là à regarder vers le ciel ? </a:t>
            </a:r>
            <a:r>
              <a:rPr lang="fr-FR" sz="1800" dirty="0">
                <a:effectLst/>
                <a:latin typeface="Times New Roman" panose="02020603050405020304" pitchFamily="18" charset="0"/>
                <a:ea typeface="Times New Roman" panose="02020603050405020304" pitchFamily="18" charset="0"/>
              </a:rPr>
              <a:t>Ce Jésus qui a été enlevé au ciel d’auprès de vous, viendra de la même manière que vous l’avez vu s’en aller vers le ciel. </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600" dirty="0">
              <a:effectLst/>
              <a:latin typeface="Calibri" panose="020F0502020204030204" pitchFamily="34" charset="0"/>
              <a:ea typeface="Calibri" panose="020F0502020204030204" pitchFamily="34" charset="0"/>
            </a:endParaRPr>
          </a:p>
          <a:p>
            <a:pPr algn="l">
              <a:buNone/>
            </a:pPr>
            <a:r>
              <a:rPr lang="fr-FR" sz="1800" dirty="0">
                <a:solidFill>
                  <a:srgbClr val="FF0000"/>
                </a:solidFill>
                <a:effectLst/>
                <a:latin typeface="Times New Roman" panose="02020603050405020304" pitchFamily="18" charset="0"/>
                <a:ea typeface="Times New Roman" panose="02020603050405020304" pitchFamily="18" charset="0"/>
              </a:rPr>
              <a:t>12</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Alors, ils retournèrent à Jérusalem depuis le lieu-dit « mont des Oliviers » qui en est proche</a:t>
            </a:r>
            <a:r>
              <a:rPr lang="fr-FR" sz="1800" dirty="0">
                <a:solidFill>
                  <a:srgbClr val="444444"/>
                </a:solidFill>
                <a:effectLst/>
                <a:latin typeface="Times New Roman" panose="02020603050405020304" pitchFamily="18" charset="0"/>
                <a:ea typeface="Times New Roman" panose="02020603050405020304" pitchFamily="18" charset="0"/>
              </a:rPr>
              <a:t>.</a:t>
            </a:r>
            <a:endParaRPr lang="fr-FR" sz="1600" dirty="0">
              <a:effectLst/>
              <a:latin typeface="Calibri" panose="020F0502020204030204" pitchFamily="34" charset="0"/>
              <a:ea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5B51B150-6959-E8BB-0EC8-4762CBE11B0A}"/>
              </a:ext>
            </a:extLst>
          </p:cNvPr>
          <p:cNvSpPr>
            <a:spLocks noGrp="1"/>
          </p:cNvSpPr>
          <p:nvPr>
            <p:ph type="sldNum" sz="quarter" idx="12"/>
          </p:nvPr>
        </p:nvSpPr>
        <p:spPr/>
        <p:txBody>
          <a:bodyPr/>
          <a:lstStyle/>
          <a:p>
            <a:fld id="{6A56FB4B-9703-4DD1-9D1C-CB845E8B28E5}" type="slidenum">
              <a:rPr lang="fr-FR" smtClean="0"/>
              <a:t>2</a:t>
            </a:fld>
            <a:endParaRPr lang="fr-FR"/>
          </a:p>
        </p:txBody>
      </p:sp>
    </p:spTree>
    <p:extLst>
      <p:ext uri="{BB962C8B-B14F-4D97-AF65-F5344CB8AC3E}">
        <p14:creationId xmlns:p14="http://schemas.microsoft.com/office/powerpoint/2010/main" val="59401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97DA-EC1B-3B4C-5737-FE1EE77CD5A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5C78416-2A40-2705-7118-C2A61A38356E}"/>
              </a:ext>
            </a:extLst>
          </p:cNvPr>
          <p:cNvSpPr>
            <a:spLocks noGrp="1"/>
          </p:cNvSpPr>
          <p:nvPr>
            <p:ph type="sldNum" sz="quarter" idx="12"/>
          </p:nvPr>
        </p:nvSpPr>
        <p:spPr/>
        <p:txBody>
          <a:bodyPr/>
          <a:lstStyle/>
          <a:p>
            <a:fld id="{6A56FB4B-9703-4DD1-9D1C-CB845E8B28E5}" type="slidenum">
              <a:rPr lang="fr-FR" smtClean="0"/>
              <a:t>20</a:t>
            </a:fld>
            <a:endParaRPr lang="fr-FR"/>
          </a:p>
        </p:txBody>
      </p:sp>
      <p:sp>
        <p:nvSpPr>
          <p:cNvPr id="4" name="ZoneTexte 3">
            <a:extLst>
              <a:ext uri="{FF2B5EF4-FFF2-40B4-BE49-F238E27FC236}">
                <a16:creationId xmlns:a16="http://schemas.microsoft.com/office/drawing/2014/main" id="{C2A11E3C-DD0E-C577-6ED8-F7CFE9FD7743}"/>
              </a:ext>
            </a:extLst>
          </p:cNvPr>
          <p:cNvSpPr txBox="1"/>
          <p:nvPr/>
        </p:nvSpPr>
        <p:spPr>
          <a:xfrm>
            <a:off x="105878" y="205158"/>
            <a:ext cx="184083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royaume de Dieu</a:t>
            </a:r>
            <a:endParaRPr lang="fr-FR" dirty="0"/>
          </a:p>
        </p:txBody>
      </p:sp>
      <p:grpSp>
        <p:nvGrpSpPr>
          <p:cNvPr id="9" name="Groupe 8">
            <a:extLst>
              <a:ext uri="{FF2B5EF4-FFF2-40B4-BE49-F238E27FC236}">
                <a16:creationId xmlns:a16="http://schemas.microsoft.com/office/drawing/2014/main" id="{3AB4BBC7-2F8D-07CB-57F1-F538738429DB}"/>
              </a:ext>
            </a:extLst>
          </p:cNvPr>
          <p:cNvGrpSpPr/>
          <p:nvPr/>
        </p:nvGrpSpPr>
        <p:grpSpPr>
          <a:xfrm>
            <a:off x="2077625" y="2610651"/>
            <a:ext cx="7522486" cy="1039528"/>
            <a:chOff x="710665" y="1892968"/>
            <a:chExt cx="8211954" cy="1039528"/>
          </a:xfrm>
        </p:grpSpPr>
        <p:sp>
          <p:nvSpPr>
            <p:cNvPr id="5" name="Rectangle : coins arrondis 4">
              <a:extLst>
                <a:ext uri="{FF2B5EF4-FFF2-40B4-BE49-F238E27FC236}">
                  <a16:creationId xmlns:a16="http://schemas.microsoft.com/office/drawing/2014/main" id="{FF4A324A-D0BB-352C-6082-32ACC3046D2E}"/>
                </a:ext>
              </a:extLst>
            </p:cNvPr>
            <p:cNvSpPr/>
            <p:nvPr/>
          </p:nvSpPr>
          <p:spPr>
            <a:xfrm>
              <a:off x="710665" y="1892968"/>
              <a:ext cx="8211954" cy="10395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597A882-C2A9-02CB-2F11-1D1C4ADDF7BF}"/>
                </a:ext>
              </a:extLst>
            </p:cNvPr>
            <p:cNvSpPr txBox="1"/>
            <p:nvPr/>
          </p:nvSpPr>
          <p:spPr>
            <a:xfrm>
              <a:off x="897956" y="2151122"/>
              <a:ext cx="7837371"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Qu’est-ce que le Royaume de Dieu ? Où est-il ? </a:t>
              </a:r>
            </a:p>
          </p:txBody>
        </p:sp>
      </p:grpSp>
    </p:spTree>
    <p:extLst>
      <p:ext uri="{BB962C8B-B14F-4D97-AF65-F5344CB8AC3E}">
        <p14:creationId xmlns:p14="http://schemas.microsoft.com/office/powerpoint/2010/main" val="354728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12EB-A0F9-85FD-4318-1F344FD319B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8B95E75-B504-9C94-51A2-50D2049C76D2}"/>
              </a:ext>
            </a:extLst>
          </p:cNvPr>
          <p:cNvSpPr txBox="1"/>
          <p:nvPr/>
        </p:nvSpPr>
        <p:spPr>
          <a:xfrm>
            <a:off x="105878" y="205158"/>
            <a:ext cx="184083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royaume de Dieu</a:t>
            </a:r>
            <a:endParaRPr lang="fr-FR" dirty="0"/>
          </a:p>
        </p:txBody>
      </p:sp>
      <p:grpSp>
        <p:nvGrpSpPr>
          <p:cNvPr id="7" name="Groupe 6">
            <a:extLst>
              <a:ext uri="{FF2B5EF4-FFF2-40B4-BE49-F238E27FC236}">
                <a16:creationId xmlns:a16="http://schemas.microsoft.com/office/drawing/2014/main" id="{3DC555FA-C675-8F7A-CDFE-C1E179003E05}"/>
              </a:ext>
            </a:extLst>
          </p:cNvPr>
          <p:cNvGrpSpPr/>
          <p:nvPr/>
        </p:nvGrpSpPr>
        <p:grpSpPr>
          <a:xfrm>
            <a:off x="391507" y="1142198"/>
            <a:ext cx="4200625" cy="4257115"/>
            <a:chOff x="1122946" y="692218"/>
            <a:chExt cx="7231781" cy="2736782"/>
          </a:xfrm>
        </p:grpSpPr>
        <p:sp>
          <p:nvSpPr>
            <p:cNvPr id="4" name="Rectangle : coins arrondis 3">
              <a:extLst>
                <a:ext uri="{FF2B5EF4-FFF2-40B4-BE49-F238E27FC236}">
                  <a16:creationId xmlns:a16="http://schemas.microsoft.com/office/drawing/2014/main" id="{AA8C25C7-3165-8981-D9C3-ABC88E833419}"/>
                </a:ext>
              </a:extLst>
            </p:cNvPr>
            <p:cNvSpPr/>
            <p:nvPr/>
          </p:nvSpPr>
          <p:spPr>
            <a:xfrm>
              <a:off x="1122946" y="692218"/>
              <a:ext cx="7231781" cy="273678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D110397-5644-5923-679B-994707108734}"/>
                </a:ext>
              </a:extLst>
            </p:cNvPr>
            <p:cNvSpPr txBox="1"/>
            <p:nvPr/>
          </p:nvSpPr>
          <p:spPr>
            <a:xfrm>
              <a:off x="1310636" y="783396"/>
              <a:ext cx="7044091" cy="2552408"/>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Le royaume de Dieu </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rPr>
                <a:t>n’est pas un lieu précis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ni un royaume politique.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Jésus lui-même parle </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rPr>
                <a:t>de la venue de ce Royaume qui sera différent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d’un royaume terrestre, </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rPr>
                <a:t>un royaume </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rPr>
                <a:t>à chercher en nous. </a:t>
              </a:r>
            </a:p>
          </p:txBody>
        </p:sp>
      </p:grpSp>
      <p:grpSp>
        <p:nvGrpSpPr>
          <p:cNvPr id="11" name="Groupe 10">
            <a:extLst>
              <a:ext uri="{FF2B5EF4-FFF2-40B4-BE49-F238E27FC236}">
                <a16:creationId xmlns:a16="http://schemas.microsoft.com/office/drawing/2014/main" id="{7974CAE5-6C1F-BDC7-045A-09565653D423}"/>
              </a:ext>
            </a:extLst>
          </p:cNvPr>
          <p:cNvGrpSpPr/>
          <p:nvPr/>
        </p:nvGrpSpPr>
        <p:grpSpPr>
          <a:xfrm>
            <a:off x="4855029" y="497408"/>
            <a:ext cx="7231093" cy="5863184"/>
            <a:chOff x="5086950" y="480466"/>
            <a:chExt cx="6999172" cy="5582608"/>
          </a:xfrm>
        </p:grpSpPr>
        <p:sp>
          <p:nvSpPr>
            <p:cNvPr id="8" name="Rectangle : coins arrondis 7">
              <a:extLst>
                <a:ext uri="{FF2B5EF4-FFF2-40B4-BE49-F238E27FC236}">
                  <a16:creationId xmlns:a16="http://schemas.microsoft.com/office/drawing/2014/main" id="{82EEF62A-3E0D-E11A-104D-0E84F4BBE998}"/>
                </a:ext>
              </a:extLst>
            </p:cNvPr>
            <p:cNvSpPr/>
            <p:nvPr/>
          </p:nvSpPr>
          <p:spPr>
            <a:xfrm>
              <a:off x="5086950" y="480466"/>
              <a:ext cx="6999172" cy="557743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B5A1E13-FF8C-59D4-785C-A5B7846DBAFB}"/>
                </a:ext>
              </a:extLst>
            </p:cNvPr>
            <p:cNvSpPr txBox="1"/>
            <p:nvPr/>
          </p:nvSpPr>
          <p:spPr>
            <a:xfrm>
              <a:off x="5270528" y="800095"/>
              <a:ext cx="6632014" cy="5262979"/>
            </a:xfrm>
            <a:prstGeom prst="rect">
              <a:avLst/>
            </a:prstGeom>
            <a:noFill/>
          </p:spPr>
          <p:txBody>
            <a:bodyPr wrap="square">
              <a:spAutoFit/>
            </a:bodyPr>
            <a:lstStyle/>
            <a:p>
              <a:pPr algn="l">
                <a:buNone/>
              </a:pP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Luc 18, 16-17 </a:t>
              </a:r>
              <a:r>
                <a:rPr lang="fr-F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 Jésus les fit venir à lui en disant : Laissez les enfants venir à moi, et ne les empêchez pas, car le royaume de Dieu </a:t>
              </a:r>
            </a:p>
            <a:p>
              <a:pPr algn="l">
                <a:buNone/>
              </a:pPr>
              <a:r>
                <a:rPr lang="fr-F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 à ceux qui leur ressemblent.</a:t>
              </a:r>
              <a:endPar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buNone/>
              </a:pPr>
              <a:r>
                <a:rPr lang="fr-F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Amen, je vous le dis : </a:t>
              </a:r>
            </a:p>
            <a:p>
              <a:pPr algn="l">
                <a:buNone/>
              </a:pPr>
              <a:r>
                <a:rPr lang="fr-F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celui qui n’accueille pas le royaume de Dieu </a:t>
              </a:r>
            </a:p>
            <a:p>
              <a:pPr algn="l">
                <a:buNone/>
              </a:pPr>
              <a:r>
                <a:rPr lang="fr-FR"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 la manière d’un enfant n’y entrera pas</a:t>
              </a: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None/>
              </a:pPr>
              <a:endParaRPr lang="fr-F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Luc 18, 24-25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Jésus dit : </a:t>
              </a:r>
            </a:p>
            <a:p>
              <a:pPr>
                <a:buNone/>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Comme il est difficile à ceux qui possèdent </a:t>
              </a:r>
            </a:p>
            <a:p>
              <a:pPr>
                <a:buNone/>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des richesses de pénétrer dans le royaume de Dieu ! Car il est plus facile à un chameau de passer par </a:t>
              </a:r>
            </a:p>
            <a:p>
              <a:pPr>
                <a:buNone/>
              </a:pP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un trou d’aiguille qu’à un riche d’entrer dans le royaume de Dieu</a:t>
              </a:r>
              <a:r>
                <a:rPr lang="fr-FR"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1935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86D7C-9176-ABAF-3058-2183F338894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2F274A-016D-04C5-F4CE-9000B2BD102E}"/>
              </a:ext>
            </a:extLst>
          </p:cNvPr>
          <p:cNvSpPr>
            <a:spLocks noGrp="1"/>
          </p:cNvSpPr>
          <p:nvPr>
            <p:ph type="sldNum" sz="quarter" idx="12"/>
          </p:nvPr>
        </p:nvSpPr>
        <p:spPr/>
        <p:txBody>
          <a:bodyPr/>
          <a:lstStyle/>
          <a:p>
            <a:fld id="{6A56FB4B-9703-4DD1-9D1C-CB845E8B28E5}" type="slidenum">
              <a:rPr lang="fr-FR" smtClean="0"/>
              <a:t>22</a:t>
            </a:fld>
            <a:endParaRPr lang="fr-FR"/>
          </a:p>
        </p:txBody>
      </p:sp>
      <p:sp>
        <p:nvSpPr>
          <p:cNvPr id="3" name="ZoneTexte 2">
            <a:extLst>
              <a:ext uri="{FF2B5EF4-FFF2-40B4-BE49-F238E27FC236}">
                <a16:creationId xmlns:a16="http://schemas.microsoft.com/office/drawing/2014/main" id="{112435D9-C6F3-C49B-0FA7-0B82E1461C6C}"/>
              </a:ext>
            </a:extLst>
          </p:cNvPr>
          <p:cNvSpPr txBox="1"/>
          <p:nvPr/>
        </p:nvSpPr>
        <p:spPr>
          <a:xfrm>
            <a:off x="105878" y="205158"/>
            <a:ext cx="184083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royaume de Dieu</a:t>
            </a:r>
            <a:endParaRPr lang="fr-FR" dirty="0"/>
          </a:p>
        </p:txBody>
      </p:sp>
      <p:grpSp>
        <p:nvGrpSpPr>
          <p:cNvPr id="8" name="Groupe 7">
            <a:extLst>
              <a:ext uri="{FF2B5EF4-FFF2-40B4-BE49-F238E27FC236}">
                <a16:creationId xmlns:a16="http://schemas.microsoft.com/office/drawing/2014/main" id="{06E53266-A4C6-EEC0-4BA3-AE4321A1846E}"/>
              </a:ext>
            </a:extLst>
          </p:cNvPr>
          <p:cNvGrpSpPr/>
          <p:nvPr/>
        </p:nvGrpSpPr>
        <p:grpSpPr>
          <a:xfrm>
            <a:off x="944822" y="650692"/>
            <a:ext cx="10119475" cy="3450294"/>
            <a:chOff x="798896" y="651310"/>
            <a:chExt cx="10307054" cy="3487553"/>
          </a:xfrm>
        </p:grpSpPr>
        <p:sp>
          <p:nvSpPr>
            <p:cNvPr id="4" name="Rectangle : coins arrondis 3">
              <a:extLst>
                <a:ext uri="{FF2B5EF4-FFF2-40B4-BE49-F238E27FC236}">
                  <a16:creationId xmlns:a16="http://schemas.microsoft.com/office/drawing/2014/main" id="{DEFDC34A-25B3-E132-2B8A-B6CDC7C72FAB}"/>
                </a:ext>
              </a:extLst>
            </p:cNvPr>
            <p:cNvSpPr/>
            <p:nvPr/>
          </p:nvSpPr>
          <p:spPr>
            <a:xfrm>
              <a:off x="798896" y="651310"/>
              <a:ext cx="10307054" cy="348755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B167A54-C108-5DCD-DF15-903472F92BCC}"/>
                </a:ext>
              </a:extLst>
            </p:cNvPr>
            <p:cNvSpPr txBox="1"/>
            <p:nvPr/>
          </p:nvSpPr>
          <p:spPr>
            <a:xfrm>
              <a:off x="1118935" y="840815"/>
              <a:ext cx="9666974" cy="3108543"/>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Penses-tu que nous puissions dire aujourd’hui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que le Royaume est déjà là ?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Chaque fois que des progrès vers le bien de l’humanité sont faits, nous pouvons dire que le Royaume de Dieu s’approche.</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Chaque fois que des actions sont faites pour que la paix vienne, nous pouvons dire que le royaume de Dieu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est en construction ou déjà là.</a:t>
              </a:r>
            </a:p>
          </p:txBody>
        </p:sp>
      </p:grpSp>
      <p:grpSp>
        <p:nvGrpSpPr>
          <p:cNvPr id="11" name="Groupe 10">
            <a:extLst>
              <a:ext uri="{FF2B5EF4-FFF2-40B4-BE49-F238E27FC236}">
                <a16:creationId xmlns:a16="http://schemas.microsoft.com/office/drawing/2014/main" id="{C7E07ED9-ACA9-1A17-BBCB-FBF7552C1AA6}"/>
              </a:ext>
            </a:extLst>
          </p:cNvPr>
          <p:cNvGrpSpPr/>
          <p:nvPr/>
        </p:nvGrpSpPr>
        <p:grpSpPr>
          <a:xfrm>
            <a:off x="3405739" y="4586174"/>
            <a:ext cx="5380521" cy="1621134"/>
            <a:chOff x="105877" y="4460601"/>
            <a:chExt cx="11781323" cy="1126018"/>
          </a:xfrm>
        </p:grpSpPr>
        <p:sp>
          <p:nvSpPr>
            <p:cNvPr id="5" name="Rectangle : coins arrondis 4">
              <a:extLst>
                <a:ext uri="{FF2B5EF4-FFF2-40B4-BE49-F238E27FC236}">
                  <a16:creationId xmlns:a16="http://schemas.microsoft.com/office/drawing/2014/main" id="{D773E569-3225-BAC6-F0CB-3B853C3CDD11}"/>
                </a:ext>
              </a:extLst>
            </p:cNvPr>
            <p:cNvSpPr/>
            <p:nvPr/>
          </p:nvSpPr>
          <p:spPr>
            <a:xfrm>
              <a:off x="230337" y="4460601"/>
              <a:ext cx="11656863" cy="1126018"/>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7D4D8BC-3405-98A8-29D9-370FB753DCDB}"/>
                </a:ext>
              </a:extLst>
            </p:cNvPr>
            <p:cNvSpPr txBox="1"/>
            <p:nvPr/>
          </p:nvSpPr>
          <p:spPr>
            <a:xfrm>
              <a:off x="105877" y="4513530"/>
              <a:ext cx="11781323" cy="961999"/>
            </a:xfrm>
            <a:prstGeom prst="rect">
              <a:avLst/>
            </a:prstGeom>
            <a:noFill/>
          </p:spPr>
          <p:txBody>
            <a:bodyPr wrap="square">
              <a:spAutoFit/>
            </a:bodyPr>
            <a:lstStyle/>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toi peux-tu donner des exemples </a:t>
              </a: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où le royaume de Dieu </a:t>
              </a: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est là ou s’approche ? </a:t>
              </a:r>
              <a:endParaRPr lang="fr-FR"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976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E8B7-A1CB-758C-2308-E4B4620795C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5A4B12-CDB1-80D7-E79A-98E970CE0808}"/>
              </a:ext>
            </a:extLst>
          </p:cNvPr>
          <p:cNvSpPr>
            <a:spLocks noGrp="1"/>
          </p:cNvSpPr>
          <p:nvPr>
            <p:ph type="sldNum" sz="quarter" idx="12"/>
          </p:nvPr>
        </p:nvSpPr>
        <p:spPr/>
        <p:txBody>
          <a:bodyPr/>
          <a:lstStyle/>
          <a:p>
            <a:fld id="{6A56FB4B-9703-4DD1-9D1C-CB845E8B28E5}" type="slidenum">
              <a:rPr lang="fr-FR" smtClean="0"/>
              <a:t>23</a:t>
            </a:fld>
            <a:endParaRPr lang="fr-FR"/>
          </a:p>
        </p:txBody>
      </p:sp>
      <p:grpSp>
        <p:nvGrpSpPr>
          <p:cNvPr id="3" name="Groupe 2">
            <a:extLst>
              <a:ext uri="{FF2B5EF4-FFF2-40B4-BE49-F238E27FC236}">
                <a16:creationId xmlns:a16="http://schemas.microsoft.com/office/drawing/2014/main" id="{B59D94FC-F81D-E204-4844-CF2889B4EAD8}"/>
              </a:ext>
            </a:extLst>
          </p:cNvPr>
          <p:cNvGrpSpPr/>
          <p:nvPr/>
        </p:nvGrpSpPr>
        <p:grpSpPr>
          <a:xfrm>
            <a:off x="2377554" y="978618"/>
            <a:ext cx="7114789" cy="4594868"/>
            <a:chOff x="3378467" y="1482289"/>
            <a:chExt cx="6718433" cy="4138763"/>
          </a:xfrm>
        </p:grpSpPr>
        <p:sp>
          <p:nvSpPr>
            <p:cNvPr id="4" name="Rectangle : coins arrondis 3">
              <a:extLst>
                <a:ext uri="{FF2B5EF4-FFF2-40B4-BE49-F238E27FC236}">
                  <a16:creationId xmlns:a16="http://schemas.microsoft.com/office/drawing/2014/main" id="{C126DEE0-9F49-A9DE-5B39-591E81F3973A}"/>
                </a:ext>
              </a:extLst>
            </p:cNvPr>
            <p:cNvSpPr/>
            <p:nvPr/>
          </p:nvSpPr>
          <p:spPr>
            <a:xfrm>
              <a:off x="3378467" y="1482289"/>
              <a:ext cx="6718433" cy="4138763"/>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3391947F-8CC1-7FBC-C5AB-392E3A09661E}"/>
                </a:ext>
              </a:extLst>
            </p:cNvPr>
            <p:cNvSpPr txBox="1"/>
            <p:nvPr/>
          </p:nvSpPr>
          <p:spPr>
            <a:xfrm>
              <a:off x="3688881" y="1757821"/>
              <a:ext cx="6097604" cy="3576208"/>
            </a:xfrm>
            <a:prstGeom prst="rect">
              <a:avLst/>
            </a:prstGeom>
            <a:noFill/>
          </p:spPr>
          <p:txBody>
            <a:bodyPr wrap="square">
              <a:spAutoFit/>
            </a:bodyPr>
            <a:lstStyle/>
            <a:p>
              <a:pPr algn="l">
                <a:buNone/>
              </a:pPr>
              <a:r>
                <a:rPr lang="fr-FR" sz="2800" dirty="0">
                  <a:solidFill>
                    <a:srgbClr val="FF0000"/>
                  </a:solidFill>
                  <a:effectLst/>
                  <a:latin typeface="Times New Roman" panose="02020603050405020304" pitchFamily="18" charset="0"/>
                  <a:ea typeface="Times New Roman" panose="02020603050405020304" pitchFamily="18" charset="0"/>
                </a:rPr>
                <a:t>04</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000000"/>
                  </a:solidFill>
                  <a:effectLst/>
                  <a:latin typeface="Times New Roman" panose="02020603050405020304" pitchFamily="18" charset="0"/>
                  <a:ea typeface="Times New Roman" panose="02020603050405020304" pitchFamily="18" charset="0"/>
                </a:rPr>
                <a:t>Au cours d’un repas qu’il prenait avec eux, il leur donna l’ordre de ne pas quitter Jérusalem, mais d’y attendre que s’accomplisse la promesse du Père. </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rPr>
                <a:t>Il déclara : « Cette promesse, vous l’avez entendue de ma bouche :</a:t>
              </a:r>
              <a:endParaRPr lang="fr-FR" sz="2800" dirty="0">
                <a:effectLst/>
                <a:latin typeface="Calibri" panose="020F0502020204030204" pitchFamily="34" charset="0"/>
                <a:ea typeface="Calibri" panose="020F0502020204030204" pitchFamily="34" charset="0"/>
              </a:endParaRPr>
            </a:p>
            <a:p>
              <a:pPr>
                <a:buNone/>
              </a:pPr>
              <a:r>
                <a:rPr lang="fr-FR" sz="2800" dirty="0">
                  <a:solidFill>
                    <a:srgbClr val="FF0000"/>
                  </a:solidFill>
                  <a:effectLst/>
                  <a:latin typeface="Times New Roman" panose="02020603050405020304" pitchFamily="18" charset="0"/>
                  <a:ea typeface="Times New Roman" panose="02020603050405020304" pitchFamily="18" charset="0"/>
                </a:rPr>
                <a:t>05</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alors que</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Jean a baptisé avec l’eau, </a:t>
              </a:r>
              <a:br>
                <a:rPr lang="fr-FR" sz="2800" dirty="0">
                  <a:effectLst/>
                  <a:latin typeface="Times New Roman" panose="02020603050405020304" pitchFamily="18" charset="0"/>
                  <a:ea typeface="Times New Roman" panose="02020603050405020304" pitchFamily="18" charset="0"/>
                </a:rPr>
              </a:br>
              <a:r>
                <a:rPr lang="fr-FR" sz="2800" dirty="0">
                  <a:effectLst/>
                  <a:latin typeface="Times New Roman" panose="02020603050405020304" pitchFamily="18" charset="0"/>
                  <a:ea typeface="Times New Roman" panose="02020603050405020304" pitchFamily="18" charset="0"/>
                </a:rPr>
                <a:t>vous,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c’est dans l’Esprit Saint </a:t>
              </a:r>
              <a:br>
                <a:rPr lang="fr-FR" sz="2800" dirty="0">
                  <a:solidFill>
                    <a:srgbClr val="FF0000"/>
                  </a:solidFill>
                  <a:effectLst/>
                  <a:latin typeface="Times New Roman" panose="02020603050405020304" pitchFamily="18" charset="0"/>
                  <a:ea typeface="Times New Roman" panose="02020603050405020304" pitchFamily="18" charset="0"/>
                </a:rPr>
              </a:br>
              <a:r>
                <a:rPr lang="fr-FR" sz="2800" dirty="0">
                  <a:solidFill>
                    <a:srgbClr val="FF0000"/>
                  </a:solidFill>
                  <a:effectLst/>
                  <a:latin typeface="Times New Roman" panose="02020603050405020304" pitchFamily="18" charset="0"/>
                  <a:ea typeface="Times New Roman" panose="02020603050405020304" pitchFamily="18" charset="0"/>
                </a:rPr>
                <a:t>que vous serez baptisés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d’ici peu de jours. »</a:t>
              </a:r>
              <a:endParaRPr lang="fr-FR" sz="2800" dirty="0"/>
            </a:p>
          </p:txBody>
        </p:sp>
      </p:grpSp>
    </p:spTree>
    <p:extLst>
      <p:ext uri="{BB962C8B-B14F-4D97-AF65-F5344CB8AC3E}">
        <p14:creationId xmlns:p14="http://schemas.microsoft.com/office/powerpoint/2010/main" val="323495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D654-D6EA-83C1-7D34-A2DB69E43AF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9112328-2461-0208-169E-EBF53172AD3F}"/>
              </a:ext>
            </a:extLst>
          </p:cNvPr>
          <p:cNvSpPr>
            <a:spLocks noGrp="1"/>
          </p:cNvSpPr>
          <p:nvPr>
            <p:ph type="sldNum" sz="quarter" idx="12"/>
          </p:nvPr>
        </p:nvSpPr>
        <p:spPr/>
        <p:txBody>
          <a:bodyPr/>
          <a:lstStyle/>
          <a:p>
            <a:fld id="{6A56FB4B-9703-4DD1-9D1C-CB845E8B28E5}" type="slidenum">
              <a:rPr lang="fr-FR" smtClean="0"/>
              <a:t>24</a:t>
            </a:fld>
            <a:endParaRPr lang="fr-FR"/>
          </a:p>
        </p:txBody>
      </p:sp>
      <p:sp>
        <p:nvSpPr>
          <p:cNvPr id="4" name="ZoneTexte 3">
            <a:extLst>
              <a:ext uri="{FF2B5EF4-FFF2-40B4-BE49-F238E27FC236}">
                <a16:creationId xmlns:a16="http://schemas.microsoft.com/office/drawing/2014/main" id="{9CFA0944-C74F-D2F9-8C9B-3D817E96E471}"/>
              </a:ext>
            </a:extLst>
          </p:cNvPr>
          <p:cNvSpPr txBox="1"/>
          <p:nvPr/>
        </p:nvSpPr>
        <p:spPr>
          <a:xfrm>
            <a:off x="122722" y="205157"/>
            <a:ext cx="4776537"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c’est dans l’Esprit Saint que vous serez baptisés</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8FF62649-8ED8-43B1-266C-1DF7AA2024D5}"/>
              </a:ext>
            </a:extLst>
          </p:cNvPr>
          <p:cNvGrpSpPr/>
          <p:nvPr/>
        </p:nvGrpSpPr>
        <p:grpSpPr>
          <a:xfrm>
            <a:off x="2166257" y="2672614"/>
            <a:ext cx="7709263" cy="1596350"/>
            <a:chOff x="3015916" y="2643738"/>
            <a:chExt cx="7090610" cy="1678005"/>
          </a:xfrm>
        </p:grpSpPr>
        <p:sp>
          <p:nvSpPr>
            <p:cNvPr id="6" name="ZoneTexte 5">
              <a:extLst>
                <a:ext uri="{FF2B5EF4-FFF2-40B4-BE49-F238E27FC236}">
                  <a16:creationId xmlns:a16="http://schemas.microsoft.com/office/drawing/2014/main" id="{F69EF065-C7BB-DF13-C6CC-91BF379B6BFF}"/>
                </a:ext>
              </a:extLst>
            </p:cNvPr>
            <p:cNvSpPr txBox="1"/>
            <p:nvPr/>
          </p:nvSpPr>
          <p:spPr>
            <a:xfrm>
              <a:off x="3257235" y="2936748"/>
              <a:ext cx="6849291" cy="1384995"/>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Sais-tu qui est l’Esprit Saint ?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 veut dire : être baptisé dans l’Esprit Saint ?</a:t>
              </a:r>
              <a:r>
                <a:rPr lang="fr-FR" sz="1800" dirty="0">
                  <a:effectLst/>
                  <a:latin typeface="Calibri" panose="020F0502020204030204" pitchFamily="34" charset="0"/>
                  <a:ea typeface="Calibri" panose="020F0502020204030204" pitchFamily="34" charset="0"/>
                </a:rPr>
                <a:t> </a:t>
              </a:r>
              <a:endParaRPr lang="fr-FR" dirty="0"/>
            </a:p>
          </p:txBody>
        </p:sp>
        <p:sp>
          <p:nvSpPr>
            <p:cNvPr id="7" name="Rectangle : coins arrondis 6">
              <a:extLst>
                <a:ext uri="{FF2B5EF4-FFF2-40B4-BE49-F238E27FC236}">
                  <a16:creationId xmlns:a16="http://schemas.microsoft.com/office/drawing/2014/main" id="{E7586E54-7DF5-07EB-6315-30E42D930963}"/>
                </a:ext>
              </a:extLst>
            </p:cNvPr>
            <p:cNvSpPr/>
            <p:nvPr/>
          </p:nvSpPr>
          <p:spPr>
            <a:xfrm>
              <a:off x="3015916" y="2643738"/>
              <a:ext cx="7090610" cy="167800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a:extLst>
              <a:ext uri="{FF2B5EF4-FFF2-40B4-BE49-F238E27FC236}">
                <a16:creationId xmlns:a16="http://schemas.microsoft.com/office/drawing/2014/main" id="{B7DAB0A1-3646-B115-1A36-BCADC42B7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1" y="621547"/>
            <a:ext cx="4419609" cy="2526797"/>
          </a:xfrm>
          <a:prstGeom prst="rect">
            <a:avLst/>
          </a:prstGeom>
        </p:spPr>
      </p:pic>
    </p:spTree>
    <p:extLst>
      <p:ext uri="{BB962C8B-B14F-4D97-AF65-F5344CB8AC3E}">
        <p14:creationId xmlns:p14="http://schemas.microsoft.com/office/powerpoint/2010/main" val="94345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F10E1-A34C-B3B2-7898-D94E7D45B14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383BE0A-6828-B467-FEBB-D92F8F27DBDE}"/>
              </a:ext>
            </a:extLst>
          </p:cNvPr>
          <p:cNvSpPr>
            <a:spLocks noGrp="1"/>
          </p:cNvSpPr>
          <p:nvPr>
            <p:ph type="sldNum" sz="quarter" idx="12"/>
          </p:nvPr>
        </p:nvSpPr>
        <p:spPr/>
        <p:txBody>
          <a:bodyPr/>
          <a:lstStyle/>
          <a:p>
            <a:fld id="{6A56FB4B-9703-4DD1-9D1C-CB845E8B28E5}" type="slidenum">
              <a:rPr lang="fr-FR" smtClean="0"/>
              <a:t>25</a:t>
            </a:fld>
            <a:endParaRPr lang="fr-FR"/>
          </a:p>
        </p:txBody>
      </p:sp>
      <p:sp>
        <p:nvSpPr>
          <p:cNvPr id="3" name="ZoneTexte 2">
            <a:extLst>
              <a:ext uri="{FF2B5EF4-FFF2-40B4-BE49-F238E27FC236}">
                <a16:creationId xmlns:a16="http://schemas.microsoft.com/office/drawing/2014/main" id="{B074F812-9B1E-A363-EE7B-8E85EBBF11D6}"/>
              </a:ext>
            </a:extLst>
          </p:cNvPr>
          <p:cNvSpPr txBox="1"/>
          <p:nvPr/>
        </p:nvSpPr>
        <p:spPr>
          <a:xfrm>
            <a:off x="122722" y="205157"/>
            <a:ext cx="4776537"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c’est dans l’Esprit Saint que vous serez baptisés</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0300FAB9-DF4F-0F43-E1E2-4E2FB86BE7D9}"/>
              </a:ext>
            </a:extLst>
          </p:cNvPr>
          <p:cNvGrpSpPr/>
          <p:nvPr/>
        </p:nvGrpSpPr>
        <p:grpSpPr>
          <a:xfrm>
            <a:off x="1988877" y="2294422"/>
            <a:ext cx="7989513" cy="3080068"/>
            <a:chOff x="3075270" y="1897781"/>
            <a:chExt cx="7474017" cy="2789722"/>
          </a:xfrm>
        </p:grpSpPr>
        <p:sp>
          <p:nvSpPr>
            <p:cNvPr id="5" name="Rectangle : coins arrondis 4">
              <a:extLst>
                <a:ext uri="{FF2B5EF4-FFF2-40B4-BE49-F238E27FC236}">
                  <a16:creationId xmlns:a16="http://schemas.microsoft.com/office/drawing/2014/main" id="{908ACCDA-A432-3FF5-6082-6884BFDF06FC}"/>
                </a:ext>
              </a:extLst>
            </p:cNvPr>
            <p:cNvSpPr/>
            <p:nvPr/>
          </p:nvSpPr>
          <p:spPr>
            <a:xfrm>
              <a:off x="3075270" y="1897781"/>
              <a:ext cx="7474017" cy="2789722"/>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02D7544-195A-9FBD-B96A-86A9ECD4CF19}"/>
                </a:ext>
              </a:extLst>
            </p:cNvPr>
            <p:cNvSpPr txBox="1"/>
            <p:nvPr/>
          </p:nvSpPr>
          <p:spPr>
            <a:xfrm>
              <a:off x="3211227" y="2094421"/>
              <a:ext cx="7202103" cy="2425244"/>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Jésus</a:t>
              </a:r>
              <a:r>
                <a:rPr lang="fr-FR"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explique à ses disciples,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 est l’Esprit Saint.</a:t>
              </a:r>
              <a:r>
                <a:rPr lang="fr-FR" sz="2800" strike="sng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Jean 14, 26</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Le Défenseur, </a:t>
              </a:r>
            </a:p>
            <a:p>
              <a:pPr>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l’Esprit Saint que le Père enverra en mon nom, </a:t>
              </a:r>
            </a:p>
            <a:p>
              <a:pPr>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lui, vous enseignera tout, </a:t>
              </a:r>
            </a:p>
            <a:p>
              <a:pPr>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et il vous fera souvenir de tout ce que je vous ai dit</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grpSp>
      <p:pic>
        <p:nvPicPr>
          <p:cNvPr id="4" name="Image 3">
            <a:extLst>
              <a:ext uri="{FF2B5EF4-FFF2-40B4-BE49-F238E27FC236}">
                <a16:creationId xmlns:a16="http://schemas.microsoft.com/office/drawing/2014/main" id="{14DD923D-5553-070D-AD31-6A62005BA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915" y="-74211"/>
            <a:ext cx="4419609" cy="2526797"/>
          </a:xfrm>
          <a:prstGeom prst="rect">
            <a:avLst/>
          </a:prstGeom>
        </p:spPr>
      </p:pic>
    </p:spTree>
    <p:extLst>
      <p:ext uri="{BB962C8B-B14F-4D97-AF65-F5344CB8AC3E}">
        <p14:creationId xmlns:p14="http://schemas.microsoft.com/office/powerpoint/2010/main" val="181871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5469-3731-5893-239E-1FCD1867936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E5BA028-2B68-530E-B612-0061B0B56586}"/>
              </a:ext>
            </a:extLst>
          </p:cNvPr>
          <p:cNvSpPr>
            <a:spLocks noGrp="1"/>
          </p:cNvSpPr>
          <p:nvPr>
            <p:ph type="sldNum" sz="quarter" idx="12"/>
          </p:nvPr>
        </p:nvSpPr>
        <p:spPr>
          <a:xfrm>
            <a:off x="8680961" y="6315100"/>
            <a:ext cx="2743200" cy="365125"/>
          </a:xfrm>
        </p:spPr>
        <p:txBody>
          <a:bodyPr/>
          <a:lstStyle/>
          <a:p>
            <a:fld id="{6A56FB4B-9703-4DD1-9D1C-CB845E8B28E5}" type="slidenum">
              <a:rPr lang="fr-FR" smtClean="0"/>
              <a:t>26</a:t>
            </a:fld>
            <a:endParaRPr lang="fr-FR"/>
          </a:p>
        </p:txBody>
      </p:sp>
      <p:sp>
        <p:nvSpPr>
          <p:cNvPr id="3" name="ZoneTexte 2">
            <a:extLst>
              <a:ext uri="{FF2B5EF4-FFF2-40B4-BE49-F238E27FC236}">
                <a16:creationId xmlns:a16="http://schemas.microsoft.com/office/drawing/2014/main" id="{4DF1EEFE-8664-3462-6AA9-A8913E8CC6DD}"/>
              </a:ext>
            </a:extLst>
          </p:cNvPr>
          <p:cNvSpPr txBox="1"/>
          <p:nvPr/>
        </p:nvSpPr>
        <p:spPr>
          <a:xfrm>
            <a:off x="122722" y="205157"/>
            <a:ext cx="4776537"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c’est dans l’Esprit Saint que vous serez baptisés</a:t>
            </a:r>
            <a:r>
              <a:rPr lang="fr-FR" sz="1800" dirty="0">
                <a:solidFill>
                  <a:srgbClr val="444444"/>
                </a:solidFill>
                <a:effectLst/>
                <a:latin typeface="Times New Roman" panose="02020603050405020304" pitchFamily="18" charset="0"/>
                <a:ea typeface="Times New Roman" panose="02020603050405020304" pitchFamily="18" charset="0"/>
              </a:rPr>
              <a:t> </a:t>
            </a:r>
            <a:endParaRPr lang="fr-FR" dirty="0"/>
          </a:p>
        </p:txBody>
      </p:sp>
      <p:grpSp>
        <p:nvGrpSpPr>
          <p:cNvPr id="8" name="Groupe 7">
            <a:extLst>
              <a:ext uri="{FF2B5EF4-FFF2-40B4-BE49-F238E27FC236}">
                <a16:creationId xmlns:a16="http://schemas.microsoft.com/office/drawing/2014/main" id="{682B0DF4-D47A-28DA-5EB6-DBC0F7F6A160}"/>
              </a:ext>
            </a:extLst>
          </p:cNvPr>
          <p:cNvGrpSpPr/>
          <p:nvPr/>
        </p:nvGrpSpPr>
        <p:grpSpPr>
          <a:xfrm>
            <a:off x="4684715" y="1642054"/>
            <a:ext cx="6824311" cy="2772075"/>
            <a:chOff x="3147462" y="1116531"/>
            <a:chExt cx="6824311" cy="2772075"/>
          </a:xfrm>
        </p:grpSpPr>
        <p:sp>
          <p:nvSpPr>
            <p:cNvPr id="5" name="Rectangle : coins arrondis 4">
              <a:extLst>
                <a:ext uri="{FF2B5EF4-FFF2-40B4-BE49-F238E27FC236}">
                  <a16:creationId xmlns:a16="http://schemas.microsoft.com/office/drawing/2014/main" id="{1ADDA88E-A593-2928-1ECE-5B40F16B0152}"/>
                </a:ext>
              </a:extLst>
            </p:cNvPr>
            <p:cNvSpPr/>
            <p:nvPr/>
          </p:nvSpPr>
          <p:spPr>
            <a:xfrm>
              <a:off x="3147462" y="1116531"/>
              <a:ext cx="6824311" cy="277207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A0BEC9C-6D70-32C8-5AA5-E17CEF707829}"/>
                </a:ext>
              </a:extLst>
            </p:cNvPr>
            <p:cNvSpPr txBox="1"/>
            <p:nvPr/>
          </p:nvSpPr>
          <p:spPr>
            <a:xfrm>
              <a:off x="3373919" y="1163740"/>
              <a:ext cx="6371395" cy="2677656"/>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 veut dire être baptisé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dans l’Esprit Saint ?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jour de son baptême, le chrétien reçoit l’Esprit de Dieu annoncé par Jésus.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Celui-ci lui donne la force, l’intelligence pour mettre en pratique la Parole de Dieu.</a:t>
              </a:r>
              <a:endParaRPr lang="fr-FR" sz="2800" dirty="0">
                <a:latin typeface="Times New Roman" panose="02020603050405020304" pitchFamily="18" charset="0"/>
                <a:cs typeface="Times New Roman" panose="02020603050405020304" pitchFamily="18" charset="0"/>
              </a:endParaRPr>
            </a:p>
          </p:txBody>
        </p:sp>
      </p:grpSp>
      <p:grpSp>
        <p:nvGrpSpPr>
          <p:cNvPr id="11" name="Groupe 10">
            <a:extLst>
              <a:ext uri="{FF2B5EF4-FFF2-40B4-BE49-F238E27FC236}">
                <a16:creationId xmlns:a16="http://schemas.microsoft.com/office/drawing/2014/main" id="{97BF73E3-1384-DE2C-229F-006D26F5918C}"/>
              </a:ext>
            </a:extLst>
          </p:cNvPr>
          <p:cNvGrpSpPr/>
          <p:nvPr/>
        </p:nvGrpSpPr>
        <p:grpSpPr>
          <a:xfrm>
            <a:off x="3445534" y="4861120"/>
            <a:ext cx="8171848" cy="1006989"/>
            <a:chOff x="1463040" y="4701941"/>
            <a:chExt cx="8171848" cy="1140594"/>
          </a:xfrm>
        </p:grpSpPr>
        <p:sp>
          <p:nvSpPr>
            <p:cNvPr id="4" name="Rectangle : coins arrondis 3">
              <a:extLst>
                <a:ext uri="{FF2B5EF4-FFF2-40B4-BE49-F238E27FC236}">
                  <a16:creationId xmlns:a16="http://schemas.microsoft.com/office/drawing/2014/main" id="{1E47B9F6-8D13-471A-4DC0-7C2035632EE5}"/>
                </a:ext>
              </a:extLst>
            </p:cNvPr>
            <p:cNvSpPr/>
            <p:nvPr/>
          </p:nvSpPr>
          <p:spPr>
            <a:xfrm>
              <a:off x="1463040" y="4701941"/>
              <a:ext cx="8171848" cy="114059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08409C7-7557-76BA-F910-872BF9C1D763}"/>
                </a:ext>
              </a:extLst>
            </p:cNvPr>
            <p:cNvSpPr txBox="1"/>
            <p:nvPr/>
          </p:nvSpPr>
          <p:spPr>
            <a:xfrm>
              <a:off x="1746986" y="5010628"/>
              <a:ext cx="7601551" cy="523220"/>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toi es-tu baptisé ? As-tu le désir d’être baptisé ? </a:t>
              </a:r>
              <a:endParaRPr lang="fr-FR" sz="2800" dirty="0">
                <a:latin typeface="Times New Roman" panose="02020603050405020304" pitchFamily="18" charset="0"/>
                <a:cs typeface="Times New Roman" panose="02020603050405020304" pitchFamily="18" charset="0"/>
              </a:endParaRPr>
            </a:p>
          </p:txBody>
        </p:sp>
      </p:grpSp>
      <p:pic>
        <p:nvPicPr>
          <p:cNvPr id="6" name="Image 5">
            <a:extLst>
              <a:ext uri="{FF2B5EF4-FFF2-40B4-BE49-F238E27FC236}">
                <a16:creationId xmlns:a16="http://schemas.microsoft.com/office/drawing/2014/main" id="{96B18C9E-961B-27B7-0C40-521E4510D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5" y="1249192"/>
            <a:ext cx="4419609" cy="2526797"/>
          </a:xfrm>
          <a:prstGeom prst="rect">
            <a:avLst/>
          </a:prstGeom>
        </p:spPr>
      </p:pic>
      <p:pic>
        <p:nvPicPr>
          <p:cNvPr id="12" name="Image 11">
            <a:extLst>
              <a:ext uri="{FF2B5EF4-FFF2-40B4-BE49-F238E27FC236}">
                <a16:creationId xmlns:a16="http://schemas.microsoft.com/office/drawing/2014/main" id="{9D0F27BF-AFEA-17C7-7602-9CEAEF121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 y="3429000"/>
            <a:ext cx="3090672" cy="3429000"/>
          </a:xfrm>
          <a:prstGeom prst="rect">
            <a:avLst/>
          </a:prstGeom>
        </p:spPr>
      </p:pic>
    </p:spTree>
    <p:extLst>
      <p:ext uri="{BB962C8B-B14F-4D97-AF65-F5344CB8AC3E}">
        <p14:creationId xmlns:p14="http://schemas.microsoft.com/office/powerpoint/2010/main" val="53696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5EF95-87A9-D37F-518D-E9AD559E00C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0DEB577-156A-B39D-5F9A-EFD3C6BE4742}"/>
              </a:ext>
            </a:extLst>
          </p:cNvPr>
          <p:cNvSpPr>
            <a:spLocks noGrp="1"/>
          </p:cNvSpPr>
          <p:nvPr>
            <p:ph type="sldNum" sz="quarter" idx="12"/>
          </p:nvPr>
        </p:nvSpPr>
        <p:spPr/>
        <p:txBody>
          <a:bodyPr/>
          <a:lstStyle/>
          <a:p>
            <a:fld id="{6A56FB4B-9703-4DD1-9D1C-CB845E8B28E5}" type="slidenum">
              <a:rPr lang="fr-FR" smtClean="0"/>
              <a:t>27</a:t>
            </a:fld>
            <a:endParaRPr lang="fr-FR"/>
          </a:p>
        </p:txBody>
      </p:sp>
      <p:grpSp>
        <p:nvGrpSpPr>
          <p:cNvPr id="6" name="Groupe 5">
            <a:extLst>
              <a:ext uri="{FF2B5EF4-FFF2-40B4-BE49-F238E27FC236}">
                <a16:creationId xmlns:a16="http://schemas.microsoft.com/office/drawing/2014/main" id="{04CDE304-B135-32C3-4E6A-CE3D94F01B3A}"/>
              </a:ext>
            </a:extLst>
          </p:cNvPr>
          <p:cNvGrpSpPr/>
          <p:nvPr/>
        </p:nvGrpSpPr>
        <p:grpSpPr>
          <a:xfrm>
            <a:off x="2308459" y="1706078"/>
            <a:ext cx="7575081" cy="3445844"/>
            <a:chOff x="2809372" y="2247093"/>
            <a:chExt cx="7575081" cy="3445844"/>
          </a:xfrm>
        </p:grpSpPr>
        <p:sp>
          <p:nvSpPr>
            <p:cNvPr id="4" name="ZoneTexte 3">
              <a:extLst>
                <a:ext uri="{FF2B5EF4-FFF2-40B4-BE49-F238E27FC236}">
                  <a16:creationId xmlns:a16="http://schemas.microsoft.com/office/drawing/2014/main" id="{08865E77-F5B6-A5A3-C3F7-66B16FBE592F}"/>
                </a:ext>
              </a:extLst>
            </p:cNvPr>
            <p:cNvSpPr txBox="1"/>
            <p:nvPr/>
          </p:nvSpPr>
          <p:spPr>
            <a:xfrm>
              <a:off x="3048801" y="2415744"/>
              <a:ext cx="7096225" cy="3108543"/>
            </a:xfrm>
            <a:prstGeom prst="rect">
              <a:avLst/>
            </a:prstGeom>
            <a:noFill/>
          </p:spPr>
          <p:txBody>
            <a:bodyPr wrap="square">
              <a:spAutoFit/>
            </a:bodyPr>
            <a:lstStyle/>
            <a:p>
              <a:pPr algn="l">
                <a:buNone/>
              </a:pPr>
              <a:r>
                <a:rPr lang="fr-FR" sz="2800" dirty="0">
                  <a:solidFill>
                    <a:srgbClr val="FF0000"/>
                  </a:solidFill>
                  <a:effectLst/>
                  <a:latin typeface="Times New Roman" panose="02020603050405020304" pitchFamily="18" charset="0"/>
                  <a:ea typeface="Times New Roman" panose="02020603050405020304" pitchFamily="18" charset="0"/>
                </a:rPr>
                <a:t>07</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000000"/>
                  </a:solidFill>
                  <a:effectLst/>
                  <a:latin typeface="Times New Roman" panose="02020603050405020304" pitchFamily="18" charset="0"/>
                  <a:ea typeface="Times New Roman" panose="02020603050405020304" pitchFamily="18" charset="0"/>
                </a:rPr>
                <a:t>Jésus leur répondit : « Il ne vous appartient pas de connaître les temps et les moments que le Père a fixés de sa propre autorité.</a:t>
              </a:r>
              <a:endParaRPr lang="fr-FR" sz="2800" dirty="0">
                <a:effectLst/>
                <a:latin typeface="Calibri" panose="020F0502020204030204" pitchFamily="34" charset="0"/>
                <a:ea typeface="Calibri" panose="020F0502020204030204" pitchFamily="34" charset="0"/>
              </a:endParaRPr>
            </a:p>
            <a:p>
              <a:pPr>
                <a:buNone/>
              </a:pPr>
              <a:r>
                <a:rPr lang="fr-FR" sz="2800" dirty="0">
                  <a:solidFill>
                    <a:srgbClr val="FF0000"/>
                  </a:solidFill>
                  <a:effectLst/>
                  <a:latin typeface="Times New Roman" panose="02020603050405020304" pitchFamily="18" charset="0"/>
                  <a:ea typeface="Times New Roman" panose="02020603050405020304" pitchFamily="18" charset="0"/>
                </a:rPr>
                <a:t>08</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Mais vous allez recevoir une force quand le Saint-Esprit viendra sur vous ; vous serez alors </a:t>
              </a:r>
              <a:r>
                <a:rPr lang="fr-FR" sz="2800" dirty="0">
                  <a:solidFill>
                    <a:srgbClr val="FF0000"/>
                  </a:solidFill>
                  <a:effectLst/>
                  <a:latin typeface="Times New Roman" panose="02020603050405020304" pitchFamily="18" charset="0"/>
                  <a:ea typeface="Times New Roman" panose="02020603050405020304" pitchFamily="18" charset="0"/>
                </a:rPr>
                <a:t>mes témoins </a:t>
              </a:r>
              <a:r>
                <a:rPr lang="fr-FR" sz="2800" dirty="0">
                  <a:effectLst/>
                  <a:latin typeface="Times New Roman" panose="02020603050405020304" pitchFamily="18" charset="0"/>
                  <a:ea typeface="Times New Roman" panose="02020603050405020304" pitchFamily="18" charset="0"/>
                </a:rPr>
                <a:t>à Jérusalem, dans toute la Judée et la Samarie, et jusqu’aux extrémités de la terre. »</a:t>
              </a:r>
              <a:endParaRPr lang="fr-FR" sz="2800" dirty="0"/>
            </a:p>
          </p:txBody>
        </p:sp>
        <p:sp>
          <p:nvSpPr>
            <p:cNvPr id="5" name="Rectangle : coins arrondis 4">
              <a:extLst>
                <a:ext uri="{FF2B5EF4-FFF2-40B4-BE49-F238E27FC236}">
                  <a16:creationId xmlns:a16="http://schemas.microsoft.com/office/drawing/2014/main" id="{ADE4E8C4-2977-2738-F508-B5EB75242E8C}"/>
                </a:ext>
              </a:extLst>
            </p:cNvPr>
            <p:cNvSpPr/>
            <p:nvPr/>
          </p:nvSpPr>
          <p:spPr>
            <a:xfrm>
              <a:off x="2809372" y="2247093"/>
              <a:ext cx="7575081" cy="3445844"/>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4216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66695-BF29-4421-B60E-F92D2F2C0B1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5A2AE05-9392-EBB5-1240-1D800E7E4236}"/>
              </a:ext>
            </a:extLst>
          </p:cNvPr>
          <p:cNvSpPr>
            <a:spLocks noGrp="1"/>
          </p:cNvSpPr>
          <p:nvPr>
            <p:ph type="sldNum" sz="quarter" idx="12"/>
          </p:nvPr>
        </p:nvSpPr>
        <p:spPr/>
        <p:txBody>
          <a:bodyPr/>
          <a:lstStyle/>
          <a:p>
            <a:fld id="{6A56FB4B-9703-4DD1-9D1C-CB845E8B28E5}" type="slidenum">
              <a:rPr lang="fr-FR" smtClean="0"/>
              <a:t>28</a:t>
            </a:fld>
            <a:endParaRPr lang="fr-FR"/>
          </a:p>
        </p:txBody>
      </p:sp>
      <p:sp>
        <p:nvSpPr>
          <p:cNvPr id="4" name="ZoneTexte 3">
            <a:extLst>
              <a:ext uri="{FF2B5EF4-FFF2-40B4-BE49-F238E27FC236}">
                <a16:creationId xmlns:a16="http://schemas.microsoft.com/office/drawing/2014/main" id="{AFEFCA1D-FDC3-186E-0B3B-7FF01943E54F}"/>
              </a:ext>
            </a:extLst>
          </p:cNvPr>
          <p:cNvSpPr txBox="1"/>
          <p:nvPr/>
        </p:nvSpPr>
        <p:spPr>
          <a:xfrm>
            <a:off x="180473" y="176281"/>
            <a:ext cx="147507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mes témoins </a:t>
            </a:r>
            <a:endParaRPr lang="fr-FR" dirty="0"/>
          </a:p>
        </p:txBody>
      </p:sp>
      <p:grpSp>
        <p:nvGrpSpPr>
          <p:cNvPr id="9" name="Groupe 8">
            <a:extLst>
              <a:ext uri="{FF2B5EF4-FFF2-40B4-BE49-F238E27FC236}">
                <a16:creationId xmlns:a16="http://schemas.microsoft.com/office/drawing/2014/main" id="{7ED1E711-CCA3-0FA5-A073-A6AAF482FADB}"/>
              </a:ext>
            </a:extLst>
          </p:cNvPr>
          <p:cNvGrpSpPr/>
          <p:nvPr/>
        </p:nvGrpSpPr>
        <p:grpSpPr>
          <a:xfrm>
            <a:off x="941671" y="1171073"/>
            <a:ext cx="4727610" cy="723434"/>
            <a:chOff x="941671" y="1171073"/>
            <a:chExt cx="4727610" cy="723434"/>
          </a:xfrm>
        </p:grpSpPr>
        <p:sp>
          <p:nvSpPr>
            <p:cNvPr id="5" name="Rectangle : coins arrondis 4">
              <a:extLst>
                <a:ext uri="{FF2B5EF4-FFF2-40B4-BE49-F238E27FC236}">
                  <a16:creationId xmlns:a16="http://schemas.microsoft.com/office/drawing/2014/main" id="{6C842916-A5ED-9055-3EE9-3D11FF2F611A}"/>
                </a:ext>
              </a:extLst>
            </p:cNvPr>
            <p:cNvSpPr/>
            <p:nvPr/>
          </p:nvSpPr>
          <p:spPr>
            <a:xfrm>
              <a:off x="941671" y="1171073"/>
              <a:ext cx="4727610" cy="72343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D7A09E0-9952-C329-3CF1-0B6B31AF6119}"/>
                </a:ext>
              </a:extLst>
            </p:cNvPr>
            <p:cNvSpPr txBox="1"/>
            <p:nvPr/>
          </p:nvSpPr>
          <p:spPr>
            <a:xfrm>
              <a:off x="1191126" y="1222408"/>
              <a:ext cx="4362651"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Sais-tu ce qu’est un témoin ? </a:t>
              </a:r>
            </a:p>
          </p:txBody>
        </p:sp>
      </p:grpSp>
      <p:grpSp>
        <p:nvGrpSpPr>
          <p:cNvPr id="13" name="Groupe 12">
            <a:extLst>
              <a:ext uri="{FF2B5EF4-FFF2-40B4-BE49-F238E27FC236}">
                <a16:creationId xmlns:a16="http://schemas.microsoft.com/office/drawing/2014/main" id="{78767878-BB34-056D-3D12-EE4516D69D78}"/>
              </a:ext>
            </a:extLst>
          </p:cNvPr>
          <p:cNvGrpSpPr/>
          <p:nvPr/>
        </p:nvGrpSpPr>
        <p:grpSpPr>
          <a:xfrm>
            <a:off x="3163540" y="2519967"/>
            <a:ext cx="4783243" cy="2264153"/>
            <a:chOff x="1655545" y="2200190"/>
            <a:chExt cx="6232659" cy="1889562"/>
          </a:xfrm>
        </p:grpSpPr>
        <p:sp>
          <p:nvSpPr>
            <p:cNvPr id="6" name="Rectangle : coins arrondis 5">
              <a:extLst>
                <a:ext uri="{FF2B5EF4-FFF2-40B4-BE49-F238E27FC236}">
                  <a16:creationId xmlns:a16="http://schemas.microsoft.com/office/drawing/2014/main" id="{8DD306BE-9746-EB75-AF2E-0EBA87079B39}"/>
                </a:ext>
              </a:extLst>
            </p:cNvPr>
            <p:cNvSpPr/>
            <p:nvPr/>
          </p:nvSpPr>
          <p:spPr>
            <a:xfrm>
              <a:off x="1655545" y="2200190"/>
              <a:ext cx="6160168" cy="166035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C6CD002-69D7-922E-EAF9-7A857DABC8F8}"/>
                </a:ext>
              </a:extLst>
            </p:cNvPr>
            <p:cNvSpPr txBox="1"/>
            <p:nvPr/>
          </p:nvSpPr>
          <p:spPr>
            <a:xfrm>
              <a:off x="1927760" y="2273870"/>
              <a:ext cx="5960444" cy="1815882"/>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Définition :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un témoin c’est celui qui dit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ce qu’il a vu et entendu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et qui affirme que c’est vrai. </a:t>
              </a:r>
            </a:p>
          </p:txBody>
        </p:sp>
      </p:grpSp>
      <p:grpSp>
        <p:nvGrpSpPr>
          <p:cNvPr id="16" name="Groupe 15">
            <a:extLst>
              <a:ext uri="{FF2B5EF4-FFF2-40B4-BE49-F238E27FC236}">
                <a16:creationId xmlns:a16="http://schemas.microsoft.com/office/drawing/2014/main" id="{44979DA0-9A19-D166-15F4-5A9041CE88E4}"/>
              </a:ext>
            </a:extLst>
          </p:cNvPr>
          <p:cNvGrpSpPr/>
          <p:nvPr/>
        </p:nvGrpSpPr>
        <p:grpSpPr>
          <a:xfrm>
            <a:off x="3949565" y="5165974"/>
            <a:ext cx="7312795" cy="808522"/>
            <a:chOff x="4041005" y="4283242"/>
            <a:chExt cx="7384181" cy="808522"/>
          </a:xfrm>
        </p:grpSpPr>
        <p:sp>
          <p:nvSpPr>
            <p:cNvPr id="10" name="Rectangle : coins arrondis 9">
              <a:extLst>
                <a:ext uri="{FF2B5EF4-FFF2-40B4-BE49-F238E27FC236}">
                  <a16:creationId xmlns:a16="http://schemas.microsoft.com/office/drawing/2014/main" id="{2E4F734C-3AF1-04DE-7423-EB63D7EC7A8A}"/>
                </a:ext>
              </a:extLst>
            </p:cNvPr>
            <p:cNvSpPr/>
            <p:nvPr/>
          </p:nvSpPr>
          <p:spPr>
            <a:xfrm>
              <a:off x="4041005" y="4283242"/>
              <a:ext cx="7384181" cy="80852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836128B-E71B-0721-6099-4FA331BC74D9}"/>
                </a:ext>
              </a:extLst>
            </p:cNvPr>
            <p:cNvSpPr txBox="1"/>
            <p:nvPr/>
          </p:nvSpPr>
          <p:spPr>
            <a:xfrm>
              <a:off x="4187789" y="4425893"/>
              <a:ext cx="7090611"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De quoi Jésus leur demande-t-il d’être témoin ?</a:t>
              </a:r>
            </a:p>
          </p:txBody>
        </p:sp>
      </p:grpSp>
      <p:pic>
        <p:nvPicPr>
          <p:cNvPr id="3" name="Image 2">
            <a:extLst>
              <a:ext uri="{FF2B5EF4-FFF2-40B4-BE49-F238E27FC236}">
                <a16:creationId xmlns:a16="http://schemas.microsoft.com/office/drawing/2014/main" id="{18A1F9C0-91E9-95B4-1E7A-4226AD6E4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956" y="1287765"/>
            <a:ext cx="2717230" cy="2934895"/>
          </a:xfrm>
          <a:prstGeom prst="rect">
            <a:avLst/>
          </a:prstGeom>
        </p:spPr>
      </p:pic>
    </p:spTree>
    <p:extLst>
      <p:ext uri="{BB962C8B-B14F-4D97-AF65-F5344CB8AC3E}">
        <p14:creationId xmlns:p14="http://schemas.microsoft.com/office/powerpoint/2010/main" val="27376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C233-71DE-40A3-A1F2-A9CC519FBCD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B61844A-CBF1-6F15-E9E6-36A7B0EC4286}"/>
              </a:ext>
            </a:extLst>
          </p:cNvPr>
          <p:cNvSpPr>
            <a:spLocks noGrp="1"/>
          </p:cNvSpPr>
          <p:nvPr>
            <p:ph type="sldNum" sz="quarter" idx="12"/>
          </p:nvPr>
        </p:nvSpPr>
        <p:spPr/>
        <p:txBody>
          <a:bodyPr/>
          <a:lstStyle/>
          <a:p>
            <a:fld id="{6A56FB4B-9703-4DD1-9D1C-CB845E8B28E5}" type="slidenum">
              <a:rPr lang="fr-FR" smtClean="0"/>
              <a:t>29</a:t>
            </a:fld>
            <a:endParaRPr lang="fr-FR"/>
          </a:p>
        </p:txBody>
      </p:sp>
      <p:sp>
        <p:nvSpPr>
          <p:cNvPr id="3" name="ZoneTexte 2">
            <a:extLst>
              <a:ext uri="{FF2B5EF4-FFF2-40B4-BE49-F238E27FC236}">
                <a16:creationId xmlns:a16="http://schemas.microsoft.com/office/drawing/2014/main" id="{A56757DB-E9D4-286A-1723-71110386EF39}"/>
              </a:ext>
            </a:extLst>
          </p:cNvPr>
          <p:cNvSpPr txBox="1"/>
          <p:nvPr/>
        </p:nvSpPr>
        <p:spPr>
          <a:xfrm>
            <a:off x="180473" y="176281"/>
            <a:ext cx="147507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mes témoins </a:t>
            </a:r>
            <a:endParaRPr lang="fr-FR" dirty="0"/>
          </a:p>
        </p:txBody>
      </p:sp>
      <p:grpSp>
        <p:nvGrpSpPr>
          <p:cNvPr id="7" name="Groupe 6">
            <a:extLst>
              <a:ext uri="{FF2B5EF4-FFF2-40B4-BE49-F238E27FC236}">
                <a16:creationId xmlns:a16="http://schemas.microsoft.com/office/drawing/2014/main" id="{A426A043-1F33-46F0-D6D7-1FAF8C39317B}"/>
              </a:ext>
            </a:extLst>
          </p:cNvPr>
          <p:cNvGrpSpPr/>
          <p:nvPr/>
        </p:nvGrpSpPr>
        <p:grpSpPr>
          <a:xfrm>
            <a:off x="1029903" y="1597199"/>
            <a:ext cx="9846646" cy="4074258"/>
            <a:chOff x="1055570" y="1278735"/>
            <a:chExt cx="9846646" cy="4074258"/>
          </a:xfrm>
        </p:grpSpPr>
        <p:sp>
          <p:nvSpPr>
            <p:cNvPr id="5" name="ZoneTexte 4">
              <a:extLst>
                <a:ext uri="{FF2B5EF4-FFF2-40B4-BE49-F238E27FC236}">
                  <a16:creationId xmlns:a16="http://schemas.microsoft.com/office/drawing/2014/main" id="{0133E175-529C-7BED-C930-720E1806B999}"/>
                </a:ext>
              </a:extLst>
            </p:cNvPr>
            <p:cNvSpPr txBox="1"/>
            <p:nvPr/>
          </p:nvSpPr>
          <p:spPr>
            <a:xfrm>
              <a:off x="1289785" y="1556265"/>
              <a:ext cx="9317255" cy="3539430"/>
            </a:xfrm>
            <a:prstGeom prst="rect">
              <a:avLst/>
            </a:prstGeom>
            <a:noFill/>
          </p:spPr>
          <p:txBody>
            <a:bodyPr wrap="square">
              <a:spAutoFit/>
            </a:bodyPr>
            <a:lstStyle/>
            <a:p>
              <a:pPr algn="l">
                <a:buNone/>
              </a:pPr>
              <a:r>
                <a:rPr lang="fr-FR" sz="2800" b="1" dirty="0">
                  <a:solidFill>
                    <a:srgbClr val="000000"/>
                  </a:solidFill>
                  <a:effectLst/>
                  <a:latin typeface="Times New Roman" panose="02020603050405020304" pitchFamily="18" charset="0"/>
                  <a:ea typeface="Times New Roman" panose="02020603050405020304" pitchFamily="18" charset="0"/>
                </a:rPr>
                <a:t>Luc 24, 45-48</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b="1" dirty="0">
                  <a:solidFill>
                    <a:srgbClr val="000000"/>
                  </a:solidFill>
                  <a:effectLst/>
                  <a:latin typeface="Times New Roman" panose="02020603050405020304" pitchFamily="18" charset="0"/>
                  <a:ea typeface="Times New Roman" panose="02020603050405020304" pitchFamily="18" charset="0"/>
                </a:rPr>
                <a:t>Sur le chemin d’Emmaüs</a:t>
              </a:r>
              <a:br>
                <a:rPr lang="fr-FR" sz="2800" dirty="0">
                  <a:solidFill>
                    <a:srgbClr val="000000"/>
                  </a:solidFill>
                  <a:effectLst/>
                  <a:latin typeface="Times New Roman" panose="02020603050405020304" pitchFamily="18" charset="0"/>
                  <a:ea typeface="Times New Roman" panose="02020603050405020304" pitchFamily="18" charset="0"/>
                </a:rPr>
              </a:br>
              <a:r>
                <a:rPr lang="fr-FR" sz="2800" i="1" dirty="0">
                  <a:solidFill>
                    <a:srgbClr val="000000"/>
                  </a:solidFill>
                  <a:effectLst/>
                  <a:latin typeface="Times New Roman" panose="02020603050405020304" pitchFamily="18" charset="0"/>
                  <a:ea typeface="Times New Roman" panose="02020603050405020304" pitchFamily="18" charset="0"/>
                </a:rPr>
                <a:t>Alors il ouvrit leur intelligence à la compréhension des Écritures.</a:t>
              </a:r>
              <a:endParaRPr lang="fr-FR" sz="2800" dirty="0">
                <a:solidFill>
                  <a:srgbClr val="000000"/>
                </a:solidFill>
                <a:effectLst/>
                <a:latin typeface="Times New Roman" panose="02020603050405020304" pitchFamily="18" charset="0"/>
                <a:ea typeface="Times New Roman" panose="02020603050405020304" pitchFamily="18" charset="0"/>
              </a:endParaRP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Il leur dit : Ainsi est-il écrit que le Christ souffrirait, qu’il ressusciterait d’entre les morts le troisième jour, et que la conversion serait proclamée en son nom, pour le pardon des péchés, à toutes les nations, en commençant par Jérusalem.</a:t>
              </a:r>
              <a:endParaRPr lang="fr-FR" sz="2800" dirty="0">
                <a:solidFill>
                  <a:srgbClr val="000000"/>
                </a:solidFill>
                <a:effectLst/>
                <a:latin typeface="Times New Roman" panose="02020603050405020304" pitchFamily="18" charset="0"/>
                <a:ea typeface="Times New Roman" panose="02020603050405020304" pitchFamily="18" charset="0"/>
              </a:endParaRPr>
            </a:p>
            <a:p>
              <a:pPr>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À vous d’en être les témoins</a:t>
              </a:r>
              <a:r>
                <a:rPr lang="fr-FR" sz="2800" i="1" dirty="0">
                  <a:effectLst/>
                  <a:latin typeface="Calibri" panose="020F0502020204030204" pitchFamily="34" charset="0"/>
                  <a:ea typeface="Calibri" panose="020F0502020204030204" pitchFamily="34" charset="0"/>
                </a:rPr>
                <a:t>.</a:t>
              </a:r>
              <a:endParaRPr lang="fr-FR" sz="2800" dirty="0"/>
            </a:p>
          </p:txBody>
        </p:sp>
        <p:sp>
          <p:nvSpPr>
            <p:cNvPr id="6" name="Rectangle : coins arrondis 5">
              <a:extLst>
                <a:ext uri="{FF2B5EF4-FFF2-40B4-BE49-F238E27FC236}">
                  <a16:creationId xmlns:a16="http://schemas.microsoft.com/office/drawing/2014/main" id="{D5E8581A-3DBC-4521-30FC-1298A80522E0}"/>
                </a:ext>
              </a:extLst>
            </p:cNvPr>
            <p:cNvSpPr/>
            <p:nvPr/>
          </p:nvSpPr>
          <p:spPr>
            <a:xfrm>
              <a:off x="1055570" y="1278735"/>
              <a:ext cx="9846646" cy="407425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1845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1931B00-182F-F72C-8B78-9E4D1B2C2163}"/>
              </a:ext>
            </a:extLst>
          </p:cNvPr>
          <p:cNvGrpSpPr/>
          <p:nvPr/>
        </p:nvGrpSpPr>
        <p:grpSpPr>
          <a:xfrm>
            <a:off x="3123397" y="2334300"/>
            <a:ext cx="6097604" cy="2814643"/>
            <a:chOff x="2873140" y="2469227"/>
            <a:chExt cx="6097604" cy="2531614"/>
          </a:xfrm>
        </p:grpSpPr>
        <p:sp>
          <p:nvSpPr>
            <p:cNvPr id="5" name="ZoneTexte 4">
              <a:extLst>
                <a:ext uri="{FF2B5EF4-FFF2-40B4-BE49-F238E27FC236}">
                  <a16:creationId xmlns:a16="http://schemas.microsoft.com/office/drawing/2014/main" id="{03699E28-54A6-DC9C-F421-6B26C4FFD28B}"/>
                </a:ext>
              </a:extLst>
            </p:cNvPr>
            <p:cNvSpPr txBox="1"/>
            <p:nvPr/>
          </p:nvSpPr>
          <p:spPr>
            <a:xfrm>
              <a:off x="2873140" y="2578811"/>
              <a:ext cx="6097604" cy="2020843"/>
            </a:xfrm>
            <a:prstGeom prst="rect">
              <a:avLst/>
            </a:prstGeom>
            <a:noFill/>
          </p:spPr>
          <p:txBody>
            <a:bodyPr wrap="square">
              <a:spAutoFit/>
            </a:bodyPr>
            <a:lstStyle/>
            <a:p>
              <a:pPr algn="ctr"/>
              <a:r>
                <a:rPr lang="fr-FR" sz="2800" dirty="0">
                  <a:solidFill>
                    <a:srgbClr val="FF0000"/>
                  </a:solidFill>
                  <a:latin typeface="Times New Roman" panose="02020603050405020304" pitchFamily="18" charset="0"/>
                  <a:cs typeface="Times New Roman" panose="02020603050405020304" pitchFamily="18" charset="0"/>
                </a:rPr>
                <a:t>01 CHER THEOPHILE</a:t>
              </a:r>
              <a:r>
                <a:rPr lang="fr-FR" sz="2800" dirty="0">
                  <a:latin typeface="Times New Roman" panose="02020603050405020304" pitchFamily="18" charset="0"/>
                  <a:cs typeface="Times New Roman" panose="02020603050405020304" pitchFamily="18" charset="0"/>
                </a:rPr>
                <a:t>, </a:t>
              </a:r>
            </a:p>
            <a:p>
              <a:pPr algn="ctr"/>
              <a:r>
                <a:rPr lang="fr-FR" sz="2800" dirty="0">
                  <a:solidFill>
                    <a:srgbClr val="FF0000"/>
                  </a:solidFill>
                  <a:latin typeface="Times New Roman" panose="02020603050405020304" pitchFamily="18" charset="0"/>
                  <a:cs typeface="Times New Roman" panose="02020603050405020304" pitchFamily="18" charset="0"/>
                </a:rPr>
                <a:t>dans mon premier livre</a:t>
              </a:r>
              <a:r>
                <a:rPr lang="fr-FR" sz="2800" dirty="0">
                  <a:latin typeface="Times New Roman" panose="02020603050405020304" pitchFamily="18" charset="0"/>
                  <a:cs typeface="Times New Roman" panose="02020603050405020304" pitchFamily="18" charset="0"/>
                </a:rPr>
                <a:t>, </a:t>
              </a:r>
            </a:p>
            <a:p>
              <a:pPr algn="ctr"/>
              <a:r>
                <a:rPr lang="fr-FR" sz="2800" dirty="0">
                  <a:latin typeface="Times New Roman" panose="02020603050405020304" pitchFamily="18" charset="0"/>
                  <a:cs typeface="Times New Roman" panose="02020603050405020304" pitchFamily="18" charset="0"/>
                </a:rPr>
                <a:t>j’ai parlé de tout ce que Jésus </a:t>
              </a:r>
            </a:p>
            <a:p>
              <a:pPr algn="ctr"/>
              <a:r>
                <a:rPr lang="fr-FR" sz="2800" dirty="0">
                  <a:latin typeface="Times New Roman" panose="02020603050405020304" pitchFamily="18" charset="0"/>
                  <a:cs typeface="Times New Roman" panose="02020603050405020304" pitchFamily="18" charset="0"/>
                </a:rPr>
                <a:t>a fait et enseigné, </a:t>
              </a:r>
            </a:p>
            <a:p>
              <a:pPr algn="ctr"/>
              <a:r>
                <a:rPr lang="fr-FR" sz="2800" dirty="0">
                  <a:latin typeface="Times New Roman" panose="02020603050405020304" pitchFamily="18" charset="0"/>
                  <a:cs typeface="Times New Roman" panose="02020603050405020304" pitchFamily="18" charset="0"/>
                </a:rPr>
                <a:t>depuis le moment où il commença</a:t>
              </a:r>
            </a:p>
          </p:txBody>
        </p:sp>
        <p:sp>
          <p:nvSpPr>
            <p:cNvPr id="6" name="Rectangle : coins arrondis 5">
              <a:extLst>
                <a:ext uri="{FF2B5EF4-FFF2-40B4-BE49-F238E27FC236}">
                  <a16:creationId xmlns:a16="http://schemas.microsoft.com/office/drawing/2014/main" id="{A0BD66C7-B6B0-E30F-C137-B0A0A8505101}"/>
                </a:ext>
              </a:extLst>
            </p:cNvPr>
            <p:cNvSpPr/>
            <p:nvPr/>
          </p:nvSpPr>
          <p:spPr>
            <a:xfrm>
              <a:off x="2873140" y="2469227"/>
              <a:ext cx="6097604" cy="2531614"/>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u numéro de diapositive 7">
            <a:extLst>
              <a:ext uri="{FF2B5EF4-FFF2-40B4-BE49-F238E27FC236}">
                <a16:creationId xmlns:a16="http://schemas.microsoft.com/office/drawing/2014/main" id="{ED38DB90-27F1-F0F7-AE5F-6350D69D5849}"/>
              </a:ext>
            </a:extLst>
          </p:cNvPr>
          <p:cNvSpPr>
            <a:spLocks noGrp="1"/>
          </p:cNvSpPr>
          <p:nvPr>
            <p:ph type="sldNum" sz="quarter" idx="12"/>
          </p:nvPr>
        </p:nvSpPr>
        <p:spPr/>
        <p:txBody>
          <a:bodyPr/>
          <a:lstStyle/>
          <a:p>
            <a:fld id="{6A56FB4B-9703-4DD1-9D1C-CB845E8B28E5}" type="slidenum">
              <a:rPr lang="fr-FR" smtClean="0"/>
              <a:t>3</a:t>
            </a:fld>
            <a:endParaRPr lang="fr-FR"/>
          </a:p>
        </p:txBody>
      </p:sp>
    </p:spTree>
    <p:extLst>
      <p:ext uri="{BB962C8B-B14F-4D97-AF65-F5344CB8AC3E}">
        <p14:creationId xmlns:p14="http://schemas.microsoft.com/office/powerpoint/2010/main" val="58609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31D9-B570-C566-09CC-9A5E0456ACC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C371143-81B2-15C8-BE98-2BA4A5D714E8}"/>
              </a:ext>
            </a:extLst>
          </p:cNvPr>
          <p:cNvSpPr>
            <a:spLocks noGrp="1"/>
          </p:cNvSpPr>
          <p:nvPr>
            <p:ph type="sldNum" sz="quarter" idx="12"/>
          </p:nvPr>
        </p:nvSpPr>
        <p:spPr/>
        <p:txBody>
          <a:bodyPr/>
          <a:lstStyle/>
          <a:p>
            <a:fld id="{6A56FB4B-9703-4DD1-9D1C-CB845E8B28E5}" type="slidenum">
              <a:rPr lang="fr-FR" smtClean="0"/>
              <a:t>30</a:t>
            </a:fld>
            <a:endParaRPr lang="fr-FR"/>
          </a:p>
        </p:txBody>
      </p:sp>
      <p:sp>
        <p:nvSpPr>
          <p:cNvPr id="3" name="ZoneTexte 2">
            <a:extLst>
              <a:ext uri="{FF2B5EF4-FFF2-40B4-BE49-F238E27FC236}">
                <a16:creationId xmlns:a16="http://schemas.microsoft.com/office/drawing/2014/main" id="{D295D113-E946-ADB1-F42D-F3136F2B3BA0}"/>
              </a:ext>
            </a:extLst>
          </p:cNvPr>
          <p:cNvSpPr txBox="1"/>
          <p:nvPr/>
        </p:nvSpPr>
        <p:spPr>
          <a:xfrm>
            <a:off x="180473" y="176281"/>
            <a:ext cx="147507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mes témoins </a:t>
            </a:r>
            <a:endParaRPr lang="fr-FR" dirty="0"/>
          </a:p>
        </p:txBody>
      </p:sp>
      <p:grpSp>
        <p:nvGrpSpPr>
          <p:cNvPr id="7" name="Groupe 6">
            <a:extLst>
              <a:ext uri="{FF2B5EF4-FFF2-40B4-BE49-F238E27FC236}">
                <a16:creationId xmlns:a16="http://schemas.microsoft.com/office/drawing/2014/main" id="{E771E294-D4CC-7E75-454F-8427334FAC9F}"/>
              </a:ext>
            </a:extLst>
          </p:cNvPr>
          <p:cNvGrpSpPr/>
          <p:nvPr/>
        </p:nvGrpSpPr>
        <p:grpSpPr>
          <a:xfrm>
            <a:off x="180473" y="699434"/>
            <a:ext cx="9069404" cy="3290481"/>
            <a:chOff x="2136809" y="1892967"/>
            <a:chExt cx="8450980" cy="3785937"/>
          </a:xfrm>
        </p:grpSpPr>
        <p:sp>
          <p:nvSpPr>
            <p:cNvPr id="5" name="ZoneTexte 4">
              <a:extLst>
                <a:ext uri="{FF2B5EF4-FFF2-40B4-BE49-F238E27FC236}">
                  <a16:creationId xmlns:a16="http://schemas.microsoft.com/office/drawing/2014/main" id="{14FE036B-59E5-E73B-A84D-904B6EE0FFBC}"/>
                </a:ext>
              </a:extLst>
            </p:cNvPr>
            <p:cNvSpPr txBox="1"/>
            <p:nvPr/>
          </p:nvSpPr>
          <p:spPr>
            <a:xfrm>
              <a:off x="2432784" y="2231663"/>
              <a:ext cx="8039501" cy="308083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Jésus dit à ses disciples qu’ils sont les témoins de sa mort, de sa résurrection et qu’ils doivent prêcher la Bonne Nouvelle à toutes les nations.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 disciples ont vraiment cru </a:t>
              </a:r>
              <a:b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 Jésus est mort et ressuscité et ils le disent.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C’est cela être témoin de la Bonne Nouvelle (=Evangile).</a:t>
              </a:r>
            </a:p>
          </p:txBody>
        </p:sp>
        <p:sp>
          <p:nvSpPr>
            <p:cNvPr id="6" name="Rectangle : coins arrondis 5">
              <a:extLst>
                <a:ext uri="{FF2B5EF4-FFF2-40B4-BE49-F238E27FC236}">
                  <a16:creationId xmlns:a16="http://schemas.microsoft.com/office/drawing/2014/main" id="{5A1CFF22-9AED-8792-10EE-1C096FB8ED6A}"/>
                </a:ext>
              </a:extLst>
            </p:cNvPr>
            <p:cNvSpPr/>
            <p:nvPr/>
          </p:nvSpPr>
          <p:spPr>
            <a:xfrm>
              <a:off x="2136809" y="1892967"/>
              <a:ext cx="8450980" cy="378593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EC99E514-32B1-7CFC-EA06-7EA134A5A693}"/>
              </a:ext>
            </a:extLst>
          </p:cNvPr>
          <p:cNvGrpSpPr/>
          <p:nvPr/>
        </p:nvGrpSpPr>
        <p:grpSpPr>
          <a:xfrm>
            <a:off x="3082145" y="4826939"/>
            <a:ext cx="8101064" cy="1039528"/>
            <a:chOff x="3378466" y="4901096"/>
            <a:chExt cx="8101064" cy="1039528"/>
          </a:xfrm>
        </p:grpSpPr>
        <p:sp>
          <p:nvSpPr>
            <p:cNvPr id="8" name="Rectangle : coins arrondis 7">
              <a:extLst>
                <a:ext uri="{FF2B5EF4-FFF2-40B4-BE49-F238E27FC236}">
                  <a16:creationId xmlns:a16="http://schemas.microsoft.com/office/drawing/2014/main" id="{1EDFF0C8-2DD7-4FEE-EEEF-DC69CA7B0899}"/>
                </a:ext>
              </a:extLst>
            </p:cNvPr>
            <p:cNvSpPr/>
            <p:nvPr/>
          </p:nvSpPr>
          <p:spPr>
            <a:xfrm>
              <a:off x="3378466" y="4901096"/>
              <a:ext cx="7975334" cy="1039528"/>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96B65D99-FBED-B8CC-3BBD-E912AB1C8EBE}"/>
                </a:ext>
              </a:extLst>
            </p:cNvPr>
            <p:cNvSpPr txBox="1"/>
            <p:nvPr/>
          </p:nvSpPr>
          <p:spPr>
            <a:xfrm>
              <a:off x="3504196" y="5063266"/>
              <a:ext cx="7975334" cy="523220"/>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 toi, comment peux-tu être témoin de Jésus Christ ? </a:t>
              </a:r>
              <a:endParaRPr lang="fr-FR" sz="2800" dirty="0">
                <a:latin typeface="Times New Roman" panose="02020603050405020304" pitchFamily="18" charset="0"/>
                <a:cs typeface="Times New Roman" panose="02020603050405020304" pitchFamily="18" charset="0"/>
              </a:endParaRPr>
            </a:p>
          </p:txBody>
        </p:sp>
      </p:grpSp>
      <p:pic>
        <p:nvPicPr>
          <p:cNvPr id="9" name="Image 8">
            <a:extLst>
              <a:ext uri="{FF2B5EF4-FFF2-40B4-BE49-F238E27FC236}">
                <a16:creationId xmlns:a16="http://schemas.microsoft.com/office/drawing/2014/main" id="{D6D75964-01C2-C04A-9753-80D3AF547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377828"/>
            <a:ext cx="3046444" cy="3290481"/>
          </a:xfrm>
          <a:prstGeom prst="rect">
            <a:avLst/>
          </a:prstGeom>
        </p:spPr>
      </p:pic>
    </p:spTree>
    <p:extLst>
      <p:ext uri="{BB962C8B-B14F-4D97-AF65-F5344CB8AC3E}">
        <p14:creationId xmlns:p14="http://schemas.microsoft.com/office/powerpoint/2010/main" val="22318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635C-A7F3-79D4-1DC8-94C851005B9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3FE2F8-0F7A-06A6-F49A-64E06B6359E9}"/>
              </a:ext>
            </a:extLst>
          </p:cNvPr>
          <p:cNvSpPr>
            <a:spLocks noGrp="1"/>
          </p:cNvSpPr>
          <p:nvPr>
            <p:ph type="sldNum" sz="quarter" idx="12"/>
          </p:nvPr>
        </p:nvSpPr>
        <p:spPr/>
        <p:txBody>
          <a:bodyPr/>
          <a:lstStyle/>
          <a:p>
            <a:fld id="{6A56FB4B-9703-4DD1-9D1C-CB845E8B28E5}" type="slidenum">
              <a:rPr lang="fr-FR" smtClean="0"/>
              <a:t>31</a:t>
            </a:fld>
            <a:endParaRPr lang="fr-FR"/>
          </a:p>
        </p:txBody>
      </p:sp>
      <p:grpSp>
        <p:nvGrpSpPr>
          <p:cNvPr id="7" name="Groupe 6">
            <a:extLst>
              <a:ext uri="{FF2B5EF4-FFF2-40B4-BE49-F238E27FC236}">
                <a16:creationId xmlns:a16="http://schemas.microsoft.com/office/drawing/2014/main" id="{84792AF0-9651-520D-EAFE-AE0036D56FBA}"/>
              </a:ext>
            </a:extLst>
          </p:cNvPr>
          <p:cNvGrpSpPr/>
          <p:nvPr/>
        </p:nvGrpSpPr>
        <p:grpSpPr>
          <a:xfrm>
            <a:off x="2090057" y="2558115"/>
            <a:ext cx="6632504" cy="2264255"/>
            <a:chOff x="2699502" y="3003081"/>
            <a:chExt cx="6366293" cy="2277294"/>
          </a:xfrm>
        </p:grpSpPr>
        <p:sp>
          <p:nvSpPr>
            <p:cNvPr id="5" name="ZoneTexte 4">
              <a:extLst>
                <a:ext uri="{FF2B5EF4-FFF2-40B4-BE49-F238E27FC236}">
                  <a16:creationId xmlns:a16="http://schemas.microsoft.com/office/drawing/2014/main" id="{5E98ABDA-25BB-4A17-17E7-EB7342C370F1}"/>
                </a:ext>
              </a:extLst>
            </p:cNvPr>
            <p:cNvSpPr txBox="1"/>
            <p:nvPr/>
          </p:nvSpPr>
          <p:spPr>
            <a:xfrm>
              <a:off x="2968191" y="3108241"/>
              <a:ext cx="6097604" cy="1826339"/>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09</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Après ces paroles, </a:t>
              </a:r>
            </a:p>
            <a:p>
              <a:r>
                <a:rPr lang="fr-FR" sz="2800" dirty="0">
                  <a:effectLst/>
                  <a:latin typeface="Times New Roman" panose="02020603050405020304" pitchFamily="18" charset="0"/>
                  <a:ea typeface="Times New Roman" panose="02020603050405020304" pitchFamily="18" charset="0"/>
                </a:rPr>
                <a:t>tandis que les Apôtres le regardaient,</a:t>
              </a:r>
              <a:r>
                <a:rPr lang="fr-FR" sz="2800" dirty="0">
                  <a:solidFill>
                    <a:srgbClr val="444444"/>
                  </a:solidFill>
                  <a:effectLst/>
                  <a:latin typeface="Times New Roman" panose="02020603050405020304" pitchFamily="18" charset="0"/>
                  <a:ea typeface="Times New Roman" panose="02020603050405020304" pitchFamily="18" charset="0"/>
                </a:rPr>
                <a:t> </a:t>
              </a:r>
            </a:p>
            <a:p>
              <a:r>
                <a:rPr lang="fr-FR" sz="2800" dirty="0">
                  <a:solidFill>
                    <a:srgbClr val="FF0000"/>
                  </a:solidFill>
                  <a:effectLst/>
                  <a:latin typeface="Times New Roman" panose="02020603050405020304" pitchFamily="18" charset="0"/>
                  <a:ea typeface="Times New Roman" panose="02020603050405020304" pitchFamily="18" charset="0"/>
                </a:rPr>
                <a:t>il s’éleva, </a:t>
              </a:r>
            </a:p>
            <a:p>
              <a:r>
                <a:rPr lang="fr-FR" sz="2800" dirty="0">
                  <a:effectLst/>
                  <a:latin typeface="Times New Roman" panose="02020603050405020304" pitchFamily="18" charset="0"/>
                  <a:ea typeface="Times New Roman" panose="02020603050405020304" pitchFamily="18" charset="0"/>
                </a:rPr>
                <a:t>et une nuée vint le soustraire à leurs yeux</a:t>
              </a:r>
              <a:r>
                <a:rPr lang="fr-FR" sz="1800" dirty="0">
                  <a:solidFill>
                    <a:srgbClr val="444444"/>
                  </a:solidFill>
                  <a:effectLst/>
                  <a:latin typeface="Times New Roman" panose="02020603050405020304" pitchFamily="18" charset="0"/>
                  <a:ea typeface="Times New Roman" panose="02020603050405020304" pitchFamily="18" charset="0"/>
                </a:rPr>
                <a:t>.</a:t>
              </a:r>
              <a:endParaRPr lang="fr-FR" dirty="0"/>
            </a:p>
          </p:txBody>
        </p:sp>
        <p:sp>
          <p:nvSpPr>
            <p:cNvPr id="6" name="Rectangle : coins arrondis 5">
              <a:extLst>
                <a:ext uri="{FF2B5EF4-FFF2-40B4-BE49-F238E27FC236}">
                  <a16:creationId xmlns:a16="http://schemas.microsoft.com/office/drawing/2014/main" id="{CFE57ECF-FC4E-A0E9-200A-7F7AFE54D817}"/>
                </a:ext>
              </a:extLst>
            </p:cNvPr>
            <p:cNvSpPr/>
            <p:nvPr/>
          </p:nvSpPr>
          <p:spPr>
            <a:xfrm>
              <a:off x="2699502" y="3003081"/>
              <a:ext cx="6258826" cy="2277294"/>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1568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4D25F-8531-A584-8FF9-C4F1D2E0203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8B3156-A4B2-39C6-3754-CCAFDAD6AEE8}"/>
              </a:ext>
            </a:extLst>
          </p:cNvPr>
          <p:cNvSpPr>
            <a:spLocks noGrp="1"/>
          </p:cNvSpPr>
          <p:nvPr>
            <p:ph type="sldNum" sz="quarter" idx="12"/>
          </p:nvPr>
        </p:nvSpPr>
        <p:spPr/>
        <p:txBody>
          <a:bodyPr/>
          <a:lstStyle/>
          <a:p>
            <a:fld id="{6A56FB4B-9703-4DD1-9D1C-CB845E8B28E5}" type="slidenum">
              <a:rPr lang="fr-FR" smtClean="0"/>
              <a:t>32</a:t>
            </a:fld>
            <a:endParaRPr lang="fr-FR"/>
          </a:p>
        </p:txBody>
      </p:sp>
      <p:sp>
        <p:nvSpPr>
          <p:cNvPr id="5" name="ZoneTexte 4">
            <a:extLst>
              <a:ext uri="{FF2B5EF4-FFF2-40B4-BE49-F238E27FC236}">
                <a16:creationId xmlns:a16="http://schemas.microsoft.com/office/drawing/2014/main" id="{E39C0A7C-33D3-09F7-F36D-E2146CF1CF91}"/>
              </a:ext>
            </a:extLst>
          </p:cNvPr>
          <p:cNvSpPr txBox="1"/>
          <p:nvPr/>
        </p:nvSpPr>
        <p:spPr>
          <a:xfrm>
            <a:off x="170849" y="185906"/>
            <a:ext cx="11093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il s’éleva, </a:t>
            </a:r>
            <a:endParaRPr lang="fr-FR" dirty="0"/>
          </a:p>
        </p:txBody>
      </p:sp>
      <p:grpSp>
        <p:nvGrpSpPr>
          <p:cNvPr id="10" name="Groupe 9">
            <a:extLst>
              <a:ext uri="{FF2B5EF4-FFF2-40B4-BE49-F238E27FC236}">
                <a16:creationId xmlns:a16="http://schemas.microsoft.com/office/drawing/2014/main" id="{2A27F059-BB24-BBF0-0F2E-04E76523E687}"/>
              </a:ext>
            </a:extLst>
          </p:cNvPr>
          <p:cNvGrpSpPr/>
          <p:nvPr/>
        </p:nvGrpSpPr>
        <p:grpSpPr>
          <a:xfrm>
            <a:off x="1166260" y="1267326"/>
            <a:ext cx="4092342" cy="1318174"/>
            <a:chOff x="980172" y="911192"/>
            <a:chExt cx="6440906" cy="1318174"/>
          </a:xfrm>
        </p:grpSpPr>
        <p:sp>
          <p:nvSpPr>
            <p:cNvPr id="6" name="Rectangle : coins arrondis 5">
              <a:extLst>
                <a:ext uri="{FF2B5EF4-FFF2-40B4-BE49-F238E27FC236}">
                  <a16:creationId xmlns:a16="http://schemas.microsoft.com/office/drawing/2014/main" id="{CB7DED71-1922-7115-D9A8-50C81F41C793}"/>
                </a:ext>
              </a:extLst>
            </p:cNvPr>
            <p:cNvSpPr/>
            <p:nvPr/>
          </p:nvSpPr>
          <p:spPr>
            <a:xfrm>
              <a:off x="980172" y="911192"/>
              <a:ext cx="6440906" cy="131817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9F05E775-82E7-226F-EB41-8532097B0A53}"/>
                </a:ext>
              </a:extLst>
            </p:cNvPr>
            <p:cNvSpPr txBox="1"/>
            <p:nvPr/>
          </p:nvSpPr>
          <p:spPr>
            <a:xfrm>
              <a:off x="1151823" y="1029185"/>
              <a:ext cx="6097604" cy="95410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Que veut dire s’élever ?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rPr>
                <a:t>S’élever signifier monter.</a:t>
              </a:r>
            </a:p>
          </p:txBody>
        </p:sp>
      </p:grpSp>
      <p:grpSp>
        <p:nvGrpSpPr>
          <p:cNvPr id="13" name="Groupe 12">
            <a:extLst>
              <a:ext uri="{FF2B5EF4-FFF2-40B4-BE49-F238E27FC236}">
                <a16:creationId xmlns:a16="http://schemas.microsoft.com/office/drawing/2014/main" id="{9FA520FE-0562-D815-75AE-1A911FA3A6E5}"/>
              </a:ext>
            </a:extLst>
          </p:cNvPr>
          <p:cNvGrpSpPr/>
          <p:nvPr/>
        </p:nvGrpSpPr>
        <p:grpSpPr>
          <a:xfrm>
            <a:off x="3048458" y="3967671"/>
            <a:ext cx="7616792" cy="947230"/>
            <a:chOff x="2797743" y="3166711"/>
            <a:chExt cx="7616792" cy="962527"/>
          </a:xfrm>
        </p:grpSpPr>
        <p:sp>
          <p:nvSpPr>
            <p:cNvPr id="7" name="Rectangle : coins arrondis 6">
              <a:extLst>
                <a:ext uri="{FF2B5EF4-FFF2-40B4-BE49-F238E27FC236}">
                  <a16:creationId xmlns:a16="http://schemas.microsoft.com/office/drawing/2014/main" id="{36840090-DDD6-56EB-D079-146F06E14865}"/>
                </a:ext>
              </a:extLst>
            </p:cNvPr>
            <p:cNvSpPr/>
            <p:nvPr/>
          </p:nvSpPr>
          <p:spPr>
            <a:xfrm>
              <a:off x="2797743" y="3166711"/>
              <a:ext cx="7616792" cy="96252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CC50F659-6A27-A1AB-86A2-D2C4A17622BB}"/>
                </a:ext>
              </a:extLst>
            </p:cNvPr>
            <p:cNvSpPr txBox="1"/>
            <p:nvPr/>
          </p:nvSpPr>
          <p:spPr>
            <a:xfrm>
              <a:off x="3062839" y="3353793"/>
              <a:ext cx="7086600"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La traduction grecque nous dit : </a:t>
              </a:r>
              <a:r>
                <a:rPr lang="fr-FR" sz="2800" i="1" dirty="0">
                  <a:solidFill>
                    <a:srgbClr val="000000"/>
                  </a:solidFill>
                  <a:effectLst/>
                  <a:latin typeface="Times New Roman" panose="02020603050405020304" pitchFamily="18" charset="0"/>
                  <a:ea typeface="Times New Roman" panose="02020603050405020304" pitchFamily="18" charset="0"/>
                </a:rPr>
                <a:t>Jésus fut élevé</a:t>
              </a:r>
              <a:r>
                <a:rPr lang="fr-FR" sz="2800" dirty="0">
                  <a:solidFill>
                    <a:srgbClr val="000000"/>
                  </a:solidFill>
                  <a:effectLst/>
                  <a:latin typeface="Times New Roman" panose="02020603050405020304" pitchFamily="18" charset="0"/>
                  <a:ea typeface="Times New Roman" panose="02020603050405020304" pitchFamily="18" charset="0"/>
                </a:rPr>
                <a:t> </a:t>
              </a:r>
            </a:p>
          </p:txBody>
        </p:sp>
      </p:grpSp>
      <p:pic>
        <p:nvPicPr>
          <p:cNvPr id="11" name="Image 10">
            <a:extLst>
              <a:ext uri="{FF2B5EF4-FFF2-40B4-BE49-F238E27FC236}">
                <a16:creationId xmlns:a16="http://schemas.microsoft.com/office/drawing/2014/main" id="{08654C97-D11F-05DF-9212-51BB90EF5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6526">
            <a:off x="6993392" y="711784"/>
            <a:ext cx="2328672" cy="2429256"/>
          </a:xfrm>
          <a:prstGeom prst="rect">
            <a:avLst/>
          </a:prstGeom>
        </p:spPr>
      </p:pic>
    </p:spTree>
    <p:extLst>
      <p:ext uri="{BB962C8B-B14F-4D97-AF65-F5344CB8AC3E}">
        <p14:creationId xmlns:p14="http://schemas.microsoft.com/office/powerpoint/2010/main" val="12391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1914-545A-4267-5E23-44D5A9A4657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A69B3CF-2734-E293-87B9-886B77869363}"/>
              </a:ext>
            </a:extLst>
          </p:cNvPr>
          <p:cNvSpPr>
            <a:spLocks noGrp="1"/>
          </p:cNvSpPr>
          <p:nvPr>
            <p:ph type="sldNum" sz="quarter" idx="12"/>
          </p:nvPr>
        </p:nvSpPr>
        <p:spPr/>
        <p:txBody>
          <a:bodyPr/>
          <a:lstStyle/>
          <a:p>
            <a:fld id="{6A56FB4B-9703-4DD1-9D1C-CB845E8B28E5}" type="slidenum">
              <a:rPr lang="fr-FR" smtClean="0"/>
              <a:t>33</a:t>
            </a:fld>
            <a:endParaRPr lang="fr-FR"/>
          </a:p>
        </p:txBody>
      </p:sp>
      <p:sp>
        <p:nvSpPr>
          <p:cNvPr id="3" name="ZoneTexte 2">
            <a:extLst>
              <a:ext uri="{FF2B5EF4-FFF2-40B4-BE49-F238E27FC236}">
                <a16:creationId xmlns:a16="http://schemas.microsoft.com/office/drawing/2014/main" id="{635BC007-C64F-0785-31D5-F44123969B56}"/>
              </a:ext>
            </a:extLst>
          </p:cNvPr>
          <p:cNvSpPr txBox="1"/>
          <p:nvPr/>
        </p:nvSpPr>
        <p:spPr>
          <a:xfrm>
            <a:off x="170849" y="185906"/>
            <a:ext cx="11093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il s’éleva, </a:t>
            </a:r>
            <a:endParaRPr lang="fr-FR" dirty="0"/>
          </a:p>
        </p:txBody>
      </p:sp>
      <p:sp>
        <p:nvSpPr>
          <p:cNvPr id="4" name="Rectangle : coins arrondis 3">
            <a:extLst>
              <a:ext uri="{FF2B5EF4-FFF2-40B4-BE49-F238E27FC236}">
                <a16:creationId xmlns:a16="http://schemas.microsoft.com/office/drawing/2014/main" id="{085155C0-9F17-78A0-8532-79CF2CFBD21B}"/>
              </a:ext>
            </a:extLst>
          </p:cNvPr>
          <p:cNvSpPr/>
          <p:nvPr/>
        </p:nvSpPr>
        <p:spPr>
          <a:xfrm>
            <a:off x="1678978" y="3429000"/>
            <a:ext cx="8474815" cy="253304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9B3CE3B-4EEF-1123-A4FA-B90C348D6D37}"/>
              </a:ext>
            </a:extLst>
          </p:cNvPr>
          <p:cNvSpPr txBox="1"/>
          <p:nvPr/>
        </p:nvSpPr>
        <p:spPr>
          <a:xfrm>
            <a:off x="2038207" y="3726028"/>
            <a:ext cx="9154886" cy="1938992"/>
          </a:xfrm>
          <a:prstGeom prst="rect">
            <a:avLst/>
          </a:prstGeom>
          <a:noFill/>
        </p:spPr>
        <p:txBody>
          <a:bodyPr wrap="square">
            <a:spAutoFit/>
          </a:bodyPr>
          <a:lstStyle/>
          <a:p>
            <a:r>
              <a:rPr lang="fr-FR" sz="2400" dirty="0">
                <a:latin typeface="Times New Roman" panose="02020603050405020304" pitchFamily="18" charset="0"/>
                <a:cs typeface="Times New Roman" panose="02020603050405020304" pitchFamily="18" charset="0"/>
              </a:rPr>
              <a:t>Dans le Premier Testament, </a:t>
            </a:r>
          </a:p>
          <a:p>
            <a:r>
              <a:rPr lang="fr-FR" sz="2400" dirty="0">
                <a:latin typeface="Times New Roman" panose="02020603050405020304" pitchFamily="18" charset="0"/>
                <a:cs typeface="Times New Roman" panose="02020603050405020304" pitchFamily="18" charset="0"/>
              </a:rPr>
              <a:t>deux autres personnages sont élevés au ciel à la fin de leur vie : </a:t>
            </a:r>
          </a:p>
          <a:p>
            <a:r>
              <a:rPr lang="fr-FR" sz="2400" b="1" dirty="0">
                <a:latin typeface="Times New Roman" panose="02020603050405020304" pitchFamily="18" charset="0"/>
                <a:cs typeface="Times New Roman" panose="02020603050405020304" pitchFamily="18" charset="0"/>
              </a:rPr>
              <a:t>Genèse 5, 24 </a:t>
            </a:r>
            <a:r>
              <a:rPr lang="fr-FR" sz="2400" dirty="0">
                <a:latin typeface="Times New Roman" panose="02020603050405020304" pitchFamily="18" charset="0"/>
                <a:cs typeface="Times New Roman" panose="02020603050405020304" pitchFamily="18" charset="0"/>
              </a:rPr>
              <a:t>Hénoch </a:t>
            </a:r>
          </a:p>
          <a:p>
            <a:r>
              <a:rPr lang="fr-FR" sz="2400" b="1" dirty="0">
                <a:latin typeface="Times New Roman" panose="02020603050405020304" pitchFamily="18" charset="0"/>
                <a:cs typeface="Times New Roman" panose="02020603050405020304" pitchFamily="18" charset="0"/>
              </a:rPr>
              <a:t>2 R 2, 1 </a:t>
            </a:r>
            <a:r>
              <a:rPr lang="fr-FR" sz="2400" dirty="0">
                <a:latin typeface="Times New Roman" panose="02020603050405020304" pitchFamily="18" charset="0"/>
                <a:cs typeface="Times New Roman" panose="02020603050405020304" pitchFamily="18" charset="0"/>
              </a:rPr>
              <a:t>Élie  </a:t>
            </a:r>
          </a:p>
          <a:p>
            <a:r>
              <a:rPr lang="fr-FR" sz="2400" dirty="0">
                <a:latin typeface="Times New Roman" panose="02020603050405020304" pitchFamily="18" charset="0"/>
                <a:cs typeface="Times New Roman" panose="02020603050405020304" pitchFamily="18" charset="0"/>
              </a:rPr>
              <a:t>Le prophète Elie a été enlevé au ciel dans un char de feu</a:t>
            </a:r>
            <a:r>
              <a:rPr lang="fr-FR" sz="2400" dirty="0"/>
              <a:t>.</a:t>
            </a:r>
          </a:p>
        </p:txBody>
      </p:sp>
      <p:pic>
        <p:nvPicPr>
          <p:cNvPr id="1026" name="Image 1" descr="file:///C:/Users/Maubourg/Desktop/AGNES/Docs%20AB/DOSSIERS%20PLP/plp%20ascension/nouveaux%20cube%20escalier/ascension%20elie%20couleur.jpg">
            <a:extLst>
              <a:ext uri="{FF2B5EF4-FFF2-40B4-BE49-F238E27FC236}">
                <a16:creationId xmlns:a16="http://schemas.microsoft.com/office/drawing/2014/main" id="{6ADE9168-C744-3DCF-C703-EBB71003E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25" r="26614" b="32022"/>
          <a:stretch>
            <a:fillRect/>
          </a:stretch>
        </p:blipFill>
        <p:spPr bwMode="auto">
          <a:xfrm rot="20879265">
            <a:off x="6277963" y="693233"/>
            <a:ext cx="3407909" cy="210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424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7E56-2EA2-FF49-0403-6FCDB1D9139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9914BE-C433-4792-1FAF-2DA65D6247AE}"/>
              </a:ext>
            </a:extLst>
          </p:cNvPr>
          <p:cNvSpPr>
            <a:spLocks noGrp="1"/>
          </p:cNvSpPr>
          <p:nvPr>
            <p:ph type="sldNum" sz="quarter" idx="12"/>
          </p:nvPr>
        </p:nvSpPr>
        <p:spPr/>
        <p:txBody>
          <a:bodyPr/>
          <a:lstStyle/>
          <a:p>
            <a:fld id="{6A56FB4B-9703-4DD1-9D1C-CB845E8B28E5}" type="slidenum">
              <a:rPr lang="fr-FR" smtClean="0"/>
              <a:t>34</a:t>
            </a:fld>
            <a:endParaRPr lang="fr-FR"/>
          </a:p>
        </p:txBody>
      </p:sp>
      <p:sp>
        <p:nvSpPr>
          <p:cNvPr id="3" name="ZoneTexte 2">
            <a:extLst>
              <a:ext uri="{FF2B5EF4-FFF2-40B4-BE49-F238E27FC236}">
                <a16:creationId xmlns:a16="http://schemas.microsoft.com/office/drawing/2014/main" id="{051E8E20-CF76-2833-FBBE-058340DA6A40}"/>
              </a:ext>
            </a:extLst>
          </p:cNvPr>
          <p:cNvSpPr txBox="1"/>
          <p:nvPr/>
        </p:nvSpPr>
        <p:spPr>
          <a:xfrm>
            <a:off x="170849" y="185906"/>
            <a:ext cx="11093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il s’éleva, </a:t>
            </a:r>
            <a:endParaRPr lang="fr-FR" dirty="0"/>
          </a:p>
        </p:txBody>
      </p:sp>
      <p:grpSp>
        <p:nvGrpSpPr>
          <p:cNvPr id="7" name="Groupe 6">
            <a:extLst>
              <a:ext uri="{FF2B5EF4-FFF2-40B4-BE49-F238E27FC236}">
                <a16:creationId xmlns:a16="http://schemas.microsoft.com/office/drawing/2014/main" id="{7035592E-9244-1C4B-B87C-87C86E475571}"/>
              </a:ext>
            </a:extLst>
          </p:cNvPr>
          <p:cNvGrpSpPr/>
          <p:nvPr/>
        </p:nvGrpSpPr>
        <p:grpSpPr>
          <a:xfrm>
            <a:off x="1627358" y="1508760"/>
            <a:ext cx="8604986" cy="3840480"/>
            <a:chOff x="1732548" y="1414914"/>
            <a:chExt cx="8604986" cy="3840480"/>
          </a:xfrm>
        </p:grpSpPr>
        <p:sp>
          <p:nvSpPr>
            <p:cNvPr id="5" name="ZoneTexte 4">
              <a:extLst>
                <a:ext uri="{FF2B5EF4-FFF2-40B4-BE49-F238E27FC236}">
                  <a16:creationId xmlns:a16="http://schemas.microsoft.com/office/drawing/2014/main" id="{1FECA77B-CBAA-3A30-421A-B9962D412470}"/>
                </a:ext>
              </a:extLst>
            </p:cNvPr>
            <p:cNvSpPr txBox="1"/>
            <p:nvPr/>
          </p:nvSpPr>
          <p:spPr>
            <a:xfrm>
              <a:off x="2009275" y="1642383"/>
              <a:ext cx="8328259" cy="3385542"/>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Dans ces récits, c’est Dieu qui fait venir Elie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 Jésus auprès de lui.</a:t>
              </a:r>
            </a:p>
            <a:p>
              <a:pPr algn="l">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L’Ascension de Jésus au ciel est un symbole montrant d’une part que Jésus entre dans la gloire de Dieu et d’autre part que la présence du ressuscité </a:t>
              </a:r>
              <a:br>
                <a:rPr lang="fr-FR" sz="2800" i="1"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auprès des disciples ne sera plus la même. </a:t>
              </a:r>
            </a:p>
            <a:p>
              <a:pPr algn="l">
                <a:buNone/>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Son corps est absent, mais son esprit demeure avec eux</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buNone/>
              </a:pPr>
              <a:r>
                <a:rPr lang="fr-FR" dirty="0">
                  <a:effectLst/>
                  <a:latin typeface="Times New Roman" panose="02020603050405020304" pitchFamily="18" charset="0"/>
                  <a:ea typeface="Calibri" panose="020F0502020204030204" pitchFamily="34" charset="0"/>
                  <a:cs typeface="Times New Roman" panose="02020603050405020304" pitchFamily="18" charset="0"/>
                </a:rPr>
                <a:t>                                                                            Sébastien </a:t>
              </a:r>
              <a:r>
                <a:rPr lang="fr-FR" dirty="0" err="1">
                  <a:effectLst/>
                  <a:latin typeface="Times New Roman" panose="02020603050405020304" pitchFamily="18" charset="0"/>
                  <a:ea typeface="Calibri" panose="020F0502020204030204" pitchFamily="34" charset="0"/>
                  <a:cs typeface="Times New Roman" panose="02020603050405020304" pitchFamily="18" charset="0"/>
                </a:rPr>
                <a:t>Doane</a:t>
              </a:r>
              <a:r>
                <a:rPr lang="fr-FR" dirty="0">
                  <a:effectLst/>
                  <a:latin typeface="Times New Roman" panose="02020603050405020304" pitchFamily="18" charset="0"/>
                  <a:ea typeface="Calibri" panose="020F0502020204030204" pitchFamily="34" charset="0"/>
                  <a:cs typeface="Times New Roman" panose="02020603050405020304" pitchFamily="18" charset="0"/>
                </a:rPr>
                <a:t> Ascension. </a:t>
              </a:r>
              <a:r>
                <a:rPr lang="fr-FR" dirty="0" err="1">
                  <a:effectLst/>
                  <a:latin typeface="Times New Roman" panose="02020603050405020304" pitchFamily="18" charset="0"/>
                  <a:ea typeface="Calibri" panose="020F0502020204030204" pitchFamily="34" charset="0"/>
                  <a:cs typeface="Times New Roman" panose="02020603050405020304" pitchFamily="18" charset="0"/>
                </a:rPr>
                <a:t>Interbible</a:t>
              </a:r>
              <a:endParaRPr lang="fr-FR" dirty="0">
                <a:latin typeface="Times New Roman" panose="02020603050405020304" pitchFamily="18"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F990EB10-FA7A-7286-3A55-BC42ABBA8DF2}"/>
                </a:ext>
              </a:extLst>
            </p:cNvPr>
            <p:cNvSpPr/>
            <p:nvPr/>
          </p:nvSpPr>
          <p:spPr>
            <a:xfrm>
              <a:off x="1732548" y="1414914"/>
              <a:ext cx="8604986" cy="384048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89120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B4C81-E7D5-BC90-CA36-390665C45AE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872B1B5-ACB2-9F98-C3E4-971CE9284292}"/>
              </a:ext>
            </a:extLst>
          </p:cNvPr>
          <p:cNvSpPr>
            <a:spLocks noGrp="1"/>
          </p:cNvSpPr>
          <p:nvPr>
            <p:ph type="sldNum" sz="quarter" idx="12"/>
          </p:nvPr>
        </p:nvSpPr>
        <p:spPr/>
        <p:txBody>
          <a:bodyPr/>
          <a:lstStyle/>
          <a:p>
            <a:fld id="{6A56FB4B-9703-4DD1-9D1C-CB845E8B28E5}" type="slidenum">
              <a:rPr lang="fr-FR" smtClean="0"/>
              <a:t>35</a:t>
            </a:fld>
            <a:endParaRPr lang="fr-FR"/>
          </a:p>
        </p:txBody>
      </p:sp>
      <p:grpSp>
        <p:nvGrpSpPr>
          <p:cNvPr id="3" name="Groupe 2">
            <a:extLst>
              <a:ext uri="{FF2B5EF4-FFF2-40B4-BE49-F238E27FC236}">
                <a16:creationId xmlns:a16="http://schemas.microsoft.com/office/drawing/2014/main" id="{CCF10AED-B179-B263-21CE-98C8F880579E}"/>
              </a:ext>
            </a:extLst>
          </p:cNvPr>
          <p:cNvGrpSpPr/>
          <p:nvPr/>
        </p:nvGrpSpPr>
        <p:grpSpPr>
          <a:xfrm>
            <a:off x="3257550" y="2408722"/>
            <a:ext cx="7326630" cy="2631908"/>
            <a:chOff x="2887579" y="3003081"/>
            <a:chExt cx="7385727" cy="2576935"/>
          </a:xfrm>
        </p:grpSpPr>
        <p:sp>
          <p:nvSpPr>
            <p:cNvPr id="4" name="ZoneTexte 3">
              <a:extLst>
                <a:ext uri="{FF2B5EF4-FFF2-40B4-BE49-F238E27FC236}">
                  <a16:creationId xmlns:a16="http://schemas.microsoft.com/office/drawing/2014/main" id="{56D4B6AF-A9D9-E45D-B09F-7DC5EEA78CD0}"/>
                </a:ext>
              </a:extLst>
            </p:cNvPr>
            <p:cNvSpPr txBox="1"/>
            <p:nvPr/>
          </p:nvSpPr>
          <p:spPr>
            <a:xfrm>
              <a:off x="3341541" y="3383607"/>
              <a:ext cx="6477802" cy="1815882"/>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09</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Après ces paroles, </a:t>
              </a:r>
            </a:p>
            <a:p>
              <a:r>
                <a:rPr lang="fr-FR" sz="2800" dirty="0">
                  <a:effectLst/>
                  <a:latin typeface="Times New Roman" panose="02020603050405020304" pitchFamily="18" charset="0"/>
                  <a:ea typeface="Times New Roman" panose="02020603050405020304" pitchFamily="18" charset="0"/>
                </a:rPr>
                <a:t>tandis que les Apôtres le regardaient,</a:t>
              </a:r>
              <a:r>
                <a:rPr lang="fr-FR" sz="2800" dirty="0">
                  <a:solidFill>
                    <a:srgbClr val="444444"/>
                  </a:solidFill>
                  <a:effectLst/>
                  <a:latin typeface="Times New Roman" panose="02020603050405020304" pitchFamily="18" charset="0"/>
                  <a:ea typeface="Times New Roman" panose="02020603050405020304" pitchFamily="18" charset="0"/>
                </a:rPr>
                <a:t> </a:t>
              </a:r>
            </a:p>
            <a:p>
              <a:r>
                <a:rPr lang="fr-FR" sz="2800" dirty="0">
                  <a:effectLst/>
                  <a:latin typeface="Times New Roman" panose="02020603050405020304" pitchFamily="18" charset="0"/>
                  <a:ea typeface="Times New Roman" panose="02020603050405020304" pitchFamily="18" charset="0"/>
                </a:rPr>
                <a:t>il s’éleva, </a:t>
              </a:r>
            </a:p>
            <a:p>
              <a:r>
                <a:rPr lang="fr-FR" sz="2800" dirty="0">
                  <a:effectLst/>
                  <a:latin typeface="Times New Roman" panose="02020603050405020304" pitchFamily="18" charset="0"/>
                  <a:ea typeface="Times New Roman" panose="02020603050405020304" pitchFamily="18" charset="0"/>
                </a:rPr>
                <a:t>et </a:t>
              </a:r>
              <a:r>
                <a:rPr lang="fr-FR" sz="2800" dirty="0">
                  <a:solidFill>
                    <a:srgbClr val="FF0000"/>
                  </a:solidFill>
                  <a:effectLst/>
                  <a:latin typeface="Times New Roman" panose="02020603050405020304" pitchFamily="18" charset="0"/>
                  <a:ea typeface="Times New Roman" panose="02020603050405020304" pitchFamily="18" charset="0"/>
                </a:rPr>
                <a:t>une nuée vint le soustraire à leurs yeux</a:t>
              </a:r>
              <a:r>
                <a:rPr lang="fr-FR" sz="1800" dirty="0">
                  <a:solidFill>
                    <a:srgbClr val="444444"/>
                  </a:solidFill>
                  <a:effectLst/>
                  <a:latin typeface="Times New Roman" panose="02020603050405020304" pitchFamily="18" charset="0"/>
                  <a:ea typeface="Times New Roman" panose="02020603050405020304" pitchFamily="18" charset="0"/>
                </a:rPr>
                <a:t>.</a:t>
              </a:r>
              <a:endParaRPr lang="fr-FR" dirty="0"/>
            </a:p>
          </p:txBody>
        </p:sp>
        <p:sp>
          <p:nvSpPr>
            <p:cNvPr id="5" name="Rectangle : coins arrondis 4">
              <a:extLst>
                <a:ext uri="{FF2B5EF4-FFF2-40B4-BE49-F238E27FC236}">
                  <a16:creationId xmlns:a16="http://schemas.microsoft.com/office/drawing/2014/main" id="{74340D5F-2AC6-90AA-A26D-833184689F89}"/>
                </a:ext>
              </a:extLst>
            </p:cNvPr>
            <p:cNvSpPr/>
            <p:nvPr/>
          </p:nvSpPr>
          <p:spPr>
            <a:xfrm>
              <a:off x="2887579" y="3003081"/>
              <a:ext cx="7385727" cy="2576935"/>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17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D5F13-548B-9E34-D739-A027656DE2E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380009C-BA6D-69AE-6494-E746834CD862}"/>
              </a:ext>
            </a:extLst>
          </p:cNvPr>
          <p:cNvSpPr>
            <a:spLocks noGrp="1"/>
          </p:cNvSpPr>
          <p:nvPr>
            <p:ph type="sldNum" sz="quarter" idx="12"/>
          </p:nvPr>
        </p:nvSpPr>
        <p:spPr/>
        <p:txBody>
          <a:bodyPr/>
          <a:lstStyle/>
          <a:p>
            <a:fld id="{6A56FB4B-9703-4DD1-9D1C-CB845E8B28E5}" type="slidenum">
              <a:rPr lang="fr-FR" smtClean="0"/>
              <a:t>36</a:t>
            </a:fld>
            <a:endParaRPr lang="fr-FR"/>
          </a:p>
        </p:txBody>
      </p:sp>
      <p:sp>
        <p:nvSpPr>
          <p:cNvPr id="4" name="ZoneTexte 3">
            <a:extLst>
              <a:ext uri="{FF2B5EF4-FFF2-40B4-BE49-F238E27FC236}">
                <a16:creationId xmlns:a16="http://schemas.microsoft.com/office/drawing/2014/main" id="{B1C6CA4C-22D7-31CD-501E-3A70D17BC76B}"/>
              </a:ext>
            </a:extLst>
          </p:cNvPr>
          <p:cNvSpPr txBox="1"/>
          <p:nvPr/>
        </p:nvSpPr>
        <p:spPr>
          <a:xfrm>
            <a:off x="209349" y="212892"/>
            <a:ext cx="38525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une nuée vint le soustraire à leurs yeux</a:t>
            </a:r>
            <a:r>
              <a:rPr lang="fr-FR" sz="1200" dirty="0">
                <a:solidFill>
                  <a:srgbClr val="444444"/>
                </a:solidFill>
                <a:effectLst/>
                <a:latin typeface="Times New Roman" panose="02020603050405020304" pitchFamily="18" charset="0"/>
                <a:ea typeface="Times New Roman" panose="02020603050405020304" pitchFamily="18" charset="0"/>
              </a:rPr>
              <a:t>.</a:t>
            </a:r>
            <a:endParaRPr lang="fr-FR" dirty="0"/>
          </a:p>
        </p:txBody>
      </p:sp>
      <p:grpSp>
        <p:nvGrpSpPr>
          <p:cNvPr id="7" name="Groupe 6">
            <a:extLst>
              <a:ext uri="{FF2B5EF4-FFF2-40B4-BE49-F238E27FC236}">
                <a16:creationId xmlns:a16="http://schemas.microsoft.com/office/drawing/2014/main" id="{C13D7969-0B2C-A5B6-A24F-0DC0810CC568}"/>
              </a:ext>
            </a:extLst>
          </p:cNvPr>
          <p:cNvGrpSpPr/>
          <p:nvPr/>
        </p:nvGrpSpPr>
        <p:grpSpPr>
          <a:xfrm>
            <a:off x="2189748" y="2914649"/>
            <a:ext cx="7792452" cy="1863091"/>
            <a:chOff x="3107356" y="2206591"/>
            <a:chExt cx="7574738" cy="1951523"/>
          </a:xfrm>
        </p:grpSpPr>
        <p:sp>
          <p:nvSpPr>
            <p:cNvPr id="3" name="Rectangle : coins arrondis 2">
              <a:extLst>
                <a:ext uri="{FF2B5EF4-FFF2-40B4-BE49-F238E27FC236}">
                  <a16:creationId xmlns:a16="http://schemas.microsoft.com/office/drawing/2014/main" id="{381C805A-398F-3BF5-457F-73E7E2C971C0}"/>
                </a:ext>
              </a:extLst>
            </p:cNvPr>
            <p:cNvSpPr/>
            <p:nvPr/>
          </p:nvSpPr>
          <p:spPr>
            <a:xfrm>
              <a:off x="3107356" y="2206591"/>
              <a:ext cx="7259052" cy="195152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A539F75-39AA-FBB6-0AEB-E15FF1F7BD29}"/>
                </a:ext>
              </a:extLst>
            </p:cNvPr>
            <p:cNvSpPr txBox="1"/>
            <p:nvPr/>
          </p:nvSpPr>
          <p:spPr>
            <a:xfrm>
              <a:off x="3248869" y="2462251"/>
              <a:ext cx="7433225" cy="1384995"/>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 représente cette nuée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Elle est présente dans plusieurs récits de la bible.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T’en souviens-tu ? </a:t>
              </a:r>
              <a:endParaRPr lang="fr-FR" sz="2800" dirty="0">
                <a:latin typeface="Times New Roman" panose="02020603050405020304" pitchFamily="18" charset="0"/>
                <a:cs typeface="Times New Roman" panose="02020603050405020304" pitchFamily="18" charset="0"/>
              </a:endParaRPr>
            </a:p>
          </p:txBody>
        </p:sp>
      </p:grpSp>
      <p:pic>
        <p:nvPicPr>
          <p:cNvPr id="5" name="Image 4">
            <a:extLst>
              <a:ext uri="{FF2B5EF4-FFF2-40B4-BE49-F238E27FC236}">
                <a16:creationId xmlns:a16="http://schemas.microsoft.com/office/drawing/2014/main" id="{7E972047-E9A4-5BEF-22B0-B5B0A03DB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6748">
            <a:off x="8026908" y="777884"/>
            <a:ext cx="2328672" cy="2429256"/>
          </a:xfrm>
          <a:prstGeom prst="rect">
            <a:avLst/>
          </a:prstGeom>
        </p:spPr>
      </p:pic>
    </p:spTree>
    <p:extLst>
      <p:ext uri="{BB962C8B-B14F-4D97-AF65-F5344CB8AC3E}">
        <p14:creationId xmlns:p14="http://schemas.microsoft.com/office/powerpoint/2010/main" val="3229890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58988-CB0B-17EF-5B93-BE294712993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26FB9A8-6371-EEDD-1DC3-8458C6EF304C}"/>
              </a:ext>
            </a:extLst>
          </p:cNvPr>
          <p:cNvSpPr>
            <a:spLocks noGrp="1"/>
          </p:cNvSpPr>
          <p:nvPr>
            <p:ph type="sldNum" sz="quarter" idx="12"/>
          </p:nvPr>
        </p:nvSpPr>
        <p:spPr/>
        <p:txBody>
          <a:bodyPr/>
          <a:lstStyle/>
          <a:p>
            <a:fld id="{6A56FB4B-9703-4DD1-9D1C-CB845E8B28E5}" type="slidenum">
              <a:rPr lang="fr-FR" smtClean="0"/>
              <a:t>37</a:t>
            </a:fld>
            <a:endParaRPr lang="fr-FR"/>
          </a:p>
        </p:txBody>
      </p:sp>
      <p:sp>
        <p:nvSpPr>
          <p:cNvPr id="3" name="ZoneTexte 2">
            <a:extLst>
              <a:ext uri="{FF2B5EF4-FFF2-40B4-BE49-F238E27FC236}">
                <a16:creationId xmlns:a16="http://schemas.microsoft.com/office/drawing/2014/main" id="{D990C362-42A1-E301-184A-DEBC46617935}"/>
              </a:ext>
            </a:extLst>
          </p:cNvPr>
          <p:cNvSpPr txBox="1"/>
          <p:nvPr/>
        </p:nvSpPr>
        <p:spPr>
          <a:xfrm>
            <a:off x="209349" y="212892"/>
            <a:ext cx="38525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une nuée vint le soustraire à leurs yeux</a:t>
            </a:r>
            <a:r>
              <a:rPr lang="fr-FR" sz="1200" dirty="0">
                <a:solidFill>
                  <a:srgbClr val="444444"/>
                </a:solidFill>
                <a:effectLst/>
                <a:latin typeface="Times New Roman" panose="02020603050405020304" pitchFamily="18" charset="0"/>
                <a:ea typeface="Times New Roman" panose="02020603050405020304" pitchFamily="18" charset="0"/>
              </a:rPr>
              <a:t>.</a:t>
            </a:r>
            <a:endParaRPr lang="fr-FR" dirty="0"/>
          </a:p>
        </p:txBody>
      </p:sp>
      <p:grpSp>
        <p:nvGrpSpPr>
          <p:cNvPr id="8" name="Groupe 7">
            <a:extLst>
              <a:ext uri="{FF2B5EF4-FFF2-40B4-BE49-F238E27FC236}">
                <a16:creationId xmlns:a16="http://schemas.microsoft.com/office/drawing/2014/main" id="{064C71D0-205F-4B6B-D7FD-07BA6F18C221}"/>
              </a:ext>
            </a:extLst>
          </p:cNvPr>
          <p:cNvGrpSpPr/>
          <p:nvPr/>
        </p:nvGrpSpPr>
        <p:grpSpPr>
          <a:xfrm>
            <a:off x="333674" y="682154"/>
            <a:ext cx="10010476" cy="2152360"/>
            <a:chOff x="1248074" y="830980"/>
            <a:chExt cx="8810326" cy="2335732"/>
          </a:xfrm>
        </p:grpSpPr>
        <p:sp>
          <p:nvSpPr>
            <p:cNvPr id="4" name="Rectangle : coins arrondis 3">
              <a:extLst>
                <a:ext uri="{FF2B5EF4-FFF2-40B4-BE49-F238E27FC236}">
                  <a16:creationId xmlns:a16="http://schemas.microsoft.com/office/drawing/2014/main" id="{1834FB19-DE81-1E56-CEC3-37FA2FD35CC4}"/>
                </a:ext>
              </a:extLst>
            </p:cNvPr>
            <p:cNvSpPr/>
            <p:nvPr/>
          </p:nvSpPr>
          <p:spPr>
            <a:xfrm>
              <a:off x="1248074" y="830980"/>
              <a:ext cx="8810326" cy="233573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50000"/>
                  </a:schemeClr>
                </a:solidFill>
              </a:endParaRPr>
            </a:p>
          </p:txBody>
        </p:sp>
        <p:sp>
          <p:nvSpPr>
            <p:cNvPr id="7" name="ZoneTexte 6">
              <a:extLst>
                <a:ext uri="{FF2B5EF4-FFF2-40B4-BE49-F238E27FC236}">
                  <a16:creationId xmlns:a16="http://schemas.microsoft.com/office/drawing/2014/main" id="{30BF3CF0-3B6D-BB73-3F5A-E881AB56F9DF}"/>
                </a:ext>
              </a:extLst>
            </p:cNvPr>
            <p:cNvSpPr txBox="1"/>
            <p:nvPr/>
          </p:nvSpPr>
          <p:spPr>
            <a:xfrm>
              <a:off x="1394458" y="939341"/>
              <a:ext cx="8517558" cy="2119009"/>
            </a:xfrm>
            <a:prstGeom prst="rect">
              <a:avLst/>
            </a:prstGeom>
            <a:noFill/>
            <a:ln>
              <a:noFill/>
            </a:ln>
          </p:spPr>
          <p:txBody>
            <a:bodyPr wrap="square">
              <a:spAutoFit/>
            </a:bodyPr>
            <a:lstStyle/>
            <a:p>
              <a:pPr algn="l">
                <a:buNone/>
              </a:pPr>
              <a:r>
                <a:rPr lang="fr-FR" sz="2800" b="1" dirty="0">
                  <a:effectLst/>
                  <a:latin typeface="Times New Roman" panose="02020603050405020304" pitchFamily="18" charset="0"/>
                  <a:ea typeface="Times New Roman" panose="02020603050405020304" pitchFamily="18" charset="0"/>
                </a:rPr>
                <a:t>Exode 40, 34.</a:t>
              </a:r>
              <a:r>
                <a:rPr lang="fr-FR" sz="2800" dirty="0">
                  <a:effectLst/>
                  <a:latin typeface="Times New Roman" panose="02020603050405020304" pitchFamily="18" charset="0"/>
                  <a:ea typeface="Times New Roman" panose="02020603050405020304" pitchFamily="18" charset="0"/>
                </a:rPr>
                <a:t> Pendant les 40 ans dans le désert, </a:t>
              </a:r>
            </a:p>
            <a:p>
              <a:pPr algn="l">
                <a:buNone/>
              </a:pPr>
              <a:r>
                <a:rPr lang="fr-FR" sz="2800" dirty="0">
                  <a:effectLst/>
                  <a:latin typeface="Times New Roman" panose="02020603050405020304" pitchFamily="18" charset="0"/>
                  <a:ea typeface="Times New Roman" panose="02020603050405020304" pitchFamily="18" charset="0"/>
                </a:rPr>
                <a:t>Dieu a demandé à Moïse de construire une tente où il rencontrerait son peuple. Quand la tente a été construite, la nuée couvrit la tente de la rencontre pour dire que Dieu était là présent au milieu d’eux. </a:t>
              </a:r>
            </a:p>
          </p:txBody>
        </p:sp>
      </p:grpSp>
      <p:grpSp>
        <p:nvGrpSpPr>
          <p:cNvPr id="16" name="Groupe 15">
            <a:extLst>
              <a:ext uri="{FF2B5EF4-FFF2-40B4-BE49-F238E27FC236}">
                <a16:creationId xmlns:a16="http://schemas.microsoft.com/office/drawing/2014/main" id="{7BBB1F88-672A-E9F0-B5CC-6524D9ADAB94}"/>
              </a:ext>
            </a:extLst>
          </p:cNvPr>
          <p:cNvGrpSpPr/>
          <p:nvPr/>
        </p:nvGrpSpPr>
        <p:grpSpPr>
          <a:xfrm>
            <a:off x="8610600" y="3736731"/>
            <a:ext cx="3331029" cy="1900774"/>
            <a:chOff x="8980370" y="3840115"/>
            <a:chExt cx="2786515" cy="2426550"/>
          </a:xfrm>
        </p:grpSpPr>
        <p:sp>
          <p:nvSpPr>
            <p:cNvPr id="5" name="Rectangle : coins arrondis 4">
              <a:extLst>
                <a:ext uri="{FF2B5EF4-FFF2-40B4-BE49-F238E27FC236}">
                  <a16:creationId xmlns:a16="http://schemas.microsoft.com/office/drawing/2014/main" id="{05514A53-C11B-34EB-16BE-4C64FEB09AC5}"/>
                </a:ext>
              </a:extLst>
            </p:cNvPr>
            <p:cNvSpPr/>
            <p:nvPr/>
          </p:nvSpPr>
          <p:spPr>
            <a:xfrm>
              <a:off x="8980370" y="3840115"/>
              <a:ext cx="2786515" cy="2192454"/>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780ACA35-089B-8BF2-B8AA-9AE1FFA43F27}"/>
                </a:ext>
              </a:extLst>
            </p:cNvPr>
            <p:cNvSpPr txBox="1"/>
            <p:nvPr/>
          </p:nvSpPr>
          <p:spPr>
            <a:xfrm>
              <a:off x="9072612" y="4019896"/>
              <a:ext cx="2650957" cy="2246769"/>
            </a:xfrm>
            <a:prstGeom prst="rect">
              <a:avLst/>
            </a:prstGeom>
            <a:noFill/>
          </p:spPr>
          <p:txBody>
            <a:bodyPr wrap="square">
              <a:spAutoFit/>
            </a:bodyPr>
            <a:lstStyle/>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Dans la bible,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nuée rend visible la présence de Dieu. </a:t>
              </a:r>
              <a:endParaRPr lang="fr-FR" sz="2800" dirty="0">
                <a:latin typeface="Times New Roman" panose="02020603050405020304" pitchFamily="18" charset="0"/>
                <a:cs typeface="Times New Roman" panose="02020603050405020304" pitchFamily="18" charset="0"/>
              </a:endParaRPr>
            </a:p>
          </p:txBody>
        </p:sp>
      </p:grpSp>
      <p:grpSp>
        <p:nvGrpSpPr>
          <p:cNvPr id="15" name="Groupe 14">
            <a:extLst>
              <a:ext uri="{FF2B5EF4-FFF2-40B4-BE49-F238E27FC236}">
                <a16:creationId xmlns:a16="http://schemas.microsoft.com/office/drawing/2014/main" id="{9BE18EE5-17C0-34A5-5A92-AC5A2EE5B3BD}"/>
              </a:ext>
            </a:extLst>
          </p:cNvPr>
          <p:cNvGrpSpPr/>
          <p:nvPr/>
        </p:nvGrpSpPr>
        <p:grpSpPr>
          <a:xfrm>
            <a:off x="333674" y="3420226"/>
            <a:ext cx="7985761" cy="3118686"/>
            <a:chOff x="2987039" y="3524451"/>
            <a:chExt cx="7985761" cy="2815377"/>
          </a:xfrm>
        </p:grpSpPr>
        <p:sp>
          <p:nvSpPr>
            <p:cNvPr id="10" name="ZoneTexte 9">
              <a:extLst>
                <a:ext uri="{FF2B5EF4-FFF2-40B4-BE49-F238E27FC236}">
                  <a16:creationId xmlns:a16="http://schemas.microsoft.com/office/drawing/2014/main" id="{3E4FA258-EAC3-4AD9-8092-C1BC97CC3648}"/>
                </a:ext>
              </a:extLst>
            </p:cNvPr>
            <p:cNvSpPr txBox="1"/>
            <p:nvPr/>
          </p:nvSpPr>
          <p:spPr>
            <a:xfrm>
              <a:off x="3261827" y="3662172"/>
              <a:ext cx="7538185" cy="2677656"/>
            </a:xfrm>
            <a:prstGeom prst="rect">
              <a:avLst/>
            </a:prstGeom>
            <a:noFill/>
          </p:spPr>
          <p:txBody>
            <a:bodyPr wrap="square">
              <a:spAutoFit/>
            </a:bodyPr>
            <a:lstStyle/>
            <a:p>
              <a:pPr algn="l">
                <a:buNone/>
              </a:pPr>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Luc 9, 34-35</a:t>
              </a:r>
              <a:r>
                <a:rPr lang="fr-FR"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i="1" dirty="0">
                  <a:effectLst/>
                  <a:latin typeface="Times New Roman" panose="02020603050405020304" pitchFamily="18" charset="0"/>
                  <a:ea typeface="Times New Roman" panose="02020603050405020304" pitchFamily="18" charset="0"/>
                  <a:cs typeface="Times New Roman" panose="02020603050405020304" pitchFamily="18" charset="0"/>
                </a:rPr>
                <a:t>Pierre n’avait pas fini de parler, qu’une nuée survint et les couvrit de son ombre ; ils furent saisis de frayeur lorsqu’ils y pénétrèrent. Et, de la nuée, une voix se fit entendre : Celui-ci est mon Fils, celui que j’ai choisi : écoutez-le !</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 coins arrondis 12">
              <a:extLst>
                <a:ext uri="{FF2B5EF4-FFF2-40B4-BE49-F238E27FC236}">
                  <a16:creationId xmlns:a16="http://schemas.microsoft.com/office/drawing/2014/main" id="{91A47FC0-0502-D8C4-0D7C-530C8E25B66C}"/>
                </a:ext>
              </a:extLst>
            </p:cNvPr>
            <p:cNvSpPr/>
            <p:nvPr/>
          </p:nvSpPr>
          <p:spPr>
            <a:xfrm>
              <a:off x="2987039" y="3524451"/>
              <a:ext cx="7985761" cy="273197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189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3A04-8262-BD5F-0060-012D7935FDF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C317A9-FFC2-EAAB-8A6F-44129CEE5714}"/>
              </a:ext>
            </a:extLst>
          </p:cNvPr>
          <p:cNvSpPr>
            <a:spLocks noGrp="1"/>
          </p:cNvSpPr>
          <p:nvPr>
            <p:ph type="sldNum" sz="quarter" idx="12"/>
          </p:nvPr>
        </p:nvSpPr>
        <p:spPr/>
        <p:txBody>
          <a:bodyPr/>
          <a:lstStyle/>
          <a:p>
            <a:fld id="{6A56FB4B-9703-4DD1-9D1C-CB845E8B28E5}" type="slidenum">
              <a:rPr lang="fr-FR" smtClean="0"/>
              <a:t>38</a:t>
            </a:fld>
            <a:endParaRPr lang="fr-FR"/>
          </a:p>
        </p:txBody>
      </p:sp>
      <p:sp>
        <p:nvSpPr>
          <p:cNvPr id="3" name="ZoneTexte 2">
            <a:extLst>
              <a:ext uri="{FF2B5EF4-FFF2-40B4-BE49-F238E27FC236}">
                <a16:creationId xmlns:a16="http://schemas.microsoft.com/office/drawing/2014/main" id="{D5581061-DAE5-CEFC-31BC-CB3DC58D52D4}"/>
              </a:ext>
            </a:extLst>
          </p:cNvPr>
          <p:cNvSpPr txBox="1"/>
          <p:nvPr/>
        </p:nvSpPr>
        <p:spPr>
          <a:xfrm>
            <a:off x="209349" y="212892"/>
            <a:ext cx="3852512"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une nuée vint le soustraire à leurs yeux</a:t>
            </a:r>
            <a:r>
              <a:rPr lang="fr-FR" sz="1200" dirty="0">
                <a:solidFill>
                  <a:srgbClr val="444444"/>
                </a:solidFill>
                <a:effectLst/>
                <a:latin typeface="Times New Roman" panose="02020603050405020304" pitchFamily="18" charset="0"/>
                <a:ea typeface="Times New Roman" panose="02020603050405020304" pitchFamily="18" charset="0"/>
              </a:rPr>
              <a:t>.</a:t>
            </a:r>
            <a:endParaRPr lang="fr-FR" dirty="0"/>
          </a:p>
        </p:txBody>
      </p:sp>
      <p:grpSp>
        <p:nvGrpSpPr>
          <p:cNvPr id="7" name="Groupe 6">
            <a:extLst>
              <a:ext uri="{FF2B5EF4-FFF2-40B4-BE49-F238E27FC236}">
                <a16:creationId xmlns:a16="http://schemas.microsoft.com/office/drawing/2014/main" id="{339E9184-A3B4-87D1-BB6E-EBD64FBB8B04}"/>
              </a:ext>
            </a:extLst>
          </p:cNvPr>
          <p:cNvGrpSpPr/>
          <p:nvPr/>
        </p:nvGrpSpPr>
        <p:grpSpPr>
          <a:xfrm>
            <a:off x="873265" y="3005788"/>
            <a:ext cx="10012450" cy="2763641"/>
            <a:chOff x="1578543" y="1892967"/>
            <a:chExt cx="10132193" cy="3006291"/>
          </a:xfrm>
        </p:grpSpPr>
        <p:sp>
          <p:nvSpPr>
            <p:cNvPr id="4" name="Rectangle : coins arrondis 3">
              <a:extLst>
                <a:ext uri="{FF2B5EF4-FFF2-40B4-BE49-F238E27FC236}">
                  <a16:creationId xmlns:a16="http://schemas.microsoft.com/office/drawing/2014/main" id="{303D1086-ECC1-500E-88FD-B2F3185458F0}"/>
                </a:ext>
              </a:extLst>
            </p:cNvPr>
            <p:cNvSpPr/>
            <p:nvPr/>
          </p:nvSpPr>
          <p:spPr>
            <a:xfrm>
              <a:off x="1578543" y="1892967"/>
              <a:ext cx="10132193" cy="300629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33B45BE-8009-084E-3E78-306908A72BE7}"/>
                </a:ext>
              </a:extLst>
            </p:cNvPr>
            <p:cNvSpPr txBox="1"/>
            <p:nvPr/>
          </p:nvSpPr>
          <p:spPr>
            <a:xfrm>
              <a:off x="1830804" y="2222915"/>
              <a:ext cx="9627670" cy="244403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partir de ce moment là, Jésus n’est plus visible avec le regard,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est caché à nos yeux. </a:t>
              </a:r>
              <a:b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 nous croyons qu’Il est toujours là en nous, près de nous.</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Est-ce facile de croire que Jésus est présent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même quand on ne le voit pas ?</a:t>
              </a:r>
              <a:endParaRPr lang="fr-FR" sz="2800" dirty="0">
                <a:latin typeface="Times New Roman" panose="02020603050405020304" pitchFamily="18" charset="0"/>
                <a:cs typeface="Times New Roman" panose="02020603050405020304" pitchFamily="18" charset="0"/>
              </a:endParaRPr>
            </a:p>
          </p:txBody>
        </p:sp>
      </p:grpSp>
      <p:pic>
        <p:nvPicPr>
          <p:cNvPr id="5" name="Image 4">
            <a:extLst>
              <a:ext uri="{FF2B5EF4-FFF2-40B4-BE49-F238E27FC236}">
                <a16:creationId xmlns:a16="http://schemas.microsoft.com/office/drawing/2014/main" id="{1C17811B-571D-6109-013E-D28FDB107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4258">
            <a:off x="6965805" y="460050"/>
            <a:ext cx="2328672" cy="2429256"/>
          </a:xfrm>
          <a:prstGeom prst="rect">
            <a:avLst/>
          </a:prstGeom>
        </p:spPr>
      </p:pic>
    </p:spTree>
    <p:extLst>
      <p:ext uri="{BB962C8B-B14F-4D97-AF65-F5344CB8AC3E}">
        <p14:creationId xmlns:p14="http://schemas.microsoft.com/office/powerpoint/2010/main" val="1014858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9068-C9C1-7D42-66CB-8F1AB1D9C72C}"/>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2538C2A-1DFE-FEEA-40F2-AAAF9D894B87}"/>
              </a:ext>
            </a:extLst>
          </p:cNvPr>
          <p:cNvSpPr>
            <a:spLocks noGrp="1"/>
          </p:cNvSpPr>
          <p:nvPr>
            <p:ph type="sldNum" sz="quarter" idx="12"/>
          </p:nvPr>
        </p:nvSpPr>
        <p:spPr/>
        <p:txBody>
          <a:bodyPr/>
          <a:lstStyle/>
          <a:p>
            <a:fld id="{6A56FB4B-9703-4DD1-9D1C-CB845E8B28E5}" type="slidenum">
              <a:rPr lang="fr-FR" smtClean="0"/>
              <a:t>39</a:t>
            </a:fld>
            <a:endParaRPr lang="fr-FR"/>
          </a:p>
        </p:txBody>
      </p:sp>
      <p:grpSp>
        <p:nvGrpSpPr>
          <p:cNvPr id="3" name="Groupe 2">
            <a:extLst>
              <a:ext uri="{FF2B5EF4-FFF2-40B4-BE49-F238E27FC236}">
                <a16:creationId xmlns:a16="http://schemas.microsoft.com/office/drawing/2014/main" id="{609D103E-029F-A8AF-6B3D-867CCF117C7C}"/>
              </a:ext>
            </a:extLst>
          </p:cNvPr>
          <p:cNvGrpSpPr/>
          <p:nvPr/>
        </p:nvGrpSpPr>
        <p:grpSpPr>
          <a:xfrm>
            <a:off x="1822383" y="1489509"/>
            <a:ext cx="8547233" cy="4359225"/>
            <a:chOff x="1992429" y="1581882"/>
            <a:chExt cx="8547233" cy="3878981"/>
          </a:xfrm>
        </p:grpSpPr>
        <p:sp>
          <p:nvSpPr>
            <p:cNvPr id="4" name="ZoneTexte 3">
              <a:extLst>
                <a:ext uri="{FF2B5EF4-FFF2-40B4-BE49-F238E27FC236}">
                  <a16:creationId xmlns:a16="http://schemas.microsoft.com/office/drawing/2014/main" id="{14E18899-0F23-AE18-DCC8-0D119478B657}"/>
                </a:ext>
              </a:extLst>
            </p:cNvPr>
            <p:cNvSpPr txBox="1"/>
            <p:nvPr/>
          </p:nvSpPr>
          <p:spPr>
            <a:xfrm>
              <a:off x="2346158" y="1967102"/>
              <a:ext cx="8029876" cy="3149501"/>
            </a:xfrm>
            <a:prstGeom prst="rect">
              <a:avLst/>
            </a:prstGeom>
            <a:noFill/>
          </p:spPr>
          <p:txBody>
            <a:bodyPr wrap="square">
              <a:spAutoFit/>
            </a:bodyPr>
            <a:lstStyle/>
            <a:p>
              <a:pPr algn="l">
                <a:buNone/>
              </a:pPr>
              <a:r>
                <a:rPr lang="fr-FR" sz="2800" dirty="0">
                  <a:solidFill>
                    <a:srgbClr val="FF0000"/>
                  </a:solidFill>
                  <a:effectLst/>
                  <a:latin typeface="Times New Roman" panose="02020603050405020304" pitchFamily="18" charset="0"/>
                  <a:ea typeface="Times New Roman" panose="02020603050405020304" pitchFamily="18" charset="0"/>
                </a:rPr>
                <a:t>10</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000000"/>
                  </a:solidFill>
                  <a:effectLst/>
                  <a:latin typeface="Times New Roman" panose="02020603050405020304" pitchFamily="18" charset="0"/>
                  <a:ea typeface="Times New Roman" panose="02020603050405020304" pitchFamily="18" charset="0"/>
                </a:rPr>
                <a:t>Et comme ils fixaient encore le ciel où Jésus s’en allait, voici que, devant eux, se tenaient </a:t>
              </a:r>
              <a:r>
                <a:rPr lang="fr-FR" sz="2800" dirty="0">
                  <a:effectLst/>
                  <a:latin typeface="Times New Roman" panose="02020603050405020304" pitchFamily="18" charset="0"/>
                  <a:ea typeface="Times New Roman" panose="02020603050405020304" pitchFamily="18" charset="0"/>
                </a:rPr>
                <a:t>deux hommes en vêtements blancs,</a:t>
              </a:r>
              <a:endParaRPr lang="fr-FR" sz="2800" dirty="0">
                <a:effectLst/>
                <a:latin typeface="Calibri" panose="020F0502020204030204" pitchFamily="34" charset="0"/>
                <a:ea typeface="Calibri" panose="020F0502020204030204" pitchFamily="34" charset="0"/>
              </a:endParaRPr>
            </a:p>
            <a:p>
              <a:pPr>
                <a:buNone/>
              </a:pPr>
              <a:r>
                <a:rPr lang="fr-FR" sz="2800" dirty="0">
                  <a:solidFill>
                    <a:srgbClr val="FF0000"/>
                  </a:solidFill>
                  <a:effectLst/>
                  <a:latin typeface="Times New Roman" panose="02020603050405020304" pitchFamily="18" charset="0"/>
                  <a:ea typeface="Times New Roman" panose="02020603050405020304" pitchFamily="18" charset="0"/>
                </a:rPr>
                <a:t>11</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qui leur dirent : « Galiléens</a:t>
              </a:r>
              <a:r>
                <a:rPr lang="fr-FR" sz="2800" dirty="0">
                  <a:solidFill>
                    <a:srgbClr val="444444"/>
                  </a:solidFill>
                  <a:effectLst/>
                  <a:latin typeface="Times New Roman" panose="02020603050405020304" pitchFamily="18" charset="0"/>
                  <a:ea typeface="Times New Roman" panose="02020603050405020304" pitchFamily="18" charset="0"/>
                </a:rPr>
                <a:t>, </a:t>
              </a:r>
            </a:p>
            <a:p>
              <a:pPr>
                <a:buNone/>
              </a:pPr>
              <a:r>
                <a:rPr lang="fr-FR" sz="2800" dirty="0">
                  <a:solidFill>
                    <a:srgbClr val="FF0000"/>
                  </a:solidFill>
                  <a:effectLst/>
                  <a:latin typeface="Times New Roman" panose="02020603050405020304" pitchFamily="18" charset="0"/>
                  <a:ea typeface="Times New Roman" panose="02020603050405020304" pitchFamily="18" charset="0"/>
                </a:rPr>
                <a:t>pourquoi restez-vous là à regarder vers le ciel</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t>
              </a:r>
              <a:r>
                <a:rPr lang="fr-FR" sz="2800" dirty="0">
                  <a:solidFill>
                    <a:srgbClr val="444444"/>
                  </a:solidFill>
                  <a:effectLst/>
                  <a:latin typeface="Times New Roman" panose="02020603050405020304" pitchFamily="18" charset="0"/>
                  <a:ea typeface="Times New Roman" panose="02020603050405020304" pitchFamily="18" charset="0"/>
                </a:rPr>
                <a:t> </a:t>
              </a:r>
            </a:p>
            <a:p>
              <a:pPr>
                <a:buNone/>
              </a:pPr>
              <a:r>
                <a:rPr lang="fr-FR" sz="2800" dirty="0">
                  <a:effectLst/>
                  <a:latin typeface="Times New Roman" panose="02020603050405020304" pitchFamily="18" charset="0"/>
                  <a:ea typeface="Times New Roman" panose="02020603050405020304" pitchFamily="18" charset="0"/>
                </a:rPr>
                <a:t>Ce Jésus</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qui a été enlevé au ciel d’auprès de vous,</a:t>
              </a:r>
              <a:r>
                <a:rPr lang="fr-FR" sz="2800" dirty="0">
                  <a:solidFill>
                    <a:srgbClr val="FF0000"/>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viendra de la même manière que vous l’avez vu </a:t>
              </a:r>
            </a:p>
            <a:p>
              <a:pPr>
                <a:buNone/>
              </a:pPr>
              <a:r>
                <a:rPr lang="fr-FR" sz="2800" dirty="0">
                  <a:effectLst/>
                  <a:latin typeface="Times New Roman" panose="02020603050405020304" pitchFamily="18" charset="0"/>
                  <a:ea typeface="Times New Roman" panose="02020603050405020304" pitchFamily="18" charset="0"/>
                </a:rPr>
                <a:t>s’en aller vers le ciel. »</a:t>
              </a:r>
              <a:endParaRPr lang="fr-FR" sz="2800" dirty="0"/>
            </a:p>
          </p:txBody>
        </p:sp>
        <p:sp>
          <p:nvSpPr>
            <p:cNvPr id="5" name="Rectangle : coins arrondis 4">
              <a:extLst>
                <a:ext uri="{FF2B5EF4-FFF2-40B4-BE49-F238E27FC236}">
                  <a16:creationId xmlns:a16="http://schemas.microsoft.com/office/drawing/2014/main" id="{8E340828-4671-4109-D013-386239E4EDF7}"/>
                </a:ext>
              </a:extLst>
            </p:cNvPr>
            <p:cNvSpPr/>
            <p:nvPr/>
          </p:nvSpPr>
          <p:spPr>
            <a:xfrm>
              <a:off x="1992429" y="1581882"/>
              <a:ext cx="8547233" cy="3878981"/>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662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311B353-5582-9539-FA3D-275BDDDCC31B}"/>
              </a:ext>
            </a:extLst>
          </p:cNvPr>
          <p:cNvSpPr txBox="1"/>
          <p:nvPr/>
        </p:nvSpPr>
        <p:spPr>
          <a:xfrm>
            <a:off x="84221" y="205157"/>
            <a:ext cx="4487779"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CHER THEOPHILE</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dans mon premier livre</a:t>
            </a:r>
            <a:endParaRPr lang="fr-FR" dirty="0"/>
          </a:p>
        </p:txBody>
      </p:sp>
      <p:grpSp>
        <p:nvGrpSpPr>
          <p:cNvPr id="14" name="Groupe 13">
            <a:extLst>
              <a:ext uri="{FF2B5EF4-FFF2-40B4-BE49-F238E27FC236}">
                <a16:creationId xmlns:a16="http://schemas.microsoft.com/office/drawing/2014/main" id="{51157160-87D4-D647-4DCA-AA6F74F5CFDC}"/>
              </a:ext>
            </a:extLst>
          </p:cNvPr>
          <p:cNvGrpSpPr/>
          <p:nvPr/>
        </p:nvGrpSpPr>
        <p:grpSpPr>
          <a:xfrm>
            <a:off x="3398786" y="5218857"/>
            <a:ext cx="7617478" cy="1042783"/>
            <a:chOff x="3936732" y="3748435"/>
            <a:chExt cx="6728283" cy="1042783"/>
          </a:xfrm>
        </p:grpSpPr>
        <p:sp>
          <p:nvSpPr>
            <p:cNvPr id="8" name="Rectangle : coins arrondis 7">
              <a:extLst>
                <a:ext uri="{FF2B5EF4-FFF2-40B4-BE49-F238E27FC236}">
                  <a16:creationId xmlns:a16="http://schemas.microsoft.com/office/drawing/2014/main" id="{F7DC734B-9893-8E8A-E58D-046233DFDF62}"/>
                </a:ext>
              </a:extLst>
            </p:cNvPr>
            <p:cNvSpPr/>
            <p:nvPr/>
          </p:nvSpPr>
          <p:spPr>
            <a:xfrm>
              <a:off x="3936732" y="3748435"/>
              <a:ext cx="6612555" cy="84702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FF45FA2-3C50-1674-FBAA-B1B523CB3B04}"/>
                </a:ext>
              </a:extLst>
            </p:cNvPr>
            <p:cNvSpPr txBox="1"/>
            <p:nvPr/>
          </p:nvSpPr>
          <p:spPr>
            <a:xfrm>
              <a:off x="4375594" y="3837111"/>
              <a:ext cx="6289421" cy="954107"/>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Qui est donc Théophile à qui Luc s’adresse ?</a:t>
              </a:r>
              <a:endParaRPr lang="fr-FR" sz="2800" dirty="0">
                <a:latin typeface="Times New Roman" panose="02020603050405020304" pitchFamily="18" charset="0"/>
                <a:cs typeface="Times New Roman" panose="02020603050405020304" pitchFamily="18" charset="0"/>
              </a:endParaRPr>
            </a:p>
          </p:txBody>
        </p:sp>
      </p:grpSp>
      <p:grpSp>
        <p:nvGrpSpPr>
          <p:cNvPr id="17" name="Groupe 16">
            <a:extLst>
              <a:ext uri="{FF2B5EF4-FFF2-40B4-BE49-F238E27FC236}">
                <a16:creationId xmlns:a16="http://schemas.microsoft.com/office/drawing/2014/main" id="{F64D7614-CAB3-49DB-2F61-299F29ECB60E}"/>
              </a:ext>
            </a:extLst>
          </p:cNvPr>
          <p:cNvGrpSpPr/>
          <p:nvPr/>
        </p:nvGrpSpPr>
        <p:grpSpPr>
          <a:xfrm>
            <a:off x="2508652" y="2661419"/>
            <a:ext cx="9266723" cy="1872916"/>
            <a:chOff x="2087077" y="1022684"/>
            <a:chExt cx="7653688" cy="2406316"/>
          </a:xfrm>
        </p:grpSpPr>
        <p:sp>
          <p:nvSpPr>
            <p:cNvPr id="4" name="Rectangle : coins arrondis 3">
              <a:extLst>
                <a:ext uri="{FF2B5EF4-FFF2-40B4-BE49-F238E27FC236}">
                  <a16:creationId xmlns:a16="http://schemas.microsoft.com/office/drawing/2014/main" id="{9C941470-1841-F9E2-4105-F9E8A5997C8B}"/>
                </a:ext>
              </a:extLst>
            </p:cNvPr>
            <p:cNvSpPr/>
            <p:nvPr/>
          </p:nvSpPr>
          <p:spPr>
            <a:xfrm>
              <a:off x="2087077" y="1022684"/>
              <a:ext cx="7653688" cy="240631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684DB9E-CF39-F108-3873-CA7C9F166BFB}"/>
                </a:ext>
              </a:extLst>
            </p:cNvPr>
            <p:cNvSpPr txBox="1"/>
            <p:nvPr/>
          </p:nvSpPr>
          <p:spPr>
            <a:xfrm>
              <a:off x="2451234" y="1158580"/>
              <a:ext cx="6904521" cy="2246769"/>
            </a:xfrm>
            <a:prstGeom prst="rect">
              <a:avLst/>
            </a:prstGeom>
            <a:noFill/>
          </p:spPr>
          <p:txBody>
            <a:bodyPr wrap="square">
              <a:spAutoFit/>
            </a:bodyPr>
            <a:lstStyle/>
            <a:p>
              <a:pPr algn="l">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 prénom Théophile a pour racine deux mots : </a:t>
              </a:r>
            </a:p>
            <a:p>
              <a:pPr algn="l">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Dieu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Theos</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et amour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philia</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l">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Il est souvent traduit par </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aimant Dieu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ou</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aimé de Dieu</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grpSp>
      <p:sp>
        <p:nvSpPr>
          <p:cNvPr id="18" name="Espace réservé du numéro de diapositive 17">
            <a:extLst>
              <a:ext uri="{FF2B5EF4-FFF2-40B4-BE49-F238E27FC236}">
                <a16:creationId xmlns:a16="http://schemas.microsoft.com/office/drawing/2014/main" id="{5872718B-70C5-A694-CD47-ABFF396C6A6C}"/>
              </a:ext>
            </a:extLst>
          </p:cNvPr>
          <p:cNvSpPr>
            <a:spLocks noGrp="1"/>
          </p:cNvSpPr>
          <p:nvPr>
            <p:ph type="sldNum" sz="quarter" idx="12"/>
          </p:nvPr>
        </p:nvSpPr>
        <p:spPr/>
        <p:txBody>
          <a:bodyPr/>
          <a:lstStyle/>
          <a:p>
            <a:fld id="{6A56FB4B-9703-4DD1-9D1C-CB845E8B28E5}" type="slidenum">
              <a:rPr lang="fr-FR" smtClean="0"/>
              <a:t>4</a:t>
            </a:fld>
            <a:endParaRPr lang="fr-FR"/>
          </a:p>
        </p:txBody>
      </p:sp>
      <p:pic>
        <p:nvPicPr>
          <p:cNvPr id="3" name="Image 2">
            <a:extLst>
              <a:ext uri="{FF2B5EF4-FFF2-40B4-BE49-F238E27FC236}">
                <a16:creationId xmlns:a16="http://schemas.microsoft.com/office/drawing/2014/main" id="{B3001D09-1EB0-7921-4AFF-D3E066164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 y="671548"/>
            <a:ext cx="3081534" cy="1892812"/>
          </a:xfrm>
          <a:prstGeom prst="rect">
            <a:avLst/>
          </a:prstGeom>
        </p:spPr>
      </p:pic>
    </p:spTree>
    <p:extLst>
      <p:ext uri="{BB962C8B-B14F-4D97-AF65-F5344CB8AC3E}">
        <p14:creationId xmlns:p14="http://schemas.microsoft.com/office/powerpoint/2010/main" val="16586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E345E-0459-4D6E-E3C0-3544F2BEC72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B2085C-5935-8096-56AC-C93C49262190}"/>
              </a:ext>
            </a:extLst>
          </p:cNvPr>
          <p:cNvSpPr>
            <a:spLocks noGrp="1"/>
          </p:cNvSpPr>
          <p:nvPr>
            <p:ph type="sldNum" sz="quarter" idx="12"/>
          </p:nvPr>
        </p:nvSpPr>
        <p:spPr/>
        <p:txBody>
          <a:bodyPr/>
          <a:lstStyle/>
          <a:p>
            <a:fld id="{6A56FB4B-9703-4DD1-9D1C-CB845E8B28E5}" type="slidenum">
              <a:rPr lang="fr-FR" smtClean="0"/>
              <a:t>40</a:t>
            </a:fld>
            <a:endParaRPr lang="fr-FR"/>
          </a:p>
        </p:txBody>
      </p:sp>
      <p:sp>
        <p:nvSpPr>
          <p:cNvPr id="4" name="ZoneTexte 3">
            <a:extLst>
              <a:ext uri="{FF2B5EF4-FFF2-40B4-BE49-F238E27FC236}">
                <a16:creationId xmlns:a16="http://schemas.microsoft.com/office/drawing/2014/main" id="{A9D26292-606C-33E3-4572-0BB105F4EEB3}"/>
              </a:ext>
            </a:extLst>
          </p:cNvPr>
          <p:cNvSpPr txBox="1"/>
          <p:nvPr/>
        </p:nvSpPr>
        <p:spPr>
          <a:xfrm>
            <a:off x="0" y="157031"/>
            <a:ext cx="471878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pourquoi restez-vous là à regarder vers le ciel</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a:t>
            </a:r>
            <a:endParaRPr lang="fr-FR" dirty="0">
              <a:solidFill>
                <a:srgbClr val="FF0000"/>
              </a:solidFill>
            </a:endParaRPr>
          </a:p>
        </p:txBody>
      </p:sp>
      <p:grpSp>
        <p:nvGrpSpPr>
          <p:cNvPr id="8" name="Groupe 7">
            <a:extLst>
              <a:ext uri="{FF2B5EF4-FFF2-40B4-BE49-F238E27FC236}">
                <a16:creationId xmlns:a16="http://schemas.microsoft.com/office/drawing/2014/main" id="{DEC5DE2A-3A3B-391A-57F7-988ADA25F1C0}"/>
              </a:ext>
            </a:extLst>
          </p:cNvPr>
          <p:cNvGrpSpPr/>
          <p:nvPr/>
        </p:nvGrpSpPr>
        <p:grpSpPr>
          <a:xfrm>
            <a:off x="2698740" y="2335998"/>
            <a:ext cx="6492396" cy="1354259"/>
            <a:chOff x="710665" y="1892968"/>
            <a:chExt cx="6325402" cy="1536032"/>
          </a:xfrm>
        </p:grpSpPr>
        <p:sp>
          <p:nvSpPr>
            <p:cNvPr id="5" name="Rectangle : coins arrondis 4">
              <a:extLst>
                <a:ext uri="{FF2B5EF4-FFF2-40B4-BE49-F238E27FC236}">
                  <a16:creationId xmlns:a16="http://schemas.microsoft.com/office/drawing/2014/main" id="{E506FADC-C4BA-7BEA-B69A-303A55CA2A8C}"/>
                </a:ext>
              </a:extLst>
            </p:cNvPr>
            <p:cNvSpPr/>
            <p:nvPr/>
          </p:nvSpPr>
          <p:spPr>
            <a:xfrm>
              <a:off x="710665" y="1892968"/>
              <a:ext cx="6325402" cy="153603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E096114-902D-89E5-7D57-FCDAC321C917}"/>
                </a:ext>
              </a:extLst>
            </p:cNvPr>
            <p:cNvSpPr txBox="1"/>
            <p:nvPr/>
          </p:nvSpPr>
          <p:spPr>
            <a:xfrm>
              <a:off x="812533" y="2044005"/>
              <a:ext cx="6121666" cy="1384995"/>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Pourquoi les hommes en vêtements blancs posent-ils cette question aux disciples ? </a:t>
              </a:r>
            </a:p>
          </p:txBody>
        </p:sp>
      </p:grpSp>
    </p:spTree>
    <p:extLst>
      <p:ext uri="{BB962C8B-B14F-4D97-AF65-F5344CB8AC3E}">
        <p14:creationId xmlns:p14="http://schemas.microsoft.com/office/powerpoint/2010/main" val="2296887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9C2A-EE82-C5EB-5E80-60595CBFD43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0AACC0-B157-EBDF-B4BE-4912389339AC}"/>
              </a:ext>
            </a:extLst>
          </p:cNvPr>
          <p:cNvSpPr>
            <a:spLocks noGrp="1"/>
          </p:cNvSpPr>
          <p:nvPr>
            <p:ph type="sldNum" sz="quarter" idx="12"/>
          </p:nvPr>
        </p:nvSpPr>
        <p:spPr/>
        <p:txBody>
          <a:bodyPr/>
          <a:lstStyle/>
          <a:p>
            <a:fld id="{6A56FB4B-9703-4DD1-9D1C-CB845E8B28E5}" type="slidenum">
              <a:rPr lang="fr-FR" smtClean="0"/>
              <a:t>41</a:t>
            </a:fld>
            <a:endParaRPr lang="fr-FR"/>
          </a:p>
        </p:txBody>
      </p:sp>
      <p:sp>
        <p:nvSpPr>
          <p:cNvPr id="4" name="ZoneTexte 3">
            <a:extLst>
              <a:ext uri="{FF2B5EF4-FFF2-40B4-BE49-F238E27FC236}">
                <a16:creationId xmlns:a16="http://schemas.microsoft.com/office/drawing/2014/main" id="{11DB28F9-870A-93F9-1193-A57CFC6793DB}"/>
              </a:ext>
            </a:extLst>
          </p:cNvPr>
          <p:cNvSpPr txBox="1"/>
          <p:nvPr/>
        </p:nvSpPr>
        <p:spPr>
          <a:xfrm>
            <a:off x="0" y="157031"/>
            <a:ext cx="471878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pourquoi restez-vous là à regarder vers le ciel</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a:t>
            </a:r>
            <a:endParaRPr lang="fr-FR" dirty="0">
              <a:solidFill>
                <a:srgbClr val="FF0000"/>
              </a:solidFill>
            </a:endParaRPr>
          </a:p>
        </p:txBody>
      </p:sp>
      <p:grpSp>
        <p:nvGrpSpPr>
          <p:cNvPr id="12" name="Groupe 11">
            <a:extLst>
              <a:ext uri="{FF2B5EF4-FFF2-40B4-BE49-F238E27FC236}">
                <a16:creationId xmlns:a16="http://schemas.microsoft.com/office/drawing/2014/main" id="{8C779646-1562-3B84-BB0E-084F3022ADD2}"/>
              </a:ext>
            </a:extLst>
          </p:cNvPr>
          <p:cNvGrpSpPr/>
          <p:nvPr/>
        </p:nvGrpSpPr>
        <p:grpSpPr>
          <a:xfrm>
            <a:off x="910503" y="943619"/>
            <a:ext cx="9681297" cy="2626895"/>
            <a:chOff x="736332" y="954505"/>
            <a:chExt cx="9947710" cy="3059230"/>
          </a:xfrm>
        </p:grpSpPr>
        <p:sp>
          <p:nvSpPr>
            <p:cNvPr id="7" name="Rectangle : coins arrondis 6">
              <a:extLst>
                <a:ext uri="{FF2B5EF4-FFF2-40B4-BE49-F238E27FC236}">
                  <a16:creationId xmlns:a16="http://schemas.microsoft.com/office/drawing/2014/main" id="{8B831702-120B-AE85-516E-2F28E4CABEA9}"/>
                </a:ext>
              </a:extLst>
            </p:cNvPr>
            <p:cNvSpPr/>
            <p:nvPr/>
          </p:nvSpPr>
          <p:spPr>
            <a:xfrm>
              <a:off x="736332" y="954505"/>
              <a:ext cx="9947710" cy="305923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3265980-C68E-F32D-4434-7CFA1E5F8DAE}"/>
                </a:ext>
              </a:extLst>
            </p:cNvPr>
            <p:cNvSpPr txBox="1"/>
            <p:nvPr/>
          </p:nvSpPr>
          <p:spPr>
            <a:xfrm>
              <a:off x="892742" y="1175847"/>
              <a:ext cx="9634888" cy="2616543"/>
            </a:xfrm>
            <a:prstGeom prst="rect">
              <a:avLst/>
            </a:prstGeom>
            <a:noFill/>
          </p:spPr>
          <p:txBody>
            <a:bodyPr wrap="square">
              <a:spAutoFit/>
            </a:bodyPr>
            <a:lstStyle/>
            <a:p>
              <a:pPr algn="l">
                <a:buNone/>
              </a:pPr>
              <a:r>
                <a:rPr lang="fr-FR" sz="2800" b="1" dirty="0">
                  <a:solidFill>
                    <a:srgbClr val="000000"/>
                  </a:solidFill>
                  <a:effectLst/>
                  <a:latin typeface="Times New Roman" panose="02020603050405020304" pitchFamily="18" charset="0"/>
                  <a:ea typeface="Times New Roman" panose="02020603050405020304" pitchFamily="18" charset="0"/>
                </a:rPr>
                <a:t>Matthieu 28, 19-20 </a:t>
              </a:r>
              <a:r>
                <a:rPr lang="fr-FR" sz="2800" i="1" dirty="0">
                  <a:solidFill>
                    <a:srgbClr val="000000"/>
                  </a:solidFill>
                  <a:effectLst/>
                  <a:latin typeface="Times New Roman" panose="02020603050405020304" pitchFamily="18" charset="0"/>
                  <a:ea typeface="Times New Roman" panose="02020603050405020304" pitchFamily="18" charset="0"/>
                </a:rPr>
                <a:t>Jésus dit à ses disciples :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Allez ! De toutes les nations faites des disciples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baptisez-les au nom du Père, et du Fils, et du Saint-Esprit, apprenez-leur à observer tout ce que je vous ai commandé. </a:t>
              </a:r>
            </a:p>
            <a:p>
              <a:pPr algn="l">
                <a:buNone/>
              </a:pPr>
              <a:r>
                <a:rPr lang="fr-FR" sz="2800" i="1" dirty="0">
                  <a:solidFill>
                    <a:srgbClr val="000000"/>
                  </a:solidFill>
                  <a:effectLst/>
                  <a:latin typeface="Times New Roman" panose="02020603050405020304" pitchFamily="18" charset="0"/>
                  <a:ea typeface="Times New Roman" panose="02020603050405020304" pitchFamily="18" charset="0"/>
                </a:rPr>
                <a:t>Et moi, je suis avec vous tous les jours jusqu’à la fin du monde. </a:t>
              </a:r>
              <a:endParaRPr lang="fr-FR" sz="2800" dirty="0">
                <a:solidFill>
                  <a:srgbClr val="000000"/>
                </a:solidFill>
                <a:effectLst/>
                <a:latin typeface="Times New Roman" panose="02020603050405020304" pitchFamily="18" charset="0"/>
                <a:ea typeface="Times New Roman" panose="02020603050405020304" pitchFamily="18" charset="0"/>
              </a:endParaRPr>
            </a:p>
          </p:txBody>
        </p:sp>
      </p:grpSp>
      <p:grpSp>
        <p:nvGrpSpPr>
          <p:cNvPr id="15" name="Groupe 14">
            <a:extLst>
              <a:ext uri="{FF2B5EF4-FFF2-40B4-BE49-F238E27FC236}">
                <a16:creationId xmlns:a16="http://schemas.microsoft.com/office/drawing/2014/main" id="{D127CABB-11EA-94A4-22A3-AEB556198C7F}"/>
              </a:ext>
            </a:extLst>
          </p:cNvPr>
          <p:cNvGrpSpPr/>
          <p:nvPr/>
        </p:nvGrpSpPr>
        <p:grpSpPr>
          <a:xfrm>
            <a:off x="554956" y="4374770"/>
            <a:ext cx="11082087" cy="918523"/>
            <a:chOff x="404261" y="4317620"/>
            <a:chExt cx="11290434" cy="918523"/>
          </a:xfrm>
        </p:grpSpPr>
        <p:sp>
          <p:nvSpPr>
            <p:cNvPr id="9" name="Rectangle : coins arrondis 8">
              <a:extLst>
                <a:ext uri="{FF2B5EF4-FFF2-40B4-BE49-F238E27FC236}">
                  <a16:creationId xmlns:a16="http://schemas.microsoft.com/office/drawing/2014/main" id="{D320CD66-A83C-777E-A2B7-A68D13B9F315}"/>
                </a:ext>
              </a:extLst>
            </p:cNvPr>
            <p:cNvSpPr/>
            <p:nvPr/>
          </p:nvSpPr>
          <p:spPr>
            <a:xfrm>
              <a:off x="404261" y="4317620"/>
              <a:ext cx="11290434" cy="91852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C4286B8-CCB9-7CF6-2538-BB814F525C7E}"/>
                </a:ext>
              </a:extLst>
            </p:cNvPr>
            <p:cNvSpPr txBox="1"/>
            <p:nvPr/>
          </p:nvSpPr>
          <p:spPr>
            <a:xfrm>
              <a:off x="497306" y="4523874"/>
              <a:ext cx="11081886" cy="523220"/>
            </a:xfrm>
            <a:prstGeom prst="rect">
              <a:avLst/>
            </a:prstGeom>
            <a:noFill/>
          </p:spPr>
          <p:txBody>
            <a:bodyPr wrap="square">
              <a:spAutoFit/>
            </a:bodyPr>
            <a:lstStyle/>
            <a:p>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 n’est plus le temps de rester le nez en l’air, c’est le temps de l’action !</a:t>
              </a:r>
              <a:endParaRPr lang="fr-FR"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85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CB757-2256-9B85-FB2C-2E448FCE40C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79A3929-04EA-78BF-124E-1DEDB54158CA}"/>
              </a:ext>
            </a:extLst>
          </p:cNvPr>
          <p:cNvSpPr>
            <a:spLocks noGrp="1"/>
          </p:cNvSpPr>
          <p:nvPr>
            <p:ph type="sldNum" sz="quarter" idx="12"/>
          </p:nvPr>
        </p:nvSpPr>
        <p:spPr/>
        <p:txBody>
          <a:bodyPr/>
          <a:lstStyle/>
          <a:p>
            <a:fld id="{6A56FB4B-9703-4DD1-9D1C-CB845E8B28E5}" type="slidenum">
              <a:rPr lang="fr-FR" smtClean="0"/>
              <a:t>42</a:t>
            </a:fld>
            <a:endParaRPr lang="fr-FR"/>
          </a:p>
        </p:txBody>
      </p:sp>
      <p:sp>
        <p:nvSpPr>
          <p:cNvPr id="4" name="ZoneTexte 3">
            <a:extLst>
              <a:ext uri="{FF2B5EF4-FFF2-40B4-BE49-F238E27FC236}">
                <a16:creationId xmlns:a16="http://schemas.microsoft.com/office/drawing/2014/main" id="{54D693DF-5D18-E04B-FAFE-D3A246929C87}"/>
              </a:ext>
            </a:extLst>
          </p:cNvPr>
          <p:cNvSpPr txBox="1"/>
          <p:nvPr/>
        </p:nvSpPr>
        <p:spPr>
          <a:xfrm>
            <a:off x="87086" y="167916"/>
            <a:ext cx="471878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pourquoi restez-vous là à regarder vers le ciel</a:t>
            </a:r>
            <a:r>
              <a:rPr lang="fr-FR" sz="1800" dirty="0">
                <a:solidFill>
                  <a:srgbClr val="444444"/>
                </a:solidFill>
                <a:effectLst/>
                <a:latin typeface="Times New Roman" panose="02020603050405020304" pitchFamily="18" charset="0"/>
                <a:ea typeface="Times New Roman" panose="02020603050405020304" pitchFamily="18" charset="0"/>
              </a:rPr>
              <a:t> </a:t>
            </a:r>
            <a:r>
              <a:rPr lang="fr-FR" sz="1800" dirty="0">
                <a:solidFill>
                  <a:srgbClr val="FF0000"/>
                </a:solidFill>
                <a:effectLst/>
                <a:latin typeface="Times New Roman" panose="02020603050405020304" pitchFamily="18" charset="0"/>
                <a:ea typeface="Times New Roman" panose="02020603050405020304" pitchFamily="18" charset="0"/>
              </a:rPr>
              <a:t>?</a:t>
            </a:r>
            <a:endParaRPr lang="fr-FR" dirty="0">
              <a:solidFill>
                <a:srgbClr val="FF0000"/>
              </a:solidFill>
            </a:endParaRPr>
          </a:p>
        </p:txBody>
      </p:sp>
      <p:grpSp>
        <p:nvGrpSpPr>
          <p:cNvPr id="7" name="Groupe 6">
            <a:extLst>
              <a:ext uri="{FF2B5EF4-FFF2-40B4-BE49-F238E27FC236}">
                <a16:creationId xmlns:a16="http://schemas.microsoft.com/office/drawing/2014/main" id="{9245912B-9D6B-514C-369F-813E78AB0751}"/>
              </a:ext>
            </a:extLst>
          </p:cNvPr>
          <p:cNvGrpSpPr/>
          <p:nvPr/>
        </p:nvGrpSpPr>
        <p:grpSpPr>
          <a:xfrm>
            <a:off x="2219828" y="2023393"/>
            <a:ext cx="7174544" cy="3277950"/>
            <a:chOff x="678581" y="2145798"/>
            <a:chExt cx="11277599" cy="2220227"/>
          </a:xfrm>
        </p:grpSpPr>
        <p:sp>
          <p:nvSpPr>
            <p:cNvPr id="3" name="Rectangle : coins arrondis 2">
              <a:extLst>
                <a:ext uri="{FF2B5EF4-FFF2-40B4-BE49-F238E27FC236}">
                  <a16:creationId xmlns:a16="http://schemas.microsoft.com/office/drawing/2014/main" id="{17753B34-2FAD-547B-7B8A-ABE2EEF9034E}"/>
                </a:ext>
              </a:extLst>
            </p:cNvPr>
            <p:cNvSpPr/>
            <p:nvPr/>
          </p:nvSpPr>
          <p:spPr>
            <a:xfrm>
              <a:off x="678581" y="2145798"/>
              <a:ext cx="11277599" cy="222022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792B142-02BA-2F6F-3B2B-6652332655E7}"/>
                </a:ext>
              </a:extLst>
            </p:cNvPr>
            <p:cNvSpPr txBox="1"/>
            <p:nvPr/>
          </p:nvSpPr>
          <p:spPr>
            <a:xfrm>
              <a:off x="779646" y="2290227"/>
              <a:ext cx="10770470" cy="1346396"/>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ne s’agit plus de rêver en regardant le ciel</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 de vivre dans ce monde </a:t>
              </a:r>
            </a:p>
            <a:p>
              <a:pPr algn="l">
                <a:buNone/>
              </a:pPr>
              <a:r>
                <a:rPr lang="fr-F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avec Jésus ressuscité présent auprès de nous. </a:t>
              </a:r>
            </a:p>
            <a:p>
              <a:pPr>
                <a:buNone/>
              </a:pP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Que peut faire un chrétien dans le monde </a:t>
              </a:r>
            </a:p>
            <a:p>
              <a:pPr>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pour montrer que la vie est la plus forte ? </a:t>
              </a:r>
              <a:endParaRPr lang="fr-FR"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8536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5C719-91C1-F153-EA82-F1AE22E312E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7E11E27-D2C1-AB48-5460-3638758431B5}"/>
              </a:ext>
            </a:extLst>
          </p:cNvPr>
          <p:cNvSpPr>
            <a:spLocks noGrp="1"/>
          </p:cNvSpPr>
          <p:nvPr>
            <p:ph type="sldNum" sz="quarter" idx="12"/>
          </p:nvPr>
        </p:nvSpPr>
        <p:spPr/>
        <p:txBody>
          <a:bodyPr/>
          <a:lstStyle/>
          <a:p>
            <a:fld id="{6A56FB4B-9703-4DD1-9D1C-CB845E8B28E5}" type="slidenum">
              <a:rPr lang="fr-FR" smtClean="0"/>
              <a:t>43</a:t>
            </a:fld>
            <a:endParaRPr lang="fr-FR"/>
          </a:p>
        </p:txBody>
      </p:sp>
      <p:pic>
        <p:nvPicPr>
          <p:cNvPr id="3" name="Image 2">
            <a:extLst>
              <a:ext uri="{FF2B5EF4-FFF2-40B4-BE49-F238E27FC236}">
                <a16:creationId xmlns:a16="http://schemas.microsoft.com/office/drawing/2014/main" id="{0C011BB4-A2F9-B015-5260-0BA774B2A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38" y="4995713"/>
            <a:ext cx="2461114" cy="1360637"/>
          </a:xfrm>
          <a:prstGeom prst="rect">
            <a:avLst/>
          </a:prstGeom>
        </p:spPr>
      </p:pic>
      <p:sp>
        <p:nvSpPr>
          <p:cNvPr id="5" name="ZoneTexte 4">
            <a:extLst>
              <a:ext uri="{FF2B5EF4-FFF2-40B4-BE49-F238E27FC236}">
                <a16:creationId xmlns:a16="http://schemas.microsoft.com/office/drawing/2014/main" id="{86EBF8E6-EEC3-9D04-32EF-95A5F52D8214}"/>
              </a:ext>
            </a:extLst>
          </p:cNvPr>
          <p:cNvSpPr txBox="1"/>
          <p:nvPr/>
        </p:nvSpPr>
        <p:spPr>
          <a:xfrm>
            <a:off x="3427509" y="5075866"/>
            <a:ext cx="5732688" cy="1200329"/>
          </a:xfrm>
          <a:prstGeom prst="rect">
            <a:avLst/>
          </a:prstGeom>
          <a:noFill/>
        </p:spPr>
        <p:txBody>
          <a:bodyPr wrap="square" rtlCol="0">
            <a:spAutoFit/>
          </a:bodyPr>
          <a:lstStyle/>
          <a:p>
            <a:pPr algn="ctr"/>
            <a:r>
              <a:rPr lang="fr-FR" sz="2400" dirty="0">
                <a:latin typeface="Times New Roman"/>
                <a:ea typeface="Times New Roman"/>
                <a:cs typeface="Times New Roman"/>
                <a:sym typeface="Times New Roman"/>
              </a:rPr>
              <a:t>Réalisation Catéchèse Par la Parole</a:t>
            </a:r>
            <a:br>
              <a:rPr lang="fr-FR" sz="2400" dirty="0">
                <a:latin typeface="Times New Roman"/>
                <a:ea typeface="Times New Roman"/>
                <a:cs typeface="Times New Roman"/>
                <a:sym typeface="Times New Roman"/>
              </a:rPr>
            </a:br>
            <a:r>
              <a:rPr lang="fr-FR" sz="2400" dirty="0">
                <a:latin typeface="Times New Roman"/>
                <a:ea typeface="Times New Roman"/>
                <a:cs typeface="Times New Roman"/>
                <a:sym typeface="Times New Roman"/>
              </a:rPr>
              <a:t>Illustrations</a:t>
            </a:r>
          </a:p>
          <a:p>
            <a:pPr algn="ctr"/>
            <a:r>
              <a:rPr lang="fr-FR" sz="2400" dirty="0">
                <a:latin typeface="Times New Roman"/>
                <a:ea typeface="Times New Roman"/>
                <a:cs typeface="Times New Roman"/>
                <a:sym typeface="Times New Roman"/>
              </a:rPr>
              <a:t>Chantal </a:t>
            </a:r>
            <a:r>
              <a:rPr lang="fr-FR" sz="2400" dirty="0" err="1">
                <a:latin typeface="Times New Roman"/>
                <a:ea typeface="Times New Roman"/>
                <a:cs typeface="Times New Roman"/>
                <a:sym typeface="Times New Roman"/>
              </a:rPr>
              <a:t>Lorge</a:t>
            </a:r>
            <a:r>
              <a:rPr lang="fr-FR" sz="2400" dirty="0">
                <a:latin typeface="Times New Roman"/>
                <a:ea typeface="Times New Roman"/>
                <a:cs typeface="Times New Roman"/>
                <a:sym typeface="Times New Roman"/>
              </a:rPr>
              <a:t> et Annie C.</a:t>
            </a:r>
            <a:endParaRPr lang="fr-FR" sz="2400" dirty="0"/>
          </a:p>
        </p:txBody>
      </p:sp>
      <p:pic>
        <p:nvPicPr>
          <p:cNvPr id="6" name="Image 5">
            <a:extLst>
              <a:ext uri="{FF2B5EF4-FFF2-40B4-BE49-F238E27FC236}">
                <a16:creationId xmlns:a16="http://schemas.microsoft.com/office/drawing/2014/main" id="{FDF4BDD5-674F-F685-415C-31057FCF4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848" y="4915557"/>
            <a:ext cx="1360638" cy="1360638"/>
          </a:xfrm>
          <a:prstGeom prst="rect">
            <a:avLst/>
          </a:prstGeom>
        </p:spPr>
      </p:pic>
    </p:spTree>
    <p:extLst>
      <p:ext uri="{BB962C8B-B14F-4D97-AF65-F5344CB8AC3E}">
        <p14:creationId xmlns:p14="http://schemas.microsoft.com/office/powerpoint/2010/main" val="374706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771B3-D528-A90C-65A6-2A92E3A1DFA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B23AFF8-F2FE-73DF-729A-B4C8F403DBEB}"/>
              </a:ext>
            </a:extLst>
          </p:cNvPr>
          <p:cNvSpPr txBox="1"/>
          <p:nvPr/>
        </p:nvSpPr>
        <p:spPr>
          <a:xfrm>
            <a:off x="84221" y="205157"/>
            <a:ext cx="4487779"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CHER THEOPHILE</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dans mon premier livre</a:t>
            </a:r>
            <a:endParaRPr lang="fr-FR" dirty="0"/>
          </a:p>
        </p:txBody>
      </p:sp>
      <p:grpSp>
        <p:nvGrpSpPr>
          <p:cNvPr id="6" name="Groupe 5">
            <a:extLst>
              <a:ext uri="{FF2B5EF4-FFF2-40B4-BE49-F238E27FC236}">
                <a16:creationId xmlns:a16="http://schemas.microsoft.com/office/drawing/2014/main" id="{ECDC4BA5-022C-A96F-52DC-39380C681393}"/>
              </a:ext>
            </a:extLst>
          </p:cNvPr>
          <p:cNvGrpSpPr/>
          <p:nvPr/>
        </p:nvGrpSpPr>
        <p:grpSpPr>
          <a:xfrm>
            <a:off x="2888152" y="658398"/>
            <a:ext cx="8545659" cy="3524982"/>
            <a:chOff x="2986238" y="1913021"/>
            <a:chExt cx="6218389" cy="3031958"/>
          </a:xfrm>
        </p:grpSpPr>
        <p:sp>
          <p:nvSpPr>
            <p:cNvPr id="4" name="ZoneTexte 3">
              <a:extLst>
                <a:ext uri="{FF2B5EF4-FFF2-40B4-BE49-F238E27FC236}">
                  <a16:creationId xmlns:a16="http://schemas.microsoft.com/office/drawing/2014/main" id="{85298782-B78B-AB80-B99C-59AB4330243B}"/>
                </a:ext>
              </a:extLst>
            </p:cNvPr>
            <p:cNvSpPr txBox="1"/>
            <p:nvPr/>
          </p:nvSpPr>
          <p:spPr>
            <a:xfrm>
              <a:off x="3107023" y="2101401"/>
              <a:ext cx="6097604" cy="2793174"/>
            </a:xfrm>
            <a:prstGeom prst="rect">
              <a:avLst/>
            </a:prstGeom>
            <a:noFill/>
          </p:spPr>
          <p:txBody>
            <a:bodyPr wrap="square">
              <a:spAutoFit/>
            </a:bodyPr>
            <a:lstStyle/>
            <a:p>
              <a:pPr algn="l">
                <a:buNone/>
              </a:pPr>
              <a:r>
                <a:rPr lang="fr-FR" sz="2400" b="1" u="none" strike="noStrike" dirty="0">
                  <a:solidFill>
                    <a:srgbClr val="0000FF"/>
                  </a:solidFill>
                  <a:effectLst/>
                  <a:latin typeface="Times New Roman" panose="02020603050405020304" pitchFamily="18" charset="0"/>
                  <a:ea typeface="Times New Roman" panose="02020603050405020304" pitchFamily="18" charset="0"/>
                  <a:hlinkClick r:id="rId2"/>
                </a:rPr>
                <a:t>Luc 1, 1-4</a:t>
              </a:r>
              <a:r>
                <a:rPr lang="fr-FR" sz="2400" i="1" dirty="0">
                  <a:effectLst/>
                  <a:latin typeface="Times New Roman" panose="02020603050405020304" pitchFamily="18" charset="0"/>
                  <a:ea typeface="Times New Roman" panose="02020603050405020304" pitchFamily="18" charset="0"/>
                </a:rPr>
                <a:t> Beaucoup ont entrepris de composer un récit des événements qui se sont accomplis parmi nous, d’après ce que nous ont transmis ceux qui, dès le commencement, furent témoins oculaires et serviteurs de la Parole. C’est pourquoi j’ai décidé, moi aussi, après avoir recueilli avec précision des informations concernant tout ce qui s’est passé depuis le début, d’écrire pour toi, excellent Théophile, un exposé suivi, afin que tu te rendes bien compte de la solidité des enseignements que tu as entendus.</a:t>
              </a:r>
              <a:endParaRPr lang="fr-FR" sz="2400" dirty="0">
                <a:effectLst/>
                <a:latin typeface="Times New Roman" panose="02020603050405020304" pitchFamily="18" charset="0"/>
                <a:ea typeface="Times New Roman" panose="02020603050405020304" pitchFamily="18" charset="0"/>
              </a:endParaRPr>
            </a:p>
          </p:txBody>
        </p:sp>
        <p:sp>
          <p:nvSpPr>
            <p:cNvPr id="5" name="Rectangle : coins arrondis 4">
              <a:extLst>
                <a:ext uri="{FF2B5EF4-FFF2-40B4-BE49-F238E27FC236}">
                  <a16:creationId xmlns:a16="http://schemas.microsoft.com/office/drawing/2014/main" id="{0B874822-70ED-1039-7F4A-154629EE90B2}"/>
                </a:ext>
              </a:extLst>
            </p:cNvPr>
            <p:cNvSpPr/>
            <p:nvPr/>
          </p:nvSpPr>
          <p:spPr>
            <a:xfrm>
              <a:off x="2986238" y="1913021"/>
              <a:ext cx="6160168" cy="303195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grpSp>
      <p:grpSp>
        <p:nvGrpSpPr>
          <p:cNvPr id="13" name="Groupe 12">
            <a:extLst>
              <a:ext uri="{FF2B5EF4-FFF2-40B4-BE49-F238E27FC236}">
                <a16:creationId xmlns:a16="http://schemas.microsoft.com/office/drawing/2014/main" id="{79A548D7-55D4-F8C4-7110-6BE461AD81BE}"/>
              </a:ext>
            </a:extLst>
          </p:cNvPr>
          <p:cNvGrpSpPr/>
          <p:nvPr/>
        </p:nvGrpSpPr>
        <p:grpSpPr>
          <a:xfrm>
            <a:off x="965564" y="4724198"/>
            <a:ext cx="10388236" cy="1256392"/>
            <a:chOff x="1636295" y="4878837"/>
            <a:chExt cx="10295470" cy="1039528"/>
          </a:xfrm>
        </p:grpSpPr>
        <p:sp>
          <p:nvSpPr>
            <p:cNvPr id="7" name="Rectangle : coins arrondis 6">
              <a:extLst>
                <a:ext uri="{FF2B5EF4-FFF2-40B4-BE49-F238E27FC236}">
                  <a16:creationId xmlns:a16="http://schemas.microsoft.com/office/drawing/2014/main" id="{22054C98-0348-C9CF-95B0-5F7463C2390B}"/>
                </a:ext>
              </a:extLst>
            </p:cNvPr>
            <p:cNvSpPr/>
            <p:nvPr/>
          </p:nvSpPr>
          <p:spPr>
            <a:xfrm>
              <a:off x="1636295" y="4878837"/>
              <a:ext cx="10183527" cy="1039528"/>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5D604A7F-7923-A608-D0D9-43E31EBD88DC}"/>
                </a:ext>
              </a:extLst>
            </p:cNvPr>
            <p:cNvSpPr txBox="1"/>
            <p:nvPr/>
          </p:nvSpPr>
          <p:spPr>
            <a:xfrm>
              <a:off x="1863741" y="4948263"/>
              <a:ext cx="10068024" cy="954107"/>
            </a:xfrm>
            <a:prstGeom prst="rect">
              <a:avLst/>
            </a:prstGeom>
            <a:noFill/>
          </p:spPr>
          <p:txBody>
            <a:bodyPr wrap="square">
              <a:spAutoFit/>
            </a:bodyPr>
            <a:lstStyle/>
            <a:p>
              <a:r>
                <a:rPr lang="fr-FR" sz="2800" dirty="0">
                  <a:effectLst/>
                  <a:latin typeface="Times New Roman" panose="02020603050405020304" pitchFamily="18" charset="0"/>
                  <a:ea typeface="Times New Roman" panose="02020603050405020304" pitchFamily="18" charset="0"/>
                </a:rPr>
                <a:t>Cette introduction nous permet de déduire que Luc, l’auteur de l’évangile qui porte son nom, est aussi celui des Actes des Apôtres. </a:t>
              </a:r>
              <a:endParaRPr lang="fr-FR" sz="2800" dirty="0"/>
            </a:p>
          </p:txBody>
        </p:sp>
      </p:grpSp>
      <p:sp>
        <p:nvSpPr>
          <p:cNvPr id="14" name="Espace réservé du numéro de diapositive 13">
            <a:extLst>
              <a:ext uri="{FF2B5EF4-FFF2-40B4-BE49-F238E27FC236}">
                <a16:creationId xmlns:a16="http://schemas.microsoft.com/office/drawing/2014/main" id="{31C315B0-D43F-6291-1E1C-AB0CFCDECFFD}"/>
              </a:ext>
            </a:extLst>
          </p:cNvPr>
          <p:cNvSpPr>
            <a:spLocks noGrp="1"/>
          </p:cNvSpPr>
          <p:nvPr>
            <p:ph type="sldNum" sz="quarter" idx="12"/>
          </p:nvPr>
        </p:nvSpPr>
        <p:spPr/>
        <p:txBody>
          <a:bodyPr/>
          <a:lstStyle/>
          <a:p>
            <a:fld id="{6A56FB4B-9703-4DD1-9D1C-CB845E8B28E5}" type="slidenum">
              <a:rPr lang="fr-FR" smtClean="0"/>
              <a:t>5</a:t>
            </a:fld>
            <a:endParaRPr lang="fr-FR"/>
          </a:p>
        </p:txBody>
      </p:sp>
      <p:pic>
        <p:nvPicPr>
          <p:cNvPr id="3" name="Image 2">
            <a:extLst>
              <a:ext uri="{FF2B5EF4-FFF2-40B4-BE49-F238E27FC236}">
                <a16:creationId xmlns:a16="http://schemas.microsoft.com/office/drawing/2014/main" id="{CCF5DC06-728E-9A93-FCC9-14D8BCB49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6742"/>
            <a:ext cx="2609552" cy="1602900"/>
          </a:xfrm>
          <a:prstGeom prst="rect">
            <a:avLst/>
          </a:prstGeom>
        </p:spPr>
      </p:pic>
    </p:spTree>
    <p:extLst>
      <p:ext uri="{BB962C8B-B14F-4D97-AF65-F5344CB8AC3E}">
        <p14:creationId xmlns:p14="http://schemas.microsoft.com/office/powerpoint/2010/main" val="7678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03E4-DD39-647B-226A-AD28AC5AF81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DAE53DE-72BE-33CA-42C9-0E5E93878F3E}"/>
              </a:ext>
            </a:extLst>
          </p:cNvPr>
          <p:cNvSpPr txBox="1"/>
          <p:nvPr/>
        </p:nvSpPr>
        <p:spPr>
          <a:xfrm>
            <a:off x="84221" y="205157"/>
            <a:ext cx="4487779" cy="369332"/>
          </a:xfrm>
          <a:prstGeom prst="rect">
            <a:avLst/>
          </a:prstGeom>
          <a:noFill/>
        </p:spPr>
        <p:txBody>
          <a:bodyPr wrap="square">
            <a:spAutoFit/>
          </a:bodyPr>
          <a:lstStyle/>
          <a:p>
            <a:r>
              <a:rPr lang="fr-FR" dirty="0">
                <a:solidFill>
                  <a:srgbClr val="FF0000"/>
                </a:solidFill>
                <a:latin typeface="Times New Roman" panose="02020603050405020304" pitchFamily="18" charset="0"/>
                <a:cs typeface="Times New Roman" panose="02020603050405020304" pitchFamily="18" charset="0"/>
              </a:rPr>
              <a:t>CHER THEOPHILE</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dans mon premier livre</a:t>
            </a:r>
            <a:endParaRPr lang="fr-FR" dirty="0"/>
          </a:p>
        </p:txBody>
      </p:sp>
      <p:grpSp>
        <p:nvGrpSpPr>
          <p:cNvPr id="7" name="Groupe 6">
            <a:extLst>
              <a:ext uri="{FF2B5EF4-FFF2-40B4-BE49-F238E27FC236}">
                <a16:creationId xmlns:a16="http://schemas.microsoft.com/office/drawing/2014/main" id="{1CE47747-DF86-9C87-E6F0-E2EEC6E52C55}"/>
              </a:ext>
            </a:extLst>
          </p:cNvPr>
          <p:cNvGrpSpPr/>
          <p:nvPr/>
        </p:nvGrpSpPr>
        <p:grpSpPr>
          <a:xfrm>
            <a:off x="3990252" y="2182499"/>
            <a:ext cx="7142568" cy="3432897"/>
            <a:chOff x="2887577" y="2172903"/>
            <a:chExt cx="6343051" cy="3729604"/>
          </a:xfrm>
        </p:grpSpPr>
        <p:sp>
          <p:nvSpPr>
            <p:cNvPr id="4" name="ZoneTexte 3">
              <a:extLst>
                <a:ext uri="{FF2B5EF4-FFF2-40B4-BE49-F238E27FC236}">
                  <a16:creationId xmlns:a16="http://schemas.microsoft.com/office/drawing/2014/main" id="{618F817A-268E-E0C1-03F9-595CB507C6CA}"/>
                </a:ext>
              </a:extLst>
            </p:cNvPr>
            <p:cNvSpPr txBox="1"/>
            <p:nvPr/>
          </p:nvSpPr>
          <p:spPr>
            <a:xfrm>
              <a:off x="3207218" y="2267990"/>
              <a:ext cx="5777564" cy="3377216"/>
            </a:xfrm>
            <a:prstGeom prst="rect">
              <a:avLst/>
            </a:prstGeom>
            <a:noFill/>
          </p:spPr>
          <p:txBody>
            <a:bodyPr wrap="square">
              <a:spAutoFit/>
            </a:bodyPr>
            <a:lstStyle/>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Luc choisit de s’adresser à un interlocuteur mais on ne sait pas qui il est.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Son nom nous dit qu’il aime Dieu.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Luc nous invite tous </a:t>
              </a:r>
            </a:p>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à nous identifier</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à Théophile.  </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Ce message s’adresse aussi </a:t>
              </a:r>
            </a:p>
            <a:p>
              <a:pPr algn="ctr">
                <a:buNone/>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à chacun d’entre nous. </a:t>
              </a:r>
              <a:endParaRPr lang="fr-FR" sz="2800" dirty="0">
                <a:latin typeface="Times New Roman" panose="02020603050405020304" pitchFamily="18" charset="0"/>
                <a:cs typeface="Times New Roman" panose="02020603050405020304" pitchFamily="18" charset="0"/>
              </a:endParaRPr>
            </a:p>
          </p:txBody>
        </p:sp>
        <p:sp>
          <p:nvSpPr>
            <p:cNvPr id="5" name="Rectangle : coins arrondis 4">
              <a:extLst>
                <a:ext uri="{FF2B5EF4-FFF2-40B4-BE49-F238E27FC236}">
                  <a16:creationId xmlns:a16="http://schemas.microsoft.com/office/drawing/2014/main" id="{3A371440-3E4F-94C4-6199-4692ECCA32BB}"/>
                </a:ext>
              </a:extLst>
            </p:cNvPr>
            <p:cNvSpPr/>
            <p:nvPr/>
          </p:nvSpPr>
          <p:spPr>
            <a:xfrm>
              <a:off x="2887577" y="2172903"/>
              <a:ext cx="6343051" cy="372960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u numéro de diapositive 7">
            <a:extLst>
              <a:ext uri="{FF2B5EF4-FFF2-40B4-BE49-F238E27FC236}">
                <a16:creationId xmlns:a16="http://schemas.microsoft.com/office/drawing/2014/main" id="{A90BCCD4-0A86-13D6-296C-2CF03CDC3664}"/>
              </a:ext>
            </a:extLst>
          </p:cNvPr>
          <p:cNvSpPr>
            <a:spLocks noGrp="1"/>
          </p:cNvSpPr>
          <p:nvPr>
            <p:ph type="sldNum" sz="quarter" idx="12"/>
          </p:nvPr>
        </p:nvSpPr>
        <p:spPr/>
        <p:txBody>
          <a:bodyPr/>
          <a:lstStyle/>
          <a:p>
            <a:fld id="{6A56FB4B-9703-4DD1-9D1C-CB845E8B28E5}" type="slidenum">
              <a:rPr lang="fr-FR" smtClean="0"/>
              <a:t>6</a:t>
            </a:fld>
            <a:endParaRPr lang="fr-FR"/>
          </a:p>
        </p:txBody>
      </p:sp>
      <p:pic>
        <p:nvPicPr>
          <p:cNvPr id="3" name="Image 2">
            <a:extLst>
              <a:ext uri="{FF2B5EF4-FFF2-40B4-BE49-F238E27FC236}">
                <a16:creationId xmlns:a16="http://schemas.microsoft.com/office/drawing/2014/main" id="{1D16BB19-11D4-2954-AB91-75823304E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24" y="831205"/>
            <a:ext cx="3081534" cy="1892812"/>
          </a:xfrm>
          <a:prstGeom prst="rect">
            <a:avLst/>
          </a:prstGeom>
        </p:spPr>
      </p:pic>
    </p:spTree>
    <p:extLst>
      <p:ext uri="{BB962C8B-B14F-4D97-AF65-F5344CB8AC3E}">
        <p14:creationId xmlns:p14="http://schemas.microsoft.com/office/powerpoint/2010/main" val="299475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C717-30A2-8607-B911-01831D36BF97}"/>
            </a:ext>
          </a:extLst>
        </p:cNvPr>
        <p:cNvGrpSpPr/>
        <p:nvPr/>
      </p:nvGrpSpPr>
      <p:grpSpPr>
        <a:xfrm>
          <a:off x="0" y="0"/>
          <a:ext cx="0" cy="0"/>
          <a:chOff x="0" y="0"/>
          <a:chExt cx="0" cy="0"/>
        </a:xfrm>
      </p:grpSpPr>
      <p:grpSp>
        <p:nvGrpSpPr>
          <p:cNvPr id="5" name="Groupe 4">
            <a:extLst>
              <a:ext uri="{FF2B5EF4-FFF2-40B4-BE49-F238E27FC236}">
                <a16:creationId xmlns:a16="http://schemas.microsoft.com/office/drawing/2014/main" id="{ABE1ABFF-0CCB-B234-C8FE-C83FEDC36004}"/>
              </a:ext>
            </a:extLst>
          </p:cNvPr>
          <p:cNvGrpSpPr/>
          <p:nvPr/>
        </p:nvGrpSpPr>
        <p:grpSpPr>
          <a:xfrm>
            <a:off x="3015916" y="1988820"/>
            <a:ext cx="6520144" cy="2880360"/>
            <a:chOff x="3015916" y="1988820"/>
            <a:chExt cx="6262273" cy="2880360"/>
          </a:xfrm>
        </p:grpSpPr>
        <p:sp>
          <p:nvSpPr>
            <p:cNvPr id="2" name="Rectangle : coins arrondis 1">
              <a:extLst>
                <a:ext uri="{FF2B5EF4-FFF2-40B4-BE49-F238E27FC236}">
                  <a16:creationId xmlns:a16="http://schemas.microsoft.com/office/drawing/2014/main" id="{47C36A29-D479-D7C3-EF26-04FEBF1E6F79}"/>
                </a:ext>
              </a:extLst>
            </p:cNvPr>
            <p:cNvSpPr/>
            <p:nvPr/>
          </p:nvSpPr>
          <p:spPr>
            <a:xfrm>
              <a:off x="3015916" y="1988820"/>
              <a:ext cx="6160168" cy="2880360"/>
            </a:xfrm>
            <a:prstGeom prst="round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989AC5C-39E8-3A8E-D5EC-946F265A0401}"/>
                </a:ext>
              </a:extLst>
            </p:cNvPr>
            <p:cNvSpPr txBox="1"/>
            <p:nvPr/>
          </p:nvSpPr>
          <p:spPr>
            <a:xfrm>
              <a:off x="3180585" y="2305615"/>
              <a:ext cx="6097604" cy="2246769"/>
            </a:xfrm>
            <a:prstGeom prst="rect">
              <a:avLst/>
            </a:prstGeom>
            <a:noFill/>
          </p:spPr>
          <p:txBody>
            <a:bodyPr wrap="square">
              <a:spAutoFit/>
            </a:bodyPr>
            <a:lstStyle/>
            <a:p>
              <a:r>
                <a:rPr lang="fr-FR" sz="2800" dirty="0">
                  <a:solidFill>
                    <a:srgbClr val="FF0000"/>
                  </a:solidFill>
                  <a:effectLst/>
                  <a:latin typeface="Times New Roman" panose="02020603050405020304" pitchFamily="18" charset="0"/>
                  <a:ea typeface="Times New Roman" panose="02020603050405020304" pitchFamily="18" charset="0"/>
                </a:rPr>
                <a:t>03</a:t>
              </a:r>
              <a:r>
                <a:rPr lang="fr-FR" sz="2800" dirty="0">
                  <a:effectLst/>
                  <a:latin typeface="Times New Roman" panose="02020603050405020304" pitchFamily="18" charset="0"/>
                  <a:ea typeface="Times New Roman" panose="02020603050405020304" pitchFamily="18" charset="0"/>
                </a:rPr>
                <a:t> C’est à eux qu’il s’est présenté</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vivant</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après</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sa Passion</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effectLst/>
                  <a:latin typeface="Times New Roman" panose="02020603050405020304" pitchFamily="18" charset="0"/>
                  <a:ea typeface="Times New Roman" panose="02020603050405020304" pitchFamily="18" charset="0"/>
                </a:rPr>
                <a:t>; il leur en a donné bien des preuves, puisque, pendant </a:t>
              </a:r>
              <a:r>
                <a:rPr lang="fr-FR" sz="2800" dirty="0">
                  <a:solidFill>
                    <a:srgbClr val="FF0000"/>
                  </a:solidFill>
                  <a:effectLst/>
                  <a:latin typeface="Times New Roman" panose="02020603050405020304" pitchFamily="18" charset="0"/>
                  <a:ea typeface="Times New Roman" panose="02020603050405020304" pitchFamily="18" charset="0"/>
                </a:rPr>
                <a:t>quarante jours</a:t>
              </a:r>
              <a:r>
                <a:rPr lang="fr-FR" sz="2800" dirty="0">
                  <a:effectLst/>
                  <a:latin typeface="Times New Roman" panose="02020603050405020304" pitchFamily="18" charset="0"/>
                  <a:ea typeface="Times New Roman" panose="02020603050405020304" pitchFamily="18" charset="0"/>
                </a:rPr>
                <a:t>, il leur est apparu et leur a parlé du</a:t>
              </a:r>
              <a:r>
                <a:rPr lang="fr-FR" sz="2800" dirty="0">
                  <a:solidFill>
                    <a:srgbClr val="444444"/>
                  </a:solidFill>
                  <a:effectLst/>
                  <a:latin typeface="Times New Roman" panose="02020603050405020304" pitchFamily="18" charset="0"/>
                  <a:ea typeface="Times New Roman" panose="02020603050405020304" pitchFamily="18" charset="0"/>
                </a:rPr>
                <a:t> </a:t>
              </a:r>
              <a:r>
                <a:rPr lang="fr-FR" sz="2800" dirty="0">
                  <a:solidFill>
                    <a:srgbClr val="FF0000"/>
                  </a:solidFill>
                  <a:effectLst/>
                  <a:latin typeface="Times New Roman" panose="02020603050405020304" pitchFamily="18" charset="0"/>
                  <a:ea typeface="Times New Roman" panose="02020603050405020304" pitchFamily="18" charset="0"/>
                </a:rPr>
                <a:t>royaume de Dieu</a:t>
              </a:r>
              <a:endParaRPr lang="fr-FR" sz="2800" dirty="0"/>
            </a:p>
          </p:txBody>
        </p:sp>
      </p:grpSp>
      <p:sp>
        <p:nvSpPr>
          <p:cNvPr id="6" name="Espace réservé du numéro de diapositive 5">
            <a:extLst>
              <a:ext uri="{FF2B5EF4-FFF2-40B4-BE49-F238E27FC236}">
                <a16:creationId xmlns:a16="http://schemas.microsoft.com/office/drawing/2014/main" id="{6A0349AB-7546-49AF-067D-52CFE6D9BF37}"/>
              </a:ext>
            </a:extLst>
          </p:cNvPr>
          <p:cNvSpPr>
            <a:spLocks noGrp="1"/>
          </p:cNvSpPr>
          <p:nvPr>
            <p:ph type="sldNum" sz="quarter" idx="12"/>
          </p:nvPr>
        </p:nvSpPr>
        <p:spPr/>
        <p:txBody>
          <a:bodyPr/>
          <a:lstStyle/>
          <a:p>
            <a:fld id="{6A56FB4B-9703-4DD1-9D1C-CB845E8B28E5}" type="slidenum">
              <a:rPr lang="fr-FR" smtClean="0"/>
              <a:t>7</a:t>
            </a:fld>
            <a:endParaRPr lang="fr-FR"/>
          </a:p>
        </p:txBody>
      </p:sp>
    </p:spTree>
    <p:extLst>
      <p:ext uri="{BB962C8B-B14F-4D97-AF65-F5344CB8AC3E}">
        <p14:creationId xmlns:p14="http://schemas.microsoft.com/office/powerpoint/2010/main" val="265866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AE55-FF09-807D-0E4B-C0390CD76EB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59A3031-986D-040B-E1EB-249F17551BD6}"/>
              </a:ext>
            </a:extLst>
          </p:cNvPr>
          <p:cNvSpPr txBox="1"/>
          <p:nvPr/>
        </p:nvSpPr>
        <p:spPr>
          <a:xfrm>
            <a:off x="228600" y="157031"/>
            <a:ext cx="85905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vivant</a:t>
            </a:r>
            <a:endParaRPr lang="fr-FR" dirty="0"/>
          </a:p>
        </p:txBody>
      </p:sp>
      <p:grpSp>
        <p:nvGrpSpPr>
          <p:cNvPr id="8" name="Groupe 7">
            <a:extLst>
              <a:ext uri="{FF2B5EF4-FFF2-40B4-BE49-F238E27FC236}">
                <a16:creationId xmlns:a16="http://schemas.microsoft.com/office/drawing/2014/main" id="{FB9EEB66-E4F2-AFCF-0F44-44D619C7F08D}"/>
              </a:ext>
            </a:extLst>
          </p:cNvPr>
          <p:cNvGrpSpPr/>
          <p:nvPr/>
        </p:nvGrpSpPr>
        <p:grpSpPr>
          <a:xfrm>
            <a:off x="2114551" y="877682"/>
            <a:ext cx="6027964" cy="1158242"/>
            <a:chOff x="2154455" y="920816"/>
            <a:chExt cx="6160168" cy="1158242"/>
          </a:xfrm>
        </p:grpSpPr>
        <p:sp>
          <p:nvSpPr>
            <p:cNvPr id="4" name="Rectangle : coins arrondis 3">
              <a:extLst>
                <a:ext uri="{FF2B5EF4-FFF2-40B4-BE49-F238E27FC236}">
                  <a16:creationId xmlns:a16="http://schemas.microsoft.com/office/drawing/2014/main" id="{B4C0B1D2-0000-8A7A-C71D-1C71464014DF}"/>
                </a:ext>
              </a:extLst>
            </p:cNvPr>
            <p:cNvSpPr/>
            <p:nvPr/>
          </p:nvSpPr>
          <p:spPr>
            <a:xfrm>
              <a:off x="2154455" y="920816"/>
              <a:ext cx="6160168" cy="115824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D4F0ABD-0E38-371E-29F4-D91EE8DAC688}"/>
                </a:ext>
              </a:extLst>
            </p:cNvPr>
            <p:cNvSpPr txBox="1"/>
            <p:nvPr/>
          </p:nvSpPr>
          <p:spPr>
            <a:xfrm>
              <a:off x="2301569" y="1022883"/>
              <a:ext cx="5865939" cy="95410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Pourquoi dit-on que Jésus est vivant alors qu’il est mort sur la croix ? </a:t>
              </a:r>
            </a:p>
          </p:txBody>
        </p:sp>
      </p:grpSp>
      <p:grpSp>
        <p:nvGrpSpPr>
          <p:cNvPr id="12" name="Groupe 11">
            <a:extLst>
              <a:ext uri="{FF2B5EF4-FFF2-40B4-BE49-F238E27FC236}">
                <a16:creationId xmlns:a16="http://schemas.microsoft.com/office/drawing/2014/main" id="{2DDF60CE-A961-3E9A-F9E1-749A6659C86C}"/>
              </a:ext>
            </a:extLst>
          </p:cNvPr>
          <p:cNvGrpSpPr/>
          <p:nvPr/>
        </p:nvGrpSpPr>
        <p:grpSpPr>
          <a:xfrm>
            <a:off x="3557393" y="2520547"/>
            <a:ext cx="3476095" cy="908453"/>
            <a:chOff x="2119162" y="2690261"/>
            <a:chExt cx="6160168" cy="1039528"/>
          </a:xfrm>
        </p:grpSpPr>
        <p:sp>
          <p:nvSpPr>
            <p:cNvPr id="5" name="Rectangle : coins arrondis 4">
              <a:extLst>
                <a:ext uri="{FF2B5EF4-FFF2-40B4-BE49-F238E27FC236}">
                  <a16:creationId xmlns:a16="http://schemas.microsoft.com/office/drawing/2014/main" id="{2A757349-0943-0DCA-460D-0D616B64D424}"/>
                </a:ext>
              </a:extLst>
            </p:cNvPr>
            <p:cNvSpPr/>
            <p:nvPr/>
          </p:nvSpPr>
          <p:spPr>
            <a:xfrm>
              <a:off x="2119162" y="2690261"/>
              <a:ext cx="6160168" cy="10395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1" name="ZoneTexte 10">
              <a:extLst>
                <a:ext uri="{FF2B5EF4-FFF2-40B4-BE49-F238E27FC236}">
                  <a16:creationId xmlns:a16="http://schemas.microsoft.com/office/drawing/2014/main" id="{94F3837F-EF6C-7759-6A92-0767B342E636}"/>
                </a:ext>
              </a:extLst>
            </p:cNvPr>
            <p:cNvSpPr txBox="1"/>
            <p:nvPr/>
          </p:nvSpPr>
          <p:spPr>
            <a:xfrm>
              <a:off x="2484119" y="2901970"/>
              <a:ext cx="5430252" cy="523220"/>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Que s’est-il passé ? </a:t>
              </a:r>
            </a:p>
          </p:txBody>
        </p:sp>
      </p:grpSp>
      <p:grpSp>
        <p:nvGrpSpPr>
          <p:cNvPr id="15" name="Groupe 14">
            <a:extLst>
              <a:ext uri="{FF2B5EF4-FFF2-40B4-BE49-F238E27FC236}">
                <a16:creationId xmlns:a16="http://schemas.microsoft.com/office/drawing/2014/main" id="{D53FD6CE-AED9-07F9-63FF-BD990DA8C565}"/>
              </a:ext>
            </a:extLst>
          </p:cNvPr>
          <p:cNvGrpSpPr/>
          <p:nvPr/>
        </p:nvGrpSpPr>
        <p:grpSpPr>
          <a:xfrm>
            <a:off x="3110807" y="4374911"/>
            <a:ext cx="6402261" cy="1605407"/>
            <a:chOff x="4350575" y="5335713"/>
            <a:chExt cx="6402261" cy="1688351"/>
          </a:xfrm>
        </p:grpSpPr>
        <p:sp>
          <p:nvSpPr>
            <p:cNvPr id="9" name="Rectangle : coins arrondis 8">
              <a:extLst>
                <a:ext uri="{FF2B5EF4-FFF2-40B4-BE49-F238E27FC236}">
                  <a16:creationId xmlns:a16="http://schemas.microsoft.com/office/drawing/2014/main" id="{5147DECD-75DA-06C4-C850-AB2882FF39CD}"/>
                </a:ext>
              </a:extLst>
            </p:cNvPr>
            <p:cNvSpPr/>
            <p:nvPr/>
          </p:nvSpPr>
          <p:spPr>
            <a:xfrm>
              <a:off x="4350575" y="5335713"/>
              <a:ext cx="6402261" cy="168835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4" name="ZoneTexte 13">
              <a:extLst>
                <a:ext uri="{FF2B5EF4-FFF2-40B4-BE49-F238E27FC236}">
                  <a16:creationId xmlns:a16="http://schemas.microsoft.com/office/drawing/2014/main" id="{0010ECC9-E192-E5B9-6950-216B36AFAC62}"/>
                </a:ext>
              </a:extLst>
            </p:cNvPr>
            <p:cNvSpPr txBox="1"/>
            <p:nvPr/>
          </p:nvSpPr>
          <p:spPr>
            <a:xfrm>
              <a:off x="4502904" y="5702836"/>
              <a:ext cx="6097604" cy="954107"/>
            </a:xfrm>
            <a:prstGeom prst="rect">
              <a:avLst/>
            </a:prstGeom>
            <a:noFill/>
          </p:spPr>
          <p:txBody>
            <a:bodyPr wrap="square">
              <a:spAutoFit/>
            </a:bodyPr>
            <a:lstStyle/>
            <a:p>
              <a:pPr algn="l">
                <a:buNone/>
              </a:pPr>
              <a:r>
                <a:rPr lang="fr-FR" sz="2800" dirty="0">
                  <a:solidFill>
                    <a:srgbClr val="000000"/>
                  </a:solidFill>
                  <a:effectLst/>
                  <a:latin typeface="Times New Roman" panose="02020603050405020304" pitchFamily="18" charset="0"/>
                  <a:ea typeface="Times New Roman" panose="02020603050405020304" pitchFamily="18" charset="0"/>
                </a:rPr>
                <a:t>Peux-tu raconter un épisode de l’évangile où Jésus apparait à ses disciples ? </a:t>
              </a:r>
            </a:p>
          </p:txBody>
        </p:sp>
      </p:grpSp>
      <p:sp>
        <p:nvSpPr>
          <p:cNvPr id="16" name="Espace réservé du numéro de diapositive 15">
            <a:extLst>
              <a:ext uri="{FF2B5EF4-FFF2-40B4-BE49-F238E27FC236}">
                <a16:creationId xmlns:a16="http://schemas.microsoft.com/office/drawing/2014/main" id="{C57F980E-440B-50EF-B81C-D8F5DFEC5DB0}"/>
              </a:ext>
            </a:extLst>
          </p:cNvPr>
          <p:cNvSpPr>
            <a:spLocks noGrp="1"/>
          </p:cNvSpPr>
          <p:nvPr>
            <p:ph type="sldNum" sz="quarter" idx="12"/>
          </p:nvPr>
        </p:nvSpPr>
        <p:spPr/>
        <p:txBody>
          <a:bodyPr/>
          <a:lstStyle/>
          <a:p>
            <a:fld id="{6A56FB4B-9703-4DD1-9D1C-CB845E8B28E5}" type="slidenum">
              <a:rPr lang="fr-FR" smtClean="0"/>
              <a:t>8</a:t>
            </a:fld>
            <a:endParaRPr lang="fr-FR"/>
          </a:p>
        </p:txBody>
      </p:sp>
      <p:pic>
        <p:nvPicPr>
          <p:cNvPr id="6" name="Image 5">
            <a:extLst>
              <a:ext uri="{FF2B5EF4-FFF2-40B4-BE49-F238E27FC236}">
                <a16:creationId xmlns:a16="http://schemas.microsoft.com/office/drawing/2014/main" id="{4C1925BE-7427-3B70-2A55-F77D0EDE2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794738"/>
            <a:ext cx="2438126" cy="3250130"/>
          </a:xfrm>
          <a:prstGeom prst="rect">
            <a:avLst/>
          </a:prstGeom>
        </p:spPr>
      </p:pic>
    </p:spTree>
    <p:extLst>
      <p:ext uri="{BB962C8B-B14F-4D97-AF65-F5344CB8AC3E}">
        <p14:creationId xmlns:p14="http://schemas.microsoft.com/office/powerpoint/2010/main" val="34083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AEACC-FAF4-2E94-3BAD-67C0A542F9B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CCD00D1-5011-0861-3887-C2C82AD782CD}"/>
              </a:ext>
            </a:extLst>
          </p:cNvPr>
          <p:cNvSpPr txBox="1"/>
          <p:nvPr/>
        </p:nvSpPr>
        <p:spPr>
          <a:xfrm>
            <a:off x="228600" y="157031"/>
            <a:ext cx="859055" cy="369332"/>
          </a:xfrm>
          <a:prstGeom prst="rect">
            <a:avLst/>
          </a:prstGeom>
          <a:noFill/>
        </p:spPr>
        <p:txBody>
          <a:bodyPr wrap="square">
            <a:spAutoFit/>
          </a:bodyPr>
          <a:lstStyle/>
          <a:p>
            <a:r>
              <a:rPr lang="fr-FR" sz="1800" dirty="0">
                <a:solidFill>
                  <a:srgbClr val="FF0000"/>
                </a:solidFill>
                <a:effectLst/>
                <a:latin typeface="Times New Roman" panose="02020603050405020304" pitchFamily="18" charset="0"/>
                <a:ea typeface="Times New Roman" panose="02020603050405020304" pitchFamily="18" charset="0"/>
              </a:rPr>
              <a:t>vivant</a:t>
            </a:r>
            <a:endParaRPr lang="fr-FR" dirty="0"/>
          </a:p>
        </p:txBody>
      </p:sp>
      <p:grpSp>
        <p:nvGrpSpPr>
          <p:cNvPr id="7" name="Groupe 6">
            <a:extLst>
              <a:ext uri="{FF2B5EF4-FFF2-40B4-BE49-F238E27FC236}">
                <a16:creationId xmlns:a16="http://schemas.microsoft.com/office/drawing/2014/main" id="{032C8CFE-8D01-AD1E-6A47-4C1D2B5E6371}"/>
              </a:ext>
            </a:extLst>
          </p:cNvPr>
          <p:cNvGrpSpPr/>
          <p:nvPr/>
        </p:nvGrpSpPr>
        <p:grpSpPr>
          <a:xfrm>
            <a:off x="2518611" y="1592912"/>
            <a:ext cx="7154778" cy="4636438"/>
            <a:chOff x="1459832" y="1072041"/>
            <a:chExt cx="6885271" cy="2585323"/>
          </a:xfrm>
        </p:grpSpPr>
        <p:sp>
          <p:nvSpPr>
            <p:cNvPr id="3" name="Rectangle : coins arrondis 2">
              <a:extLst>
                <a:ext uri="{FF2B5EF4-FFF2-40B4-BE49-F238E27FC236}">
                  <a16:creationId xmlns:a16="http://schemas.microsoft.com/office/drawing/2014/main" id="{1B449CCC-305D-0049-3CF2-37AF8E1E6579}"/>
                </a:ext>
              </a:extLst>
            </p:cNvPr>
            <p:cNvSpPr/>
            <p:nvPr/>
          </p:nvSpPr>
          <p:spPr>
            <a:xfrm>
              <a:off x="1459832" y="1072041"/>
              <a:ext cx="6885271" cy="258532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8C45893E-6BA1-16E9-9F3A-812861BE1C66}"/>
                </a:ext>
              </a:extLst>
            </p:cNvPr>
            <p:cNvSpPr txBox="1"/>
            <p:nvPr/>
          </p:nvSpPr>
          <p:spPr>
            <a:xfrm>
              <a:off x="1853665" y="1220096"/>
              <a:ext cx="6097604" cy="2289212"/>
            </a:xfrm>
            <a:prstGeom prst="rect">
              <a:avLst/>
            </a:prstGeom>
            <a:noFill/>
          </p:spPr>
          <p:txBody>
            <a:bodyPr wrap="square">
              <a:spAutoFit/>
            </a:bodyPr>
            <a:lstStyle/>
            <a:p>
              <a:pPr algn="l">
                <a:buNone/>
              </a:pPr>
              <a:r>
                <a:rPr lang="fr-FR" sz="2400" dirty="0">
                  <a:effectLst/>
                  <a:latin typeface="Times New Roman" panose="02020603050405020304" pitchFamily="18" charset="0"/>
                  <a:ea typeface="Calibri" panose="020F0502020204030204" pitchFamily="34" charset="0"/>
                </a:rPr>
                <a:t>Le matin de Pâques, les femmes se rendent au tombeau de Jésus et là, l’envoyé de Dieu leur adresse ces paroles : </a:t>
              </a:r>
              <a:endParaRPr lang="fr-FR" sz="2400" dirty="0">
                <a:effectLst/>
                <a:latin typeface="Calibri" panose="020F0502020204030204" pitchFamily="34" charset="0"/>
                <a:ea typeface="Calibri" panose="020F0502020204030204" pitchFamily="34" charset="0"/>
              </a:endParaRPr>
            </a:p>
            <a:p>
              <a:pPr>
                <a:buNone/>
              </a:pPr>
              <a:r>
                <a:rPr lang="fr-FR" sz="2400" b="1" dirty="0">
                  <a:effectLst/>
                  <a:latin typeface="Times New Roman" panose="02020603050405020304" pitchFamily="18" charset="0"/>
                  <a:ea typeface="Calibri" panose="020F0502020204030204" pitchFamily="34" charset="0"/>
                </a:rPr>
                <a:t>Matthieu 28, 5-7</a:t>
              </a:r>
              <a:r>
                <a:rPr lang="fr-FR" sz="2400" dirty="0">
                  <a:effectLst/>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L’ange prit la parole et dit aux femmes : Vous, soyez sans crainte ! Je sais que vous cherchez Jésus le Crucifié. Il n’est pas ici, car il est ressuscité, comme il l’avait dit. Venez voir l’endroit où il reposait. Puis, vite, allez dire à ses disciples : Il est ressuscité d’entre les morts, et voici qu’il vous précède en Galilée ; là, vous le verrez. Voilà ce que j’avais à vous dire. </a:t>
              </a:r>
              <a:endParaRPr lang="fr-FR" sz="2400" dirty="0"/>
            </a:p>
          </p:txBody>
        </p:sp>
      </p:grpSp>
      <p:sp>
        <p:nvSpPr>
          <p:cNvPr id="8" name="Espace réservé du numéro de diapositive 7">
            <a:extLst>
              <a:ext uri="{FF2B5EF4-FFF2-40B4-BE49-F238E27FC236}">
                <a16:creationId xmlns:a16="http://schemas.microsoft.com/office/drawing/2014/main" id="{CBE0A247-7134-8E5B-E49A-84E40E6C6536}"/>
              </a:ext>
            </a:extLst>
          </p:cNvPr>
          <p:cNvSpPr>
            <a:spLocks noGrp="1"/>
          </p:cNvSpPr>
          <p:nvPr>
            <p:ph type="sldNum" sz="quarter" idx="12"/>
          </p:nvPr>
        </p:nvSpPr>
        <p:spPr/>
        <p:txBody>
          <a:bodyPr/>
          <a:lstStyle/>
          <a:p>
            <a:fld id="{6A56FB4B-9703-4DD1-9D1C-CB845E8B28E5}" type="slidenum">
              <a:rPr lang="fr-FR" smtClean="0"/>
              <a:t>9</a:t>
            </a:fld>
            <a:endParaRPr lang="fr-FR"/>
          </a:p>
        </p:txBody>
      </p:sp>
      <p:pic>
        <p:nvPicPr>
          <p:cNvPr id="5" name="Image 4">
            <a:extLst>
              <a:ext uri="{FF2B5EF4-FFF2-40B4-BE49-F238E27FC236}">
                <a16:creationId xmlns:a16="http://schemas.microsoft.com/office/drawing/2014/main" id="{FAD46BED-F8ED-D10B-4FDA-E2F68A2C4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30" y="-165025"/>
            <a:ext cx="4015428" cy="3877791"/>
          </a:xfrm>
          <a:prstGeom prst="rect">
            <a:avLst/>
          </a:prstGeom>
        </p:spPr>
      </p:pic>
      <p:pic>
        <p:nvPicPr>
          <p:cNvPr id="10" name="Image 9">
            <a:extLst>
              <a:ext uri="{FF2B5EF4-FFF2-40B4-BE49-F238E27FC236}">
                <a16:creationId xmlns:a16="http://schemas.microsoft.com/office/drawing/2014/main" id="{40E1C60D-9074-ABD1-6D57-8D6CDED95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389" y="1439419"/>
            <a:ext cx="2085808" cy="4546695"/>
          </a:xfrm>
          <a:prstGeom prst="rect">
            <a:avLst/>
          </a:prstGeom>
        </p:spPr>
      </p:pic>
    </p:spTree>
    <p:extLst>
      <p:ext uri="{BB962C8B-B14F-4D97-AF65-F5344CB8AC3E}">
        <p14:creationId xmlns:p14="http://schemas.microsoft.com/office/powerpoint/2010/main" val="34018144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2971</Words>
  <Application>Microsoft Office PowerPoint</Application>
  <PresentationFormat>Grand écran</PresentationFormat>
  <Paragraphs>281</Paragraphs>
  <Slides>43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43</vt:i4>
      </vt:variant>
    </vt:vector>
  </HeadingPairs>
  <TitlesOfParts>
    <vt:vector size="48"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Infobulles Jeunes Ascensions </dc:title>
  <dc:creator>Catéchèse Par la Parole</dc:creator>
  <cp:lastModifiedBy>odile theiller</cp:lastModifiedBy>
  <cp:revision>50</cp:revision>
  <dcterms:created xsi:type="dcterms:W3CDTF">2026-04-13T10:38:51Z</dcterms:created>
  <dcterms:modified xsi:type="dcterms:W3CDTF">2026-04-15T07:21:13Z</dcterms:modified>
</cp:coreProperties>
</file>