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61" r:id="rId6"/>
    <p:sldId id="262" r:id="rId7"/>
    <p:sldId id="258" r:id="rId8"/>
    <p:sldId id="265" r:id="rId9"/>
    <p:sldId id="266" r:id="rId10"/>
    <p:sldId id="267" r:id="rId11"/>
    <p:sldId id="268" r:id="rId12"/>
    <p:sldId id="269" r:id="rId13"/>
    <p:sldId id="307" r:id="rId14"/>
    <p:sldId id="308" r:id="rId15"/>
    <p:sldId id="309" r:id="rId16"/>
    <p:sldId id="310" r:id="rId17"/>
    <p:sldId id="306" r:id="rId18"/>
    <p:sldId id="272" r:id="rId19"/>
    <p:sldId id="271" r:id="rId20"/>
    <p:sldId id="270" r:id="rId21"/>
    <p:sldId id="273" r:id="rId22"/>
    <p:sldId id="300" r:id="rId23"/>
    <p:sldId id="296" r:id="rId24"/>
    <p:sldId id="297" r:id="rId25"/>
    <p:sldId id="298" r:id="rId26"/>
    <p:sldId id="299" r:id="rId27"/>
    <p:sldId id="275" r:id="rId28"/>
    <p:sldId id="276" r:id="rId29"/>
    <p:sldId id="277" r:id="rId30"/>
    <p:sldId id="278" r:id="rId31"/>
    <p:sldId id="279" r:id="rId32"/>
    <p:sldId id="285" r:id="rId33"/>
    <p:sldId id="286" r:id="rId34"/>
    <p:sldId id="287" r:id="rId35"/>
    <p:sldId id="288" r:id="rId36"/>
    <p:sldId id="289" r:id="rId37"/>
    <p:sldId id="301" r:id="rId38"/>
    <p:sldId id="302" r:id="rId39"/>
    <p:sldId id="303" r:id="rId40"/>
    <p:sldId id="304" r:id="rId41"/>
    <p:sldId id="305" r:id="rId42"/>
    <p:sldId id="290" r:id="rId43"/>
    <p:sldId id="291" r:id="rId44"/>
    <p:sldId id="292" r:id="rId45"/>
    <p:sldId id="293" r:id="rId46"/>
    <p:sldId id="294" r:id="rId47"/>
    <p:sldId id="314" r:id="rId48"/>
    <p:sldId id="312" r:id="rId49"/>
    <p:sldId id="311" r:id="rId50"/>
    <p:sldId id="313" r:id="rId5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E4D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94660"/>
  </p:normalViewPr>
  <p:slideViewPr>
    <p:cSldViewPr>
      <p:cViewPr varScale="1">
        <p:scale>
          <a:sx n="106" d="100"/>
          <a:sy n="106" d="100"/>
        </p:scale>
        <p:origin x="204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B24B05A3-A4EC-467D-975B-103021061157}" type="datetimeFigureOut">
              <a:rPr lang="fr-FR" smtClean="0"/>
              <a:pPr/>
              <a:t>03/04/2023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E5CC5A-BC05-4736-8439-DFE38AF0AB1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24B05A3-A4EC-467D-975B-103021061157}" type="datetimeFigureOut">
              <a:rPr lang="fr-FR" smtClean="0"/>
              <a:pPr/>
              <a:t>03/04/2023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E5CC5A-BC05-4736-8439-DFE38AF0AB1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24B05A3-A4EC-467D-975B-103021061157}" type="datetimeFigureOut">
              <a:rPr lang="fr-FR" smtClean="0"/>
              <a:pPr/>
              <a:t>03/04/2023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E5CC5A-BC05-4736-8439-DFE38AF0AB1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24B05A3-A4EC-467D-975B-103021061157}" type="datetimeFigureOut">
              <a:rPr lang="fr-FR" smtClean="0"/>
              <a:pPr/>
              <a:t>03/04/2023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E5CC5A-BC05-4736-8439-DFE38AF0AB1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24B05A3-A4EC-467D-975B-103021061157}" type="datetimeFigureOut">
              <a:rPr lang="fr-FR" smtClean="0"/>
              <a:pPr/>
              <a:t>03/04/2023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E5CC5A-BC05-4736-8439-DFE38AF0AB1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24B05A3-A4EC-467D-975B-103021061157}" type="datetimeFigureOut">
              <a:rPr lang="fr-FR" smtClean="0"/>
              <a:pPr/>
              <a:t>03/04/2023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6E5CC5A-BC05-4736-8439-DFE38AF0AB1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24B05A3-A4EC-467D-975B-103021061157}" type="datetimeFigureOut">
              <a:rPr lang="fr-FR" smtClean="0"/>
              <a:pPr/>
              <a:t>03/04/2023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6E5CC5A-BC05-4736-8439-DFE38AF0AB1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B24B05A3-A4EC-467D-975B-103021061157}" type="datetimeFigureOut">
              <a:rPr lang="fr-FR" smtClean="0"/>
              <a:pPr/>
              <a:t>03/04/2023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6E5CC5A-BC05-4736-8439-DFE38AF0AB1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24B05A3-A4EC-467D-975B-103021061157}" type="datetimeFigureOut">
              <a:rPr lang="fr-FR" smtClean="0"/>
              <a:pPr/>
              <a:t>03/04/2023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6E5CC5A-BC05-4736-8439-DFE38AF0AB1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24B05A3-A4EC-467D-975B-103021061157}" type="datetimeFigureOut">
              <a:rPr lang="fr-FR" smtClean="0"/>
              <a:pPr/>
              <a:t>03/04/2023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6E5CC5A-BC05-4736-8439-DFE38AF0AB1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24B05A3-A4EC-467D-975B-103021061157}" type="datetimeFigureOut">
              <a:rPr lang="fr-FR" smtClean="0"/>
              <a:pPr/>
              <a:t>03/04/2023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6E5CC5A-BC05-4736-8439-DFE38AF0AB1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alpha val="44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B05A3-A4EC-467D-975B-103021061157}" type="datetimeFigureOut">
              <a:rPr lang="fr-FR" smtClean="0"/>
              <a:pPr/>
              <a:t>03/04/2023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5CC5A-BC05-4736-8439-DFE38AF0AB1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techese-par-la-parole.catholique.fr/index.php/00-priere"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catechese-par-la-parole.catholique.fr/index.php/00-priere"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aelf.org/bible"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ccfd-terresolidaire.org/?gclid=COKl_LSc_tICFUK3GwodCKwBSQ"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uAa3WJP9EZ8"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youtube.com/watch?v=uAa3WJP9EZ8" TargetMode="Externa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s://www.catechese-par-la-parole.catholique.fr/index.php/06-ascensions-recits-et-videos"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aelf.org/bible/Lc/1"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aelf.org/bible/Lc/1"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10Appel Baptême copie.jpg"/>
          <p:cNvPicPr>
            <a:picLocks noChangeAspect="1"/>
          </p:cNvPicPr>
          <p:nvPr/>
        </p:nvPicPr>
        <p:blipFill>
          <a:blip r:embed="rId2" cstate="print"/>
          <a:stretch>
            <a:fillRect/>
          </a:stretch>
        </p:blipFill>
        <p:spPr>
          <a:xfrm>
            <a:off x="5389311" y="2420888"/>
            <a:ext cx="3678182" cy="3528392"/>
          </a:xfrm>
          <a:prstGeom prst="rect">
            <a:avLst/>
          </a:prstGeom>
        </p:spPr>
      </p:pic>
      <p:sp>
        <p:nvSpPr>
          <p:cNvPr id="2" name="Titre 1"/>
          <p:cNvSpPr>
            <a:spLocks noGrp="1"/>
          </p:cNvSpPr>
          <p:nvPr>
            <p:ph type="ctrTitle"/>
          </p:nvPr>
        </p:nvSpPr>
        <p:spPr>
          <a:xfrm>
            <a:off x="251520" y="0"/>
            <a:ext cx="8712968" cy="2060847"/>
          </a:xfrm>
        </p:spPr>
        <p:txBody>
          <a:bodyPr>
            <a:normAutofit fontScale="90000"/>
          </a:bodyPr>
          <a:lstStyle/>
          <a:p>
            <a:br>
              <a:rPr lang="fr-FR" sz="4800" dirty="0"/>
            </a:br>
            <a:r>
              <a:rPr lang="fr-FR" sz="4800" b="1" dirty="0"/>
              <a:t>Module Ascensions</a:t>
            </a:r>
            <a:br>
              <a:rPr lang="fr-FR" sz="4800" b="1" dirty="0"/>
            </a:br>
            <a:r>
              <a:rPr lang="fr-FR" sz="4000" b="1" dirty="0"/>
              <a:t>Actes des Apôtres </a:t>
            </a:r>
            <a:br>
              <a:rPr lang="fr-FR" sz="4000" b="1" dirty="0"/>
            </a:br>
            <a:r>
              <a:rPr lang="fr-FR" sz="2700" b="1" dirty="0">
                <a:latin typeface="Times New Roman" pitchFamily="18" charset="0"/>
                <a:cs typeface="Times New Roman" pitchFamily="18" charset="0"/>
              </a:rPr>
              <a:t>Expressions choisies :</a:t>
            </a:r>
            <a:br>
              <a:rPr lang="fr-FR" sz="2700" b="1" dirty="0">
                <a:latin typeface="Times New Roman" pitchFamily="18" charset="0"/>
                <a:cs typeface="Times New Roman" pitchFamily="18" charset="0"/>
              </a:rPr>
            </a:br>
            <a:r>
              <a:rPr lang="fr-FR" sz="2700" b="1" dirty="0">
                <a:latin typeface="Times New Roman" pitchFamily="18" charset="0"/>
                <a:cs typeface="Times New Roman" pitchFamily="18" charset="0"/>
              </a:rPr>
              <a:t>(d’après tableau infobulles jeunes)</a:t>
            </a:r>
            <a:br>
              <a:rPr lang="fr-FR" sz="2700" b="1" dirty="0">
                <a:latin typeface="Times New Roman" pitchFamily="18" charset="0"/>
                <a:cs typeface="Times New Roman" pitchFamily="18" charset="0"/>
              </a:rPr>
            </a:br>
            <a:endParaRPr lang="fr-FR" sz="4000" dirty="0"/>
          </a:p>
        </p:txBody>
      </p:sp>
      <p:sp>
        <p:nvSpPr>
          <p:cNvPr id="3" name="ZoneTexte 2"/>
          <p:cNvSpPr txBox="1"/>
          <p:nvPr/>
        </p:nvSpPr>
        <p:spPr>
          <a:xfrm>
            <a:off x="26959" y="1988840"/>
            <a:ext cx="5495577" cy="3708708"/>
          </a:xfrm>
          <a:prstGeom prst="rect">
            <a:avLst/>
          </a:prstGeom>
          <a:noFill/>
        </p:spPr>
        <p:txBody>
          <a:bodyPr wrap="square" rtlCol="0">
            <a:spAutoFit/>
          </a:bodyPr>
          <a:lstStyle/>
          <a:p>
            <a:pPr>
              <a:spcBef>
                <a:spcPts val="150"/>
              </a:spcBef>
            </a:pPr>
            <a:r>
              <a:rPr lang="fr-FR" sz="2000" dirty="0">
                <a:solidFill>
                  <a:srgbClr val="00B050"/>
                </a:solidFill>
              </a:rPr>
              <a:t> </a:t>
            </a:r>
            <a:endParaRPr lang="fr-FR" sz="2000" b="1" dirty="0">
              <a:solidFill>
                <a:schemeClr val="bg1"/>
              </a:solidFill>
              <a:latin typeface="Times New Roman" pitchFamily="18" charset="0"/>
              <a:cs typeface="Times New Roman" pitchFamily="18" charset="0"/>
            </a:endParaRPr>
          </a:p>
          <a:p>
            <a:pPr>
              <a:spcBef>
                <a:spcPts val="150"/>
              </a:spcBef>
              <a:buFont typeface="Arial" pitchFamily="34" charset="0"/>
              <a:buChar char="•"/>
            </a:pPr>
            <a:r>
              <a:rPr lang="fr-FR" sz="2000" dirty="0">
                <a:solidFill>
                  <a:schemeClr val="bg1"/>
                </a:solidFill>
                <a:latin typeface="Times New Roman" pitchFamily="18" charset="0"/>
                <a:ea typeface="Times New Roman"/>
                <a:cs typeface="Times New Roman" pitchFamily="18" charset="0"/>
              </a:rPr>
              <a:t> </a:t>
            </a:r>
            <a:r>
              <a:rPr lang="fr-FR" sz="2000" b="1" dirty="0">
                <a:solidFill>
                  <a:schemeClr val="bg1"/>
                </a:solidFill>
                <a:latin typeface="Times New Roman" pitchFamily="18" charset="0"/>
                <a:ea typeface="Times New Roman"/>
                <a:cs typeface="Times New Roman" pitchFamily="18" charset="0"/>
              </a:rPr>
              <a:t>CHER THEOPHILE, dans mon premier livre</a:t>
            </a:r>
          </a:p>
          <a:p>
            <a:pPr>
              <a:spcBef>
                <a:spcPts val="150"/>
              </a:spcBef>
              <a:buFont typeface="Arial" pitchFamily="34" charset="0"/>
              <a:buChar char="•"/>
            </a:pPr>
            <a:r>
              <a:rPr lang="fr-FR" sz="2000" b="1" dirty="0">
                <a:solidFill>
                  <a:schemeClr val="bg1"/>
                </a:solidFill>
                <a:latin typeface="Times New Roman" pitchFamily="18" charset="0"/>
                <a:ea typeface="Times New Roman"/>
                <a:cs typeface="Times New Roman" pitchFamily="18" charset="0"/>
              </a:rPr>
              <a:t> Passion </a:t>
            </a:r>
          </a:p>
          <a:p>
            <a:pPr>
              <a:spcBef>
                <a:spcPts val="150"/>
              </a:spcBef>
              <a:buFont typeface="Arial" pitchFamily="34" charset="0"/>
              <a:buChar char="•"/>
            </a:pPr>
            <a:r>
              <a:rPr lang="fr-FR" sz="2000" b="1" dirty="0">
                <a:solidFill>
                  <a:schemeClr val="bg1"/>
                </a:solidFill>
                <a:latin typeface="Times New Roman" pitchFamily="18" charset="0"/>
                <a:ea typeface="Times New Roman"/>
                <a:cs typeface="Times New Roman" pitchFamily="18" charset="0"/>
              </a:rPr>
              <a:t> Vivant</a:t>
            </a:r>
          </a:p>
          <a:p>
            <a:pPr>
              <a:spcBef>
                <a:spcPts val="150"/>
              </a:spcBef>
              <a:buFont typeface="Arial" pitchFamily="34" charset="0"/>
              <a:buChar char="•"/>
            </a:pPr>
            <a:r>
              <a:rPr lang="fr-FR" sz="2000" b="1" dirty="0">
                <a:solidFill>
                  <a:schemeClr val="bg1"/>
                </a:solidFill>
                <a:latin typeface="Times New Roman" pitchFamily="18" charset="0"/>
                <a:ea typeface="Times New Roman"/>
                <a:cs typeface="Times New Roman" pitchFamily="18" charset="0"/>
              </a:rPr>
              <a:t> Quarante jours</a:t>
            </a:r>
          </a:p>
          <a:p>
            <a:pPr>
              <a:spcBef>
                <a:spcPts val="150"/>
              </a:spcBef>
              <a:buFont typeface="Arial" pitchFamily="34" charset="0"/>
              <a:buChar char="•"/>
            </a:pPr>
            <a:r>
              <a:rPr lang="fr-FR" sz="2000" b="1" dirty="0">
                <a:solidFill>
                  <a:schemeClr val="bg1"/>
                </a:solidFill>
                <a:latin typeface="Times New Roman" pitchFamily="18" charset="0"/>
                <a:ea typeface="Times New Roman"/>
                <a:cs typeface="Times New Roman" pitchFamily="18" charset="0"/>
              </a:rPr>
              <a:t> Royaume de Dieu</a:t>
            </a:r>
          </a:p>
          <a:p>
            <a:pPr>
              <a:spcBef>
                <a:spcPts val="150"/>
              </a:spcBef>
              <a:buFont typeface="Arial" pitchFamily="34" charset="0"/>
              <a:buChar char="•"/>
            </a:pPr>
            <a:r>
              <a:rPr lang="fr-FR" sz="2000" b="1" dirty="0">
                <a:solidFill>
                  <a:schemeClr val="bg1"/>
                </a:solidFill>
                <a:latin typeface="Times New Roman" pitchFamily="18" charset="0"/>
                <a:ea typeface="Times New Roman"/>
                <a:cs typeface="Times New Roman" pitchFamily="18" charset="0"/>
              </a:rPr>
              <a:t> C’est dans l’Esprit Saint que vous serez baptisés</a:t>
            </a:r>
          </a:p>
          <a:p>
            <a:pPr>
              <a:spcBef>
                <a:spcPts val="150"/>
              </a:spcBef>
              <a:buFont typeface="Arial" pitchFamily="34" charset="0"/>
              <a:buChar char="•"/>
            </a:pPr>
            <a:r>
              <a:rPr lang="fr-FR" sz="2000" b="1" dirty="0">
                <a:solidFill>
                  <a:schemeClr val="bg1"/>
                </a:solidFill>
                <a:latin typeface="Times New Roman" pitchFamily="18" charset="0"/>
                <a:ea typeface="Times New Roman"/>
                <a:cs typeface="Times New Roman" pitchFamily="18" charset="0"/>
              </a:rPr>
              <a:t> S’éleva</a:t>
            </a:r>
          </a:p>
          <a:p>
            <a:pPr>
              <a:spcBef>
                <a:spcPts val="150"/>
              </a:spcBef>
              <a:buFont typeface="Arial" pitchFamily="34" charset="0"/>
              <a:buChar char="•"/>
            </a:pPr>
            <a:r>
              <a:rPr lang="fr-FR" sz="2000" b="1" dirty="0">
                <a:solidFill>
                  <a:schemeClr val="bg1"/>
                </a:solidFill>
                <a:latin typeface="Times New Roman" pitchFamily="18" charset="0"/>
                <a:cs typeface="Times New Roman" pitchFamily="18" charset="0"/>
              </a:rPr>
              <a:t> Une nuée vint le soustraire à leurs yeux</a:t>
            </a:r>
            <a:endParaRPr lang="fr-FR" sz="2000" b="1" dirty="0">
              <a:solidFill>
                <a:schemeClr val="bg1"/>
              </a:solidFill>
              <a:latin typeface="Times New Roman" pitchFamily="18" charset="0"/>
              <a:ea typeface="Times New Roman"/>
              <a:cs typeface="Times New Roman" pitchFamily="18" charset="0"/>
            </a:endParaRPr>
          </a:p>
          <a:p>
            <a:pPr>
              <a:spcBef>
                <a:spcPts val="150"/>
              </a:spcBef>
              <a:buFont typeface="Arial" pitchFamily="34" charset="0"/>
              <a:buChar char="•"/>
            </a:pPr>
            <a:r>
              <a:rPr lang="fr-FR" sz="2000" b="1" dirty="0">
                <a:solidFill>
                  <a:schemeClr val="bg1"/>
                </a:solidFill>
                <a:latin typeface="Times New Roman" pitchFamily="18" charset="0"/>
                <a:ea typeface="Times New Roman"/>
                <a:cs typeface="Times New Roman" pitchFamily="18" charset="0"/>
              </a:rPr>
              <a:t> Pourquoi restez-vous là à regarder vers le ciel ?</a:t>
            </a:r>
            <a:endParaRPr lang="fr-FR" sz="2000" b="1" dirty="0">
              <a:solidFill>
                <a:schemeClr val="bg1"/>
              </a:solidFill>
            </a:endParaRP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cstate="print"/>
          <a:srcRect/>
          <a:stretch>
            <a:fillRect/>
          </a:stretch>
        </p:blipFill>
        <p:spPr bwMode="auto">
          <a:xfrm>
            <a:off x="395536" y="332656"/>
            <a:ext cx="1800000" cy="1080000"/>
          </a:xfrm>
          <a:prstGeom prst="rect">
            <a:avLst/>
          </a:prstGeom>
          <a:solidFill>
            <a:srgbClr val="FFFFFF"/>
          </a:solidFill>
          <a:ln w="9525">
            <a:noFill/>
            <a:miter lim="800000"/>
            <a:headEnd/>
            <a:tailEnd/>
          </a:ln>
        </p:spPr>
      </p:pic>
      <p:sp>
        <p:nvSpPr>
          <p:cNvPr id="4" name="Rectangle 3"/>
          <p:cNvSpPr/>
          <p:nvPr/>
        </p:nvSpPr>
        <p:spPr>
          <a:xfrm>
            <a:off x="3131840" y="548680"/>
            <a:ext cx="1793953" cy="769441"/>
          </a:xfrm>
          <a:prstGeom prst="rect">
            <a:avLst/>
          </a:prstGeom>
        </p:spPr>
        <p:txBody>
          <a:bodyPr wrap="none">
            <a:spAutoFit/>
          </a:bodyPr>
          <a:lstStyle/>
          <a:p>
            <a:r>
              <a:rPr lang="fr-FR" sz="4400" b="1" dirty="0">
                <a:solidFill>
                  <a:schemeClr val="bg1"/>
                </a:solidFill>
                <a:latin typeface="Times New Roman" pitchFamily="18" charset="0"/>
                <a:ea typeface="Times New Roman"/>
                <a:cs typeface="Times New Roman" pitchFamily="18" charset="0"/>
              </a:rPr>
              <a:t>Vivant</a:t>
            </a:r>
            <a:endParaRPr lang="fr-FR" sz="4400" b="1" u="sng" dirty="0">
              <a:solidFill>
                <a:schemeClr val="bg1"/>
              </a:solidFill>
            </a:endParaRPr>
          </a:p>
        </p:txBody>
      </p:sp>
      <p:sp>
        <p:nvSpPr>
          <p:cNvPr id="5" name="Rectangle 4"/>
          <p:cNvSpPr/>
          <p:nvPr/>
        </p:nvSpPr>
        <p:spPr>
          <a:xfrm>
            <a:off x="391768" y="2132856"/>
            <a:ext cx="8280920" cy="4031873"/>
          </a:xfrm>
          <a:prstGeom prst="rect">
            <a:avLst/>
          </a:prstGeom>
        </p:spPr>
        <p:txBody>
          <a:bodyPr wrap="square">
            <a:spAutoFit/>
          </a:bodyPr>
          <a:lstStyle/>
          <a:p>
            <a:r>
              <a:rPr lang="fr-FR" sz="3200" dirty="0">
                <a:latin typeface="Times New Roman" pitchFamily="18" charset="0"/>
                <a:cs typeface="Times New Roman" pitchFamily="18" charset="0"/>
              </a:rPr>
              <a:t>Etre chrétien, c’est croire et affirmer </a:t>
            </a:r>
          </a:p>
          <a:p>
            <a:r>
              <a:rPr lang="fr-FR" sz="3200" dirty="0">
                <a:latin typeface="Times New Roman" pitchFamily="18" charset="0"/>
                <a:cs typeface="Times New Roman" pitchFamily="18" charset="0"/>
              </a:rPr>
              <a:t>que Jésus est vivant, ressuscité. </a:t>
            </a:r>
          </a:p>
          <a:p>
            <a:endParaRPr lang="fr-FR" sz="3200" dirty="0">
              <a:latin typeface="Times New Roman" pitchFamily="18" charset="0"/>
              <a:cs typeface="Times New Roman" pitchFamily="18" charset="0"/>
            </a:endParaRPr>
          </a:p>
          <a:p>
            <a:r>
              <a:rPr lang="fr-FR" sz="3200" dirty="0">
                <a:latin typeface="Times New Roman" pitchFamily="18" charset="0"/>
                <a:cs typeface="Times New Roman" pitchFamily="18" charset="0"/>
              </a:rPr>
              <a:t>C’est l’acte de foi le plus important.</a:t>
            </a:r>
          </a:p>
          <a:p>
            <a:r>
              <a:rPr lang="fr-FR" sz="3200" dirty="0">
                <a:latin typeface="Times New Roman" pitchFamily="18" charset="0"/>
                <a:cs typeface="Times New Roman" pitchFamily="18" charset="0"/>
              </a:rPr>
              <a:t>Nous chrétiens, nous l’affirmons dans le Credo. </a:t>
            </a:r>
          </a:p>
          <a:p>
            <a:endParaRPr lang="fr-FR" sz="3200" dirty="0">
              <a:latin typeface="Times New Roman" pitchFamily="18" charset="0"/>
              <a:cs typeface="Times New Roman" pitchFamily="18" charset="0"/>
              <a:hlinkClick r:id="rId3"/>
            </a:endParaRPr>
          </a:p>
          <a:p>
            <a:r>
              <a:rPr lang="fr-FR" sz="3200" dirty="0">
                <a:latin typeface="Times New Roman" pitchFamily="18" charset="0"/>
                <a:cs typeface="Times New Roman" pitchFamily="18" charset="0"/>
                <a:hlinkClick r:id="rId3"/>
              </a:rPr>
              <a:t>Prier avec le Credo</a:t>
            </a:r>
            <a:r>
              <a:rPr lang="fr-FR" sz="3200" dirty="0">
                <a:latin typeface="Times New Roman" pitchFamily="18" charset="0"/>
                <a:cs typeface="Times New Roman" pitchFamily="18" charset="0"/>
              </a:rPr>
              <a:t>. </a:t>
            </a:r>
          </a:p>
          <a:p>
            <a:r>
              <a:rPr lang="fr-FR" sz="3200" dirty="0">
                <a:latin typeface="Times New Roman" pitchFamily="18" charset="0"/>
                <a:cs typeface="Times New Roman" pitchFamily="18"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75000"/>
            <a:alpha val="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52736"/>
          </a:xfrm>
        </p:spPr>
        <p:txBody>
          <a:bodyPr>
            <a:normAutofit/>
          </a:bodyPr>
          <a:lstStyle/>
          <a:p>
            <a:r>
              <a:rPr lang="fr-FR" b="1" dirty="0">
                <a:solidFill>
                  <a:srgbClr val="FF0000"/>
                </a:solidFill>
                <a:latin typeface="Times New Roman" pitchFamily="18" charset="0"/>
                <a:cs typeface="Times New Roman" pitchFamily="18" charset="0"/>
              </a:rPr>
              <a:t>VIVANT</a:t>
            </a:r>
            <a:endParaRPr lang="fr-FR" b="1" u="sng" dirty="0">
              <a:solidFill>
                <a:srgbClr val="FF00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644349621"/>
              </p:ext>
            </p:extLst>
          </p:nvPr>
        </p:nvGraphicFramePr>
        <p:xfrm>
          <a:off x="142845" y="1196752"/>
          <a:ext cx="8786873" cy="5400600"/>
        </p:xfrm>
        <a:graphic>
          <a:graphicData uri="http://schemas.openxmlformats.org/drawingml/2006/table">
            <a:tbl>
              <a:tblPr/>
              <a:tblGrid>
                <a:gridCol w="2318787">
                  <a:extLst>
                    <a:ext uri="{9D8B030D-6E8A-4147-A177-3AD203B41FA5}">
                      <a16:colId xmlns:a16="http://schemas.microsoft.com/office/drawing/2014/main" val="20000"/>
                    </a:ext>
                  </a:extLst>
                </a:gridCol>
                <a:gridCol w="3375690">
                  <a:extLst>
                    <a:ext uri="{9D8B030D-6E8A-4147-A177-3AD203B41FA5}">
                      <a16:colId xmlns:a16="http://schemas.microsoft.com/office/drawing/2014/main" val="20001"/>
                    </a:ext>
                  </a:extLst>
                </a:gridCol>
                <a:gridCol w="3092396">
                  <a:extLst>
                    <a:ext uri="{9D8B030D-6E8A-4147-A177-3AD203B41FA5}">
                      <a16:colId xmlns:a16="http://schemas.microsoft.com/office/drawing/2014/main" val="20002"/>
                    </a:ext>
                  </a:extLst>
                </a:gridCol>
              </a:tblGrid>
              <a:tr h="723656">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76944">
                <a:tc>
                  <a:txBody>
                    <a:bodyPr/>
                    <a:lstStyle/>
                    <a:p>
                      <a:pPr>
                        <a:spcAft>
                          <a:spcPts val="0"/>
                        </a:spcAft>
                      </a:pPr>
                      <a:r>
                        <a:rPr lang="fr-FR" sz="1800" dirty="0">
                          <a:solidFill>
                            <a:srgbClr val="000000"/>
                          </a:solidFill>
                          <a:latin typeface="Times New Roman"/>
                          <a:ea typeface="Times New Roman"/>
                        </a:rPr>
                        <a:t>Pourquoi dit-on que Jésus est vivant alors qu’il est mort sur la croix ? </a:t>
                      </a:r>
                    </a:p>
                    <a:p>
                      <a:pPr>
                        <a:spcAft>
                          <a:spcPts val="0"/>
                        </a:spcAft>
                      </a:pPr>
                      <a:endParaRPr lang="fr-FR" sz="1800" dirty="0">
                        <a:solidFill>
                          <a:srgbClr val="000000"/>
                        </a:solidFill>
                        <a:latin typeface="Times New Roman"/>
                        <a:ea typeface="Times New Roman"/>
                      </a:endParaRPr>
                    </a:p>
                    <a:p>
                      <a:pPr>
                        <a:spcAft>
                          <a:spcPts val="0"/>
                        </a:spcAft>
                      </a:pPr>
                      <a:r>
                        <a:rPr lang="fr-FR" sz="1800" dirty="0">
                          <a:solidFill>
                            <a:srgbClr val="000000"/>
                          </a:solidFill>
                          <a:latin typeface="Times New Roman"/>
                          <a:ea typeface="Times New Roman"/>
                        </a:rPr>
                        <a:t>Que s’est-il passé ? </a:t>
                      </a:r>
                    </a:p>
                    <a:p>
                      <a:pPr>
                        <a:spcAft>
                          <a:spcPts val="0"/>
                        </a:spcAft>
                      </a:pPr>
                      <a:r>
                        <a:rPr lang="fr-FR" sz="1800" dirty="0">
                          <a:solidFill>
                            <a:srgbClr val="000000"/>
                          </a:solidFill>
                          <a:latin typeface="Times New Roman"/>
                          <a:ea typeface="Times New Roman"/>
                        </a:rPr>
                        <a:t>Peux- tu raconter cet évènement ? </a:t>
                      </a: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alpha val="0"/>
                      </a:schemeClr>
                    </a:solidFill>
                  </a:tcPr>
                </a:tc>
                <a:tc>
                  <a:txBody>
                    <a:bodyPr/>
                    <a:lstStyle/>
                    <a:p>
                      <a:pPr>
                        <a:lnSpc>
                          <a:spcPct val="115000"/>
                        </a:lnSpc>
                        <a:spcAft>
                          <a:spcPts val="0"/>
                        </a:spcAft>
                      </a:pPr>
                      <a:r>
                        <a:rPr lang="fr-FR" sz="1800" b="1" dirty="0">
                          <a:latin typeface="Times New Roman"/>
                          <a:ea typeface="Calibri"/>
                        </a:rPr>
                        <a:t>Le matin de Pâques les femmes se rendent au tombeau de Jésus et là l’envoyé de Dieu leur adresse ses paroles : </a:t>
                      </a:r>
                      <a:endParaRPr lang="fr-FR" sz="1600" dirty="0">
                        <a:latin typeface="+mn-lt"/>
                        <a:ea typeface="Calibri"/>
                      </a:endParaRPr>
                    </a:p>
                    <a:p>
                      <a:r>
                        <a:rPr lang="fr-FR" sz="1800" b="1" dirty="0">
                          <a:latin typeface="Times New Roman"/>
                          <a:ea typeface="Calibri"/>
                        </a:rPr>
                        <a:t>Matthieu 28,5-7</a:t>
                      </a:r>
                      <a:r>
                        <a:rPr lang="fr-FR" sz="1800" dirty="0">
                          <a:latin typeface="Times New Roman"/>
                          <a:ea typeface="Calibri"/>
                        </a:rPr>
                        <a:t> : “</a:t>
                      </a:r>
                      <a:r>
                        <a:rPr lang="fr-FR" sz="1800" i="1" dirty="0">
                          <a:latin typeface="Times New Roman"/>
                          <a:ea typeface="Calibri"/>
                        </a:rPr>
                        <a:t>…« Vous, soyez sans crainte ! Je sais que vous cherchez Jésus le Crucifié. Il n’est pas ici, car il est ressuscité, comme il l’avait dit. Venez voir l’endroit où il reposait. Puis, vite, allez dire à ses disciples : “Il est ressuscité d’entre les morts, et voici qu’il vous précède en Galilée ; là, vous le verrez.” Voilà ce que j’avais à vous dire. »</a:t>
                      </a:r>
                      <a:r>
                        <a:rPr lang="fr-FR" sz="1800" dirty="0">
                          <a:latin typeface="Times New Roman"/>
                          <a:ea typeface="Calibri"/>
                        </a:rPr>
                        <a:t>”</a:t>
                      </a:r>
                      <a:endParaRPr lang="fr-FR" sz="1600" baseline="0" dirty="0">
                        <a:solidFill>
                          <a:srgbClr val="3E4D1F"/>
                        </a:solidFill>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800" kern="1200" dirty="0">
                          <a:solidFill>
                            <a:schemeClr val="tx1"/>
                          </a:solidFill>
                          <a:latin typeface="Times New Roman" pitchFamily="18" charset="0"/>
                          <a:ea typeface="+mn-ea"/>
                          <a:cs typeface="Times New Roman" pitchFamily="18" charset="0"/>
                        </a:rPr>
                        <a:t>Etre chrétien, c’est croire et affirmer que Jésus est vivant, ressuscité. </a:t>
                      </a:r>
                    </a:p>
                    <a:p>
                      <a:r>
                        <a:rPr lang="fr-FR" sz="1800" kern="1200" dirty="0">
                          <a:solidFill>
                            <a:schemeClr val="tx1"/>
                          </a:solidFill>
                          <a:latin typeface="Times New Roman" pitchFamily="18" charset="0"/>
                          <a:ea typeface="+mn-ea"/>
                          <a:cs typeface="Times New Roman" pitchFamily="18" charset="0"/>
                        </a:rPr>
                        <a:t>C’est l’acte de foi le plus important.</a:t>
                      </a:r>
                    </a:p>
                    <a:p>
                      <a:r>
                        <a:rPr lang="fr-FR" sz="1800" kern="1200" dirty="0">
                          <a:solidFill>
                            <a:schemeClr val="tx1"/>
                          </a:solidFill>
                          <a:latin typeface="Times New Roman" pitchFamily="18" charset="0"/>
                          <a:ea typeface="+mn-ea"/>
                          <a:cs typeface="Times New Roman" pitchFamily="18" charset="0"/>
                        </a:rPr>
                        <a:t>Nous chrétiens, nous l’affirmons dans le Credo. </a:t>
                      </a:r>
                    </a:p>
                    <a:p>
                      <a:endParaRPr lang="fr-FR" sz="1800" kern="1200" dirty="0">
                        <a:solidFill>
                          <a:schemeClr val="tx1"/>
                        </a:solidFill>
                        <a:latin typeface="Times New Roman" pitchFamily="18" charset="0"/>
                        <a:ea typeface="+mn-ea"/>
                        <a:cs typeface="Times New Roman" pitchFamily="18" charset="0"/>
                      </a:endParaRPr>
                    </a:p>
                    <a:p>
                      <a:r>
                        <a:rPr lang="fr-FR" sz="1800" kern="1200" dirty="0">
                          <a:solidFill>
                            <a:schemeClr val="tx1"/>
                          </a:solidFill>
                          <a:latin typeface="Times New Roman" pitchFamily="18" charset="0"/>
                          <a:ea typeface="+mn-ea"/>
                          <a:cs typeface="Times New Roman" pitchFamily="18" charset="0"/>
                          <a:hlinkClick r:id="rId2"/>
                        </a:rPr>
                        <a:t>Prière</a:t>
                      </a:r>
                      <a:r>
                        <a:rPr lang="fr-FR" sz="1800" kern="1200" baseline="0" dirty="0">
                          <a:solidFill>
                            <a:schemeClr val="tx1"/>
                          </a:solidFill>
                          <a:latin typeface="Times New Roman" pitchFamily="18" charset="0"/>
                          <a:ea typeface="+mn-ea"/>
                          <a:cs typeface="Times New Roman" pitchFamily="18" charset="0"/>
                          <a:hlinkClick r:id="rId2"/>
                        </a:rPr>
                        <a:t> du Credo</a:t>
                      </a:r>
                      <a:endParaRPr lang="fr-FR" sz="1800" kern="1200" baseline="0" dirty="0">
                        <a:solidFill>
                          <a:schemeClr val="tx1"/>
                        </a:solidFill>
                        <a:latin typeface="Times New Roman" pitchFamily="18" charset="0"/>
                        <a:ea typeface="+mn-ea"/>
                        <a:cs typeface="Times New Roman" pitchFamily="18" charset="0"/>
                      </a:endParaRPr>
                    </a:p>
                    <a:p>
                      <a:endParaRPr lang="fr-FR" sz="1600" dirty="0">
                        <a:solidFill>
                          <a:schemeClr val="accent3">
                            <a:lumMod val="50000"/>
                          </a:schemeClr>
                        </a:solidFill>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Image 4"/>
          <p:cNvPicPr>
            <a:picLocks noChangeAspect="1"/>
          </p:cNvPicPr>
          <p:nvPr/>
        </p:nvPicPr>
        <p:blipFill>
          <a:blip r:embed="rId3" cstate="print"/>
          <a:srcRect/>
          <a:stretch>
            <a:fillRect/>
          </a:stretch>
        </p:blipFill>
        <p:spPr bwMode="auto">
          <a:xfrm>
            <a:off x="251520" y="1268760"/>
            <a:ext cx="1045350" cy="646546"/>
          </a:xfrm>
          <a:prstGeom prst="rect">
            <a:avLst/>
          </a:prstGeom>
          <a:solidFill>
            <a:srgbClr val="FFFFFF"/>
          </a:solidFill>
          <a:ln w="9525">
            <a:noFill/>
            <a:miter lim="800000"/>
            <a:headEnd/>
            <a:tailEnd/>
          </a:ln>
        </p:spPr>
      </p:pic>
      <p:pic>
        <p:nvPicPr>
          <p:cNvPr id="6" name="Image 5"/>
          <p:cNvPicPr>
            <a:picLocks noChangeAspect="1"/>
          </p:cNvPicPr>
          <p:nvPr/>
        </p:nvPicPr>
        <p:blipFill>
          <a:blip r:embed="rId4" cstate="print"/>
          <a:stretch>
            <a:fillRect/>
          </a:stretch>
        </p:blipFill>
        <p:spPr bwMode="auto">
          <a:xfrm>
            <a:off x="2555776" y="1268760"/>
            <a:ext cx="1047699" cy="648000"/>
          </a:xfrm>
          <a:prstGeom prst="rect">
            <a:avLst/>
          </a:prstGeom>
          <a:noFill/>
          <a:ln>
            <a:noFill/>
          </a:ln>
        </p:spPr>
      </p:pic>
      <p:pic>
        <p:nvPicPr>
          <p:cNvPr id="7" name="Image 6"/>
          <p:cNvPicPr>
            <a:picLocks noChangeAspect="1"/>
          </p:cNvPicPr>
          <p:nvPr/>
        </p:nvPicPr>
        <p:blipFill>
          <a:blip r:embed="rId5" cstate="print"/>
          <a:srcRect/>
          <a:stretch>
            <a:fillRect/>
          </a:stretch>
        </p:blipFill>
        <p:spPr bwMode="auto">
          <a:xfrm>
            <a:off x="5940152" y="1268760"/>
            <a:ext cx="1047339" cy="648000"/>
          </a:xfrm>
          <a:prstGeom prst="rect">
            <a:avLst/>
          </a:prstGeom>
          <a:solidFill>
            <a:srgbClr val="FFFFFF"/>
          </a:solid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88840"/>
            <a:ext cx="8229600" cy="4680520"/>
          </a:xfrm>
        </p:spPr>
        <p:txBody>
          <a:bodyPr>
            <a:normAutofit fontScale="90000"/>
          </a:bodyPr>
          <a:lstStyle/>
          <a:p>
            <a:pPr algn="l">
              <a:lnSpc>
                <a:spcPct val="115000"/>
              </a:lnSpc>
            </a:pPr>
            <a:r>
              <a:rPr lang="fr-FR" dirty="0">
                <a:solidFill>
                  <a:srgbClr val="FF0000"/>
                </a:solidFill>
                <a:latin typeface="Times New Roman" pitchFamily="18" charset="0"/>
                <a:ea typeface="Times New Roman"/>
                <a:cs typeface="Times New Roman" pitchFamily="18" charset="0"/>
              </a:rPr>
              <a:t>03</a:t>
            </a:r>
            <a:r>
              <a:rPr lang="fr-FR" dirty="0">
                <a:latin typeface="Times New Roman" pitchFamily="18" charset="0"/>
                <a:ea typeface="Times New Roman"/>
                <a:cs typeface="Times New Roman" pitchFamily="18" charset="0"/>
              </a:rPr>
              <a:t> C’est à eux qu’il s’est présenté vivant après sa</a:t>
            </a:r>
            <a:r>
              <a:rPr lang="fr-FR" dirty="0">
                <a:solidFill>
                  <a:srgbClr val="FF0000"/>
                </a:solidFill>
                <a:latin typeface="Times New Roman" pitchFamily="18" charset="0"/>
                <a:ea typeface="Times New Roman"/>
                <a:cs typeface="Times New Roman" pitchFamily="18" charset="0"/>
              </a:rPr>
              <a:t> Passion</a:t>
            </a:r>
            <a:r>
              <a:rPr lang="fr-FR" dirty="0">
                <a:latin typeface="Times New Roman" pitchFamily="18" charset="0"/>
                <a:ea typeface="Times New Roman"/>
                <a:cs typeface="Times New Roman" pitchFamily="18" charset="0"/>
              </a:rPr>
              <a:t> ; </a:t>
            </a:r>
            <a:br>
              <a:rPr lang="fr-FR" dirty="0">
                <a:latin typeface="Times New Roman" pitchFamily="18" charset="0"/>
                <a:ea typeface="Times New Roman"/>
                <a:cs typeface="Times New Roman" pitchFamily="18" charset="0"/>
              </a:rPr>
            </a:br>
            <a:r>
              <a:rPr lang="fr-FR" dirty="0">
                <a:latin typeface="Times New Roman" pitchFamily="18" charset="0"/>
                <a:ea typeface="Times New Roman"/>
                <a:cs typeface="Times New Roman" pitchFamily="18" charset="0"/>
              </a:rPr>
              <a:t>il leur en a donné bien des preuves, puisque, pendant quarante jours, </a:t>
            </a:r>
            <a:br>
              <a:rPr lang="fr-FR" dirty="0">
                <a:latin typeface="Times New Roman" pitchFamily="18" charset="0"/>
                <a:ea typeface="Times New Roman"/>
                <a:cs typeface="Times New Roman" pitchFamily="18" charset="0"/>
              </a:rPr>
            </a:br>
            <a:r>
              <a:rPr lang="fr-FR" dirty="0">
                <a:latin typeface="Times New Roman" pitchFamily="18" charset="0"/>
                <a:ea typeface="Times New Roman"/>
                <a:cs typeface="Times New Roman" pitchFamily="18" charset="0"/>
              </a:rPr>
              <a:t>il leur est apparu et leur a parlé </a:t>
            </a:r>
            <a:br>
              <a:rPr lang="fr-FR" dirty="0">
                <a:latin typeface="Times New Roman" pitchFamily="18" charset="0"/>
                <a:ea typeface="Times New Roman"/>
                <a:cs typeface="Times New Roman" pitchFamily="18" charset="0"/>
              </a:rPr>
            </a:br>
            <a:r>
              <a:rPr lang="fr-FR" dirty="0">
                <a:latin typeface="Times New Roman" pitchFamily="18" charset="0"/>
                <a:ea typeface="Times New Roman"/>
                <a:cs typeface="Times New Roman" pitchFamily="18" charset="0"/>
              </a:rPr>
              <a:t>du royaume de Dieu.</a:t>
            </a:r>
            <a:endParaRPr lang="fr-FR" dirty="0">
              <a:latin typeface="Times New Roman" pitchFamily="18" charset="0"/>
              <a:ea typeface="Calibri"/>
              <a:cs typeface="Times New Roman" pitchFamily="18" charset="0"/>
            </a:endParaRPr>
          </a:p>
        </p:txBody>
      </p:sp>
      <p:pic>
        <p:nvPicPr>
          <p:cNvPr id="4" name="Image 3" descr="CPLP-Logo_textes bibliques2.jpg"/>
          <p:cNvPicPr>
            <a:picLocks noChangeAspect="1"/>
          </p:cNvPicPr>
          <p:nvPr/>
        </p:nvPicPr>
        <p:blipFill>
          <a:blip r:embed="rId2" cstate="print"/>
          <a:stretch>
            <a:fillRect/>
          </a:stretch>
        </p:blipFill>
        <p:spPr>
          <a:xfrm>
            <a:off x="539552" y="188640"/>
            <a:ext cx="2520280" cy="174401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srcRect/>
          <a:stretch>
            <a:fillRect/>
          </a:stretch>
        </p:blipFill>
        <p:spPr bwMode="auto">
          <a:xfrm>
            <a:off x="467544" y="332656"/>
            <a:ext cx="1800000" cy="1113295"/>
          </a:xfrm>
          <a:prstGeom prst="rect">
            <a:avLst/>
          </a:prstGeom>
          <a:solidFill>
            <a:srgbClr val="FFFFFF"/>
          </a:solidFill>
          <a:ln w="9525">
            <a:noFill/>
            <a:miter lim="800000"/>
            <a:headEnd/>
            <a:tailEnd/>
          </a:ln>
        </p:spPr>
      </p:pic>
      <p:sp>
        <p:nvSpPr>
          <p:cNvPr id="4" name="Rectangle 3"/>
          <p:cNvSpPr/>
          <p:nvPr/>
        </p:nvSpPr>
        <p:spPr>
          <a:xfrm>
            <a:off x="3131840" y="476672"/>
            <a:ext cx="2736304" cy="769441"/>
          </a:xfrm>
          <a:prstGeom prst="rect">
            <a:avLst/>
          </a:prstGeom>
        </p:spPr>
        <p:txBody>
          <a:bodyPr wrap="square">
            <a:spAutoFit/>
          </a:bodyPr>
          <a:lstStyle/>
          <a:p>
            <a:r>
              <a:rPr lang="fr-FR" sz="4400" b="1" dirty="0">
                <a:solidFill>
                  <a:schemeClr val="bg1"/>
                </a:solidFill>
                <a:latin typeface="Times New Roman" pitchFamily="18" charset="0"/>
                <a:cs typeface="Times New Roman" pitchFamily="18" charset="0"/>
              </a:rPr>
              <a:t>Passion </a:t>
            </a:r>
            <a:endParaRPr lang="fr-FR" sz="4400" b="1" u="sng" dirty="0">
              <a:solidFill>
                <a:schemeClr val="bg1"/>
              </a:solidFill>
            </a:endParaRPr>
          </a:p>
        </p:txBody>
      </p:sp>
      <p:sp>
        <p:nvSpPr>
          <p:cNvPr id="5" name="ZoneTexte 4"/>
          <p:cNvSpPr txBox="1"/>
          <p:nvPr/>
        </p:nvSpPr>
        <p:spPr>
          <a:xfrm>
            <a:off x="467544" y="1916832"/>
            <a:ext cx="8182028" cy="4031873"/>
          </a:xfrm>
          <a:prstGeom prst="rect">
            <a:avLst/>
          </a:prstGeom>
          <a:noFill/>
        </p:spPr>
        <p:txBody>
          <a:bodyPr wrap="square" rtlCol="0">
            <a:spAutoFit/>
          </a:bodyPr>
          <a:lstStyle/>
          <a:p>
            <a:r>
              <a:rPr lang="fr-FR" sz="3200" dirty="0">
                <a:latin typeface="Times New Roman" panose="02020603050405020304" pitchFamily="18" charset="0"/>
                <a:ea typeface="Calibri"/>
                <a:cs typeface="Times New Roman" panose="02020603050405020304" pitchFamily="18" charset="0"/>
              </a:rPr>
              <a:t>Sais-tu ce qu’est la “Passion” ?</a:t>
            </a:r>
          </a:p>
          <a:p>
            <a:r>
              <a:rPr lang="fr-FR" sz="3200" dirty="0">
                <a:latin typeface="Times New Roman" panose="02020603050405020304" pitchFamily="18" charset="0"/>
                <a:ea typeface="Calibri"/>
                <a:cs typeface="Times New Roman" panose="02020603050405020304" pitchFamily="18" charset="0"/>
              </a:rPr>
              <a:t>Dans l’Evangile, ce sont les évènements qui ont précédé la mort de Jésus sur la croix. </a:t>
            </a:r>
          </a:p>
          <a:p>
            <a:endParaRPr lang="fr-FR" sz="3200" dirty="0">
              <a:latin typeface="Times New Roman" panose="02020603050405020304" pitchFamily="18" charset="0"/>
              <a:ea typeface="Calibri"/>
              <a:cs typeface="Times New Roman" panose="02020603050405020304" pitchFamily="18" charset="0"/>
            </a:endParaRPr>
          </a:p>
          <a:p>
            <a:r>
              <a:rPr lang="fr-FR" sz="3200" dirty="0">
                <a:latin typeface="Times New Roman" panose="02020603050405020304" pitchFamily="18" charset="0"/>
                <a:ea typeface="Calibri"/>
                <a:cs typeface="Times New Roman" panose="02020603050405020304" pitchFamily="18" charset="0"/>
              </a:rPr>
              <a:t>Nous en faisons mémoire lors de la Semaine Sainte : les Rameaux, la Cène (le dernier repas de Jésus), l’arrestation, le procès et la crucifixion. </a:t>
            </a:r>
            <a:endParaRPr lang="fr-FR"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489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bwMode="auto">
          <a:xfrm>
            <a:off x="467544" y="332656"/>
            <a:ext cx="1746170" cy="1080000"/>
          </a:xfrm>
          <a:prstGeom prst="rect">
            <a:avLst/>
          </a:prstGeom>
          <a:noFill/>
          <a:ln>
            <a:noFill/>
          </a:ln>
        </p:spPr>
      </p:pic>
      <p:sp>
        <p:nvSpPr>
          <p:cNvPr id="3" name="Rectangle 2"/>
          <p:cNvSpPr/>
          <p:nvPr/>
        </p:nvSpPr>
        <p:spPr>
          <a:xfrm flipH="1">
            <a:off x="3131840" y="548680"/>
            <a:ext cx="2088232" cy="769441"/>
          </a:xfrm>
          <a:prstGeom prst="rect">
            <a:avLst/>
          </a:prstGeom>
        </p:spPr>
        <p:txBody>
          <a:bodyPr wrap="square">
            <a:spAutoFit/>
          </a:bodyPr>
          <a:lstStyle/>
          <a:p>
            <a:r>
              <a:rPr lang="fr-FR" sz="4400" b="1" dirty="0">
                <a:solidFill>
                  <a:schemeClr val="bg1"/>
                </a:solidFill>
                <a:latin typeface="Times New Roman" pitchFamily="18" charset="0"/>
                <a:ea typeface="Times New Roman"/>
                <a:cs typeface="Times New Roman" pitchFamily="18" charset="0"/>
              </a:rPr>
              <a:t>Passion</a:t>
            </a:r>
            <a:endParaRPr lang="fr-FR" sz="4400" b="1" u="sng" dirty="0">
              <a:solidFill>
                <a:schemeClr val="bg1"/>
              </a:solidFill>
            </a:endParaRPr>
          </a:p>
        </p:txBody>
      </p:sp>
      <p:sp>
        <p:nvSpPr>
          <p:cNvPr id="5" name="Rectangle 4"/>
          <p:cNvSpPr/>
          <p:nvPr/>
        </p:nvSpPr>
        <p:spPr>
          <a:xfrm>
            <a:off x="2286000" y="3105835"/>
            <a:ext cx="4572000" cy="369332"/>
          </a:xfrm>
          <a:prstGeom prst="rect">
            <a:avLst/>
          </a:prstGeom>
        </p:spPr>
        <p:txBody>
          <a:bodyPr>
            <a:spAutoFit/>
          </a:bodyPr>
          <a:lstStyle/>
          <a:p>
            <a:r>
              <a:rPr lang="fr-FR" dirty="0">
                <a:solidFill>
                  <a:srgbClr val="A04DA3">
                    <a:lumMod val="50000"/>
                  </a:srgbClr>
                </a:solidFill>
                <a:latin typeface="Times New Roman" pitchFamily="18" charset="0"/>
                <a:ea typeface="Times New Roman"/>
                <a:cs typeface="Times New Roman" pitchFamily="18" charset="0"/>
              </a:rPr>
              <a:t>,</a:t>
            </a:r>
            <a:endParaRPr lang="fr-FR" u="sng" dirty="0">
              <a:solidFill>
                <a:srgbClr val="A04DA3">
                  <a:lumMod val="50000"/>
                </a:srgbClr>
              </a:solidFill>
            </a:endParaRPr>
          </a:p>
        </p:txBody>
      </p:sp>
      <p:sp>
        <p:nvSpPr>
          <p:cNvPr id="2" name="Rectangle 1"/>
          <p:cNvSpPr/>
          <p:nvPr/>
        </p:nvSpPr>
        <p:spPr>
          <a:xfrm>
            <a:off x="539552" y="1772816"/>
            <a:ext cx="8352928" cy="3970318"/>
          </a:xfrm>
          <a:prstGeom prst="rect">
            <a:avLst/>
          </a:prstGeom>
        </p:spPr>
        <p:txBody>
          <a:bodyPr wrap="square">
            <a:spAutoFit/>
          </a:bodyPr>
          <a:lstStyle/>
          <a:p>
            <a:r>
              <a:rPr lang="fr-FR" sz="2800" b="1" dirty="0">
                <a:latin typeface="Times New Roman" panose="02020603050405020304" pitchFamily="18" charset="0"/>
                <a:ea typeface="Calibri"/>
                <a:cs typeface="Times New Roman" panose="02020603050405020304" pitchFamily="18" charset="0"/>
              </a:rPr>
              <a:t>Nous retrouvons le récit de la Passion de Jésus </a:t>
            </a:r>
          </a:p>
          <a:p>
            <a:r>
              <a:rPr lang="fr-FR" sz="2800" b="1" dirty="0">
                <a:latin typeface="Times New Roman" panose="02020603050405020304" pitchFamily="18" charset="0"/>
                <a:ea typeface="Calibri"/>
                <a:cs typeface="Times New Roman" panose="02020603050405020304" pitchFamily="18" charset="0"/>
              </a:rPr>
              <a:t>chez les quatre évangélistes. </a:t>
            </a:r>
            <a:endParaRPr lang="fr-FR" sz="2800" dirty="0">
              <a:latin typeface="Times New Roman" panose="02020603050405020304" pitchFamily="18" charset="0"/>
              <a:ea typeface="Calibri"/>
              <a:cs typeface="Times New Roman" panose="02020603050405020304" pitchFamily="18" charset="0"/>
            </a:endParaRPr>
          </a:p>
          <a:p>
            <a:r>
              <a:rPr lang="fr-FR" sz="2800" b="1" dirty="0">
                <a:latin typeface="Times New Roman" panose="02020603050405020304" pitchFamily="18" charset="0"/>
                <a:ea typeface="Calibri"/>
                <a:cs typeface="Times New Roman" panose="02020603050405020304" pitchFamily="18" charset="0"/>
              </a:rPr>
              <a:t>Jésus annonce ce qui va lui arriver </a:t>
            </a:r>
          </a:p>
          <a:p>
            <a:r>
              <a:rPr lang="fr-FR" sz="2800" b="1" dirty="0">
                <a:latin typeface="Times New Roman" panose="02020603050405020304" pitchFamily="18" charset="0"/>
                <a:ea typeface="Calibri"/>
                <a:cs typeface="Times New Roman" panose="02020603050405020304" pitchFamily="18" charset="0"/>
              </a:rPr>
              <a:t>et commence à préparer ses disciples à cet évènement.</a:t>
            </a:r>
            <a:endParaRPr lang="fr-FR" sz="2800" dirty="0">
              <a:latin typeface="Times New Roman" panose="02020603050405020304" pitchFamily="18" charset="0"/>
              <a:ea typeface="Calibri"/>
              <a:cs typeface="Times New Roman" panose="02020603050405020304" pitchFamily="18" charset="0"/>
            </a:endParaRPr>
          </a:p>
          <a:p>
            <a:r>
              <a:rPr lang="fr-FR" sz="2800" b="1" dirty="0">
                <a:latin typeface="Times New Roman" panose="02020603050405020304" pitchFamily="18" charset="0"/>
                <a:ea typeface="Calibri"/>
                <a:cs typeface="Times New Roman" panose="02020603050405020304" pitchFamily="18" charset="0"/>
              </a:rPr>
              <a:t>Matthieu 16, 21</a:t>
            </a:r>
            <a:r>
              <a:rPr lang="fr-FR" sz="2800" dirty="0">
                <a:latin typeface="Times New Roman" panose="02020603050405020304" pitchFamily="18" charset="0"/>
                <a:ea typeface="Calibri"/>
                <a:cs typeface="Times New Roman" panose="02020603050405020304" pitchFamily="18" charset="0"/>
              </a:rPr>
              <a:t> : “</a:t>
            </a:r>
            <a:r>
              <a:rPr lang="fr-FR" sz="2800" i="1" dirty="0">
                <a:latin typeface="Times New Roman" panose="02020603050405020304" pitchFamily="18" charset="0"/>
                <a:ea typeface="Calibri"/>
                <a:cs typeface="Times New Roman" panose="02020603050405020304" pitchFamily="18" charset="0"/>
              </a:rPr>
              <a:t>À partir de ce moment, Jésus commença à montrer à ses disciples qu’il lui fallait partir pour Jérusalem, souffrir beaucoup de la part des anciens, des grands prêtres et des scribes, être tué, et le troisième jour ressusciter”.</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019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cstate="print"/>
          <a:srcRect/>
          <a:stretch>
            <a:fillRect/>
          </a:stretch>
        </p:blipFill>
        <p:spPr bwMode="auto">
          <a:xfrm>
            <a:off x="395536" y="332656"/>
            <a:ext cx="1800000" cy="1080000"/>
          </a:xfrm>
          <a:prstGeom prst="rect">
            <a:avLst/>
          </a:prstGeom>
          <a:solidFill>
            <a:srgbClr val="FFFFFF"/>
          </a:solidFill>
          <a:ln w="9525">
            <a:noFill/>
            <a:miter lim="800000"/>
            <a:headEnd/>
            <a:tailEnd/>
          </a:ln>
        </p:spPr>
      </p:pic>
      <p:sp>
        <p:nvSpPr>
          <p:cNvPr id="4" name="Rectangle 3"/>
          <p:cNvSpPr/>
          <p:nvPr/>
        </p:nvSpPr>
        <p:spPr>
          <a:xfrm>
            <a:off x="3131840" y="548680"/>
            <a:ext cx="2004075" cy="769441"/>
          </a:xfrm>
          <a:prstGeom prst="rect">
            <a:avLst/>
          </a:prstGeom>
        </p:spPr>
        <p:txBody>
          <a:bodyPr wrap="none">
            <a:spAutoFit/>
          </a:bodyPr>
          <a:lstStyle/>
          <a:p>
            <a:r>
              <a:rPr lang="fr-FR" sz="4400" b="1" dirty="0">
                <a:solidFill>
                  <a:schemeClr val="bg1"/>
                </a:solidFill>
                <a:latin typeface="Times New Roman" pitchFamily="18" charset="0"/>
                <a:ea typeface="Times New Roman"/>
                <a:cs typeface="Times New Roman" pitchFamily="18" charset="0"/>
              </a:rPr>
              <a:t>Passion</a:t>
            </a:r>
            <a:endParaRPr lang="fr-FR" sz="4400" b="1" u="sng" dirty="0">
              <a:solidFill>
                <a:schemeClr val="bg1"/>
              </a:solidFill>
            </a:endParaRPr>
          </a:p>
        </p:txBody>
      </p:sp>
      <p:sp>
        <p:nvSpPr>
          <p:cNvPr id="5" name="Rectangle 4"/>
          <p:cNvSpPr/>
          <p:nvPr/>
        </p:nvSpPr>
        <p:spPr>
          <a:xfrm>
            <a:off x="391768" y="2132856"/>
            <a:ext cx="8280920" cy="3539430"/>
          </a:xfrm>
          <a:prstGeom prst="rect">
            <a:avLst/>
          </a:prstGeom>
        </p:spPr>
        <p:txBody>
          <a:bodyPr wrap="square">
            <a:spAutoFit/>
          </a:bodyPr>
          <a:lstStyle/>
          <a:p>
            <a:r>
              <a:rPr lang="fr-FR" sz="3200" b="1" dirty="0">
                <a:latin typeface="Times New Roman"/>
                <a:ea typeface="Calibri"/>
              </a:rPr>
              <a:t>Le dimanche des Rameaux </a:t>
            </a:r>
          </a:p>
          <a:p>
            <a:r>
              <a:rPr lang="fr-FR" sz="3200" b="1" dirty="0">
                <a:latin typeface="Times New Roman"/>
                <a:ea typeface="Calibri"/>
              </a:rPr>
              <a:t>et le jour du Vendredi Saint, </a:t>
            </a:r>
          </a:p>
          <a:p>
            <a:r>
              <a:rPr lang="fr-FR" sz="3200" b="1" dirty="0">
                <a:latin typeface="Times New Roman"/>
                <a:ea typeface="Calibri"/>
              </a:rPr>
              <a:t>le long récit de la Passion est lu à la messe.</a:t>
            </a:r>
            <a:endParaRPr lang="fr-FR" sz="2800" dirty="0">
              <a:ea typeface="Calibri"/>
            </a:endParaRPr>
          </a:p>
          <a:p>
            <a:r>
              <a:rPr lang="fr-FR" sz="3200" dirty="0">
                <a:latin typeface="Times New Roman"/>
                <a:ea typeface="Calibri"/>
              </a:rPr>
              <a:t>Jésus accepte de donner sa vie </a:t>
            </a:r>
          </a:p>
          <a:p>
            <a:r>
              <a:rPr lang="fr-FR" sz="3200" dirty="0">
                <a:latin typeface="Times New Roman"/>
                <a:ea typeface="Calibri"/>
              </a:rPr>
              <a:t>pour tous les hommes. </a:t>
            </a:r>
          </a:p>
          <a:p>
            <a:r>
              <a:rPr lang="fr-FR" sz="3200" dirty="0">
                <a:latin typeface="Times New Roman"/>
                <a:ea typeface="Calibri"/>
              </a:rPr>
              <a:t>Il montre son Amour pour tout le monde. </a:t>
            </a:r>
            <a:endParaRPr lang="fr-FR" sz="3200" dirty="0">
              <a:solidFill>
                <a:prstClr val="black"/>
              </a:solidFill>
              <a:latin typeface="Times New Roman" pitchFamily="18" charset="0"/>
              <a:cs typeface="Times New Roman" pitchFamily="18" charset="0"/>
            </a:endParaRPr>
          </a:p>
          <a:p>
            <a:r>
              <a:rPr lang="fr-FR" sz="3200" dirty="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3124326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52736"/>
          </a:xfrm>
        </p:spPr>
        <p:txBody>
          <a:bodyPr>
            <a:normAutofit/>
          </a:bodyPr>
          <a:lstStyle/>
          <a:p>
            <a:r>
              <a:rPr lang="fr-FR" b="1" dirty="0">
                <a:latin typeface="Times New Roman" pitchFamily="18" charset="0"/>
                <a:cs typeface="Times New Roman" pitchFamily="18" charset="0"/>
              </a:rPr>
              <a:t>Passion</a:t>
            </a:r>
            <a:endParaRPr lang="fr-FR" b="1" u="sng"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342555257"/>
              </p:ext>
            </p:extLst>
          </p:nvPr>
        </p:nvGraphicFramePr>
        <p:xfrm>
          <a:off x="142845" y="1196752"/>
          <a:ext cx="8786873" cy="5400600"/>
        </p:xfrm>
        <a:graphic>
          <a:graphicData uri="http://schemas.openxmlformats.org/drawingml/2006/table">
            <a:tbl>
              <a:tblPr/>
              <a:tblGrid>
                <a:gridCol w="2318787">
                  <a:extLst>
                    <a:ext uri="{9D8B030D-6E8A-4147-A177-3AD203B41FA5}">
                      <a16:colId xmlns:a16="http://schemas.microsoft.com/office/drawing/2014/main" val="20000"/>
                    </a:ext>
                  </a:extLst>
                </a:gridCol>
                <a:gridCol w="3375690">
                  <a:extLst>
                    <a:ext uri="{9D8B030D-6E8A-4147-A177-3AD203B41FA5}">
                      <a16:colId xmlns:a16="http://schemas.microsoft.com/office/drawing/2014/main" val="20001"/>
                    </a:ext>
                  </a:extLst>
                </a:gridCol>
                <a:gridCol w="3092396">
                  <a:extLst>
                    <a:ext uri="{9D8B030D-6E8A-4147-A177-3AD203B41FA5}">
                      <a16:colId xmlns:a16="http://schemas.microsoft.com/office/drawing/2014/main" val="20002"/>
                    </a:ext>
                  </a:extLst>
                </a:gridCol>
              </a:tblGrid>
              <a:tr h="723656">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76944">
                <a:tc>
                  <a:txBody>
                    <a:bodyPr/>
                    <a:lstStyle/>
                    <a:p>
                      <a:pPr algn="l">
                        <a:spcAft>
                          <a:spcPts val="0"/>
                        </a:spcAft>
                      </a:pPr>
                      <a:r>
                        <a:rPr lang="fr-FR" sz="1800" dirty="0">
                          <a:effectLst/>
                          <a:latin typeface="Times New Roman" panose="02020603050405020304" pitchFamily="18" charset="0"/>
                          <a:ea typeface="Calibri"/>
                          <a:cs typeface="Times New Roman" panose="02020603050405020304" pitchFamily="18" charset="0"/>
                        </a:rPr>
                        <a:t>Sais-tu ce qu’est la “Passion” ?</a:t>
                      </a:r>
                    </a:p>
                    <a:p>
                      <a:pPr algn="l">
                        <a:spcAft>
                          <a:spcPts val="0"/>
                        </a:spcAft>
                      </a:pPr>
                      <a:r>
                        <a:rPr lang="fr-FR" sz="1800" dirty="0">
                          <a:effectLst/>
                          <a:latin typeface="Times New Roman" panose="02020603050405020304" pitchFamily="18" charset="0"/>
                          <a:ea typeface="Calibri"/>
                          <a:cs typeface="Times New Roman" panose="02020603050405020304" pitchFamily="18" charset="0"/>
                        </a:rPr>
                        <a:t>Dans l’Evangile, ce sont les évènements qui ont précédé la mort de Jésus sur la croix. Nous en faisons mémoire lors de la Semaine Sainte : les Rameaux, la Cène (le dernier repas de Jésus), l’arrestation, le procès et la crucifixion.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800" b="1">
                          <a:effectLst/>
                          <a:latin typeface="Times New Roman" panose="02020603050405020304" pitchFamily="18" charset="0"/>
                          <a:ea typeface="Calibri"/>
                          <a:cs typeface="Times New Roman" panose="02020603050405020304" pitchFamily="18" charset="0"/>
                        </a:rPr>
                        <a:t>Nous retrouvons le récit de la Passion de Jésus chez les quatre évangélistes. </a:t>
                      </a:r>
                      <a:endParaRPr lang="fr-FR" sz="1800">
                        <a:effectLst/>
                        <a:latin typeface="Times New Roman" panose="02020603050405020304" pitchFamily="18" charset="0"/>
                        <a:ea typeface="Calibri"/>
                        <a:cs typeface="Times New Roman" panose="02020603050405020304" pitchFamily="18" charset="0"/>
                      </a:endParaRPr>
                    </a:p>
                    <a:p>
                      <a:pPr algn="l">
                        <a:spcAft>
                          <a:spcPts val="0"/>
                        </a:spcAft>
                      </a:pPr>
                      <a:r>
                        <a:rPr lang="fr-FR" sz="1800" b="1">
                          <a:effectLst/>
                          <a:latin typeface="Times New Roman" panose="02020603050405020304" pitchFamily="18" charset="0"/>
                          <a:ea typeface="Calibri"/>
                          <a:cs typeface="Times New Roman" panose="02020603050405020304" pitchFamily="18" charset="0"/>
                        </a:rPr>
                        <a:t>Jésus annonce ce qui va lui arriver et commence à préparer ses disciples à cet évènement.</a:t>
                      </a:r>
                      <a:endParaRPr lang="fr-FR" sz="1800">
                        <a:effectLst/>
                        <a:latin typeface="Times New Roman" panose="02020603050405020304" pitchFamily="18" charset="0"/>
                        <a:ea typeface="Calibri"/>
                        <a:cs typeface="Times New Roman" panose="02020603050405020304" pitchFamily="18" charset="0"/>
                      </a:endParaRPr>
                    </a:p>
                    <a:p>
                      <a:pPr algn="l">
                        <a:spcAft>
                          <a:spcPts val="0"/>
                        </a:spcAft>
                      </a:pPr>
                      <a:r>
                        <a:rPr lang="fr-FR" sz="1800">
                          <a:effectLst/>
                          <a:latin typeface="Times New Roman" panose="02020603050405020304" pitchFamily="18" charset="0"/>
                          <a:ea typeface="Calibri"/>
                          <a:cs typeface="Times New Roman" panose="02020603050405020304" pitchFamily="18" charset="0"/>
                        </a:rPr>
                        <a:t> </a:t>
                      </a:r>
                      <a:r>
                        <a:rPr lang="fr-FR" sz="1800" b="1">
                          <a:effectLst/>
                          <a:latin typeface="Times New Roman" panose="02020603050405020304" pitchFamily="18" charset="0"/>
                          <a:ea typeface="Calibri"/>
                          <a:cs typeface="Times New Roman" panose="02020603050405020304" pitchFamily="18" charset="0"/>
                        </a:rPr>
                        <a:t>Matthieu 16, 21</a:t>
                      </a:r>
                      <a:r>
                        <a:rPr lang="fr-FR" sz="1800">
                          <a:effectLst/>
                          <a:latin typeface="Times New Roman" panose="02020603050405020304" pitchFamily="18" charset="0"/>
                          <a:ea typeface="Calibri"/>
                          <a:cs typeface="Times New Roman" panose="02020603050405020304" pitchFamily="18" charset="0"/>
                        </a:rPr>
                        <a:t> : “</a:t>
                      </a:r>
                      <a:r>
                        <a:rPr lang="fr-FR" sz="1800" i="1">
                          <a:effectLst/>
                          <a:latin typeface="Times New Roman" panose="02020603050405020304" pitchFamily="18" charset="0"/>
                          <a:ea typeface="Calibri"/>
                          <a:cs typeface="Times New Roman" panose="02020603050405020304" pitchFamily="18" charset="0"/>
                        </a:rPr>
                        <a:t>À partir de ce moment, Jésus commença à montrer à ses disciples qu’il lui fallait partir pour Jérusalem, souffrir beaucoup de la part des anciens, des grands prêtres et des scribes, être tué, et le troisième jour ressusciter”.</a:t>
                      </a:r>
                      <a:endParaRPr lang="fr-FR" sz="18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800" b="1" dirty="0">
                          <a:effectLst/>
                          <a:latin typeface="Times New Roman" panose="02020603050405020304" pitchFamily="18" charset="0"/>
                          <a:ea typeface="Calibri"/>
                          <a:cs typeface="Times New Roman" panose="02020603050405020304" pitchFamily="18" charset="0"/>
                        </a:rPr>
                        <a:t>Le dimanche des Rameaux et le jour du Vendredi Saint, le long récit de la Passion est lu à la messe.</a:t>
                      </a:r>
                      <a:endParaRPr lang="fr-FR" sz="1800" dirty="0">
                        <a:effectLst/>
                        <a:latin typeface="Times New Roman" panose="02020603050405020304" pitchFamily="18" charset="0"/>
                        <a:ea typeface="Calibri"/>
                        <a:cs typeface="Times New Roman" panose="02020603050405020304" pitchFamily="18" charset="0"/>
                      </a:endParaRPr>
                    </a:p>
                    <a:p>
                      <a:pPr algn="l">
                        <a:spcAft>
                          <a:spcPts val="0"/>
                        </a:spcAft>
                      </a:pPr>
                      <a:r>
                        <a:rPr lang="fr-FR" sz="1800" dirty="0">
                          <a:effectLst/>
                          <a:latin typeface="Times New Roman" panose="02020603050405020304" pitchFamily="18" charset="0"/>
                          <a:ea typeface="Calibri"/>
                          <a:cs typeface="Times New Roman" panose="02020603050405020304" pitchFamily="18" charset="0"/>
                        </a:rPr>
                        <a:t>Jésus accepte de donner sa vie pour tous les hommes. Il montre son Amour pour tout le monde.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Image 4"/>
          <p:cNvPicPr>
            <a:picLocks noChangeAspect="1"/>
          </p:cNvPicPr>
          <p:nvPr/>
        </p:nvPicPr>
        <p:blipFill>
          <a:blip r:embed="rId2" cstate="print"/>
          <a:srcRect/>
          <a:stretch>
            <a:fillRect/>
          </a:stretch>
        </p:blipFill>
        <p:spPr bwMode="auto">
          <a:xfrm>
            <a:off x="251520" y="1268760"/>
            <a:ext cx="1045350" cy="646546"/>
          </a:xfrm>
          <a:prstGeom prst="rect">
            <a:avLst/>
          </a:prstGeom>
          <a:solidFill>
            <a:srgbClr val="FFFFFF"/>
          </a:solidFill>
          <a:ln w="9525">
            <a:noFill/>
            <a:miter lim="800000"/>
            <a:headEnd/>
            <a:tailEnd/>
          </a:ln>
        </p:spPr>
      </p:pic>
      <p:pic>
        <p:nvPicPr>
          <p:cNvPr id="6" name="Image 5"/>
          <p:cNvPicPr>
            <a:picLocks noChangeAspect="1"/>
          </p:cNvPicPr>
          <p:nvPr/>
        </p:nvPicPr>
        <p:blipFill>
          <a:blip r:embed="rId3" cstate="print"/>
          <a:stretch>
            <a:fillRect/>
          </a:stretch>
        </p:blipFill>
        <p:spPr bwMode="auto">
          <a:xfrm>
            <a:off x="2555776" y="1268760"/>
            <a:ext cx="1047699" cy="648000"/>
          </a:xfrm>
          <a:prstGeom prst="rect">
            <a:avLst/>
          </a:prstGeom>
          <a:noFill/>
          <a:ln>
            <a:noFill/>
          </a:ln>
        </p:spPr>
      </p:pic>
      <p:pic>
        <p:nvPicPr>
          <p:cNvPr id="7" name="Image 6"/>
          <p:cNvPicPr>
            <a:picLocks noChangeAspect="1"/>
          </p:cNvPicPr>
          <p:nvPr/>
        </p:nvPicPr>
        <p:blipFill>
          <a:blip r:embed="rId4" cstate="print"/>
          <a:srcRect/>
          <a:stretch>
            <a:fillRect/>
          </a:stretch>
        </p:blipFill>
        <p:spPr bwMode="auto">
          <a:xfrm>
            <a:off x="5940152" y="1268760"/>
            <a:ext cx="1047339" cy="648000"/>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3013202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88840"/>
            <a:ext cx="8229600" cy="4680520"/>
          </a:xfrm>
        </p:spPr>
        <p:txBody>
          <a:bodyPr>
            <a:normAutofit fontScale="90000"/>
          </a:bodyPr>
          <a:lstStyle/>
          <a:p>
            <a:pPr algn="l">
              <a:lnSpc>
                <a:spcPct val="115000"/>
              </a:lnSpc>
            </a:pPr>
            <a:r>
              <a:rPr lang="fr-FR" dirty="0">
                <a:solidFill>
                  <a:srgbClr val="FF0000"/>
                </a:solidFill>
                <a:latin typeface="Times New Roman" pitchFamily="18" charset="0"/>
                <a:ea typeface="Times New Roman"/>
                <a:cs typeface="Times New Roman" pitchFamily="18" charset="0"/>
              </a:rPr>
              <a:t>03</a:t>
            </a:r>
            <a:r>
              <a:rPr lang="fr-FR" dirty="0">
                <a:latin typeface="Times New Roman" pitchFamily="18" charset="0"/>
                <a:ea typeface="Times New Roman"/>
                <a:cs typeface="Times New Roman" pitchFamily="18" charset="0"/>
              </a:rPr>
              <a:t> C’est à eux qu’il s’est présenté vivant après sa Passion ; </a:t>
            </a:r>
            <a:br>
              <a:rPr lang="fr-FR" dirty="0">
                <a:latin typeface="Times New Roman" pitchFamily="18" charset="0"/>
                <a:ea typeface="Times New Roman"/>
                <a:cs typeface="Times New Roman" pitchFamily="18" charset="0"/>
              </a:rPr>
            </a:br>
            <a:r>
              <a:rPr lang="fr-FR" dirty="0">
                <a:latin typeface="Times New Roman" pitchFamily="18" charset="0"/>
                <a:ea typeface="Times New Roman"/>
                <a:cs typeface="Times New Roman" pitchFamily="18" charset="0"/>
              </a:rPr>
              <a:t>il leur en a donné bien des preuves, puisque, pendant </a:t>
            </a:r>
            <a:r>
              <a:rPr lang="fr-FR" dirty="0">
                <a:solidFill>
                  <a:srgbClr val="FF0000"/>
                </a:solidFill>
                <a:latin typeface="Times New Roman" pitchFamily="18" charset="0"/>
                <a:ea typeface="Times New Roman"/>
                <a:cs typeface="Times New Roman" pitchFamily="18" charset="0"/>
              </a:rPr>
              <a:t>quarante jours</a:t>
            </a:r>
            <a:r>
              <a:rPr lang="fr-FR" dirty="0">
                <a:latin typeface="Times New Roman" pitchFamily="18" charset="0"/>
                <a:ea typeface="Times New Roman"/>
                <a:cs typeface="Times New Roman" pitchFamily="18" charset="0"/>
              </a:rPr>
              <a:t>, </a:t>
            </a:r>
            <a:br>
              <a:rPr lang="fr-FR" dirty="0">
                <a:latin typeface="Times New Roman" pitchFamily="18" charset="0"/>
                <a:ea typeface="Times New Roman"/>
                <a:cs typeface="Times New Roman" pitchFamily="18" charset="0"/>
              </a:rPr>
            </a:br>
            <a:r>
              <a:rPr lang="fr-FR" dirty="0">
                <a:latin typeface="Times New Roman" pitchFamily="18" charset="0"/>
                <a:ea typeface="Times New Roman"/>
                <a:cs typeface="Times New Roman" pitchFamily="18" charset="0"/>
              </a:rPr>
              <a:t>il leur est apparu </a:t>
            </a:r>
            <a:br>
              <a:rPr lang="fr-FR" dirty="0">
                <a:latin typeface="Times New Roman" pitchFamily="18" charset="0"/>
                <a:ea typeface="Times New Roman"/>
                <a:cs typeface="Times New Roman" pitchFamily="18" charset="0"/>
              </a:rPr>
            </a:br>
            <a:r>
              <a:rPr lang="fr-FR" dirty="0">
                <a:latin typeface="Times New Roman" pitchFamily="18" charset="0"/>
                <a:ea typeface="Times New Roman"/>
                <a:cs typeface="Times New Roman" pitchFamily="18" charset="0"/>
              </a:rPr>
              <a:t>et leur a parlé du royaume de Dieu.</a:t>
            </a:r>
            <a:endParaRPr lang="fr-FR" dirty="0">
              <a:latin typeface="Times New Roman" pitchFamily="18" charset="0"/>
              <a:ea typeface="Calibri"/>
              <a:cs typeface="Times New Roman" pitchFamily="18" charset="0"/>
            </a:endParaRPr>
          </a:p>
        </p:txBody>
      </p:sp>
      <p:pic>
        <p:nvPicPr>
          <p:cNvPr id="4" name="Image 3" descr="CPLP-Logo_textes bibliques2.jpg"/>
          <p:cNvPicPr>
            <a:picLocks noChangeAspect="1"/>
          </p:cNvPicPr>
          <p:nvPr/>
        </p:nvPicPr>
        <p:blipFill>
          <a:blip r:embed="rId2" cstate="print"/>
          <a:stretch>
            <a:fillRect/>
          </a:stretch>
        </p:blipFill>
        <p:spPr>
          <a:xfrm>
            <a:off x="539552" y="188640"/>
            <a:ext cx="2520280" cy="1744013"/>
          </a:xfrm>
          <a:prstGeom prst="rect">
            <a:avLst/>
          </a:prstGeom>
        </p:spPr>
      </p:pic>
    </p:spTree>
    <p:extLst>
      <p:ext uri="{BB962C8B-B14F-4D97-AF65-F5344CB8AC3E}">
        <p14:creationId xmlns:p14="http://schemas.microsoft.com/office/powerpoint/2010/main" val="2446268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srcRect/>
          <a:stretch>
            <a:fillRect/>
          </a:stretch>
        </p:blipFill>
        <p:spPr bwMode="auto">
          <a:xfrm>
            <a:off x="467544" y="404664"/>
            <a:ext cx="1800000" cy="1113295"/>
          </a:xfrm>
          <a:prstGeom prst="rect">
            <a:avLst/>
          </a:prstGeom>
          <a:solidFill>
            <a:srgbClr val="FFFFFF"/>
          </a:solidFill>
          <a:ln w="9525">
            <a:noFill/>
            <a:miter lim="800000"/>
            <a:headEnd/>
            <a:tailEnd/>
          </a:ln>
        </p:spPr>
      </p:pic>
      <p:sp>
        <p:nvSpPr>
          <p:cNvPr id="4" name="Rectangle 3"/>
          <p:cNvSpPr/>
          <p:nvPr/>
        </p:nvSpPr>
        <p:spPr>
          <a:xfrm>
            <a:off x="3131840" y="476672"/>
            <a:ext cx="4176464" cy="769441"/>
          </a:xfrm>
          <a:prstGeom prst="rect">
            <a:avLst/>
          </a:prstGeom>
        </p:spPr>
        <p:txBody>
          <a:bodyPr wrap="square">
            <a:spAutoFit/>
          </a:bodyPr>
          <a:lstStyle/>
          <a:p>
            <a:r>
              <a:rPr lang="fr-FR" sz="4400" b="1" dirty="0">
                <a:solidFill>
                  <a:schemeClr val="bg1"/>
                </a:solidFill>
                <a:latin typeface="Times New Roman" pitchFamily="18" charset="0"/>
                <a:ea typeface="Times New Roman"/>
                <a:cs typeface="Times New Roman" pitchFamily="18" charset="0"/>
              </a:rPr>
              <a:t>Quarante jours</a:t>
            </a:r>
            <a:endParaRPr lang="fr-FR" sz="4400" b="1" u="sng" dirty="0">
              <a:solidFill>
                <a:schemeClr val="bg1"/>
              </a:solidFill>
            </a:endParaRPr>
          </a:p>
        </p:txBody>
      </p:sp>
      <p:sp>
        <p:nvSpPr>
          <p:cNvPr id="5" name="ZoneTexte 4"/>
          <p:cNvSpPr txBox="1"/>
          <p:nvPr/>
        </p:nvSpPr>
        <p:spPr>
          <a:xfrm>
            <a:off x="611560" y="2132856"/>
            <a:ext cx="7560840" cy="3046988"/>
          </a:xfrm>
          <a:prstGeom prst="rect">
            <a:avLst/>
          </a:prstGeom>
          <a:noFill/>
        </p:spPr>
        <p:txBody>
          <a:bodyPr wrap="square" rtlCol="0">
            <a:spAutoFit/>
          </a:bodyPr>
          <a:lstStyle/>
          <a:p>
            <a:pPr>
              <a:spcAft>
                <a:spcPts val="0"/>
              </a:spcAft>
            </a:pPr>
            <a:r>
              <a:rPr lang="fr-FR" sz="3200" dirty="0">
                <a:solidFill>
                  <a:srgbClr val="000000"/>
                </a:solidFill>
                <a:latin typeface="Times New Roman" pitchFamily="18" charset="0"/>
                <a:ea typeface="Times New Roman"/>
                <a:cs typeface="Times New Roman" pitchFamily="18" charset="0"/>
              </a:rPr>
              <a:t>Est-ce important que cela se passe 40 jours après ? </a:t>
            </a:r>
          </a:p>
          <a:p>
            <a:pPr>
              <a:spcAft>
                <a:spcPts val="0"/>
              </a:spcAft>
            </a:pPr>
            <a:endParaRPr lang="fr-FR" sz="3200" dirty="0">
              <a:solidFill>
                <a:srgbClr val="000000"/>
              </a:solidFill>
              <a:latin typeface="Times New Roman" pitchFamily="18" charset="0"/>
              <a:ea typeface="Times New Roman"/>
              <a:cs typeface="Times New Roman" pitchFamily="18" charset="0"/>
            </a:endParaRPr>
          </a:p>
          <a:p>
            <a:r>
              <a:rPr lang="fr-FR" sz="3200" dirty="0">
                <a:latin typeface="Times New Roman" pitchFamily="18" charset="0"/>
                <a:ea typeface="Calibri"/>
                <a:cs typeface="Times New Roman" pitchFamily="18" charset="0"/>
              </a:rPr>
              <a:t>Ce nombre se retrouve souvent dans la bible.</a:t>
            </a:r>
          </a:p>
          <a:p>
            <a:endParaRPr lang="fr-FR" sz="3200" dirty="0">
              <a:latin typeface="Times New Roman" pitchFamily="18" charset="0"/>
              <a:ea typeface="Calibri"/>
              <a:cs typeface="Times New Roman" pitchFamily="18" charset="0"/>
            </a:endParaRPr>
          </a:p>
          <a:p>
            <a:r>
              <a:rPr lang="fr-FR" sz="3200" dirty="0">
                <a:latin typeface="Times New Roman" pitchFamily="18" charset="0"/>
                <a:ea typeface="Calibri"/>
                <a:cs typeface="Times New Roman" pitchFamily="18" charset="0"/>
              </a:rPr>
              <a:t>Dans quels récits retrouve-t-on ce nombre ? </a:t>
            </a:r>
            <a:endParaRPr lang="fr-FR" sz="32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fresque4_exode16manne couleurPF.jpg"/>
          <p:cNvPicPr>
            <a:picLocks noChangeAspect="1"/>
          </p:cNvPicPr>
          <p:nvPr/>
        </p:nvPicPr>
        <p:blipFill>
          <a:blip r:embed="rId2" cstate="print"/>
          <a:stretch>
            <a:fillRect/>
          </a:stretch>
        </p:blipFill>
        <p:spPr>
          <a:xfrm>
            <a:off x="6948264" y="116633"/>
            <a:ext cx="1997968" cy="1398578"/>
          </a:xfrm>
          <a:prstGeom prst="rect">
            <a:avLst/>
          </a:prstGeom>
        </p:spPr>
      </p:pic>
      <p:pic>
        <p:nvPicPr>
          <p:cNvPr id="4" name="Image 3"/>
          <p:cNvPicPr>
            <a:picLocks noChangeAspect="1"/>
          </p:cNvPicPr>
          <p:nvPr/>
        </p:nvPicPr>
        <p:blipFill>
          <a:blip r:embed="rId3" cstate="print"/>
          <a:stretch>
            <a:fillRect/>
          </a:stretch>
        </p:blipFill>
        <p:spPr bwMode="auto">
          <a:xfrm>
            <a:off x="467544" y="332656"/>
            <a:ext cx="1656184" cy="1024345"/>
          </a:xfrm>
          <a:prstGeom prst="rect">
            <a:avLst/>
          </a:prstGeom>
          <a:noFill/>
          <a:ln>
            <a:noFill/>
          </a:ln>
        </p:spPr>
      </p:pic>
      <p:sp>
        <p:nvSpPr>
          <p:cNvPr id="3" name="Rectangle 2"/>
          <p:cNvSpPr/>
          <p:nvPr/>
        </p:nvSpPr>
        <p:spPr>
          <a:xfrm flipH="1">
            <a:off x="2411760" y="332656"/>
            <a:ext cx="4328789" cy="769441"/>
          </a:xfrm>
          <a:prstGeom prst="rect">
            <a:avLst/>
          </a:prstGeom>
        </p:spPr>
        <p:txBody>
          <a:bodyPr wrap="square">
            <a:spAutoFit/>
          </a:bodyPr>
          <a:lstStyle/>
          <a:p>
            <a:r>
              <a:rPr lang="fr-FR" sz="4400" b="1" dirty="0">
                <a:solidFill>
                  <a:schemeClr val="bg1"/>
                </a:solidFill>
                <a:latin typeface="Times New Roman" pitchFamily="18" charset="0"/>
                <a:ea typeface="Times New Roman"/>
                <a:cs typeface="Times New Roman" pitchFamily="18" charset="0"/>
              </a:rPr>
              <a:t>Quarante jours</a:t>
            </a:r>
            <a:endParaRPr lang="fr-FR" sz="4400" b="1" u="sng" dirty="0">
              <a:solidFill>
                <a:schemeClr val="bg1"/>
              </a:solidFill>
            </a:endParaRPr>
          </a:p>
        </p:txBody>
      </p:sp>
      <p:sp>
        <p:nvSpPr>
          <p:cNvPr id="5" name="Rectangle 4"/>
          <p:cNvSpPr/>
          <p:nvPr/>
        </p:nvSpPr>
        <p:spPr>
          <a:xfrm>
            <a:off x="2286000" y="3105835"/>
            <a:ext cx="4572000" cy="369332"/>
          </a:xfrm>
          <a:prstGeom prst="rect">
            <a:avLst/>
          </a:prstGeom>
        </p:spPr>
        <p:txBody>
          <a:bodyPr>
            <a:spAutoFit/>
          </a:bodyPr>
          <a:lstStyle/>
          <a:p>
            <a:r>
              <a:rPr lang="fr-FR" dirty="0">
                <a:solidFill>
                  <a:schemeClr val="accent3">
                    <a:lumMod val="50000"/>
                  </a:schemeClr>
                </a:solidFill>
                <a:latin typeface="Times New Roman" pitchFamily="18" charset="0"/>
                <a:ea typeface="Times New Roman"/>
                <a:cs typeface="Times New Roman" pitchFamily="18" charset="0"/>
              </a:rPr>
              <a:t>,</a:t>
            </a:r>
            <a:endParaRPr lang="fr-FR" u="sng" dirty="0">
              <a:solidFill>
                <a:schemeClr val="accent3">
                  <a:lumMod val="50000"/>
                </a:schemeClr>
              </a:solidFill>
            </a:endParaRPr>
          </a:p>
        </p:txBody>
      </p:sp>
      <p:sp>
        <p:nvSpPr>
          <p:cNvPr id="6" name="Rectangle 5"/>
          <p:cNvSpPr/>
          <p:nvPr/>
        </p:nvSpPr>
        <p:spPr>
          <a:xfrm>
            <a:off x="395536" y="1289953"/>
            <a:ext cx="8280920" cy="5509200"/>
          </a:xfrm>
          <a:prstGeom prst="rect">
            <a:avLst/>
          </a:prstGeom>
        </p:spPr>
        <p:txBody>
          <a:bodyPr wrap="square">
            <a:spAutoFit/>
          </a:bodyPr>
          <a:lstStyle/>
          <a:p>
            <a:r>
              <a:rPr lang="fr-FR" sz="3200" b="1" dirty="0">
                <a:latin typeface="Times New Roman" pitchFamily="18" charset="0"/>
                <a:ea typeface="Calibri"/>
                <a:cs typeface="Times New Roman" pitchFamily="18" charset="0"/>
              </a:rPr>
              <a:t>Le nombre “40” dit que l’Homme a besoin de temps pour évoluer et grandir. </a:t>
            </a:r>
            <a:endParaRPr lang="fr-FR" sz="3200" b="1" dirty="0">
              <a:solidFill>
                <a:srgbClr val="3E4D1F"/>
              </a:solidFill>
              <a:latin typeface="Times New Roman" pitchFamily="18" charset="0"/>
              <a:ea typeface="Calibri"/>
              <a:cs typeface="Times New Roman" pitchFamily="18" charset="0"/>
            </a:endParaRPr>
          </a:p>
          <a:p>
            <a:pPr>
              <a:spcAft>
                <a:spcPts val="0"/>
              </a:spcAft>
            </a:pPr>
            <a:r>
              <a:rPr lang="fr-FR" sz="3200" b="1" dirty="0">
                <a:solidFill>
                  <a:srgbClr val="000000"/>
                </a:solidFill>
                <a:latin typeface="Times New Roman" pitchFamily="18" charset="0"/>
                <a:ea typeface="Times New Roman"/>
                <a:cs typeface="Times New Roman" pitchFamily="18" charset="0"/>
              </a:rPr>
              <a:t>Exode16, 35</a:t>
            </a:r>
            <a:r>
              <a:rPr lang="fr-FR" sz="3200" b="1" i="1" dirty="0">
                <a:solidFill>
                  <a:srgbClr val="000000"/>
                </a:solidFill>
                <a:latin typeface="Times New Roman" pitchFamily="18" charset="0"/>
                <a:ea typeface="Times New Roman"/>
                <a:cs typeface="Times New Roman" pitchFamily="18" charset="0"/>
              </a:rPr>
              <a:t> </a:t>
            </a:r>
            <a:r>
              <a:rPr lang="fr-FR" sz="3200" i="1" dirty="0">
                <a:solidFill>
                  <a:srgbClr val="000000"/>
                </a:solidFill>
                <a:latin typeface="Times New Roman" pitchFamily="18" charset="0"/>
                <a:ea typeface="Times New Roman"/>
                <a:cs typeface="Times New Roman" pitchFamily="18" charset="0"/>
              </a:rPr>
              <a:t>“Les fils d’Israël mangèrent de la manne pendant quarante ans, jusqu’à leur arrivée en pays habité</a:t>
            </a:r>
            <a:r>
              <a:rPr lang="fr-FR" sz="3200" b="1" dirty="0">
                <a:solidFill>
                  <a:srgbClr val="000000"/>
                </a:solidFill>
                <a:latin typeface="Times New Roman" pitchFamily="18" charset="0"/>
                <a:ea typeface="Times New Roman"/>
                <a:cs typeface="Times New Roman" pitchFamily="18" charset="0"/>
              </a:rPr>
              <a:t>.</a:t>
            </a:r>
            <a:r>
              <a:rPr lang="fr-FR" sz="3200" dirty="0">
                <a:solidFill>
                  <a:srgbClr val="000000"/>
                </a:solidFill>
                <a:latin typeface="Times New Roman" pitchFamily="18" charset="0"/>
                <a:ea typeface="Times New Roman"/>
                <a:cs typeface="Times New Roman" pitchFamily="18" charset="0"/>
              </a:rPr>
              <a:t>”</a:t>
            </a:r>
          </a:p>
          <a:p>
            <a:pPr>
              <a:spcAft>
                <a:spcPts val="0"/>
              </a:spcAft>
            </a:pPr>
            <a:r>
              <a:rPr lang="fr-FR" sz="3200" b="1" dirty="0">
                <a:solidFill>
                  <a:srgbClr val="000000"/>
                </a:solidFill>
                <a:latin typeface="Times New Roman" pitchFamily="18" charset="0"/>
                <a:ea typeface="Times New Roman"/>
                <a:cs typeface="Times New Roman" pitchFamily="18" charset="0"/>
              </a:rPr>
              <a:t>Luc 4, 1-2</a:t>
            </a:r>
            <a:r>
              <a:rPr lang="fr-FR" sz="3200" i="1" dirty="0">
                <a:solidFill>
                  <a:srgbClr val="000000"/>
                </a:solidFill>
                <a:latin typeface="Times New Roman" pitchFamily="18" charset="0"/>
                <a:ea typeface="Times New Roman"/>
                <a:cs typeface="Times New Roman" pitchFamily="18" charset="0"/>
              </a:rPr>
              <a:t> “Jésus, rempli d’Esprit Saint, quitta les bords du Jourdain ; dans l’Esprit, il fut conduit à travers le désert où, pendant quarante jours, il fut tenté par le diable. Il ne mangea rien durant ces jours-là, et, quand ce temps fut écoulé, il eut faim</a:t>
            </a:r>
            <a:r>
              <a:rPr lang="fr-FR" sz="3200" b="1" dirty="0">
                <a:solidFill>
                  <a:srgbClr val="000000"/>
                </a:solidFill>
                <a:latin typeface="Times New Roman" pitchFamily="18" charset="0"/>
                <a:ea typeface="Times New Roman"/>
                <a:cs typeface="Times New Roman" pitchFamily="18" charset="0"/>
              </a:rPr>
              <a:t>.</a:t>
            </a:r>
            <a:r>
              <a:rPr lang="fr-FR" sz="3200" dirty="0">
                <a:solidFill>
                  <a:srgbClr val="000000"/>
                </a:solidFill>
                <a:latin typeface="Times New Roman" pitchFamily="18" charset="0"/>
                <a:ea typeface="Times New Roman"/>
                <a:cs typeface="Times New Roman"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51520" y="188640"/>
            <a:ext cx="8712968" cy="6552728"/>
          </a:xfrm>
          <a:solidFill>
            <a:schemeClr val="bg1"/>
          </a:solidFill>
        </p:spPr>
        <p:txBody>
          <a:bodyPr>
            <a:noAutofit/>
          </a:bodyPr>
          <a:lstStyle/>
          <a:p>
            <a:pPr>
              <a:lnSpc>
                <a:spcPct val="115000"/>
              </a:lnSpc>
              <a:spcAft>
                <a:spcPts val="1000"/>
              </a:spcAft>
            </a:pPr>
            <a:r>
              <a:rPr lang="fr-FR" sz="1400" b="1" dirty="0">
                <a:solidFill>
                  <a:schemeClr val="tx1"/>
                </a:solidFill>
                <a:latin typeface="Times New Roman" pitchFamily="18" charset="0"/>
                <a:ea typeface="Calibri"/>
                <a:cs typeface="Times New Roman" pitchFamily="18" charset="0"/>
              </a:rPr>
              <a:t>Traduction liturgique </a:t>
            </a:r>
            <a:r>
              <a:rPr lang="fr-FR" sz="1400" b="1" u="sng" dirty="0">
                <a:solidFill>
                  <a:schemeClr val="tx1"/>
                </a:solidFill>
                <a:latin typeface="Times New Roman" pitchFamily="18" charset="0"/>
                <a:ea typeface="Calibri"/>
                <a:cs typeface="Times New Roman" pitchFamily="18" charset="0"/>
                <a:hlinkClick r:id="rId2"/>
              </a:rPr>
              <a:t>( AELF)</a:t>
            </a:r>
            <a:r>
              <a:rPr lang="fr-FR" sz="1400" b="1" dirty="0">
                <a:solidFill>
                  <a:schemeClr val="tx1"/>
                </a:solidFill>
                <a:latin typeface="Times New Roman" pitchFamily="18" charset="0"/>
                <a:ea typeface="Calibri"/>
                <a:cs typeface="Times New Roman" pitchFamily="18" charset="0"/>
              </a:rPr>
              <a:t> Actes des Apôtres chapitre 1, versets 1 à 11.</a:t>
            </a:r>
            <a:endParaRPr lang="fr-FR" sz="1400" dirty="0">
              <a:solidFill>
                <a:schemeClr val="tx1"/>
              </a:solidFill>
              <a:latin typeface="Times New Roman" pitchFamily="18" charset="0"/>
              <a:ea typeface="Calibri"/>
              <a:cs typeface="Times New Roman" pitchFamily="18" charset="0"/>
            </a:endParaRPr>
          </a:p>
          <a:p>
            <a:pPr algn="just">
              <a:lnSpc>
                <a:spcPct val="115000"/>
              </a:lnSpc>
              <a:spcAft>
                <a:spcPts val="0"/>
              </a:spcAft>
            </a:pPr>
            <a:r>
              <a:rPr lang="fr-FR" sz="1400" b="1" dirty="0">
                <a:solidFill>
                  <a:srgbClr val="FF0000"/>
                </a:solidFill>
                <a:latin typeface="Times New Roman" pitchFamily="18" charset="0"/>
                <a:ea typeface="Times New Roman"/>
                <a:cs typeface="Times New Roman" pitchFamily="18" charset="0"/>
              </a:rPr>
              <a:t>01</a:t>
            </a:r>
            <a:r>
              <a:rPr lang="fr-FR" sz="1400" b="1" dirty="0">
                <a:solidFill>
                  <a:srgbClr val="444444"/>
                </a:solidFill>
                <a:latin typeface="Times New Roman" pitchFamily="18" charset="0"/>
                <a:ea typeface="Times New Roman"/>
                <a:cs typeface="Times New Roman" pitchFamily="18" charset="0"/>
              </a:rPr>
              <a:t> </a:t>
            </a:r>
            <a:r>
              <a:rPr lang="fr-FR" sz="1400" b="1" dirty="0">
                <a:solidFill>
                  <a:srgbClr val="FF0000"/>
                </a:solidFill>
                <a:latin typeface="Times New Roman" pitchFamily="18" charset="0"/>
                <a:ea typeface="Times New Roman"/>
                <a:cs typeface="Times New Roman" pitchFamily="18" charset="0"/>
              </a:rPr>
              <a:t>CHER THEOPHILE, dans mon premier livre</a:t>
            </a:r>
            <a:r>
              <a:rPr lang="fr-FR" sz="1400" b="1" dirty="0">
                <a:latin typeface="Times New Roman" pitchFamily="18" charset="0"/>
                <a:ea typeface="Times New Roman"/>
                <a:cs typeface="Times New Roman" pitchFamily="18" charset="0"/>
              </a:rPr>
              <a:t>, </a:t>
            </a:r>
            <a:r>
              <a:rPr lang="fr-FR" sz="1400" b="1" dirty="0">
                <a:solidFill>
                  <a:schemeClr val="tx1"/>
                </a:solidFill>
                <a:latin typeface="Times New Roman" pitchFamily="18" charset="0"/>
                <a:ea typeface="Times New Roman"/>
                <a:cs typeface="Times New Roman" pitchFamily="18" charset="0"/>
              </a:rPr>
              <a:t>j’ai parlé de tout ce que Jésus a fait et enseigné, depuis le moment où il commença,</a:t>
            </a:r>
            <a:endParaRPr lang="fr-FR" sz="1400" b="1" dirty="0">
              <a:solidFill>
                <a:schemeClr val="tx1"/>
              </a:solidFill>
              <a:latin typeface="Times New Roman" pitchFamily="18" charset="0"/>
              <a:ea typeface="Calibri"/>
              <a:cs typeface="Times New Roman" pitchFamily="18" charset="0"/>
            </a:endParaRPr>
          </a:p>
          <a:p>
            <a:pPr algn="just">
              <a:lnSpc>
                <a:spcPct val="115000"/>
              </a:lnSpc>
              <a:spcAft>
                <a:spcPts val="0"/>
              </a:spcAft>
            </a:pPr>
            <a:r>
              <a:rPr lang="fr-FR" sz="1400" b="1" dirty="0">
                <a:solidFill>
                  <a:srgbClr val="FF0000"/>
                </a:solidFill>
                <a:latin typeface="Times New Roman" pitchFamily="18" charset="0"/>
                <a:ea typeface="Times New Roman"/>
                <a:cs typeface="Times New Roman" pitchFamily="18" charset="0"/>
              </a:rPr>
              <a:t>02</a:t>
            </a:r>
            <a:r>
              <a:rPr lang="fr-FR" sz="1400" b="1" dirty="0">
                <a:solidFill>
                  <a:schemeClr val="tx1"/>
                </a:solidFill>
                <a:latin typeface="Times New Roman" pitchFamily="18" charset="0"/>
                <a:ea typeface="Times New Roman"/>
                <a:cs typeface="Times New Roman" pitchFamily="18" charset="0"/>
              </a:rPr>
              <a:t> jusqu’au jour où il fut enlevé au ciel, après avoir, par l’Esprit Saint, donné ses instructions aux Apôtres qu’il avait choisis.</a:t>
            </a:r>
            <a:endParaRPr lang="fr-FR" sz="1400" b="1" dirty="0">
              <a:solidFill>
                <a:schemeClr val="tx1"/>
              </a:solidFill>
              <a:latin typeface="Times New Roman" pitchFamily="18" charset="0"/>
              <a:ea typeface="Calibri"/>
              <a:cs typeface="Times New Roman" pitchFamily="18" charset="0"/>
            </a:endParaRPr>
          </a:p>
          <a:p>
            <a:pPr algn="just">
              <a:lnSpc>
                <a:spcPct val="115000"/>
              </a:lnSpc>
              <a:spcAft>
                <a:spcPts val="0"/>
              </a:spcAft>
            </a:pPr>
            <a:r>
              <a:rPr lang="fr-FR" sz="1400" b="1" dirty="0">
                <a:solidFill>
                  <a:srgbClr val="FF0000"/>
                </a:solidFill>
                <a:latin typeface="Times New Roman" pitchFamily="18" charset="0"/>
                <a:ea typeface="Times New Roman"/>
                <a:cs typeface="Times New Roman" pitchFamily="18" charset="0"/>
              </a:rPr>
              <a:t>03</a:t>
            </a:r>
            <a:r>
              <a:rPr lang="fr-FR" sz="1400" b="1" dirty="0">
                <a:solidFill>
                  <a:schemeClr val="tx1"/>
                </a:solidFill>
                <a:latin typeface="Times New Roman" pitchFamily="18" charset="0"/>
                <a:ea typeface="Times New Roman"/>
                <a:cs typeface="Times New Roman" pitchFamily="18" charset="0"/>
              </a:rPr>
              <a:t> C’est à eux qu’il s’est présenté </a:t>
            </a:r>
            <a:r>
              <a:rPr lang="fr-FR" sz="1400" b="1" dirty="0">
                <a:solidFill>
                  <a:srgbClr val="FF0000"/>
                </a:solidFill>
                <a:latin typeface="Times New Roman" pitchFamily="18" charset="0"/>
                <a:ea typeface="Times New Roman"/>
                <a:cs typeface="Times New Roman" pitchFamily="18" charset="0"/>
              </a:rPr>
              <a:t>vivant</a:t>
            </a:r>
            <a:r>
              <a:rPr lang="fr-FR" sz="1400" b="1" dirty="0">
                <a:solidFill>
                  <a:srgbClr val="444444"/>
                </a:solidFill>
                <a:latin typeface="Times New Roman" pitchFamily="18" charset="0"/>
                <a:ea typeface="Times New Roman"/>
                <a:cs typeface="Times New Roman" pitchFamily="18" charset="0"/>
              </a:rPr>
              <a:t> </a:t>
            </a:r>
            <a:r>
              <a:rPr lang="fr-FR" sz="1400" b="1" dirty="0">
                <a:solidFill>
                  <a:schemeClr val="tx1"/>
                </a:solidFill>
                <a:latin typeface="Times New Roman" pitchFamily="18" charset="0"/>
                <a:ea typeface="Times New Roman"/>
                <a:cs typeface="Times New Roman" pitchFamily="18" charset="0"/>
              </a:rPr>
              <a:t>après</a:t>
            </a:r>
            <a:r>
              <a:rPr lang="fr-FR" sz="1400" b="1" dirty="0">
                <a:solidFill>
                  <a:srgbClr val="444444"/>
                </a:solidFill>
                <a:latin typeface="Times New Roman" pitchFamily="18" charset="0"/>
                <a:ea typeface="Times New Roman"/>
                <a:cs typeface="Times New Roman" pitchFamily="18" charset="0"/>
              </a:rPr>
              <a:t> </a:t>
            </a:r>
            <a:r>
              <a:rPr lang="fr-FR" sz="1400" b="1" dirty="0">
                <a:solidFill>
                  <a:schemeClr val="tx1"/>
                </a:solidFill>
                <a:latin typeface="Times New Roman" pitchFamily="18" charset="0"/>
                <a:ea typeface="Times New Roman"/>
                <a:cs typeface="Times New Roman" pitchFamily="18" charset="0"/>
              </a:rPr>
              <a:t>sa Passion</a:t>
            </a:r>
            <a:r>
              <a:rPr lang="fr-FR" sz="1400" b="1" dirty="0">
                <a:solidFill>
                  <a:srgbClr val="444444"/>
                </a:solidFill>
                <a:latin typeface="Times New Roman" pitchFamily="18" charset="0"/>
                <a:ea typeface="Times New Roman"/>
                <a:cs typeface="Times New Roman" pitchFamily="18" charset="0"/>
              </a:rPr>
              <a:t> </a:t>
            </a:r>
            <a:r>
              <a:rPr lang="fr-FR" sz="1400" b="1" dirty="0">
                <a:latin typeface="Times New Roman" pitchFamily="18" charset="0"/>
                <a:ea typeface="Times New Roman"/>
                <a:cs typeface="Times New Roman" pitchFamily="18" charset="0"/>
              </a:rPr>
              <a:t>; </a:t>
            </a:r>
            <a:r>
              <a:rPr lang="fr-FR" sz="1400" b="1" dirty="0">
                <a:solidFill>
                  <a:schemeClr val="tx1"/>
                </a:solidFill>
                <a:latin typeface="Times New Roman" pitchFamily="18" charset="0"/>
                <a:ea typeface="Times New Roman"/>
                <a:cs typeface="Times New Roman" pitchFamily="18" charset="0"/>
              </a:rPr>
              <a:t>il leur en a donné bien des preuves, puisque, pendant </a:t>
            </a:r>
            <a:r>
              <a:rPr lang="fr-FR" sz="1400" b="1" dirty="0">
                <a:solidFill>
                  <a:srgbClr val="FF0000"/>
                </a:solidFill>
                <a:latin typeface="Times New Roman" pitchFamily="18" charset="0"/>
                <a:ea typeface="Times New Roman"/>
                <a:cs typeface="Times New Roman" pitchFamily="18" charset="0"/>
              </a:rPr>
              <a:t>quarante jours</a:t>
            </a:r>
            <a:r>
              <a:rPr lang="fr-FR" sz="1400" b="1" dirty="0">
                <a:solidFill>
                  <a:schemeClr val="tx1"/>
                </a:solidFill>
                <a:latin typeface="Times New Roman" pitchFamily="18" charset="0"/>
                <a:ea typeface="Times New Roman"/>
                <a:cs typeface="Times New Roman" pitchFamily="18" charset="0"/>
              </a:rPr>
              <a:t>, il leur est apparu et leur a parlé du </a:t>
            </a:r>
            <a:r>
              <a:rPr lang="fr-FR" sz="1400" b="1" dirty="0">
                <a:solidFill>
                  <a:srgbClr val="FF0000"/>
                </a:solidFill>
                <a:latin typeface="Times New Roman" pitchFamily="18" charset="0"/>
                <a:ea typeface="Times New Roman"/>
                <a:cs typeface="Times New Roman" pitchFamily="18" charset="0"/>
              </a:rPr>
              <a:t>royaume de Dieu</a:t>
            </a:r>
            <a:r>
              <a:rPr lang="fr-FR" sz="1400" b="1" dirty="0">
                <a:solidFill>
                  <a:srgbClr val="444444"/>
                </a:solidFill>
                <a:latin typeface="Times New Roman" pitchFamily="18" charset="0"/>
                <a:ea typeface="Times New Roman"/>
                <a:cs typeface="Times New Roman" pitchFamily="18" charset="0"/>
              </a:rPr>
              <a:t>.</a:t>
            </a:r>
            <a:endParaRPr lang="fr-FR" sz="1400" b="1" dirty="0">
              <a:latin typeface="Times New Roman" pitchFamily="18" charset="0"/>
              <a:ea typeface="Calibri"/>
              <a:cs typeface="Times New Roman" pitchFamily="18" charset="0"/>
            </a:endParaRPr>
          </a:p>
          <a:p>
            <a:pPr algn="just">
              <a:lnSpc>
                <a:spcPct val="115000"/>
              </a:lnSpc>
              <a:spcAft>
                <a:spcPts val="0"/>
              </a:spcAft>
            </a:pPr>
            <a:r>
              <a:rPr lang="fr-FR" sz="1400" b="1" dirty="0">
                <a:solidFill>
                  <a:srgbClr val="FF0000"/>
                </a:solidFill>
                <a:latin typeface="Times New Roman" pitchFamily="18" charset="0"/>
                <a:ea typeface="Times New Roman"/>
                <a:cs typeface="Times New Roman" pitchFamily="18" charset="0"/>
              </a:rPr>
              <a:t>04</a:t>
            </a:r>
            <a:r>
              <a:rPr lang="fr-FR" sz="1400" b="1" dirty="0">
                <a:solidFill>
                  <a:srgbClr val="444444"/>
                </a:solidFill>
                <a:latin typeface="Times New Roman" pitchFamily="18" charset="0"/>
                <a:ea typeface="Times New Roman"/>
                <a:cs typeface="Times New Roman" pitchFamily="18" charset="0"/>
              </a:rPr>
              <a:t> </a:t>
            </a:r>
            <a:r>
              <a:rPr lang="fr-FR" sz="1400" b="1" dirty="0">
                <a:solidFill>
                  <a:schemeClr val="tx1"/>
                </a:solidFill>
                <a:latin typeface="Times New Roman" pitchFamily="18" charset="0"/>
                <a:ea typeface="Times New Roman"/>
                <a:cs typeface="Times New Roman" pitchFamily="18" charset="0"/>
              </a:rPr>
              <a:t>Au cours d’un repas qu’il prenait avec eux, il leur donna l’ordre de ne pas quitter Jérusalem, mais d’y attendre que s’accomplisse la promesse du Père. Il déclara : « Cette promesse, vous l’avez entendue de ma bouche :</a:t>
            </a:r>
            <a:endParaRPr lang="fr-FR" sz="1400" b="1" dirty="0">
              <a:solidFill>
                <a:schemeClr val="tx1"/>
              </a:solidFill>
              <a:latin typeface="Times New Roman" pitchFamily="18" charset="0"/>
              <a:ea typeface="Calibri"/>
              <a:cs typeface="Times New Roman" pitchFamily="18" charset="0"/>
            </a:endParaRPr>
          </a:p>
          <a:p>
            <a:pPr algn="just">
              <a:lnSpc>
                <a:spcPct val="115000"/>
              </a:lnSpc>
              <a:spcAft>
                <a:spcPts val="0"/>
              </a:spcAft>
            </a:pPr>
            <a:r>
              <a:rPr lang="fr-FR" sz="1400" b="1" dirty="0">
                <a:solidFill>
                  <a:srgbClr val="FF0000"/>
                </a:solidFill>
                <a:latin typeface="Times New Roman" pitchFamily="18" charset="0"/>
                <a:ea typeface="Times New Roman"/>
                <a:cs typeface="Times New Roman" pitchFamily="18" charset="0"/>
              </a:rPr>
              <a:t>05</a:t>
            </a:r>
            <a:r>
              <a:rPr lang="fr-FR" sz="1400" b="1" dirty="0">
                <a:solidFill>
                  <a:srgbClr val="444444"/>
                </a:solidFill>
                <a:latin typeface="Times New Roman" pitchFamily="18" charset="0"/>
                <a:ea typeface="Times New Roman"/>
                <a:cs typeface="Times New Roman" pitchFamily="18" charset="0"/>
              </a:rPr>
              <a:t> </a:t>
            </a:r>
            <a:r>
              <a:rPr lang="fr-FR" sz="1400" b="1" dirty="0">
                <a:solidFill>
                  <a:schemeClr val="tx1"/>
                </a:solidFill>
                <a:latin typeface="Times New Roman" pitchFamily="18" charset="0"/>
                <a:ea typeface="Times New Roman"/>
                <a:cs typeface="Times New Roman" pitchFamily="18" charset="0"/>
              </a:rPr>
              <a:t>alors que Jean a baptisé avec l’eau, vous, </a:t>
            </a:r>
            <a:r>
              <a:rPr lang="fr-FR" sz="1400" b="1" dirty="0">
                <a:solidFill>
                  <a:srgbClr val="FF0000"/>
                </a:solidFill>
                <a:latin typeface="Times New Roman" pitchFamily="18" charset="0"/>
                <a:ea typeface="Times New Roman"/>
                <a:cs typeface="Times New Roman" pitchFamily="18" charset="0"/>
              </a:rPr>
              <a:t>c’est dans l’Esprit Saint que vous serez baptisés</a:t>
            </a:r>
            <a:r>
              <a:rPr lang="fr-FR" sz="1400" b="1" dirty="0">
                <a:solidFill>
                  <a:srgbClr val="444444"/>
                </a:solidFill>
                <a:latin typeface="Times New Roman" pitchFamily="18" charset="0"/>
                <a:ea typeface="Times New Roman"/>
                <a:cs typeface="Times New Roman" pitchFamily="18" charset="0"/>
              </a:rPr>
              <a:t> </a:t>
            </a:r>
            <a:r>
              <a:rPr lang="fr-FR" sz="1400" b="1" dirty="0">
                <a:solidFill>
                  <a:schemeClr val="tx1"/>
                </a:solidFill>
                <a:latin typeface="Times New Roman" pitchFamily="18" charset="0"/>
                <a:ea typeface="Times New Roman"/>
                <a:cs typeface="Times New Roman" pitchFamily="18" charset="0"/>
              </a:rPr>
              <a:t>d’ici peu de jours. »</a:t>
            </a:r>
            <a:endParaRPr lang="fr-FR" sz="1400" b="1" dirty="0">
              <a:solidFill>
                <a:schemeClr val="tx1"/>
              </a:solidFill>
              <a:latin typeface="Times New Roman" pitchFamily="18" charset="0"/>
              <a:ea typeface="Calibri"/>
              <a:cs typeface="Times New Roman" pitchFamily="18" charset="0"/>
            </a:endParaRPr>
          </a:p>
          <a:p>
            <a:pPr algn="just">
              <a:lnSpc>
                <a:spcPct val="115000"/>
              </a:lnSpc>
              <a:spcAft>
                <a:spcPts val="0"/>
              </a:spcAft>
            </a:pPr>
            <a:r>
              <a:rPr lang="fr-FR" sz="1400" b="1" dirty="0">
                <a:solidFill>
                  <a:srgbClr val="FF0000"/>
                </a:solidFill>
                <a:latin typeface="Times New Roman" pitchFamily="18" charset="0"/>
                <a:ea typeface="Times New Roman"/>
                <a:cs typeface="Times New Roman" pitchFamily="18" charset="0"/>
              </a:rPr>
              <a:t>06</a:t>
            </a:r>
            <a:r>
              <a:rPr lang="fr-FR" sz="1400" b="1" dirty="0">
                <a:solidFill>
                  <a:srgbClr val="444444"/>
                </a:solidFill>
                <a:latin typeface="Times New Roman" pitchFamily="18" charset="0"/>
                <a:ea typeface="Times New Roman"/>
                <a:cs typeface="Times New Roman" pitchFamily="18" charset="0"/>
              </a:rPr>
              <a:t> </a:t>
            </a:r>
            <a:r>
              <a:rPr lang="fr-FR" sz="1400" b="1" dirty="0">
                <a:solidFill>
                  <a:schemeClr val="tx1"/>
                </a:solidFill>
                <a:latin typeface="Times New Roman" pitchFamily="18" charset="0"/>
                <a:ea typeface="Times New Roman"/>
                <a:cs typeface="Times New Roman" pitchFamily="18" charset="0"/>
              </a:rPr>
              <a:t>Ainsi réunis, les Apôtres l’interrogeaient : « Seigneur, est-ce maintenant le temps où tu vas rétablir le royaume pour Israël ? »</a:t>
            </a:r>
            <a:endParaRPr lang="fr-FR" sz="1400" b="1" dirty="0">
              <a:solidFill>
                <a:schemeClr val="tx1"/>
              </a:solidFill>
              <a:latin typeface="Times New Roman" pitchFamily="18" charset="0"/>
              <a:ea typeface="Calibri"/>
              <a:cs typeface="Times New Roman" pitchFamily="18" charset="0"/>
            </a:endParaRPr>
          </a:p>
          <a:p>
            <a:pPr algn="just">
              <a:lnSpc>
                <a:spcPct val="115000"/>
              </a:lnSpc>
              <a:spcAft>
                <a:spcPts val="0"/>
              </a:spcAft>
            </a:pPr>
            <a:r>
              <a:rPr lang="fr-FR" sz="1400" b="1" dirty="0">
                <a:solidFill>
                  <a:srgbClr val="FF0000"/>
                </a:solidFill>
                <a:latin typeface="Times New Roman" pitchFamily="18" charset="0"/>
                <a:ea typeface="Times New Roman"/>
                <a:cs typeface="Times New Roman" pitchFamily="18" charset="0"/>
              </a:rPr>
              <a:t>07</a:t>
            </a:r>
            <a:r>
              <a:rPr lang="fr-FR" sz="1400" b="1" dirty="0">
                <a:solidFill>
                  <a:srgbClr val="444444"/>
                </a:solidFill>
                <a:latin typeface="Times New Roman" pitchFamily="18" charset="0"/>
                <a:ea typeface="Times New Roman"/>
                <a:cs typeface="Times New Roman" pitchFamily="18" charset="0"/>
              </a:rPr>
              <a:t> </a:t>
            </a:r>
            <a:r>
              <a:rPr lang="fr-FR" sz="1400" b="1" dirty="0">
                <a:solidFill>
                  <a:schemeClr val="tx1"/>
                </a:solidFill>
                <a:latin typeface="Times New Roman" pitchFamily="18" charset="0"/>
                <a:ea typeface="Times New Roman"/>
                <a:cs typeface="Times New Roman" pitchFamily="18" charset="0"/>
              </a:rPr>
              <a:t>Jésus leur répondit : « Il ne vous appartient pas de connaître les temps et les moments que le Père a fixés de sa propre autorité.</a:t>
            </a:r>
            <a:endParaRPr lang="fr-FR" sz="1400" b="1" dirty="0">
              <a:solidFill>
                <a:schemeClr val="tx1"/>
              </a:solidFill>
              <a:latin typeface="Times New Roman" pitchFamily="18" charset="0"/>
              <a:ea typeface="Calibri"/>
              <a:cs typeface="Times New Roman" pitchFamily="18" charset="0"/>
            </a:endParaRPr>
          </a:p>
          <a:p>
            <a:pPr algn="just">
              <a:lnSpc>
                <a:spcPct val="115000"/>
              </a:lnSpc>
              <a:spcAft>
                <a:spcPts val="0"/>
              </a:spcAft>
            </a:pPr>
            <a:r>
              <a:rPr lang="fr-FR" sz="1400" b="1" dirty="0">
                <a:solidFill>
                  <a:srgbClr val="FF0000"/>
                </a:solidFill>
                <a:latin typeface="Times New Roman" pitchFamily="18" charset="0"/>
                <a:ea typeface="Times New Roman"/>
                <a:cs typeface="Times New Roman" pitchFamily="18" charset="0"/>
              </a:rPr>
              <a:t>08</a:t>
            </a:r>
            <a:r>
              <a:rPr lang="fr-FR" sz="1400" b="1" dirty="0">
                <a:solidFill>
                  <a:srgbClr val="444444"/>
                </a:solidFill>
                <a:latin typeface="Times New Roman" pitchFamily="18" charset="0"/>
                <a:ea typeface="Times New Roman"/>
                <a:cs typeface="Times New Roman" pitchFamily="18" charset="0"/>
              </a:rPr>
              <a:t> </a:t>
            </a:r>
            <a:r>
              <a:rPr lang="fr-FR" sz="1400" b="1" dirty="0">
                <a:solidFill>
                  <a:schemeClr val="tx1"/>
                </a:solidFill>
                <a:latin typeface="Times New Roman" pitchFamily="18" charset="0"/>
                <a:ea typeface="Times New Roman"/>
                <a:cs typeface="Times New Roman" pitchFamily="18" charset="0"/>
              </a:rPr>
              <a:t>Mais vous allez recevoir une force quand le Saint-Esprit viendra sur vous ; vous serez alors </a:t>
            </a:r>
            <a:r>
              <a:rPr lang="fr-FR" sz="1400" b="1" dirty="0">
                <a:solidFill>
                  <a:srgbClr val="FF0000"/>
                </a:solidFill>
                <a:latin typeface="Times New Roman" pitchFamily="18" charset="0"/>
                <a:ea typeface="Times New Roman"/>
                <a:cs typeface="Times New Roman" pitchFamily="18" charset="0"/>
              </a:rPr>
              <a:t>mes témoins </a:t>
            </a:r>
            <a:r>
              <a:rPr lang="fr-FR" sz="1400" b="1" dirty="0">
                <a:solidFill>
                  <a:schemeClr val="tx1"/>
                </a:solidFill>
                <a:latin typeface="Times New Roman" pitchFamily="18" charset="0"/>
                <a:ea typeface="Times New Roman"/>
                <a:cs typeface="Times New Roman" pitchFamily="18" charset="0"/>
              </a:rPr>
              <a:t>à Jérusalem, dans toute la Judée et la Samarie, et jusqu’aux extrémités de la terre. »</a:t>
            </a:r>
            <a:endParaRPr lang="fr-FR" sz="1400" b="1" dirty="0">
              <a:solidFill>
                <a:schemeClr val="tx1"/>
              </a:solidFill>
              <a:latin typeface="Times New Roman" pitchFamily="18" charset="0"/>
              <a:ea typeface="Calibri"/>
              <a:cs typeface="Times New Roman" pitchFamily="18" charset="0"/>
            </a:endParaRPr>
          </a:p>
          <a:p>
            <a:pPr algn="just">
              <a:lnSpc>
                <a:spcPct val="115000"/>
              </a:lnSpc>
              <a:spcAft>
                <a:spcPts val="0"/>
              </a:spcAft>
            </a:pPr>
            <a:r>
              <a:rPr lang="fr-FR" sz="1400" b="1" dirty="0">
                <a:solidFill>
                  <a:srgbClr val="FF0000"/>
                </a:solidFill>
                <a:latin typeface="Times New Roman" pitchFamily="18" charset="0"/>
                <a:ea typeface="Times New Roman"/>
                <a:cs typeface="Times New Roman" pitchFamily="18" charset="0"/>
              </a:rPr>
              <a:t>09</a:t>
            </a:r>
            <a:r>
              <a:rPr lang="fr-FR" sz="1400" b="1" dirty="0">
                <a:solidFill>
                  <a:schemeClr val="tx1"/>
                </a:solidFill>
                <a:latin typeface="Times New Roman" pitchFamily="18" charset="0"/>
                <a:ea typeface="Times New Roman"/>
                <a:cs typeface="Times New Roman" pitchFamily="18" charset="0"/>
              </a:rPr>
              <a:t> Après ces paroles, tandis que les Apôtres le regardaient, </a:t>
            </a:r>
            <a:r>
              <a:rPr lang="fr-FR" sz="1400" b="1" dirty="0">
                <a:solidFill>
                  <a:srgbClr val="FF0000"/>
                </a:solidFill>
                <a:latin typeface="Times New Roman" pitchFamily="18" charset="0"/>
                <a:ea typeface="Times New Roman"/>
                <a:cs typeface="Times New Roman" pitchFamily="18" charset="0"/>
              </a:rPr>
              <a:t>il s’éleva, et une nuée vint le soustraire à leurs yeux</a:t>
            </a:r>
            <a:r>
              <a:rPr lang="fr-FR" sz="1400" b="1" dirty="0">
                <a:solidFill>
                  <a:srgbClr val="444444"/>
                </a:solidFill>
                <a:latin typeface="Times New Roman" pitchFamily="18" charset="0"/>
                <a:ea typeface="Times New Roman"/>
                <a:cs typeface="Times New Roman" pitchFamily="18" charset="0"/>
              </a:rPr>
              <a:t>.</a:t>
            </a:r>
            <a:endParaRPr lang="fr-FR" sz="1400" b="1" dirty="0">
              <a:latin typeface="Times New Roman" pitchFamily="18" charset="0"/>
              <a:ea typeface="Calibri"/>
              <a:cs typeface="Times New Roman" pitchFamily="18" charset="0"/>
            </a:endParaRPr>
          </a:p>
          <a:p>
            <a:pPr algn="just">
              <a:lnSpc>
                <a:spcPct val="115000"/>
              </a:lnSpc>
              <a:spcAft>
                <a:spcPts val="0"/>
              </a:spcAft>
            </a:pPr>
            <a:r>
              <a:rPr lang="fr-FR" sz="1400" b="1" dirty="0">
                <a:solidFill>
                  <a:srgbClr val="FF0000"/>
                </a:solidFill>
                <a:latin typeface="Times New Roman" pitchFamily="18" charset="0"/>
                <a:ea typeface="Times New Roman"/>
                <a:cs typeface="Times New Roman" pitchFamily="18" charset="0"/>
              </a:rPr>
              <a:t>10</a:t>
            </a:r>
            <a:r>
              <a:rPr lang="fr-FR" sz="1400" b="1" dirty="0">
                <a:solidFill>
                  <a:srgbClr val="444444"/>
                </a:solidFill>
                <a:latin typeface="Times New Roman" pitchFamily="18" charset="0"/>
                <a:ea typeface="Times New Roman"/>
                <a:cs typeface="Times New Roman" pitchFamily="18" charset="0"/>
              </a:rPr>
              <a:t> </a:t>
            </a:r>
            <a:r>
              <a:rPr lang="fr-FR" sz="1400" b="1" dirty="0">
                <a:solidFill>
                  <a:schemeClr val="tx1"/>
                </a:solidFill>
                <a:latin typeface="Times New Roman" pitchFamily="18" charset="0"/>
                <a:ea typeface="Times New Roman"/>
                <a:cs typeface="Times New Roman" pitchFamily="18" charset="0"/>
              </a:rPr>
              <a:t>Et comme ils fixaient encore le ciel où Jésus s’en allait, voici que, devant eux, se tenaient deux hommes en vêtements blancs,</a:t>
            </a:r>
            <a:endParaRPr lang="fr-FR" sz="1400" b="1" dirty="0">
              <a:solidFill>
                <a:schemeClr val="tx1"/>
              </a:solidFill>
              <a:latin typeface="Times New Roman" pitchFamily="18" charset="0"/>
              <a:ea typeface="Calibri"/>
              <a:cs typeface="Times New Roman" pitchFamily="18" charset="0"/>
            </a:endParaRPr>
          </a:p>
          <a:p>
            <a:pPr algn="just">
              <a:lnSpc>
                <a:spcPct val="115000"/>
              </a:lnSpc>
              <a:spcAft>
                <a:spcPts val="0"/>
              </a:spcAft>
            </a:pPr>
            <a:r>
              <a:rPr lang="fr-FR" sz="1400" b="1" dirty="0">
                <a:solidFill>
                  <a:srgbClr val="FF0000"/>
                </a:solidFill>
                <a:latin typeface="Times New Roman" pitchFamily="18" charset="0"/>
                <a:ea typeface="Times New Roman"/>
                <a:cs typeface="Times New Roman" pitchFamily="18" charset="0"/>
              </a:rPr>
              <a:t>11</a:t>
            </a:r>
            <a:r>
              <a:rPr lang="fr-FR" sz="1400" b="1" dirty="0">
                <a:solidFill>
                  <a:srgbClr val="444444"/>
                </a:solidFill>
                <a:latin typeface="Times New Roman" pitchFamily="18" charset="0"/>
                <a:ea typeface="Times New Roman"/>
                <a:cs typeface="Times New Roman" pitchFamily="18" charset="0"/>
              </a:rPr>
              <a:t> </a:t>
            </a:r>
            <a:r>
              <a:rPr lang="fr-FR" sz="1400" b="1" dirty="0">
                <a:solidFill>
                  <a:schemeClr val="tx1"/>
                </a:solidFill>
                <a:latin typeface="Times New Roman" pitchFamily="18" charset="0"/>
                <a:ea typeface="Times New Roman"/>
                <a:cs typeface="Times New Roman" pitchFamily="18" charset="0"/>
              </a:rPr>
              <a:t>qui leur dirent : « Galiléens, </a:t>
            </a:r>
            <a:r>
              <a:rPr lang="fr-FR" sz="1400" b="1" dirty="0">
                <a:solidFill>
                  <a:srgbClr val="FF0000"/>
                </a:solidFill>
                <a:latin typeface="Times New Roman" pitchFamily="18" charset="0"/>
                <a:ea typeface="Times New Roman"/>
                <a:cs typeface="Times New Roman" pitchFamily="18" charset="0"/>
              </a:rPr>
              <a:t>pourquoi restez-vous là à regarder vers le ciel ? </a:t>
            </a:r>
            <a:r>
              <a:rPr lang="fr-FR" sz="1400" b="1" dirty="0">
                <a:solidFill>
                  <a:schemeClr val="tx1"/>
                </a:solidFill>
                <a:latin typeface="Times New Roman" pitchFamily="18" charset="0"/>
                <a:ea typeface="Times New Roman"/>
                <a:cs typeface="Times New Roman" pitchFamily="18" charset="0"/>
              </a:rPr>
              <a:t>Ce Jésus qui a été enlevé au ciel d’auprès de vous, viendra de la même manière que vous l’avez vu s’en aller vers le ciel. »</a:t>
            </a:r>
            <a:endParaRPr lang="fr-FR" sz="1400" b="1" dirty="0">
              <a:solidFill>
                <a:schemeClr val="tx1"/>
              </a:solidFill>
              <a:latin typeface="Times New Roman" pitchFamily="18" charset="0"/>
              <a:ea typeface="Calibri"/>
              <a:cs typeface="Times New Roman" pitchFamily="18" charset="0"/>
            </a:endParaRPr>
          </a:p>
          <a:p>
            <a:pPr algn="just">
              <a:lnSpc>
                <a:spcPct val="115000"/>
              </a:lnSpc>
              <a:spcAft>
                <a:spcPts val="0"/>
              </a:spcAft>
            </a:pPr>
            <a:r>
              <a:rPr lang="fr-FR" sz="1400" b="1" dirty="0">
                <a:solidFill>
                  <a:srgbClr val="FF0000"/>
                </a:solidFill>
                <a:latin typeface="Times New Roman" pitchFamily="18" charset="0"/>
                <a:ea typeface="Times New Roman"/>
                <a:cs typeface="Times New Roman" pitchFamily="18" charset="0"/>
              </a:rPr>
              <a:t>12</a:t>
            </a:r>
            <a:r>
              <a:rPr lang="fr-FR" sz="1400" b="1" dirty="0">
                <a:solidFill>
                  <a:srgbClr val="444444"/>
                </a:solidFill>
                <a:latin typeface="Times New Roman" pitchFamily="18" charset="0"/>
                <a:ea typeface="Times New Roman"/>
                <a:cs typeface="Times New Roman" pitchFamily="18" charset="0"/>
              </a:rPr>
              <a:t> </a:t>
            </a:r>
            <a:r>
              <a:rPr lang="fr-FR" sz="1400" b="1" dirty="0">
                <a:solidFill>
                  <a:schemeClr val="tx1"/>
                </a:solidFill>
                <a:latin typeface="Times New Roman" pitchFamily="18" charset="0"/>
                <a:ea typeface="Times New Roman"/>
                <a:cs typeface="Times New Roman" pitchFamily="18" charset="0"/>
              </a:rPr>
              <a:t>Alors, ils retournèrent à Jérusalem depuis le lieu-dit « mont des Oliviers » qui en est proche.</a:t>
            </a:r>
            <a:endParaRPr lang="fr-FR" sz="1400" b="1" dirty="0">
              <a:solidFill>
                <a:schemeClr val="tx1"/>
              </a:solidFill>
              <a:latin typeface="Times New Roman" pitchFamily="18" charset="0"/>
              <a:ea typeface="Calibri"/>
              <a:cs typeface="Times New Roman" pitchFamily="18" charset="0"/>
            </a:endParaRPr>
          </a:p>
          <a:p>
            <a:endParaRPr lang="fr-FR" sz="1400" b="1"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referRelativeResize="0">
            <a:picLocks noChangeAspect="1"/>
          </p:cNvPicPr>
          <p:nvPr/>
        </p:nvPicPr>
        <p:blipFill>
          <a:blip r:embed="rId2" cstate="print"/>
          <a:srcRect/>
          <a:stretch>
            <a:fillRect/>
          </a:stretch>
        </p:blipFill>
        <p:spPr bwMode="auto">
          <a:xfrm>
            <a:off x="467544" y="404664"/>
            <a:ext cx="1687376" cy="1044000"/>
          </a:xfrm>
          <a:prstGeom prst="rect">
            <a:avLst/>
          </a:prstGeom>
          <a:solidFill>
            <a:srgbClr val="FFFFFF"/>
          </a:solidFill>
          <a:ln w="9525">
            <a:noFill/>
            <a:miter lim="800000"/>
            <a:headEnd/>
            <a:tailEnd/>
          </a:ln>
        </p:spPr>
      </p:pic>
      <p:sp>
        <p:nvSpPr>
          <p:cNvPr id="4" name="Rectangle 3"/>
          <p:cNvSpPr/>
          <p:nvPr/>
        </p:nvSpPr>
        <p:spPr>
          <a:xfrm>
            <a:off x="2771800" y="476672"/>
            <a:ext cx="4536504" cy="769441"/>
          </a:xfrm>
          <a:prstGeom prst="rect">
            <a:avLst/>
          </a:prstGeom>
        </p:spPr>
        <p:txBody>
          <a:bodyPr wrap="square">
            <a:spAutoFit/>
          </a:bodyPr>
          <a:lstStyle/>
          <a:p>
            <a:pPr lvl="0" algn="ctr"/>
            <a:r>
              <a:rPr lang="fr-FR" sz="4400" b="1" dirty="0">
                <a:solidFill>
                  <a:schemeClr val="bg1"/>
                </a:solidFill>
                <a:latin typeface="Times New Roman" pitchFamily="18" charset="0"/>
                <a:ea typeface="Times New Roman"/>
                <a:cs typeface="Times New Roman" pitchFamily="18" charset="0"/>
              </a:rPr>
              <a:t>Quarante jours</a:t>
            </a:r>
            <a:endParaRPr lang="fr-FR" sz="4400" b="1" u="sng" dirty="0">
              <a:solidFill>
                <a:schemeClr val="bg1"/>
              </a:solidFill>
            </a:endParaRPr>
          </a:p>
        </p:txBody>
      </p:sp>
      <p:sp>
        <p:nvSpPr>
          <p:cNvPr id="5" name="Rectangle 4"/>
          <p:cNvSpPr/>
          <p:nvPr/>
        </p:nvSpPr>
        <p:spPr>
          <a:xfrm>
            <a:off x="467544" y="1772816"/>
            <a:ext cx="7992888" cy="3539430"/>
          </a:xfrm>
          <a:prstGeom prst="rect">
            <a:avLst/>
          </a:prstGeom>
        </p:spPr>
        <p:txBody>
          <a:bodyPr wrap="square">
            <a:spAutoFit/>
          </a:bodyPr>
          <a:lstStyle/>
          <a:p>
            <a:pPr>
              <a:spcAft>
                <a:spcPts val="0"/>
              </a:spcAft>
            </a:pPr>
            <a:r>
              <a:rPr lang="fr-FR" sz="3200" dirty="0">
                <a:solidFill>
                  <a:srgbClr val="000000"/>
                </a:solidFill>
                <a:latin typeface="Times New Roman" pitchFamily="18" charset="0"/>
                <a:ea typeface="Times New Roman"/>
                <a:cs typeface="Times New Roman" pitchFamily="18" charset="0"/>
              </a:rPr>
              <a:t>Les hommes ont besoin de beaucoup de temps (40 ans, 40 semaines, 40 jours…) pour comprendre les évènements et pour arriver à connaitre Dieu. </a:t>
            </a:r>
          </a:p>
          <a:p>
            <a:pPr>
              <a:spcAft>
                <a:spcPts val="0"/>
              </a:spcAft>
            </a:pPr>
            <a:endParaRPr lang="fr-FR" sz="3200" dirty="0">
              <a:solidFill>
                <a:srgbClr val="000000"/>
              </a:solidFill>
              <a:latin typeface="Times New Roman" pitchFamily="18" charset="0"/>
              <a:ea typeface="Times New Roman"/>
              <a:cs typeface="Times New Roman" pitchFamily="18" charset="0"/>
            </a:endParaRPr>
          </a:p>
          <a:p>
            <a:r>
              <a:rPr lang="fr-FR" sz="3200" dirty="0">
                <a:latin typeface="Times New Roman" pitchFamily="18" charset="0"/>
                <a:ea typeface="Calibri"/>
                <a:cs typeface="Times New Roman" pitchFamily="18" charset="0"/>
              </a:rPr>
              <a:t>Parfois, quand du temps est passé, nous comprenons mieux certains évènements. </a:t>
            </a:r>
            <a:endParaRPr lang="fr-FR" sz="2800" dirty="0">
              <a:solidFill>
                <a:schemeClr val="accent3">
                  <a:lumMod val="50000"/>
                </a:schemeClr>
              </a:solidFill>
              <a:latin typeface="Times New Roman" pitchFamily="18" charset="0"/>
              <a:ea typeface="Calibri"/>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52736"/>
          </a:xfrm>
        </p:spPr>
        <p:txBody>
          <a:bodyPr>
            <a:normAutofit/>
          </a:bodyPr>
          <a:lstStyle/>
          <a:p>
            <a:r>
              <a:rPr lang="fr-FR" b="1" dirty="0">
                <a:latin typeface="Times New Roman" pitchFamily="18" charset="0"/>
                <a:ea typeface="Times New Roman"/>
                <a:cs typeface="Times New Roman" pitchFamily="18" charset="0"/>
              </a:rPr>
              <a:t>Quarante jours</a:t>
            </a:r>
            <a:endParaRPr lang="fr-FR" b="1" u="sng"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741606971"/>
              </p:ext>
            </p:extLst>
          </p:nvPr>
        </p:nvGraphicFramePr>
        <p:xfrm>
          <a:off x="107504" y="980728"/>
          <a:ext cx="8786873" cy="5600456"/>
        </p:xfrm>
        <a:graphic>
          <a:graphicData uri="http://schemas.openxmlformats.org/drawingml/2006/table">
            <a:tbl>
              <a:tblPr/>
              <a:tblGrid>
                <a:gridCol w="2318787">
                  <a:extLst>
                    <a:ext uri="{9D8B030D-6E8A-4147-A177-3AD203B41FA5}">
                      <a16:colId xmlns:a16="http://schemas.microsoft.com/office/drawing/2014/main" val="20000"/>
                    </a:ext>
                  </a:extLst>
                </a:gridCol>
                <a:gridCol w="3375690">
                  <a:extLst>
                    <a:ext uri="{9D8B030D-6E8A-4147-A177-3AD203B41FA5}">
                      <a16:colId xmlns:a16="http://schemas.microsoft.com/office/drawing/2014/main" val="20001"/>
                    </a:ext>
                  </a:extLst>
                </a:gridCol>
                <a:gridCol w="3092396">
                  <a:extLst>
                    <a:ext uri="{9D8B030D-6E8A-4147-A177-3AD203B41FA5}">
                      <a16:colId xmlns:a16="http://schemas.microsoft.com/office/drawing/2014/main" val="20002"/>
                    </a:ext>
                  </a:extLst>
                </a:gridCol>
              </a:tblGrid>
              <a:tr h="723656">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76944">
                <a:tc>
                  <a:txBody>
                    <a:bodyPr/>
                    <a:lstStyle/>
                    <a:p>
                      <a:pPr>
                        <a:spcAft>
                          <a:spcPts val="0"/>
                        </a:spcAft>
                      </a:pPr>
                      <a:r>
                        <a:rPr lang="fr-FR" sz="2000" i="0" dirty="0">
                          <a:solidFill>
                            <a:srgbClr val="000000"/>
                          </a:solidFill>
                          <a:latin typeface="Times New Roman" pitchFamily="18" charset="0"/>
                          <a:ea typeface="Times New Roman"/>
                          <a:cs typeface="Times New Roman" pitchFamily="18" charset="0"/>
                        </a:rPr>
                        <a:t>Est-ce que c’est important que cela se passe 40 jours après ? </a:t>
                      </a:r>
                    </a:p>
                    <a:p>
                      <a:pPr>
                        <a:spcAft>
                          <a:spcPts val="0"/>
                        </a:spcAft>
                      </a:pPr>
                      <a:endParaRPr lang="fr-FR" sz="2000" i="0" dirty="0">
                        <a:solidFill>
                          <a:srgbClr val="000000"/>
                        </a:solidFill>
                        <a:latin typeface="Times New Roman" pitchFamily="18" charset="0"/>
                        <a:ea typeface="Times New Roman"/>
                        <a:cs typeface="Times New Roman" pitchFamily="18" charset="0"/>
                      </a:endParaRPr>
                    </a:p>
                    <a:p>
                      <a:r>
                        <a:rPr lang="fr-FR" sz="2000" i="0" dirty="0">
                          <a:latin typeface="Times New Roman" pitchFamily="18" charset="0"/>
                          <a:ea typeface="Calibri"/>
                          <a:cs typeface="Times New Roman" pitchFamily="18" charset="0"/>
                        </a:rPr>
                        <a:t>Ce nombre se retrouve souvent dans la bible. </a:t>
                      </a:r>
                    </a:p>
                    <a:p>
                      <a:endParaRPr lang="fr-FR" sz="2000" i="0" dirty="0">
                        <a:latin typeface="Times New Roman" pitchFamily="18" charset="0"/>
                        <a:ea typeface="Calibri"/>
                        <a:cs typeface="Times New Roman" pitchFamily="18" charset="0"/>
                      </a:endParaRPr>
                    </a:p>
                    <a:p>
                      <a:r>
                        <a:rPr lang="fr-FR" sz="2000" i="0" dirty="0">
                          <a:latin typeface="Times New Roman" pitchFamily="18" charset="0"/>
                          <a:ea typeface="Calibri"/>
                          <a:cs typeface="Times New Roman" pitchFamily="18" charset="0"/>
                        </a:rPr>
                        <a:t>Dans quels récits retrouve-t-on ce nombre ? </a:t>
                      </a:r>
                    </a:p>
                    <a:p>
                      <a:endParaRPr lang="fr-FR" sz="2000" i="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a:latin typeface="Times New Roman" pitchFamily="18" charset="0"/>
                          <a:ea typeface="Calibri"/>
                          <a:cs typeface="Times New Roman" pitchFamily="18" charset="0"/>
                        </a:rPr>
                        <a:t>Le nombre “40” dit que l’Homme a besoin de temps pour évoluer et grandir. </a:t>
                      </a:r>
                      <a:endParaRPr lang="fr-FR" sz="2000" b="1" baseline="0" dirty="0">
                        <a:solidFill>
                          <a:srgbClr val="3E4D1F"/>
                        </a:solidFill>
                        <a:latin typeface="Times New Roman" pitchFamily="18" charset="0"/>
                        <a:ea typeface="Calibri"/>
                        <a:cs typeface="Times New Roman" pitchFamily="18" charset="0"/>
                      </a:endParaRPr>
                    </a:p>
                    <a:p>
                      <a:pPr>
                        <a:spcAft>
                          <a:spcPts val="0"/>
                        </a:spcAft>
                      </a:pPr>
                      <a:r>
                        <a:rPr lang="fr-FR" sz="2000" b="1" dirty="0">
                          <a:solidFill>
                            <a:srgbClr val="000000"/>
                          </a:solidFill>
                          <a:latin typeface="Times New Roman" pitchFamily="18" charset="0"/>
                          <a:ea typeface="Times New Roman"/>
                          <a:cs typeface="Times New Roman" pitchFamily="18" charset="0"/>
                        </a:rPr>
                        <a:t>Exode16, 35</a:t>
                      </a:r>
                      <a:r>
                        <a:rPr lang="fr-FR" sz="2000" b="1" i="1" dirty="0">
                          <a:solidFill>
                            <a:srgbClr val="000000"/>
                          </a:solidFill>
                          <a:latin typeface="Times New Roman" pitchFamily="18" charset="0"/>
                          <a:ea typeface="Times New Roman"/>
                          <a:cs typeface="Times New Roman" pitchFamily="18" charset="0"/>
                        </a:rPr>
                        <a:t> </a:t>
                      </a:r>
                      <a:r>
                        <a:rPr lang="fr-FR" sz="2000" i="1" dirty="0">
                          <a:solidFill>
                            <a:srgbClr val="000000"/>
                          </a:solidFill>
                          <a:latin typeface="Times New Roman" pitchFamily="18" charset="0"/>
                          <a:ea typeface="Times New Roman"/>
                          <a:cs typeface="Times New Roman" pitchFamily="18" charset="0"/>
                        </a:rPr>
                        <a:t>“Les fils d’Israël mangèrent de la manne pendant quarante ans, jusqu’à leur arrivée en pays habité</a:t>
                      </a:r>
                      <a:r>
                        <a:rPr lang="fr-FR" sz="2000" b="1" dirty="0">
                          <a:solidFill>
                            <a:srgbClr val="000000"/>
                          </a:solidFill>
                          <a:latin typeface="Times New Roman" pitchFamily="18" charset="0"/>
                          <a:ea typeface="Times New Roman"/>
                          <a:cs typeface="Times New Roman" pitchFamily="18" charset="0"/>
                        </a:rPr>
                        <a:t>.”</a:t>
                      </a:r>
                      <a:endParaRPr lang="fr-FR" sz="2000" dirty="0">
                        <a:solidFill>
                          <a:srgbClr val="000000"/>
                        </a:solidFill>
                        <a:latin typeface="Times New Roman" pitchFamily="18" charset="0"/>
                        <a:ea typeface="Times New Roman"/>
                        <a:cs typeface="Times New Roman" pitchFamily="18" charset="0"/>
                      </a:endParaRPr>
                    </a:p>
                    <a:p>
                      <a:pPr>
                        <a:spcAft>
                          <a:spcPts val="0"/>
                        </a:spcAft>
                      </a:pPr>
                      <a:r>
                        <a:rPr lang="fr-FR" sz="2000" b="1" dirty="0">
                          <a:solidFill>
                            <a:srgbClr val="000000"/>
                          </a:solidFill>
                          <a:latin typeface="Times New Roman" pitchFamily="18" charset="0"/>
                          <a:ea typeface="Times New Roman"/>
                          <a:cs typeface="Times New Roman" pitchFamily="18" charset="0"/>
                        </a:rPr>
                        <a:t>Luc 4, 1-2</a:t>
                      </a:r>
                      <a:r>
                        <a:rPr lang="fr-FR" sz="2000" i="1" dirty="0">
                          <a:solidFill>
                            <a:srgbClr val="000000"/>
                          </a:solidFill>
                          <a:latin typeface="Times New Roman" pitchFamily="18" charset="0"/>
                          <a:ea typeface="Times New Roman"/>
                          <a:cs typeface="Times New Roman" pitchFamily="18" charset="0"/>
                        </a:rPr>
                        <a:t> “Jésus, rempli d’Esprit Saint, quitta les bords du Jourdain ; dans l’Esprit, il fut conduit à travers le désert où, pendant quarante jours, il fut tenté par le diable. Il ne mangea rien durant ces jours-là, et, quand ce temps fut écoulé, il eut faim</a:t>
                      </a:r>
                      <a:r>
                        <a:rPr lang="fr-FR" sz="2000" b="1" dirty="0">
                          <a:solidFill>
                            <a:srgbClr val="000000"/>
                          </a:solidFill>
                          <a:latin typeface="Times New Roman" pitchFamily="18" charset="0"/>
                          <a:ea typeface="Times New Roman"/>
                          <a:cs typeface="Times New Roman" pitchFamily="18" charset="0"/>
                        </a:rPr>
                        <a:t>.”</a:t>
                      </a:r>
                      <a:endParaRPr lang="fr-FR" sz="2000" dirty="0">
                        <a:solidFill>
                          <a:srgbClr val="000000"/>
                        </a:solidFill>
                        <a:latin typeface="Times New Roman" pitchFamily="18" charset="0"/>
                        <a:ea typeface="Times New Roman"/>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dirty="0">
                          <a:solidFill>
                            <a:srgbClr val="000000"/>
                          </a:solidFill>
                          <a:latin typeface="Times New Roman" pitchFamily="18" charset="0"/>
                          <a:ea typeface="Times New Roman"/>
                          <a:cs typeface="Times New Roman" pitchFamily="18" charset="0"/>
                        </a:rPr>
                        <a:t>Les hommes ont besoin de beaucoup de temps (40 ans, 40 semaines, 40 jours…) pour comprendre les évènements et pour arriver à connaitre Dieu. </a:t>
                      </a:r>
                    </a:p>
                    <a:p>
                      <a:pPr>
                        <a:spcAft>
                          <a:spcPts val="0"/>
                        </a:spcAft>
                      </a:pPr>
                      <a:endParaRPr lang="fr-FR" sz="2000" dirty="0">
                        <a:solidFill>
                          <a:srgbClr val="000000"/>
                        </a:solidFill>
                        <a:latin typeface="Times New Roman" pitchFamily="18" charset="0"/>
                        <a:ea typeface="Times New Roman"/>
                        <a:cs typeface="Times New Roman" pitchFamily="18" charset="0"/>
                      </a:endParaRPr>
                    </a:p>
                    <a:p>
                      <a:pPr>
                        <a:spcAft>
                          <a:spcPts val="0"/>
                        </a:spcAft>
                      </a:pPr>
                      <a:r>
                        <a:rPr lang="fr-FR" sz="2000" dirty="0">
                          <a:solidFill>
                            <a:srgbClr val="000000"/>
                          </a:solidFill>
                          <a:latin typeface="Times New Roman" pitchFamily="18" charset="0"/>
                          <a:ea typeface="Times New Roman"/>
                          <a:cs typeface="Times New Roman" pitchFamily="18" charset="0"/>
                        </a:rPr>
                        <a:t>Parfois, quand du temps est passé, nous comprenons mieux certains évènements. </a:t>
                      </a:r>
                    </a:p>
                    <a:p>
                      <a:pPr>
                        <a:spcAft>
                          <a:spcPts val="0"/>
                        </a:spcAft>
                      </a:pPr>
                      <a:endParaRPr lang="fr-FR" sz="2000" dirty="0">
                        <a:solidFill>
                          <a:srgbClr val="000000"/>
                        </a:solidFill>
                        <a:latin typeface="Times New Roman" pitchFamily="18" charset="0"/>
                        <a:ea typeface="Times New Roman"/>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Image 4"/>
          <p:cNvPicPr>
            <a:picLocks noChangeAspect="1"/>
          </p:cNvPicPr>
          <p:nvPr/>
        </p:nvPicPr>
        <p:blipFill>
          <a:blip r:embed="rId2" cstate="print"/>
          <a:srcRect/>
          <a:stretch>
            <a:fillRect/>
          </a:stretch>
        </p:blipFill>
        <p:spPr bwMode="auto">
          <a:xfrm>
            <a:off x="179512" y="1052736"/>
            <a:ext cx="1045350" cy="646546"/>
          </a:xfrm>
          <a:prstGeom prst="rect">
            <a:avLst/>
          </a:prstGeom>
          <a:solidFill>
            <a:srgbClr val="FFFFFF"/>
          </a:solidFill>
          <a:ln w="9525">
            <a:noFill/>
            <a:miter lim="800000"/>
            <a:headEnd/>
            <a:tailEnd/>
          </a:ln>
        </p:spPr>
      </p:pic>
      <p:pic>
        <p:nvPicPr>
          <p:cNvPr id="6" name="Image 5"/>
          <p:cNvPicPr>
            <a:picLocks noChangeAspect="1"/>
          </p:cNvPicPr>
          <p:nvPr/>
        </p:nvPicPr>
        <p:blipFill>
          <a:blip r:embed="rId3" cstate="print"/>
          <a:stretch>
            <a:fillRect/>
          </a:stretch>
        </p:blipFill>
        <p:spPr bwMode="auto">
          <a:xfrm>
            <a:off x="2483768" y="1052736"/>
            <a:ext cx="1047699" cy="648000"/>
          </a:xfrm>
          <a:prstGeom prst="rect">
            <a:avLst/>
          </a:prstGeom>
          <a:noFill/>
          <a:ln>
            <a:noFill/>
          </a:ln>
        </p:spPr>
      </p:pic>
      <p:pic>
        <p:nvPicPr>
          <p:cNvPr id="7" name="Image 6"/>
          <p:cNvPicPr>
            <a:picLocks noChangeAspect="1"/>
          </p:cNvPicPr>
          <p:nvPr/>
        </p:nvPicPr>
        <p:blipFill>
          <a:blip r:embed="rId4" cstate="print"/>
          <a:srcRect/>
          <a:stretch>
            <a:fillRect/>
          </a:stretch>
        </p:blipFill>
        <p:spPr bwMode="auto">
          <a:xfrm>
            <a:off x="5868144" y="1052736"/>
            <a:ext cx="1047339" cy="648000"/>
          </a:xfrm>
          <a:prstGeom prst="rect">
            <a:avLst/>
          </a:prstGeom>
          <a:solidFill>
            <a:srgbClr val="FFFFFF"/>
          </a:solid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88840"/>
            <a:ext cx="8229600" cy="4680520"/>
          </a:xfrm>
        </p:spPr>
        <p:txBody>
          <a:bodyPr>
            <a:normAutofit fontScale="90000"/>
          </a:bodyPr>
          <a:lstStyle/>
          <a:p>
            <a:pPr algn="l">
              <a:lnSpc>
                <a:spcPct val="115000"/>
              </a:lnSpc>
            </a:pPr>
            <a:r>
              <a:rPr lang="fr-FR" dirty="0">
                <a:solidFill>
                  <a:srgbClr val="FF0000"/>
                </a:solidFill>
                <a:latin typeface="Times New Roman" pitchFamily="18" charset="0"/>
                <a:ea typeface="Times New Roman"/>
                <a:cs typeface="Times New Roman" pitchFamily="18" charset="0"/>
              </a:rPr>
              <a:t>03</a:t>
            </a:r>
            <a:r>
              <a:rPr lang="fr-FR" dirty="0">
                <a:latin typeface="Times New Roman" pitchFamily="18" charset="0"/>
                <a:ea typeface="Times New Roman"/>
                <a:cs typeface="Times New Roman" pitchFamily="18" charset="0"/>
              </a:rPr>
              <a:t> C’est à eux qu’il s’est présenté vivant après sa Passion ; il leur en a donné bien des preuves, puisque, pendant quarante jours, il leur est apparu et leur a parlé du </a:t>
            </a:r>
            <a:r>
              <a:rPr lang="fr-FR" dirty="0">
                <a:solidFill>
                  <a:srgbClr val="FF0000"/>
                </a:solidFill>
                <a:latin typeface="Times New Roman" pitchFamily="18" charset="0"/>
                <a:ea typeface="Times New Roman"/>
                <a:cs typeface="Times New Roman" pitchFamily="18" charset="0"/>
              </a:rPr>
              <a:t>royaume de Dieu.</a:t>
            </a:r>
            <a:endParaRPr lang="fr-FR" dirty="0">
              <a:solidFill>
                <a:srgbClr val="FF0000"/>
              </a:solidFill>
              <a:latin typeface="Times New Roman" pitchFamily="18" charset="0"/>
              <a:ea typeface="Calibri"/>
              <a:cs typeface="Times New Roman" pitchFamily="18" charset="0"/>
            </a:endParaRPr>
          </a:p>
        </p:txBody>
      </p:sp>
      <p:pic>
        <p:nvPicPr>
          <p:cNvPr id="4" name="Image 3" descr="CPLP-Logo_textes bibliques2.jpg"/>
          <p:cNvPicPr>
            <a:picLocks noChangeAspect="1"/>
          </p:cNvPicPr>
          <p:nvPr/>
        </p:nvPicPr>
        <p:blipFill>
          <a:blip r:embed="rId2" cstate="print"/>
          <a:stretch>
            <a:fillRect/>
          </a:stretch>
        </p:blipFill>
        <p:spPr>
          <a:xfrm>
            <a:off x="539552" y="188640"/>
            <a:ext cx="2520280" cy="174401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srcRect/>
          <a:stretch>
            <a:fillRect/>
          </a:stretch>
        </p:blipFill>
        <p:spPr bwMode="auto">
          <a:xfrm>
            <a:off x="467544" y="332656"/>
            <a:ext cx="1800000" cy="1113295"/>
          </a:xfrm>
          <a:prstGeom prst="rect">
            <a:avLst/>
          </a:prstGeom>
          <a:solidFill>
            <a:srgbClr val="FFFFFF"/>
          </a:solidFill>
          <a:ln w="9525">
            <a:noFill/>
            <a:miter lim="800000"/>
            <a:headEnd/>
            <a:tailEnd/>
          </a:ln>
        </p:spPr>
      </p:pic>
      <p:sp>
        <p:nvSpPr>
          <p:cNvPr id="4" name="Rectangle 3"/>
          <p:cNvSpPr/>
          <p:nvPr/>
        </p:nvSpPr>
        <p:spPr>
          <a:xfrm>
            <a:off x="2771800" y="476672"/>
            <a:ext cx="5400600" cy="769441"/>
          </a:xfrm>
          <a:prstGeom prst="rect">
            <a:avLst/>
          </a:prstGeom>
        </p:spPr>
        <p:txBody>
          <a:bodyPr wrap="square">
            <a:spAutoFit/>
          </a:bodyPr>
          <a:lstStyle/>
          <a:p>
            <a:r>
              <a:rPr lang="fr-FR" sz="4400" b="1" dirty="0">
                <a:solidFill>
                  <a:schemeClr val="bg1"/>
                </a:solidFill>
                <a:latin typeface="Times New Roman" pitchFamily="18" charset="0"/>
                <a:cs typeface="Times New Roman" pitchFamily="18" charset="0"/>
              </a:rPr>
              <a:t>R</a:t>
            </a:r>
            <a:r>
              <a:rPr lang="fr-FR" sz="4400" b="1" dirty="0">
                <a:solidFill>
                  <a:schemeClr val="bg1"/>
                </a:solidFill>
                <a:latin typeface="Times New Roman" pitchFamily="18" charset="0"/>
                <a:ea typeface="Times New Roman"/>
                <a:cs typeface="Times New Roman" pitchFamily="18" charset="0"/>
              </a:rPr>
              <a:t>oyaume de Dieu</a:t>
            </a:r>
            <a:endParaRPr lang="fr-FR" sz="4400" u="sng" dirty="0">
              <a:solidFill>
                <a:srgbClr val="FF0000"/>
              </a:solidFill>
            </a:endParaRPr>
          </a:p>
        </p:txBody>
      </p:sp>
      <p:sp>
        <p:nvSpPr>
          <p:cNvPr id="5" name="ZoneTexte 4"/>
          <p:cNvSpPr txBox="1"/>
          <p:nvPr/>
        </p:nvSpPr>
        <p:spPr>
          <a:xfrm>
            <a:off x="971600" y="2564904"/>
            <a:ext cx="7200800" cy="1754326"/>
          </a:xfrm>
          <a:prstGeom prst="rect">
            <a:avLst/>
          </a:prstGeom>
          <a:noFill/>
        </p:spPr>
        <p:txBody>
          <a:bodyPr wrap="square" rtlCol="0">
            <a:spAutoFit/>
          </a:bodyPr>
          <a:lstStyle/>
          <a:p>
            <a:r>
              <a:rPr lang="fr-FR" sz="3600" dirty="0">
                <a:latin typeface="Times New Roman" pitchFamily="18" charset="0"/>
                <a:cs typeface="Times New Roman" pitchFamily="18" charset="0"/>
              </a:rPr>
              <a:t>Qu’est-ce que le Royaume de Dieu?</a:t>
            </a:r>
          </a:p>
          <a:p>
            <a:r>
              <a:rPr lang="fr-FR" sz="3600" dirty="0">
                <a:latin typeface="Times New Roman" pitchFamily="18" charset="0"/>
                <a:cs typeface="Times New Roman" pitchFamily="18" charset="0"/>
              </a:rPr>
              <a:t> </a:t>
            </a:r>
          </a:p>
          <a:p>
            <a:r>
              <a:rPr lang="fr-FR" sz="3600" dirty="0">
                <a:latin typeface="Times New Roman" pitchFamily="18" charset="0"/>
                <a:cs typeface="Times New Roman" pitchFamily="18" charset="0"/>
              </a:rPr>
              <a:t>Où est-il ?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bwMode="auto">
          <a:xfrm>
            <a:off x="467544" y="332656"/>
            <a:ext cx="1746168" cy="1080000"/>
          </a:xfrm>
          <a:prstGeom prst="rect">
            <a:avLst/>
          </a:prstGeom>
          <a:noFill/>
          <a:ln>
            <a:noFill/>
          </a:ln>
        </p:spPr>
      </p:pic>
      <p:sp>
        <p:nvSpPr>
          <p:cNvPr id="5" name="Rectangle 4"/>
          <p:cNvSpPr/>
          <p:nvPr/>
        </p:nvSpPr>
        <p:spPr>
          <a:xfrm>
            <a:off x="2286000" y="3105835"/>
            <a:ext cx="4572000" cy="369332"/>
          </a:xfrm>
          <a:prstGeom prst="rect">
            <a:avLst/>
          </a:prstGeom>
        </p:spPr>
        <p:txBody>
          <a:bodyPr>
            <a:spAutoFit/>
          </a:bodyPr>
          <a:lstStyle/>
          <a:p>
            <a:r>
              <a:rPr lang="fr-FR" dirty="0">
                <a:solidFill>
                  <a:schemeClr val="accent3">
                    <a:lumMod val="50000"/>
                  </a:schemeClr>
                </a:solidFill>
                <a:latin typeface="Times New Roman" pitchFamily="18" charset="0"/>
                <a:ea typeface="Times New Roman"/>
                <a:cs typeface="Times New Roman" pitchFamily="18" charset="0"/>
              </a:rPr>
              <a:t>,</a:t>
            </a:r>
            <a:endParaRPr lang="fr-FR" u="sng" dirty="0">
              <a:solidFill>
                <a:schemeClr val="accent3">
                  <a:lumMod val="50000"/>
                </a:schemeClr>
              </a:solidFill>
            </a:endParaRPr>
          </a:p>
        </p:txBody>
      </p:sp>
      <p:sp>
        <p:nvSpPr>
          <p:cNvPr id="6" name="Rectangle 5"/>
          <p:cNvSpPr/>
          <p:nvPr/>
        </p:nvSpPr>
        <p:spPr>
          <a:xfrm>
            <a:off x="395536" y="1556792"/>
            <a:ext cx="8280920" cy="5293757"/>
          </a:xfrm>
          <a:prstGeom prst="rect">
            <a:avLst/>
          </a:prstGeom>
        </p:spPr>
        <p:txBody>
          <a:bodyPr wrap="square">
            <a:spAutoFit/>
          </a:bodyPr>
          <a:lstStyle/>
          <a:p>
            <a:r>
              <a:rPr lang="fr-FR" sz="2600" b="1" dirty="0">
                <a:latin typeface="Times New Roman" pitchFamily="18" charset="0"/>
                <a:cs typeface="Times New Roman" pitchFamily="18" charset="0"/>
              </a:rPr>
              <a:t>Le Royaume de Dieu n’est pas un lieu précis ni un royaume politique</a:t>
            </a:r>
            <a:r>
              <a:rPr lang="fr-FR" sz="2600" dirty="0">
                <a:latin typeface="Times New Roman" pitchFamily="18" charset="0"/>
                <a:cs typeface="Times New Roman" pitchFamily="18" charset="0"/>
              </a:rPr>
              <a:t>. Jésus lui-même parle de la venue de ce Royaume qui est et sera un royaume de justice. </a:t>
            </a:r>
          </a:p>
          <a:p>
            <a:r>
              <a:rPr lang="fr-FR" sz="2600" b="1" dirty="0">
                <a:latin typeface="Times New Roman" pitchFamily="18" charset="0"/>
                <a:cs typeface="Times New Roman" pitchFamily="18" charset="0"/>
              </a:rPr>
              <a:t>Luc 18,16-17 :</a:t>
            </a:r>
            <a:r>
              <a:rPr lang="fr-FR" sz="2600" dirty="0">
                <a:latin typeface="Times New Roman" pitchFamily="18" charset="0"/>
                <a:cs typeface="Times New Roman" pitchFamily="18" charset="0"/>
              </a:rPr>
              <a:t> “</a:t>
            </a:r>
            <a:r>
              <a:rPr lang="fr-FR" sz="2600" i="1" dirty="0">
                <a:latin typeface="Times New Roman" pitchFamily="18" charset="0"/>
                <a:cs typeface="Times New Roman" pitchFamily="18" charset="0"/>
              </a:rPr>
              <a:t>Mais Jésus les fit venir à lui en disant : </a:t>
            </a:r>
          </a:p>
          <a:p>
            <a:r>
              <a:rPr lang="fr-FR" sz="2600" i="1" dirty="0">
                <a:latin typeface="Times New Roman" pitchFamily="18" charset="0"/>
                <a:cs typeface="Times New Roman" pitchFamily="18" charset="0"/>
              </a:rPr>
              <a:t>« Laissez les enfants venir à moi, et ne les empêchez pas, car le royaume de Dieu est à ceux qui leur ressemblent. Amen, je vous le dis : celui qui n’accueille pas le royaume de Dieu à la manière d’un enfant n’y entrera pas</a:t>
            </a:r>
            <a:r>
              <a:rPr lang="fr-FR" sz="2600" b="1" dirty="0">
                <a:latin typeface="Times New Roman" pitchFamily="18" charset="0"/>
                <a:cs typeface="Times New Roman" pitchFamily="18" charset="0"/>
              </a:rPr>
              <a:t>. »</a:t>
            </a:r>
            <a:r>
              <a:rPr lang="fr-FR" sz="2600" dirty="0">
                <a:latin typeface="Times New Roman" pitchFamily="18" charset="0"/>
                <a:cs typeface="Times New Roman" pitchFamily="18" charset="0"/>
              </a:rPr>
              <a:t>”</a:t>
            </a:r>
          </a:p>
          <a:p>
            <a:r>
              <a:rPr lang="fr-FR" sz="2600" b="1" dirty="0">
                <a:latin typeface="Times New Roman" pitchFamily="18" charset="0"/>
                <a:cs typeface="Times New Roman" pitchFamily="18" charset="0"/>
              </a:rPr>
              <a:t>Luc 18,24-25 :</a:t>
            </a:r>
            <a:r>
              <a:rPr lang="fr-FR" sz="2600" dirty="0">
                <a:latin typeface="Times New Roman" pitchFamily="18" charset="0"/>
                <a:cs typeface="Times New Roman" pitchFamily="18" charset="0"/>
              </a:rPr>
              <a:t> “</a:t>
            </a:r>
            <a:r>
              <a:rPr lang="fr-FR" sz="2600" i="1" dirty="0">
                <a:latin typeface="Times New Roman" pitchFamily="18" charset="0"/>
                <a:cs typeface="Times New Roman" pitchFamily="18" charset="0"/>
              </a:rPr>
              <a:t>Jésus dit : « Comme il est difficile à ceux qui possèdent des richesses de pénétrer dans le royaume de Dieu ! Car il est plus facile à un chameau de passer par un trou d’aiguille qu’à un riche d’entrer dans le royaume de Dieu. »</a:t>
            </a:r>
            <a:r>
              <a:rPr lang="fr-FR" sz="2600" dirty="0">
                <a:latin typeface="Times New Roman" pitchFamily="18" charset="0"/>
                <a:cs typeface="Times New Roman" pitchFamily="18" charset="0"/>
              </a:rPr>
              <a:t>”</a:t>
            </a:r>
            <a:endParaRPr lang="fr-FR" sz="2600" baseline="0" dirty="0">
              <a:solidFill>
                <a:srgbClr val="3E4D1F"/>
              </a:solidFill>
              <a:latin typeface="Times New Roman" pitchFamily="18" charset="0"/>
              <a:ea typeface="Calibri"/>
              <a:cs typeface="Times New Roman" pitchFamily="18" charset="0"/>
            </a:endParaRPr>
          </a:p>
        </p:txBody>
      </p:sp>
      <p:sp>
        <p:nvSpPr>
          <p:cNvPr id="7" name="Rectangle 6"/>
          <p:cNvSpPr/>
          <p:nvPr/>
        </p:nvSpPr>
        <p:spPr>
          <a:xfrm>
            <a:off x="3131840" y="476672"/>
            <a:ext cx="4824536" cy="769441"/>
          </a:xfrm>
          <a:prstGeom prst="rect">
            <a:avLst/>
          </a:prstGeom>
        </p:spPr>
        <p:txBody>
          <a:bodyPr wrap="square">
            <a:spAutoFit/>
          </a:bodyPr>
          <a:lstStyle/>
          <a:p>
            <a:r>
              <a:rPr lang="fr-FR" sz="4400" b="1" dirty="0">
                <a:solidFill>
                  <a:schemeClr val="bg1"/>
                </a:solidFill>
                <a:latin typeface="Times New Roman" pitchFamily="18" charset="0"/>
                <a:cs typeface="Times New Roman" pitchFamily="18" charset="0"/>
              </a:rPr>
              <a:t>R</a:t>
            </a:r>
            <a:r>
              <a:rPr lang="fr-FR" sz="4400" b="1" dirty="0">
                <a:solidFill>
                  <a:schemeClr val="bg1"/>
                </a:solidFill>
                <a:latin typeface="Times New Roman" pitchFamily="18" charset="0"/>
                <a:ea typeface="Times New Roman"/>
                <a:cs typeface="Times New Roman" pitchFamily="18" charset="0"/>
              </a:rPr>
              <a:t>oyaume de Dieu</a:t>
            </a:r>
            <a:endParaRPr lang="fr-FR" sz="4400" b="1" u="sng"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cstate="print"/>
          <a:srcRect/>
          <a:stretch>
            <a:fillRect/>
          </a:stretch>
        </p:blipFill>
        <p:spPr bwMode="auto">
          <a:xfrm>
            <a:off x="467544" y="332656"/>
            <a:ext cx="1700262" cy="1080000"/>
          </a:xfrm>
          <a:prstGeom prst="rect">
            <a:avLst/>
          </a:prstGeom>
          <a:solidFill>
            <a:srgbClr val="FFFFFF"/>
          </a:solidFill>
          <a:ln w="9525">
            <a:noFill/>
            <a:miter lim="800000"/>
            <a:headEnd/>
            <a:tailEnd/>
          </a:ln>
        </p:spPr>
      </p:pic>
      <p:sp>
        <p:nvSpPr>
          <p:cNvPr id="5" name="Rectangle 4"/>
          <p:cNvSpPr/>
          <p:nvPr/>
        </p:nvSpPr>
        <p:spPr>
          <a:xfrm>
            <a:off x="323528" y="1484784"/>
            <a:ext cx="8280920" cy="4401205"/>
          </a:xfrm>
          <a:prstGeom prst="rect">
            <a:avLst/>
          </a:prstGeom>
        </p:spPr>
        <p:txBody>
          <a:bodyPr wrap="square">
            <a:spAutoFit/>
          </a:bodyPr>
          <a:lstStyle/>
          <a:p>
            <a:r>
              <a:rPr lang="fr-FR" sz="2800" dirty="0">
                <a:latin typeface="Times New Roman" pitchFamily="18" charset="0"/>
                <a:cs typeface="Times New Roman" pitchFamily="18" charset="0"/>
              </a:rPr>
              <a:t>Aujourd’hui, le Royaume est-il déjà là ? </a:t>
            </a:r>
          </a:p>
          <a:p>
            <a:r>
              <a:rPr lang="fr-FR" sz="2800" dirty="0">
                <a:latin typeface="Times New Roman" pitchFamily="18" charset="0"/>
                <a:cs typeface="Times New Roman" pitchFamily="18" charset="0"/>
              </a:rPr>
              <a:t>Chaque fois que des progrès vers le bien de l’humanité sont faits, nous pouvons dire que nous manifestons que le Royaume de Dieu est là. Il nous est donné. </a:t>
            </a:r>
          </a:p>
          <a:p>
            <a:r>
              <a:rPr lang="fr-FR" sz="2800" dirty="0">
                <a:latin typeface="Times New Roman" pitchFamily="18" charset="0"/>
                <a:cs typeface="Times New Roman" pitchFamily="18" charset="0"/>
              </a:rPr>
              <a:t>Chaque fois que des actions sont faites pour que la paix vienne, nous pouvons dire que nous manifestons que le royaume de Dieu est en construction ou déjà là. Il nous est donné. </a:t>
            </a:r>
          </a:p>
          <a:p>
            <a:r>
              <a:rPr lang="fr-FR" sz="2800" dirty="0">
                <a:latin typeface="Times New Roman" pitchFamily="18" charset="0"/>
                <a:cs typeface="Times New Roman" pitchFamily="18" charset="0"/>
              </a:rPr>
              <a:t>Pouvez vous donner d’autres exemples où le royaume est  déjà là ? </a:t>
            </a:r>
            <a:endParaRPr lang="fr-FR" sz="2800" dirty="0">
              <a:solidFill>
                <a:schemeClr val="accent3">
                  <a:lumMod val="50000"/>
                </a:schemeClr>
              </a:solidFill>
              <a:latin typeface="Times New Roman" pitchFamily="18" charset="0"/>
              <a:ea typeface="Calibri"/>
              <a:cs typeface="Times New Roman" pitchFamily="18" charset="0"/>
            </a:endParaRPr>
          </a:p>
        </p:txBody>
      </p:sp>
      <p:sp>
        <p:nvSpPr>
          <p:cNvPr id="6" name="Rectangle 5"/>
          <p:cNvSpPr/>
          <p:nvPr/>
        </p:nvSpPr>
        <p:spPr>
          <a:xfrm>
            <a:off x="3131840" y="476672"/>
            <a:ext cx="4752528" cy="769441"/>
          </a:xfrm>
          <a:prstGeom prst="rect">
            <a:avLst/>
          </a:prstGeom>
        </p:spPr>
        <p:txBody>
          <a:bodyPr wrap="square">
            <a:spAutoFit/>
          </a:bodyPr>
          <a:lstStyle/>
          <a:p>
            <a:r>
              <a:rPr lang="fr-FR" sz="4400" b="1" dirty="0">
                <a:solidFill>
                  <a:schemeClr val="bg1"/>
                </a:solidFill>
                <a:latin typeface="Times New Roman" pitchFamily="18" charset="0"/>
                <a:cs typeface="Times New Roman" pitchFamily="18" charset="0"/>
              </a:rPr>
              <a:t>R</a:t>
            </a:r>
            <a:r>
              <a:rPr lang="fr-FR" sz="4400" b="1" dirty="0">
                <a:solidFill>
                  <a:schemeClr val="bg1"/>
                </a:solidFill>
                <a:latin typeface="Times New Roman" pitchFamily="18" charset="0"/>
                <a:ea typeface="Times New Roman"/>
                <a:cs typeface="Times New Roman" pitchFamily="18" charset="0"/>
              </a:rPr>
              <a:t>oyaume de Dieu</a:t>
            </a:r>
            <a:endParaRPr lang="fr-FR" sz="4400" b="1" u="sng" dirty="0">
              <a:solidFill>
                <a:schemeClr val="bg1"/>
              </a:solidFill>
            </a:endParaRPr>
          </a:p>
        </p:txBody>
      </p:sp>
      <p:pic>
        <p:nvPicPr>
          <p:cNvPr id="27652" name="Picture 4" descr="http://ccfd-terresolidaire.org/local/cache-vignettes/L165xH120/siteon0-db805.png?1447861181">
            <a:hlinkClick r:id="rId3"/>
          </p:cNvPr>
          <p:cNvPicPr>
            <a:picLocks noChangeAspect="1" noChangeArrowheads="1"/>
          </p:cNvPicPr>
          <p:nvPr/>
        </p:nvPicPr>
        <p:blipFill>
          <a:blip r:embed="rId4" cstate="print"/>
          <a:srcRect/>
          <a:stretch>
            <a:fillRect/>
          </a:stretch>
        </p:blipFill>
        <p:spPr bwMode="auto">
          <a:xfrm>
            <a:off x="7668344" y="5733256"/>
            <a:ext cx="1224135" cy="890281"/>
          </a:xfrm>
          <a:prstGeom prst="rect">
            <a:avLst/>
          </a:prstGeom>
          <a:noFill/>
        </p:spPr>
      </p:pic>
      <p:sp>
        <p:nvSpPr>
          <p:cNvPr id="7" name="ZoneTexte 6"/>
          <p:cNvSpPr txBox="1"/>
          <p:nvPr/>
        </p:nvSpPr>
        <p:spPr>
          <a:xfrm>
            <a:off x="2195736" y="5661248"/>
            <a:ext cx="5256584" cy="923330"/>
          </a:xfrm>
          <a:prstGeom prst="rect">
            <a:avLst/>
          </a:prstGeom>
          <a:noFill/>
        </p:spPr>
        <p:txBody>
          <a:bodyPr wrap="square" rtlCol="0">
            <a:spAutoFit/>
          </a:bodyPr>
          <a:lstStyle/>
          <a:p>
            <a:r>
              <a:rPr lang="fr-FR" dirty="0"/>
              <a:t> </a:t>
            </a:r>
            <a:r>
              <a:rPr lang="fr-FR" b="1" dirty="0"/>
              <a:t>CCFD-Terre Solidaire</a:t>
            </a:r>
            <a:r>
              <a:rPr lang="fr-FR" dirty="0"/>
              <a:t> lutte durablement contre la faim en s’attaquant à ses causes.</a:t>
            </a:r>
          </a:p>
          <a:p>
            <a:r>
              <a:rPr lang="fr-FR" dirty="0"/>
              <a:t>Pour voir les actions du CCFD: cliquer sur le logo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4184508547"/>
              </p:ext>
            </p:extLst>
          </p:nvPr>
        </p:nvGraphicFramePr>
        <p:xfrm>
          <a:off x="142845" y="764705"/>
          <a:ext cx="8786873" cy="6047171"/>
        </p:xfrm>
        <a:graphic>
          <a:graphicData uri="http://schemas.openxmlformats.org/drawingml/2006/table">
            <a:tbl>
              <a:tblPr/>
              <a:tblGrid>
                <a:gridCol w="2318787">
                  <a:extLst>
                    <a:ext uri="{9D8B030D-6E8A-4147-A177-3AD203B41FA5}">
                      <a16:colId xmlns:a16="http://schemas.microsoft.com/office/drawing/2014/main" val="20000"/>
                    </a:ext>
                  </a:extLst>
                </a:gridCol>
                <a:gridCol w="3375690">
                  <a:extLst>
                    <a:ext uri="{9D8B030D-6E8A-4147-A177-3AD203B41FA5}">
                      <a16:colId xmlns:a16="http://schemas.microsoft.com/office/drawing/2014/main" val="20001"/>
                    </a:ext>
                  </a:extLst>
                </a:gridCol>
                <a:gridCol w="3092396">
                  <a:extLst>
                    <a:ext uri="{9D8B030D-6E8A-4147-A177-3AD203B41FA5}">
                      <a16:colId xmlns:a16="http://schemas.microsoft.com/office/drawing/2014/main" val="20002"/>
                    </a:ext>
                  </a:extLst>
                </a:gridCol>
              </a:tblGrid>
              <a:tr h="835091">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41572">
                <a:tc>
                  <a:txBody>
                    <a:bodyPr/>
                    <a:lstStyle/>
                    <a:p>
                      <a:pPr>
                        <a:spcAft>
                          <a:spcPts val="0"/>
                        </a:spcAft>
                      </a:pPr>
                      <a:r>
                        <a:rPr lang="fr-FR" sz="1800" dirty="0">
                          <a:solidFill>
                            <a:srgbClr val="000000"/>
                          </a:solidFill>
                          <a:latin typeface="Times New Roman"/>
                          <a:ea typeface="Times New Roman"/>
                        </a:rPr>
                        <a:t>Qu’est-ce que le Royaume de Dieu? </a:t>
                      </a:r>
                    </a:p>
                    <a:p>
                      <a:pPr>
                        <a:spcAft>
                          <a:spcPts val="0"/>
                        </a:spcAft>
                      </a:pPr>
                      <a:endParaRPr lang="fr-FR" sz="1800" dirty="0">
                        <a:solidFill>
                          <a:srgbClr val="000000"/>
                        </a:solidFill>
                        <a:latin typeface="Times New Roman"/>
                        <a:ea typeface="Times New Roman"/>
                      </a:endParaRPr>
                    </a:p>
                    <a:p>
                      <a:pPr>
                        <a:spcAft>
                          <a:spcPts val="0"/>
                        </a:spcAft>
                      </a:pPr>
                      <a:r>
                        <a:rPr lang="fr-FR" sz="1800" dirty="0">
                          <a:solidFill>
                            <a:srgbClr val="000000"/>
                          </a:solidFill>
                          <a:latin typeface="Times New Roman"/>
                          <a:ea typeface="Times New Roman"/>
                        </a:rPr>
                        <a:t>Où est-il ? </a:t>
                      </a: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600" b="1" kern="1200" dirty="0">
                          <a:solidFill>
                            <a:schemeClr val="tx1"/>
                          </a:solidFill>
                          <a:latin typeface="Times New Roman" pitchFamily="18" charset="0"/>
                          <a:ea typeface="+mn-ea"/>
                          <a:cs typeface="Times New Roman" pitchFamily="18" charset="0"/>
                        </a:rPr>
                        <a:t>Le royaume de Dieu n’est pas un lieu précis ni un royaume politique</a:t>
                      </a:r>
                      <a:r>
                        <a:rPr lang="fr-FR" sz="1600" kern="1200" dirty="0">
                          <a:solidFill>
                            <a:schemeClr val="tx1"/>
                          </a:solidFill>
                          <a:latin typeface="Times New Roman" pitchFamily="18" charset="0"/>
                          <a:ea typeface="+mn-ea"/>
                          <a:cs typeface="Times New Roman" pitchFamily="18" charset="0"/>
                        </a:rPr>
                        <a:t>. Jésus lui-même parle de la venue de ce Royaume qui est et sera un royaume de justice. </a:t>
                      </a:r>
                    </a:p>
                    <a:p>
                      <a:r>
                        <a:rPr lang="fr-FR" sz="1600" b="1" kern="1200" dirty="0">
                          <a:solidFill>
                            <a:schemeClr val="tx1"/>
                          </a:solidFill>
                          <a:latin typeface="Times New Roman" pitchFamily="18" charset="0"/>
                          <a:ea typeface="+mn-ea"/>
                          <a:cs typeface="Times New Roman" pitchFamily="18" charset="0"/>
                        </a:rPr>
                        <a:t>Luc 18,16-17 :</a:t>
                      </a:r>
                      <a:r>
                        <a:rPr lang="fr-FR" sz="1600" kern="1200" dirty="0">
                          <a:solidFill>
                            <a:schemeClr val="tx1"/>
                          </a:solidFill>
                          <a:latin typeface="Times New Roman" pitchFamily="18" charset="0"/>
                          <a:ea typeface="+mn-ea"/>
                          <a:cs typeface="Times New Roman" pitchFamily="18" charset="0"/>
                        </a:rPr>
                        <a:t> “</a:t>
                      </a:r>
                      <a:r>
                        <a:rPr lang="fr-FR" sz="1600" i="1" kern="1200" dirty="0">
                          <a:solidFill>
                            <a:schemeClr val="tx1"/>
                          </a:solidFill>
                          <a:latin typeface="Times New Roman" pitchFamily="18" charset="0"/>
                          <a:ea typeface="+mn-ea"/>
                          <a:cs typeface="Times New Roman" pitchFamily="18" charset="0"/>
                        </a:rPr>
                        <a:t>Mais Jésus les fit venir à lui en disant : « Laissez les enfants venir à moi, et ne les empêchez pas, car le royaume de Dieu est à ceux qui leur ressemblent.</a:t>
                      </a:r>
                      <a:endParaRPr lang="fr-FR" sz="1600" kern="1200" dirty="0">
                        <a:solidFill>
                          <a:schemeClr val="tx1"/>
                        </a:solidFill>
                        <a:latin typeface="Times New Roman" pitchFamily="18" charset="0"/>
                        <a:ea typeface="+mn-ea"/>
                        <a:cs typeface="Times New Roman" pitchFamily="18" charset="0"/>
                      </a:endParaRPr>
                    </a:p>
                    <a:p>
                      <a:r>
                        <a:rPr lang="fr-FR" sz="1600" i="1" kern="1200" dirty="0">
                          <a:solidFill>
                            <a:schemeClr val="tx1"/>
                          </a:solidFill>
                          <a:latin typeface="Times New Roman" pitchFamily="18" charset="0"/>
                          <a:ea typeface="+mn-ea"/>
                          <a:cs typeface="Times New Roman" pitchFamily="18" charset="0"/>
                        </a:rPr>
                        <a:t> Amen, je vous le dis : celui qui n’accueille pas le royaume de Dieu à la manière d’un enfant n’y entrera pas</a:t>
                      </a:r>
                      <a:r>
                        <a:rPr lang="fr-FR" sz="1600" b="1" kern="1200" dirty="0">
                          <a:solidFill>
                            <a:schemeClr val="tx1"/>
                          </a:solidFill>
                          <a:latin typeface="Times New Roman" pitchFamily="18" charset="0"/>
                          <a:ea typeface="+mn-ea"/>
                          <a:cs typeface="Times New Roman" pitchFamily="18" charset="0"/>
                        </a:rPr>
                        <a:t>.</a:t>
                      </a:r>
                      <a:r>
                        <a:rPr lang="fr-FR" sz="1600" kern="1200" dirty="0">
                          <a:solidFill>
                            <a:schemeClr val="tx1"/>
                          </a:solidFill>
                          <a:latin typeface="Times New Roman" pitchFamily="18" charset="0"/>
                          <a:ea typeface="+mn-ea"/>
                          <a:cs typeface="Times New Roman" pitchFamily="18" charset="0"/>
                        </a:rPr>
                        <a:t>”</a:t>
                      </a:r>
                    </a:p>
                    <a:p>
                      <a:r>
                        <a:rPr lang="fr-FR" sz="1600" b="1" kern="1200" dirty="0">
                          <a:solidFill>
                            <a:schemeClr val="tx1"/>
                          </a:solidFill>
                          <a:latin typeface="Times New Roman" pitchFamily="18" charset="0"/>
                          <a:ea typeface="+mn-ea"/>
                          <a:cs typeface="Times New Roman" pitchFamily="18" charset="0"/>
                        </a:rPr>
                        <a:t>Luc 18,24-25 :</a:t>
                      </a:r>
                      <a:r>
                        <a:rPr lang="fr-FR" sz="1600" kern="1200" dirty="0">
                          <a:solidFill>
                            <a:schemeClr val="tx1"/>
                          </a:solidFill>
                          <a:latin typeface="Times New Roman" pitchFamily="18" charset="0"/>
                          <a:ea typeface="+mn-ea"/>
                          <a:cs typeface="Times New Roman" pitchFamily="18" charset="0"/>
                        </a:rPr>
                        <a:t> “</a:t>
                      </a:r>
                      <a:r>
                        <a:rPr lang="fr-FR" sz="1600" i="1" kern="1200" dirty="0">
                          <a:solidFill>
                            <a:schemeClr val="tx1"/>
                          </a:solidFill>
                          <a:latin typeface="Times New Roman" pitchFamily="18" charset="0"/>
                          <a:ea typeface="+mn-ea"/>
                          <a:cs typeface="Times New Roman" pitchFamily="18" charset="0"/>
                        </a:rPr>
                        <a:t>Jésus dit : « Comme il est difficile à ceux qui possèdent des richesses de pénétrer dans le royaume de Dieu ! Car il est plus facile à un chameau de passer par un trou d’aiguille qu’à un riche d’entrer dans le royaume de Dieu. »</a:t>
                      </a:r>
                      <a:r>
                        <a:rPr lang="fr-FR" sz="1600" kern="1200" dirty="0">
                          <a:solidFill>
                            <a:schemeClr val="tx1"/>
                          </a:solidFill>
                          <a:latin typeface="Times New Roman" pitchFamily="18" charset="0"/>
                          <a:ea typeface="+mn-ea"/>
                          <a:cs typeface="Times New Roman" pitchFamily="18" charset="0"/>
                        </a:rPr>
                        <a:t>”</a:t>
                      </a:r>
                      <a:endParaRPr lang="fr-FR" sz="1600" baseline="0" dirty="0">
                        <a:solidFill>
                          <a:srgbClr val="3E4D1F"/>
                        </a:solidFill>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800" dirty="0">
                          <a:solidFill>
                            <a:schemeClr val="tx1"/>
                          </a:solidFill>
                          <a:latin typeface="Times New Roman" pitchFamily="18" charset="0"/>
                          <a:ea typeface="Calibri"/>
                          <a:cs typeface="Times New Roman" pitchFamily="18" charset="0"/>
                        </a:rPr>
                        <a:t>Aujourd’hui, le Royaume est-il déjà là ? </a:t>
                      </a:r>
                    </a:p>
                    <a:p>
                      <a:pPr>
                        <a:spcAft>
                          <a:spcPts val="0"/>
                        </a:spcAft>
                      </a:pPr>
                      <a:r>
                        <a:rPr lang="fr-FR" sz="1800" dirty="0">
                          <a:solidFill>
                            <a:schemeClr val="tx1"/>
                          </a:solidFill>
                          <a:latin typeface="Times New Roman" pitchFamily="18" charset="0"/>
                          <a:ea typeface="Calibri"/>
                          <a:cs typeface="Times New Roman" pitchFamily="18" charset="0"/>
                        </a:rPr>
                        <a:t>Chaque fois que des progrès vers le bien de l’humanité sont faits, nous pouvons dire que nous manifestons que le Royaume de Dieu est là. Il nous est donné. </a:t>
                      </a:r>
                    </a:p>
                    <a:p>
                      <a:pPr>
                        <a:spcAft>
                          <a:spcPts val="0"/>
                        </a:spcAft>
                      </a:pPr>
                      <a:r>
                        <a:rPr lang="fr-FR" sz="1800" dirty="0">
                          <a:solidFill>
                            <a:schemeClr val="tx1"/>
                          </a:solidFill>
                          <a:latin typeface="Times New Roman" pitchFamily="18" charset="0"/>
                          <a:ea typeface="Calibri"/>
                          <a:cs typeface="Times New Roman" pitchFamily="18" charset="0"/>
                        </a:rPr>
                        <a:t>Chaque fois que des actions sont faites pour que la paix vienne, nous pouvons dire que nous manifestons que le royaume de Dieu est en construction ou déjà là. Il nous est donné. </a:t>
                      </a:r>
                    </a:p>
                    <a:p>
                      <a:pPr>
                        <a:spcAft>
                          <a:spcPts val="0"/>
                        </a:spcAft>
                      </a:pPr>
                      <a:r>
                        <a:rPr lang="fr-FR" sz="1800" dirty="0">
                          <a:solidFill>
                            <a:schemeClr val="tx1"/>
                          </a:solidFill>
                          <a:latin typeface="Times New Roman" pitchFamily="18" charset="0"/>
                          <a:ea typeface="Calibri"/>
                          <a:cs typeface="Times New Roman" pitchFamily="18" charset="0"/>
                        </a:rPr>
                        <a:t>Pouvez vous donner d’autres exemples où le royaume est déjà  là ? </a:t>
                      </a:r>
                    </a:p>
                    <a:p>
                      <a:pPr>
                        <a:spcAft>
                          <a:spcPts val="0"/>
                        </a:spcAft>
                      </a:pPr>
                      <a:endParaRPr lang="fr-FR" sz="1800" dirty="0">
                        <a:solidFill>
                          <a:schemeClr val="accent3">
                            <a:lumMod val="50000"/>
                          </a:schemeClr>
                        </a:solidFill>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Image 4"/>
          <p:cNvPicPr>
            <a:picLocks noChangeAspect="1"/>
          </p:cNvPicPr>
          <p:nvPr/>
        </p:nvPicPr>
        <p:blipFill>
          <a:blip r:embed="rId2" cstate="print"/>
          <a:srcRect/>
          <a:stretch>
            <a:fillRect/>
          </a:stretch>
        </p:blipFill>
        <p:spPr bwMode="auto">
          <a:xfrm>
            <a:off x="251520" y="836712"/>
            <a:ext cx="1045350" cy="646546"/>
          </a:xfrm>
          <a:prstGeom prst="rect">
            <a:avLst/>
          </a:prstGeom>
          <a:solidFill>
            <a:srgbClr val="FFFFFF"/>
          </a:solidFill>
          <a:ln w="9525">
            <a:noFill/>
            <a:miter lim="800000"/>
            <a:headEnd/>
            <a:tailEnd/>
          </a:ln>
        </p:spPr>
      </p:pic>
      <p:pic>
        <p:nvPicPr>
          <p:cNvPr id="6" name="Image 5"/>
          <p:cNvPicPr>
            <a:picLocks noChangeAspect="1"/>
          </p:cNvPicPr>
          <p:nvPr/>
        </p:nvPicPr>
        <p:blipFill>
          <a:blip r:embed="rId3" cstate="print"/>
          <a:stretch>
            <a:fillRect/>
          </a:stretch>
        </p:blipFill>
        <p:spPr bwMode="auto">
          <a:xfrm>
            <a:off x="2555776" y="836712"/>
            <a:ext cx="1047699" cy="648000"/>
          </a:xfrm>
          <a:prstGeom prst="rect">
            <a:avLst/>
          </a:prstGeom>
          <a:noFill/>
          <a:ln>
            <a:noFill/>
          </a:ln>
        </p:spPr>
      </p:pic>
      <p:pic>
        <p:nvPicPr>
          <p:cNvPr id="7" name="Image 6"/>
          <p:cNvPicPr>
            <a:picLocks noChangeAspect="1"/>
          </p:cNvPicPr>
          <p:nvPr/>
        </p:nvPicPr>
        <p:blipFill>
          <a:blip r:embed="rId4" cstate="print"/>
          <a:srcRect/>
          <a:stretch>
            <a:fillRect/>
          </a:stretch>
        </p:blipFill>
        <p:spPr bwMode="auto">
          <a:xfrm>
            <a:off x="5940152" y="836712"/>
            <a:ext cx="1047339" cy="648000"/>
          </a:xfrm>
          <a:prstGeom prst="rect">
            <a:avLst/>
          </a:prstGeom>
          <a:solidFill>
            <a:srgbClr val="FFFFFF"/>
          </a:solidFill>
          <a:ln w="9525">
            <a:noFill/>
            <a:miter lim="800000"/>
            <a:headEnd/>
            <a:tailEnd/>
          </a:ln>
        </p:spPr>
      </p:pic>
      <p:sp>
        <p:nvSpPr>
          <p:cNvPr id="9" name="Rectangle 8"/>
          <p:cNvSpPr/>
          <p:nvPr/>
        </p:nvSpPr>
        <p:spPr>
          <a:xfrm>
            <a:off x="0" y="0"/>
            <a:ext cx="8928992" cy="769441"/>
          </a:xfrm>
          <a:prstGeom prst="rect">
            <a:avLst/>
          </a:prstGeom>
        </p:spPr>
        <p:txBody>
          <a:bodyPr wrap="square">
            <a:spAutoFit/>
          </a:bodyPr>
          <a:lstStyle/>
          <a:p>
            <a:pPr algn="ctr"/>
            <a:r>
              <a:rPr lang="fr-FR" sz="4400" b="1" dirty="0">
                <a:latin typeface="Times New Roman" pitchFamily="18" charset="0"/>
                <a:cs typeface="Times New Roman" pitchFamily="18" charset="0"/>
              </a:rPr>
              <a:t>R</a:t>
            </a:r>
            <a:r>
              <a:rPr lang="fr-FR" sz="4400" b="1" dirty="0">
                <a:latin typeface="Times New Roman" pitchFamily="18" charset="0"/>
                <a:ea typeface="Times New Roman"/>
                <a:cs typeface="Times New Roman" pitchFamily="18" charset="0"/>
              </a:rPr>
              <a:t>oyaume de Dieu</a:t>
            </a:r>
            <a:endParaRPr lang="fr-FR" sz="4400" u="sng"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76872"/>
            <a:ext cx="8229600" cy="4392488"/>
          </a:xfrm>
        </p:spPr>
        <p:txBody>
          <a:bodyPr>
            <a:normAutofit/>
          </a:bodyPr>
          <a:lstStyle/>
          <a:p>
            <a:pPr algn="l">
              <a:lnSpc>
                <a:spcPct val="115000"/>
              </a:lnSpc>
              <a:spcAft>
                <a:spcPts val="0"/>
              </a:spcAft>
            </a:pPr>
            <a:r>
              <a:rPr lang="fr-FR" baseline="30000" dirty="0">
                <a:solidFill>
                  <a:srgbClr val="FF0000"/>
                </a:solidFill>
                <a:latin typeface="Times New Roman" pitchFamily="18" charset="0"/>
                <a:ea typeface="Times New Roman"/>
                <a:cs typeface="Times New Roman" pitchFamily="18" charset="0"/>
              </a:rPr>
              <a:t>05</a:t>
            </a:r>
            <a:r>
              <a:rPr lang="fr-FR" dirty="0">
                <a:solidFill>
                  <a:srgbClr val="444444"/>
                </a:solidFill>
                <a:latin typeface="Times New Roman" pitchFamily="18" charset="0"/>
                <a:ea typeface="Times New Roman"/>
                <a:cs typeface="Times New Roman" pitchFamily="18" charset="0"/>
              </a:rPr>
              <a:t> </a:t>
            </a:r>
            <a:r>
              <a:rPr lang="fr-FR" dirty="0">
                <a:latin typeface="Times New Roman" pitchFamily="18" charset="0"/>
                <a:ea typeface="Times New Roman"/>
                <a:cs typeface="Times New Roman" pitchFamily="18" charset="0"/>
              </a:rPr>
              <a:t>alors que Jean a baptisé avec l’eau, vous, </a:t>
            </a:r>
            <a:br>
              <a:rPr lang="fr-FR" dirty="0">
                <a:latin typeface="Times New Roman" pitchFamily="18" charset="0"/>
                <a:ea typeface="Times New Roman"/>
                <a:cs typeface="Times New Roman" pitchFamily="18" charset="0"/>
              </a:rPr>
            </a:br>
            <a:r>
              <a:rPr lang="fr-FR" dirty="0">
                <a:solidFill>
                  <a:srgbClr val="FF0000"/>
                </a:solidFill>
                <a:latin typeface="Times New Roman" pitchFamily="18" charset="0"/>
                <a:ea typeface="Times New Roman"/>
                <a:cs typeface="Times New Roman" pitchFamily="18" charset="0"/>
              </a:rPr>
              <a:t>c’est dans l’Esprit Saint que vous serez baptisés</a:t>
            </a:r>
            <a:r>
              <a:rPr lang="fr-FR" dirty="0">
                <a:solidFill>
                  <a:srgbClr val="444444"/>
                </a:solidFill>
                <a:latin typeface="Times New Roman" pitchFamily="18" charset="0"/>
                <a:ea typeface="Times New Roman"/>
                <a:cs typeface="Times New Roman" pitchFamily="18" charset="0"/>
              </a:rPr>
              <a:t> </a:t>
            </a:r>
            <a:r>
              <a:rPr lang="fr-FR" dirty="0">
                <a:latin typeface="Times New Roman" pitchFamily="18" charset="0"/>
                <a:ea typeface="Times New Roman"/>
                <a:cs typeface="Times New Roman" pitchFamily="18" charset="0"/>
              </a:rPr>
              <a:t>d’ici peu de jours. »</a:t>
            </a:r>
            <a:br>
              <a:rPr lang="fr-FR" dirty="0">
                <a:latin typeface="Times New Roman" pitchFamily="18" charset="0"/>
                <a:ea typeface="Calibri"/>
                <a:cs typeface="Times New Roman" pitchFamily="18" charset="0"/>
              </a:rPr>
            </a:br>
            <a:endParaRPr lang="fr-FR" dirty="0">
              <a:latin typeface="Times New Roman" pitchFamily="18" charset="0"/>
              <a:ea typeface="Calibri"/>
              <a:cs typeface="Times New Roman" pitchFamily="18" charset="0"/>
            </a:endParaRPr>
          </a:p>
        </p:txBody>
      </p:sp>
      <p:pic>
        <p:nvPicPr>
          <p:cNvPr id="4" name="Image 3" descr="CPLP-Logo_textes bibliques2.jpg"/>
          <p:cNvPicPr>
            <a:picLocks noChangeAspect="1"/>
          </p:cNvPicPr>
          <p:nvPr/>
        </p:nvPicPr>
        <p:blipFill>
          <a:blip r:embed="rId2" cstate="print"/>
          <a:stretch>
            <a:fillRect/>
          </a:stretch>
        </p:blipFill>
        <p:spPr>
          <a:xfrm>
            <a:off x="539552" y="188640"/>
            <a:ext cx="2520280" cy="174401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srcRect/>
          <a:stretch>
            <a:fillRect/>
          </a:stretch>
        </p:blipFill>
        <p:spPr bwMode="auto">
          <a:xfrm>
            <a:off x="467544" y="332656"/>
            <a:ext cx="1800000" cy="1113295"/>
          </a:xfrm>
          <a:prstGeom prst="rect">
            <a:avLst/>
          </a:prstGeom>
          <a:solidFill>
            <a:srgbClr val="FFFFFF"/>
          </a:solidFill>
          <a:ln w="9525">
            <a:noFill/>
            <a:miter lim="800000"/>
            <a:headEnd/>
            <a:tailEnd/>
          </a:ln>
        </p:spPr>
      </p:pic>
      <p:sp>
        <p:nvSpPr>
          <p:cNvPr id="4" name="Rectangle 3"/>
          <p:cNvSpPr/>
          <p:nvPr/>
        </p:nvSpPr>
        <p:spPr>
          <a:xfrm>
            <a:off x="2411760" y="357166"/>
            <a:ext cx="6552728" cy="1446550"/>
          </a:xfrm>
          <a:prstGeom prst="rect">
            <a:avLst/>
          </a:prstGeom>
        </p:spPr>
        <p:txBody>
          <a:bodyPr wrap="square">
            <a:spAutoFit/>
          </a:bodyPr>
          <a:lstStyle/>
          <a:p>
            <a:r>
              <a:rPr lang="fr-FR" sz="4400" b="1" dirty="0">
                <a:solidFill>
                  <a:schemeClr val="bg1"/>
                </a:solidFill>
                <a:latin typeface="Times New Roman" pitchFamily="18" charset="0"/>
                <a:ea typeface="Times New Roman"/>
                <a:cs typeface="Times New Roman" pitchFamily="18" charset="0"/>
              </a:rPr>
              <a:t>C’est dans l’Esprit Saint que vous serez baptisés </a:t>
            </a:r>
            <a:endParaRPr lang="fr-FR" sz="4400" b="1" u="sng" dirty="0">
              <a:solidFill>
                <a:schemeClr val="bg1"/>
              </a:solidFill>
            </a:endParaRPr>
          </a:p>
        </p:txBody>
      </p:sp>
      <p:sp>
        <p:nvSpPr>
          <p:cNvPr id="5" name="ZoneTexte 4"/>
          <p:cNvSpPr txBox="1"/>
          <p:nvPr/>
        </p:nvSpPr>
        <p:spPr>
          <a:xfrm>
            <a:off x="323528" y="1988840"/>
            <a:ext cx="8424936" cy="3046988"/>
          </a:xfrm>
          <a:prstGeom prst="rect">
            <a:avLst/>
          </a:prstGeom>
          <a:noFill/>
        </p:spPr>
        <p:txBody>
          <a:bodyPr wrap="square" rtlCol="0">
            <a:spAutoFit/>
          </a:bodyPr>
          <a:lstStyle/>
          <a:p>
            <a:r>
              <a:rPr lang="fr-FR" sz="3200" dirty="0">
                <a:latin typeface="Times New Roman" pitchFamily="18" charset="0"/>
                <a:cs typeface="Times New Roman" pitchFamily="18" charset="0"/>
              </a:rPr>
              <a:t>Qui est l’Esprit Saint ? </a:t>
            </a:r>
          </a:p>
          <a:p>
            <a:r>
              <a:rPr lang="fr-FR" sz="3200" dirty="0">
                <a:latin typeface="Times New Roman" pitchFamily="18" charset="0"/>
                <a:cs typeface="Times New Roman" pitchFamily="18" charset="0"/>
              </a:rPr>
              <a:t>Que veut dire : être baptisé dans l’Esprit Saint ?</a:t>
            </a:r>
          </a:p>
          <a:p>
            <a:endParaRPr lang="fr-FR" sz="3200" dirty="0">
              <a:latin typeface="Times New Roman" pitchFamily="18" charset="0"/>
              <a:cs typeface="Times New Roman" pitchFamily="18" charset="0"/>
            </a:endParaRPr>
          </a:p>
          <a:p>
            <a:r>
              <a:rPr lang="fr-FR" sz="3200" dirty="0">
                <a:latin typeface="Times New Roman" pitchFamily="18" charset="0"/>
                <a:cs typeface="Times New Roman" pitchFamily="18" charset="0"/>
              </a:rPr>
              <a:t>Clip humoristique sur l’Esprit Saint :</a:t>
            </a:r>
          </a:p>
          <a:p>
            <a:r>
              <a:rPr lang="fr-FR" sz="3200" dirty="0">
                <a:latin typeface="Times New Roman" pitchFamily="18" charset="0"/>
                <a:cs typeface="Times New Roman" pitchFamily="18" charset="0"/>
              </a:rPr>
              <a:t>Tablettes de la foi du Jour du Seigneur</a:t>
            </a:r>
          </a:p>
          <a:p>
            <a:endParaRPr lang="fr-FR" sz="3200" dirty="0"/>
          </a:p>
        </p:txBody>
      </p:sp>
      <p:pic>
        <p:nvPicPr>
          <p:cNvPr id="1027" name="Picture 3">
            <a:hlinkClick r:id="rId3"/>
          </p:cNvPr>
          <p:cNvPicPr>
            <a:picLocks noChangeAspect="1" noChangeArrowheads="1"/>
          </p:cNvPicPr>
          <p:nvPr/>
        </p:nvPicPr>
        <p:blipFill>
          <a:blip r:embed="rId4" cstate="print"/>
          <a:srcRect/>
          <a:stretch>
            <a:fillRect/>
          </a:stretch>
        </p:blipFill>
        <p:spPr bwMode="auto">
          <a:xfrm>
            <a:off x="5508104" y="5157192"/>
            <a:ext cx="2275768" cy="1484784"/>
          </a:xfrm>
          <a:prstGeom prst="rect">
            <a:avLst/>
          </a:prstGeom>
          <a:noFill/>
          <a:ln w="9525">
            <a:noFill/>
            <a:miter lim="800000"/>
            <a:headEnd/>
            <a:tailEnd/>
          </a:ln>
        </p:spPr>
      </p:pic>
      <p:sp>
        <p:nvSpPr>
          <p:cNvPr id="6" name="ZoneTexte 5"/>
          <p:cNvSpPr txBox="1"/>
          <p:nvPr/>
        </p:nvSpPr>
        <p:spPr>
          <a:xfrm>
            <a:off x="2051720" y="5733256"/>
            <a:ext cx="3240360" cy="646331"/>
          </a:xfrm>
          <a:prstGeom prst="rect">
            <a:avLst/>
          </a:prstGeom>
          <a:noFill/>
        </p:spPr>
        <p:txBody>
          <a:bodyPr wrap="square" rtlCol="0">
            <a:spAutoFit/>
          </a:bodyPr>
          <a:lstStyle/>
          <a:p>
            <a:r>
              <a:rPr lang="fr-FR" dirty="0"/>
              <a:t>Cliquer sur l’image pour accéder à la vidéo (mode Diaporama)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862800" y="2635067"/>
            <a:ext cx="4051835" cy="3532082"/>
          </a:xfrm>
          <a:prstGeom prst="rect">
            <a:avLst/>
          </a:prstGeom>
        </p:spPr>
      </p:pic>
      <p:pic>
        <p:nvPicPr>
          <p:cNvPr id="4" name="Image 3"/>
          <p:cNvPicPr>
            <a:picLocks noChangeAspect="1"/>
          </p:cNvPicPr>
          <p:nvPr/>
        </p:nvPicPr>
        <p:blipFill>
          <a:blip r:embed="rId3" cstate="print"/>
          <a:stretch>
            <a:fillRect/>
          </a:stretch>
        </p:blipFill>
        <p:spPr bwMode="auto">
          <a:xfrm>
            <a:off x="467544" y="332656"/>
            <a:ext cx="1746364" cy="1080121"/>
          </a:xfrm>
          <a:prstGeom prst="rect">
            <a:avLst/>
          </a:prstGeom>
          <a:noFill/>
          <a:ln>
            <a:noFill/>
          </a:ln>
        </p:spPr>
      </p:pic>
      <p:sp>
        <p:nvSpPr>
          <p:cNvPr id="5" name="Rectangle 4"/>
          <p:cNvSpPr/>
          <p:nvPr/>
        </p:nvSpPr>
        <p:spPr>
          <a:xfrm>
            <a:off x="2286000" y="3105835"/>
            <a:ext cx="4572000" cy="369332"/>
          </a:xfrm>
          <a:prstGeom prst="rect">
            <a:avLst/>
          </a:prstGeom>
        </p:spPr>
        <p:txBody>
          <a:bodyPr>
            <a:spAutoFit/>
          </a:bodyPr>
          <a:lstStyle/>
          <a:p>
            <a:r>
              <a:rPr lang="fr-FR" dirty="0">
                <a:solidFill>
                  <a:schemeClr val="accent3">
                    <a:lumMod val="50000"/>
                  </a:schemeClr>
                </a:solidFill>
                <a:latin typeface="Times New Roman" pitchFamily="18" charset="0"/>
                <a:ea typeface="Times New Roman"/>
                <a:cs typeface="Times New Roman" pitchFamily="18" charset="0"/>
              </a:rPr>
              <a:t>,</a:t>
            </a:r>
            <a:endParaRPr lang="fr-FR" u="sng" dirty="0">
              <a:solidFill>
                <a:schemeClr val="accent3">
                  <a:lumMod val="50000"/>
                </a:schemeClr>
              </a:solidFill>
            </a:endParaRPr>
          </a:p>
        </p:txBody>
      </p:sp>
      <p:sp>
        <p:nvSpPr>
          <p:cNvPr id="6" name="Rectangle 5"/>
          <p:cNvSpPr/>
          <p:nvPr/>
        </p:nvSpPr>
        <p:spPr>
          <a:xfrm>
            <a:off x="394007" y="1700808"/>
            <a:ext cx="4536504" cy="5016758"/>
          </a:xfrm>
          <a:prstGeom prst="rect">
            <a:avLst/>
          </a:prstGeom>
        </p:spPr>
        <p:txBody>
          <a:bodyPr wrap="square">
            <a:spAutoFit/>
          </a:bodyPr>
          <a:lstStyle/>
          <a:p>
            <a:r>
              <a:rPr lang="fr-FR" sz="3200" b="1" dirty="0">
                <a:latin typeface="Times New Roman" pitchFamily="18" charset="0"/>
                <a:cs typeface="Times New Roman" pitchFamily="18" charset="0"/>
              </a:rPr>
              <a:t>Jésus explique à ses disciples, qui est l’Esprit Saint</a:t>
            </a:r>
            <a:r>
              <a:rPr lang="fr-FR" sz="3200" dirty="0">
                <a:latin typeface="Times New Roman" pitchFamily="18" charset="0"/>
                <a:cs typeface="Times New Roman" pitchFamily="18" charset="0"/>
              </a:rPr>
              <a:t>.</a:t>
            </a:r>
            <a:r>
              <a:rPr lang="fr-FR" sz="3200" strike="sngStrike" dirty="0">
                <a:latin typeface="Times New Roman" pitchFamily="18" charset="0"/>
                <a:cs typeface="Times New Roman" pitchFamily="18" charset="0"/>
              </a:rPr>
              <a:t>  </a:t>
            </a:r>
            <a:endParaRPr lang="fr-FR" sz="3200" dirty="0">
              <a:latin typeface="Times New Roman" pitchFamily="18" charset="0"/>
              <a:cs typeface="Times New Roman" pitchFamily="18" charset="0"/>
            </a:endParaRPr>
          </a:p>
          <a:p>
            <a:r>
              <a:rPr lang="fr-FR" sz="3200" b="1" dirty="0">
                <a:latin typeface="Times New Roman" pitchFamily="18" charset="0"/>
                <a:cs typeface="Times New Roman" pitchFamily="18" charset="0"/>
              </a:rPr>
              <a:t>Jean 14, 26</a:t>
            </a:r>
            <a:r>
              <a:rPr lang="fr-FR" sz="3200" dirty="0">
                <a:latin typeface="Times New Roman" pitchFamily="18" charset="0"/>
                <a:cs typeface="Times New Roman" pitchFamily="18" charset="0"/>
              </a:rPr>
              <a:t> : “</a:t>
            </a:r>
            <a:r>
              <a:rPr lang="fr-FR" sz="3200" i="1" dirty="0">
                <a:latin typeface="Times New Roman" pitchFamily="18" charset="0"/>
                <a:cs typeface="Times New Roman" pitchFamily="18" charset="0"/>
              </a:rPr>
              <a:t> Le Défenseur, l’Esprit Saint que le Père enverra en mon nom, lui, vous enseignera tout, et il vous fera souvenir de tout ce que je vous ai dit</a:t>
            </a:r>
            <a:r>
              <a:rPr lang="fr-FR" sz="3200" dirty="0">
                <a:latin typeface="Times New Roman" pitchFamily="18" charset="0"/>
                <a:cs typeface="Times New Roman" pitchFamily="18" charset="0"/>
              </a:rPr>
              <a:t>”.</a:t>
            </a:r>
            <a:endParaRPr lang="fr-FR" sz="3200" baseline="0" dirty="0">
              <a:solidFill>
                <a:srgbClr val="3E4D1F"/>
              </a:solidFill>
              <a:latin typeface="Times New Roman" pitchFamily="18" charset="0"/>
              <a:ea typeface="Calibri"/>
              <a:cs typeface="Times New Roman" pitchFamily="18" charset="0"/>
            </a:endParaRPr>
          </a:p>
        </p:txBody>
      </p:sp>
      <p:sp>
        <p:nvSpPr>
          <p:cNvPr id="7" name="Rectangle 6"/>
          <p:cNvSpPr/>
          <p:nvPr/>
        </p:nvSpPr>
        <p:spPr>
          <a:xfrm>
            <a:off x="2411760" y="188640"/>
            <a:ext cx="6534488" cy="1446550"/>
          </a:xfrm>
          <a:prstGeom prst="rect">
            <a:avLst/>
          </a:prstGeom>
        </p:spPr>
        <p:txBody>
          <a:bodyPr wrap="square">
            <a:spAutoFit/>
          </a:bodyPr>
          <a:lstStyle/>
          <a:p>
            <a:r>
              <a:rPr lang="fr-FR" sz="4400" b="1" dirty="0">
                <a:solidFill>
                  <a:schemeClr val="bg1"/>
                </a:solidFill>
                <a:latin typeface="Times New Roman" pitchFamily="18" charset="0"/>
                <a:ea typeface="Times New Roman"/>
                <a:cs typeface="Times New Roman" pitchFamily="18" charset="0"/>
              </a:rPr>
              <a:t>C’est dans l’Esprit Saint que vous serez baptisés </a:t>
            </a:r>
            <a:endParaRPr lang="fr-FR" sz="4400" b="1" u="sng"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srcRect/>
          <a:stretch>
            <a:fillRect/>
          </a:stretch>
        </p:blipFill>
        <p:spPr bwMode="auto">
          <a:xfrm>
            <a:off x="395536" y="332656"/>
            <a:ext cx="1800000" cy="1113295"/>
          </a:xfrm>
          <a:prstGeom prst="rect">
            <a:avLst/>
          </a:prstGeom>
          <a:solidFill>
            <a:srgbClr val="FFFFFF"/>
          </a:solidFill>
          <a:ln w="9525">
            <a:noFill/>
            <a:miter lim="800000"/>
            <a:headEnd/>
            <a:tailEnd/>
          </a:ln>
        </p:spPr>
      </p:pic>
      <p:sp>
        <p:nvSpPr>
          <p:cNvPr id="4" name="Rectangle 3"/>
          <p:cNvSpPr/>
          <p:nvPr/>
        </p:nvSpPr>
        <p:spPr>
          <a:xfrm>
            <a:off x="2483768" y="332656"/>
            <a:ext cx="4277261" cy="1077218"/>
          </a:xfrm>
          <a:prstGeom prst="rect">
            <a:avLst/>
          </a:prstGeom>
        </p:spPr>
        <p:txBody>
          <a:bodyPr wrap="none">
            <a:spAutoFit/>
          </a:bodyPr>
          <a:lstStyle/>
          <a:p>
            <a:r>
              <a:rPr lang="fr-FR" sz="3200" b="1" dirty="0">
                <a:solidFill>
                  <a:schemeClr val="bg1"/>
                </a:solidFill>
                <a:latin typeface="Times New Roman" pitchFamily="18" charset="0"/>
                <a:ea typeface="Times New Roman"/>
                <a:cs typeface="Times New Roman" pitchFamily="18" charset="0"/>
              </a:rPr>
              <a:t>CHER THEOPHILE, </a:t>
            </a:r>
          </a:p>
          <a:p>
            <a:r>
              <a:rPr lang="fr-FR" sz="3200" b="1" dirty="0">
                <a:solidFill>
                  <a:schemeClr val="bg1"/>
                </a:solidFill>
                <a:latin typeface="Times New Roman" pitchFamily="18" charset="0"/>
                <a:ea typeface="Times New Roman"/>
                <a:cs typeface="Times New Roman" pitchFamily="18" charset="0"/>
              </a:rPr>
              <a:t>dans mon premier livre</a:t>
            </a:r>
            <a:endParaRPr lang="fr-FR" sz="3200" b="1" u="sng" dirty="0">
              <a:solidFill>
                <a:schemeClr val="bg1"/>
              </a:solidFill>
            </a:endParaRPr>
          </a:p>
        </p:txBody>
      </p:sp>
      <p:sp>
        <p:nvSpPr>
          <p:cNvPr id="6" name="Rectangle 5"/>
          <p:cNvSpPr/>
          <p:nvPr/>
        </p:nvSpPr>
        <p:spPr>
          <a:xfrm>
            <a:off x="683568" y="2060848"/>
            <a:ext cx="7848872" cy="2850011"/>
          </a:xfrm>
          <a:prstGeom prst="rect">
            <a:avLst/>
          </a:prstGeom>
        </p:spPr>
        <p:txBody>
          <a:bodyPr wrap="square">
            <a:spAutoFit/>
          </a:bodyPr>
          <a:lstStyle/>
          <a:p>
            <a:pPr>
              <a:lnSpc>
                <a:spcPct val="115000"/>
              </a:lnSpc>
              <a:spcAft>
                <a:spcPts val="0"/>
              </a:spcAft>
            </a:pPr>
            <a:r>
              <a:rPr lang="fr-FR" sz="3200" dirty="0">
                <a:latin typeface="Times New Roman" pitchFamily="18" charset="0"/>
                <a:ea typeface="Calibri"/>
                <a:cs typeface="Times New Roman" pitchFamily="18" charset="0"/>
              </a:rPr>
              <a:t>Ce prénom a pour racine deux mots : </a:t>
            </a:r>
          </a:p>
          <a:p>
            <a:pPr>
              <a:lnSpc>
                <a:spcPct val="115000"/>
              </a:lnSpc>
              <a:spcAft>
                <a:spcPts val="0"/>
              </a:spcAft>
            </a:pPr>
            <a:r>
              <a:rPr lang="fr-FR" sz="3200" dirty="0">
                <a:latin typeface="Times New Roman" pitchFamily="18" charset="0"/>
                <a:ea typeface="Calibri"/>
                <a:cs typeface="Times New Roman" pitchFamily="18" charset="0"/>
              </a:rPr>
              <a:t>Dieu (</a:t>
            </a:r>
            <a:r>
              <a:rPr lang="fr-FR" sz="3200" i="1" dirty="0" err="1">
                <a:latin typeface="Times New Roman" pitchFamily="18" charset="0"/>
                <a:ea typeface="Calibri"/>
                <a:cs typeface="Times New Roman" pitchFamily="18" charset="0"/>
              </a:rPr>
              <a:t>Theos</a:t>
            </a:r>
            <a:r>
              <a:rPr lang="fr-FR" sz="3200" dirty="0">
                <a:latin typeface="Times New Roman" pitchFamily="18" charset="0"/>
                <a:ea typeface="Calibri"/>
                <a:cs typeface="Times New Roman" pitchFamily="18" charset="0"/>
              </a:rPr>
              <a:t>) et amour (</a:t>
            </a:r>
            <a:r>
              <a:rPr lang="fr-FR" sz="3200" i="1" dirty="0" err="1">
                <a:latin typeface="Times New Roman" pitchFamily="18" charset="0"/>
                <a:ea typeface="Calibri"/>
                <a:cs typeface="Times New Roman" pitchFamily="18" charset="0"/>
              </a:rPr>
              <a:t>philia</a:t>
            </a:r>
            <a:r>
              <a:rPr lang="fr-FR" sz="3200" dirty="0">
                <a:latin typeface="Times New Roman" pitchFamily="18" charset="0"/>
                <a:ea typeface="Calibri"/>
                <a:cs typeface="Times New Roman" pitchFamily="18" charset="0"/>
              </a:rPr>
              <a:t>). </a:t>
            </a:r>
          </a:p>
          <a:p>
            <a:pPr>
              <a:lnSpc>
                <a:spcPct val="115000"/>
              </a:lnSpc>
              <a:spcAft>
                <a:spcPts val="0"/>
              </a:spcAft>
            </a:pPr>
            <a:r>
              <a:rPr lang="fr-FR" sz="3200" dirty="0">
                <a:latin typeface="Times New Roman" pitchFamily="18" charset="0"/>
                <a:ea typeface="Calibri"/>
                <a:cs typeface="Times New Roman" pitchFamily="18" charset="0"/>
              </a:rPr>
              <a:t>Il est souvent traduit par aimant Dieu </a:t>
            </a:r>
          </a:p>
          <a:p>
            <a:pPr>
              <a:lnSpc>
                <a:spcPct val="115000"/>
              </a:lnSpc>
              <a:spcAft>
                <a:spcPts val="0"/>
              </a:spcAft>
            </a:pPr>
            <a:r>
              <a:rPr lang="fr-FR" sz="3200" dirty="0">
                <a:latin typeface="Times New Roman" pitchFamily="18" charset="0"/>
                <a:ea typeface="Calibri"/>
                <a:cs typeface="Times New Roman" pitchFamily="18" charset="0"/>
              </a:rPr>
              <a:t>ou aimé de Dieu.</a:t>
            </a:r>
          </a:p>
          <a:p>
            <a:r>
              <a:rPr lang="fr-FR" sz="3200" dirty="0">
                <a:latin typeface="Times New Roman" pitchFamily="18" charset="0"/>
                <a:ea typeface="Calibri"/>
                <a:cs typeface="Times New Roman" pitchFamily="18" charset="0"/>
              </a:rPr>
              <a:t>Qui est donc Théophile à qui Luc s’adresse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cstate="print"/>
          <a:srcRect/>
          <a:stretch>
            <a:fillRect/>
          </a:stretch>
        </p:blipFill>
        <p:spPr bwMode="auto">
          <a:xfrm>
            <a:off x="467544" y="332656"/>
            <a:ext cx="1800200" cy="1080120"/>
          </a:xfrm>
          <a:prstGeom prst="rect">
            <a:avLst/>
          </a:prstGeom>
          <a:solidFill>
            <a:srgbClr val="FFFFFF"/>
          </a:solidFill>
          <a:ln w="9525">
            <a:noFill/>
            <a:miter lim="800000"/>
            <a:headEnd/>
            <a:tailEnd/>
          </a:ln>
        </p:spPr>
      </p:pic>
      <p:sp>
        <p:nvSpPr>
          <p:cNvPr id="5" name="Rectangle 4"/>
          <p:cNvSpPr/>
          <p:nvPr/>
        </p:nvSpPr>
        <p:spPr>
          <a:xfrm>
            <a:off x="467544" y="1844824"/>
            <a:ext cx="8352928" cy="4524315"/>
          </a:xfrm>
          <a:prstGeom prst="rect">
            <a:avLst/>
          </a:prstGeom>
        </p:spPr>
        <p:txBody>
          <a:bodyPr wrap="square">
            <a:spAutoFit/>
          </a:bodyPr>
          <a:lstStyle/>
          <a:p>
            <a:pPr>
              <a:spcAft>
                <a:spcPts val="0"/>
              </a:spcAft>
            </a:pPr>
            <a:r>
              <a:rPr lang="fr-FR" sz="3200" dirty="0">
                <a:solidFill>
                  <a:srgbClr val="000000"/>
                </a:solidFill>
                <a:latin typeface="Times New Roman" pitchFamily="18" charset="0"/>
                <a:ea typeface="Times New Roman"/>
                <a:cs typeface="Times New Roman" pitchFamily="18" charset="0"/>
              </a:rPr>
              <a:t>Que veut dire être baptisé dans l’Esprit Saint ? </a:t>
            </a:r>
          </a:p>
          <a:p>
            <a:pPr>
              <a:spcAft>
                <a:spcPts val="0"/>
              </a:spcAft>
            </a:pPr>
            <a:r>
              <a:rPr lang="fr-FR" sz="3200" dirty="0">
                <a:solidFill>
                  <a:srgbClr val="000000"/>
                </a:solidFill>
                <a:latin typeface="Times New Roman" pitchFamily="18" charset="0"/>
                <a:ea typeface="Times New Roman"/>
                <a:cs typeface="Times New Roman" pitchFamily="18" charset="0"/>
              </a:rPr>
              <a:t>Le jour de son baptême, le chrétien reçoit l’Esprit de Dieu annoncé par Jésus. Celui-ci lui donne la force, l’intelligence pour mettre en pratique la Parole de Dieu.</a:t>
            </a:r>
          </a:p>
          <a:p>
            <a:pPr>
              <a:spcAft>
                <a:spcPts val="0"/>
              </a:spcAft>
            </a:pPr>
            <a:endParaRPr lang="fr-FR" sz="3200" dirty="0">
              <a:solidFill>
                <a:srgbClr val="000000"/>
              </a:solidFill>
              <a:latin typeface="Times New Roman" pitchFamily="18" charset="0"/>
              <a:ea typeface="Times New Roman"/>
              <a:cs typeface="Times New Roman" pitchFamily="18" charset="0"/>
            </a:endParaRPr>
          </a:p>
          <a:p>
            <a:r>
              <a:rPr lang="fr-FR" sz="3200" dirty="0">
                <a:latin typeface="Times New Roman" pitchFamily="18" charset="0"/>
                <a:ea typeface="Calibri"/>
                <a:cs typeface="Times New Roman" pitchFamily="18" charset="0"/>
              </a:rPr>
              <a:t>Notre prière peut aussi s’adresser à l’Esprit Saint. Nous pouvons lui demander de nous aider à comprendre la Parole de l’Evangile et à la vivre.</a:t>
            </a:r>
            <a:endParaRPr lang="fr-FR" sz="3200" dirty="0">
              <a:solidFill>
                <a:schemeClr val="accent3">
                  <a:lumMod val="50000"/>
                </a:schemeClr>
              </a:solidFill>
              <a:latin typeface="Times New Roman" pitchFamily="18" charset="0"/>
              <a:ea typeface="Calibri"/>
              <a:cs typeface="Times New Roman" pitchFamily="18" charset="0"/>
            </a:endParaRPr>
          </a:p>
        </p:txBody>
      </p:sp>
      <p:sp>
        <p:nvSpPr>
          <p:cNvPr id="6" name="Rectangle 5"/>
          <p:cNvSpPr/>
          <p:nvPr/>
        </p:nvSpPr>
        <p:spPr>
          <a:xfrm>
            <a:off x="2483768" y="188640"/>
            <a:ext cx="6462480" cy="1446550"/>
          </a:xfrm>
          <a:prstGeom prst="rect">
            <a:avLst/>
          </a:prstGeom>
        </p:spPr>
        <p:txBody>
          <a:bodyPr wrap="square">
            <a:spAutoFit/>
          </a:bodyPr>
          <a:lstStyle/>
          <a:p>
            <a:r>
              <a:rPr lang="fr-FR" sz="4400" b="1" dirty="0">
                <a:solidFill>
                  <a:schemeClr val="bg1"/>
                </a:solidFill>
                <a:latin typeface="Times New Roman" pitchFamily="18" charset="0"/>
                <a:ea typeface="Times New Roman"/>
                <a:cs typeface="Times New Roman" pitchFamily="18" charset="0"/>
              </a:rPr>
              <a:t>C’est dans l’Esprit Saint que vous serez baptisés </a:t>
            </a:r>
            <a:endParaRPr lang="fr-FR" sz="4400" b="1" u="sng"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797927014"/>
              </p:ext>
            </p:extLst>
          </p:nvPr>
        </p:nvGraphicFramePr>
        <p:xfrm>
          <a:off x="142845" y="1196752"/>
          <a:ext cx="8786873" cy="5400600"/>
        </p:xfrm>
        <a:graphic>
          <a:graphicData uri="http://schemas.openxmlformats.org/drawingml/2006/table">
            <a:tbl>
              <a:tblPr/>
              <a:tblGrid>
                <a:gridCol w="2412931">
                  <a:extLst>
                    <a:ext uri="{9D8B030D-6E8A-4147-A177-3AD203B41FA5}">
                      <a16:colId xmlns:a16="http://schemas.microsoft.com/office/drawing/2014/main" val="20000"/>
                    </a:ext>
                  </a:extLst>
                </a:gridCol>
                <a:gridCol w="3281546">
                  <a:extLst>
                    <a:ext uri="{9D8B030D-6E8A-4147-A177-3AD203B41FA5}">
                      <a16:colId xmlns:a16="http://schemas.microsoft.com/office/drawing/2014/main" val="20001"/>
                    </a:ext>
                  </a:extLst>
                </a:gridCol>
                <a:gridCol w="3092396">
                  <a:extLst>
                    <a:ext uri="{9D8B030D-6E8A-4147-A177-3AD203B41FA5}">
                      <a16:colId xmlns:a16="http://schemas.microsoft.com/office/drawing/2014/main" val="20002"/>
                    </a:ext>
                  </a:extLst>
                </a:gridCol>
              </a:tblGrid>
              <a:tr h="723656">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76944">
                <a:tc>
                  <a:txBody>
                    <a:bodyPr/>
                    <a:lstStyle/>
                    <a:p>
                      <a:pPr>
                        <a:spcAft>
                          <a:spcPts val="0"/>
                        </a:spcAft>
                      </a:pPr>
                      <a:r>
                        <a:rPr lang="fr-FR" sz="2000" dirty="0">
                          <a:solidFill>
                            <a:srgbClr val="000000"/>
                          </a:solidFill>
                          <a:latin typeface="Times New Roman" pitchFamily="18" charset="0"/>
                          <a:ea typeface="Times New Roman"/>
                          <a:cs typeface="Times New Roman" pitchFamily="18" charset="0"/>
                        </a:rPr>
                        <a:t>Qui est l’Esprit Saint? </a:t>
                      </a:r>
                    </a:p>
                    <a:p>
                      <a:pPr>
                        <a:spcAft>
                          <a:spcPts val="0"/>
                        </a:spcAft>
                      </a:pPr>
                      <a:endParaRPr lang="fr-FR" sz="2000" dirty="0">
                        <a:solidFill>
                          <a:srgbClr val="000000"/>
                        </a:solidFill>
                        <a:latin typeface="Times New Roman" pitchFamily="18" charset="0"/>
                        <a:ea typeface="Times New Roman"/>
                        <a:cs typeface="Times New Roman" pitchFamily="18" charset="0"/>
                      </a:endParaRPr>
                    </a:p>
                    <a:p>
                      <a:r>
                        <a:rPr lang="fr-FR" sz="2000" dirty="0">
                          <a:latin typeface="Times New Roman" pitchFamily="18" charset="0"/>
                          <a:ea typeface="Calibri"/>
                          <a:cs typeface="Times New Roman" pitchFamily="18" charset="0"/>
                        </a:rPr>
                        <a:t>Que veut dire : être baptisé dans l’Esprit Saint ? </a:t>
                      </a:r>
                    </a:p>
                    <a:p>
                      <a:endParaRPr lang="fr-FR" sz="2000" dirty="0">
                        <a:solidFill>
                          <a:schemeClr val="accent3">
                            <a:lumMod val="50000"/>
                          </a:schemeClr>
                        </a:solidFill>
                        <a:latin typeface="Times New Roman" pitchFamily="18" charset="0"/>
                        <a:ea typeface="Calibri"/>
                        <a:cs typeface="Times New Roman" pitchFamily="18" charset="0"/>
                      </a:endParaRPr>
                    </a:p>
                    <a:p>
                      <a:endParaRPr lang="fr-FR" sz="2000" dirty="0">
                        <a:solidFill>
                          <a:schemeClr val="accent3">
                            <a:lumMod val="50000"/>
                          </a:schemeClr>
                        </a:solidFill>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b="1" dirty="0">
                          <a:solidFill>
                            <a:srgbClr val="000000"/>
                          </a:solidFill>
                          <a:latin typeface="Times New Roman" pitchFamily="18" charset="0"/>
                          <a:ea typeface="Times New Roman"/>
                          <a:cs typeface="Times New Roman" pitchFamily="18" charset="0"/>
                        </a:rPr>
                        <a:t>Jésus explique à ses disciples, qui est l’Esprit Saint</a:t>
                      </a:r>
                      <a:r>
                        <a:rPr lang="fr-FR" sz="2000" dirty="0">
                          <a:solidFill>
                            <a:srgbClr val="000000"/>
                          </a:solidFill>
                          <a:latin typeface="Times New Roman" pitchFamily="18" charset="0"/>
                          <a:ea typeface="Times New Roman"/>
                          <a:cs typeface="Times New Roman" pitchFamily="18" charset="0"/>
                        </a:rPr>
                        <a:t>.</a:t>
                      </a:r>
                      <a:r>
                        <a:rPr lang="fr-FR" sz="2000" strike="sngStrike" dirty="0">
                          <a:solidFill>
                            <a:srgbClr val="000000"/>
                          </a:solidFill>
                          <a:latin typeface="Times New Roman" pitchFamily="18" charset="0"/>
                          <a:ea typeface="Times New Roman"/>
                          <a:cs typeface="Times New Roman" pitchFamily="18" charset="0"/>
                        </a:rPr>
                        <a:t>  </a:t>
                      </a:r>
                    </a:p>
                    <a:p>
                      <a:pPr>
                        <a:spcAft>
                          <a:spcPts val="0"/>
                        </a:spcAft>
                      </a:pPr>
                      <a:endParaRPr lang="fr-FR" sz="2000" dirty="0">
                        <a:solidFill>
                          <a:srgbClr val="000000"/>
                        </a:solidFill>
                        <a:latin typeface="Times New Roman" pitchFamily="18" charset="0"/>
                        <a:ea typeface="Times New Roman"/>
                        <a:cs typeface="Times New Roman" pitchFamily="18" charset="0"/>
                      </a:endParaRPr>
                    </a:p>
                    <a:p>
                      <a:r>
                        <a:rPr lang="fr-FR" sz="2000" b="1" dirty="0">
                          <a:latin typeface="Times New Roman" pitchFamily="18" charset="0"/>
                          <a:ea typeface="Calibri"/>
                          <a:cs typeface="Times New Roman" pitchFamily="18" charset="0"/>
                        </a:rPr>
                        <a:t>Jean 14, 26</a:t>
                      </a:r>
                      <a:r>
                        <a:rPr lang="fr-FR" sz="2000" dirty="0">
                          <a:latin typeface="Times New Roman" pitchFamily="18" charset="0"/>
                          <a:ea typeface="Calibri"/>
                          <a:cs typeface="Times New Roman" pitchFamily="18" charset="0"/>
                        </a:rPr>
                        <a:t> : “</a:t>
                      </a:r>
                      <a:r>
                        <a:rPr lang="fr-FR" sz="2000" i="1" dirty="0">
                          <a:latin typeface="Times New Roman" pitchFamily="18" charset="0"/>
                          <a:ea typeface="Calibri"/>
                          <a:cs typeface="Times New Roman" pitchFamily="18" charset="0"/>
                        </a:rPr>
                        <a:t> Le Défenseur, l’Esprit Saint que le Père enverra en mon nom, lui, vous enseignera tout, et il vous fera souvenir de tout ce que je vous ai dit</a:t>
                      </a:r>
                      <a:r>
                        <a:rPr lang="fr-FR" sz="2000" dirty="0">
                          <a:latin typeface="Times New Roman" pitchFamily="18" charset="0"/>
                          <a:ea typeface="Calibri"/>
                          <a:cs typeface="Times New Roman" pitchFamily="18" charset="0"/>
                        </a:rPr>
                        <a:t>”.</a:t>
                      </a:r>
                      <a:endParaRPr lang="fr-FR" sz="2000" baseline="0" dirty="0">
                        <a:solidFill>
                          <a:srgbClr val="3E4D1F"/>
                        </a:solidFill>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2000" kern="1200" dirty="0">
                          <a:solidFill>
                            <a:schemeClr val="tx1"/>
                          </a:solidFill>
                          <a:latin typeface="Times New Roman" pitchFamily="18" charset="0"/>
                          <a:ea typeface="+mn-ea"/>
                          <a:cs typeface="Times New Roman" pitchFamily="18" charset="0"/>
                        </a:rPr>
                        <a:t>Que veut dire être baptisé dans l’Esprit Saint ? </a:t>
                      </a:r>
                    </a:p>
                    <a:p>
                      <a:endParaRPr lang="fr-FR" sz="2000" kern="1200" dirty="0">
                        <a:solidFill>
                          <a:schemeClr val="tx1"/>
                        </a:solidFill>
                        <a:latin typeface="Times New Roman" pitchFamily="18" charset="0"/>
                        <a:ea typeface="+mn-ea"/>
                        <a:cs typeface="Times New Roman" pitchFamily="18" charset="0"/>
                      </a:endParaRPr>
                    </a:p>
                    <a:p>
                      <a:r>
                        <a:rPr lang="fr-FR" sz="2000" kern="1200" dirty="0">
                          <a:solidFill>
                            <a:schemeClr val="tx1"/>
                          </a:solidFill>
                          <a:latin typeface="Times New Roman" pitchFamily="18" charset="0"/>
                          <a:ea typeface="+mn-ea"/>
                          <a:cs typeface="Times New Roman" pitchFamily="18" charset="0"/>
                        </a:rPr>
                        <a:t>Le jour de son baptême, le chrétien reçoit l’Esprit de Dieu annoncé par Jésus. Celui-ci lui donne la force, l’intelligence pour mettre en pratique la Parole de Dieu.</a:t>
                      </a:r>
                    </a:p>
                    <a:p>
                      <a:r>
                        <a:rPr lang="fr-FR" sz="2000" kern="1200" dirty="0">
                          <a:solidFill>
                            <a:schemeClr val="tx1"/>
                          </a:solidFill>
                          <a:latin typeface="Times New Roman" pitchFamily="18" charset="0"/>
                          <a:ea typeface="+mn-ea"/>
                          <a:cs typeface="Times New Roman" pitchFamily="18" charset="0"/>
                        </a:rPr>
                        <a:t>Notre prière peut aussi s’adresser à l’Esprit Saint. Nous pouvons lui demander de nous aider à comprendre la Parole de l’Evangile et à la vivre.</a:t>
                      </a: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Image 4"/>
          <p:cNvPicPr>
            <a:picLocks noChangeAspect="1"/>
          </p:cNvPicPr>
          <p:nvPr/>
        </p:nvPicPr>
        <p:blipFill>
          <a:blip r:embed="rId2" cstate="print"/>
          <a:srcRect/>
          <a:stretch>
            <a:fillRect/>
          </a:stretch>
        </p:blipFill>
        <p:spPr bwMode="auto">
          <a:xfrm>
            <a:off x="251520" y="1268760"/>
            <a:ext cx="1045350" cy="646546"/>
          </a:xfrm>
          <a:prstGeom prst="rect">
            <a:avLst/>
          </a:prstGeom>
          <a:solidFill>
            <a:srgbClr val="FFFFFF"/>
          </a:solidFill>
          <a:ln w="9525">
            <a:noFill/>
            <a:miter lim="800000"/>
            <a:headEnd/>
            <a:tailEnd/>
          </a:ln>
        </p:spPr>
      </p:pic>
      <p:pic>
        <p:nvPicPr>
          <p:cNvPr id="6" name="Image 5"/>
          <p:cNvPicPr>
            <a:picLocks noChangeAspect="1"/>
          </p:cNvPicPr>
          <p:nvPr/>
        </p:nvPicPr>
        <p:blipFill>
          <a:blip r:embed="rId3" cstate="print"/>
          <a:stretch>
            <a:fillRect/>
          </a:stretch>
        </p:blipFill>
        <p:spPr bwMode="auto">
          <a:xfrm>
            <a:off x="2555776" y="1268760"/>
            <a:ext cx="1047699" cy="648000"/>
          </a:xfrm>
          <a:prstGeom prst="rect">
            <a:avLst/>
          </a:prstGeom>
          <a:noFill/>
          <a:ln>
            <a:noFill/>
          </a:ln>
        </p:spPr>
      </p:pic>
      <p:pic>
        <p:nvPicPr>
          <p:cNvPr id="7" name="Image 6"/>
          <p:cNvPicPr>
            <a:picLocks noChangeAspect="1"/>
          </p:cNvPicPr>
          <p:nvPr/>
        </p:nvPicPr>
        <p:blipFill>
          <a:blip r:embed="rId4" cstate="print"/>
          <a:srcRect/>
          <a:stretch>
            <a:fillRect/>
          </a:stretch>
        </p:blipFill>
        <p:spPr bwMode="auto">
          <a:xfrm>
            <a:off x="5940152" y="1268760"/>
            <a:ext cx="1047339" cy="648000"/>
          </a:xfrm>
          <a:prstGeom prst="rect">
            <a:avLst/>
          </a:prstGeom>
          <a:solidFill>
            <a:srgbClr val="FFFFFF"/>
          </a:solidFill>
          <a:ln w="9525">
            <a:noFill/>
            <a:miter lim="800000"/>
            <a:headEnd/>
            <a:tailEnd/>
          </a:ln>
        </p:spPr>
      </p:pic>
      <p:sp>
        <p:nvSpPr>
          <p:cNvPr id="9" name="Rectangle 8"/>
          <p:cNvSpPr/>
          <p:nvPr/>
        </p:nvSpPr>
        <p:spPr>
          <a:xfrm>
            <a:off x="179512" y="357166"/>
            <a:ext cx="8784976" cy="584775"/>
          </a:xfrm>
          <a:prstGeom prst="rect">
            <a:avLst/>
          </a:prstGeom>
        </p:spPr>
        <p:txBody>
          <a:bodyPr wrap="square">
            <a:spAutoFit/>
          </a:bodyPr>
          <a:lstStyle/>
          <a:p>
            <a:r>
              <a:rPr lang="fr-FR" sz="3200" b="1" dirty="0">
                <a:latin typeface="Times New Roman" pitchFamily="18" charset="0"/>
                <a:ea typeface="Times New Roman"/>
                <a:cs typeface="Times New Roman" pitchFamily="18" charset="0"/>
              </a:rPr>
              <a:t>C’est dans l’Esprit Saint que vous serez baptisés </a:t>
            </a:r>
            <a:endParaRPr lang="fr-FR" sz="3200" b="1" u="sng" dirty="0"/>
          </a:p>
        </p:txBody>
      </p:sp>
      <p:pic>
        <p:nvPicPr>
          <p:cNvPr id="8" name="Picture 3">
            <a:hlinkClick r:id="rId5"/>
          </p:cNvPr>
          <p:cNvPicPr>
            <a:picLocks noChangeAspect="1" noChangeArrowheads="1"/>
          </p:cNvPicPr>
          <p:nvPr/>
        </p:nvPicPr>
        <p:blipFill>
          <a:blip r:embed="rId6" cstate="print"/>
          <a:srcRect/>
          <a:stretch>
            <a:fillRect/>
          </a:stretch>
        </p:blipFill>
        <p:spPr bwMode="auto">
          <a:xfrm>
            <a:off x="395536" y="4797152"/>
            <a:ext cx="1728192" cy="1127528"/>
          </a:xfrm>
          <a:prstGeom prst="rect">
            <a:avLst/>
          </a:prstGeom>
          <a:noFill/>
          <a:ln w="9525">
            <a:noFill/>
            <a:miter lim="800000"/>
            <a:headEnd/>
            <a:tailEnd/>
          </a:ln>
        </p:spPr>
      </p:pic>
      <p:sp>
        <p:nvSpPr>
          <p:cNvPr id="10" name="ZoneTexte 9"/>
          <p:cNvSpPr txBox="1"/>
          <p:nvPr/>
        </p:nvSpPr>
        <p:spPr>
          <a:xfrm>
            <a:off x="467544" y="6165304"/>
            <a:ext cx="1800200" cy="369332"/>
          </a:xfrm>
          <a:prstGeom prst="rect">
            <a:avLst/>
          </a:prstGeom>
          <a:noFill/>
        </p:spPr>
        <p:txBody>
          <a:bodyPr wrap="square" rtlCol="0">
            <a:spAutoFit/>
          </a:bodyPr>
          <a:lstStyle/>
          <a:p>
            <a:r>
              <a:rPr lang="fr-FR" sz="900" dirty="0"/>
              <a:t>Cliquer sur l’image pour accéder à la vidéo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32856"/>
            <a:ext cx="8229600" cy="4536504"/>
          </a:xfrm>
        </p:spPr>
        <p:txBody>
          <a:bodyPr>
            <a:normAutofit/>
          </a:bodyPr>
          <a:lstStyle/>
          <a:p>
            <a:pPr>
              <a:lnSpc>
                <a:spcPct val="115000"/>
              </a:lnSpc>
            </a:pPr>
            <a:r>
              <a:rPr lang="fr-FR" baseline="30000" dirty="0">
                <a:solidFill>
                  <a:srgbClr val="FF0000"/>
                </a:solidFill>
                <a:latin typeface="Times New Roman" pitchFamily="18" charset="0"/>
                <a:ea typeface="Times New Roman"/>
                <a:cs typeface="Times New Roman" pitchFamily="18" charset="0"/>
              </a:rPr>
              <a:t>09</a:t>
            </a:r>
            <a:r>
              <a:rPr lang="fr-FR" dirty="0">
                <a:latin typeface="Times New Roman" pitchFamily="18" charset="0"/>
                <a:ea typeface="Times New Roman"/>
                <a:cs typeface="Times New Roman" pitchFamily="18" charset="0"/>
              </a:rPr>
              <a:t> Après ces paroles, tandis que les Apôtres le regardaient, </a:t>
            </a:r>
            <a:r>
              <a:rPr lang="fr-FR" dirty="0">
                <a:solidFill>
                  <a:srgbClr val="FF0000"/>
                </a:solidFill>
                <a:latin typeface="Times New Roman" pitchFamily="18" charset="0"/>
                <a:ea typeface="Times New Roman"/>
                <a:cs typeface="Times New Roman" pitchFamily="18" charset="0"/>
              </a:rPr>
              <a:t>il s’éleva</a:t>
            </a:r>
            <a:r>
              <a:rPr lang="fr-FR" dirty="0">
                <a:latin typeface="Times New Roman" pitchFamily="18" charset="0"/>
                <a:ea typeface="Times New Roman"/>
                <a:cs typeface="Times New Roman" pitchFamily="18" charset="0"/>
              </a:rPr>
              <a:t>, </a:t>
            </a:r>
            <a:br>
              <a:rPr lang="fr-FR" dirty="0">
                <a:latin typeface="Times New Roman" pitchFamily="18" charset="0"/>
                <a:ea typeface="Times New Roman"/>
                <a:cs typeface="Times New Roman" pitchFamily="18" charset="0"/>
              </a:rPr>
            </a:br>
            <a:r>
              <a:rPr lang="fr-FR" dirty="0">
                <a:latin typeface="Times New Roman" pitchFamily="18" charset="0"/>
                <a:ea typeface="Times New Roman"/>
                <a:cs typeface="Times New Roman" pitchFamily="18" charset="0"/>
              </a:rPr>
              <a:t>et une nuée vint le soustraire </a:t>
            </a:r>
            <a:br>
              <a:rPr lang="fr-FR" dirty="0">
                <a:latin typeface="Times New Roman" pitchFamily="18" charset="0"/>
                <a:ea typeface="Times New Roman"/>
                <a:cs typeface="Times New Roman" pitchFamily="18" charset="0"/>
              </a:rPr>
            </a:br>
            <a:r>
              <a:rPr lang="fr-FR" dirty="0">
                <a:latin typeface="Times New Roman" pitchFamily="18" charset="0"/>
                <a:ea typeface="Times New Roman"/>
                <a:cs typeface="Times New Roman" pitchFamily="18" charset="0"/>
              </a:rPr>
              <a:t>à leurs yeux.</a:t>
            </a:r>
            <a:endParaRPr lang="fr-FR" dirty="0">
              <a:latin typeface="Times New Roman" pitchFamily="18" charset="0"/>
              <a:ea typeface="Calibri"/>
              <a:cs typeface="Times New Roman" pitchFamily="18" charset="0"/>
            </a:endParaRPr>
          </a:p>
        </p:txBody>
      </p:sp>
      <p:pic>
        <p:nvPicPr>
          <p:cNvPr id="4" name="Image 3" descr="CPLP-Logo_textes bibliques2.jpg"/>
          <p:cNvPicPr>
            <a:picLocks noChangeAspect="1"/>
          </p:cNvPicPr>
          <p:nvPr/>
        </p:nvPicPr>
        <p:blipFill>
          <a:blip r:embed="rId2" cstate="print"/>
          <a:stretch>
            <a:fillRect/>
          </a:stretch>
        </p:blipFill>
        <p:spPr>
          <a:xfrm>
            <a:off x="539552" y="188640"/>
            <a:ext cx="2520280" cy="174401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srcRect/>
          <a:stretch>
            <a:fillRect/>
          </a:stretch>
        </p:blipFill>
        <p:spPr bwMode="auto">
          <a:xfrm>
            <a:off x="323528" y="260648"/>
            <a:ext cx="1800000" cy="1113295"/>
          </a:xfrm>
          <a:prstGeom prst="rect">
            <a:avLst/>
          </a:prstGeom>
          <a:solidFill>
            <a:srgbClr val="FFFFFF"/>
          </a:solidFill>
          <a:ln w="9525">
            <a:noFill/>
            <a:miter lim="800000"/>
            <a:headEnd/>
            <a:tailEnd/>
          </a:ln>
        </p:spPr>
      </p:pic>
      <p:sp>
        <p:nvSpPr>
          <p:cNvPr id="5" name="ZoneTexte 4"/>
          <p:cNvSpPr txBox="1"/>
          <p:nvPr/>
        </p:nvSpPr>
        <p:spPr>
          <a:xfrm>
            <a:off x="1259632" y="1916832"/>
            <a:ext cx="5904656" cy="4308872"/>
          </a:xfrm>
          <a:prstGeom prst="rect">
            <a:avLst/>
          </a:prstGeom>
          <a:noFill/>
        </p:spPr>
        <p:txBody>
          <a:bodyPr wrap="square" rtlCol="0">
            <a:spAutoFit/>
          </a:bodyPr>
          <a:lstStyle/>
          <a:p>
            <a:r>
              <a:rPr lang="fr-FR" sz="3200" kern="1500" dirty="0">
                <a:latin typeface="Times New Roman" pitchFamily="18" charset="0"/>
                <a:cs typeface="Times New Roman" pitchFamily="18" charset="0"/>
              </a:rPr>
              <a:t>Que veut dire “s’élever” ? </a:t>
            </a:r>
          </a:p>
          <a:p>
            <a:r>
              <a:rPr lang="fr-FR" sz="3200" kern="1500" dirty="0">
                <a:latin typeface="Times New Roman" pitchFamily="18" charset="0"/>
                <a:cs typeface="Times New Roman" pitchFamily="18" charset="0"/>
              </a:rPr>
              <a:t>S’élever signifie “monter”.</a:t>
            </a:r>
          </a:p>
          <a:p>
            <a:endParaRPr lang="fr-FR" sz="3200" kern="1500" dirty="0">
              <a:latin typeface="Times New Roman" pitchFamily="18" charset="0"/>
              <a:cs typeface="Times New Roman" pitchFamily="18" charset="0"/>
            </a:endParaRPr>
          </a:p>
          <a:p>
            <a:r>
              <a:rPr lang="fr-FR" sz="3200" kern="1500" dirty="0">
                <a:latin typeface="Times New Roman" pitchFamily="18" charset="0"/>
                <a:cs typeface="Times New Roman" pitchFamily="18" charset="0"/>
              </a:rPr>
              <a:t>La traduction grecque nous dit  “Jésus fut élevé”. </a:t>
            </a:r>
          </a:p>
          <a:p>
            <a:r>
              <a:rPr lang="fr-FR" sz="3200" kern="1500" dirty="0">
                <a:latin typeface="Times New Roman" pitchFamily="18" charset="0"/>
                <a:cs typeface="Times New Roman" pitchFamily="18" charset="0"/>
              </a:rPr>
              <a:t>Cela veut dire qu’il ne s’est pas élevé de lui-même </a:t>
            </a:r>
          </a:p>
          <a:p>
            <a:r>
              <a:rPr lang="fr-FR" sz="3200" kern="1500" dirty="0">
                <a:latin typeface="Times New Roman" pitchFamily="18" charset="0"/>
                <a:cs typeface="Times New Roman" pitchFamily="18" charset="0"/>
              </a:rPr>
              <a:t>mais que c’est Dieu qui l’a élevé.</a:t>
            </a:r>
          </a:p>
          <a:p>
            <a:endParaRPr lang="fr-FR" dirty="0"/>
          </a:p>
        </p:txBody>
      </p:sp>
      <p:sp>
        <p:nvSpPr>
          <p:cNvPr id="7" name="Rectangle 6"/>
          <p:cNvSpPr/>
          <p:nvPr/>
        </p:nvSpPr>
        <p:spPr>
          <a:xfrm>
            <a:off x="3131840" y="476672"/>
            <a:ext cx="2472152" cy="769441"/>
          </a:xfrm>
          <a:prstGeom prst="rect">
            <a:avLst/>
          </a:prstGeom>
        </p:spPr>
        <p:txBody>
          <a:bodyPr wrap="none">
            <a:spAutoFit/>
          </a:bodyPr>
          <a:lstStyle/>
          <a:p>
            <a:pPr lvl="0"/>
            <a:r>
              <a:rPr lang="fr-FR" sz="4400" b="1" dirty="0">
                <a:solidFill>
                  <a:schemeClr val="bg1"/>
                </a:solidFill>
                <a:latin typeface="Times New Roman" pitchFamily="18" charset="0"/>
                <a:ea typeface="Times New Roman"/>
                <a:cs typeface="Times New Roman" pitchFamily="18" charset="0"/>
              </a:rPr>
              <a:t>Il s’éleva </a:t>
            </a:r>
            <a:endParaRPr lang="fr-FR" sz="4400" b="1" u="sng" dirty="0">
              <a:solidFill>
                <a:schemeClr val="bg1"/>
              </a:solidFill>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bwMode="auto">
          <a:xfrm>
            <a:off x="395536" y="332656"/>
            <a:ext cx="1728192" cy="1068882"/>
          </a:xfrm>
          <a:prstGeom prst="rect">
            <a:avLst/>
          </a:prstGeom>
          <a:noFill/>
          <a:ln>
            <a:noFill/>
          </a:ln>
        </p:spPr>
      </p:pic>
      <p:sp>
        <p:nvSpPr>
          <p:cNvPr id="5" name="Rectangle 4"/>
          <p:cNvSpPr/>
          <p:nvPr/>
        </p:nvSpPr>
        <p:spPr>
          <a:xfrm>
            <a:off x="2286000" y="3105835"/>
            <a:ext cx="4572000" cy="369332"/>
          </a:xfrm>
          <a:prstGeom prst="rect">
            <a:avLst/>
          </a:prstGeom>
        </p:spPr>
        <p:txBody>
          <a:bodyPr>
            <a:spAutoFit/>
          </a:bodyPr>
          <a:lstStyle/>
          <a:p>
            <a:r>
              <a:rPr lang="fr-FR" dirty="0">
                <a:solidFill>
                  <a:schemeClr val="accent3">
                    <a:lumMod val="50000"/>
                  </a:schemeClr>
                </a:solidFill>
                <a:latin typeface="Times New Roman" pitchFamily="18" charset="0"/>
                <a:ea typeface="Times New Roman"/>
                <a:cs typeface="Times New Roman" pitchFamily="18" charset="0"/>
              </a:rPr>
              <a:t>,</a:t>
            </a:r>
            <a:endParaRPr lang="fr-FR" u="sng" dirty="0">
              <a:solidFill>
                <a:schemeClr val="accent3">
                  <a:lumMod val="50000"/>
                </a:schemeClr>
              </a:solidFill>
            </a:endParaRPr>
          </a:p>
        </p:txBody>
      </p:sp>
      <p:sp>
        <p:nvSpPr>
          <p:cNvPr id="6" name="Rectangle 5"/>
          <p:cNvSpPr/>
          <p:nvPr/>
        </p:nvSpPr>
        <p:spPr>
          <a:xfrm>
            <a:off x="683568" y="1556792"/>
            <a:ext cx="8208912" cy="2631490"/>
          </a:xfrm>
          <a:prstGeom prst="rect">
            <a:avLst/>
          </a:prstGeom>
        </p:spPr>
        <p:txBody>
          <a:bodyPr wrap="square">
            <a:spAutoFit/>
          </a:bodyPr>
          <a:lstStyle/>
          <a:p>
            <a:pPr>
              <a:spcAft>
                <a:spcPts val="600"/>
              </a:spcAft>
            </a:pPr>
            <a:r>
              <a:rPr lang="fr-FR" sz="3200" dirty="0">
                <a:latin typeface="Times New Roman" pitchFamily="18" charset="0"/>
                <a:cs typeface="Times New Roman" pitchFamily="18" charset="0"/>
              </a:rPr>
              <a:t>Dans le premier testament deux autres personnages sont élevés au ciel à la fin de leur vie : Hénoch (</a:t>
            </a:r>
            <a:r>
              <a:rPr lang="fr-FR" sz="3200" dirty="0" err="1">
                <a:latin typeface="Times New Roman" pitchFamily="18" charset="0"/>
                <a:cs typeface="Times New Roman" pitchFamily="18" charset="0"/>
              </a:rPr>
              <a:t>Gn</a:t>
            </a:r>
            <a:r>
              <a:rPr lang="fr-FR" sz="3200" dirty="0">
                <a:latin typeface="Times New Roman" pitchFamily="18" charset="0"/>
                <a:cs typeface="Times New Roman" pitchFamily="18" charset="0"/>
              </a:rPr>
              <a:t> 5,24) et Élie (2 R 2,1).  </a:t>
            </a:r>
          </a:p>
          <a:p>
            <a:pPr>
              <a:spcAft>
                <a:spcPts val="600"/>
              </a:spcAft>
            </a:pPr>
            <a:r>
              <a:rPr lang="fr-FR" sz="3200" dirty="0">
                <a:latin typeface="Times New Roman" pitchFamily="18" charset="0"/>
                <a:cs typeface="Times New Roman" pitchFamily="18" charset="0"/>
              </a:rPr>
              <a:t>Le prophète Elie a été enlevé au ciel dans un char de feu.</a:t>
            </a:r>
            <a:endParaRPr lang="fr-FR" sz="3200" baseline="0" dirty="0">
              <a:solidFill>
                <a:srgbClr val="3E4D1F"/>
              </a:solidFill>
              <a:latin typeface="Times New Roman" pitchFamily="18" charset="0"/>
              <a:ea typeface="Calibri"/>
              <a:cs typeface="Times New Roman" pitchFamily="18" charset="0"/>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22696" y="4149080"/>
            <a:ext cx="2394151" cy="2339793"/>
          </a:xfrm>
          <a:prstGeom prst="rect">
            <a:avLst/>
          </a:prstGeom>
        </p:spPr>
      </p:pic>
      <p:sp>
        <p:nvSpPr>
          <p:cNvPr id="8" name="ZoneTexte 7"/>
          <p:cNvSpPr txBox="1"/>
          <p:nvPr/>
        </p:nvSpPr>
        <p:spPr>
          <a:xfrm>
            <a:off x="6804248" y="5517232"/>
            <a:ext cx="2016224" cy="646331"/>
          </a:xfrm>
          <a:prstGeom prst="rect">
            <a:avLst/>
          </a:prstGeom>
          <a:noFill/>
        </p:spPr>
        <p:txBody>
          <a:bodyPr wrap="square" rtlCol="0">
            <a:spAutoFit/>
          </a:bodyPr>
          <a:lstStyle/>
          <a:p>
            <a:r>
              <a:rPr lang="fr-FR" dirty="0"/>
              <a:t>Dessin </a:t>
            </a:r>
          </a:p>
          <a:p>
            <a:r>
              <a:rPr lang="fr-FR" dirty="0"/>
              <a:t>Chantal </a:t>
            </a:r>
            <a:r>
              <a:rPr lang="fr-FR" dirty="0" err="1"/>
              <a:t>Lorge</a:t>
            </a:r>
            <a:endParaRPr lang="fr-FR" dirty="0"/>
          </a:p>
        </p:txBody>
      </p:sp>
      <p:sp>
        <p:nvSpPr>
          <p:cNvPr id="9" name="Rectangle 8"/>
          <p:cNvSpPr/>
          <p:nvPr/>
        </p:nvSpPr>
        <p:spPr>
          <a:xfrm>
            <a:off x="5220072" y="3889750"/>
            <a:ext cx="2088232" cy="1200329"/>
          </a:xfrm>
          <a:prstGeom prst="rect">
            <a:avLst/>
          </a:prstGeom>
        </p:spPr>
        <p:txBody>
          <a:bodyPr wrap="square">
            <a:spAutoFit/>
          </a:bodyPr>
          <a:lstStyle/>
          <a:p>
            <a:pPr>
              <a:spcBef>
                <a:spcPts val="600"/>
              </a:spcBef>
              <a:spcAft>
                <a:spcPts val="600"/>
              </a:spcAft>
            </a:pPr>
            <a:r>
              <a:rPr lang="fr-FR" dirty="0">
                <a:latin typeface="Times New Roman" pitchFamily="18" charset="0"/>
                <a:ea typeface="Calibri"/>
                <a:cs typeface="Times New Roman" pitchFamily="18" charset="0"/>
              </a:rPr>
              <a:t>Pour lire ou écouter le récit d’Elie, se rendre sur la page </a:t>
            </a:r>
            <a:r>
              <a:rPr lang="fr-FR" dirty="0">
                <a:solidFill>
                  <a:srgbClr val="0033CC"/>
                </a:solidFill>
                <a:latin typeface="Times New Roman" pitchFamily="18" charset="0"/>
                <a:ea typeface="Calibri"/>
                <a:cs typeface="Times New Roman" pitchFamily="18" charset="0"/>
                <a:hlinkClick r:id="rId4"/>
              </a:rPr>
              <a:t>récits et vidéos </a:t>
            </a:r>
            <a:endParaRPr lang="fr-FR" dirty="0">
              <a:solidFill>
                <a:srgbClr val="0033CC"/>
              </a:solidFill>
              <a:latin typeface="Times New Roman" pitchFamily="18" charset="0"/>
              <a:ea typeface="Calibri"/>
              <a:cs typeface="Times New Roman" pitchFamily="18" charset="0"/>
            </a:endParaRPr>
          </a:p>
        </p:txBody>
      </p:sp>
      <p:pic>
        <p:nvPicPr>
          <p:cNvPr id="10" name="Picture 2" descr="recitsvideos2">
            <a:hlinkClick r:id="rId4"/>
          </p:cNvPr>
          <p:cNvPicPr>
            <a:picLocks noChangeAspect="1" noChangeArrowheads="1"/>
          </p:cNvPicPr>
          <p:nvPr/>
        </p:nvPicPr>
        <p:blipFill>
          <a:blip r:embed="rId5" cstate="print"/>
          <a:srcRect/>
          <a:stretch>
            <a:fillRect/>
          </a:stretch>
        </p:blipFill>
        <p:spPr bwMode="auto">
          <a:xfrm>
            <a:off x="7740352" y="4221088"/>
            <a:ext cx="1070136" cy="768594"/>
          </a:xfrm>
          <a:prstGeom prst="rect">
            <a:avLst/>
          </a:prstGeom>
          <a:noFill/>
        </p:spPr>
      </p:pic>
      <p:sp>
        <p:nvSpPr>
          <p:cNvPr id="11" name="Rectangle 10"/>
          <p:cNvSpPr/>
          <p:nvPr/>
        </p:nvSpPr>
        <p:spPr>
          <a:xfrm>
            <a:off x="3131840" y="476672"/>
            <a:ext cx="2472152" cy="769441"/>
          </a:xfrm>
          <a:prstGeom prst="rect">
            <a:avLst/>
          </a:prstGeom>
        </p:spPr>
        <p:txBody>
          <a:bodyPr wrap="none">
            <a:spAutoFit/>
          </a:bodyPr>
          <a:lstStyle/>
          <a:p>
            <a:r>
              <a:rPr lang="fr-FR" sz="4400" b="1" dirty="0">
                <a:solidFill>
                  <a:schemeClr val="bg1"/>
                </a:solidFill>
                <a:latin typeface="Times New Roman" pitchFamily="18" charset="0"/>
                <a:ea typeface="Times New Roman"/>
                <a:cs typeface="Times New Roman" pitchFamily="18" charset="0"/>
              </a:rPr>
              <a:t>Il s’éleva </a:t>
            </a:r>
            <a:endParaRPr lang="fr-FR" sz="4400" b="1" u="sng" dirty="0">
              <a:solidFill>
                <a:schemeClr val="bg1"/>
              </a:solidFill>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cstate="print"/>
          <a:srcRect/>
          <a:stretch>
            <a:fillRect/>
          </a:stretch>
        </p:blipFill>
        <p:spPr bwMode="auto">
          <a:xfrm>
            <a:off x="395536" y="332656"/>
            <a:ext cx="1800000" cy="1080000"/>
          </a:xfrm>
          <a:prstGeom prst="rect">
            <a:avLst/>
          </a:prstGeom>
          <a:solidFill>
            <a:srgbClr val="FFFFFF"/>
          </a:solidFill>
          <a:ln w="9525">
            <a:noFill/>
            <a:miter lim="800000"/>
            <a:headEnd/>
            <a:tailEnd/>
          </a:ln>
        </p:spPr>
      </p:pic>
      <p:sp>
        <p:nvSpPr>
          <p:cNvPr id="5" name="Rectangle 4"/>
          <p:cNvSpPr/>
          <p:nvPr/>
        </p:nvSpPr>
        <p:spPr>
          <a:xfrm>
            <a:off x="611560" y="1988840"/>
            <a:ext cx="8064895" cy="4431983"/>
          </a:xfrm>
          <a:prstGeom prst="rect">
            <a:avLst/>
          </a:prstGeom>
        </p:spPr>
        <p:txBody>
          <a:bodyPr wrap="square">
            <a:spAutoFit/>
          </a:bodyPr>
          <a:lstStyle/>
          <a:p>
            <a:pPr>
              <a:spcBef>
                <a:spcPts val="600"/>
              </a:spcBef>
              <a:spcAft>
                <a:spcPts val="600"/>
              </a:spcAft>
            </a:pPr>
            <a:r>
              <a:rPr lang="fr-FR" sz="2800" dirty="0">
                <a:latin typeface="Times New Roman" pitchFamily="18" charset="0"/>
                <a:cs typeface="Times New Roman" pitchFamily="18" charset="0"/>
              </a:rPr>
              <a:t>Dans ces deux récits, c’est Dieu qui fait venir Elie et Jésus auprès de lui.</a:t>
            </a:r>
          </a:p>
          <a:p>
            <a:pPr>
              <a:spcBef>
                <a:spcPts val="600"/>
              </a:spcBef>
              <a:spcAft>
                <a:spcPts val="600"/>
              </a:spcAft>
            </a:pPr>
            <a:r>
              <a:rPr lang="fr-FR" sz="2800" dirty="0">
                <a:latin typeface="Times New Roman" pitchFamily="18" charset="0"/>
                <a:cs typeface="Times New Roman" pitchFamily="18" charset="0"/>
              </a:rPr>
              <a:t>“</a:t>
            </a:r>
            <a:r>
              <a:rPr lang="fr-FR" sz="2800" i="1" dirty="0">
                <a:latin typeface="Times New Roman" pitchFamily="18" charset="0"/>
                <a:cs typeface="Times New Roman" pitchFamily="18" charset="0"/>
              </a:rPr>
              <a:t>l’Ascension de Jésus au ciel est un symbole montrant d’une part que Jésus entre dans la gloire de Dieu et d’autre part que la présence du ressuscité auprès des disciples ne sera plus la même. Son corps est absent, mais son esprit demeure avec eux</a:t>
            </a:r>
            <a:r>
              <a:rPr lang="fr-FR" sz="2800" dirty="0">
                <a:latin typeface="Times New Roman" pitchFamily="18" charset="0"/>
                <a:cs typeface="Times New Roman" pitchFamily="18" charset="0"/>
              </a:rPr>
              <a:t>”. </a:t>
            </a:r>
          </a:p>
          <a:p>
            <a:pPr>
              <a:spcBef>
                <a:spcPts val="600"/>
              </a:spcBef>
              <a:spcAft>
                <a:spcPts val="600"/>
              </a:spcAft>
            </a:pPr>
            <a:r>
              <a:rPr lang="fr-FR" dirty="0">
                <a:latin typeface="Times New Roman" pitchFamily="18" charset="0"/>
                <a:cs typeface="Times New Roman" pitchFamily="18" charset="0"/>
              </a:rPr>
              <a:t>(Sébastien </a:t>
            </a:r>
            <a:r>
              <a:rPr lang="fr-FR" dirty="0" err="1">
                <a:latin typeface="Times New Roman" pitchFamily="18" charset="0"/>
                <a:cs typeface="Times New Roman" pitchFamily="18" charset="0"/>
              </a:rPr>
              <a:t>Doane</a:t>
            </a:r>
            <a:r>
              <a:rPr lang="fr-FR" dirty="0">
                <a:latin typeface="Times New Roman" pitchFamily="18" charset="0"/>
                <a:cs typeface="Times New Roman" pitchFamily="18" charset="0"/>
              </a:rPr>
              <a:t>  Ascension.  </a:t>
            </a:r>
            <a:r>
              <a:rPr lang="fr-FR" dirty="0" err="1">
                <a:latin typeface="Times New Roman" pitchFamily="18" charset="0"/>
                <a:cs typeface="Times New Roman" pitchFamily="18" charset="0"/>
              </a:rPr>
              <a:t>Interbible</a:t>
            </a:r>
            <a:r>
              <a:rPr lang="fr-FR" dirty="0">
                <a:latin typeface="Times New Roman" pitchFamily="18" charset="0"/>
                <a:cs typeface="Times New Roman" pitchFamily="18" charset="0"/>
              </a:rPr>
              <a:t>)</a:t>
            </a:r>
          </a:p>
          <a:p>
            <a:pPr>
              <a:spcBef>
                <a:spcPts val="600"/>
              </a:spcBef>
              <a:spcAft>
                <a:spcPts val="600"/>
              </a:spcAft>
            </a:pPr>
            <a:endParaRPr lang="fr-FR" sz="2800" dirty="0">
              <a:solidFill>
                <a:schemeClr val="accent3">
                  <a:lumMod val="50000"/>
                </a:schemeClr>
              </a:solidFill>
              <a:latin typeface="Times New Roman" pitchFamily="18" charset="0"/>
              <a:ea typeface="Calibri"/>
              <a:cs typeface="Times New Roman" pitchFamily="18" charset="0"/>
            </a:endParaRPr>
          </a:p>
        </p:txBody>
      </p:sp>
      <p:sp>
        <p:nvSpPr>
          <p:cNvPr id="6" name="Rectangle 5"/>
          <p:cNvSpPr/>
          <p:nvPr/>
        </p:nvSpPr>
        <p:spPr>
          <a:xfrm>
            <a:off x="3131840" y="476672"/>
            <a:ext cx="2472152" cy="769441"/>
          </a:xfrm>
          <a:prstGeom prst="rect">
            <a:avLst/>
          </a:prstGeom>
        </p:spPr>
        <p:txBody>
          <a:bodyPr wrap="none">
            <a:spAutoFit/>
          </a:bodyPr>
          <a:lstStyle/>
          <a:p>
            <a:pPr lvl="0"/>
            <a:r>
              <a:rPr lang="fr-FR" sz="4400" b="1" dirty="0">
                <a:solidFill>
                  <a:schemeClr val="bg1"/>
                </a:solidFill>
                <a:latin typeface="Times New Roman" pitchFamily="18" charset="0"/>
                <a:ea typeface="Times New Roman"/>
                <a:cs typeface="Times New Roman" pitchFamily="18" charset="0"/>
              </a:rPr>
              <a:t>Il s’éleva </a:t>
            </a:r>
            <a:endParaRPr lang="fr-FR" sz="4400" b="1" u="sng" dirty="0">
              <a:solidFill>
                <a:schemeClr val="bg1"/>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627239704"/>
              </p:ext>
            </p:extLst>
          </p:nvPr>
        </p:nvGraphicFramePr>
        <p:xfrm>
          <a:off x="142845" y="1196752"/>
          <a:ext cx="8786873" cy="5400600"/>
        </p:xfrm>
        <a:graphic>
          <a:graphicData uri="http://schemas.openxmlformats.org/drawingml/2006/table">
            <a:tbl>
              <a:tblPr/>
              <a:tblGrid>
                <a:gridCol w="2318787">
                  <a:extLst>
                    <a:ext uri="{9D8B030D-6E8A-4147-A177-3AD203B41FA5}">
                      <a16:colId xmlns:a16="http://schemas.microsoft.com/office/drawing/2014/main" val="20000"/>
                    </a:ext>
                  </a:extLst>
                </a:gridCol>
                <a:gridCol w="3375690">
                  <a:extLst>
                    <a:ext uri="{9D8B030D-6E8A-4147-A177-3AD203B41FA5}">
                      <a16:colId xmlns:a16="http://schemas.microsoft.com/office/drawing/2014/main" val="20001"/>
                    </a:ext>
                  </a:extLst>
                </a:gridCol>
                <a:gridCol w="3092396">
                  <a:extLst>
                    <a:ext uri="{9D8B030D-6E8A-4147-A177-3AD203B41FA5}">
                      <a16:colId xmlns:a16="http://schemas.microsoft.com/office/drawing/2014/main" val="20002"/>
                    </a:ext>
                  </a:extLst>
                </a:gridCol>
              </a:tblGrid>
              <a:tr h="723656">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76944">
                <a:tc>
                  <a:txBody>
                    <a:bodyPr/>
                    <a:lstStyle/>
                    <a:p>
                      <a:r>
                        <a:rPr lang="fr-FR" sz="2300" kern="1200" dirty="0">
                          <a:solidFill>
                            <a:schemeClr val="tx1"/>
                          </a:solidFill>
                          <a:latin typeface="Times New Roman" pitchFamily="18" charset="0"/>
                          <a:ea typeface="+mn-ea"/>
                          <a:cs typeface="Times New Roman" pitchFamily="18" charset="0"/>
                        </a:rPr>
                        <a:t>Que veut dire “s’élever” ? </a:t>
                      </a:r>
                    </a:p>
                    <a:p>
                      <a:r>
                        <a:rPr lang="fr-FR" sz="2300" kern="1200" dirty="0">
                          <a:solidFill>
                            <a:schemeClr val="tx1"/>
                          </a:solidFill>
                          <a:latin typeface="Times New Roman" pitchFamily="18" charset="0"/>
                          <a:ea typeface="+mn-ea"/>
                          <a:cs typeface="Times New Roman" pitchFamily="18" charset="0"/>
                        </a:rPr>
                        <a:t>S’élever signifie “monter”.</a:t>
                      </a:r>
                    </a:p>
                    <a:p>
                      <a:r>
                        <a:rPr lang="fr-FR" sz="2300" kern="1200" dirty="0">
                          <a:solidFill>
                            <a:schemeClr val="tx1"/>
                          </a:solidFill>
                          <a:latin typeface="Times New Roman" pitchFamily="18" charset="0"/>
                          <a:ea typeface="+mn-ea"/>
                          <a:cs typeface="Times New Roman" pitchFamily="18" charset="0"/>
                        </a:rPr>
                        <a:t>La traduction grecque nous dit  “Jésus fut élevé”.</a:t>
                      </a:r>
                    </a:p>
                    <a:p>
                      <a:r>
                        <a:rPr lang="fr-FR" sz="2300" kern="1200" dirty="0">
                          <a:solidFill>
                            <a:schemeClr val="tx1"/>
                          </a:solidFill>
                          <a:latin typeface="Times New Roman" pitchFamily="18" charset="0"/>
                          <a:ea typeface="+mn-ea"/>
                          <a:cs typeface="Times New Roman" pitchFamily="18" charset="0"/>
                        </a:rPr>
                        <a:t>Cela veut dire qu’il ne s’est pas élevé de lui-même </a:t>
                      </a:r>
                    </a:p>
                    <a:p>
                      <a:r>
                        <a:rPr lang="fr-FR" sz="2300" kern="1200" dirty="0">
                          <a:solidFill>
                            <a:schemeClr val="tx1"/>
                          </a:solidFill>
                          <a:latin typeface="Times New Roman" pitchFamily="18" charset="0"/>
                          <a:ea typeface="+mn-ea"/>
                          <a:cs typeface="Times New Roman" pitchFamily="18" charset="0"/>
                        </a:rPr>
                        <a:t>mais que c’est Dieu qui l’a élevé. </a:t>
                      </a: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fr-FR" sz="2400" dirty="0">
                          <a:latin typeface="Times New Roman" pitchFamily="18" charset="0"/>
                          <a:cs typeface="Times New Roman" pitchFamily="18" charset="0"/>
                        </a:rPr>
                        <a:t>Dans le premier testament deux autres personnages sont élevés au ciel à la fin de leur vie : Hénoch (</a:t>
                      </a:r>
                      <a:r>
                        <a:rPr lang="fr-FR" sz="2400" dirty="0" err="1">
                          <a:latin typeface="Times New Roman" pitchFamily="18" charset="0"/>
                          <a:cs typeface="Times New Roman" pitchFamily="18" charset="0"/>
                        </a:rPr>
                        <a:t>Gn</a:t>
                      </a:r>
                      <a:r>
                        <a:rPr lang="fr-FR" sz="2400" dirty="0">
                          <a:latin typeface="Times New Roman" pitchFamily="18" charset="0"/>
                          <a:cs typeface="Times New Roman" pitchFamily="18" charset="0"/>
                        </a:rPr>
                        <a:t> 5,24) et Élie (2 R 2,1).  </a:t>
                      </a:r>
                    </a:p>
                    <a:p>
                      <a:pPr>
                        <a:spcAft>
                          <a:spcPts val="600"/>
                        </a:spcAft>
                      </a:pPr>
                      <a:r>
                        <a:rPr lang="fr-FR" sz="2400" dirty="0">
                          <a:latin typeface="Times New Roman" pitchFamily="18" charset="0"/>
                          <a:cs typeface="Times New Roman" pitchFamily="18" charset="0"/>
                        </a:rPr>
                        <a:t>Le prophète Elie a été enlevé au ciel dans un char de feu.</a:t>
                      </a:r>
                    </a:p>
                    <a:p>
                      <a:pPr>
                        <a:spcAft>
                          <a:spcPts val="600"/>
                        </a:spcAft>
                      </a:pPr>
                      <a:endParaRPr lang="fr-FR" sz="2400" dirty="0">
                        <a:latin typeface="Times New Roman" pitchFamily="18" charset="0"/>
                        <a:cs typeface="Times New Roman" pitchFamily="18" charset="0"/>
                      </a:endParaRPr>
                    </a:p>
                    <a:p>
                      <a:pPr>
                        <a:spcAft>
                          <a:spcPts val="600"/>
                        </a:spcAft>
                      </a:pPr>
                      <a:endParaRPr lang="fr-FR" sz="2400" baseline="0" dirty="0">
                        <a:solidFill>
                          <a:srgbClr val="3E4D1F"/>
                        </a:solidFill>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2000" kern="1200" dirty="0">
                          <a:solidFill>
                            <a:schemeClr val="tx1"/>
                          </a:solidFill>
                          <a:latin typeface="Times New Roman" pitchFamily="18" charset="0"/>
                          <a:ea typeface="+mn-ea"/>
                          <a:cs typeface="Times New Roman" pitchFamily="18" charset="0"/>
                        </a:rPr>
                        <a:t>Dans ces deux récits, c’est Dieu qui fait venir Elie et Jésus auprès de lui. “</a:t>
                      </a:r>
                      <a:r>
                        <a:rPr lang="fr-FR" sz="2000" i="1" kern="1200" dirty="0">
                          <a:solidFill>
                            <a:schemeClr val="tx1"/>
                          </a:solidFill>
                          <a:latin typeface="Times New Roman" pitchFamily="18" charset="0"/>
                          <a:ea typeface="+mn-ea"/>
                          <a:cs typeface="Times New Roman" pitchFamily="18" charset="0"/>
                        </a:rPr>
                        <a:t>l’Ascension de Jésus au ciel est un symbole montrant d’une part que Jésus entre dans la gloire de Dieu et d’autre part que la présence du ressuscité auprès des disciples ne sera plus la même. Son corps est absent, mais son esprit demeure avec eux</a:t>
                      </a:r>
                      <a:r>
                        <a:rPr lang="fr-FR" sz="2000" kern="1200" dirty="0">
                          <a:solidFill>
                            <a:schemeClr val="tx1"/>
                          </a:solidFill>
                          <a:latin typeface="Times New Roman" pitchFamily="18" charset="0"/>
                          <a:ea typeface="+mn-ea"/>
                          <a:cs typeface="Times New Roman" pitchFamily="18" charset="0"/>
                        </a:rPr>
                        <a:t>”. (Sébastien </a:t>
                      </a:r>
                      <a:r>
                        <a:rPr lang="fr-FR" sz="2000" kern="1200" dirty="0" err="1">
                          <a:solidFill>
                            <a:schemeClr val="tx1"/>
                          </a:solidFill>
                          <a:latin typeface="Times New Roman" pitchFamily="18" charset="0"/>
                          <a:ea typeface="+mn-ea"/>
                          <a:cs typeface="Times New Roman" pitchFamily="18" charset="0"/>
                        </a:rPr>
                        <a:t>Doane</a:t>
                      </a:r>
                      <a:r>
                        <a:rPr lang="fr-FR" sz="2000" kern="1200" dirty="0">
                          <a:solidFill>
                            <a:schemeClr val="tx1"/>
                          </a:solidFill>
                          <a:latin typeface="Times New Roman" pitchFamily="18" charset="0"/>
                          <a:ea typeface="+mn-ea"/>
                          <a:cs typeface="Times New Roman" pitchFamily="18" charset="0"/>
                        </a:rPr>
                        <a:t>  Ascension.  </a:t>
                      </a:r>
                      <a:r>
                        <a:rPr lang="fr-FR" sz="2000" kern="1200" dirty="0" err="1">
                          <a:solidFill>
                            <a:schemeClr val="tx1"/>
                          </a:solidFill>
                          <a:latin typeface="Times New Roman" pitchFamily="18" charset="0"/>
                          <a:ea typeface="+mn-ea"/>
                          <a:cs typeface="Times New Roman" pitchFamily="18" charset="0"/>
                        </a:rPr>
                        <a:t>Interbible</a:t>
                      </a:r>
                      <a:r>
                        <a:rPr lang="fr-FR" sz="2000" kern="1200" dirty="0">
                          <a:solidFill>
                            <a:schemeClr val="tx1"/>
                          </a:solidFill>
                          <a:latin typeface="Times New Roman" pitchFamily="18" charset="0"/>
                          <a:ea typeface="+mn-ea"/>
                          <a:cs typeface="Times New Roman" pitchFamily="18" charset="0"/>
                        </a:rPr>
                        <a:t>)</a:t>
                      </a:r>
                      <a:endParaRPr lang="fr-FR" sz="2000" dirty="0">
                        <a:solidFill>
                          <a:schemeClr val="accent3">
                            <a:lumMod val="50000"/>
                          </a:schemeClr>
                        </a:solidFill>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Image 4"/>
          <p:cNvPicPr>
            <a:picLocks noChangeAspect="1"/>
          </p:cNvPicPr>
          <p:nvPr/>
        </p:nvPicPr>
        <p:blipFill>
          <a:blip r:embed="rId2" cstate="print"/>
          <a:srcRect/>
          <a:stretch>
            <a:fillRect/>
          </a:stretch>
        </p:blipFill>
        <p:spPr bwMode="auto">
          <a:xfrm>
            <a:off x="251520" y="1268760"/>
            <a:ext cx="1045350" cy="646546"/>
          </a:xfrm>
          <a:prstGeom prst="rect">
            <a:avLst/>
          </a:prstGeom>
          <a:solidFill>
            <a:srgbClr val="FFFFFF"/>
          </a:solidFill>
          <a:ln w="9525">
            <a:noFill/>
            <a:miter lim="800000"/>
            <a:headEnd/>
            <a:tailEnd/>
          </a:ln>
        </p:spPr>
      </p:pic>
      <p:pic>
        <p:nvPicPr>
          <p:cNvPr id="6" name="Image 5"/>
          <p:cNvPicPr>
            <a:picLocks noChangeAspect="1"/>
          </p:cNvPicPr>
          <p:nvPr/>
        </p:nvPicPr>
        <p:blipFill>
          <a:blip r:embed="rId3" cstate="print"/>
          <a:stretch>
            <a:fillRect/>
          </a:stretch>
        </p:blipFill>
        <p:spPr bwMode="auto">
          <a:xfrm>
            <a:off x="2555776" y="1268760"/>
            <a:ext cx="1047699" cy="648000"/>
          </a:xfrm>
          <a:prstGeom prst="rect">
            <a:avLst/>
          </a:prstGeom>
          <a:noFill/>
          <a:ln>
            <a:noFill/>
          </a:ln>
        </p:spPr>
      </p:pic>
      <p:pic>
        <p:nvPicPr>
          <p:cNvPr id="7" name="Image 6"/>
          <p:cNvPicPr>
            <a:picLocks noChangeAspect="1"/>
          </p:cNvPicPr>
          <p:nvPr/>
        </p:nvPicPr>
        <p:blipFill>
          <a:blip r:embed="rId4" cstate="print"/>
          <a:srcRect/>
          <a:stretch>
            <a:fillRect/>
          </a:stretch>
        </p:blipFill>
        <p:spPr bwMode="auto">
          <a:xfrm>
            <a:off x="5940152" y="1268760"/>
            <a:ext cx="1047339" cy="648000"/>
          </a:xfrm>
          <a:prstGeom prst="rect">
            <a:avLst/>
          </a:prstGeom>
          <a:solidFill>
            <a:srgbClr val="FFFFFF"/>
          </a:solidFill>
          <a:ln w="9525">
            <a:noFill/>
            <a:miter lim="800000"/>
            <a:headEnd/>
            <a:tailEnd/>
          </a:ln>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148546" y="4941168"/>
            <a:ext cx="1590465" cy="1554354"/>
          </a:xfrm>
          <a:prstGeom prst="rect">
            <a:avLst/>
          </a:prstGeom>
        </p:spPr>
      </p:pic>
      <p:sp>
        <p:nvSpPr>
          <p:cNvPr id="12" name="Rectangle 11"/>
          <p:cNvSpPr/>
          <p:nvPr/>
        </p:nvSpPr>
        <p:spPr>
          <a:xfrm>
            <a:off x="1907704" y="116632"/>
            <a:ext cx="4572000" cy="584775"/>
          </a:xfrm>
          <a:prstGeom prst="rect">
            <a:avLst/>
          </a:prstGeom>
        </p:spPr>
        <p:txBody>
          <a:bodyPr>
            <a:spAutoFit/>
          </a:bodyPr>
          <a:lstStyle/>
          <a:p>
            <a:pPr lvl="0"/>
            <a:endParaRPr lang="fr-FR" sz="3200" u="sng" dirty="0">
              <a:solidFill>
                <a:srgbClr val="FF0000"/>
              </a:solidFill>
            </a:endParaRPr>
          </a:p>
        </p:txBody>
      </p:sp>
      <p:sp>
        <p:nvSpPr>
          <p:cNvPr id="9" name="Rectangle 8"/>
          <p:cNvSpPr/>
          <p:nvPr/>
        </p:nvSpPr>
        <p:spPr>
          <a:xfrm>
            <a:off x="3131840" y="260648"/>
            <a:ext cx="2472152" cy="769441"/>
          </a:xfrm>
          <a:prstGeom prst="rect">
            <a:avLst/>
          </a:prstGeom>
        </p:spPr>
        <p:txBody>
          <a:bodyPr wrap="none">
            <a:spAutoFit/>
          </a:bodyPr>
          <a:lstStyle/>
          <a:p>
            <a:pPr lvl="0"/>
            <a:r>
              <a:rPr lang="fr-FR" sz="4400" b="1" dirty="0">
                <a:latin typeface="Times New Roman" pitchFamily="18" charset="0"/>
                <a:ea typeface="Times New Roman"/>
                <a:cs typeface="Times New Roman" pitchFamily="18" charset="0"/>
              </a:rPr>
              <a:t>Il s’éleva </a:t>
            </a:r>
            <a:endParaRPr lang="fr-FR" sz="4400" b="1" u="sng"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060848"/>
            <a:ext cx="8229600" cy="4536504"/>
          </a:xfrm>
        </p:spPr>
        <p:txBody>
          <a:bodyPr>
            <a:normAutofit/>
          </a:bodyPr>
          <a:lstStyle/>
          <a:p>
            <a:pPr>
              <a:lnSpc>
                <a:spcPct val="115000"/>
              </a:lnSpc>
            </a:pPr>
            <a:r>
              <a:rPr lang="fr-FR" baseline="30000" dirty="0">
                <a:solidFill>
                  <a:srgbClr val="FF0000"/>
                </a:solidFill>
                <a:latin typeface="Times New Roman" pitchFamily="18" charset="0"/>
                <a:ea typeface="Times New Roman"/>
                <a:cs typeface="Times New Roman" pitchFamily="18" charset="0"/>
              </a:rPr>
              <a:t>09</a:t>
            </a:r>
            <a:r>
              <a:rPr lang="fr-FR" dirty="0">
                <a:latin typeface="Times New Roman" pitchFamily="18" charset="0"/>
                <a:ea typeface="Times New Roman"/>
                <a:cs typeface="Times New Roman" pitchFamily="18" charset="0"/>
              </a:rPr>
              <a:t> Après ces paroles, </a:t>
            </a:r>
            <a:br>
              <a:rPr lang="fr-FR" dirty="0">
                <a:latin typeface="Times New Roman" pitchFamily="18" charset="0"/>
                <a:ea typeface="Times New Roman"/>
                <a:cs typeface="Times New Roman" pitchFamily="18" charset="0"/>
              </a:rPr>
            </a:br>
            <a:r>
              <a:rPr lang="fr-FR" dirty="0">
                <a:latin typeface="Times New Roman" pitchFamily="18" charset="0"/>
                <a:ea typeface="Times New Roman"/>
                <a:cs typeface="Times New Roman" pitchFamily="18" charset="0"/>
              </a:rPr>
              <a:t>tandis que les Apôtres le regardaient, il s’éleva, </a:t>
            </a:r>
            <a:br>
              <a:rPr lang="fr-FR" dirty="0">
                <a:latin typeface="Times New Roman" pitchFamily="18" charset="0"/>
                <a:ea typeface="Times New Roman"/>
                <a:cs typeface="Times New Roman" pitchFamily="18" charset="0"/>
              </a:rPr>
            </a:br>
            <a:r>
              <a:rPr lang="fr-FR" dirty="0">
                <a:latin typeface="Times New Roman" pitchFamily="18" charset="0"/>
                <a:ea typeface="Times New Roman"/>
                <a:cs typeface="Times New Roman" pitchFamily="18" charset="0"/>
              </a:rPr>
              <a:t>et</a:t>
            </a:r>
            <a:r>
              <a:rPr lang="fr-FR" dirty="0">
                <a:solidFill>
                  <a:srgbClr val="FF0000"/>
                </a:solidFill>
                <a:latin typeface="Times New Roman" pitchFamily="18" charset="0"/>
                <a:ea typeface="Times New Roman"/>
                <a:cs typeface="Times New Roman" pitchFamily="18" charset="0"/>
              </a:rPr>
              <a:t> une nuée vint le soustraire </a:t>
            </a:r>
            <a:br>
              <a:rPr lang="fr-FR" dirty="0">
                <a:solidFill>
                  <a:srgbClr val="FF0000"/>
                </a:solidFill>
                <a:latin typeface="Times New Roman" pitchFamily="18" charset="0"/>
                <a:ea typeface="Times New Roman"/>
                <a:cs typeface="Times New Roman" pitchFamily="18" charset="0"/>
              </a:rPr>
            </a:br>
            <a:r>
              <a:rPr lang="fr-FR" dirty="0">
                <a:solidFill>
                  <a:srgbClr val="FF0000"/>
                </a:solidFill>
                <a:latin typeface="Times New Roman" pitchFamily="18" charset="0"/>
                <a:ea typeface="Times New Roman"/>
                <a:cs typeface="Times New Roman" pitchFamily="18" charset="0"/>
              </a:rPr>
              <a:t>à leurs yeux.</a:t>
            </a:r>
            <a:endParaRPr lang="fr-FR" dirty="0">
              <a:solidFill>
                <a:srgbClr val="FF0000"/>
              </a:solidFill>
              <a:latin typeface="Times New Roman" pitchFamily="18" charset="0"/>
              <a:ea typeface="Calibri"/>
              <a:cs typeface="Times New Roman" pitchFamily="18" charset="0"/>
            </a:endParaRPr>
          </a:p>
        </p:txBody>
      </p:sp>
      <p:pic>
        <p:nvPicPr>
          <p:cNvPr id="4" name="Image 3" descr="CPLP-Logo_textes bibliques2.jpg"/>
          <p:cNvPicPr>
            <a:picLocks noChangeAspect="1"/>
          </p:cNvPicPr>
          <p:nvPr/>
        </p:nvPicPr>
        <p:blipFill>
          <a:blip r:embed="rId2" cstate="print"/>
          <a:stretch>
            <a:fillRect/>
          </a:stretch>
        </p:blipFill>
        <p:spPr>
          <a:xfrm>
            <a:off x="539552" y="188640"/>
            <a:ext cx="2520280" cy="174401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srcRect/>
          <a:stretch>
            <a:fillRect/>
          </a:stretch>
        </p:blipFill>
        <p:spPr bwMode="auto">
          <a:xfrm>
            <a:off x="323528" y="620688"/>
            <a:ext cx="1800000" cy="1113295"/>
          </a:xfrm>
          <a:prstGeom prst="rect">
            <a:avLst/>
          </a:prstGeom>
          <a:solidFill>
            <a:srgbClr val="FFFFFF"/>
          </a:solidFill>
          <a:ln w="9525">
            <a:noFill/>
            <a:miter lim="800000"/>
            <a:headEnd/>
            <a:tailEnd/>
          </a:ln>
        </p:spPr>
      </p:pic>
      <p:sp>
        <p:nvSpPr>
          <p:cNvPr id="6" name="Rectangle 5"/>
          <p:cNvSpPr/>
          <p:nvPr/>
        </p:nvSpPr>
        <p:spPr>
          <a:xfrm flipH="1">
            <a:off x="2411760" y="476672"/>
            <a:ext cx="6264696" cy="1323439"/>
          </a:xfrm>
          <a:prstGeom prst="rect">
            <a:avLst/>
          </a:prstGeom>
        </p:spPr>
        <p:txBody>
          <a:bodyPr wrap="square">
            <a:spAutoFit/>
          </a:bodyPr>
          <a:lstStyle/>
          <a:p>
            <a:r>
              <a:rPr lang="fr-FR" sz="4000" b="1" dirty="0">
                <a:solidFill>
                  <a:schemeClr val="bg1"/>
                </a:solidFill>
                <a:latin typeface="Times New Roman" pitchFamily="18" charset="0"/>
                <a:ea typeface="Times New Roman"/>
                <a:cs typeface="Times New Roman" pitchFamily="18" charset="0"/>
              </a:rPr>
              <a:t>Une nuée vint le soustraire à leurs yeux</a:t>
            </a:r>
            <a:endParaRPr lang="fr-FR" sz="4000" u="sng" dirty="0">
              <a:solidFill>
                <a:srgbClr val="00602B"/>
              </a:solidFill>
            </a:endParaRPr>
          </a:p>
        </p:txBody>
      </p:sp>
      <p:sp>
        <p:nvSpPr>
          <p:cNvPr id="7" name="Rectangle 6"/>
          <p:cNvSpPr/>
          <p:nvPr/>
        </p:nvSpPr>
        <p:spPr>
          <a:xfrm>
            <a:off x="1187624" y="2708920"/>
            <a:ext cx="6408712" cy="2631490"/>
          </a:xfrm>
          <a:prstGeom prst="rect">
            <a:avLst/>
          </a:prstGeom>
        </p:spPr>
        <p:txBody>
          <a:bodyPr wrap="square">
            <a:spAutoFit/>
          </a:bodyPr>
          <a:lstStyle/>
          <a:p>
            <a:r>
              <a:rPr lang="fr-FR" sz="3200" dirty="0">
                <a:latin typeface="Times New Roman" pitchFamily="18" charset="0"/>
                <a:cs typeface="Times New Roman" pitchFamily="18" charset="0"/>
              </a:rPr>
              <a:t>Que représente cette nuée ?</a:t>
            </a:r>
          </a:p>
          <a:p>
            <a:r>
              <a:rPr lang="fr-FR" sz="3200" dirty="0">
                <a:latin typeface="Times New Roman" pitchFamily="18" charset="0"/>
                <a:cs typeface="Times New Roman" pitchFamily="18" charset="0"/>
              </a:rPr>
              <a:t>Elle est présente dans plusieurs récits de la bible.</a:t>
            </a:r>
          </a:p>
          <a:p>
            <a:r>
              <a:rPr lang="fr-FR" sz="3200" dirty="0">
                <a:latin typeface="Times New Roman" pitchFamily="18" charset="0"/>
                <a:cs typeface="Times New Roman" pitchFamily="18" charset="0"/>
              </a:rPr>
              <a:t>Lesquels ? </a:t>
            </a:r>
          </a:p>
          <a:p>
            <a:pPr>
              <a:spcBef>
                <a:spcPts val="600"/>
              </a:spcBef>
              <a:spcAft>
                <a:spcPts val="600"/>
              </a:spcAft>
            </a:pPr>
            <a:endParaRPr lang="fr-FR" sz="3200" dirty="0">
              <a:solidFill>
                <a:schemeClr val="accent3">
                  <a:lumMod val="50000"/>
                </a:schemeClr>
              </a:solidFill>
              <a:latin typeface="Times New Roman" pitchFamily="18" charset="0"/>
              <a:ea typeface="Calibri"/>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bwMode="auto">
          <a:xfrm>
            <a:off x="395536" y="332656"/>
            <a:ext cx="1728192" cy="1068882"/>
          </a:xfrm>
          <a:prstGeom prst="rect">
            <a:avLst/>
          </a:prstGeom>
          <a:noFill/>
          <a:ln>
            <a:noFill/>
          </a:ln>
        </p:spPr>
      </p:pic>
      <p:sp>
        <p:nvSpPr>
          <p:cNvPr id="11" name="ZoneTexte 10"/>
          <p:cNvSpPr txBox="1"/>
          <p:nvPr/>
        </p:nvSpPr>
        <p:spPr>
          <a:xfrm>
            <a:off x="251520" y="1484784"/>
            <a:ext cx="8640960" cy="5262979"/>
          </a:xfrm>
          <a:prstGeom prst="rect">
            <a:avLst/>
          </a:prstGeom>
          <a:noFill/>
        </p:spPr>
        <p:txBody>
          <a:bodyPr wrap="square" rtlCol="0">
            <a:spAutoFit/>
          </a:bodyPr>
          <a:lstStyle/>
          <a:p>
            <a:r>
              <a:rPr lang="fr-FR" sz="2800" dirty="0">
                <a:latin typeface="Times New Roman" pitchFamily="18" charset="0"/>
                <a:cs typeface="Times New Roman" pitchFamily="18" charset="0"/>
              </a:rPr>
              <a:t>D’après </a:t>
            </a:r>
            <a:r>
              <a:rPr lang="fr-FR" sz="2800" b="1" dirty="0">
                <a:latin typeface="Times New Roman" pitchFamily="18" charset="0"/>
                <a:cs typeface="Times New Roman" pitchFamily="18" charset="0"/>
              </a:rPr>
              <a:t>Exode 40, 34.</a:t>
            </a:r>
            <a:endParaRPr lang="fr-FR" sz="2800" dirty="0">
              <a:latin typeface="Times New Roman" pitchFamily="18" charset="0"/>
              <a:cs typeface="Times New Roman" pitchFamily="18" charset="0"/>
            </a:endParaRPr>
          </a:p>
          <a:p>
            <a:r>
              <a:rPr lang="fr-FR" sz="2800" dirty="0">
                <a:latin typeface="Times New Roman" pitchFamily="18" charset="0"/>
                <a:cs typeface="Times New Roman" pitchFamily="18" charset="0"/>
              </a:rPr>
              <a:t>Pendant les 40 ans dans le désert,  Dieu a demandé à Moïse de construire une tente où il rencontrerait son peuple. Quand la tente a été construite,  la nuée couvrit la tente de la rencontre pour dire que Dieu était là présent au milieu d’eux. </a:t>
            </a:r>
            <a:r>
              <a:rPr lang="fr-FR" sz="2800" b="1" i="1" dirty="0">
                <a:latin typeface="Times New Roman" pitchFamily="18" charset="0"/>
                <a:cs typeface="Times New Roman" pitchFamily="18" charset="0"/>
              </a:rPr>
              <a:t>Luc 9, 34-35“</a:t>
            </a:r>
            <a:r>
              <a:rPr lang="fr-FR" sz="2800" i="1" dirty="0">
                <a:latin typeface="Times New Roman" pitchFamily="18" charset="0"/>
                <a:cs typeface="Times New Roman" pitchFamily="18" charset="0"/>
              </a:rPr>
              <a:t> Pierre n’avait pas fini de parler, qu’une nuée survint et les couvrit de son ombre ; ils furent saisis de frayeur lorsqu’ils y pénétrèrent. Et, de la nuée, une voix se fit entendre : « Celui-ci est mon Fils, celui que j’ai choisi : écoutez-le ! »”</a:t>
            </a:r>
            <a:endParaRPr lang="fr-FR" sz="2800" dirty="0">
              <a:latin typeface="Times New Roman" pitchFamily="18" charset="0"/>
              <a:cs typeface="Times New Roman" pitchFamily="18" charset="0"/>
            </a:endParaRPr>
          </a:p>
          <a:p>
            <a:r>
              <a:rPr lang="fr-FR" sz="2800" dirty="0">
                <a:latin typeface="Times New Roman" pitchFamily="18" charset="0"/>
                <a:cs typeface="Times New Roman" pitchFamily="18" charset="0"/>
              </a:rPr>
              <a:t>La bible nous dit que Dieu se rend présent sous la forme de la nuée. </a:t>
            </a:r>
          </a:p>
        </p:txBody>
      </p:sp>
      <p:sp>
        <p:nvSpPr>
          <p:cNvPr id="5" name="Rectangle 4"/>
          <p:cNvSpPr/>
          <p:nvPr/>
        </p:nvSpPr>
        <p:spPr>
          <a:xfrm flipH="1">
            <a:off x="2411760" y="260648"/>
            <a:ext cx="6264696" cy="1323439"/>
          </a:xfrm>
          <a:prstGeom prst="rect">
            <a:avLst/>
          </a:prstGeom>
        </p:spPr>
        <p:txBody>
          <a:bodyPr wrap="square">
            <a:spAutoFit/>
          </a:bodyPr>
          <a:lstStyle/>
          <a:p>
            <a:r>
              <a:rPr lang="fr-FR" sz="4000" b="1" dirty="0">
                <a:solidFill>
                  <a:schemeClr val="bg1"/>
                </a:solidFill>
                <a:latin typeface="Times New Roman" pitchFamily="18" charset="0"/>
                <a:ea typeface="Times New Roman"/>
                <a:cs typeface="Times New Roman" pitchFamily="18" charset="0"/>
              </a:rPr>
              <a:t>Une nuée vint le soustraire </a:t>
            </a:r>
          </a:p>
          <a:p>
            <a:r>
              <a:rPr lang="fr-FR" sz="4000" b="1" dirty="0">
                <a:solidFill>
                  <a:schemeClr val="bg1"/>
                </a:solidFill>
                <a:latin typeface="Times New Roman" pitchFamily="18" charset="0"/>
                <a:ea typeface="Times New Roman"/>
                <a:cs typeface="Times New Roman" pitchFamily="18" charset="0"/>
              </a:rPr>
              <a:t>à leurs yeux</a:t>
            </a:r>
            <a:endParaRPr lang="fr-FR" sz="4000" u="sng" dirty="0">
              <a:solidFill>
                <a:srgbClr val="00602B"/>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bwMode="auto">
          <a:xfrm>
            <a:off x="467544" y="332656"/>
            <a:ext cx="1746168" cy="1080000"/>
          </a:xfrm>
          <a:prstGeom prst="rect">
            <a:avLst/>
          </a:prstGeom>
          <a:noFill/>
          <a:ln>
            <a:noFill/>
          </a:ln>
        </p:spPr>
      </p:pic>
      <p:sp>
        <p:nvSpPr>
          <p:cNvPr id="3" name="Rectangle 2"/>
          <p:cNvSpPr/>
          <p:nvPr/>
        </p:nvSpPr>
        <p:spPr>
          <a:xfrm flipH="1">
            <a:off x="2555776" y="332656"/>
            <a:ext cx="4328789" cy="1077218"/>
          </a:xfrm>
          <a:prstGeom prst="rect">
            <a:avLst/>
          </a:prstGeom>
        </p:spPr>
        <p:txBody>
          <a:bodyPr wrap="square">
            <a:spAutoFit/>
          </a:bodyPr>
          <a:lstStyle/>
          <a:p>
            <a:r>
              <a:rPr lang="fr-FR" sz="3200" b="1" dirty="0">
                <a:solidFill>
                  <a:schemeClr val="bg1"/>
                </a:solidFill>
                <a:latin typeface="Times New Roman" pitchFamily="18" charset="0"/>
                <a:ea typeface="Times New Roman"/>
                <a:cs typeface="Times New Roman" pitchFamily="18" charset="0"/>
              </a:rPr>
              <a:t>CHER THEOPHILE, </a:t>
            </a:r>
          </a:p>
          <a:p>
            <a:r>
              <a:rPr lang="fr-FR" sz="3200" b="1" dirty="0">
                <a:solidFill>
                  <a:schemeClr val="bg1"/>
                </a:solidFill>
                <a:latin typeface="Times New Roman" pitchFamily="18" charset="0"/>
                <a:ea typeface="Times New Roman"/>
                <a:cs typeface="Times New Roman" pitchFamily="18" charset="0"/>
              </a:rPr>
              <a:t>dans mon premier livre</a:t>
            </a:r>
            <a:endParaRPr lang="fr-FR" sz="3200" b="1" u="sng" dirty="0">
              <a:solidFill>
                <a:schemeClr val="bg1"/>
              </a:solidFill>
            </a:endParaRPr>
          </a:p>
        </p:txBody>
      </p:sp>
      <p:sp>
        <p:nvSpPr>
          <p:cNvPr id="6" name="Rectangle 5"/>
          <p:cNvSpPr/>
          <p:nvPr/>
        </p:nvSpPr>
        <p:spPr>
          <a:xfrm>
            <a:off x="323528" y="1484784"/>
            <a:ext cx="8280920" cy="5062924"/>
          </a:xfrm>
          <a:prstGeom prst="rect">
            <a:avLst/>
          </a:prstGeom>
        </p:spPr>
        <p:txBody>
          <a:bodyPr wrap="square">
            <a:spAutoFit/>
          </a:bodyPr>
          <a:lstStyle/>
          <a:p>
            <a:pPr>
              <a:spcAft>
                <a:spcPts val="600"/>
              </a:spcAft>
            </a:pPr>
            <a:r>
              <a:rPr lang="fr-FR" sz="2400" b="1" u="sng" dirty="0">
                <a:solidFill>
                  <a:schemeClr val="accent6">
                    <a:lumMod val="75000"/>
                  </a:schemeClr>
                </a:solidFill>
                <a:latin typeface="Times New Roman" pitchFamily="18" charset="0"/>
                <a:hlinkClick r:id="rId3"/>
              </a:rPr>
              <a:t>LUC 1, 1-4</a:t>
            </a:r>
            <a:r>
              <a:rPr lang="fr-FR" sz="2400" b="1" dirty="0">
                <a:solidFill>
                  <a:schemeClr val="accent6">
                    <a:lumMod val="75000"/>
                  </a:schemeClr>
                </a:solidFill>
                <a:latin typeface="Times New Roman" pitchFamily="18" charset="0"/>
              </a:rPr>
              <a:t> </a:t>
            </a:r>
            <a:r>
              <a:rPr lang="fr-FR" sz="2600" b="1" i="1" dirty="0">
                <a:latin typeface="Times New Roman" pitchFamily="18" charset="0"/>
              </a:rPr>
              <a:t>“</a:t>
            </a:r>
            <a:r>
              <a:rPr lang="fr-FR" sz="2600" i="1" dirty="0">
                <a:latin typeface="Times New Roman" pitchFamily="18" charset="0"/>
              </a:rPr>
              <a:t> Beaucoup ont entrepris de composer un récit des événements qui se sont accomplis parmi nous, d’après ce que nous ont transmis ceux qui, dès le commencement, furent témoins oculaires et serviteurs de la Parole. C’est pourquoi j’ai décidé, moi aussi, après avoir recueilli avec précision des informations concernant tout ce qui s’est passé depuis le début, d’écrire pour toi, excellent Théophile, un exposé suivi, afin que tu te rendes bien compte de la solidité des enseignements que tu as entendus.”</a:t>
            </a:r>
            <a:endParaRPr lang="fr-FR" sz="2600" dirty="0">
              <a:latin typeface="Times New Roman" pitchFamily="18" charset="0"/>
            </a:endParaRPr>
          </a:p>
          <a:p>
            <a:pPr>
              <a:spcAft>
                <a:spcPts val="600"/>
              </a:spcAft>
            </a:pPr>
            <a:r>
              <a:rPr lang="fr-FR" sz="2800" b="1" dirty="0">
                <a:latin typeface="Times New Roman" pitchFamily="18" charset="0"/>
              </a:rPr>
              <a:t>Cette introduction nous permet de déduire que Luc, l’auteur de l’évangile qui porte son nom, est sûrement aussi celui des Actes des Apôtres. </a:t>
            </a:r>
            <a:endParaRPr lang="fr-FR" sz="2800" baseline="0" dirty="0">
              <a:latin typeface="Times New Roman" pitchFamily="18" charset="0"/>
              <a:ea typeface="Calibri"/>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cstate="print"/>
          <a:srcRect/>
          <a:stretch>
            <a:fillRect/>
          </a:stretch>
        </p:blipFill>
        <p:spPr bwMode="auto">
          <a:xfrm>
            <a:off x="395536" y="332656"/>
            <a:ext cx="1800000" cy="1080000"/>
          </a:xfrm>
          <a:prstGeom prst="rect">
            <a:avLst/>
          </a:prstGeom>
          <a:solidFill>
            <a:srgbClr val="FFFFFF"/>
          </a:solidFill>
          <a:ln w="9525">
            <a:noFill/>
            <a:miter lim="800000"/>
            <a:headEnd/>
            <a:tailEnd/>
          </a:ln>
        </p:spPr>
      </p:pic>
      <p:sp>
        <p:nvSpPr>
          <p:cNvPr id="7" name="ZoneTexte 6"/>
          <p:cNvSpPr txBox="1"/>
          <p:nvPr/>
        </p:nvSpPr>
        <p:spPr>
          <a:xfrm>
            <a:off x="611560" y="1988840"/>
            <a:ext cx="7992888" cy="4031873"/>
          </a:xfrm>
          <a:prstGeom prst="rect">
            <a:avLst/>
          </a:prstGeom>
          <a:noFill/>
        </p:spPr>
        <p:txBody>
          <a:bodyPr wrap="square" rtlCol="0">
            <a:spAutoFit/>
          </a:bodyPr>
          <a:lstStyle/>
          <a:p>
            <a:r>
              <a:rPr lang="fr-FR" sz="3200" dirty="0">
                <a:latin typeface="Times New Roman" pitchFamily="18" charset="0"/>
                <a:cs typeface="Times New Roman" pitchFamily="18" charset="0"/>
              </a:rPr>
              <a:t>A partir de ce moment là, Jésus n’est plus visible avec le regard, il est caché à nos yeux.</a:t>
            </a:r>
          </a:p>
          <a:p>
            <a:endParaRPr lang="fr-FR" sz="3200" dirty="0">
              <a:latin typeface="Times New Roman" pitchFamily="18" charset="0"/>
              <a:cs typeface="Times New Roman" pitchFamily="18" charset="0"/>
            </a:endParaRPr>
          </a:p>
          <a:p>
            <a:r>
              <a:rPr lang="fr-FR" sz="3200" dirty="0">
                <a:latin typeface="Times New Roman" pitchFamily="18" charset="0"/>
                <a:cs typeface="Times New Roman" pitchFamily="18" charset="0"/>
              </a:rPr>
              <a:t>Mais nous croyons qu’il est toujours là près de nous.</a:t>
            </a:r>
          </a:p>
          <a:p>
            <a:endParaRPr lang="fr-FR" sz="3200" dirty="0">
              <a:latin typeface="Times New Roman" pitchFamily="18" charset="0"/>
              <a:cs typeface="Times New Roman" pitchFamily="18" charset="0"/>
            </a:endParaRPr>
          </a:p>
          <a:p>
            <a:r>
              <a:rPr lang="fr-FR" sz="3200" dirty="0">
                <a:latin typeface="Times New Roman" pitchFamily="18" charset="0"/>
                <a:cs typeface="Times New Roman" pitchFamily="18" charset="0"/>
              </a:rPr>
              <a:t>Est-ce facile de croire que Jésus est présent même quand on ne le voit pas ?</a:t>
            </a:r>
          </a:p>
        </p:txBody>
      </p:sp>
      <p:sp>
        <p:nvSpPr>
          <p:cNvPr id="5" name="Rectangle 4"/>
          <p:cNvSpPr/>
          <p:nvPr/>
        </p:nvSpPr>
        <p:spPr>
          <a:xfrm flipH="1">
            <a:off x="2411760" y="260648"/>
            <a:ext cx="6264696" cy="1323439"/>
          </a:xfrm>
          <a:prstGeom prst="rect">
            <a:avLst/>
          </a:prstGeom>
        </p:spPr>
        <p:txBody>
          <a:bodyPr wrap="square">
            <a:spAutoFit/>
          </a:bodyPr>
          <a:lstStyle/>
          <a:p>
            <a:r>
              <a:rPr lang="fr-FR" sz="4000" b="1" dirty="0">
                <a:solidFill>
                  <a:schemeClr val="bg1"/>
                </a:solidFill>
                <a:latin typeface="Times New Roman" pitchFamily="18" charset="0"/>
                <a:ea typeface="Times New Roman"/>
                <a:cs typeface="Times New Roman" pitchFamily="18" charset="0"/>
              </a:rPr>
              <a:t>Une nuée vint le soustraire à leurs yeux</a:t>
            </a:r>
            <a:endParaRPr lang="fr-FR" sz="4000" b="1" u="sng"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44000"/>
          </a:schemeClr>
        </a:solidFill>
        <a:effectLst/>
      </p:bgPr>
    </p:bg>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695028676"/>
              </p:ext>
            </p:extLst>
          </p:nvPr>
        </p:nvGraphicFramePr>
        <p:xfrm>
          <a:off x="142845" y="908720"/>
          <a:ext cx="8786873" cy="5832648"/>
        </p:xfrm>
        <a:graphic>
          <a:graphicData uri="http://schemas.openxmlformats.org/drawingml/2006/table">
            <a:tbl>
              <a:tblPr/>
              <a:tblGrid>
                <a:gridCol w="2318787">
                  <a:extLst>
                    <a:ext uri="{9D8B030D-6E8A-4147-A177-3AD203B41FA5}">
                      <a16:colId xmlns:a16="http://schemas.microsoft.com/office/drawing/2014/main" val="20000"/>
                    </a:ext>
                  </a:extLst>
                </a:gridCol>
                <a:gridCol w="3375690">
                  <a:extLst>
                    <a:ext uri="{9D8B030D-6E8A-4147-A177-3AD203B41FA5}">
                      <a16:colId xmlns:a16="http://schemas.microsoft.com/office/drawing/2014/main" val="20001"/>
                    </a:ext>
                  </a:extLst>
                </a:gridCol>
                <a:gridCol w="3092396">
                  <a:extLst>
                    <a:ext uri="{9D8B030D-6E8A-4147-A177-3AD203B41FA5}">
                      <a16:colId xmlns:a16="http://schemas.microsoft.com/office/drawing/2014/main" val="20002"/>
                    </a:ext>
                  </a:extLst>
                </a:gridCol>
              </a:tblGrid>
              <a:tr h="781548">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51100">
                <a:tc>
                  <a:txBody>
                    <a:bodyPr/>
                    <a:lstStyle/>
                    <a:p>
                      <a:r>
                        <a:rPr lang="fr-FR" sz="2000" kern="1200" dirty="0">
                          <a:solidFill>
                            <a:schemeClr val="tx1"/>
                          </a:solidFill>
                          <a:latin typeface="Times New Roman" pitchFamily="18" charset="0"/>
                          <a:ea typeface="+mn-ea"/>
                          <a:cs typeface="Times New Roman" pitchFamily="18" charset="0"/>
                        </a:rPr>
                        <a:t>Que représente cette nuée ?</a:t>
                      </a:r>
                    </a:p>
                    <a:p>
                      <a:endParaRPr lang="fr-FR" sz="2000" kern="1200" dirty="0">
                        <a:solidFill>
                          <a:schemeClr val="tx1"/>
                        </a:solidFill>
                        <a:latin typeface="Times New Roman" pitchFamily="18" charset="0"/>
                        <a:ea typeface="+mn-ea"/>
                        <a:cs typeface="Times New Roman" pitchFamily="18" charset="0"/>
                      </a:endParaRPr>
                    </a:p>
                    <a:p>
                      <a:r>
                        <a:rPr lang="fr-FR" sz="2000" kern="1200" dirty="0">
                          <a:solidFill>
                            <a:schemeClr val="tx1"/>
                          </a:solidFill>
                          <a:latin typeface="Times New Roman" pitchFamily="18" charset="0"/>
                          <a:ea typeface="+mn-ea"/>
                          <a:cs typeface="Times New Roman" pitchFamily="18" charset="0"/>
                        </a:rPr>
                        <a:t>Elle est présente dans plusieurs récits de la bible. Lesquels ? </a:t>
                      </a: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700" kern="1200" dirty="0">
                          <a:solidFill>
                            <a:schemeClr val="tx1"/>
                          </a:solidFill>
                          <a:latin typeface="Times New Roman" pitchFamily="18" charset="0"/>
                          <a:ea typeface="+mn-ea"/>
                          <a:cs typeface="Times New Roman" pitchFamily="18" charset="0"/>
                        </a:rPr>
                        <a:t>D’après </a:t>
                      </a:r>
                      <a:r>
                        <a:rPr lang="fr-FR" sz="1700" b="1" kern="1200" dirty="0">
                          <a:solidFill>
                            <a:schemeClr val="tx1"/>
                          </a:solidFill>
                          <a:latin typeface="Times New Roman" pitchFamily="18" charset="0"/>
                          <a:ea typeface="+mn-ea"/>
                          <a:cs typeface="Times New Roman" pitchFamily="18" charset="0"/>
                        </a:rPr>
                        <a:t>Exode 40, 34.</a:t>
                      </a:r>
                      <a:endParaRPr lang="fr-FR" sz="1700" kern="1200" dirty="0">
                        <a:solidFill>
                          <a:schemeClr val="tx1"/>
                        </a:solidFill>
                        <a:latin typeface="Times New Roman" pitchFamily="18" charset="0"/>
                        <a:ea typeface="+mn-ea"/>
                        <a:cs typeface="Times New Roman" pitchFamily="18" charset="0"/>
                      </a:endParaRPr>
                    </a:p>
                    <a:p>
                      <a:r>
                        <a:rPr lang="fr-FR" sz="1700" kern="1200" dirty="0">
                          <a:solidFill>
                            <a:schemeClr val="tx1"/>
                          </a:solidFill>
                          <a:latin typeface="Times New Roman" pitchFamily="18" charset="0"/>
                          <a:ea typeface="+mn-ea"/>
                          <a:cs typeface="Times New Roman" pitchFamily="18" charset="0"/>
                        </a:rPr>
                        <a:t>Pendant les 40 ans dans le désert,  Dieu a demandé à Moïse de construire une tente où il rencontrerait son peuple. Quand la tente a été construite,  la nuée couvrit la tente de la rencontre pour dire que Dieu était là présent au milieu d’eux. </a:t>
                      </a:r>
                      <a:r>
                        <a:rPr lang="fr-FR" sz="1700" b="1" i="1" kern="1200" dirty="0">
                          <a:solidFill>
                            <a:schemeClr val="tx1"/>
                          </a:solidFill>
                          <a:latin typeface="Times New Roman" pitchFamily="18" charset="0"/>
                          <a:ea typeface="+mn-ea"/>
                          <a:cs typeface="Times New Roman" pitchFamily="18" charset="0"/>
                        </a:rPr>
                        <a:t>Luc 9, 34-35“</a:t>
                      </a:r>
                      <a:r>
                        <a:rPr lang="fr-FR" sz="1700" i="1" kern="1200" dirty="0">
                          <a:solidFill>
                            <a:schemeClr val="tx1"/>
                          </a:solidFill>
                          <a:latin typeface="Times New Roman" pitchFamily="18" charset="0"/>
                          <a:ea typeface="+mn-ea"/>
                          <a:cs typeface="Times New Roman" pitchFamily="18" charset="0"/>
                        </a:rPr>
                        <a:t> Pierre n’avait pas fini de parler, qu’une nuée survint et les couvrit de son ombre ; ils furent saisis de frayeur lorsqu’ils y pénétrèrent. Et, de la nuée, une voix se fit entendre : « Celui-ci est mon Fils, celui que j’ai choisi : écoutez-le ! »”</a:t>
                      </a:r>
                      <a:endParaRPr lang="fr-FR" sz="1700" kern="1200" dirty="0">
                        <a:solidFill>
                          <a:schemeClr val="tx1"/>
                        </a:solidFill>
                        <a:latin typeface="Times New Roman" pitchFamily="18" charset="0"/>
                        <a:ea typeface="+mn-ea"/>
                        <a:cs typeface="Times New Roman" pitchFamily="18" charset="0"/>
                      </a:endParaRPr>
                    </a:p>
                    <a:p>
                      <a:r>
                        <a:rPr lang="fr-FR" sz="1700" kern="1200" dirty="0">
                          <a:solidFill>
                            <a:schemeClr val="tx1"/>
                          </a:solidFill>
                          <a:latin typeface="Times New Roman" pitchFamily="18" charset="0"/>
                          <a:ea typeface="+mn-ea"/>
                          <a:cs typeface="Times New Roman" pitchFamily="18" charset="0"/>
                        </a:rPr>
                        <a:t>La bible nous dit que Dieu se rend présent sous la forme de la nuée.</a:t>
                      </a:r>
                      <a:endParaRPr lang="fr-FR" sz="1700" baseline="0" dirty="0">
                        <a:solidFill>
                          <a:srgbClr val="3E4D1F"/>
                        </a:solidFill>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dirty="0">
                          <a:solidFill>
                            <a:srgbClr val="000000"/>
                          </a:solidFill>
                          <a:latin typeface="Times New Roman" pitchFamily="18" charset="0"/>
                          <a:ea typeface="Times New Roman"/>
                          <a:cs typeface="Times New Roman" pitchFamily="18" charset="0"/>
                        </a:rPr>
                        <a:t>A partir de ce moment là, Jésus n’est plus visible avec le regard, il est caché à nos yeux. Mais nous croyons qu’il est toujours là près de nous.</a:t>
                      </a:r>
                    </a:p>
                    <a:p>
                      <a:pPr>
                        <a:spcAft>
                          <a:spcPts val="0"/>
                        </a:spcAft>
                      </a:pPr>
                      <a:endParaRPr lang="fr-FR" sz="2000" dirty="0">
                        <a:solidFill>
                          <a:srgbClr val="000000"/>
                        </a:solidFill>
                        <a:latin typeface="Times New Roman" pitchFamily="18" charset="0"/>
                        <a:ea typeface="Times New Roman"/>
                        <a:cs typeface="Times New Roman" pitchFamily="18" charset="0"/>
                      </a:endParaRPr>
                    </a:p>
                    <a:p>
                      <a:r>
                        <a:rPr lang="fr-FR" sz="2000" dirty="0">
                          <a:latin typeface="Times New Roman" pitchFamily="18" charset="0"/>
                          <a:ea typeface="Calibri"/>
                          <a:cs typeface="Times New Roman" pitchFamily="18" charset="0"/>
                        </a:rPr>
                        <a:t>Est-ce facile de croire que Jésus  est présent même quand on ne le voit pas </a:t>
                      </a:r>
                      <a:r>
                        <a:rPr lang="fr-FR" sz="2000" dirty="0">
                          <a:latin typeface="+mn-lt"/>
                          <a:ea typeface="Calibri"/>
                        </a:rPr>
                        <a:t>?</a:t>
                      </a:r>
                      <a:endParaRPr lang="fr-FR" sz="2000" dirty="0">
                        <a:solidFill>
                          <a:schemeClr val="accent3">
                            <a:lumMod val="50000"/>
                          </a:schemeClr>
                        </a:solidFill>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Image 4"/>
          <p:cNvPicPr>
            <a:picLocks noChangeAspect="1"/>
          </p:cNvPicPr>
          <p:nvPr/>
        </p:nvPicPr>
        <p:blipFill>
          <a:blip r:embed="rId2" cstate="print"/>
          <a:srcRect/>
          <a:stretch>
            <a:fillRect/>
          </a:stretch>
        </p:blipFill>
        <p:spPr bwMode="auto">
          <a:xfrm>
            <a:off x="251520" y="980728"/>
            <a:ext cx="1045350" cy="646546"/>
          </a:xfrm>
          <a:prstGeom prst="rect">
            <a:avLst/>
          </a:prstGeom>
          <a:solidFill>
            <a:srgbClr val="FFFFFF"/>
          </a:solidFill>
          <a:ln w="9525">
            <a:noFill/>
            <a:miter lim="800000"/>
            <a:headEnd/>
            <a:tailEnd/>
          </a:ln>
        </p:spPr>
      </p:pic>
      <p:pic>
        <p:nvPicPr>
          <p:cNvPr id="6" name="Image 5"/>
          <p:cNvPicPr>
            <a:picLocks noChangeAspect="1"/>
          </p:cNvPicPr>
          <p:nvPr/>
        </p:nvPicPr>
        <p:blipFill>
          <a:blip r:embed="rId3" cstate="print"/>
          <a:stretch>
            <a:fillRect/>
          </a:stretch>
        </p:blipFill>
        <p:spPr bwMode="auto">
          <a:xfrm>
            <a:off x="2627784" y="980728"/>
            <a:ext cx="1047699" cy="648000"/>
          </a:xfrm>
          <a:prstGeom prst="rect">
            <a:avLst/>
          </a:prstGeom>
          <a:noFill/>
          <a:ln>
            <a:noFill/>
          </a:ln>
        </p:spPr>
      </p:pic>
      <p:pic>
        <p:nvPicPr>
          <p:cNvPr id="7" name="Image 6"/>
          <p:cNvPicPr>
            <a:picLocks noChangeAspect="1"/>
          </p:cNvPicPr>
          <p:nvPr/>
        </p:nvPicPr>
        <p:blipFill>
          <a:blip r:embed="rId4" cstate="print"/>
          <a:srcRect/>
          <a:stretch>
            <a:fillRect/>
          </a:stretch>
        </p:blipFill>
        <p:spPr bwMode="auto">
          <a:xfrm>
            <a:off x="6012160" y="980728"/>
            <a:ext cx="1047339" cy="648000"/>
          </a:xfrm>
          <a:prstGeom prst="rect">
            <a:avLst/>
          </a:prstGeom>
          <a:solidFill>
            <a:srgbClr val="FFFFFF"/>
          </a:solidFill>
          <a:ln w="9525">
            <a:noFill/>
            <a:miter lim="800000"/>
            <a:headEnd/>
            <a:tailEnd/>
          </a:ln>
        </p:spPr>
      </p:pic>
      <p:sp>
        <p:nvSpPr>
          <p:cNvPr id="11" name="Rectangle 10"/>
          <p:cNvSpPr/>
          <p:nvPr/>
        </p:nvSpPr>
        <p:spPr>
          <a:xfrm flipH="1">
            <a:off x="467544" y="260648"/>
            <a:ext cx="8424936" cy="584775"/>
          </a:xfrm>
          <a:prstGeom prst="rect">
            <a:avLst/>
          </a:prstGeom>
        </p:spPr>
        <p:txBody>
          <a:bodyPr wrap="square">
            <a:spAutoFit/>
          </a:bodyPr>
          <a:lstStyle/>
          <a:p>
            <a:pPr algn="ctr"/>
            <a:r>
              <a:rPr lang="fr-FR" sz="3200" b="1" dirty="0">
                <a:latin typeface="Times New Roman" pitchFamily="18" charset="0"/>
                <a:ea typeface="Times New Roman"/>
                <a:cs typeface="Times New Roman" pitchFamily="18" charset="0"/>
              </a:rPr>
              <a:t>Une nuée vint le soustraire à leurs yeux.</a:t>
            </a:r>
            <a:endParaRPr lang="fr-FR" sz="3200" b="1" u="sng" dirty="0"/>
          </a:p>
        </p:txBody>
      </p:sp>
      <p:sp>
        <p:nvSpPr>
          <p:cNvPr id="12" name="Rectangle 11"/>
          <p:cNvSpPr/>
          <p:nvPr/>
        </p:nvSpPr>
        <p:spPr>
          <a:xfrm>
            <a:off x="1907704" y="116632"/>
            <a:ext cx="4572000" cy="584775"/>
          </a:xfrm>
          <a:prstGeom prst="rect">
            <a:avLst/>
          </a:prstGeom>
        </p:spPr>
        <p:txBody>
          <a:bodyPr>
            <a:spAutoFit/>
          </a:bodyPr>
          <a:lstStyle/>
          <a:p>
            <a:pPr lvl="0"/>
            <a:endParaRPr lang="fr-FR" sz="3200" u="sng"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0848"/>
            <a:ext cx="8229600" cy="4608512"/>
          </a:xfrm>
        </p:spPr>
        <p:txBody>
          <a:bodyPr>
            <a:noAutofit/>
          </a:bodyPr>
          <a:lstStyle/>
          <a:p>
            <a:pPr algn="l">
              <a:lnSpc>
                <a:spcPct val="115000"/>
              </a:lnSpc>
              <a:spcAft>
                <a:spcPts val="0"/>
              </a:spcAft>
            </a:pPr>
            <a:br>
              <a:rPr lang="fr-FR" sz="3200" dirty="0">
                <a:solidFill>
                  <a:srgbClr val="FF0000"/>
                </a:solidFill>
                <a:latin typeface="Times New Roman" pitchFamily="18" charset="0"/>
                <a:ea typeface="Times New Roman"/>
                <a:cs typeface="Times New Roman" pitchFamily="18" charset="0"/>
              </a:rPr>
            </a:br>
            <a:r>
              <a:rPr lang="fr-FR" sz="3200" baseline="30000" dirty="0">
                <a:solidFill>
                  <a:srgbClr val="FF0000"/>
                </a:solidFill>
                <a:latin typeface="Times New Roman" pitchFamily="18" charset="0"/>
                <a:ea typeface="Times New Roman"/>
                <a:cs typeface="Times New Roman" pitchFamily="18" charset="0"/>
              </a:rPr>
              <a:t>10</a:t>
            </a:r>
            <a:r>
              <a:rPr lang="fr-FR" sz="3200" dirty="0">
                <a:solidFill>
                  <a:srgbClr val="444444"/>
                </a:solidFill>
                <a:latin typeface="Times New Roman" pitchFamily="18" charset="0"/>
                <a:ea typeface="Times New Roman"/>
                <a:cs typeface="Times New Roman" pitchFamily="18" charset="0"/>
              </a:rPr>
              <a:t> </a:t>
            </a:r>
            <a:r>
              <a:rPr lang="fr-FR" sz="3200" dirty="0">
                <a:latin typeface="Times New Roman" pitchFamily="18" charset="0"/>
                <a:ea typeface="Times New Roman"/>
                <a:cs typeface="Times New Roman" pitchFamily="18" charset="0"/>
              </a:rPr>
              <a:t>Et comme ils fixaient encore le ciel où Jésus s’en allait, voici que, devant eux, se tenaient deux hommes en vêtements blancs,</a:t>
            </a:r>
            <a:r>
              <a:rPr lang="fr-FR" sz="3200" baseline="30000" dirty="0">
                <a:solidFill>
                  <a:srgbClr val="FF0000"/>
                </a:solidFill>
                <a:latin typeface="Times New Roman" pitchFamily="18" charset="0"/>
                <a:ea typeface="Times New Roman"/>
                <a:cs typeface="Times New Roman" pitchFamily="18" charset="0"/>
              </a:rPr>
              <a:t>11</a:t>
            </a:r>
            <a:r>
              <a:rPr lang="fr-FR" sz="3200" dirty="0">
                <a:solidFill>
                  <a:srgbClr val="444444"/>
                </a:solidFill>
                <a:latin typeface="Times New Roman" pitchFamily="18" charset="0"/>
                <a:ea typeface="Times New Roman"/>
                <a:cs typeface="Times New Roman" pitchFamily="18" charset="0"/>
              </a:rPr>
              <a:t> </a:t>
            </a:r>
            <a:r>
              <a:rPr lang="fr-FR" sz="3200" dirty="0">
                <a:latin typeface="Times New Roman" pitchFamily="18" charset="0"/>
                <a:ea typeface="Times New Roman"/>
                <a:cs typeface="Times New Roman" pitchFamily="18" charset="0"/>
              </a:rPr>
              <a:t>qui leur dirent : « Galiléens, </a:t>
            </a:r>
            <a:r>
              <a:rPr lang="fr-FR" sz="3200" dirty="0">
                <a:solidFill>
                  <a:srgbClr val="FF0000"/>
                </a:solidFill>
                <a:latin typeface="Times New Roman" pitchFamily="18" charset="0"/>
                <a:ea typeface="Times New Roman"/>
                <a:cs typeface="Times New Roman" pitchFamily="18" charset="0"/>
              </a:rPr>
              <a:t>pourquoi restez-vous là à regarder vers le ciel ? </a:t>
            </a:r>
            <a:r>
              <a:rPr lang="fr-FR" sz="3200" dirty="0">
                <a:latin typeface="Times New Roman" pitchFamily="18" charset="0"/>
                <a:ea typeface="Times New Roman"/>
                <a:cs typeface="Times New Roman" pitchFamily="18" charset="0"/>
              </a:rPr>
              <a:t>Ce Jésus qui a été enlevé au ciel d’auprès de vous, viendra de la même manière que vous l’avez vu s’en aller vers le ciel. »</a:t>
            </a:r>
            <a:br>
              <a:rPr lang="fr-FR" sz="3200" dirty="0">
                <a:latin typeface="Times New Roman" pitchFamily="18" charset="0"/>
                <a:ea typeface="Calibri"/>
                <a:cs typeface="Times New Roman" pitchFamily="18" charset="0"/>
              </a:rPr>
            </a:br>
            <a:endParaRPr lang="fr-FR" sz="3200" dirty="0">
              <a:latin typeface="Times New Roman" pitchFamily="18" charset="0"/>
              <a:ea typeface="Calibri"/>
              <a:cs typeface="Times New Roman" pitchFamily="18" charset="0"/>
            </a:endParaRPr>
          </a:p>
        </p:txBody>
      </p:sp>
      <p:pic>
        <p:nvPicPr>
          <p:cNvPr id="4" name="Image 3" descr="CPLP-Logo_textes bibliques2.jpg"/>
          <p:cNvPicPr>
            <a:picLocks noChangeAspect="1"/>
          </p:cNvPicPr>
          <p:nvPr/>
        </p:nvPicPr>
        <p:blipFill>
          <a:blip r:embed="rId2" cstate="print"/>
          <a:stretch>
            <a:fillRect/>
          </a:stretch>
        </p:blipFill>
        <p:spPr>
          <a:xfrm>
            <a:off x="539552" y="188640"/>
            <a:ext cx="2520280" cy="174401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srcRect/>
          <a:stretch>
            <a:fillRect/>
          </a:stretch>
        </p:blipFill>
        <p:spPr bwMode="auto">
          <a:xfrm>
            <a:off x="179512" y="764704"/>
            <a:ext cx="1728000" cy="1068763"/>
          </a:xfrm>
          <a:prstGeom prst="rect">
            <a:avLst/>
          </a:prstGeom>
          <a:solidFill>
            <a:srgbClr val="FFFFFF"/>
          </a:solidFill>
          <a:ln w="9525">
            <a:noFill/>
            <a:miter lim="800000"/>
            <a:headEnd/>
            <a:tailEnd/>
          </a:ln>
        </p:spPr>
      </p:pic>
      <p:sp>
        <p:nvSpPr>
          <p:cNvPr id="4" name="Rectangle 3"/>
          <p:cNvSpPr/>
          <p:nvPr/>
        </p:nvSpPr>
        <p:spPr>
          <a:xfrm>
            <a:off x="2123728" y="548680"/>
            <a:ext cx="6696744" cy="1446550"/>
          </a:xfrm>
          <a:prstGeom prst="rect">
            <a:avLst/>
          </a:prstGeom>
        </p:spPr>
        <p:txBody>
          <a:bodyPr wrap="square">
            <a:spAutoFit/>
          </a:bodyPr>
          <a:lstStyle/>
          <a:p>
            <a:r>
              <a:rPr lang="fr-FR" sz="4400" b="1" dirty="0">
                <a:solidFill>
                  <a:schemeClr val="bg1"/>
                </a:solidFill>
                <a:latin typeface="Times New Roman" pitchFamily="18" charset="0"/>
                <a:ea typeface="Times New Roman"/>
                <a:cs typeface="Times New Roman" pitchFamily="18" charset="0"/>
              </a:rPr>
              <a:t>Pourquoi restez-vous là à regarder vers le ciel ? </a:t>
            </a:r>
            <a:endParaRPr lang="fr-FR" sz="4400" b="1" u="sng" dirty="0">
              <a:solidFill>
                <a:schemeClr val="bg1"/>
              </a:solidFill>
            </a:endParaRPr>
          </a:p>
        </p:txBody>
      </p:sp>
      <p:sp>
        <p:nvSpPr>
          <p:cNvPr id="5" name="ZoneTexte 4"/>
          <p:cNvSpPr txBox="1"/>
          <p:nvPr/>
        </p:nvSpPr>
        <p:spPr>
          <a:xfrm>
            <a:off x="755576" y="2924944"/>
            <a:ext cx="7632848" cy="1354217"/>
          </a:xfrm>
          <a:prstGeom prst="rect">
            <a:avLst/>
          </a:prstGeom>
          <a:noFill/>
        </p:spPr>
        <p:txBody>
          <a:bodyPr wrap="square" rtlCol="0">
            <a:spAutoFit/>
          </a:bodyPr>
          <a:lstStyle/>
          <a:p>
            <a:r>
              <a:rPr lang="fr-FR" sz="3200" dirty="0">
                <a:latin typeface="Times New Roman" pitchFamily="18" charset="0"/>
                <a:cs typeface="Times New Roman" pitchFamily="18" charset="0"/>
              </a:rPr>
              <a:t>Pourquoi ce “reproche” </a:t>
            </a:r>
          </a:p>
          <a:p>
            <a:r>
              <a:rPr lang="fr-FR" sz="3200" dirty="0">
                <a:latin typeface="Times New Roman" pitchFamily="18" charset="0"/>
                <a:cs typeface="Times New Roman" pitchFamily="18" charset="0"/>
              </a:rPr>
              <a:t>fait par les hommes en blanc aux disciples ? </a:t>
            </a:r>
          </a:p>
          <a:p>
            <a:endParaRPr lang="fr-F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bwMode="auto">
          <a:xfrm>
            <a:off x="251520" y="188640"/>
            <a:ext cx="1746168" cy="1080000"/>
          </a:xfrm>
          <a:prstGeom prst="rect">
            <a:avLst/>
          </a:prstGeom>
          <a:noFill/>
          <a:ln>
            <a:noFill/>
          </a:ln>
        </p:spPr>
      </p:pic>
      <p:sp>
        <p:nvSpPr>
          <p:cNvPr id="6" name="Rectangle 5"/>
          <p:cNvSpPr/>
          <p:nvPr/>
        </p:nvSpPr>
        <p:spPr>
          <a:xfrm>
            <a:off x="467544" y="2204864"/>
            <a:ext cx="8280920" cy="4031873"/>
          </a:xfrm>
          <a:prstGeom prst="rect">
            <a:avLst/>
          </a:prstGeom>
        </p:spPr>
        <p:txBody>
          <a:bodyPr wrap="square">
            <a:spAutoFit/>
          </a:bodyPr>
          <a:lstStyle/>
          <a:p>
            <a:r>
              <a:rPr lang="fr-FR" sz="3200" b="1" dirty="0">
                <a:latin typeface="Times New Roman" pitchFamily="18" charset="0"/>
                <a:cs typeface="Times New Roman" pitchFamily="18" charset="0"/>
              </a:rPr>
              <a:t>Matthieu 28, 19-20 :</a:t>
            </a:r>
            <a:r>
              <a:rPr lang="fr-FR" sz="3200" dirty="0">
                <a:latin typeface="Times New Roman" pitchFamily="18" charset="0"/>
                <a:cs typeface="Times New Roman" pitchFamily="18" charset="0"/>
              </a:rPr>
              <a:t>“</a:t>
            </a:r>
            <a:r>
              <a:rPr lang="fr-FR" sz="3200" i="1" dirty="0">
                <a:latin typeface="Times New Roman" pitchFamily="18" charset="0"/>
                <a:cs typeface="Times New Roman" pitchFamily="18" charset="0"/>
              </a:rPr>
              <a:t> Jésus  dit à ses disciples : Allez ! De toutes les nations faites des disciples : baptisez-les au nom du Père, et du Fils, et du Saint-Esprit, apprenez-leur à observer tout ce que je vous ai commandé. Et moi, je suis avec vous tous les jours jusqu’à la fin du monde. »”</a:t>
            </a:r>
            <a:endParaRPr lang="fr-FR" sz="3200" dirty="0">
              <a:latin typeface="Times New Roman" pitchFamily="18" charset="0"/>
              <a:cs typeface="Times New Roman" pitchFamily="18" charset="0"/>
            </a:endParaRPr>
          </a:p>
          <a:p>
            <a:r>
              <a:rPr lang="fr-FR" sz="3200" b="1" dirty="0">
                <a:latin typeface="Times New Roman" pitchFamily="18" charset="0"/>
                <a:cs typeface="Times New Roman" pitchFamily="18" charset="0"/>
              </a:rPr>
              <a:t>Ce n’est plus le temps de rester le nez en l’air, c’est le temps de l’action !!!</a:t>
            </a:r>
          </a:p>
        </p:txBody>
      </p:sp>
      <p:sp>
        <p:nvSpPr>
          <p:cNvPr id="5" name="Rectangle 4"/>
          <p:cNvSpPr/>
          <p:nvPr/>
        </p:nvSpPr>
        <p:spPr>
          <a:xfrm>
            <a:off x="2123728" y="116632"/>
            <a:ext cx="6696744" cy="1446550"/>
          </a:xfrm>
          <a:prstGeom prst="rect">
            <a:avLst/>
          </a:prstGeom>
        </p:spPr>
        <p:txBody>
          <a:bodyPr wrap="square">
            <a:spAutoFit/>
          </a:bodyPr>
          <a:lstStyle/>
          <a:p>
            <a:r>
              <a:rPr lang="fr-FR" sz="4400" b="1" dirty="0">
                <a:solidFill>
                  <a:schemeClr val="bg1"/>
                </a:solidFill>
                <a:latin typeface="Times New Roman" pitchFamily="18" charset="0"/>
                <a:ea typeface="Times New Roman"/>
                <a:cs typeface="Times New Roman" pitchFamily="18" charset="0"/>
              </a:rPr>
              <a:t>Pourquoi restez-vous là à regarder vers le ciel ? </a:t>
            </a:r>
            <a:endParaRPr lang="fr-FR" sz="4400" b="1" u="sng"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cstate="print"/>
          <a:srcRect/>
          <a:stretch>
            <a:fillRect/>
          </a:stretch>
        </p:blipFill>
        <p:spPr bwMode="auto">
          <a:xfrm>
            <a:off x="251520" y="260648"/>
            <a:ext cx="1728192" cy="1080120"/>
          </a:xfrm>
          <a:prstGeom prst="rect">
            <a:avLst/>
          </a:prstGeom>
          <a:solidFill>
            <a:srgbClr val="FFFFFF"/>
          </a:solidFill>
          <a:ln w="9525">
            <a:noFill/>
            <a:miter lim="800000"/>
            <a:headEnd/>
            <a:tailEnd/>
          </a:ln>
        </p:spPr>
      </p:pic>
      <p:sp>
        <p:nvSpPr>
          <p:cNvPr id="5" name="Rectangle 4"/>
          <p:cNvSpPr/>
          <p:nvPr/>
        </p:nvSpPr>
        <p:spPr>
          <a:xfrm>
            <a:off x="467544" y="2204864"/>
            <a:ext cx="7992888" cy="3046988"/>
          </a:xfrm>
          <a:prstGeom prst="rect">
            <a:avLst/>
          </a:prstGeom>
        </p:spPr>
        <p:txBody>
          <a:bodyPr wrap="square">
            <a:spAutoFit/>
          </a:bodyPr>
          <a:lstStyle/>
          <a:p>
            <a:r>
              <a:rPr lang="fr-FR" sz="3200" dirty="0">
                <a:latin typeface="Times New Roman" pitchFamily="18" charset="0"/>
                <a:cs typeface="Times New Roman" pitchFamily="18" charset="0"/>
              </a:rPr>
              <a:t>Il ne s’agit plus de rêver en regardant le ciel mais de vivre dans ce monde </a:t>
            </a:r>
          </a:p>
          <a:p>
            <a:r>
              <a:rPr lang="fr-FR" sz="3200" dirty="0">
                <a:latin typeface="Times New Roman" pitchFamily="18" charset="0"/>
                <a:cs typeface="Times New Roman" pitchFamily="18" charset="0"/>
              </a:rPr>
              <a:t>avec Jésus ressuscité présent auprès de nous. </a:t>
            </a:r>
          </a:p>
          <a:p>
            <a:endParaRPr lang="fr-FR" sz="3200" dirty="0">
              <a:latin typeface="Times New Roman" pitchFamily="18" charset="0"/>
              <a:cs typeface="Times New Roman" pitchFamily="18" charset="0"/>
            </a:endParaRPr>
          </a:p>
          <a:p>
            <a:r>
              <a:rPr lang="fr-FR" sz="3200" dirty="0">
                <a:latin typeface="Times New Roman" pitchFamily="18" charset="0"/>
                <a:cs typeface="Times New Roman" pitchFamily="18" charset="0"/>
              </a:rPr>
              <a:t>Que peut faire un chrétien dans le monde </a:t>
            </a:r>
          </a:p>
          <a:p>
            <a:r>
              <a:rPr lang="fr-FR" sz="3200" dirty="0">
                <a:latin typeface="Times New Roman" pitchFamily="18" charset="0"/>
                <a:cs typeface="Times New Roman" pitchFamily="18" charset="0"/>
              </a:rPr>
              <a:t>pour montrer que la vie est la plus forte ? </a:t>
            </a:r>
            <a:endParaRPr lang="fr-FR" sz="3200" dirty="0">
              <a:solidFill>
                <a:schemeClr val="accent3">
                  <a:lumMod val="50000"/>
                </a:schemeClr>
              </a:solidFill>
              <a:latin typeface="Times New Roman" pitchFamily="18" charset="0"/>
              <a:ea typeface="Calibri"/>
              <a:cs typeface="Times New Roman" pitchFamily="18" charset="0"/>
            </a:endParaRPr>
          </a:p>
        </p:txBody>
      </p:sp>
      <p:sp>
        <p:nvSpPr>
          <p:cNvPr id="7" name="Rectangle 6"/>
          <p:cNvSpPr/>
          <p:nvPr/>
        </p:nvSpPr>
        <p:spPr>
          <a:xfrm>
            <a:off x="2123728" y="116632"/>
            <a:ext cx="6696744" cy="1446550"/>
          </a:xfrm>
          <a:prstGeom prst="rect">
            <a:avLst/>
          </a:prstGeom>
        </p:spPr>
        <p:txBody>
          <a:bodyPr wrap="square">
            <a:spAutoFit/>
          </a:bodyPr>
          <a:lstStyle/>
          <a:p>
            <a:r>
              <a:rPr lang="fr-FR" sz="4400" b="1" dirty="0">
                <a:solidFill>
                  <a:schemeClr val="bg1"/>
                </a:solidFill>
                <a:latin typeface="Times New Roman" pitchFamily="18" charset="0"/>
                <a:ea typeface="Times New Roman"/>
                <a:cs typeface="Times New Roman" pitchFamily="18" charset="0"/>
              </a:rPr>
              <a:t>Pourquoi restez-vous là à regarder vers le ciel ? </a:t>
            </a:r>
            <a:endParaRPr lang="fr-FR" sz="4400" b="1" u="sng"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142845" y="1196752"/>
          <a:ext cx="8786873" cy="5400600"/>
        </p:xfrm>
        <a:graphic>
          <a:graphicData uri="http://schemas.openxmlformats.org/drawingml/2006/table">
            <a:tbl>
              <a:tblPr/>
              <a:tblGrid>
                <a:gridCol w="2318787">
                  <a:extLst>
                    <a:ext uri="{9D8B030D-6E8A-4147-A177-3AD203B41FA5}">
                      <a16:colId xmlns:a16="http://schemas.microsoft.com/office/drawing/2014/main" val="20000"/>
                    </a:ext>
                  </a:extLst>
                </a:gridCol>
                <a:gridCol w="3375690">
                  <a:extLst>
                    <a:ext uri="{9D8B030D-6E8A-4147-A177-3AD203B41FA5}">
                      <a16:colId xmlns:a16="http://schemas.microsoft.com/office/drawing/2014/main" val="20001"/>
                    </a:ext>
                  </a:extLst>
                </a:gridCol>
                <a:gridCol w="3092396">
                  <a:extLst>
                    <a:ext uri="{9D8B030D-6E8A-4147-A177-3AD203B41FA5}">
                      <a16:colId xmlns:a16="http://schemas.microsoft.com/office/drawing/2014/main" val="20002"/>
                    </a:ext>
                  </a:extLst>
                </a:gridCol>
              </a:tblGrid>
              <a:tr h="723656">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76944">
                <a:tc>
                  <a:txBody>
                    <a:bodyPr/>
                    <a:lstStyle/>
                    <a:p>
                      <a:r>
                        <a:rPr lang="fr-FR" sz="2400" kern="1200" dirty="0">
                          <a:solidFill>
                            <a:schemeClr val="tx1"/>
                          </a:solidFill>
                          <a:latin typeface="Times New Roman" pitchFamily="18" charset="0"/>
                          <a:ea typeface="+mn-ea"/>
                          <a:cs typeface="Times New Roman" pitchFamily="18" charset="0"/>
                        </a:rPr>
                        <a:t>Pourquoi ce ‘reproche’ fait par les hommes en blanc aux disciples ? </a:t>
                      </a: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2000" b="1" kern="1200" dirty="0">
                          <a:solidFill>
                            <a:schemeClr val="tx1"/>
                          </a:solidFill>
                          <a:latin typeface="Times New Roman" pitchFamily="18" charset="0"/>
                          <a:ea typeface="+mn-ea"/>
                          <a:cs typeface="Times New Roman" pitchFamily="18" charset="0"/>
                        </a:rPr>
                        <a:t>Matthieu 28, 19-20 :</a:t>
                      </a:r>
                      <a:r>
                        <a:rPr lang="fr-FR" sz="2000" kern="1200" dirty="0">
                          <a:solidFill>
                            <a:schemeClr val="tx1"/>
                          </a:solidFill>
                          <a:latin typeface="Times New Roman" pitchFamily="18" charset="0"/>
                          <a:ea typeface="+mn-ea"/>
                          <a:cs typeface="Times New Roman" pitchFamily="18" charset="0"/>
                        </a:rPr>
                        <a:t>“</a:t>
                      </a:r>
                      <a:r>
                        <a:rPr lang="fr-FR" sz="2000" i="1" kern="1200" dirty="0">
                          <a:solidFill>
                            <a:schemeClr val="tx1"/>
                          </a:solidFill>
                          <a:latin typeface="Times New Roman" pitchFamily="18" charset="0"/>
                          <a:ea typeface="+mn-ea"/>
                          <a:cs typeface="Times New Roman" pitchFamily="18" charset="0"/>
                        </a:rPr>
                        <a:t> Jésus  dit à ses disciples : Allez ! De toutes les nations faites des disciples : baptisez-les au nom du Père, et du Fils, et du Saint-Esprit, apprenez-leur à observer tout ce que je vous ai commandé. Et moi, je suis avec vous tous les jours jusqu’à la fin du monde. »”</a:t>
                      </a:r>
                    </a:p>
                    <a:p>
                      <a:endParaRPr lang="fr-FR" sz="2000" kern="1200" dirty="0">
                        <a:solidFill>
                          <a:schemeClr val="tx1"/>
                        </a:solidFill>
                        <a:latin typeface="Times New Roman" pitchFamily="18" charset="0"/>
                        <a:ea typeface="+mn-ea"/>
                        <a:cs typeface="Times New Roman" pitchFamily="18" charset="0"/>
                      </a:endParaRPr>
                    </a:p>
                    <a:p>
                      <a:r>
                        <a:rPr lang="fr-FR" sz="2000" b="1" kern="1200" dirty="0">
                          <a:solidFill>
                            <a:schemeClr val="tx1"/>
                          </a:solidFill>
                          <a:latin typeface="Times New Roman" pitchFamily="18" charset="0"/>
                          <a:ea typeface="+mn-ea"/>
                          <a:cs typeface="Times New Roman" pitchFamily="18" charset="0"/>
                        </a:rPr>
                        <a:t>Ce n’est plus le temps de rester le nez en l’air, c’est le temps de l’action !!</a:t>
                      </a:r>
                      <a:endParaRPr lang="fr-FR" sz="2000" baseline="0" dirty="0">
                        <a:solidFill>
                          <a:srgbClr val="3E4D1F"/>
                        </a:solidFill>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2400" kern="1200" dirty="0">
                          <a:solidFill>
                            <a:schemeClr val="tx1"/>
                          </a:solidFill>
                          <a:latin typeface="Times New Roman" pitchFamily="18" charset="0"/>
                          <a:ea typeface="+mn-ea"/>
                          <a:cs typeface="Times New Roman" pitchFamily="18" charset="0"/>
                        </a:rPr>
                        <a:t>Il ne s’agit plus de rêver en regardant le ciel mais de vivre dans ce monde avec Jésus ressuscité présent auprès de nous. </a:t>
                      </a:r>
                    </a:p>
                    <a:p>
                      <a:endParaRPr lang="fr-FR" sz="2400" kern="1200" dirty="0">
                        <a:solidFill>
                          <a:schemeClr val="tx1"/>
                        </a:solidFill>
                        <a:latin typeface="Times New Roman" pitchFamily="18" charset="0"/>
                        <a:ea typeface="+mn-ea"/>
                        <a:cs typeface="Times New Roman" pitchFamily="18" charset="0"/>
                      </a:endParaRPr>
                    </a:p>
                    <a:p>
                      <a:r>
                        <a:rPr lang="fr-FR" sz="2400" kern="1200" dirty="0">
                          <a:solidFill>
                            <a:schemeClr val="tx1"/>
                          </a:solidFill>
                          <a:latin typeface="Times New Roman" pitchFamily="18" charset="0"/>
                          <a:ea typeface="+mn-ea"/>
                          <a:cs typeface="Times New Roman" pitchFamily="18" charset="0"/>
                        </a:rPr>
                        <a:t>Que peut faire un chrétien dans le monde pour montrer que la vie est la plus forte ? </a:t>
                      </a:r>
                      <a:endParaRPr lang="fr-FR" sz="2400" dirty="0">
                        <a:solidFill>
                          <a:schemeClr val="accent3">
                            <a:lumMod val="50000"/>
                          </a:schemeClr>
                        </a:solidFill>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Image 4"/>
          <p:cNvPicPr>
            <a:picLocks noChangeAspect="1"/>
          </p:cNvPicPr>
          <p:nvPr/>
        </p:nvPicPr>
        <p:blipFill>
          <a:blip r:embed="rId2" cstate="print"/>
          <a:srcRect/>
          <a:stretch>
            <a:fillRect/>
          </a:stretch>
        </p:blipFill>
        <p:spPr bwMode="auto">
          <a:xfrm>
            <a:off x="251520" y="1268760"/>
            <a:ext cx="1045350" cy="646546"/>
          </a:xfrm>
          <a:prstGeom prst="rect">
            <a:avLst/>
          </a:prstGeom>
          <a:solidFill>
            <a:srgbClr val="FFFFFF"/>
          </a:solidFill>
          <a:ln w="9525">
            <a:noFill/>
            <a:miter lim="800000"/>
            <a:headEnd/>
            <a:tailEnd/>
          </a:ln>
        </p:spPr>
      </p:pic>
      <p:pic>
        <p:nvPicPr>
          <p:cNvPr id="6" name="Image 5"/>
          <p:cNvPicPr>
            <a:picLocks noChangeAspect="1"/>
          </p:cNvPicPr>
          <p:nvPr/>
        </p:nvPicPr>
        <p:blipFill>
          <a:blip r:embed="rId3" cstate="print"/>
          <a:stretch>
            <a:fillRect/>
          </a:stretch>
        </p:blipFill>
        <p:spPr bwMode="auto">
          <a:xfrm>
            <a:off x="2555776" y="1268760"/>
            <a:ext cx="1047699" cy="648000"/>
          </a:xfrm>
          <a:prstGeom prst="rect">
            <a:avLst/>
          </a:prstGeom>
          <a:noFill/>
          <a:ln>
            <a:noFill/>
          </a:ln>
        </p:spPr>
      </p:pic>
      <p:pic>
        <p:nvPicPr>
          <p:cNvPr id="7" name="Image 6"/>
          <p:cNvPicPr>
            <a:picLocks noChangeAspect="1"/>
          </p:cNvPicPr>
          <p:nvPr/>
        </p:nvPicPr>
        <p:blipFill>
          <a:blip r:embed="rId4" cstate="print"/>
          <a:srcRect/>
          <a:stretch>
            <a:fillRect/>
          </a:stretch>
        </p:blipFill>
        <p:spPr bwMode="auto">
          <a:xfrm>
            <a:off x="5940152" y="1268760"/>
            <a:ext cx="1047339" cy="648000"/>
          </a:xfrm>
          <a:prstGeom prst="rect">
            <a:avLst/>
          </a:prstGeom>
          <a:solidFill>
            <a:srgbClr val="FFFFFF"/>
          </a:solidFill>
          <a:ln w="9525">
            <a:noFill/>
            <a:miter lim="800000"/>
            <a:headEnd/>
            <a:tailEnd/>
          </a:ln>
        </p:spPr>
      </p:pic>
      <p:sp>
        <p:nvSpPr>
          <p:cNvPr id="9" name="Rectangle 8"/>
          <p:cNvSpPr/>
          <p:nvPr/>
        </p:nvSpPr>
        <p:spPr>
          <a:xfrm>
            <a:off x="251520" y="260648"/>
            <a:ext cx="8892480" cy="584775"/>
          </a:xfrm>
          <a:prstGeom prst="rect">
            <a:avLst/>
          </a:prstGeom>
        </p:spPr>
        <p:txBody>
          <a:bodyPr wrap="square">
            <a:spAutoFit/>
          </a:bodyPr>
          <a:lstStyle/>
          <a:p>
            <a:r>
              <a:rPr lang="fr-FR" sz="3200" b="1" dirty="0">
                <a:latin typeface="Times New Roman" pitchFamily="18" charset="0"/>
                <a:ea typeface="Times New Roman"/>
                <a:cs typeface="Times New Roman" pitchFamily="18" charset="0"/>
              </a:rPr>
              <a:t>Pourquoi restez-vous là à regarder vers le ciel ? </a:t>
            </a:r>
            <a:endParaRPr lang="fr-FR" sz="3200" b="1" u="sng"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700808"/>
            <a:ext cx="9144000" cy="4641379"/>
          </a:xfrm>
        </p:spPr>
        <p:txBody>
          <a:bodyPr>
            <a:normAutofit/>
          </a:bodyPr>
          <a:lstStyle/>
          <a:p>
            <a:pPr marL="896938" indent="-538163"/>
            <a:r>
              <a:rPr lang="fr-FR" dirty="0"/>
              <a:t>Nous faisons silence en nous. </a:t>
            </a:r>
          </a:p>
          <a:p>
            <a:pPr marL="896938" indent="-538163"/>
            <a:r>
              <a:rPr lang="fr-FR" dirty="0"/>
              <a:t>Préparons-nous à prier. </a:t>
            </a:r>
          </a:p>
          <a:p>
            <a:pPr marL="896938" indent="-538163"/>
            <a:r>
              <a:rPr lang="fr-FR" dirty="0"/>
              <a:t>Nous nous mettons en présence du Seigneur</a:t>
            </a:r>
          </a:p>
          <a:p>
            <a:pPr marL="896938" indent="-538163">
              <a:buNone/>
            </a:pPr>
            <a:r>
              <a:rPr lang="fr-FR" dirty="0"/>
              <a:t>	en traçant sur nous le signe des chrétiens : </a:t>
            </a:r>
          </a:p>
          <a:p>
            <a:pPr marL="896938" indent="-538163"/>
            <a:r>
              <a:rPr lang="fr-FR" dirty="0"/>
              <a:t>Au nom du Père et du Fils et du Saint Esprit  </a:t>
            </a:r>
          </a:p>
          <a:p>
            <a:pPr marL="896938" indent="-538163"/>
            <a:r>
              <a:rPr lang="fr-FR" dirty="0"/>
              <a:t>Seigneur, nous venons de méditer ta Parole, d’essayer de mieux la comprendre…</a:t>
            </a:r>
          </a:p>
          <a:p>
            <a:pPr marL="896938" indent="-538163"/>
            <a:r>
              <a:rPr lang="fr-FR" dirty="0"/>
              <a:t>Nous venons maintenant te prier, te parler… </a:t>
            </a:r>
          </a:p>
          <a:p>
            <a:endParaRPr lang="fr-FR" dirty="0"/>
          </a:p>
          <a:p>
            <a:pPr>
              <a:buNone/>
            </a:pPr>
            <a:endParaRPr lang="fr-FR" dirty="0"/>
          </a:p>
        </p:txBody>
      </p:sp>
      <p:pic>
        <p:nvPicPr>
          <p:cNvPr id="1026" name="Image 10" descr="priere"/>
          <p:cNvPicPr>
            <a:picLocks noChangeAspect="1" noChangeArrowheads="1"/>
          </p:cNvPicPr>
          <p:nvPr/>
        </p:nvPicPr>
        <p:blipFill>
          <a:blip r:embed="rId2" cstate="print"/>
          <a:srcRect/>
          <a:stretch>
            <a:fillRect/>
          </a:stretch>
        </p:blipFill>
        <p:spPr bwMode="auto">
          <a:xfrm>
            <a:off x="611560" y="116632"/>
            <a:ext cx="1742129" cy="108012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19573" y="-8456"/>
            <a:ext cx="7704853" cy="6874913"/>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16632"/>
            <a:ext cx="8363272" cy="6480720"/>
          </a:xfrm>
        </p:spPr>
        <p:txBody>
          <a:bodyPr>
            <a:normAutofit fontScale="47500" lnSpcReduction="20000"/>
          </a:bodyPr>
          <a:lstStyle/>
          <a:p>
            <a:pPr algn="ctr">
              <a:lnSpc>
                <a:spcPct val="120000"/>
              </a:lnSpc>
              <a:buNone/>
            </a:pPr>
            <a:endParaRPr lang="fr-FR" sz="4200" dirty="0"/>
          </a:p>
          <a:p>
            <a:pPr algn="ctr">
              <a:lnSpc>
                <a:spcPct val="120000"/>
              </a:lnSpc>
              <a:spcBef>
                <a:spcPts val="0"/>
              </a:spcBef>
              <a:buNone/>
            </a:pPr>
            <a:r>
              <a:rPr lang="fr-FR" sz="4200" dirty="0"/>
              <a:t>« </a:t>
            </a:r>
            <a:r>
              <a:rPr lang="fr-FR" sz="4200" b="1" dirty="0"/>
              <a:t>Seigneur, fais que je n’oublie pas que :</a:t>
            </a:r>
            <a:br>
              <a:rPr lang="fr-FR" sz="4200" b="1" dirty="0"/>
            </a:br>
            <a:r>
              <a:rPr lang="fr-FR" sz="4200" b="1" dirty="0"/>
              <a:t>Tu n’as pas d’autres mains </a:t>
            </a:r>
          </a:p>
          <a:p>
            <a:pPr algn="ctr">
              <a:lnSpc>
                <a:spcPct val="120000"/>
              </a:lnSpc>
              <a:spcBef>
                <a:spcPts val="0"/>
              </a:spcBef>
              <a:buNone/>
            </a:pPr>
            <a:r>
              <a:rPr lang="fr-FR" sz="4200" b="1" dirty="0"/>
              <a:t>que mes mains pour faire le bien.</a:t>
            </a:r>
            <a:br>
              <a:rPr lang="fr-FR" sz="4200" b="1" dirty="0"/>
            </a:br>
            <a:r>
              <a:rPr lang="fr-FR" sz="4200" b="1" dirty="0"/>
              <a:t>Tu n’as pas d’autres yeux </a:t>
            </a:r>
          </a:p>
          <a:p>
            <a:pPr algn="ctr">
              <a:lnSpc>
                <a:spcPct val="120000"/>
              </a:lnSpc>
              <a:spcBef>
                <a:spcPts val="0"/>
              </a:spcBef>
              <a:buNone/>
            </a:pPr>
            <a:r>
              <a:rPr lang="fr-FR" sz="4200" b="1" dirty="0"/>
              <a:t>que mes yeux pour regarder avec bienveillance.</a:t>
            </a:r>
            <a:br>
              <a:rPr lang="fr-FR" sz="4200" b="1" dirty="0"/>
            </a:br>
            <a:r>
              <a:rPr lang="fr-FR" sz="4200" b="1" dirty="0"/>
              <a:t>Tu n’as pas d’autre bouche </a:t>
            </a:r>
          </a:p>
          <a:p>
            <a:pPr algn="ctr">
              <a:lnSpc>
                <a:spcPct val="120000"/>
              </a:lnSpc>
              <a:spcBef>
                <a:spcPts val="0"/>
              </a:spcBef>
              <a:buNone/>
            </a:pPr>
            <a:r>
              <a:rPr lang="fr-FR" sz="4200" b="1" dirty="0"/>
              <a:t>que ma bouche pour dire des paroles d’amitié.</a:t>
            </a:r>
            <a:br>
              <a:rPr lang="fr-FR" sz="4200" b="1" dirty="0"/>
            </a:br>
            <a:r>
              <a:rPr lang="fr-FR" sz="4200" b="1" dirty="0"/>
              <a:t>Tu n’as pas d’autre cœur </a:t>
            </a:r>
          </a:p>
          <a:p>
            <a:pPr algn="ctr">
              <a:lnSpc>
                <a:spcPct val="120000"/>
              </a:lnSpc>
              <a:spcBef>
                <a:spcPts val="0"/>
              </a:spcBef>
              <a:buNone/>
            </a:pPr>
            <a:r>
              <a:rPr lang="fr-FR" sz="4200" b="1" dirty="0"/>
              <a:t>que mon cœur pour aimer avec tendresse.</a:t>
            </a:r>
            <a:br>
              <a:rPr lang="fr-FR" sz="4200" b="1" dirty="0"/>
            </a:br>
            <a:r>
              <a:rPr lang="fr-FR" sz="4200" b="1" dirty="0"/>
              <a:t>Tu n’as pas d’autres oreilles </a:t>
            </a:r>
          </a:p>
          <a:p>
            <a:pPr algn="ctr">
              <a:lnSpc>
                <a:spcPct val="120000"/>
              </a:lnSpc>
              <a:spcBef>
                <a:spcPts val="0"/>
              </a:spcBef>
              <a:buNone/>
            </a:pPr>
            <a:r>
              <a:rPr lang="fr-FR" sz="4200" b="1" dirty="0"/>
              <a:t>que mes oreilles pour écouter les autres.</a:t>
            </a:r>
            <a:br>
              <a:rPr lang="fr-FR" sz="4200" b="1" dirty="0"/>
            </a:br>
            <a:r>
              <a:rPr lang="fr-FR" sz="4200" b="1" dirty="0"/>
              <a:t>Tu n’as pas d’autre apôtre </a:t>
            </a:r>
          </a:p>
          <a:p>
            <a:pPr algn="ctr">
              <a:lnSpc>
                <a:spcPct val="120000"/>
              </a:lnSpc>
              <a:spcBef>
                <a:spcPts val="0"/>
              </a:spcBef>
              <a:buNone/>
            </a:pPr>
            <a:r>
              <a:rPr lang="fr-FR" sz="4200" b="1" dirty="0"/>
              <a:t>que moi pour donner </a:t>
            </a:r>
          </a:p>
          <a:p>
            <a:pPr algn="ctr">
              <a:lnSpc>
                <a:spcPct val="120000"/>
              </a:lnSpc>
              <a:spcBef>
                <a:spcPts val="0"/>
              </a:spcBef>
              <a:buNone/>
            </a:pPr>
            <a:r>
              <a:rPr lang="fr-FR" sz="4200" b="1" dirty="0"/>
              <a:t>le Royaume de Dieu aux hommes d’aujourd’hui.</a:t>
            </a:r>
            <a:br>
              <a:rPr lang="fr-FR" sz="4200" b="1" dirty="0"/>
            </a:br>
            <a:r>
              <a:rPr lang="fr-FR" sz="4200" b="1" dirty="0"/>
              <a:t>Amen ! » </a:t>
            </a:r>
          </a:p>
          <a:p>
            <a:pPr>
              <a:buNone/>
            </a:pPr>
            <a:endParaRPr lang="fr-FR" dirty="0"/>
          </a:p>
          <a:p>
            <a:pPr>
              <a:buNone/>
            </a:pPr>
            <a:r>
              <a:rPr lang="fr-FR" dirty="0"/>
              <a:t>	C’est pourquoi maintenant nous pouvons dire ensemble en ouvrant nos mains : </a:t>
            </a:r>
          </a:p>
          <a:p>
            <a:pPr algn="ctr">
              <a:buNone/>
            </a:pPr>
            <a:r>
              <a:rPr lang="fr-FR" sz="4200" b="1" dirty="0"/>
              <a:t>« Notre Père qui es aux cieux… »</a:t>
            </a:r>
          </a:p>
          <a:p>
            <a:pPr>
              <a:buNone/>
            </a:pP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srcRect/>
          <a:stretch>
            <a:fillRect/>
          </a:stretch>
        </p:blipFill>
        <p:spPr bwMode="auto">
          <a:xfrm>
            <a:off x="467544" y="404664"/>
            <a:ext cx="1745563" cy="1080000"/>
          </a:xfrm>
          <a:prstGeom prst="rect">
            <a:avLst/>
          </a:prstGeom>
          <a:solidFill>
            <a:srgbClr val="FFFFFF"/>
          </a:solidFill>
          <a:ln w="9525">
            <a:noFill/>
            <a:miter lim="800000"/>
            <a:headEnd/>
            <a:tailEnd/>
          </a:ln>
        </p:spPr>
      </p:pic>
      <p:sp>
        <p:nvSpPr>
          <p:cNvPr id="4" name="Rectangle 3"/>
          <p:cNvSpPr/>
          <p:nvPr/>
        </p:nvSpPr>
        <p:spPr>
          <a:xfrm>
            <a:off x="2771800" y="476672"/>
            <a:ext cx="4277261" cy="1077218"/>
          </a:xfrm>
          <a:prstGeom prst="rect">
            <a:avLst/>
          </a:prstGeom>
        </p:spPr>
        <p:txBody>
          <a:bodyPr wrap="none">
            <a:spAutoFit/>
          </a:bodyPr>
          <a:lstStyle/>
          <a:p>
            <a:r>
              <a:rPr lang="fr-FR" sz="3200" b="1" dirty="0">
                <a:solidFill>
                  <a:schemeClr val="bg1"/>
                </a:solidFill>
                <a:latin typeface="Times New Roman" pitchFamily="18" charset="0"/>
                <a:ea typeface="Times New Roman"/>
                <a:cs typeface="Times New Roman" pitchFamily="18" charset="0"/>
              </a:rPr>
              <a:t>CHER THEOPHILE, </a:t>
            </a:r>
          </a:p>
          <a:p>
            <a:r>
              <a:rPr lang="fr-FR" sz="3200" b="1" dirty="0">
                <a:solidFill>
                  <a:schemeClr val="bg1"/>
                </a:solidFill>
                <a:latin typeface="Times New Roman" pitchFamily="18" charset="0"/>
                <a:ea typeface="Times New Roman"/>
                <a:cs typeface="Times New Roman" pitchFamily="18" charset="0"/>
              </a:rPr>
              <a:t>dans mon premier livre</a:t>
            </a:r>
            <a:endParaRPr lang="fr-FR" sz="3200" b="1" u="sng" dirty="0">
              <a:solidFill>
                <a:schemeClr val="bg1"/>
              </a:solidFill>
            </a:endParaRPr>
          </a:p>
        </p:txBody>
      </p:sp>
      <p:sp>
        <p:nvSpPr>
          <p:cNvPr id="5" name="Rectangle 4"/>
          <p:cNvSpPr/>
          <p:nvPr/>
        </p:nvSpPr>
        <p:spPr>
          <a:xfrm>
            <a:off x="467544" y="2204864"/>
            <a:ext cx="7992888" cy="3293209"/>
          </a:xfrm>
          <a:prstGeom prst="rect">
            <a:avLst/>
          </a:prstGeom>
        </p:spPr>
        <p:txBody>
          <a:bodyPr wrap="square">
            <a:spAutoFit/>
          </a:bodyPr>
          <a:lstStyle/>
          <a:p>
            <a:pPr>
              <a:spcBef>
                <a:spcPts val="600"/>
              </a:spcBef>
              <a:spcAft>
                <a:spcPts val="600"/>
              </a:spcAft>
            </a:pPr>
            <a:r>
              <a:rPr lang="fr-FR" sz="2800" dirty="0">
                <a:latin typeface="Times New Roman" pitchFamily="18" charset="0"/>
                <a:cs typeface="Times New Roman" pitchFamily="18" charset="0"/>
              </a:rPr>
              <a:t>Luc choisit de s’adresser à un interlocuteur mais on ne sait pas qui il est.  </a:t>
            </a:r>
          </a:p>
          <a:p>
            <a:pPr>
              <a:spcBef>
                <a:spcPts val="600"/>
              </a:spcBef>
              <a:spcAft>
                <a:spcPts val="600"/>
              </a:spcAft>
            </a:pPr>
            <a:r>
              <a:rPr lang="fr-FR" sz="2800" dirty="0">
                <a:latin typeface="Times New Roman" pitchFamily="18" charset="0"/>
                <a:cs typeface="Times New Roman" pitchFamily="18" charset="0"/>
              </a:rPr>
              <a:t>Son nom nous dit qu’il aime Dieu.  </a:t>
            </a:r>
          </a:p>
          <a:p>
            <a:pPr>
              <a:spcBef>
                <a:spcPts val="600"/>
              </a:spcBef>
              <a:spcAft>
                <a:spcPts val="600"/>
              </a:spcAft>
            </a:pPr>
            <a:r>
              <a:rPr lang="fr-FR" sz="2800" dirty="0">
                <a:latin typeface="Times New Roman" pitchFamily="18" charset="0"/>
                <a:cs typeface="Times New Roman" pitchFamily="18" charset="0"/>
              </a:rPr>
              <a:t>Luc nous invite tous à nous identifier à Théophile.  </a:t>
            </a:r>
          </a:p>
          <a:p>
            <a:pPr>
              <a:spcBef>
                <a:spcPts val="600"/>
              </a:spcBef>
              <a:spcAft>
                <a:spcPts val="600"/>
              </a:spcAft>
            </a:pPr>
            <a:r>
              <a:rPr lang="fr-FR" sz="2800" dirty="0">
                <a:latin typeface="Times New Roman" pitchFamily="18" charset="0"/>
                <a:cs typeface="Times New Roman" pitchFamily="18" charset="0"/>
              </a:rPr>
              <a:t>Pensez-vous que ce message s’adresse aussi à vous ? </a:t>
            </a:r>
          </a:p>
          <a:p>
            <a:pPr>
              <a:spcBef>
                <a:spcPts val="600"/>
              </a:spcBef>
              <a:spcAft>
                <a:spcPts val="600"/>
              </a:spcAft>
            </a:pPr>
            <a:r>
              <a:rPr lang="fr-FR" sz="2800" dirty="0">
                <a:latin typeface="Times New Roman" pitchFamily="18" charset="0"/>
                <a:cs typeface="Times New Roman" pitchFamily="18" charset="0"/>
              </a:rPr>
              <a:t>A chacun d’entre nous ? </a:t>
            </a:r>
            <a:endParaRPr lang="fr-FR" sz="2800" dirty="0">
              <a:latin typeface="Times New Roman" pitchFamily="18" charset="0"/>
              <a:ea typeface="Calibri"/>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924944"/>
            <a:ext cx="8229600" cy="3201219"/>
          </a:xfrm>
        </p:spPr>
        <p:txBody>
          <a:bodyPr>
            <a:normAutofit/>
          </a:bodyPr>
          <a:lstStyle/>
          <a:p>
            <a:pPr marL="0" marR="0" indent="0" algn="ctr">
              <a:spcBef>
                <a:spcPts val="0"/>
              </a:spcBef>
              <a:spcAft>
                <a:spcPts val="0"/>
              </a:spcAft>
              <a:buNone/>
            </a:pPr>
            <a:r>
              <a:rPr lang="fr-FR" kern="1400" dirty="0">
                <a:solidFill>
                  <a:srgbClr val="000000"/>
                </a:solidFill>
                <a:latin typeface="Times New Roman"/>
              </a:rPr>
              <a:t>Réalisation  Catéchèse Par la Parole </a:t>
            </a:r>
            <a:endParaRPr lang="fr-FR" sz="1050" kern="1400" dirty="0">
              <a:solidFill>
                <a:srgbClr val="000000"/>
              </a:solidFill>
              <a:latin typeface="Times New Roman"/>
            </a:endParaRPr>
          </a:p>
          <a:p>
            <a:pPr marL="0" marR="0" indent="0" algn="ctr">
              <a:spcBef>
                <a:spcPts val="0"/>
              </a:spcBef>
              <a:spcAft>
                <a:spcPts val="0"/>
              </a:spcAft>
            </a:pPr>
            <a:endParaRPr lang="fr-FR" sz="1050" kern="1400" dirty="0">
              <a:solidFill>
                <a:srgbClr val="000000"/>
              </a:solidFill>
              <a:latin typeface="Times New Roman"/>
            </a:endParaRPr>
          </a:p>
          <a:p>
            <a:pPr marL="0" marR="0" indent="0" algn="ctr">
              <a:spcBef>
                <a:spcPts val="0"/>
              </a:spcBef>
              <a:spcAft>
                <a:spcPts val="0"/>
              </a:spcAft>
              <a:buNone/>
            </a:pPr>
            <a:r>
              <a:rPr lang="fr-FR" kern="1400" dirty="0">
                <a:solidFill>
                  <a:srgbClr val="000000"/>
                </a:solidFill>
                <a:latin typeface="Times New Roman"/>
              </a:rPr>
              <a:t>Actes des Apôtres</a:t>
            </a:r>
            <a:endParaRPr lang="fr-FR" sz="1050" kern="1400" dirty="0">
              <a:solidFill>
                <a:srgbClr val="000000"/>
              </a:solidFill>
              <a:latin typeface="Times New Roman"/>
            </a:endParaRPr>
          </a:p>
          <a:p>
            <a:pPr marL="0" marR="0" indent="0" algn="ctr">
              <a:lnSpc>
                <a:spcPct val="114000"/>
              </a:lnSpc>
              <a:spcBef>
                <a:spcPts val="0"/>
              </a:spcBef>
              <a:spcAft>
                <a:spcPts val="0"/>
              </a:spcAft>
              <a:buNone/>
            </a:pPr>
            <a:r>
              <a:rPr lang="fr-FR" kern="1400" dirty="0">
                <a:solidFill>
                  <a:srgbClr val="000000"/>
                </a:solidFill>
                <a:latin typeface="Times New Roman"/>
              </a:rPr>
              <a:t> </a:t>
            </a:r>
            <a:endParaRPr lang="fr-FR" sz="1050" kern="1400" dirty="0">
              <a:solidFill>
                <a:srgbClr val="000000"/>
              </a:solidFill>
              <a:latin typeface="Times New Roman"/>
            </a:endParaRPr>
          </a:p>
          <a:p>
            <a:pPr marL="0" marR="0" indent="0" algn="ctr">
              <a:spcBef>
                <a:spcPts val="0"/>
              </a:spcBef>
              <a:spcAft>
                <a:spcPts val="0"/>
              </a:spcAft>
            </a:pPr>
            <a:endParaRPr lang="fr-FR" sz="1050" kern="1400" dirty="0">
              <a:solidFill>
                <a:srgbClr val="000000"/>
              </a:solidFill>
              <a:latin typeface="Times New Roman"/>
            </a:endParaRPr>
          </a:p>
          <a:p>
            <a:pPr marL="0" indent="0" algn="ctr">
              <a:spcBef>
                <a:spcPts val="0"/>
              </a:spcBef>
              <a:buNone/>
            </a:pPr>
            <a:r>
              <a:rPr lang="fr-FR" kern="1400" dirty="0">
                <a:solidFill>
                  <a:srgbClr val="000000"/>
                </a:solidFill>
                <a:latin typeface="Times New Roman"/>
              </a:rPr>
              <a:t>Ascension Giotto (Padoue)</a:t>
            </a:r>
          </a:p>
          <a:p>
            <a:pPr marL="0" marR="0" indent="0" algn="ctr">
              <a:spcBef>
                <a:spcPts val="0"/>
              </a:spcBef>
              <a:spcAft>
                <a:spcPts val="0"/>
              </a:spcAft>
              <a:buNone/>
            </a:pPr>
            <a:r>
              <a:rPr lang="fr-FR" kern="1400" dirty="0">
                <a:solidFill>
                  <a:srgbClr val="000000"/>
                </a:solidFill>
                <a:latin typeface="Times New Roman"/>
              </a:rPr>
              <a:t>Dessins Chantal </a:t>
            </a:r>
            <a:r>
              <a:rPr lang="fr-FR" kern="1400" dirty="0" err="1">
                <a:solidFill>
                  <a:srgbClr val="000000"/>
                </a:solidFill>
                <a:latin typeface="Times New Roman"/>
              </a:rPr>
              <a:t>Lorge</a:t>
            </a:r>
            <a:endParaRPr lang="fr-FR" kern="1400" dirty="0">
              <a:solidFill>
                <a:srgbClr val="000000"/>
              </a:solidFill>
              <a:latin typeface="Times New Roman"/>
            </a:endParaRPr>
          </a:p>
          <a:p>
            <a:pPr marL="0" marR="0" indent="0" algn="ctr">
              <a:spcBef>
                <a:spcPts val="0"/>
              </a:spcBef>
              <a:spcAft>
                <a:spcPts val="0"/>
              </a:spcAft>
              <a:buNone/>
            </a:pPr>
            <a:endParaRPr lang="fr-FR" sz="1050" kern="1400" dirty="0">
              <a:solidFill>
                <a:srgbClr val="000000"/>
              </a:solidFill>
              <a:latin typeface="Times New Roman"/>
            </a:endParaRPr>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052736"/>
          </a:xfrm>
        </p:spPr>
        <p:txBody>
          <a:bodyPr>
            <a:normAutofit fontScale="90000"/>
          </a:bodyPr>
          <a:lstStyle/>
          <a:p>
            <a:r>
              <a:rPr lang="fr-FR" b="1" dirty="0">
                <a:latin typeface="Times New Roman" pitchFamily="18" charset="0"/>
                <a:ea typeface="Times New Roman"/>
                <a:cs typeface="Times New Roman" pitchFamily="18" charset="0"/>
              </a:rPr>
              <a:t>CHER THEOPHILE, </a:t>
            </a:r>
            <a:br>
              <a:rPr lang="fr-FR" b="1" dirty="0">
                <a:latin typeface="Times New Roman" pitchFamily="18" charset="0"/>
                <a:ea typeface="Times New Roman"/>
                <a:cs typeface="Times New Roman" pitchFamily="18" charset="0"/>
              </a:rPr>
            </a:br>
            <a:r>
              <a:rPr lang="fr-FR" b="1" dirty="0">
                <a:latin typeface="Times New Roman" pitchFamily="18" charset="0"/>
                <a:ea typeface="Times New Roman"/>
                <a:cs typeface="Times New Roman" pitchFamily="18" charset="0"/>
              </a:rPr>
              <a:t>dans mon premier livre</a:t>
            </a:r>
            <a:endParaRPr lang="fr-FR" b="1" u="sng"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211045034"/>
              </p:ext>
            </p:extLst>
          </p:nvPr>
        </p:nvGraphicFramePr>
        <p:xfrm>
          <a:off x="142845" y="1196752"/>
          <a:ext cx="8786873" cy="5400600"/>
        </p:xfrm>
        <a:graphic>
          <a:graphicData uri="http://schemas.openxmlformats.org/drawingml/2006/table">
            <a:tbl>
              <a:tblPr/>
              <a:tblGrid>
                <a:gridCol w="2318787">
                  <a:extLst>
                    <a:ext uri="{9D8B030D-6E8A-4147-A177-3AD203B41FA5}">
                      <a16:colId xmlns:a16="http://schemas.microsoft.com/office/drawing/2014/main" val="20000"/>
                    </a:ext>
                  </a:extLst>
                </a:gridCol>
                <a:gridCol w="3375690">
                  <a:extLst>
                    <a:ext uri="{9D8B030D-6E8A-4147-A177-3AD203B41FA5}">
                      <a16:colId xmlns:a16="http://schemas.microsoft.com/office/drawing/2014/main" val="20001"/>
                    </a:ext>
                  </a:extLst>
                </a:gridCol>
                <a:gridCol w="3092396">
                  <a:extLst>
                    <a:ext uri="{9D8B030D-6E8A-4147-A177-3AD203B41FA5}">
                      <a16:colId xmlns:a16="http://schemas.microsoft.com/office/drawing/2014/main" val="20002"/>
                    </a:ext>
                  </a:extLst>
                </a:gridCol>
              </a:tblGrid>
              <a:tr h="723656">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400" dirty="0">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76944">
                <a:tc>
                  <a:txBody>
                    <a:bodyPr/>
                    <a:lstStyle/>
                    <a:p>
                      <a:pPr>
                        <a:lnSpc>
                          <a:spcPct val="115000"/>
                        </a:lnSpc>
                        <a:spcAft>
                          <a:spcPts val="0"/>
                        </a:spcAft>
                      </a:pPr>
                      <a:r>
                        <a:rPr lang="fr-FR" sz="1600" dirty="0">
                          <a:solidFill>
                            <a:schemeClr val="tx1"/>
                          </a:solidFill>
                          <a:latin typeface="Times New Roman" pitchFamily="18" charset="0"/>
                          <a:ea typeface="Calibri"/>
                          <a:cs typeface="Times New Roman" pitchFamily="18" charset="0"/>
                        </a:rPr>
                        <a:t>Ce prénom a pour racine deux mots : Dieu (</a:t>
                      </a:r>
                      <a:r>
                        <a:rPr lang="fr-FR" sz="1600" i="1" dirty="0" err="1">
                          <a:solidFill>
                            <a:schemeClr val="tx1"/>
                          </a:solidFill>
                          <a:latin typeface="Times New Roman" pitchFamily="18" charset="0"/>
                          <a:ea typeface="Calibri"/>
                          <a:cs typeface="Times New Roman" pitchFamily="18" charset="0"/>
                        </a:rPr>
                        <a:t>Theos</a:t>
                      </a:r>
                      <a:r>
                        <a:rPr lang="fr-FR" sz="1600" dirty="0">
                          <a:solidFill>
                            <a:schemeClr val="tx1"/>
                          </a:solidFill>
                          <a:latin typeface="Times New Roman" pitchFamily="18" charset="0"/>
                          <a:ea typeface="Calibri"/>
                          <a:cs typeface="Times New Roman" pitchFamily="18" charset="0"/>
                        </a:rPr>
                        <a:t>) et amour (</a:t>
                      </a:r>
                      <a:r>
                        <a:rPr lang="fr-FR" sz="1600" i="1" dirty="0" err="1">
                          <a:solidFill>
                            <a:schemeClr val="tx1"/>
                          </a:solidFill>
                          <a:latin typeface="Times New Roman" pitchFamily="18" charset="0"/>
                          <a:ea typeface="Calibri"/>
                          <a:cs typeface="Times New Roman" pitchFamily="18" charset="0"/>
                        </a:rPr>
                        <a:t>philia</a:t>
                      </a:r>
                      <a:r>
                        <a:rPr lang="fr-FR" sz="1600" dirty="0">
                          <a:solidFill>
                            <a:schemeClr val="tx1"/>
                          </a:solidFill>
                          <a:latin typeface="Times New Roman" pitchFamily="18" charset="0"/>
                          <a:ea typeface="Calibri"/>
                          <a:cs typeface="Times New Roman" pitchFamily="18" charset="0"/>
                        </a:rPr>
                        <a:t>). Il est souvent traduit par aimant Dieu ou aimé de Dieu.</a:t>
                      </a:r>
                    </a:p>
                    <a:p>
                      <a:r>
                        <a:rPr lang="fr-FR" sz="1600" dirty="0">
                          <a:solidFill>
                            <a:schemeClr val="tx1"/>
                          </a:solidFill>
                          <a:latin typeface="Times New Roman" pitchFamily="18" charset="0"/>
                          <a:ea typeface="Calibri"/>
                          <a:cs typeface="Times New Roman" pitchFamily="18" charset="0"/>
                        </a:rPr>
                        <a:t>Qui est donc Théophile à qui Luc s’adresse ?</a:t>
                      </a: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800" b="1" u="sng" kern="1200" baseline="0" dirty="0">
                          <a:solidFill>
                            <a:schemeClr val="tx1"/>
                          </a:solidFill>
                          <a:latin typeface="Times New Roman" pitchFamily="18" charset="0"/>
                          <a:ea typeface="+mn-ea"/>
                          <a:cs typeface="+mn-cs"/>
                          <a:hlinkClick r:id="rId2"/>
                        </a:rPr>
                        <a:t>LUC 1, 1-4</a:t>
                      </a:r>
                      <a:r>
                        <a:rPr lang="fr-FR" sz="1800" b="1" kern="1200" baseline="0" dirty="0">
                          <a:solidFill>
                            <a:schemeClr val="tx1"/>
                          </a:solidFill>
                          <a:latin typeface="Times New Roman" pitchFamily="18" charset="0"/>
                          <a:ea typeface="+mn-ea"/>
                          <a:cs typeface="+mn-cs"/>
                        </a:rPr>
                        <a:t> </a:t>
                      </a:r>
                      <a:r>
                        <a:rPr lang="fr-FR" sz="1800" b="1" i="1" kern="1200" baseline="0" dirty="0">
                          <a:solidFill>
                            <a:schemeClr val="tx1"/>
                          </a:solidFill>
                          <a:latin typeface="Times New Roman" pitchFamily="18" charset="0"/>
                          <a:ea typeface="+mn-ea"/>
                          <a:cs typeface="+mn-cs"/>
                        </a:rPr>
                        <a:t>“</a:t>
                      </a:r>
                      <a:r>
                        <a:rPr lang="fr-FR" sz="1600" i="1" kern="1200" baseline="0" dirty="0">
                          <a:solidFill>
                            <a:schemeClr val="tx1"/>
                          </a:solidFill>
                          <a:latin typeface="Times New Roman" pitchFamily="18" charset="0"/>
                          <a:ea typeface="+mn-ea"/>
                          <a:cs typeface="+mn-cs"/>
                        </a:rPr>
                        <a:t> Beaucoup ont entrepris de composer un récit des événements qui se sont accomplis parmi nous, d’après ce que nous ont transmis ceux qui, dès le commencement, furent témoins oculaires et serviteurs de la Parole. C’est pourquoi j’ai décidé, moi aussi, après avoir recueilli avec précision des informations concernant tout ce qui s’est passé depuis le début, d’écrire pour toi, excellent Théophile, un exposé suivi, afin que tu te rendes bien compte de la solidité des enseignements que tu as entendus.”</a:t>
                      </a:r>
                      <a:endParaRPr lang="fr-FR" sz="1600" kern="1200" baseline="0" dirty="0">
                        <a:solidFill>
                          <a:schemeClr val="tx1"/>
                        </a:solidFill>
                        <a:latin typeface="Times New Roman" pitchFamily="18" charset="0"/>
                        <a:ea typeface="+mn-ea"/>
                        <a:cs typeface="+mn-cs"/>
                      </a:endParaRPr>
                    </a:p>
                    <a:p>
                      <a:r>
                        <a:rPr lang="fr-FR" sz="1600" b="1" kern="1200" baseline="0" dirty="0">
                          <a:solidFill>
                            <a:schemeClr val="tx1"/>
                          </a:solidFill>
                          <a:latin typeface="Times New Roman" pitchFamily="18" charset="0"/>
                          <a:ea typeface="+mn-ea"/>
                          <a:cs typeface="+mn-cs"/>
                        </a:rPr>
                        <a:t> Cette introduction nous permet de déduire que Luc, l’auteur de l’évangile qui porte son nom, est aussi surement celui des Actes des Apôtres. </a:t>
                      </a:r>
                      <a:endParaRPr lang="fr-FR" sz="1600" baseline="0" dirty="0">
                        <a:solidFill>
                          <a:schemeClr val="tx1"/>
                        </a:solidFill>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600" kern="1200" dirty="0">
                          <a:solidFill>
                            <a:schemeClr val="tx1"/>
                          </a:solidFill>
                          <a:latin typeface="Times New Roman" pitchFamily="18" charset="0"/>
                          <a:ea typeface="+mn-ea"/>
                          <a:cs typeface="Times New Roman" pitchFamily="18" charset="0"/>
                        </a:rPr>
                        <a:t>Luc choisit de s’adresser à un interlocuteur mais on ne sait pas qui il est.  </a:t>
                      </a:r>
                    </a:p>
                    <a:p>
                      <a:r>
                        <a:rPr lang="fr-FR" sz="1600" kern="1200" dirty="0">
                          <a:solidFill>
                            <a:schemeClr val="tx1"/>
                          </a:solidFill>
                          <a:latin typeface="Times New Roman" pitchFamily="18" charset="0"/>
                          <a:ea typeface="+mn-ea"/>
                          <a:cs typeface="Times New Roman" pitchFamily="18" charset="0"/>
                        </a:rPr>
                        <a:t>Son nom nous dit qu’il aime Dieu. </a:t>
                      </a:r>
                    </a:p>
                    <a:p>
                      <a:endParaRPr lang="fr-FR" sz="1600" kern="1200" dirty="0">
                        <a:solidFill>
                          <a:schemeClr val="tx1"/>
                        </a:solidFill>
                        <a:latin typeface="Times New Roman" pitchFamily="18" charset="0"/>
                        <a:ea typeface="+mn-ea"/>
                        <a:cs typeface="Times New Roman" pitchFamily="18" charset="0"/>
                      </a:endParaRPr>
                    </a:p>
                    <a:p>
                      <a:r>
                        <a:rPr lang="fr-FR" sz="1600" kern="1200" dirty="0">
                          <a:solidFill>
                            <a:schemeClr val="tx1"/>
                          </a:solidFill>
                          <a:latin typeface="Times New Roman" pitchFamily="18" charset="0"/>
                          <a:ea typeface="+mn-ea"/>
                          <a:cs typeface="Times New Roman" pitchFamily="18" charset="0"/>
                        </a:rPr>
                        <a:t>Luc nous invite tous à nous identifier à Théophile.  </a:t>
                      </a:r>
                    </a:p>
                    <a:p>
                      <a:endParaRPr lang="fr-FR" sz="1600" kern="1200" dirty="0">
                        <a:solidFill>
                          <a:schemeClr val="tx1"/>
                        </a:solidFill>
                        <a:latin typeface="Times New Roman" pitchFamily="18" charset="0"/>
                        <a:ea typeface="+mn-ea"/>
                        <a:cs typeface="Times New Roman" pitchFamily="18" charset="0"/>
                      </a:endParaRPr>
                    </a:p>
                    <a:p>
                      <a:r>
                        <a:rPr lang="fr-FR" sz="1600" kern="1200" dirty="0">
                          <a:solidFill>
                            <a:schemeClr val="tx1"/>
                          </a:solidFill>
                          <a:latin typeface="Times New Roman" pitchFamily="18" charset="0"/>
                          <a:ea typeface="+mn-ea"/>
                          <a:cs typeface="Times New Roman" pitchFamily="18" charset="0"/>
                        </a:rPr>
                        <a:t>Pensez-vous que ce message s’adresse aussi à vous ? </a:t>
                      </a:r>
                    </a:p>
                    <a:p>
                      <a:r>
                        <a:rPr lang="fr-FR" sz="1600" kern="1200" dirty="0">
                          <a:solidFill>
                            <a:schemeClr val="tx1"/>
                          </a:solidFill>
                          <a:latin typeface="Times New Roman" pitchFamily="18" charset="0"/>
                          <a:ea typeface="+mn-ea"/>
                          <a:cs typeface="Times New Roman" pitchFamily="18" charset="0"/>
                        </a:rPr>
                        <a:t>A chacun d’entre nous ? </a:t>
                      </a:r>
                      <a:endParaRPr lang="fr-FR" sz="1600" dirty="0">
                        <a:solidFill>
                          <a:schemeClr val="tx1"/>
                        </a:solidFill>
                        <a:latin typeface="Times New Roman" pitchFamily="18" charset="0"/>
                        <a:ea typeface="Calibri"/>
                        <a:cs typeface="Times New Roman"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Image 4"/>
          <p:cNvPicPr>
            <a:picLocks noChangeAspect="1"/>
          </p:cNvPicPr>
          <p:nvPr/>
        </p:nvPicPr>
        <p:blipFill>
          <a:blip r:embed="rId3" cstate="print"/>
          <a:srcRect/>
          <a:stretch>
            <a:fillRect/>
          </a:stretch>
        </p:blipFill>
        <p:spPr bwMode="auto">
          <a:xfrm>
            <a:off x="251520" y="1268760"/>
            <a:ext cx="1045350" cy="646546"/>
          </a:xfrm>
          <a:prstGeom prst="rect">
            <a:avLst/>
          </a:prstGeom>
          <a:solidFill>
            <a:srgbClr val="FFFFFF"/>
          </a:solidFill>
          <a:ln w="9525">
            <a:noFill/>
            <a:miter lim="800000"/>
            <a:headEnd/>
            <a:tailEnd/>
          </a:ln>
        </p:spPr>
      </p:pic>
      <p:pic>
        <p:nvPicPr>
          <p:cNvPr id="6" name="Image 5"/>
          <p:cNvPicPr>
            <a:picLocks noChangeAspect="1"/>
          </p:cNvPicPr>
          <p:nvPr/>
        </p:nvPicPr>
        <p:blipFill>
          <a:blip r:embed="rId4" cstate="print"/>
          <a:stretch>
            <a:fillRect/>
          </a:stretch>
        </p:blipFill>
        <p:spPr bwMode="auto">
          <a:xfrm>
            <a:off x="2555776" y="1268760"/>
            <a:ext cx="1047699" cy="648000"/>
          </a:xfrm>
          <a:prstGeom prst="rect">
            <a:avLst/>
          </a:prstGeom>
          <a:noFill/>
          <a:ln>
            <a:noFill/>
          </a:ln>
        </p:spPr>
      </p:pic>
      <p:pic>
        <p:nvPicPr>
          <p:cNvPr id="7" name="Image 6"/>
          <p:cNvPicPr>
            <a:picLocks noChangeAspect="1"/>
          </p:cNvPicPr>
          <p:nvPr/>
        </p:nvPicPr>
        <p:blipFill>
          <a:blip r:embed="rId5" cstate="print"/>
          <a:srcRect/>
          <a:stretch>
            <a:fillRect/>
          </a:stretch>
        </p:blipFill>
        <p:spPr bwMode="auto">
          <a:xfrm>
            <a:off x="5940152" y="1268760"/>
            <a:ext cx="1047339" cy="648000"/>
          </a:xfrm>
          <a:prstGeom prst="rect">
            <a:avLst/>
          </a:prstGeom>
          <a:solidFill>
            <a:srgbClr val="FFFFFF"/>
          </a:solid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94722"/>
          </a:xfrm>
        </p:spPr>
        <p:txBody>
          <a:bodyPr>
            <a:normAutofit/>
          </a:bodyPr>
          <a:lstStyle/>
          <a:p>
            <a:pPr>
              <a:lnSpc>
                <a:spcPct val="115000"/>
              </a:lnSpc>
            </a:pPr>
            <a:br>
              <a:rPr lang="fr-FR" dirty="0">
                <a:solidFill>
                  <a:srgbClr val="FF0000"/>
                </a:solidFill>
                <a:latin typeface="Times New Roman" pitchFamily="18" charset="0"/>
                <a:ea typeface="Times New Roman"/>
                <a:cs typeface="Times New Roman" pitchFamily="18" charset="0"/>
              </a:rPr>
            </a:br>
            <a:br>
              <a:rPr lang="fr-FR" dirty="0">
                <a:solidFill>
                  <a:srgbClr val="FF0000"/>
                </a:solidFill>
                <a:latin typeface="Times New Roman" pitchFamily="18" charset="0"/>
                <a:ea typeface="Times New Roman"/>
                <a:cs typeface="Times New Roman" pitchFamily="18" charset="0"/>
              </a:rPr>
            </a:br>
            <a:r>
              <a:rPr lang="fr-FR" dirty="0">
                <a:solidFill>
                  <a:srgbClr val="FF0000"/>
                </a:solidFill>
                <a:latin typeface="Times New Roman" pitchFamily="18" charset="0"/>
                <a:ea typeface="Times New Roman"/>
                <a:cs typeface="Times New Roman" pitchFamily="18" charset="0"/>
              </a:rPr>
              <a:t>03</a:t>
            </a:r>
            <a:r>
              <a:rPr lang="fr-FR" dirty="0">
                <a:latin typeface="Times New Roman" pitchFamily="18" charset="0"/>
                <a:ea typeface="Times New Roman"/>
                <a:cs typeface="Times New Roman" pitchFamily="18" charset="0"/>
              </a:rPr>
              <a:t> C’est à eux qu’il s’est présenté </a:t>
            </a:r>
            <a:r>
              <a:rPr lang="fr-FR" dirty="0">
                <a:solidFill>
                  <a:srgbClr val="FF0000"/>
                </a:solidFill>
                <a:latin typeface="Times New Roman" pitchFamily="18" charset="0"/>
                <a:ea typeface="Times New Roman"/>
                <a:cs typeface="Times New Roman" pitchFamily="18" charset="0"/>
              </a:rPr>
              <a:t>vivant</a:t>
            </a:r>
            <a:r>
              <a:rPr lang="fr-FR" dirty="0">
                <a:solidFill>
                  <a:srgbClr val="444444"/>
                </a:solidFill>
                <a:latin typeface="Times New Roman" pitchFamily="18" charset="0"/>
                <a:ea typeface="Times New Roman"/>
                <a:cs typeface="Times New Roman" pitchFamily="18" charset="0"/>
              </a:rPr>
              <a:t> </a:t>
            </a:r>
            <a:r>
              <a:rPr lang="fr-FR" dirty="0">
                <a:latin typeface="Times New Roman" pitchFamily="18" charset="0"/>
                <a:ea typeface="Times New Roman"/>
                <a:cs typeface="Times New Roman" pitchFamily="18" charset="0"/>
              </a:rPr>
              <a:t>après</a:t>
            </a:r>
            <a:r>
              <a:rPr lang="fr-FR" dirty="0">
                <a:solidFill>
                  <a:srgbClr val="444444"/>
                </a:solidFill>
                <a:latin typeface="Times New Roman" pitchFamily="18" charset="0"/>
                <a:ea typeface="Times New Roman"/>
                <a:cs typeface="Times New Roman" pitchFamily="18" charset="0"/>
              </a:rPr>
              <a:t> </a:t>
            </a:r>
            <a:r>
              <a:rPr lang="fr-FR" dirty="0">
                <a:latin typeface="Times New Roman" pitchFamily="18" charset="0"/>
                <a:ea typeface="Times New Roman"/>
                <a:cs typeface="Times New Roman" pitchFamily="18" charset="0"/>
              </a:rPr>
              <a:t>sa Passion ; </a:t>
            </a:r>
            <a:br>
              <a:rPr lang="fr-FR" dirty="0">
                <a:latin typeface="Times New Roman" pitchFamily="18" charset="0"/>
                <a:ea typeface="Times New Roman"/>
                <a:cs typeface="Times New Roman" pitchFamily="18" charset="0"/>
              </a:rPr>
            </a:br>
            <a:r>
              <a:rPr lang="fr-FR" dirty="0">
                <a:latin typeface="Times New Roman" pitchFamily="18" charset="0"/>
                <a:ea typeface="Times New Roman"/>
                <a:cs typeface="Times New Roman" pitchFamily="18" charset="0"/>
              </a:rPr>
              <a:t>il leur en a donné bien des preuves, puisque, pendant quarante jours, </a:t>
            </a:r>
            <a:br>
              <a:rPr lang="fr-FR" dirty="0">
                <a:latin typeface="Times New Roman" pitchFamily="18" charset="0"/>
                <a:ea typeface="Times New Roman"/>
                <a:cs typeface="Times New Roman" pitchFamily="18" charset="0"/>
              </a:rPr>
            </a:br>
            <a:r>
              <a:rPr lang="fr-FR" dirty="0">
                <a:latin typeface="Times New Roman" pitchFamily="18" charset="0"/>
                <a:ea typeface="Times New Roman"/>
                <a:cs typeface="Times New Roman" pitchFamily="18" charset="0"/>
              </a:rPr>
              <a:t>il leur est apparu et leur a parlé </a:t>
            </a:r>
            <a:br>
              <a:rPr lang="fr-FR" dirty="0">
                <a:latin typeface="Times New Roman" pitchFamily="18" charset="0"/>
                <a:ea typeface="Times New Roman"/>
                <a:cs typeface="Times New Roman" pitchFamily="18" charset="0"/>
              </a:rPr>
            </a:br>
            <a:r>
              <a:rPr lang="fr-FR" dirty="0">
                <a:latin typeface="Times New Roman" pitchFamily="18" charset="0"/>
                <a:ea typeface="Times New Roman"/>
                <a:cs typeface="Times New Roman" pitchFamily="18" charset="0"/>
              </a:rPr>
              <a:t>du royaume de Dieu.</a:t>
            </a:r>
            <a:endParaRPr lang="fr-FR" dirty="0">
              <a:latin typeface="Times New Roman" pitchFamily="18" charset="0"/>
              <a:ea typeface="Calibri"/>
              <a:cs typeface="Times New Roman" pitchFamily="18" charset="0"/>
            </a:endParaRPr>
          </a:p>
        </p:txBody>
      </p:sp>
      <p:pic>
        <p:nvPicPr>
          <p:cNvPr id="4" name="Image 3" descr="CPLP-Logo_textes bibliques2.jpg"/>
          <p:cNvPicPr>
            <a:picLocks noChangeAspect="1"/>
          </p:cNvPicPr>
          <p:nvPr/>
        </p:nvPicPr>
        <p:blipFill>
          <a:blip r:embed="rId2" cstate="print"/>
          <a:stretch>
            <a:fillRect/>
          </a:stretch>
        </p:blipFill>
        <p:spPr>
          <a:xfrm>
            <a:off x="539552" y="188640"/>
            <a:ext cx="2520280" cy="17440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srcRect/>
          <a:stretch>
            <a:fillRect/>
          </a:stretch>
        </p:blipFill>
        <p:spPr bwMode="auto">
          <a:xfrm>
            <a:off x="467544" y="332656"/>
            <a:ext cx="1800000" cy="1113295"/>
          </a:xfrm>
          <a:prstGeom prst="rect">
            <a:avLst/>
          </a:prstGeom>
          <a:solidFill>
            <a:srgbClr val="FFFFFF"/>
          </a:solidFill>
          <a:ln w="9525">
            <a:noFill/>
            <a:miter lim="800000"/>
            <a:headEnd/>
            <a:tailEnd/>
          </a:ln>
        </p:spPr>
      </p:pic>
      <p:sp>
        <p:nvSpPr>
          <p:cNvPr id="4" name="Rectangle 3"/>
          <p:cNvSpPr/>
          <p:nvPr/>
        </p:nvSpPr>
        <p:spPr>
          <a:xfrm>
            <a:off x="3131840" y="476672"/>
            <a:ext cx="1925976" cy="769441"/>
          </a:xfrm>
          <a:prstGeom prst="rect">
            <a:avLst/>
          </a:prstGeom>
        </p:spPr>
        <p:txBody>
          <a:bodyPr wrap="square">
            <a:spAutoFit/>
          </a:bodyPr>
          <a:lstStyle/>
          <a:p>
            <a:r>
              <a:rPr lang="fr-FR" sz="4400" b="1" dirty="0">
                <a:solidFill>
                  <a:schemeClr val="bg1"/>
                </a:solidFill>
                <a:latin typeface="Times New Roman" pitchFamily="18" charset="0"/>
                <a:cs typeface="Times New Roman" pitchFamily="18" charset="0"/>
              </a:rPr>
              <a:t>Vivant</a:t>
            </a:r>
            <a:endParaRPr lang="fr-FR" sz="4400" b="1" u="sng" dirty="0">
              <a:solidFill>
                <a:schemeClr val="bg1"/>
              </a:solidFill>
            </a:endParaRPr>
          </a:p>
        </p:txBody>
      </p:sp>
      <p:sp>
        <p:nvSpPr>
          <p:cNvPr id="5" name="ZoneTexte 4"/>
          <p:cNvSpPr txBox="1"/>
          <p:nvPr/>
        </p:nvSpPr>
        <p:spPr>
          <a:xfrm>
            <a:off x="971600" y="2564904"/>
            <a:ext cx="7200800" cy="2831544"/>
          </a:xfrm>
          <a:prstGeom prst="rect">
            <a:avLst/>
          </a:prstGeom>
          <a:noFill/>
        </p:spPr>
        <p:txBody>
          <a:bodyPr wrap="square" rtlCol="0">
            <a:spAutoFit/>
          </a:bodyPr>
          <a:lstStyle/>
          <a:p>
            <a:r>
              <a:rPr lang="fr-FR" sz="3200" dirty="0">
                <a:latin typeface="Times New Roman" pitchFamily="18" charset="0"/>
                <a:cs typeface="Times New Roman" pitchFamily="18" charset="0"/>
              </a:rPr>
              <a:t>Pourquoi dit-on que Jésus est vivant </a:t>
            </a:r>
          </a:p>
          <a:p>
            <a:r>
              <a:rPr lang="fr-FR" sz="3200" dirty="0">
                <a:latin typeface="Times New Roman" pitchFamily="18" charset="0"/>
                <a:cs typeface="Times New Roman" pitchFamily="18" charset="0"/>
              </a:rPr>
              <a:t>alors qu’il est mort sur la croix ? </a:t>
            </a:r>
          </a:p>
          <a:p>
            <a:endParaRPr lang="fr-FR" sz="3200" dirty="0">
              <a:latin typeface="Times New Roman" pitchFamily="18" charset="0"/>
              <a:cs typeface="Times New Roman" pitchFamily="18" charset="0"/>
            </a:endParaRPr>
          </a:p>
          <a:p>
            <a:r>
              <a:rPr lang="fr-FR" sz="3200" dirty="0">
                <a:latin typeface="Times New Roman" pitchFamily="18" charset="0"/>
                <a:cs typeface="Times New Roman" pitchFamily="18" charset="0"/>
              </a:rPr>
              <a:t>Que s’est-il passé ? </a:t>
            </a:r>
          </a:p>
          <a:p>
            <a:r>
              <a:rPr lang="fr-FR" sz="3200" dirty="0">
                <a:latin typeface="Times New Roman" pitchFamily="18" charset="0"/>
                <a:cs typeface="Times New Roman" pitchFamily="18" charset="0"/>
              </a:rPr>
              <a:t>Pouvez vous raconter cet évènement ? </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bwMode="auto">
          <a:xfrm>
            <a:off x="467544" y="332656"/>
            <a:ext cx="1746170" cy="1080000"/>
          </a:xfrm>
          <a:prstGeom prst="rect">
            <a:avLst/>
          </a:prstGeom>
          <a:noFill/>
          <a:ln>
            <a:noFill/>
          </a:ln>
        </p:spPr>
      </p:pic>
      <p:sp>
        <p:nvSpPr>
          <p:cNvPr id="3" name="Rectangle 2"/>
          <p:cNvSpPr/>
          <p:nvPr/>
        </p:nvSpPr>
        <p:spPr>
          <a:xfrm flipH="1">
            <a:off x="3131840" y="548680"/>
            <a:ext cx="2088232" cy="769441"/>
          </a:xfrm>
          <a:prstGeom prst="rect">
            <a:avLst/>
          </a:prstGeom>
        </p:spPr>
        <p:txBody>
          <a:bodyPr wrap="square">
            <a:spAutoFit/>
          </a:bodyPr>
          <a:lstStyle/>
          <a:p>
            <a:r>
              <a:rPr lang="fr-FR" sz="4400" b="1" dirty="0">
                <a:solidFill>
                  <a:schemeClr val="bg1"/>
                </a:solidFill>
                <a:latin typeface="Times New Roman" pitchFamily="18" charset="0"/>
                <a:ea typeface="Times New Roman"/>
                <a:cs typeface="Times New Roman" pitchFamily="18" charset="0"/>
              </a:rPr>
              <a:t>Vivant</a:t>
            </a:r>
            <a:endParaRPr lang="fr-FR" sz="4400" b="1" u="sng" dirty="0">
              <a:solidFill>
                <a:schemeClr val="bg1"/>
              </a:solidFill>
            </a:endParaRPr>
          </a:p>
        </p:txBody>
      </p:sp>
      <p:sp>
        <p:nvSpPr>
          <p:cNvPr id="5" name="Rectangle 4"/>
          <p:cNvSpPr/>
          <p:nvPr/>
        </p:nvSpPr>
        <p:spPr>
          <a:xfrm>
            <a:off x="2286000" y="3105835"/>
            <a:ext cx="4572000" cy="369332"/>
          </a:xfrm>
          <a:prstGeom prst="rect">
            <a:avLst/>
          </a:prstGeom>
        </p:spPr>
        <p:txBody>
          <a:bodyPr>
            <a:spAutoFit/>
          </a:bodyPr>
          <a:lstStyle/>
          <a:p>
            <a:r>
              <a:rPr lang="fr-FR" dirty="0">
                <a:solidFill>
                  <a:schemeClr val="accent3">
                    <a:lumMod val="50000"/>
                  </a:schemeClr>
                </a:solidFill>
                <a:latin typeface="Times New Roman" pitchFamily="18" charset="0"/>
                <a:ea typeface="Times New Roman"/>
                <a:cs typeface="Times New Roman" pitchFamily="18" charset="0"/>
              </a:rPr>
              <a:t>,</a:t>
            </a:r>
            <a:endParaRPr lang="fr-FR" u="sng" dirty="0">
              <a:solidFill>
                <a:schemeClr val="accent3">
                  <a:lumMod val="50000"/>
                </a:schemeClr>
              </a:solidFill>
            </a:endParaRPr>
          </a:p>
        </p:txBody>
      </p:sp>
      <p:sp>
        <p:nvSpPr>
          <p:cNvPr id="6" name="Rectangle 5"/>
          <p:cNvSpPr/>
          <p:nvPr/>
        </p:nvSpPr>
        <p:spPr>
          <a:xfrm>
            <a:off x="251520" y="1556792"/>
            <a:ext cx="8280920" cy="4401205"/>
          </a:xfrm>
          <a:prstGeom prst="rect">
            <a:avLst/>
          </a:prstGeom>
        </p:spPr>
        <p:txBody>
          <a:bodyPr wrap="square">
            <a:spAutoFit/>
          </a:bodyPr>
          <a:lstStyle/>
          <a:p>
            <a:r>
              <a:rPr lang="fr-FR" sz="2800" b="1" dirty="0">
                <a:latin typeface="Times New Roman" pitchFamily="18" charset="0"/>
                <a:cs typeface="Times New Roman" pitchFamily="18" charset="0"/>
              </a:rPr>
              <a:t>Le matin de Pâques les femmes se rendent </a:t>
            </a:r>
          </a:p>
          <a:p>
            <a:r>
              <a:rPr lang="fr-FR" sz="2800" b="1" dirty="0">
                <a:latin typeface="Times New Roman" pitchFamily="18" charset="0"/>
                <a:cs typeface="Times New Roman" pitchFamily="18" charset="0"/>
              </a:rPr>
              <a:t>au tombeau de Jésus </a:t>
            </a:r>
          </a:p>
          <a:p>
            <a:r>
              <a:rPr lang="fr-FR" sz="2800" b="1" dirty="0">
                <a:latin typeface="Times New Roman" pitchFamily="18" charset="0"/>
                <a:cs typeface="Times New Roman" pitchFamily="18" charset="0"/>
              </a:rPr>
              <a:t>et là l’envoyé de Dieu leur adresse ses paroles : </a:t>
            </a:r>
            <a:endParaRPr lang="fr-FR" sz="2800" dirty="0">
              <a:latin typeface="Times New Roman" pitchFamily="18" charset="0"/>
              <a:cs typeface="Times New Roman" pitchFamily="18" charset="0"/>
            </a:endParaRPr>
          </a:p>
          <a:p>
            <a:r>
              <a:rPr lang="fr-FR" sz="2800" b="1" dirty="0">
                <a:latin typeface="Times New Roman" pitchFamily="18" charset="0"/>
                <a:cs typeface="Times New Roman" pitchFamily="18" charset="0"/>
              </a:rPr>
              <a:t>Matthieu 28,5-7</a:t>
            </a:r>
            <a:r>
              <a:rPr lang="fr-FR" sz="2800" dirty="0">
                <a:latin typeface="Times New Roman" pitchFamily="18" charset="0"/>
                <a:cs typeface="Times New Roman" pitchFamily="18" charset="0"/>
              </a:rPr>
              <a:t> : “…</a:t>
            </a:r>
            <a:r>
              <a:rPr lang="fr-FR" sz="2800" i="1" dirty="0">
                <a:latin typeface="Times New Roman" pitchFamily="18" charset="0"/>
                <a:cs typeface="Times New Roman" pitchFamily="18" charset="0"/>
              </a:rPr>
              <a:t> « Vous, soyez sans crainte ! Je sais que vous cherchez Jésus le Crucifié. Il n’est pas ici, car il est ressuscité, comme il l’avait dit. Venez voir l’endroit où il reposait. Puis, vite, allez dire à ses disciples : “Il est ressuscité d’entre les morts, et voici qu’il vous précède en Galilée ; là, vous le verrez.” Voilà ce que j’avais à vous dire. »</a:t>
            </a:r>
            <a:r>
              <a:rPr lang="fr-FR" sz="2800" dirty="0">
                <a:latin typeface="Times New Roman" pitchFamily="18" charset="0"/>
                <a:cs typeface="Times New Roman" pitchFamily="18" charset="0"/>
              </a:rPr>
              <a:t>”</a:t>
            </a:r>
            <a:endParaRPr lang="fr-FR" sz="2800" baseline="0" dirty="0">
              <a:solidFill>
                <a:srgbClr val="3E4D1F"/>
              </a:solidFill>
              <a:latin typeface="Times New Roman" pitchFamily="18" charset="0"/>
              <a:ea typeface="Calibri"/>
              <a:cs typeface="Times New Roman" pitchFamily="18" charset="0"/>
            </a:endParaRPr>
          </a:p>
        </p:txBody>
      </p:sp>
    </p:spTree>
  </p:cSld>
  <p:clrMapOvr>
    <a:masterClrMapping/>
  </p:clrMapOvr>
</p:sld>
</file>

<file path=ppt/theme/theme1.xml><?xml version="1.0" encoding="utf-8"?>
<a:theme xmlns:a="http://schemas.openxmlformats.org/drawingml/2006/main" name="Thème Office">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1215</TotalTime>
  <Words>4417</Words>
  <Application>Microsoft Office PowerPoint</Application>
  <PresentationFormat>Affichage à l'écran (4:3)</PresentationFormat>
  <Paragraphs>305</Paragraphs>
  <Slides>50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50</vt:i4>
      </vt:variant>
    </vt:vector>
  </HeadingPairs>
  <TitlesOfParts>
    <vt:vector size="54" baseType="lpstr">
      <vt:lpstr>Arial</vt:lpstr>
      <vt:lpstr>Calibri</vt:lpstr>
      <vt:lpstr>Times New Roman</vt:lpstr>
      <vt:lpstr>Thème Office</vt:lpstr>
      <vt:lpstr> Module Ascensions Actes des Apôtres  Expressions choisies : (d’après tableau infobulles jeunes) </vt:lpstr>
      <vt:lpstr>Présentation PowerPoint</vt:lpstr>
      <vt:lpstr>Présentation PowerPoint</vt:lpstr>
      <vt:lpstr>Présentation PowerPoint</vt:lpstr>
      <vt:lpstr>Présentation PowerPoint</vt:lpstr>
      <vt:lpstr>CHER THEOPHILE,  dans mon premier livre</vt:lpstr>
      <vt:lpstr>  03 C’est à eux qu’il s’est présenté vivant après sa Passion ;  il leur en a donné bien des preuves, puisque, pendant quarante jours,  il leur est apparu et leur a parlé  du royaume de Dieu.</vt:lpstr>
      <vt:lpstr>Présentation PowerPoint</vt:lpstr>
      <vt:lpstr>Présentation PowerPoint</vt:lpstr>
      <vt:lpstr>Présentation PowerPoint</vt:lpstr>
      <vt:lpstr>VIVANT</vt:lpstr>
      <vt:lpstr>03 C’est à eux qu’il s’est présenté vivant après sa Passion ;  il leur en a donné bien des preuves, puisque, pendant quarante jours,  il leur est apparu et leur a parlé  du royaume de Dieu.</vt:lpstr>
      <vt:lpstr>Présentation PowerPoint</vt:lpstr>
      <vt:lpstr>Présentation PowerPoint</vt:lpstr>
      <vt:lpstr>Présentation PowerPoint</vt:lpstr>
      <vt:lpstr>Passion</vt:lpstr>
      <vt:lpstr>03 C’est à eux qu’il s’est présenté vivant après sa Passion ;  il leur en a donné bien des preuves, puisque, pendant quarante jours,  il leur est apparu  et leur a parlé du royaume de Dieu.</vt:lpstr>
      <vt:lpstr>Présentation PowerPoint</vt:lpstr>
      <vt:lpstr>Présentation PowerPoint</vt:lpstr>
      <vt:lpstr>Présentation PowerPoint</vt:lpstr>
      <vt:lpstr>Quarante jours</vt:lpstr>
      <vt:lpstr>03 C’est à eux qu’il s’est présenté vivant après sa Passion ; il leur en a donné bien des preuves, puisque, pendant quarante jours, il leur est apparu et leur a parlé du royaume de Dieu.</vt:lpstr>
      <vt:lpstr>Présentation PowerPoint</vt:lpstr>
      <vt:lpstr>Présentation PowerPoint</vt:lpstr>
      <vt:lpstr>Présentation PowerPoint</vt:lpstr>
      <vt:lpstr>Présentation PowerPoint</vt:lpstr>
      <vt:lpstr>05 alors que Jean a baptisé avec l’eau, vous,  c’est dans l’Esprit Saint que vous serez baptisés d’ici peu de jours. » </vt:lpstr>
      <vt:lpstr>Présentation PowerPoint</vt:lpstr>
      <vt:lpstr>Présentation PowerPoint</vt:lpstr>
      <vt:lpstr>Présentation PowerPoint</vt:lpstr>
      <vt:lpstr>Présentation PowerPoint</vt:lpstr>
      <vt:lpstr>09 Après ces paroles, tandis que les Apôtres le regardaient, il s’éleva,  et une nuée vint le soustraire  à leurs yeux.</vt:lpstr>
      <vt:lpstr>Présentation PowerPoint</vt:lpstr>
      <vt:lpstr>Présentation PowerPoint</vt:lpstr>
      <vt:lpstr>Présentation PowerPoint</vt:lpstr>
      <vt:lpstr>Présentation PowerPoint</vt:lpstr>
      <vt:lpstr>09 Après ces paroles,  tandis que les Apôtres le regardaient, il s’éleva,  et une nuée vint le soustraire  à leurs yeux.</vt:lpstr>
      <vt:lpstr>Présentation PowerPoint</vt:lpstr>
      <vt:lpstr>Présentation PowerPoint</vt:lpstr>
      <vt:lpstr>Présentation PowerPoint</vt:lpstr>
      <vt:lpstr>Présentation PowerPoint</vt:lpstr>
      <vt:lpstr> 10 Et comme ils fixaient encore le ciel où Jésus s’en allait, voici que, devant eux, se tenaient deux hommes en vêtements blancs,11 qui leur dirent : « Galiléens, pourquoi restez-vous là à regarder vers le ciel ? Ce Jésus qui a été enlevé au ciel d’auprès de vous, viendra de la même manière que vous l’avez vu s’en aller vers le ciel.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Info-bulles Jeunes module : Ascensions Actes des Apôtres</dc:title>
  <dc:creator>Bureau Dom</dc:creator>
  <cp:lastModifiedBy>odile theiller</cp:lastModifiedBy>
  <cp:revision>154</cp:revision>
  <dcterms:created xsi:type="dcterms:W3CDTF">2017-03-17T17:28:07Z</dcterms:created>
  <dcterms:modified xsi:type="dcterms:W3CDTF">2023-04-03T19:41:32Z</dcterms:modified>
</cp:coreProperties>
</file>