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FA520211-6933-4BB0-9E08-985C4B9BD130}" type="datetimeFigureOut">
              <a:rPr lang="fr-FR" smtClean="0"/>
              <a:t>07/11/2020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520211-6933-4BB0-9E08-985C4B9BD130}" type="datetimeFigureOut">
              <a:rPr lang="fr-FR" smtClean="0"/>
              <a:t>07/11/2020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520211-6933-4BB0-9E08-985C4B9BD130}" type="datetimeFigureOut">
              <a:rPr lang="fr-FR" smtClean="0"/>
              <a:t>07/11/2020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520211-6933-4BB0-9E08-985C4B9BD130}" type="datetimeFigureOut">
              <a:rPr lang="fr-FR" smtClean="0"/>
              <a:t>07/11/2020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FA520211-6933-4BB0-9E08-985C4B9BD130}" type="datetimeFigureOut">
              <a:rPr lang="fr-FR" smtClean="0"/>
              <a:t>07/11/2020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A520211-6933-4BB0-9E08-985C4B9BD130}" type="datetimeFigureOut">
              <a:rPr lang="fr-FR" smtClean="0"/>
              <a:t>07/11/2020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A520211-6933-4BB0-9E08-985C4B9BD130}" type="datetimeFigureOut">
              <a:rPr lang="fr-FR" smtClean="0"/>
              <a:t>07/11/2020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FA520211-6933-4BB0-9E08-985C4B9BD130}" type="datetimeFigureOut">
              <a:rPr lang="fr-FR" smtClean="0"/>
              <a:t>07/11/2020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520211-6933-4BB0-9E08-985C4B9BD130}" type="datetimeFigureOut">
              <a:rPr lang="fr-FR" smtClean="0"/>
              <a:t>07/11/2020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FA520211-6933-4BB0-9E08-985C4B9BD130}" type="datetimeFigureOut">
              <a:rPr lang="fr-FR" smtClean="0"/>
              <a:t>07/11/2020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FA520211-6933-4BB0-9E08-985C4B9BD130}" type="datetimeFigureOut">
              <a:rPr lang="fr-FR" smtClean="0"/>
              <a:t>07/11/2020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2FB73-66D6-403F-9C6A-58FC808F4CF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520211-6933-4BB0-9E08-985C4B9BD130}" type="datetimeFigureOut">
              <a:rPr lang="fr-FR" smtClean="0"/>
              <a:t>07/11/2020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2FB73-66D6-403F-9C6A-58FC808F4CF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C13FD9-7885-4261-9C45-FD1BA895018F}"/>
              </a:ext>
            </a:extLst>
          </p:cNvPr>
          <p:cNvSpPr>
            <a:spLocks noGrp="1"/>
          </p:cNvSpPr>
          <p:nvPr>
            <p:ph type="title"/>
          </p:nvPr>
        </p:nvSpPr>
        <p:spPr>
          <a:xfrm>
            <a:off x="4705093" y="1455626"/>
            <a:ext cx="3561062" cy="1143000"/>
          </a:xfrm>
        </p:spPr>
        <p:txBody>
          <a:bodyPr>
            <a:normAutofit fontScale="90000"/>
          </a:bodyPr>
          <a:lstStyle/>
          <a:p>
            <a:r>
              <a:rPr lang="fr-FR" dirty="0"/>
              <a:t>Autour </a:t>
            </a:r>
            <a:br>
              <a:rPr lang="fr-FR" dirty="0"/>
            </a:br>
            <a:r>
              <a:rPr lang="fr-FR" dirty="0"/>
              <a:t>de 3 questions</a:t>
            </a:r>
          </a:p>
        </p:txBody>
      </p:sp>
      <p:sp>
        <p:nvSpPr>
          <p:cNvPr id="3" name="Espace réservé du contenu 2">
            <a:extLst>
              <a:ext uri="{FF2B5EF4-FFF2-40B4-BE49-F238E27FC236}">
                <a16:creationId xmlns:a16="http://schemas.microsoft.com/office/drawing/2014/main" id="{808F8CBD-F1AE-4BEE-8C73-86F82C81CE0D}"/>
              </a:ext>
            </a:extLst>
          </p:cNvPr>
          <p:cNvSpPr>
            <a:spLocks noGrp="1"/>
          </p:cNvSpPr>
          <p:nvPr>
            <p:ph idx="1"/>
          </p:nvPr>
        </p:nvSpPr>
        <p:spPr>
          <a:xfrm>
            <a:off x="1043608" y="4365104"/>
            <a:ext cx="5802056" cy="2304256"/>
          </a:xfrm>
        </p:spPr>
        <p:txBody>
          <a:bodyPr/>
          <a:lstStyle/>
          <a:p>
            <a:r>
              <a:rPr lang="fr-FR" dirty="0"/>
              <a:t>Pourquoi un berger?</a:t>
            </a:r>
          </a:p>
          <a:p>
            <a:r>
              <a:rPr lang="fr-FR" dirty="0"/>
              <a:t>Pourquoi le plus petit?</a:t>
            </a:r>
          </a:p>
          <a:p>
            <a:r>
              <a:rPr lang="fr-FR" dirty="0"/>
              <a:t>Quel sens a cette onction ? </a:t>
            </a:r>
          </a:p>
        </p:txBody>
      </p:sp>
      <p:sp>
        <p:nvSpPr>
          <p:cNvPr id="5" name="ZoneTexte 4">
            <a:extLst>
              <a:ext uri="{FF2B5EF4-FFF2-40B4-BE49-F238E27FC236}">
                <a16:creationId xmlns:a16="http://schemas.microsoft.com/office/drawing/2014/main" id="{D18B0EA4-A20D-4DD0-9F3A-82312D67BD56}"/>
              </a:ext>
            </a:extLst>
          </p:cNvPr>
          <p:cNvSpPr txBox="1"/>
          <p:nvPr/>
        </p:nvSpPr>
        <p:spPr>
          <a:xfrm>
            <a:off x="5938887" y="427311"/>
            <a:ext cx="2036468" cy="769441"/>
          </a:xfrm>
          <a:prstGeom prst="rect">
            <a:avLst/>
          </a:prstGeom>
          <a:noFill/>
        </p:spPr>
        <p:txBody>
          <a:bodyPr wrap="square" rtlCol="0">
            <a:spAutoFit/>
          </a:bodyPr>
          <a:lstStyle/>
          <a:p>
            <a:r>
              <a:rPr lang="fr-FR" sz="4400" dirty="0"/>
              <a:t>David</a:t>
            </a:r>
          </a:p>
        </p:txBody>
      </p:sp>
      <p:pic>
        <p:nvPicPr>
          <p:cNvPr id="7" name="Image 6" descr="Une image contenant texte, dessin&#10;&#10;Description générée automatiquement">
            <a:extLst>
              <a:ext uri="{FF2B5EF4-FFF2-40B4-BE49-F238E27FC236}">
                <a16:creationId xmlns:a16="http://schemas.microsoft.com/office/drawing/2014/main" id="{FF20E22F-0C3B-416C-8E1D-B392CBAA98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720" y="188640"/>
            <a:ext cx="3803904" cy="3355848"/>
          </a:xfrm>
          <a:prstGeom prst="rect">
            <a:avLst/>
          </a:prstGeom>
        </p:spPr>
      </p:pic>
    </p:spTree>
    <p:extLst>
      <p:ext uri="{BB962C8B-B14F-4D97-AF65-F5344CB8AC3E}">
        <p14:creationId xmlns:p14="http://schemas.microsoft.com/office/powerpoint/2010/main" val="1482131811"/>
      </p:ext>
    </p:extLst>
  </p:cSld>
  <p:clrMapOvr>
    <a:masterClrMapping/>
  </p:clrMapOvr>
  <mc:AlternateContent xmlns:mc="http://schemas.openxmlformats.org/markup-compatibility/2006" xmlns:p14="http://schemas.microsoft.com/office/powerpoint/2010/main">
    <mc:Choice Requires="p14">
      <p:transition spd="slow" p14:dur="2000" advTm="29374"/>
    </mc:Choice>
    <mc:Fallback xmlns="">
      <p:transition spd="slow" advTm="293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46ADC2-3ABC-43FB-A8FA-F42ACEA47986}"/>
              </a:ext>
            </a:extLst>
          </p:cNvPr>
          <p:cNvSpPr>
            <a:spLocks noGrp="1"/>
          </p:cNvSpPr>
          <p:nvPr>
            <p:ph type="title"/>
          </p:nvPr>
        </p:nvSpPr>
        <p:spPr>
          <a:xfrm>
            <a:off x="0" y="130017"/>
            <a:ext cx="8964488" cy="3600400"/>
          </a:xfrm>
        </p:spPr>
        <p:txBody>
          <a:bodyPr>
            <a:normAutofit fontScale="90000"/>
          </a:bodyPr>
          <a:lstStyle/>
          <a:p>
            <a:r>
              <a:rPr lang="en-US" dirty="0"/>
              <a:t>Ce récit </a:t>
            </a:r>
            <a:r>
              <a:rPr lang="en-US" dirty="0" err="1"/>
              <a:t>d’enfance</a:t>
            </a:r>
            <a:r>
              <a:rPr lang="en-US" dirty="0"/>
              <a:t> </a:t>
            </a:r>
            <a:r>
              <a:rPr lang="en-US" dirty="0" err="1"/>
              <a:t>est</a:t>
            </a:r>
            <a:r>
              <a:rPr lang="en-US" dirty="0"/>
              <a:t> </a:t>
            </a:r>
            <a:r>
              <a:rPr lang="en-US" dirty="0" err="1"/>
              <a:t>écrit</a:t>
            </a:r>
            <a:r>
              <a:rPr lang="en-US" dirty="0"/>
              <a:t> </a:t>
            </a:r>
            <a:r>
              <a:rPr lang="en-US" dirty="0" err="1"/>
              <a:t>comme</a:t>
            </a:r>
            <a:r>
              <a:rPr lang="en-US" dirty="0"/>
              <a:t> </a:t>
            </a:r>
            <a:br>
              <a:rPr lang="en-US" dirty="0"/>
            </a:br>
            <a:r>
              <a:rPr lang="en-US" dirty="0" err="1"/>
              <a:t>une</a:t>
            </a:r>
            <a:r>
              <a:rPr lang="en-US" dirty="0"/>
              <a:t> </a:t>
            </a:r>
            <a:r>
              <a:rPr lang="en-US" dirty="0" err="1"/>
              <a:t>légende</a:t>
            </a:r>
            <a:r>
              <a:rPr lang="en-US" dirty="0"/>
              <a:t> </a:t>
            </a:r>
            <a:r>
              <a:rPr lang="en-US" dirty="0" err="1"/>
              <a:t>prophétique</a:t>
            </a:r>
            <a:r>
              <a:rPr lang="en-US" dirty="0"/>
              <a:t>,</a:t>
            </a:r>
            <a:br>
              <a:rPr lang="en-US" dirty="0"/>
            </a:br>
            <a:r>
              <a:rPr lang="en-US" dirty="0" err="1"/>
              <a:t>écrit</a:t>
            </a:r>
            <a:r>
              <a:rPr lang="en-US" dirty="0"/>
              <a:t> après coup, </a:t>
            </a:r>
            <a:br>
              <a:rPr lang="en-US" dirty="0"/>
            </a:br>
            <a:r>
              <a:rPr lang="en-US" dirty="0"/>
              <a:t>pour dire que </a:t>
            </a:r>
            <a:r>
              <a:rPr lang="en-US" dirty="0" err="1"/>
              <a:t>dès</a:t>
            </a:r>
            <a:r>
              <a:rPr lang="en-US" dirty="0"/>
              <a:t> son </a:t>
            </a:r>
            <a:r>
              <a:rPr lang="en-US" dirty="0" err="1"/>
              <a:t>enfance</a:t>
            </a:r>
            <a:r>
              <a:rPr lang="en-US" dirty="0"/>
              <a:t>, </a:t>
            </a:r>
            <a:br>
              <a:rPr lang="en-US" dirty="0"/>
            </a:br>
            <a:r>
              <a:rPr lang="en-US" dirty="0"/>
              <a:t>David </a:t>
            </a:r>
            <a:r>
              <a:rPr lang="en-US" dirty="0" err="1"/>
              <a:t>est</a:t>
            </a:r>
            <a:r>
              <a:rPr lang="en-US" dirty="0"/>
              <a:t> </a:t>
            </a:r>
            <a:r>
              <a:rPr lang="en-US" dirty="0" err="1"/>
              <a:t>choisi</a:t>
            </a:r>
            <a:r>
              <a:rPr lang="en-US" dirty="0"/>
              <a:t> et il </a:t>
            </a:r>
            <a:r>
              <a:rPr lang="en-US" dirty="0" err="1"/>
              <a:t>est</a:t>
            </a:r>
            <a:r>
              <a:rPr lang="en-US" dirty="0"/>
              <a:t> </a:t>
            </a:r>
            <a:r>
              <a:rPr lang="en-US" dirty="0" err="1"/>
              <a:t>empli</a:t>
            </a:r>
            <a:r>
              <a:rPr lang="en-US" dirty="0"/>
              <a:t> de </a:t>
            </a:r>
            <a:r>
              <a:rPr lang="en-US" dirty="0" err="1"/>
              <a:t>l’Esprit</a:t>
            </a:r>
            <a:r>
              <a:rPr lang="en-US" dirty="0"/>
              <a:t>.  </a:t>
            </a:r>
            <a:br>
              <a:rPr lang="en-US" dirty="0"/>
            </a:br>
            <a:endParaRPr lang="en-US" dirty="0"/>
          </a:p>
        </p:txBody>
      </p:sp>
      <p:sp>
        <p:nvSpPr>
          <p:cNvPr id="4" name="ZoneTexte 3">
            <a:extLst>
              <a:ext uri="{FF2B5EF4-FFF2-40B4-BE49-F238E27FC236}">
                <a16:creationId xmlns:a16="http://schemas.microsoft.com/office/drawing/2014/main" id="{D5E23E84-705B-462A-B615-930B8F624E36}"/>
              </a:ext>
            </a:extLst>
          </p:cNvPr>
          <p:cNvSpPr txBox="1"/>
          <p:nvPr/>
        </p:nvSpPr>
        <p:spPr>
          <a:xfrm>
            <a:off x="539552" y="4941168"/>
            <a:ext cx="4536505" cy="1569660"/>
          </a:xfrm>
          <a:prstGeom prst="rect">
            <a:avLst/>
          </a:prstGeom>
          <a:noFill/>
        </p:spPr>
        <p:txBody>
          <a:bodyPr wrap="square" rtlCol="0">
            <a:spAutoFit/>
          </a:bodyPr>
          <a:lstStyle/>
          <a:p>
            <a:r>
              <a:rPr lang="fr-FR" sz="3200" dirty="0"/>
              <a:t>Allons  plus loin </a:t>
            </a:r>
          </a:p>
          <a:p>
            <a:r>
              <a:rPr lang="fr-FR" sz="3200" dirty="0"/>
              <a:t>vers du sens  </a:t>
            </a:r>
          </a:p>
          <a:p>
            <a:r>
              <a:rPr lang="fr-FR" sz="3200" dirty="0"/>
              <a:t>dans la prochaine vidéo! </a:t>
            </a:r>
          </a:p>
        </p:txBody>
      </p:sp>
    </p:spTree>
    <p:extLst>
      <p:ext uri="{BB962C8B-B14F-4D97-AF65-F5344CB8AC3E}">
        <p14:creationId xmlns:p14="http://schemas.microsoft.com/office/powerpoint/2010/main" val="800831021"/>
      </p:ext>
    </p:extLst>
  </p:cSld>
  <p:clrMapOvr>
    <a:masterClrMapping/>
  </p:clrMapOvr>
  <mc:AlternateContent xmlns:mc="http://schemas.openxmlformats.org/markup-compatibility/2006" xmlns:p14="http://schemas.microsoft.com/office/powerpoint/2010/main">
    <mc:Choice Requires="p14">
      <p:transition spd="slow" p14:dur="2000" advTm="22934"/>
    </mc:Choice>
    <mc:Fallback xmlns="">
      <p:transition spd="slow" advTm="2293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85290" y="188641"/>
            <a:ext cx="6332132" cy="5472608"/>
          </a:xfrm>
        </p:spPr>
        <p:txBody>
          <a:bodyPr>
            <a:normAutofit fontScale="90000"/>
          </a:bodyPr>
          <a:lstStyle/>
          <a:p>
            <a:r>
              <a:rPr lang="fr-FR" b="1" dirty="0">
                <a:effectLst/>
                <a:latin typeface="Times New Roman" panose="02020603050405020304" pitchFamily="18" charset="0"/>
                <a:ea typeface="SimSun" panose="02010600030101010101" pitchFamily="2" charset="-122"/>
              </a:rPr>
              <a:t>Autour de la figure </a:t>
            </a:r>
            <a:br>
              <a:rPr lang="fr-FR" b="1" dirty="0">
                <a:effectLst/>
                <a:latin typeface="Times New Roman" panose="02020603050405020304" pitchFamily="18" charset="0"/>
                <a:ea typeface="SimSun" panose="02010600030101010101" pitchFamily="2" charset="-122"/>
              </a:rPr>
            </a:br>
            <a:r>
              <a:rPr lang="fr-FR" b="1" dirty="0">
                <a:effectLst/>
                <a:latin typeface="Times New Roman" panose="02020603050405020304" pitchFamily="18" charset="0"/>
                <a:ea typeface="SimSun" panose="02010600030101010101" pitchFamily="2" charset="-122"/>
              </a:rPr>
              <a:t>du berger </a:t>
            </a:r>
            <a:br>
              <a:rPr lang="fr-FR" dirty="0">
                <a:effectLst/>
                <a:latin typeface="Times New Roman" panose="02020603050405020304" pitchFamily="18" charset="0"/>
                <a:ea typeface="SimSun" panose="02010600030101010101" pitchFamily="2" charset="-122"/>
              </a:rPr>
            </a:br>
            <a:r>
              <a:rPr lang="fr-FR" dirty="0">
                <a:effectLst/>
                <a:latin typeface="Times New Roman" panose="02020603050405020304" pitchFamily="18" charset="0"/>
                <a:ea typeface="SimSun" panose="02010600030101010101" pitchFamily="2" charset="-122"/>
              </a:rPr>
              <a:t>Pourquoi dire que David est berger ? Est-ce important ? </a:t>
            </a:r>
            <a:br>
              <a:rPr lang="fr-FR" dirty="0">
                <a:effectLst/>
                <a:latin typeface="Times New Roman" panose="02020603050405020304" pitchFamily="18" charset="0"/>
                <a:ea typeface="SimSun" panose="02010600030101010101" pitchFamily="2" charset="-122"/>
              </a:rPr>
            </a:br>
            <a:r>
              <a:rPr lang="fr-FR" dirty="0">
                <a:effectLst/>
                <a:latin typeface="Times New Roman" panose="02020603050405020304" pitchFamily="18" charset="0"/>
                <a:ea typeface="SimSun" panose="02010600030101010101" pitchFamily="2" charset="-122"/>
              </a:rPr>
              <a:t>Connaissez-vous </a:t>
            </a:r>
            <a:br>
              <a:rPr lang="fr-FR" dirty="0">
                <a:effectLst/>
                <a:latin typeface="Times New Roman" panose="02020603050405020304" pitchFamily="18" charset="0"/>
                <a:ea typeface="SimSun" panose="02010600030101010101" pitchFamily="2" charset="-122"/>
              </a:rPr>
            </a:br>
            <a:r>
              <a:rPr lang="fr-FR" dirty="0">
                <a:effectLst/>
                <a:latin typeface="Times New Roman" panose="02020603050405020304" pitchFamily="18" charset="0"/>
                <a:ea typeface="SimSun" panose="02010600030101010101" pitchFamily="2" charset="-122"/>
              </a:rPr>
              <a:t>des allusions </a:t>
            </a:r>
            <a:br>
              <a:rPr lang="fr-FR" dirty="0">
                <a:effectLst/>
                <a:latin typeface="Times New Roman" panose="02020603050405020304" pitchFamily="18" charset="0"/>
                <a:ea typeface="SimSun" panose="02010600030101010101" pitchFamily="2" charset="-122"/>
              </a:rPr>
            </a:br>
            <a:r>
              <a:rPr lang="fr-FR" dirty="0">
                <a:effectLst/>
                <a:latin typeface="Times New Roman" panose="02020603050405020304" pitchFamily="18" charset="0"/>
                <a:ea typeface="SimSun" panose="02010600030101010101" pitchFamily="2" charset="-122"/>
              </a:rPr>
              <a:t>au berger dans la bible ? </a:t>
            </a:r>
            <a:br>
              <a:rPr lang="fr-FR" sz="1800" dirty="0">
                <a:effectLst/>
                <a:latin typeface="Times New Roman" panose="02020603050405020304" pitchFamily="18" charset="0"/>
                <a:ea typeface="SimSun" panose="02010600030101010101" pitchFamily="2" charset="-122"/>
              </a:rPr>
            </a:br>
            <a:endParaRPr lang="fr-FR" dirty="0"/>
          </a:p>
        </p:txBody>
      </p:sp>
      <p:pic>
        <p:nvPicPr>
          <p:cNvPr id="6" name="Image 5" descr="Une image contenant dessin&#10;&#10;Description générée automatiquement">
            <a:extLst>
              <a:ext uri="{FF2B5EF4-FFF2-40B4-BE49-F238E27FC236}">
                <a16:creationId xmlns:a16="http://schemas.microsoft.com/office/drawing/2014/main" id="{6F9B6310-14D9-44CF-BDF7-2249078FAB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578" y="1916832"/>
            <a:ext cx="2387855" cy="446449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9859"/>
    </mc:Choice>
    <mc:Fallback xmlns="">
      <p:transition spd="slow" advTm="1985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3B6EB4-CDCB-4BD4-8BE7-635768B101FA}"/>
              </a:ext>
            </a:extLst>
          </p:cNvPr>
          <p:cNvSpPr>
            <a:spLocks noGrp="1"/>
          </p:cNvSpPr>
          <p:nvPr>
            <p:ph type="title"/>
          </p:nvPr>
        </p:nvSpPr>
        <p:spPr>
          <a:xfrm>
            <a:off x="457200" y="274638"/>
            <a:ext cx="8229600" cy="5602634"/>
          </a:xfrm>
        </p:spPr>
        <p:txBody>
          <a:bodyPr>
            <a:normAutofit/>
          </a:bodyPr>
          <a:lstStyle/>
          <a:p>
            <a:r>
              <a:rPr lang="fr-FR" sz="2400" b="1" dirty="0">
                <a:effectLst/>
                <a:latin typeface="Times New Roman" panose="02020603050405020304" pitchFamily="18" charset="0"/>
                <a:ea typeface="SimSun" panose="02010600030101010101" pitchFamily="2" charset="-122"/>
              </a:rPr>
              <a:t>Psaume 22, 1-6</a:t>
            </a:r>
            <a:r>
              <a:rPr lang="fr-FR" sz="2400" dirty="0">
                <a:effectLst/>
                <a:latin typeface="Times New Roman" panose="02020603050405020304" pitchFamily="18" charset="0"/>
                <a:ea typeface="SimSun" panose="02010600030101010101" pitchFamily="2" charset="-122"/>
              </a:rPr>
              <a:t>   </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Le Seigneur est mon berger : je ne manque de rien.</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Sur des prés d'herbe fraîche, il me fait reposer.</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Il me mène vers les eaux tranquilles et me fait revivre ;</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il me conduit par le juste chemin pour l'honneur de son nom.</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Si je traverse les ravins de la mort, je ne crains aucun mal,</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car tu es avec moi : ton bâton me guide et me rassure.</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Tu prépares la table pour moi devant mes ennemis ;</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tu répands le parfum sur ma tête, ma coupe est débordante.</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Grâce et bonheur m'accompagnent tous les jours de ma vie ;</a:t>
            </a:r>
            <a:br>
              <a:rPr lang="fr-FR" sz="2400" dirty="0">
                <a:effectLst/>
                <a:latin typeface="Times New Roman" panose="02020603050405020304" pitchFamily="18" charset="0"/>
                <a:ea typeface="SimSun" panose="02010600030101010101" pitchFamily="2" charset="-122"/>
              </a:rPr>
            </a:br>
            <a:r>
              <a:rPr lang="fr-FR" sz="2400" i="1" dirty="0">
                <a:effectLst/>
                <a:latin typeface="Times New Roman" panose="02020603050405020304" pitchFamily="18" charset="0"/>
                <a:ea typeface="SimSun" panose="02010600030101010101" pitchFamily="2" charset="-122"/>
              </a:rPr>
              <a:t>j'habiterai la maison du Seigneur pour la durée de mes jours.</a:t>
            </a:r>
            <a:br>
              <a:rPr lang="fr-FR" sz="1800" dirty="0">
                <a:effectLst/>
                <a:latin typeface="Times New Roman" panose="02020603050405020304" pitchFamily="18" charset="0"/>
                <a:ea typeface="SimSun" panose="02010600030101010101" pitchFamily="2" charset="-122"/>
              </a:rPr>
            </a:br>
            <a:endParaRPr lang="fr-FR" dirty="0"/>
          </a:p>
        </p:txBody>
      </p:sp>
    </p:spTree>
    <p:extLst>
      <p:ext uri="{BB962C8B-B14F-4D97-AF65-F5344CB8AC3E}">
        <p14:creationId xmlns:p14="http://schemas.microsoft.com/office/powerpoint/2010/main" val="503022851"/>
      </p:ext>
    </p:extLst>
  </p:cSld>
  <p:clrMapOvr>
    <a:masterClrMapping/>
  </p:clrMapOvr>
  <mc:AlternateContent xmlns:mc="http://schemas.openxmlformats.org/markup-compatibility/2006" xmlns:p14="http://schemas.microsoft.com/office/powerpoint/2010/main">
    <mc:Choice Requires="p14">
      <p:transition spd="slow" p14:dur="2000" advTm="78790"/>
    </mc:Choice>
    <mc:Fallback xmlns="">
      <p:transition spd="slow" advTm="7879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8A4DD8-B76F-4873-BF91-6C6A3E8FD6C5}"/>
              </a:ext>
            </a:extLst>
          </p:cNvPr>
          <p:cNvSpPr>
            <a:spLocks noGrp="1"/>
          </p:cNvSpPr>
          <p:nvPr>
            <p:ph type="title"/>
          </p:nvPr>
        </p:nvSpPr>
        <p:spPr>
          <a:xfrm>
            <a:off x="0" y="116632"/>
            <a:ext cx="8229600" cy="6840760"/>
          </a:xfrm>
        </p:spPr>
        <p:txBody>
          <a:bodyPr>
            <a:normAutofit fontScale="90000"/>
          </a:bodyPr>
          <a:lstStyle/>
          <a:p>
            <a:r>
              <a:rPr lang="fr-FR" sz="3600" b="1" dirty="0">
                <a:effectLst/>
                <a:latin typeface="Times New Roman" panose="02020603050405020304" pitchFamily="18" charset="0"/>
                <a:ea typeface="SimSun" panose="02010600030101010101" pitchFamily="2" charset="-122"/>
              </a:rPr>
              <a:t>Jean 10,1-14 </a:t>
            </a:r>
            <a:br>
              <a:rPr lang="fr-FR" sz="3600" dirty="0">
                <a:effectLst/>
                <a:latin typeface="Times New Roman" panose="02020603050405020304" pitchFamily="18" charset="0"/>
                <a:ea typeface="SimSun" panose="02010600030101010101" pitchFamily="2" charset="-122"/>
              </a:rPr>
            </a:br>
            <a:r>
              <a:rPr lang="fr-FR" sz="3600" i="1" dirty="0">
                <a:effectLst/>
                <a:latin typeface="Times New Roman" panose="02020603050405020304" pitchFamily="18" charset="0"/>
                <a:ea typeface="SimSun" panose="02010600030101010101" pitchFamily="2" charset="-122"/>
              </a:rPr>
              <a:t>11 Moi, je suis le bon pasteur, le vrai berger, qui donne sa vie pour ses brebis.</a:t>
            </a:r>
            <a:br>
              <a:rPr lang="fr-FR" sz="3600" dirty="0">
                <a:effectLst/>
                <a:latin typeface="Times New Roman" panose="02020603050405020304" pitchFamily="18" charset="0"/>
                <a:ea typeface="SimSun" panose="02010600030101010101" pitchFamily="2" charset="-122"/>
              </a:rPr>
            </a:br>
            <a:r>
              <a:rPr lang="fr-FR" sz="3600" i="1" dirty="0">
                <a:effectLst/>
                <a:latin typeface="Times New Roman" panose="02020603050405020304" pitchFamily="18" charset="0"/>
                <a:ea typeface="SimSun" panose="02010600030101010101" pitchFamily="2" charset="-122"/>
              </a:rPr>
              <a:t>12 Le berger mercenaire n’est pas le pasteur, les brebis ne sont pas à lui : s’il voit venir le loup, il abandonne les brebis et s’enfuit ; le loup s’en empare et les disperse.</a:t>
            </a:r>
            <a:br>
              <a:rPr lang="fr-FR" sz="3600" dirty="0">
                <a:effectLst/>
                <a:latin typeface="Times New Roman" panose="02020603050405020304" pitchFamily="18" charset="0"/>
                <a:ea typeface="SimSun" panose="02010600030101010101" pitchFamily="2" charset="-122"/>
              </a:rPr>
            </a:br>
            <a:r>
              <a:rPr lang="fr-FR" sz="3600" i="1" dirty="0">
                <a:effectLst/>
                <a:latin typeface="Times New Roman" panose="02020603050405020304" pitchFamily="18" charset="0"/>
                <a:ea typeface="SimSun" panose="02010600030101010101" pitchFamily="2" charset="-122"/>
              </a:rPr>
              <a:t>13 Ce berger n’est qu’un mercenaire, et les brebis ne comptent pas vraiment pour lui.</a:t>
            </a:r>
            <a:br>
              <a:rPr lang="fr-FR" sz="3600" dirty="0">
                <a:effectLst/>
                <a:latin typeface="Times New Roman" panose="02020603050405020304" pitchFamily="18" charset="0"/>
                <a:ea typeface="SimSun" panose="02010600030101010101" pitchFamily="2" charset="-122"/>
              </a:rPr>
            </a:br>
            <a:r>
              <a:rPr lang="fr-FR" sz="3600" i="1" dirty="0">
                <a:effectLst/>
                <a:latin typeface="Times New Roman" panose="02020603050405020304" pitchFamily="18" charset="0"/>
                <a:ea typeface="SimSun" panose="02010600030101010101" pitchFamily="2" charset="-122"/>
              </a:rPr>
              <a:t>14 Moi, je suis le bon pasteur ; </a:t>
            </a:r>
            <a:br>
              <a:rPr lang="fr-FR" sz="3600" i="1" dirty="0">
                <a:effectLst/>
                <a:latin typeface="Times New Roman" panose="02020603050405020304" pitchFamily="18" charset="0"/>
                <a:ea typeface="SimSun" panose="02010600030101010101" pitchFamily="2" charset="-122"/>
              </a:rPr>
            </a:br>
            <a:r>
              <a:rPr lang="fr-FR" sz="3600" i="1" dirty="0">
                <a:effectLst/>
                <a:latin typeface="Times New Roman" panose="02020603050405020304" pitchFamily="18" charset="0"/>
                <a:ea typeface="SimSun" panose="02010600030101010101" pitchFamily="2" charset="-122"/>
              </a:rPr>
              <a:t>je connais mes brebis, </a:t>
            </a:r>
            <a:br>
              <a:rPr lang="fr-FR" sz="3600" i="1" dirty="0">
                <a:effectLst/>
                <a:latin typeface="Times New Roman" panose="02020603050405020304" pitchFamily="18" charset="0"/>
                <a:ea typeface="SimSun" panose="02010600030101010101" pitchFamily="2" charset="-122"/>
              </a:rPr>
            </a:br>
            <a:r>
              <a:rPr lang="fr-FR" sz="3600" i="1" dirty="0">
                <a:effectLst/>
                <a:latin typeface="Times New Roman" panose="02020603050405020304" pitchFamily="18" charset="0"/>
                <a:ea typeface="SimSun" panose="02010600030101010101" pitchFamily="2" charset="-122"/>
              </a:rPr>
              <a:t>et mes brebis me connaissent</a:t>
            </a:r>
            <a:br>
              <a:rPr lang="fr-FR" sz="1800" dirty="0">
                <a:effectLst/>
                <a:latin typeface="Times New Roman" panose="02020603050405020304" pitchFamily="18" charset="0"/>
                <a:ea typeface="SimSun" panose="02010600030101010101" pitchFamily="2" charset="-122"/>
              </a:rPr>
            </a:br>
            <a:endParaRPr lang="fr-FR" dirty="0"/>
          </a:p>
        </p:txBody>
      </p:sp>
    </p:spTree>
    <p:extLst>
      <p:ext uri="{BB962C8B-B14F-4D97-AF65-F5344CB8AC3E}">
        <p14:creationId xmlns:p14="http://schemas.microsoft.com/office/powerpoint/2010/main" val="2898171865"/>
      </p:ext>
    </p:extLst>
  </p:cSld>
  <p:clrMapOvr>
    <a:masterClrMapping/>
  </p:clrMapOvr>
  <mc:AlternateContent xmlns:mc="http://schemas.openxmlformats.org/markup-compatibility/2006" xmlns:p14="http://schemas.microsoft.com/office/powerpoint/2010/main">
    <mc:Choice Requires="p14">
      <p:transition spd="slow" p14:dur="2000" advTm="54600"/>
    </mc:Choice>
    <mc:Fallback xmlns="">
      <p:transition spd="slow" advTm="546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866326-CCB6-4E54-958F-AC114680E4F9}"/>
              </a:ext>
            </a:extLst>
          </p:cNvPr>
          <p:cNvSpPr>
            <a:spLocks noGrp="1"/>
          </p:cNvSpPr>
          <p:nvPr>
            <p:ph type="title"/>
          </p:nvPr>
        </p:nvSpPr>
        <p:spPr>
          <a:xfrm>
            <a:off x="559831" y="692696"/>
            <a:ext cx="8219256" cy="1440160"/>
          </a:xfrm>
        </p:spPr>
        <p:txBody>
          <a:bodyPr>
            <a:normAutofit fontScale="90000"/>
          </a:bodyPr>
          <a:lstStyle/>
          <a:p>
            <a:r>
              <a:rPr lang="fr-FR" sz="3600" dirty="0">
                <a:effectLst/>
                <a:latin typeface="Times New Roman" panose="02020603050405020304" pitchFamily="18" charset="0"/>
                <a:ea typeface="SimSun" panose="02010600030101010101" pitchFamily="2" charset="-122"/>
              </a:rPr>
              <a:t>A la lecture de ces deux textes, </a:t>
            </a:r>
            <a:br>
              <a:rPr lang="fr-FR" sz="3600" dirty="0">
                <a:effectLst/>
                <a:latin typeface="Times New Roman" panose="02020603050405020304" pitchFamily="18" charset="0"/>
                <a:ea typeface="SimSun" panose="02010600030101010101" pitchFamily="2" charset="-122"/>
              </a:rPr>
            </a:br>
            <a:r>
              <a:rPr lang="fr-FR" sz="3600" dirty="0">
                <a:effectLst/>
                <a:latin typeface="Times New Roman" panose="02020603050405020304" pitchFamily="18" charset="0"/>
                <a:ea typeface="SimSun" panose="02010600030101010101" pitchFamily="2" charset="-122"/>
              </a:rPr>
              <a:t>que diriez-vous de la figure du berger </a:t>
            </a:r>
            <a:br>
              <a:rPr lang="fr-FR" sz="3600" dirty="0">
                <a:effectLst/>
                <a:latin typeface="Times New Roman" panose="02020603050405020304" pitchFamily="18" charset="0"/>
                <a:ea typeface="SimSun" panose="02010600030101010101" pitchFamily="2" charset="-122"/>
              </a:rPr>
            </a:br>
            <a:r>
              <a:rPr lang="fr-FR" sz="3600" dirty="0">
                <a:effectLst/>
                <a:latin typeface="Times New Roman" panose="02020603050405020304" pitchFamily="18" charset="0"/>
                <a:ea typeface="SimSun" panose="02010600030101010101" pitchFamily="2" charset="-122"/>
              </a:rPr>
              <a:t>dans la bible ? </a:t>
            </a:r>
            <a:br>
              <a:rPr lang="fr-FR" sz="1800" dirty="0">
                <a:effectLst/>
                <a:latin typeface="Times New Roman" panose="02020603050405020304" pitchFamily="18" charset="0"/>
                <a:ea typeface="SimSun" panose="02010600030101010101" pitchFamily="2" charset="-122"/>
              </a:rPr>
            </a:br>
            <a:endParaRPr lang="fr-FR" dirty="0"/>
          </a:p>
        </p:txBody>
      </p:sp>
      <p:pic>
        <p:nvPicPr>
          <p:cNvPr id="5" name="Image 4" descr="Une image contenant dessin&#10;&#10;Description générée automatiquement">
            <a:extLst>
              <a:ext uri="{FF2B5EF4-FFF2-40B4-BE49-F238E27FC236}">
                <a16:creationId xmlns:a16="http://schemas.microsoft.com/office/drawing/2014/main" id="{EF2EB92A-DF43-4E77-94B6-E6B3DCBF19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578" y="1916832"/>
            <a:ext cx="2387855" cy="4464496"/>
          </a:xfrm>
          <a:prstGeom prst="rect">
            <a:avLst/>
          </a:prstGeom>
        </p:spPr>
      </p:pic>
    </p:spTree>
    <p:extLst>
      <p:ext uri="{BB962C8B-B14F-4D97-AF65-F5344CB8AC3E}">
        <p14:creationId xmlns:p14="http://schemas.microsoft.com/office/powerpoint/2010/main" val="4037940595"/>
      </p:ext>
    </p:extLst>
  </p:cSld>
  <p:clrMapOvr>
    <a:masterClrMapping/>
  </p:clrMapOvr>
  <mc:AlternateContent xmlns:mc="http://schemas.openxmlformats.org/markup-compatibility/2006" xmlns:p14="http://schemas.microsoft.com/office/powerpoint/2010/main">
    <mc:Choice Requires="p14">
      <p:transition spd="slow" p14:dur="2000" advTm="20119"/>
    </mc:Choice>
    <mc:Fallback xmlns="">
      <p:transition spd="slow" advTm="2011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A35958-CA21-4488-8324-6CA0BE166EAF}"/>
              </a:ext>
            </a:extLst>
          </p:cNvPr>
          <p:cNvSpPr>
            <a:spLocks noGrp="1"/>
          </p:cNvSpPr>
          <p:nvPr>
            <p:ph type="title"/>
          </p:nvPr>
        </p:nvSpPr>
        <p:spPr>
          <a:xfrm>
            <a:off x="457200" y="1988840"/>
            <a:ext cx="8229600" cy="1143000"/>
          </a:xfrm>
        </p:spPr>
        <p:txBody>
          <a:bodyPr>
            <a:noAutofit/>
          </a:bodyPr>
          <a:lstStyle/>
          <a:p>
            <a:br>
              <a:rPr lang="fr-FR" sz="2800" dirty="0">
                <a:effectLst/>
                <a:latin typeface="Times New Roman" panose="02020603050405020304" pitchFamily="18" charset="0"/>
                <a:ea typeface="Times New Roman" panose="02020603050405020304" pitchFamily="18" charset="0"/>
              </a:rPr>
            </a:br>
            <a:r>
              <a:rPr lang="fr-FR" sz="2800" b="1" dirty="0">
                <a:latin typeface="Times New Roman" panose="02020603050405020304" pitchFamily="18" charset="0"/>
                <a:ea typeface="Times New Roman" panose="02020603050405020304" pitchFamily="18" charset="0"/>
              </a:rPr>
              <a:t>L</a:t>
            </a:r>
            <a:r>
              <a:rPr lang="fr-FR" sz="2800" b="1" dirty="0">
                <a:effectLst/>
                <a:latin typeface="Times New Roman" panose="02020603050405020304" pitchFamily="18" charset="0"/>
                <a:ea typeface="Times New Roman" panose="02020603050405020304" pitchFamily="18" charset="0"/>
              </a:rPr>
              <a:t>e berger </a:t>
            </a:r>
            <a:r>
              <a:rPr lang="fr-FR" sz="2800" b="1" dirty="0">
                <a:latin typeface="Times New Roman" panose="02020603050405020304" pitchFamily="18" charset="0"/>
                <a:ea typeface="Times New Roman" panose="02020603050405020304" pitchFamily="18" charset="0"/>
              </a:rPr>
              <a:t>s’occupe de son troupeau </a:t>
            </a:r>
            <a:br>
              <a:rPr lang="fr-FR" sz="2800" b="1" dirty="0">
                <a:latin typeface="Times New Roman" panose="02020603050405020304" pitchFamily="18" charset="0"/>
                <a:ea typeface="Times New Roman" panose="02020603050405020304" pitchFamily="18" charset="0"/>
              </a:rPr>
            </a:br>
            <a:r>
              <a:rPr lang="fr-FR" sz="2800" b="1" dirty="0">
                <a:latin typeface="Times New Roman" panose="02020603050405020304" pitchFamily="18" charset="0"/>
                <a:ea typeface="Times New Roman" panose="02020603050405020304" pitchFamily="18" charset="0"/>
              </a:rPr>
              <a:t>comme Dieu s’occupe de son peuple </a:t>
            </a:r>
            <a:br>
              <a:rPr lang="fr-FR" sz="2800" dirty="0">
                <a:latin typeface="Times New Roman" panose="02020603050405020304" pitchFamily="18" charset="0"/>
                <a:ea typeface="Times New Roman" panose="02020603050405020304" pitchFamily="18" charset="0"/>
              </a:rPr>
            </a:br>
            <a:br>
              <a:rPr lang="fr-FR" sz="2800" dirty="0">
                <a:latin typeface="Times New Roman" panose="02020603050405020304" pitchFamily="18" charset="0"/>
                <a:ea typeface="Times New Roman" panose="02020603050405020304" pitchFamily="18" charset="0"/>
              </a:rPr>
            </a:br>
            <a:r>
              <a:rPr lang="fr-FR" sz="2800" dirty="0">
                <a:latin typeface="Times New Roman" panose="02020603050405020304" pitchFamily="18" charset="0"/>
                <a:ea typeface="Times New Roman" panose="02020603050405020304" pitchFamily="18" charset="0"/>
              </a:rPr>
              <a:t>Le berger est soucieux de ses brebis, il les soigne et peut braver les loups pour les protéger ; il se déplace souvent (comme le peuple d’Israël, nomade) pour les guider vers les puits et les verts pâturages en affrontant parfois des obstacles (ravins…) ; il est prêt à donner sa vie en se couchant devant l’enclos pour faire face aux voleurs ou aux bêtes sauvages et n’hésite pas à partir à la recherche de la brebis égarée…</a:t>
            </a:r>
            <a:endParaRPr lang="fr-FR" sz="2800" dirty="0"/>
          </a:p>
        </p:txBody>
      </p:sp>
      <p:sp>
        <p:nvSpPr>
          <p:cNvPr id="3" name="ZoneTexte 2">
            <a:extLst>
              <a:ext uri="{FF2B5EF4-FFF2-40B4-BE49-F238E27FC236}">
                <a16:creationId xmlns:a16="http://schemas.microsoft.com/office/drawing/2014/main" id="{04E179EC-0061-4BF8-BD7C-E904969AA687}"/>
              </a:ext>
            </a:extLst>
          </p:cNvPr>
          <p:cNvSpPr txBox="1"/>
          <p:nvPr/>
        </p:nvSpPr>
        <p:spPr>
          <a:xfrm>
            <a:off x="323528" y="5589240"/>
            <a:ext cx="6408712" cy="584775"/>
          </a:xfrm>
          <a:prstGeom prst="rect">
            <a:avLst/>
          </a:prstGeom>
          <a:noFill/>
        </p:spPr>
        <p:txBody>
          <a:bodyPr wrap="square" rtlCol="0">
            <a:spAutoFit/>
          </a:bodyPr>
          <a:lstStyle/>
          <a:p>
            <a:r>
              <a:rPr lang="fr-FR" sz="3200" dirty="0"/>
              <a:t>Dieu est-il pour vous un bon berger? </a:t>
            </a:r>
          </a:p>
        </p:txBody>
      </p:sp>
    </p:spTree>
    <p:extLst>
      <p:ext uri="{BB962C8B-B14F-4D97-AF65-F5344CB8AC3E}">
        <p14:creationId xmlns:p14="http://schemas.microsoft.com/office/powerpoint/2010/main" val="34792493"/>
      </p:ext>
    </p:extLst>
  </p:cSld>
  <p:clrMapOvr>
    <a:masterClrMapping/>
  </p:clrMapOvr>
  <mc:AlternateContent xmlns:mc="http://schemas.openxmlformats.org/markup-compatibility/2006" xmlns:p14="http://schemas.microsoft.com/office/powerpoint/2010/main">
    <mc:Choice Requires="p14">
      <p:transition spd="slow" p14:dur="2000" advTm="51499"/>
    </mc:Choice>
    <mc:Fallback xmlns="">
      <p:transition spd="slow" advTm="5149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E426EE-E2F9-4A28-B40E-DD7F147846A7}"/>
              </a:ext>
            </a:extLst>
          </p:cNvPr>
          <p:cNvSpPr>
            <a:spLocks noGrp="1"/>
          </p:cNvSpPr>
          <p:nvPr>
            <p:ph type="title"/>
          </p:nvPr>
        </p:nvSpPr>
        <p:spPr>
          <a:xfrm>
            <a:off x="395536" y="476672"/>
            <a:ext cx="8229600" cy="3816424"/>
          </a:xfrm>
        </p:spPr>
        <p:txBody>
          <a:bodyPr>
            <a:normAutofit fontScale="90000"/>
          </a:bodyPr>
          <a:lstStyle/>
          <a:p>
            <a:pPr algn="l"/>
            <a:r>
              <a:rPr lang="fr-FR" dirty="0"/>
              <a:t>Pourquoi choisir le plus petit? </a:t>
            </a:r>
            <a:br>
              <a:rPr lang="fr-FR" dirty="0"/>
            </a:br>
            <a:br>
              <a:rPr lang="fr-FR" dirty="0"/>
            </a:br>
            <a:r>
              <a:rPr lang="fr-FR" sz="2400" dirty="0">
                <a:effectLst/>
                <a:latin typeface="Times New Roman" panose="02020603050405020304" pitchFamily="18" charset="0"/>
                <a:ea typeface="SimSun" panose="02010600030101010101" pitchFamily="2" charset="-122"/>
              </a:rPr>
              <a:t>« Dieu ne regarde pas comme les hommes : </a:t>
            </a:r>
            <a:br>
              <a:rPr lang="fr-FR" sz="2400" dirty="0">
                <a:effectLst/>
                <a:latin typeface="Times New Roman" panose="02020603050405020304" pitchFamily="18" charset="0"/>
                <a:ea typeface="SimSun" panose="02010600030101010101" pitchFamily="2" charset="-122"/>
              </a:rPr>
            </a:br>
            <a:r>
              <a:rPr lang="fr-FR" sz="2400" dirty="0">
                <a:effectLst/>
                <a:latin typeface="Times New Roman" panose="02020603050405020304" pitchFamily="18" charset="0"/>
                <a:ea typeface="SimSun" panose="02010600030101010101" pitchFamily="2" charset="-122"/>
              </a:rPr>
              <a:t>les hommes regardent l’apparence, mais le Seigneur regarde le cœur. »</a:t>
            </a:r>
            <a:br>
              <a:rPr lang="fr-FR" sz="2400" dirty="0">
                <a:effectLst/>
                <a:latin typeface="Times New Roman" panose="02020603050405020304" pitchFamily="18" charset="0"/>
                <a:ea typeface="SimSun" panose="02010600030101010101" pitchFamily="2" charset="-122"/>
              </a:rPr>
            </a:br>
            <a:br>
              <a:rPr lang="fr-FR" sz="2400" dirty="0">
                <a:effectLst/>
                <a:latin typeface="Times New Roman" panose="02020603050405020304" pitchFamily="18" charset="0"/>
                <a:ea typeface="SimSun" panose="02010600030101010101" pitchFamily="2" charset="-122"/>
              </a:rPr>
            </a:br>
            <a:r>
              <a:rPr lang="fr-FR" sz="2400" dirty="0">
                <a:effectLst/>
                <a:latin typeface="Times New Roman" panose="02020603050405020304" pitchFamily="18" charset="0"/>
                <a:ea typeface="SimSun" panose="02010600030101010101" pitchFamily="2" charset="-122"/>
              </a:rPr>
              <a:t>Le cœur dans la bible n’est pas seulement le lieu affectif. </a:t>
            </a:r>
            <a:br>
              <a:rPr lang="fr-FR" sz="2400" dirty="0">
                <a:effectLst/>
                <a:latin typeface="Times New Roman" panose="02020603050405020304" pitchFamily="18" charset="0"/>
                <a:ea typeface="SimSun" panose="02010600030101010101" pitchFamily="2" charset="-122"/>
              </a:rPr>
            </a:br>
            <a:r>
              <a:rPr lang="fr-FR" sz="2400" dirty="0">
                <a:effectLst/>
                <a:latin typeface="Times New Roman" panose="02020603050405020304" pitchFamily="18" charset="0"/>
                <a:ea typeface="SimSun" panose="02010600030101010101" pitchFamily="2" charset="-122"/>
              </a:rPr>
              <a:t>Il représente tout l’intérieur de l’être humain. </a:t>
            </a:r>
            <a:br>
              <a:rPr lang="fr-FR" sz="2400" dirty="0">
                <a:effectLst/>
                <a:latin typeface="Times New Roman" panose="02020603050405020304" pitchFamily="18" charset="0"/>
                <a:ea typeface="SimSun" panose="02010600030101010101" pitchFamily="2" charset="-122"/>
              </a:rPr>
            </a:br>
            <a:r>
              <a:rPr lang="fr-FR" sz="2400" dirty="0">
                <a:effectLst/>
                <a:latin typeface="Times New Roman" panose="02020603050405020304" pitchFamily="18" charset="0"/>
                <a:ea typeface="SimSun" panose="02010600030101010101" pitchFamily="2" charset="-122"/>
              </a:rPr>
              <a:t>Il est considéré comme l’instrument dont on se sert pour mener certaines opérations intellectuelles. </a:t>
            </a:r>
            <a:br>
              <a:rPr lang="fr-FR" sz="2400" dirty="0">
                <a:effectLst/>
                <a:latin typeface="Times New Roman" panose="02020603050405020304" pitchFamily="18" charset="0"/>
                <a:ea typeface="SimSun" panose="02010600030101010101" pitchFamily="2" charset="-122"/>
              </a:rPr>
            </a:br>
            <a:r>
              <a:rPr lang="fr-FR" sz="2400" dirty="0">
                <a:effectLst/>
                <a:latin typeface="Times New Roman" panose="02020603050405020304" pitchFamily="18" charset="0"/>
                <a:ea typeface="SimSun" panose="02010600030101010101" pitchFamily="2" charset="-122"/>
              </a:rPr>
              <a:t>C’est ainsi qu’on associe au cœur l’intelligence. </a:t>
            </a:r>
            <a:br>
              <a:rPr lang="fr-FR" sz="2400" dirty="0">
                <a:effectLst/>
                <a:latin typeface="Times New Roman" panose="02020603050405020304" pitchFamily="18" charset="0"/>
                <a:ea typeface="SimSun" panose="02010600030101010101" pitchFamily="2" charset="-122"/>
              </a:rPr>
            </a:br>
            <a:r>
              <a:rPr lang="fr-FR" sz="2400" dirty="0">
                <a:effectLst/>
                <a:latin typeface="Times New Roman" panose="02020603050405020304" pitchFamily="18" charset="0"/>
                <a:ea typeface="Times New Roman" panose="02020603050405020304" pitchFamily="18" charset="0"/>
              </a:rPr>
              <a:t>« Dieu seul peut sonder les reins et les cœurs » Ps 7,10. </a:t>
            </a:r>
            <a:endParaRPr lang="fr-FR" sz="2400" dirty="0"/>
          </a:p>
        </p:txBody>
      </p:sp>
      <p:sp>
        <p:nvSpPr>
          <p:cNvPr id="3" name="ZoneTexte 2">
            <a:extLst>
              <a:ext uri="{FF2B5EF4-FFF2-40B4-BE49-F238E27FC236}">
                <a16:creationId xmlns:a16="http://schemas.microsoft.com/office/drawing/2014/main" id="{F041D4FC-D790-4751-B824-A467972A101C}"/>
              </a:ext>
            </a:extLst>
          </p:cNvPr>
          <p:cNvSpPr txBox="1"/>
          <p:nvPr/>
        </p:nvSpPr>
        <p:spPr>
          <a:xfrm>
            <a:off x="372843" y="4869160"/>
            <a:ext cx="7128792" cy="1384995"/>
          </a:xfrm>
          <a:prstGeom prst="rect">
            <a:avLst/>
          </a:prstGeom>
          <a:noFill/>
        </p:spPr>
        <p:txBody>
          <a:bodyPr wrap="square" rtlCol="0">
            <a:spAutoFit/>
          </a:bodyPr>
          <a:lstStyle/>
          <a:p>
            <a:pPr algn="just"/>
            <a:r>
              <a:rPr lang="fr-FR" sz="2800" dirty="0">
                <a:effectLst/>
                <a:latin typeface="Times New Roman" panose="02020603050405020304" pitchFamily="18" charset="0"/>
                <a:ea typeface="SimSun" panose="02010600030101010101" pitchFamily="2" charset="-122"/>
              </a:rPr>
              <a:t>Comment interprétez-vous cette phrase :</a:t>
            </a:r>
          </a:p>
          <a:p>
            <a:pPr algn="ctr"/>
            <a:r>
              <a:rPr lang="fr-FR" sz="2800" dirty="0">
                <a:effectLst/>
                <a:latin typeface="Times New Roman" panose="02020603050405020304" pitchFamily="18" charset="0"/>
                <a:ea typeface="SimSun" panose="02010600030101010101" pitchFamily="2" charset="-122"/>
              </a:rPr>
              <a:t> « Dieu regarde le cœur de l’homme </a:t>
            </a:r>
          </a:p>
          <a:p>
            <a:pPr algn="ctr"/>
            <a:r>
              <a:rPr lang="fr-FR" sz="2800" dirty="0">
                <a:effectLst/>
                <a:latin typeface="Times New Roman" panose="02020603050405020304" pitchFamily="18" charset="0"/>
                <a:ea typeface="SimSun" panose="02010600030101010101" pitchFamily="2" charset="-122"/>
              </a:rPr>
              <a:t>et non l’apparence » ? </a:t>
            </a:r>
          </a:p>
        </p:txBody>
      </p:sp>
    </p:spTree>
    <p:extLst>
      <p:ext uri="{BB962C8B-B14F-4D97-AF65-F5344CB8AC3E}">
        <p14:creationId xmlns:p14="http://schemas.microsoft.com/office/powerpoint/2010/main" val="953459207"/>
      </p:ext>
    </p:extLst>
  </p:cSld>
  <p:clrMapOvr>
    <a:masterClrMapping/>
  </p:clrMapOvr>
  <mc:AlternateContent xmlns:mc="http://schemas.openxmlformats.org/markup-compatibility/2006" xmlns:p14="http://schemas.microsoft.com/office/powerpoint/2010/main">
    <mc:Choice Requires="p14">
      <p:transition spd="slow" p14:dur="2000" advTm="60335"/>
    </mc:Choice>
    <mc:Fallback xmlns="">
      <p:transition spd="slow" advTm="6033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585498-BE54-489A-8D34-331B76824F89}"/>
              </a:ext>
            </a:extLst>
          </p:cNvPr>
          <p:cNvSpPr>
            <a:spLocks noGrp="1"/>
          </p:cNvSpPr>
          <p:nvPr>
            <p:ph type="title"/>
          </p:nvPr>
        </p:nvSpPr>
        <p:spPr>
          <a:xfrm>
            <a:off x="344016" y="0"/>
            <a:ext cx="8229600" cy="1143000"/>
          </a:xfrm>
        </p:spPr>
        <p:txBody>
          <a:bodyPr/>
          <a:lstStyle/>
          <a:p>
            <a:r>
              <a:rPr lang="fr-FR" dirty="0"/>
              <a:t>Quel sens a cette onction ? </a:t>
            </a:r>
          </a:p>
        </p:txBody>
      </p:sp>
      <p:sp>
        <p:nvSpPr>
          <p:cNvPr id="3" name="ZoneTexte 2">
            <a:extLst>
              <a:ext uri="{FF2B5EF4-FFF2-40B4-BE49-F238E27FC236}">
                <a16:creationId xmlns:a16="http://schemas.microsoft.com/office/drawing/2014/main" id="{7DC4D9E5-BC42-4BAD-AC7A-870B0F4D9079}"/>
              </a:ext>
            </a:extLst>
          </p:cNvPr>
          <p:cNvSpPr txBox="1"/>
          <p:nvPr/>
        </p:nvSpPr>
        <p:spPr>
          <a:xfrm>
            <a:off x="334147" y="908720"/>
            <a:ext cx="8003232" cy="5909310"/>
          </a:xfrm>
          <a:prstGeom prst="rect">
            <a:avLst/>
          </a:prstGeom>
          <a:noFill/>
        </p:spPr>
        <p:txBody>
          <a:bodyPr wrap="square" rtlCol="0">
            <a:spAutoFit/>
          </a:bodyPr>
          <a:lstStyle/>
          <a:p>
            <a:pPr algn="just"/>
            <a:r>
              <a:rPr lang="fr-FR" sz="1800" b="1" dirty="0">
                <a:effectLst/>
                <a:latin typeface="Times New Roman" panose="02020603050405020304" pitchFamily="18" charset="0"/>
                <a:ea typeface="SimSun" panose="02010600030101010101" pitchFamily="2" charset="-122"/>
              </a:rPr>
              <a:t>Hébreu : (</a:t>
            </a:r>
            <a:r>
              <a:rPr lang="fr-FR" sz="1800" b="1" dirty="0" err="1">
                <a:effectLst/>
                <a:latin typeface="Times New Roman" panose="02020603050405020304" pitchFamily="18" charset="0"/>
                <a:ea typeface="SimSun" panose="02010600030101010101" pitchFamily="2" charset="-122"/>
              </a:rPr>
              <a:t>mashiah</a:t>
            </a:r>
            <a:r>
              <a:rPr lang="fr-FR" sz="1800" b="1" dirty="0">
                <a:effectLst/>
                <a:latin typeface="Times New Roman" panose="02020603050405020304" pitchFamily="18" charset="0"/>
                <a:ea typeface="SimSun" panose="02010600030101010101" pitchFamily="2" charset="-122"/>
              </a:rPr>
              <a:t>)</a:t>
            </a:r>
          </a:p>
          <a:p>
            <a:pPr algn="just"/>
            <a:r>
              <a:rPr lang="fr-FR" sz="1800" b="1" dirty="0">
                <a:effectLst/>
                <a:latin typeface="Times New Roman" panose="02020603050405020304" pitchFamily="18" charset="0"/>
                <a:ea typeface="SimSun" panose="02010600030101010101" pitchFamily="2" charset="-122"/>
              </a:rPr>
              <a:t>Grec : (</a:t>
            </a:r>
            <a:r>
              <a:rPr lang="fr-FR" sz="1800" b="1" dirty="0" err="1">
                <a:effectLst/>
                <a:latin typeface="Times New Roman" panose="02020603050405020304" pitchFamily="18" charset="0"/>
                <a:ea typeface="SimSun" panose="02010600030101010101" pitchFamily="2" charset="-122"/>
              </a:rPr>
              <a:t>christos</a:t>
            </a:r>
            <a:r>
              <a:rPr lang="fr-FR" sz="1800" b="1" dirty="0">
                <a:effectLst/>
                <a:latin typeface="Times New Roman" panose="02020603050405020304" pitchFamily="18" charset="0"/>
                <a:ea typeface="SimSun" panose="02010600030101010101" pitchFamily="2" charset="-122"/>
              </a:rPr>
              <a:t>) (cf. christianisme)</a:t>
            </a:r>
          </a:p>
          <a:p>
            <a:pPr algn="just"/>
            <a:r>
              <a:rPr lang="fr-FR" sz="1800" b="1" dirty="0">
                <a:effectLst/>
                <a:latin typeface="Times New Roman" panose="02020603050405020304" pitchFamily="18" charset="0"/>
                <a:ea typeface="SimSun" panose="02010600030101010101" pitchFamily="2" charset="-122"/>
              </a:rPr>
              <a:t>Latin : </a:t>
            </a:r>
            <a:r>
              <a:rPr lang="fr-FR" sz="1800" b="1" dirty="0" err="1">
                <a:effectLst/>
                <a:latin typeface="Times New Roman" panose="02020603050405020304" pitchFamily="18" charset="0"/>
                <a:ea typeface="SimSun" panose="02010600030101010101" pitchFamily="2" charset="-122"/>
              </a:rPr>
              <a:t>christus</a:t>
            </a:r>
            <a:endParaRPr lang="fr-FR" sz="1800" b="1" dirty="0">
              <a:effectLst/>
              <a:latin typeface="Times New Roman" panose="02020603050405020304" pitchFamily="18" charset="0"/>
              <a:ea typeface="SimSun" panose="02010600030101010101" pitchFamily="2" charset="-122"/>
            </a:endParaRPr>
          </a:p>
          <a:p>
            <a:pPr algn="just"/>
            <a:r>
              <a:rPr lang="fr-FR" sz="1800" dirty="0">
                <a:effectLst/>
                <a:latin typeface="Times New Roman" panose="02020603050405020304" pitchFamily="18" charset="0"/>
                <a:ea typeface="SimSun" panose="02010600030101010101" pitchFamily="2" charset="-122"/>
              </a:rPr>
              <a:t>Le mot français « messie » est la transcription de l'hébreu </a:t>
            </a:r>
            <a:r>
              <a:rPr lang="fr-FR" sz="1800" dirty="0" err="1">
                <a:effectLst/>
                <a:latin typeface="Times New Roman" panose="02020603050405020304" pitchFamily="18" charset="0"/>
                <a:ea typeface="SimSun" panose="02010600030101010101" pitchFamily="2" charset="-122"/>
              </a:rPr>
              <a:t>mashiah</a:t>
            </a:r>
            <a:r>
              <a:rPr lang="fr-FR" sz="1800" dirty="0">
                <a:effectLst/>
                <a:latin typeface="Times New Roman" panose="02020603050405020304" pitchFamily="18" charset="0"/>
                <a:ea typeface="SimSun" panose="02010600030101010101" pitchFamily="2" charset="-122"/>
              </a:rPr>
              <a:t>. Le mot « christ » quant à lui, vient du grec </a:t>
            </a:r>
            <a:r>
              <a:rPr lang="fr-FR" sz="1800" dirty="0" err="1">
                <a:effectLst/>
                <a:latin typeface="Times New Roman" panose="02020603050405020304" pitchFamily="18" charset="0"/>
                <a:ea typeface="SimSun" panose="02010600030101010101" pitchFamily="2" charset="-122"/>
              </a:rPr>
              <a:t>christos</a:t>
            </a:r>
            <a:r>
              <a:rPr lang="fr-FR" sz="1800" dirty="0">
                <a:effectLst/>
                <a:latin typeface="Times New Roman" panose="02020603050405020304" pitchFamily="18" charset="0"/>
                <a:ea typeface="SimSun" panose="02010600030101010101" pitchFamily="2" charset="-122"/>
              </a:rPr>
              <a:t>, lequel est la traduction de </a:t>
            </a:r>
            <a:r>
              <a:rPr lang="fr-FR" sz="1800" dirty="0" err="1">
                <a:effectLst/>
                <a:latin typeface="Times New Roman" panose="02020603050405020304" pitchFamily="18" charset="0"/>
                <a:ea typeface="SimSun" panose="02010600030101010101" pitchFamily="2" charset="-122"/>
              </a:rPr>
              <a:t>mashiah</a:t>
            </a:r>
            <a:r>
              <a:rPr lang="fr-FR" sz="1800" dirty="0">
                <a:effectLst/>
                <a:latin typeface="Times New Roman" panose="02020603050405020304" pitchFamily="18" charset="0"/>
                <a:ea typeface="SimSun" panose="02010600030101010101" pitchFamily="2" charset="-122"/>
              </a:rPr>
              <a:t>.</a:t>
            </a:r>
          </a:p>
          <a:p>
            <a:pPr algn="just"/>
            <a:r>
              <a:rPr lang="fr-FR" sz="1800" b="1" dirty="0">
                <a:effectLst/>
                <a:latin typeface="Times New Roman" panose="02020603050405020304" pitchFamily="18" charset="0"/>
                <a:ea typeface="SimSun" panose="02010600030101010101" pitchFamily="2" charset="-122"/>
              </a:rPr>
              <a:t>Les deux mots « messie » et « christ » sont donc synonymes et signifient « oint ». </a:t>
            </a:r>
            <a:r>
              <a:rPr lang="fr-FR" sz="1800" dirty="0">
                <a:effectLst/>
                <a:latin typeface="Times New Roman" panose="02020603050405020304" pitchFamily="18" charset="0"/>
                <a:ea typeface="SimSun" panose="02010600030101010101" pitchFamily="2" charset="-122"/>
              </a:rPr>
              <a:t>Le messie ou le christ désignent donc une personne qui a reçu une onction d'huile sainte. Avant d'être attribué à Jésus après sa résurrection, le titre de « messie » était d'abord </a:t>
            </a:r>
            <a:r>
              <a:rPr lang="fr-FR" sz="1800" b="1" dirty="0">
                <a:effectLst/>
                <a:latin typeface="Times New Roman" panose="02020603050405020304" pitchFamily="18" charset="0"/>
                <a:ea typeface="SimSun" panose="02010600030101010101" pitchFamily="2" charset="-122"/>
              </a:rPr>
              <a:t>conféré au roi au moment de son intronisation, après avoir reçu l'onction. </a:t>
            </a:r>
            <a:r>
              <a:rPr lang="fr-FR" sz="1800" dirty="0">
                <a:effectLst/>
                <a:latin typeface="Times New Roman" panose="02020603050405020304" pitchFamily="18" charset="0"/>
                <a:ea typeface="SimSun" panose="02010600030101010101" pitchFamily="2" charset="-122"/>
              </a:rPr>
              <a:t>Mais il a aussi désigné d'autres personnages, notamment les prêtres.</a:t>
            </a:r>
          </a:p>
          <a:p>
            <a:pPr algn="just"/>
            <a:r>
              <a:rPr lang="fr-FR" sz="1800" dirty="0">
                <a:effectLst/>
                <a:latin typeface="Times New Roman" panose="02020603050405020304" pitchFamily="18" charset="0"/>
                <a:ea typeface="SimSun" panose="02010600030101010101" pitchFamily="2" charset="-122"/>
              </a:rPr>
              <a:t>L'onction d'huile est le principal rite du sacre du roi. Elle symbolise l'investissement du roi par l'Esprit et fait de lui le représentant de Dieu à la tête de son peuple. Le roi devient ainsi le « messie » ou l'« oint de Dieu », un personnage sacré à qui tous doivent manifester un respect religieux. C'est par le roi que Dieu veut accomplir ses projets de salut à l'égard de son peuple. </a:t>
            </a:r>
          </a:p>
          <a:p>
            <a:pPr algn="just"/>
            <a:r>
              <a:rPr lang="fr-FR" sz="1800" b="1" dirty="0">
                <a:effectLst/>
                <a:latin typeface="Times New Roman" panose="02020603050405020304" pitchFamily="18" charset="0"/>
                <a:ea typeface="SimSun" panose="02010600030101010101" pitchFamily="2" charset="-122"/>
              </a:rPr>
              <a:t>Au nom de Dieu , le roi-messie est chargé </a:t>
            </a:r>
          </a:p>
          <a:p>
            <a:pPr algn="just"/>
            <a:r>
              <a:rPr lang="fr-FR" sz="1800" b="1" dirty="0">
                <a:effectLst/>
                <a:latin typeface="Times New Roman" panose="02020603050405020304" pitchFamily="18" charset="0"/>
                <a:ea typeface="SimSun" panose="02010600030101010101" pitchFamily="2" charset="-122"/>
              </a:rPr>
              <a:t>de guider le peuple d'Israël en veillant sur lui </a:t>
            </a:r>
          </a:p>
          <a:p>
            <a:pPr algn="just"/>
            <a:r>
              <a:rPr lang="fr-FR" sz="1800" b="1" dirty="0">
                <a:effectLst/>
                <a:latin typeface="Times New Roman" panose="02020603050405020304" pitchFamily="18" charset="0"/>
                <a:ea typeface="SimSun" panose="02010600030101010101" pitchFamily="2" charset="-122"/>
              </a:rPr>
              <a:t>comme un pasteur sur son troupeau. </a:t>
            </a:r>
          </a:p>
          <a:p>
            <a:pPr algn="just"/>
            <a:r>
              <a:rPr lang="fr-FR" sz="1800" b="1" dirty="0">
                <a:effectLst/>
                <a:latin typeface="Times New Roman" panose="02020603050405020304" pitchFamily="18" charset="0"/>
                <a:ea typeface="SimSun" panose="02010600030101010101" pitchFamily="2" charset="-122"/>
              </a:rPr>
              <a:t>Le roi est aussi le gardien du droit et doit appliquer </a:t>
            </a:r>
          </a:p>
          <a:p>
            <a:pPr algn="just"/>
            <a:r>
              <a:rPr lang="fr-FR" sz="1800" b="1" dirty="0">
                <a:effectLst/>
                <a:latin typeface="Times New Roman" panose="02020603050405020304" pitchFamily="18" charset="0"/>
                <a:ea typeface="SimSun" panose="02010600030101010101" pitchFamily="2" charset="-122"/>
              </a:rPr>
              <a:t>la justice avec équité, en particulier à l'égard des pauvres.</a:t>
            </a:r>
          </a:p>
          <a:p>
            <a:endParaRPr lang="fr-FR" dirty="0"/>
          </a:p>
        </p:txBody>
      </p:sp>
    </p:spTree>
    <p:extLst>
      <p:ext uri="{BB962C8B-B14F-4D97-AF65-F5344CB8AC3E}">
        <p14:creationId xmlns:p14="http://schemas.microsoft.com/office/powerpoint/2010/main" val="4237328175"/>
      </p:ext>
    </p:extLst>
  </p:cSld>
  <p:clrMapOvr>
    <a:masterClrMapping/>
  </p:clrMapOvr>
  <mc:AlternateContent xmlns:mc="http://schemas.openxmlformats.org/markup-compatibility/2006" xmlns:p14="http://schemas.microsoft.com/office/powerpoint/2010/main">
    <mc:Choice Requires="p14">
      <p:transition spd="slow" p14:dur="2000" advTm="105037"/>
    </mc:Choice>
    <mc:Fallback xmlns="">
      <p:transition spd="slow" advTm="10503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C2DF5C-6B6F-490D-B314-269FD73C8DBF}"/>
              </a:ext>
            </a:extLst>
          </p:cNvPr>
          <p:cNvSpPr>
            <a:spLocks noGrp="1"/>
          </p:cNvSpPr>
          <p:nvPr>
            <p:ph type="title"/>
          </p:nvPr>
        </p:nvSpPr>
        <p:spPr>
          <a:xfrm>
            <a:off x="323528" y="404664"/>
            <a:ext cx="8229600" cy="1143000"/>
          </a:xfrm>
        </p:spPr>
        <p:txBody>
          <a:bodyPr>
            <a:normAutofit/>
          </a:bodyPr>
          <a:lstStyle/>
          <a:p>
            <a:r>
              <a:rPr lang="fr-FR" sz="3200" b="1" dirty="0">
                <a:latin typeface="Times New Roman" panose="02020603050405020304" pitchFamily="18" charset="0"/>
                <a:ea typeface="Times New Roman" panose="02020603050405020304" pitchFamily="18" charset="0"/>
              </a:rPr>
              <a:t>Q</a:t>
            </a:r>
            <a:r>
              <a:rPr lang="fr-FR" sz="3200" b="1" dirty="0">
                <a:effectLst/>
                <a:latin typeface="Times New Roman" panose="02020603050405020304" pitchFamily="18" charset="0"/>
                <a:ea typeface="Times New Roman" panose="02020603050405020304" pitchFamily="18" charset="0"/>
              </a:rPr>
              <a:t>ue nous révèle ce récit </a:t>
            </a:r>
            <a:br>
              <a:rPr lang="fr-FR" sz="3200" b="1" dirty="0">
                <a:effectLst/>
                <a:latin typeface="Times New Roman" panose="02020603050405020304" pitchFamily="18" charset="0"/>
                <a:ea typeface="Times New Roman" panose="02020603050405020304" pitchFamily="18" charset="0"/>
              </a:rPr>
            </a:br>
            <a:r>
              <a:rPr lang="fr-FR" sz="3200" b="1" dirty="0">
                <a:effectLst/>
                <a:latin typeface="Times New Roman" panose="02020603050405020304" pitchFamily="18" charset="0"/>
                <a:ea typeface="Times New Roman" panose="02020603050405020304" pitchFamily="18" charset="0"/>
              </a:rPr>
              <a:t>au sujet du choix de Dieu ? </a:t>
            </a:r>
            <a:endParaRPr lang="fr-FR" sz="3200" b="1" dirty="0"/>
          </a:p>
        </p:txBody>
      </p:sp>
      <p:sp>
        <p:nvSpPr>
          <p:cNvPr id="3" name="ZoneTexte 2">
            <a:extLst>
              <a:ext uri="{FF2B5EF4-FFF2-40B4-BE49-F238E27FC236}">
                <a16:creationId xmlns:a16="http://schemas.microsoft.com/office/drawing/2014/main" id="{EDD4F475-A362-4952-B367-1AD6222F02FF}"/>
              </a:ext>
            </a:extLst>
          </p:cNvPr>
          <p:cNvSpPr txBox="1"/>
          <p:nvPr/>
        </p:nvSpPr>
        <p:spPr>
          <a:xfrm>
            <a:off x="611560" y="1844824"/>
            <a:ext cx="5832648" cy="4308872"/>
          </a:xfrm>
          <a:prstGeom prst="rect">
            <a:avLst/>
          </a:prstGeom>
          <a:noFill/>
        </p:spPr>
        <p:txBody>
          <a:bodyPr wrap="square" rtlCol="0">
            <a:spAutoFit/>
          </a:bodyPr>
          <a:lstStyle/>
          <a:p>
            <a:r>
              <a:rPr lang="fr-FR" sz="3200" dirty="0">
                <a:latin typeface="Times New Roman" panose="02020603050405020304" pitchFamily="18" charset="0"/>
                <a:ea typeface="Times New Roman" panose="02020603050405020304" pitchFamily="18" charset="0"/>
              </a:rPr>
              <a:t>L</a:t>
            </a:r>
            <a:r>
              <a:rPr lang="fr-FR" sz="3200" dirty="0">
                <a:effectLst/>
                <a:latin typeface="Times New Roman" panose="02020603050405020304" pitchFamily="18" charset="0"/>
                <a:ea typeface="Times New Roman" panose="02020603050405020304" pitchFamily="18" charset="0"/>
              </a:rPr>
              <a:t>e choix de Dieu domine toute l’existence de David.</a:t>
            </a:r>
          </a:p>
          <a:p>
            <a:r>
              <a:rPr lang="fr-FR" sz="3200" dirty="0">
                <a:effectLst/>
                <a:latin typeface="Times New Roman" panose="02020603050405020304" pitchFamily="18" charset="0"/>
                <a:ea typeface="SimSun" panose="02010600030101010101" pitchFamily="2" charset="-122"/>
              </a:rPr>
              <a:t>Sa qualité de cœur connue de Dieu </a:t>
            </a:r>
            <a:r>
              <a:rPr lang="fr-FR" sz="3200" dirty="0">
                <a:latin typeface="Times New Roman" panose="02020603050405020304" pitchFamily="18" charset="0"/>
                <a:ea typeface="SimSun" panose="02010600030101010101" pitchFamily="2" charset="-122"/>
              </a:rPr>
              <a:t>transparaît dans sa beauté physique. </a:t>
            </a:r>
          </a:p>
          <a:p>
            <a:r>
              <a:rPr lang="fr-FR" sz="3200" dirty="0">
                <a:effectLst/>
                <a:latin typeface="Times New Roman" panose="02020603050405020304" pitchFamily="18" charset="0"/>
                <a:ea typeface="SimSun" panose="02010600030101010101" pitchFamily="2" charset="-122"/>
              </a:rPr>
              <a:t>David est présenté d’emblée comme le héros de cette histoire,</a:t>
            </a:r>
          </a:p>
          <a:p>
            <a:r>
              <a:rPr lang="fr-FR" sz="3200" dirty="0">
                <a:latin typeface="Times New Roman" panose="02020603050405020304" pitchFamily="18" charset="0"/>
                <a:ea typeface="SimSun" panose="02010600030101010101" pitchFamily="2" charset="-122"/>
              </a:rPr>
              <a:t>le « messie »</a:t>
            </a:r>
            <a:r>
              <a:rPr lang="fr-FR" sz="3200" dirty="0">
                <a:effectLst/>
                <a:latin typeface="Times New Roman" panose="02020603050405020304" pitchFamily="18" charset="0"/>
                <a:ea typeface="SimSun" panose="02010600030101010101" pitchFamily="2" charset="-122"/>
              </a:rPr>
              <a:t>. </a:t>
            </a:r>
          </a:p>
          <a:p>
            <a:r>
              <a:rPr lang="fr-FR" sz="1800" dirty="0">
                <a:effectLst/>
                <a:latin typeface="Times New Roman" panose="02020603050405020304" pitchFamily="18" charset="0"/>
                <a:ea typeface="Times New Roman" panose="02020603050405020304" pitchFamily="18" charset="0"/>
              </a:rPr>
              <a:t> </a:t>
            </a:r>
            <a:endParaRPr lang="fr-FR" dirty="0"/>
          </a:p>
        </p:txBody>
      </p:sp>
    </p:spTree>
    <p:extLst>
      <p:ext uri="{BB962C8B-B14F-4D97-AF65-F5344CB8AC3E}">
        <p14:creationId xmlns:p14="http://schemas.microsoft.com/office/powerpoint/2010/main" val="2789090856"/>
      </p:ext>
    </p:extLst>
  </p:cSld>
  <p:clrMapOvr>
    <a:masterClrMapping/>
  </p:clrMapOvr>
  <mc:AlternateContent xmlns:mc="http://schemas.openxmlformats.org/markup-compatibility/2006" xmlns:p14="http://schemas.microsoft.com/office/powerpoint/2010/main">
    <mc:Choice Requires="p14">
      <p:transition spd="slow" p14:dur="2000" advTm="46890"/>
    </mc:Choice>
    <mc:Fallback xmlns="">
      <p:transition spd="slow" advTm="46890"/>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TotalTime>
  <Words>898</Words>
  <Application>Microsoft Office PowerPoint</Application>
  <PresentationFormat>Affichage à l'écran (4:3)</PresentationFormat>
  <Paragraphs>37</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Times New Roman</vt:lpstr>
      <vt:lpstr>Thème Office</vt:lpstr>
      <vt:lpstr>Autour  de 3 questions</vt:lpstr>
      <vt:lpstr>Autour de la figure  du berger  Pourquoi dire que David est berger ? Est-ce important ?  Connaissez-vous  des allusions  au berger dans la bible ?  </vt:lpstr>
      <vt:lpstr>Psaume 22, 1-6    Le Seigneur est mon berger : je ne manque de rien. Sur des prés d'herbe fraîche, il me fait reposer. Il me mène vers les eaux tranquilles et me fait revivre ; il me conduit par le juste chemin pour l'honneur de son nom. Si je traverse les ravins de la mort, je ne crains aucun mal, car tu es avec moi : ton bâton me guide et me rassure. Tu prépares la table pour moi devant mes ennemis ; tu répands le parfum sur ma tête, ma coupe est débordante. Grâce et bonheur m'accompagnent tous les jours de ma vie ; j'habiterai la maison du Seigneur pour la durée de mes jours. </vt:lpstr>
      <vt:lpstr>Jean 10,1-14  11 Moi, je suis le bon pasteur, le vrai berger, qui donne sa vie pour ses brebis. 12 Le berger mercenaire n’est pas le pasteur, les brebis ne sont pas à lui : s’il voit venir le loup, il abandonne les brebis et s’enfuit ; le loup s’en empare et les disperse. 13 Ce berger n’est qu’un mercenaire, et les brebis ne comptent pas vraiment pour lui. 14 Moi, je suis le bon pasteur ;  je connais mes brebis,  et mes brebis me connaissent </vt:lpstr>
      <vt:lpstr>A la lecture de ces deux textes,  que diriez-vous de la figure du berger  dans la bible ?  </vt:lpstr>
      <vt:lpstr> Le berger s’occupe de son troupeau  comme Dieu s’occupe de son peuple   Le berger est soucieux de ses brebis, il les soigne et peut braver les loups pour les protéger ; il se déplace souvent (comme le peuple d’Israël, nomade) pour les guider vers les puits et les verts pâturages en affrontant parfois des obstacles (ravins…) ; il est prêt à donner sa vie en se couchant devant l’enclos pour faire face aux voleurs ou aux bêtes sauvages et n’hésite pas à partir à la recherche de la brebis égarée…</vt:lpstr>
      <vt:lpstr>Pourquoi choisir le plus petit?   « Dieu ne regarde pas comme les hommes :  les hommes regardent l’apparence, mais le Seigneur regarde le cœur. »  Le cœur dans la bible n’est pas seulement le lieu affectif.  Il représente tout l’intérieur de l’être humain.  Il est considéré comme l’instrument dont on se sert pour mener certaines opérations intellectuelles.  C’est ainsi qu’on associe au cœur l’intelligence.  « Dieu seul peut sonder les reins et les cœurs » Ps 7,10. </vt:lpstr>
      <vt:lpstr>Quel sens a cette onction ? </vt:lpstr>
      <vt:lpstr>Que nous révèle ce récit  au sujet du choix de Dieu ? </vt:lpstr>
      <vt:lpstr>Ce récit d’enfance est écrit comme  une légende prophétique, écrit après coup,  pour dire que dès son enfance,  David est choisi et il est empli de l’Esprit.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Autour  de 3 questions</dc:title>
  <dc:creator>odile theiller</dc:creator>
  <cp:lastModifiedBy>odile theiller</cp:lastModifiedBy>
  <cp:revision>10</cp:revision>
  <dcterms:created xsi:type="dcterms:W3CDTF">2020-11-05T15:45:28Z</dcterms:created>
  <dcterms:modified xsi:type="dcterms:W3CDTF">2020-11-07T17:14:52Z</dcterms:modified>
</cp:coreProperties>
</file>