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7" r:id="rId17"/>
    <p:sldId id="288" r:id="rId18"/>
    <p:sldId id="289" r:id="rId19"/>
    <p:sldId id="290" r:id="rId20"/>
    <p:sldId id="270" r:id="rId21"/>
    <p:sldId id="271" r:id="rId22"/>
    <p:sldId id="291" r:id="rId23"/>
    <p:sldId id="293" r:id="rId24"/>
    <p:sldId id="273" r:id="rId25"/>
    <p:sldId id="294" r:id="rId26"/>
    <p:sldId id="295" r:id="rId27"/>
    <p:sldId id="284" r:id="rId28"/>
    <p:sldId id="296" r:id="rId29"/>
    <p:sldId id="285" r:id="rId30"/>
    <p:sldId id="297" r:id="rId31"/>
    <p:sldId id="286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22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F2F187-AA3F-CF34-B541-DF0129762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CCEE24-6431-96A0-28E0-70C1E87EF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C260BC-BF62-C575-DFDF-0FCAE629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0231AF-2D73-001A-16FA-A5EDA639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6F1DDE-46B9-9C5D-EA7F-E01EA31A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5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9C9501-A7D2-E0B8-5B3D-96DC1716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954C38-D899-A876-35D6-E1CB90E4C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69CC85-B88A-BBFB-2029-5C21CC33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120DF9-81AC-AB27-C073-8225F4A7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63EDA8-186C-FD50-6860-B6DD903B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76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EC2A79-C3A1-CCE4-BE0F-6C05A4F81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B5B8E3-B095-BA96-6B2F-48DDBCA1B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4DFB50-59F1-EFEF-57B0-5F891967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1D255D-3EDB-6481-7E69-6A10DFDF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C08426-3652-4F33-232D-A0125476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83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67131-6A4F-A787-E0D5-D34E6221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CF51DE-094A-7E06-5B11-047DFFE0E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76AB66-76AD-3579-92F1-9B762AEF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C8D3A3-C4BB-661C-36C2-014AD06F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92A51-37DE-C2D1-B547-EBA600F3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96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7A827-D7A0-8E5E-85D5-8581313AD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573EA1-1D06-3E7D-E0AF-F069C3A4B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4A5049-16A0-8E2A-AB74-3CC54C3E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486D53-92A2-EB33-BFDD-8CE7DC53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B93E56-CCA3-4A26-9B02-BB0A0412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15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FE8CF9-564E-B1DF-D98D-6CA907B0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EC857B-0A14-C2BA-7498-68DEA199E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69F2A9-EB02-AD55-1EA3-AB493A674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A2D50C-8FD2-8CAA-76C2-973693BB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400878-D344-B1AB-9F4A-1709A0B4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A3684C-E001-D0E6-B18A-625461EC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93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A1AD5-5207-16B3-2E8F-FF7850BB2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23F478-C6E3-B40D-D6FE-34A430561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E3CDF9-3F85-94D8-D99F-B523BE477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ADEA61-B08C-EC0F-A7B6-60054F4E0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A58A7A-BCC6-94E0-87AF-B30F6407F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B541D92-2BED-25B2-8C55-79AFB0D2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815901-6F4E-132B-D447-B7786C68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0E4BE61-DEEA-FB88-4472-F9F97094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84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AB58A-D45C-0996-FD4C-E373A293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173273-193B-A2EE-5683-9DF540C3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060A2A-8A17-8C00-E154-2A9E5F38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98AED9-9D70-A727-90FB-434E25FA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87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9A7F35D-944F-1312-FA61-C4B38974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FDF9AF-7756-05BD-6884-EB0FD129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5D4426-E4DA-A0B1-2019-C33305D8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21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13D9C1-4A5F-5327-0649-97890C24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47DF32-5ED3-6E7D-50F4-F3BDC814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0F447C-7758-0FE7-D784-E05A3A1DC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FEEB70-E0CF-4AFE-EF0B-7BEA9090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58751E-3531-E155-B5FD-AB2F34A8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565451-C027-5307-C9D2-5414FD64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90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C2D2D8-01C5-F383-0E4F-B8F7D9AC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3D698DC-8D17-581C-8F79-28C15AAC1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785A5F-3239-ACCC-8695-1CCD92746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477EF4-7FF5-3A49-488D-EA73F5B38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032CC7-2376-4985-7A0B-D295663F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EDFE7F-38D4-5B60-F5A7-03EFDD0A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43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A7CE596-89C5-15EE-B3C4-E4EBE325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25DB91-362F-6D66-F2A3-C4185D950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5ADAA6-3A2F-24F3-74DF-4F3BC2DE3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B74FE1-9801-8BBA-55F6-D1A7269E1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2214F2-188C-8C49-AD7D-19894CCAC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59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catechese-par-la-parole.catholique.fr/03-mages-bienvenu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elf.org/bible/Mt/2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elf.org/bible/Mt/2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2152EE7-006D-294A-D6AB-A65FAEE7F6F1}"/>
              </a:ext>
            </a:extLst>
          </p:cNvPr>
          <p:cNvSpPr txBox="1"/>
          <p:nvPr/>
        </p:nvSpPr>
        <p:spPr>
          <a:xfrm>
            <a:off x="589032" y="914191"/>
            <a:ext cx="3898918" cy="203132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Expressions                          Diapos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Bethléem 		03 à 07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Mages 			08 à 11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Etoile			12 à 15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Prosterner		16 à 19 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Or Encens Myrrhe	20 à 24	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Repartir par un chemin	25 à 31 	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8427EB-DFB6-87B8-B926-C77F2998727E}"/>
              </a:ext>
            </a:extLst>
          </p:cNvPr>
          <p:cNvSpPr txBox="1"/>
          <p:nvPr/>
        </p:nvSpPr>
        <p:spPr>
          <a:xfrm>
            <a:off x="589032" y="4756918"/>
            <a:ext cx="4558937" cy="1754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fr-FR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Choisir les expressions </a:t>
            </a:r>
            <a:endParaRPr lang="fr-FR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 travailler parmi cette liste de 6 expressions, </a:t>
            </a:r>
            <a:endParaRPr lang="fr-FR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celles qui posent question, qui interpellent…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fr-FR" dirty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D’autres expressions sont disponibles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fr-FR" dirty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dans le tableau infobulles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fr-FR" dirty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hlinkClick r:id="rId2"/>
              </a:rPr>
              <a:t>Page Mages Adultes Lecture au plus près</a:t>
            </a:r>
            <a:endParaRPr lang="fr-FR" dirty="0"/>
          </a:p>
        </p:txBody>
      </p:sp>
      <p:sp>
        <p:nvSpPr>
          <p:cNvPr id="9" name="Google Shape;91;p1">
            <a:extLst>
              <a:ext uri="{FF2B5EF4-FFF2-40B4-BE49-F238E27FC236}">
                <a16:creationId xmlns:a16="http://schemas.microsoft.com/office/drawing/2014/main" id="{4133946F-51BD-5504-EA90-6C8A6B1F1152}"/>
              </a:ext>
            </a:extLst>
          </p:cNvPr>
          <p:cNvSpPr/>
          <p:nvPr/>
        </p:nvSpPr>
        <p:spPr>
          <a:xfrm>
            <a:off x="6270509" y="4332184"/>
            <a:ext cx="532765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chaque expression importante du texte, 4 diapos : 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Bleue : le verset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Rouge : des questions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Verte : des rapprochements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Jaune : vers des sens possibles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Après chaque diapo, l’animateur donne la parole, reformule, questionne… </a:t>
            </a:r>
            <a:endParaRPr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BC0D161-D6BD-3FC8-5C3A-ED82FDD1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37536" y="2206853"/>
            <a:ext cx="1814499" cy="1993526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CDBF1B9-FEBE-22B7-C954-446BECFE3655}"/>
              </a:ext>
            </a:extLst>
          </p:cNvPr>
          <p:cNvSpPr txBox="1"/>
          <p:nvPr/>
        </p:nvSpPr>
        <p:spPr>
          <a:xfrm>
            <a:off x="6097572" y="471431"/>
            <a:ext cx="609442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Diaporama </a:t>
            </a:r>
            <a:r>
              <a:rPr lang="fr-F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Adultes</a:t>
            </a:r>
            <a:endParaRPr lang="fr-FR"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MAGES</a:t>
            </a:r>
            <a:endParaRPr lang="fr-FR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Matthieu 2, 1-12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Traduction liturgique  AELF </a:t>
            </a:r>
            <a:endParaRPr lang="fr-FR" sz="105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437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C19F14C-4060-8D72-725C-48AA3456FF9A}"/>
              </a:ext>
            </a:extLst>
          </p:cNvPr>
          <p:cNvSpPr txBox="1"/>
          <p:nvPr/>
        </p:nvSpPr>
        <p:spPr>
          <a:xfrm>
            <a:off x="133350" y="204800"/>
            <a:ext cx="80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mages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7B5CB82-002F-F816-E365-EE419FA8EF28}"/>
              </a:ext>
            </a:extLst>
          </p:cNvPr>
          <p:cNvSpPr/>
          <p:nvPr/>
        </p:nvSpPr>
        <p:spPr>
          <a:xfrm>
            <a:off x="3230943" y="1714875"/>
            <a:ext cx="8632891" cy="3428249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17780" algn="just">
              <a:lnSpc>
                <a:spcPts val="1390"/>
              </a:lnSpc>
            </a:pPr>
            <a:r>
              <a:rPr lang="fr-FR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Psaume 72 (71), 10-11</a:t>
            </a:r>
            <a:r>
              <a:rPr lang="fr-FR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7780" algn="just">
              <a:lnSpc>
                <a:spcPts val="1390"/>
              </a:lnSpc>
            </a:pPr>
            <a:endParaRPr lang="fr-FR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7780" algn="just">
              <a:lnSpc>
                <a:spcPts val="1390"/>
              </a:lnSpc>
            </a:pPr>
            <a:endParaRPr lang="fr-FR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7780" algn="just">
              <a:lnSpc>
                <a:spcPts val="1390"/>
              </a:lnSpc>
            </a:pPr>
            <a:r>
              <a:rPr lang="fr-FR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(lu à la messe de l'Epiphanie)</a:t>
            </a:r>
            <a:endParaRPr lang="fr-FR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 Les rois de </a:t>
            </a:r>
            <a:r>
              <a:rPr lang="fr-FR" sz="3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Tarsis</a:t>
            </a:r>
            <a:r>
              <a:rPr lang="fr-FR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des îles apporteront des présents, les rois de Saba et de </a:t>
            </a:r>
            <a:r>
              <a:rPr lang="fr-FR" sz="3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Séba</a:t>
            </a:r>
            <a:r>
              <a:rPr lang="fr-FR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feront leur offrande ; tous les rois se prosterneront devant lui. »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2AE244-0D16-719F-CB11-20A2735ED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70381"/>
            <a:ext cx="2205061" cy="24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51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55B611E-7018-6AF9-0B20-543FAEFC26F4}"/>
              </a:ext>
            </a:extLst>
          </p:cNvPr>
          <p:cNvSpPr/>
          <p:nvPr/>
        </p:nvSpPr>
        <p:spPr>
          <a:xfrm>
            <a:off x="419786" y="694055"/>
            <a:ext cx="8842798" cy="2639668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fr-FR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tradition a repris ce verset du psaume 72 et a associé les mages aux rois pour signifier que la parole annoncée par le psaume s'accomplit.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Des « païens », non juifs, reconnaissent Jésus.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Universalité du message ! </a:t>
            </a:r>
            <a:endParaRPr lang="fr-FR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5356FC-6F40-9E1B-5A15-4B058A087D39}"/>
              </a:ext>
            </a:extLst>
          </p:cNvPr>
          <p:cNvSpPr txBox="1"/>
          <p:nvPr/>
        </p:nvSpPr>
        <p:spPr>
          <a:xfrm>
            <a:off x="190500" y="243959"/>
            <a:ext cx="80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mages</a:t>
            </a:r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7924263-C06D-8A86-32AC-1312C038793B}"/>
              </a:ext>
            </a:extLst>
          </p:cNvPr>
          <p:cNvSpPr/>
          <p:nvPr/>
        </p:nvSpPr>
        <p:spPr>
          <a:xfrm>
            <a:off x="419786" y="3578188"/>
            <a:ext cx="8799726" cy="1928519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fr-F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Avec l'étoile, nous sommes accourus,</a:t>
            </a:r>
            <a:endParaRPr lang="fr-FR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avec les mages, nous avons adoré"</a:t>
            </a:r>
            <a:endParaRPr lang="fr-FR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 St Grégoire de </a:t>
            </a:r>
            <a:r>
              <a:rPr lang="fr-FR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Naziance</a:t>
            </a:r>
            <a:r>
              <a:rPr lang="fr-F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au 4ème siècle. </a:t>
            </a:r>
            <a:endParaRPr lang="fr-FR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61F2CA-0709-A7A0-1730-D154C9FC1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9883" y="1755"/>
            <a:ext cx="2602117" cy="2656200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CB0F3C6-F2D4-DC73-A097-A81186823833}"/>
              </a:ext>
            </a:extLst>
          </p:cNvPr>
          <p:cNvSpPr/>
          <p:nvPr/>
        </p:nvSpPr>
        <p:spPr>
          <a:xfrm>
            <a:off x="419786" y="5751172"/>
            <a:ext cx="11352427" cy="862869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 nous reste à prendre la route à la suite des mages. </a:t>
            </a:r>
            <a:endParaRPr lang="fr-FR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A3F7271-A051-65F1-61A8-03B4DC8194FD}"/>
              </a:ext>
            </a:extLst>
          </p:cNvPr>
          <p:cNvGrpSpPr/>
          <p:nvPr/>
        </p:nvGrpSpPr>
        <p:grpSpPr>
          <a:xfrm>
            <a:off x="661292" y="2911263"/>
            <a:ext cx="8521832" cy="3110844"/>
            <a:chOff x="984022" y="2812651"/>
            <a:chExt cx="8521832" cy="311084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06BE5396-6C78-E9BE-124A-AFF5AD20817E}"/>
                </a:ext>
              </a:extLst>
            </p:cNvPr>
            <p:cNvSpPr/>
            <p:nvPr/>
          </p:nvSpPr>
          <p:spPr>
            <a:xfrm>
              <a:off x="984022" y="2812651"/>
              <a:ext cx="8521832" cy="3110844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1E31CE3-FD15-A7B6-0022-CAE8F2500F48}"/>
                </a:ext>
              </a:extLst>
            </p:cNvPr>
            <p:cNvSpPr txBox="1"/>
            <p:nvPr/>
          </p:nvSpPr>
          <p:spPr>
            <a:xfrm>
              <a:off x="2113429" y="2812651"/>
              <a:ext cx="6096000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et demandèrent : </a:t>
              </a:r>
            </a:p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 Où est le roi des Juifs </a:t>
              </a:r>
            </a:p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qui vient de naître ? </a:t>
              </a:r>
            </a:p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Nous avons vu son </a:t>
              </a:r>
              <a:r>
                <a: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étoile</a:t>
              </a:r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à l’orient </a:t>
              </a:r>
            </a:p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nous sommes venus </a:t>
              </a:r>
            </a:p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nous prosterner devant lui. »  </a:t>
              </a:r>
              <a:endParaRPr lang="fr-FR" sz="3200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D8F01316-37AF-2F0A-57FA-0E968CB1A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14" y="398785"/>
            <a:ext cx="3148622" cy="34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72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5EE50B9-F823-C03A-7E63-B94ED4B31B0C}"/>
              </a:ext>
            </a:extLst>
          </p:cNvPr>
          <p:cNvSpPr/>
          <p:nvPr/>
        </p:nvSpPr>
        <p:spPr>
          <a:xfrm>
            <a:off x="1841958" y="654187"/>
            <a:ext cx="5624416" cy="12284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Quelle est cette étoile ?  </a:t>
            </a:r>
            <a:endParaRPr lang="fr-FR" sz="4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D0851D-D440-3211-21E1-D0AC4ED21113}"/>
              </a:ext>
            </a:extLst>
          </p:cNvPr>
          <p:cNvSpPr txBox="1"/>
          <p:nvPr/>
        </p:nvSpPr>
        <p:spPr>
          <a:xfrm>
            <a:off x="400050" y="263009"/>
            <a:ext cx="695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étoile</a:t>
            </a:r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6F43298-D2E4-5B47-A9C1-9521EDD9FF66}"/>
              </a:ext>
            </a:extLst>
          </p:cNvPr>
          <p:cNvSpPr/>
          <p:nvPr/>
        </p:nvSpPr>
        <p:spPr>
          <a:xfrm>
            <a:off x="400050" y="2720133"/>
            <a:ext cx="8968085" cy="347107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Faut-il rechercher une correspondance avec une comète au niveau historique ? </a:t>
            </a:r>
            <a:endParaRPr lang="fr-F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 sait que l'Antiquité était friande d'astrologie. On prétendait que l'apparition d’une étoile marquait la naissance d’un personnage important : Alexandre le Grand ou César. </a:t>
            </a:r>
            <a:endParaRPr lang="fr-F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Jésus serait-il un personnage important ?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C23492-0991-7723-4A6D-2E7FCD888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17" y="83715"/>
            <a:ext cx="4366283" cy="413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3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32B737E-4FC0-F4D3-678D-2360E359A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51" y="0"/>
            <a:ext cx="7240225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436A9FD-A2DA-54FB-CC37-2C7A72F1220F}"/>
              </a:ext>
            </a:extLst>
          </p:cNvPr>
          <p:cNvSpPr txBox="1"/>
          <p:nvPr/>
        </p:nvSpPr>
        <p:spPr>
          <a:xfrm>
            <a:off x="257175" y="139184"/>
            <a:ext cx="695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étoile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73AF555-C9DF-CEC9-F65E-FCBC946F8575}"/>
              </a:ext>
            </a:extLst>
          </p:cNvPr>
          <p:cNvSpPr/>
          <p:nvPr/>
        </p:nvSpPr>
        <p:spPr>
          <a:xfrm>
            <a:off x="467773" y="625223"/>
            <a:ext cx="11316790" cy="3595527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Balaam</a:t>
            </a:r>
            <a:r>
              <a:rPr lang="fr-FR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annonce un astre qui se lèvera : il sera le Messie.</a:t>
            </a:r>
            <a:endParaRPr lang="fr-F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Livre des Nombres 24, 17 </a:t>
            </a:r>
            <a:r>
              <a:rPr lang="fr-FR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 héros, je le vois – mais pas pour maintenant – je l’aperçois – mais pas de près : Un astre se lève, issu de Jacob, un sceptre se dresse, issu d’Israël. </a:t>
            </a:r>
            <a:endParaRPr lang="fr-F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Quel est le sens de cette prophétie d’une étoile qui va venir ? Dans les synagogues palestiniennes au temps de Matthieu, le texte se lisait ainsi : « Un roi doit se lever d'entre ceux de la maison de Jacob, un libérateur et un chef d'entre ceux de la maison d'Israël ».</a:t>
            </a:r>
            <a:endParaRPr lang="fr-F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 le voit, le lien entre l'astre de Jacob et l'avènement du Messie était solidement établi chez les juifs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855B7A2-A5CB-0C2E-46BB-2E42AC2CFDB9}"/>
              </a:ext>
            </a:extLst>
          </p:cNvPr>
          <p:cNvGrpSpPr/>
          <p:nvPr/>
        </p:nvGrpSpPr>
        <p:grpSpPr>
          <a:xfrm>
            <a:off x="2341608" y="4721827"/>
            <a:ext cx="7894851" cy="1846659"/>
            <a:chOff x="3573249" y="4815133"/>
            <a:chExt cx="7894851" cy="1846659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2A168FE6-7F7C-F31D-B9EF-FD553EB46224}"/>
                </a:ext>
              </a:extLst>
            </p:cNvPr>
            <p:cNvSpPr/>
            <p:nvPr/>
          </p:nvSpPr>
          <p:spPr>
            <a:xfrm>
              <a:off x="3573249" y="4815133"/>
              <a:ext cx="7894851" cy="1579578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EB550F0-FA42-1ADF-161B-AD08218A1EB3}"/>
                </a:ext>
              </a:extLst>
            </p:cNvPr>
            <p:cNvSpPr txBox="1"/>
            <p:nvPr/>
          </p:nvSpPr>
          <p:spPr>
            <a:xfrm>
              <a:off x="3734486" y="4815133"/>
              <a:ext cx="7572375" cy="1846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Dans le dernier livre de la bible,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Apocalypse 22, 16, Jésus dit :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"Je suis l'étoile radieuse du matin" </a:t>
              </a:r>
            </a:p>
            <a:p>
              <a:pPr algn="ctr"/>
              <a:r>
                <a:rPr lang="fr-F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Jésus peut-il être cette étoile ?</a:t>
              </a:r>
            </a:p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3432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69904D-743A-E0F3-69E0-EACC6ACFC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024" y="120134"/>
            <a:ext cx="4442669" cy="4208132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ED76AC6-0562-11A4-6871-267C4713F6C1}"/>
              </a:ext>
            </a:extLst>
          </p:cNvPr>
          <p:cNvSpPr/>
          <p:nvPr/>
        </p:nvSpPr>
        <p:spPr>
          <a:xfrm>
            <a:off x="1168640" y="154096"/>
            <a:ext cx="7569751" cy="155605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prophétie de </a:t>
            </a:r>
            <a:r>
              <a:rPr lang="fr-FR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Balaam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s’accomplit. </a:t>
            </a:r>
          </a:p>
          <a:p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Les mages ont trouvé le Messie attendu. </a:t>
            </a:r>
          </a:p>
          <a:p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reconnaissance de Jésus sauveur est ouverte à tous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7C14848-1D5F-76E0-68D5-9D57EDA6706C}"/>
              </a:ext>
            </a:extLst>
          </p:cNvPr>
          <p:cNvSpPr txBox="1"/>
          <p:nvPr/>
        </p:nvSpPr>
        <p:spPr>
          <a:xfrm>
            <a:off x="209550" y="120134"/>
            <a:ext cx="695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étoile</a:t>
            </a:r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6E30DAF-EA4A-098B-A5C4-FDEDE114C109}"/>
              </a:ext>
            </a:extLst>
          </p:cNvPr>
          <p:cNvSpPr/>
          <p:nvPr/>
        </p:nvSpPr>
        <p:spPr>
          <a:xfrm>
            <a:off x="2952247" y="5477601"/>
            <a:ext cx="8521832" cy="1226303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Cherchons à discerner l'Etoile qui brille 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dans la nuit de nos questions, de notre doute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209551" y="2097235"/>
            <a:ext cx="8439194" cy="3108543"/>
            <a:chOff x="209551" y="2097235"/>
            <a:chExt cx="8439194" cy="3108543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14084B9-B2B8-9A6F-1E98-68483D5CB68E}"/>
                </a:ext>
              </a:extLst>
            </p:cNvPr>
            <p:cNvSpPr txBox="1"/>
            <p:nvPr/>
          </p:nvSpPr>
          <p:spPr>
            <a:xfrm>
              <a:off x="571797" y="2224200"/>
              <a:ext cx="7747449" cy="27392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fr-FR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Jésus est révélation divine. </a:t>
              </a:r>
              <a:endPara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fr-FR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Il est l’étoile du matin de Pâques qui nous éclaire pour découvrir l’enfant-Dieu. Est-ce à dire que la puissance de Dieu se manifeste dans la faiblesse, dans l’abandon de celui qui est « dépendant » d’un autre ?</a:t>
              </a:r>
              <a:endPara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r>
                <a:rPr lang="fr-FR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Il est Dieu manifesté au monde (sens du mot Epiphanie)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fr-FR" sz="2400" dirty="0"/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3CEE6FB4-F20F-A813-65D9-812ACAC53E62}"/>
                </a:ext>
              </a:extLst>
            </p:cNvPr>
            <p:cNvSpPr/>
            <p:nvPr/>
          </p:nvSpPr>
          <p:spPr>
            <a:xfrm>
              <a:off x="209551" y="2097235"/>
              <a:ext cx="8439194" cy="3108543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36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0C651B4-3B98-782A-B28F-240C208A315F}"/>
              </a:ext>
            </a:extLst>
          </p:cNvPr>
          <p:cNvSpPr/>
          <p:nvPr/>
        </p:nvSpPr>
        <p:spPr>
          <a:xfrm>
            <a:off x="1696824" y="2045617"/>
            <a:ext cx="8521832" cy="31108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EB883EE-8586-F79E-7690-D2FEB733238B}"/>
              </a:ext>
            </a:extLst>
          </p:cNvPr>
          <p:cNvSpPr txBox="1"/>
          <p:nvPr/>
        </p:nvSpPr>
        <p:spPr>
          <a:xfrm>
            <a:off x="2910403" y="2262211"/>
            <a:ext cx="60946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demandèrent :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Où est le roi des Juifs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vient de naître ?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avons vu son étoile à l’orient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nous sommes venus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prosterner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devant lui. »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18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BA17F74-6F8F-9413-54AB-215C3BCB26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02" y="103366"/>
            <a:ext cx="3000302" cy="29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7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4D976E4-8EC9-E947-F505-DD343F8DD91A}"/>
              </a:ext>
            </a:extLst>
          </p:cNvPr>
          <p:cNvSpPr txBox="1"/>
          <p:nvPr/>
        </p:nvSpPr>
        <p:spPr>
          <a:xfrm>
            <a:off x="145112" y="204948"/>
            <a:ext cx="1119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prosterner</a:t>
            </a:r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20AC9D3-4D92-61AD-5DCC-5AC123528E5F}"/>
              </a:ext>
            </a:extLst>
          </p:cNvPr>
          <p:cNvGrpSpPr/>
          <p:nvPr/>
        </p:nvGrpSpPr>
        <p:grpSpPr>
          <a:xfrm>
            <a:off x="937931" y="1429854"/>
            <a:ext cx="6281591" cy="2707358"/>
            <a:chOff x="2533649" y="874042"/>
            <a:chExt cx="6281591" cy="2707358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B193F853-030F-1621-A16B-89A2C17CA6FD}"/>
                </a:ext>
              </a:extLst>
            </p:cNvPr>
            <p:cNvSpPr/>
            <p:nvPr/>
          </p:nvSpPr>
          <p:spPr>
            <a:xfrm>
              <a:off x="2533649" y="874042"/>
              <a:ext cx="6281591" cy="2707358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58F9DAC-BC95-3693-9B8A-1509E4A00164}"/>
                </a:ext>
              </a:extLst>
            </p:cNvPr>
            <p:cNvSpPr txBox="1"/>
            <p:nvPr/>
          </p:nvSpPr>
          <p:spPr>
            <a:xfrm>
              <a:off x="2627107" y="894343"/>
              <a:ext cx="6094674" cy="26667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Que veut dire se prosterner ?</a:t>
              </a:r>
              <a:r>
                <a:rPr lang="fr-FR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fr-FR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Se prosterner </a:t>
              </a:r>
              <a:r>
                <a:rPr lang="fr-FR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S'incliner profondément, le front touchant terre, devant quelqu'un en signe de grand respect, d'adoration, d'humilité.</a:t>
              </a:r>
              <a:endPara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241909F-3AA6-A62E-104E-CD2381E42E2B}"/>
              </a:ext>
            </a:extLst>
          </p:cNvPr>
          <p:cNvGrpSpPr/>
          <p:nvPr/>
        </p:nvGrpSpPr>
        <p:grpSpPr>
          <a:xfrm>
            <a:off x="3017352" y="5069557"/>
            <a:ext cx="7296421" cy="914401"/>
            <a:chOff x="3613700" y="5367129"/>
            <a:chExt cx="7860031" cy="914401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F7F8F5D-0A7D-3BDC-4041-64EDA7A9A8EB}"/>
                </a:ext>
              </a:extLst>
            </p:cNvPr>
            <p:cNvSpPr/>
            <p:nvPr/>
          </p:nvSpPr>
          <p:spPr>
            <a:xfrm>
              <a:off x="3613700" y="5367129"/>
              <a:ext cx="7860031" cy="914401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6065263-5390-7D0D-F6FB-E2B9C9FA5EDE}"/>
                </a:ext>
              </a:extLst>
            </p:cNvPr>
            <p:cNvSpPr txBox="1"/>
            <p:nvPr/>
          </p:nvSpPr>
          <p:spPr>
            <a:xfrm>
              <a:off x="3717066" y="5593496"/>
              <a:ext cx="76532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Pourquoi les mages se prosternent-ils devant cet enfant ?</a:t>
              </a:r>
              <a:endParaRPr lang="fr-FR" sz="2400" dirty="0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B7D65A2A-ED05-1384-0171-34F06026F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63" y="1429854"/>
            <a:ext cx="3000302" cy="29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CF27D30-47D6-CD9F-9889-06A5C8A2AA3A}"/>
              </a:ext>
            </a:extLst>
          </p:cNvPr>
          <p:cNvSpPr txBox="1"/>
          <p:nvPr/>
        </p:nvSpPr>
        <p:spPr>
          <a:xfrm>
            <a:off x="145112" y="204948"/>
            <a:ext cx="1119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prosterner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E3B2C4E-DD0D-83FA-F7C0-D2664BB42AE2}"/>
              </a:ext>
            </a:extLst>
          </p:cNvPr>
          <p:cNvGrpSpPr/>
          <p:nvPr/>
        </p:nvGrpSpPr>
        <p:grpSpPr>
          <a:xfrm>
            <a:off x="1421496" y="498031"/>
            <a:ext cx="7345017" cy="2589138"/>
            <a:chOff x="1596424" y="1076413"/>
            <a:chExt cx="7345017" cy="2589138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FF0667F6-FA2A-B1D0-42A7-15C21D3E64EF}"/>
                </a:ext>
              </a:extLst>
            </p:cNvPr>
            <p:cNvSpPr/>
            <p:nvPr/>
          </p:nvSpPr>
          <p:spPr>
            <a:xfrm>
              <a:off x="1596424" y="1076413"/>
              <a:ext cx="7345017" cy="2589138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1AFD1B6-E660-2F96-DA6D-031BDCD6B25D}"/>
                </a:ext>
              </a:extLst>
            </p:cNvPr>
            <p:cNvSpPr txBox="1"/>
            <p:nvPr/>
          </p:nvSpPr>
          <p:spPr>
            <a:xfrm>
              <a:off x="1596424" y="1200471"/>
              <a:ext cx="7345017" cy="2266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fr-FR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Balaam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se prosterne devant l’ange de Dieu. </a:t>
              </a:r>
            </a:p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fr-FR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Nombres 22, 31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: “</a:t>
              </a:r>
              <a:r>
                <a:rPr lang="fr-F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Alors le Seigneur dessilla les yeux de </a:t>
              </a:r>
              <a:r>
                <a:rPr lang="fr-FR" sz="24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Balaam</a:t>
              </a:r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qui vit l’ange du Seigneur posté sur le chemin, son épée dégainée à la main. </a:t>
              </a:r>
              <a:r>
                <a:rPr lang="fr-FR" sz="24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Balaam</a:t>
              </a:r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s’inclina et se prosterna sur son front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”.</a:t>
              </a:r>
              <a:endPara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3C6B8396-EE1E-7590-03E5-B1DB3C7F71DF}"/>
              </a:ext>
            </a:extLst>
          </p:cNvPr>
          <p:cNvGrpSpPr/>
          <p:nvPr/>
        </p:nvGrpSpPr>
        <p:grpSpPr>
          <a:xfrm>
            <a:off x="1421496" y="3429000"/>
            <a:ext cx="6462422" cy="1541226"/>
            <a:chOff x="3697357" y="3770831"/>
            <a:chExt cx="6462422" cy="2955971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1CC01DC7-E2D9-6A66-EF6D-1397B65F8389}"/>
                </a:ext>
              </a:extLst>
            </p:cNvPr>
            <p:cNvSpPr/>
            <p:nvPr/>
          </p:nvSpPr>
          <p:spPr>
            <a:xfrm>
              <a:off x="3697357" y="3770831"/>
              <a:ext cx="6462422" cy="2955971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CDE9738-9466-ACB7-942A-B75A586AF443}"/>
                </a:ext>
              </a:extLst>
            </p:cNvPr>
            <p:cNvSpPr txBox="1"/>
            <p:nvPr/>
          </p:nvSpPr>
          <p:spPr>
            <a:xfrm>
              <a:off x="4065105" y="3900174"/>
              <a:ext cx="6094674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Le jour de l’Ascension, </a:t>
              </a:r>
            </a:p>
            <a:p>
              <a:pPr algn="ctr"/>
              <a:r>
                <a:rPr lang="fr-FR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les disciples se prosternent devant Jésus :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fr-FR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Luc 24, 52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“</a:t>
              </a:r>
              <a:r>
                <a:rPr lang="fr-FR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Ils se prosternèrent devant lui, puis ils retournèrent à Jérusalem, en grande joie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”.</a:t>
              </a:r>
              <a:r>
                <a:rPr lang="fr-FR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ctr"/>
              <a:endPara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EA93A76F-5FAB-4D94-8794-8CDA4D0FF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5946" y="446099"/>
            <a:ext cx="2950157" cy="2982901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C7FC10A-AB97-6D15-B6F6-81700228DB0E}"/>
              </a:ext>
            </a:extLst>
          </p:cNvPr>
          <p:cNvSpPr/>
          <p:nvPr/>
        </p:nvSpPr>
        <p:spPr>
          <a:xfrm>
            <a:off x="414685" y="5286538"/>
            <a:ext cx="10524931" cy="1414975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la messe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au moment de la consécration, les chrétiens catholiques s’inclinent avec respect devant l’hostie consacrée Corps du Christ.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DEEC468-1348-6658-948A-3978489BFFF4}"/>
              </a:ext>
            </a:extLst>
          </p:cNvPr>
          <p:cNvSpPr txBox="1"/>
          <p:nvPr/>
        </p:nvSpPr>
        <p:spPr>
          <a:xfrm>
            <a:off x="145112" y="204948"/>
            <a:ext cx="1119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prosterner</a:t>
            </a:r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970D058-1C2C-CDE9-956D-741F5C38DAB8}"/>
              </a:ext>
            </a:extLst>
          </p:cNvPr>
          <p:cNvSpPr/>
          <p:nvPr/>
        </p:nvSpPr>
        <p:spPr>
          <a:xfrm>
            <a:off x="408421" y="883582"/>
            <a:ext cx="7923815" cy="2982901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S’incliner devant Dieu, c’est reconnaître sa grandeur,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se reconnaître humble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Les mages en se prosternant reconnaissent en Jésus le roi, le Messie attendu.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 prosterner devant un enfant, c’est reconnaître Dieu humble comme personne ne l’est.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 Il a pris la dernière place que plus personne ne peut occuper » 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Parole transmise pa</a:t>
            </a:r>
            <a:r>
              <a:rPr lang="fr-F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 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Charles de Foucauld</a:t>
            </a:r>
            <a:endParaRPr lang="fr-FR" sz="12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0D34EC2-01B4-D2D0-21F8-D168D430F573}"/>
              </a:ext>
            </a:extLst>
          </p:cNvPr>
          <p:cNvSpPr/>
          <p:nvPr/>
        </p:nvSpPr>
        <p:spPr>
          <a:xfrm>
            <a:off x="1335375" y="4671128"/>
            <a:ext cx="9955763" cy="161259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 prosterner </a:t>
            </a:r>
          </a:p>
          <a:p>
            <a:pPr algn="ctr"/>
            <a:r>
              <a:rPr lang="fr-FR" sz="36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devant le Dieu humble de la crèche !</a:t>
            </a:r>
            <a:endParaRPr lang="fr-FR" sz="36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FEEC623-DCC9-75F9-097F-69088AA57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580" y="574280"/>
            <a:ext cx="3000302" cy="29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40DC0F8-DD88-B853-D6CB-94880EDFD8B7}"/>
              </a:ext>
            </a:extLst>
          </p:cNvPr>
          <p:cNvSpPr txBox="1"/>
          <p:nvPr/>
        </p:nvSpPr>
        <p:spPr>
          <a:xfrm>
            <a:off x="102637" y="509721"/>
            <a:ext cx="11849878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Traduction liturgique  </a:t>
            </a:r>
            <a:r>
              <a:rPr lang="fr-FR" sz="18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AELF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01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Jésus était né à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Bethléem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en Judée, au temps du roi Hérode le Grand. Or, voici que des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mages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venus d’Orient arrivèrent à Jérusalem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02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demandèrent : « Où est le roi des Juifs qui vient de naître ? Nous avons vu son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étoile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à l’orient et nous sommes venus nous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prosterner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devant lui. »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03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 apprenant cela, le roi Hérode fut bouleversé, et tout Jérusalem avec lui.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04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 réunit tous les grands prêtres et les scribes du peuple, pour leur demander où devait naître le Christ.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05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Ils lui répondirent : « À Bethléem en Judée, car voici ce qui est écrit par le prophète :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06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toi, Bethléem, terre de Juda, tu n’es certes pas le dernier parmi les chefs-lieux de Juda, car de toi sortira un chef, qui sera le berger de mon peuple Israël. »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07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Alors Hérode convoqua les mages en secret pour leur faire préciser à quelle date l’étoile était apparue ;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08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puis il les envoya à Bethléem, en leur disant : « Allez vous renseigner avec précision sur l’enfant. Et quand vous l’aurez trouvé, venez me l’annoncer pour que j’aille, moi aussi, me prosterner devant lui. »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09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Après avoir entendu le roi, ils partirent. Et voici que l’étoile qu’ils avaient vue à l’orient les précédait, jusqu’à ce qu’elle vienne s’arrêter au-dessus de l’endroit où se trouvait l’enfant.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Quand ils virent l’étoile, ils se réjouirent d’une très grande joie.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Ils entrèrent dans la maison, ils virent l’enfant avec Marie sa mère ; et, tombant à ses pieds, ils se prosternèrent devant lui. Ils ouvrirent leurs coffrets, et lui offrirent leurs présents :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l’or, de l’encens et de la myrrhe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Mais, avertis en songe de ne pas retourner chez Hérode,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ils regagnèrent leur pays par un autre chemin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*Bethléem (ce qui veut dire « maison du Pain »)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70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863EE4AA-29AA-FE8B-62D1-E87DFE75612C}"/>
              </a:ext>
            </a:extLst>
          </p:cNvPr>
          <p:cNvGrpSpPr/>
          <p:nvPr/>
        </p:nvGrpSpPr>
        <p:grpSpPr>
          <a:xfrm>
            <a:off x="1835084" y="3633444"/>
            <a:ext cx="8521832" cy="2855954"/>
            <a:chOff x="1696824" y="2681721"/>
            <a:chExt cx="8521832" cy="311084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01861CFF-1DBA-E2BA-2094-DF768255634A}"/>
                </a:ext>
              </a:extLst>
            </p:cNvPr>
            <p:cNvSpPr/>
            <p:nvPr/>
          </p:nvSpPr>
          <p:spPr>
            <a:xfrm>
              <a:off x="1696824" y="2681721"/>
              <a:ext cx="8521832" cy="3110844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7F00AA2-6EDF-5B33-898B-D197EB3D706E}"/>
                </a:ext>
              </a:extLst>
            </p:cNvPr>
            <p:cNvSpPr txBox="1"/>
            <p:nvPr/>
          </p:nvSpPr>
          <p:spPr>
            <a:xfrm>
              <a:off x="2532875" y="3013644"/>
              <a:ext cx="6850021" cy="2447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Ils entrèrent dans la maison, ils virent l’enfant avec Marie sa mère ; et, tombant à ses pieds, ils se prosternèrent devant lui. Ils ouvrirent leurs coffrets, et lui offrirent leurs présents : </a:t>
              </a:r>
              <a:r>
                <a:rPr lang="fr-FR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 l’or, de l’encens et de la myrrhe.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A96902F1-AE57-9996-6914-D3F94ECD6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19" y="1305432"/>
            <a:ext cx="2289497" cy="25192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9F501E3-3238-4D37-7CC0-A213705F5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17" y="658698"/>
            <a:ext cx="2706169" cy="31271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849B3ED-8BF7-9B37-8746-39855204B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91" y="769775"/>
            <a:ext cx="3994350" cy="38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33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C5F8F50-B3E0-0A46-7AE3-28B2ACBC5839}"/>
              </a:ext>
            </a:extLst>
          </p:cNvPr>
          <p:cNvSpPr/>
          <p:nvPr/>
        </p:nvSpPr>
        <p:spPr>
          <a:xfrm>
            <a:off x="2353647" y="3872862"/>
            <a:ext cx="6772275" cy="14362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Quel sens ont ces présents ? </a:t>
            </a:r>
            <a:endParaRPr lang="fr-FR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8074D5-1005-C973-E5B4-4F6355447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1094209"/>
            <a:ext cx="2415504" cy="265791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DBD3AF4-1FF3-7AF4-C8CC-D33AE27C4288}"/>
              </a:ext>
            </a:extLst>
          </p:cNvPr>
          <p:cNvSpPr txBox="1"/>
          <p:nvPr/>
        </p:nvSpPr>
        <p:spPr>
          <a:xfrm>
            <a:off x="161925" y="396359"/>
            <a:ext cx="2124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encens myrrhe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B97F6C5-52C3-E664-F6AC-D65573F74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38" y="859612"/>
            <a:ext cx="2706169" cy="312710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4791E86-DE12-2D01-BA39-832240924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646" y="1041527"/>
            <a:ext cx="3994350" cy="38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18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4DA4750-5D63-A87F-3855-544F08C5B323}"/>
              </a:ext>
            </a:extLst>
          </p:cNvPr>
          <p:cNvSpPr txBox="1"/>
          <p:nvPr/>
        </p:nvSpPr>
        <p:spPr>
          <a:xfrm>
            <a:off x="161925" y="396359"/>
            <a:ext cx="2124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encens myrrhe</a:t>
            </a:r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643603E-3755-1F5F-DBE3-F87F31E1AE3E}"/>
              </a:ext>
            </a:extLst>
          </p:cNvPr>
          <p:cNvGrpSpPr/>
          <p:nvPr/>
        </p:nvGrpSpPr>
        <p:grpSpPr>
          <a:xfrm>
            <a:off x="2286000" y="3399779"/>
            <a:ext cx="7345017" cy="2026615"/>
            <a:chOff x="2733461" y="2891374"/>
            <a:chExt cx="7345017" cy="2589138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5524629-08D7-D8FE-979C-21E3A573228F}"/>
                </a:ext>
              </a:extLst>
            </p:cNvPr>
            <p:cNvSpPr/>
            <p:nvPr/>
          </p:nvSpPr>
          <p:spPr>
            <a:xfrm>
              <a:off x="2733461" y="2891374"/>
              <a:ext cx="7345017" cy="2589138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06614D4-1D08-4807-BB48-3197AE5A4F1F}"/>
                </a:ext>
              </a:extLst>
            </p:cNvPr>
            <p:cNvSpPr txBox="1"/>
            <p:nvPr/>
          </p:nvSpPr>
          <p:spPr>
            <a:xfrm>
              <a:off x="2911554" y="3040236"/>
              <a:ext cx="698882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Isaïe 60, 6b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“</a:t>
              </a:r>
              <a:r>
                <a: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fr-FR" sz="3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Tous les gens de Saba viendront, apportant l’or et l’encens ; </a:t>
              </a:r>
            </a:p>
            <a:p>
              <a:pPr algn="ctr"/>
              <a:r>
                <a:rPr lang="fr-FR" sz="3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ils annonceront les exploits du Seigneur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.”</a:t>
              </a:r>
              <a:endParaRPr lang="fr-FR" sz="3200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EA8074D5-1005-C973-E5B4-4F6355447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53" y="333968"/>
            <a:ext cx="2415504" cy="26579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F706B4A-860A-F3F0-2F78-A59E4BA62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10" y="0"/>
            <a:ext cx="2706169" cy="312710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33088A6-F454-6A54-E1C6-4654DB7AA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52" y="396359"/>
            <a:ext cx="3994350" cy="38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89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E5A47FE-7CD7-4958-6A08-8E8980242FBA}"/>
              </a:ext>
            </a:extLst>
          </p:cNvPr>
          <p:cNvSpPr/>
          <p:nvPr/>
        </p:nvSpPr>
        <p:spPr>
          <a:xfrm>
            <a:off x="2042805" y="3097496"/>
            <a:ext cx="7448566" cy="336414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 Ambroise de Milan II, 44-45</a:t>
            </a:r>
            <a:r>
              <a:rPr lang="fr-F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 L’or est pour le roi, 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l’encens pour Dieu, 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myrrhe pour le mort. » </a:t>
            </a:r>
            <a:endParaRPr lang="fr-FR" sz="3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0346D4-F238-743B-C5B4-A9811F0EB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04" y="270030"/>
            <a:ext cx="2684396" cy="295379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CAA7EB3-CDEB-66A7-ADBF-7C1A7F5D475F}"/>
              </a:ext>
            </a:extLst>
          </p:cNvPr>
          <p:cNvSpPr txBox="1"/>
          <p:nvPr/>
        </p:nvSpPr>
        <p:spPr>
          <a:xfrm>
            <a:off x="161925" y="396359"/>
            <a:ext cx="2124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encens myrrhe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CA329D-ACB6-8BB7-C7CC-33DB561DF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78" y="-29613"/>
            <a:ext cx="2706169" cy="31271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79791AD-9665-EF8B-6930-6EA91FC65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25" y="396359"/>
            <a:ext cx="3994350" cy="38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59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B4B7A8A-B5E0-BE21-4BE3-E340291119EE}"/>
              </a:ext>
            </a:extLst>
          </p:cNvPr>
          <p:cNvSpPr/>
          <p:nvPr/>
        </p:nvSpPr>
        <p:spPr>
          <a:xfrm>
            <a:off x="889641" y="1468478"/>
            <a:ext cx="10412713" cy="1320369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Quels sont les présents d’une foi véritable ?</a:t>
            </a:r>
            <a:endParaRPr lang="fr-FR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 sommes-nous appelés à lui présenter en offrande, à offrir en partage ? 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0346D4-F238-743B-C5B4-A9811F0EB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16" y="20148"/>
            <a:ext cx="1355092" cy="149108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CAA7EB3-CDEB-66A7-ADBF-7C1A7F5D475F}"/>
              </a:ext>
            </a:extLst>
          </p:cNvPr>
          <p:cNvSpPr txBox="1"/>
          <p:nvPr/>
        </p:nvSpPr>
        <p:spPr>
          <a:xfrm>
            <a:off x="161925" y="396359"/>
            <a:ext cx="2124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encens myrrhe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64B162C-DA84-4834-2DB1-86B6CB8A2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30" y="0"/>
            <a:ext cx="1290370" cy="149108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3EAE53F-8DCB-6F9B-9FC1-8D39D644F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490" y="-205273"/>
            <a:ext cx="2778974" cy="2704442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2AB3F019-A018-F3BB-89C5-2AFBE24CD512}"/>
              </a:ext>
            </a:extLst>
          </p:cNvPr>
          <p:cNvSpPr/>
          <p:nvPr/>
        </p:nvSpPr>
        <p:spPr>
          <a:xfrm>
            <a:off x="227042" y="3054783"/>
            <a:ext cx="11737909" cy="202874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 que nous avons de plus précieux : </a:t>
            </a:r>
          </a:p>
          <a:p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notre vie, notre « CHAIR » (OR) ? </a:t>
            </a:r>
          </a:p>
          <a:p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otre désir de nous tourner vers lui, notre vie de foi, tout notre cœur et notre esprit (ENCENS) ? </a:t>
            </a:r>
          </a:p>
          <a:p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 peines et nos souffrances, le péché et le mal qui nous défigure (MYRRHE) ?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C9803532-099F-B42E-EA7D-E43E1FD68E80}"/>
              </a:ext>
            </a:extLst>
          </p:cNvPr>
          <p:cNvSpPr/>
          <p:nvPr/>
        </p:nvSpPr>
        <p:spPr>
          <a:xfrm>
            <a:off x="227044" y="5389522"/>
            <a:ext cx="11737909" cy="101847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Serons-nous capables comme les mages de reconnaître dans un petit enfant, notre Dieu, notre roi, le Ressuscité, de lui offrir notre vie ? </a:t>
            </a:r>
            <a:endParaRPr lang="fr-FR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354794C-94B7-A12E-27D2-71889961C9BB}"/>
              </a:ext>
            </a:extLst>
          </p:cNvPr>
          <p:cNvSpPr/>
          <p:nvPr/>
        </p:nvSpPr>
        <p:spPr>
          <a:xfrm>
            <a:off x="1162731" y="1873577"/>
            <a:ext cx="8521832" cy="31108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BE7FF9C-604F-B7C8-24C4-16937B1A2F4C}"/>
              </a:ext>
            </a:extLst>
          </p:cNvPr>
          <p:cNvSpPr txBox="1"/>
          <p:nvPr/>
        </p:nvSpPr>
        <p:spPr>
          <a:xfrm>
            <a:off x="1873137" y="2308301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Mais, avertis en songe de ne pas retourner chez Hérode, </a:t>
            </a:r>
          </a:p>
          <a:p>
            <a:pPr algn="ctr"/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ils regagnèrent leur pays </a:t>
            </a:r>
          </a:p>
          <a:p>
            <a:pPr algn="ctr"/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 un autre chemin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3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8CA047-3BED-02D7-746D-2C20A47674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01" y="3106813"/>
            <a:ext cx="3354748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56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C5F8F50-B3E0-0A46-7AE3-28B2ACBC5839}"/>
              </a:ext>
            </a:extLst>
          </p:cNvPr>
          <p:cNvSpPr/>
          <p:nvPr/>
        </p:nvSpPr>
        <p:spPr>
          <a:xfrm>
            <a:off x="524847" y="1428442"/>
            <a:ext cx="7373059" cy="384083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Pourquoi cette remarque de l’autre chemin ? 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Serait-ce un chemin symbolique ? 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 changement de vie ? 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Une initiation à la foi ?</a:t>
            </a:r>
            <a:r>
              <a:rPr lang="fr-F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3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FECB31-FB5B-87CF-EA49-D04A116A393A}"/>
              </a:ext>
            </a:extLst>
          </p:cNvPr>
          <p:cNvSpPr txBox="1"/>
          <p:nvPr/>
        </p:nvSpPr>
        <p:spPr>
          <a:xfrm>
            <a:off x="373156" y="263569"/>
            <a:ext cx="1893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 autre chemin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FA778AE-24CB-026C-CB2F-D2CA1A70B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01" y="2981308"/>
            <a:ext cx="3354748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3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8058F02-1869-23DB-7BA6-C37DC02B37D3}"/>
              </a:ext>
            </a:extLst>
          </p:cNvPr>
          <p:cNvSpPr txBox="1"/>
          <p:nvPr/>
        </p:nvSpPr>
        <p:spPr>
          <a:xfrm>
            <a:off x="95250" y="120134"/>
            <a:ext cx="1893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 autre chemin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6E00FB5-3781-C4D6-DDB6-8A2E3E2EAF02}"/>
              </a:ext>
            </a:extLst>
          </p:cNvPr>
          <p:cNvGrpSpPr/>
          <p:nvPr/>
        </p:nvGrpSpPr>
        <p:grpSpPr>
          <a:xfrm>
            <a:off x="849469" y="1873578"/>
            <a:ext cx="8521832" cy="4681028"/>
            <a:chOff x="2052784" y="1873578"/>
            <a:chExt cx="8521832" cy="312167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D06EEB19-82F4-EDAF-D165-B39EE6E365F2}"/>
                </a:ext>
              </a:extLst>
            </p:cNvPr>
            <p:cNvSpPr/>
            <p:nvPr/>
          </p:nvSpPr>
          <p:spPr>
            <a:xfrm>
              <a:off x="2052784" y="1873578"/>
              <a:ext cx="8521832" cy="3110844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770BC29-A81E-C70B-9989-34FC39C5635C}"/>
                </a:ext>
              </a:extLst>
            </p:cNvPr>
            <p:cNvSpPr txBox="1"/>
            <p:nvPr/>
          </p:nvSpPr>
          <p:spPr>
            <a:xfrm>
              <a:off x="2971568" y="2224385"/>
              <a:ext cx="6981300" cy="2770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Balaam</a:t>
              </a:r>
              <a:r>
                <a:rPr lang="fr-FR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repart chez lui. </a:t>
              </a:r>
            </a:p>
            <a:p>
              <a:pPr algn="ctr"/>
              <a:r>
                <a:rPr lang="fr-FR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Livre des Nombres 24, 25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Balaam</a:t>
              </a:r>
              <a:r>
                <a:rPr lang="fr-FR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se leva et s’en alla. Il s’en retourna chez lui, tandis que </a:t>
              </a:r>
              <a:r>
                <a:rPr lang="fr-FR" sz="28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Balaq</a:t>
              </a:r>
              <a:r>
                <a:rPr lang="fr-FR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lui aussi, s’en allait par son propre </a:t>
              </a:r>
              <a:r>
                <a:rPr lang="fr-FR" sz="28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chemin.ˮ</a:t>
              </a:r>
              <a:endPara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3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Balaam</a:t>
              </a:r>
              <a:r>
                <a:rPr lang="fr-FR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rentre chez lui mais il a changé ; i</a:t>
              </a:r>
              <a:r>
                <a:rPr lang="fr-FR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 a annoncé un Messie. </a:t>
              </a:r>
            </a:p>
            <a:p>
              <a:pPr algn="ctr"/>
              <a:r>
                <a:rPr lang="fr-FR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Quel est ce retournement de foi à vivre ?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endParaRPr lang="fr-FR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2C7F0FBC-E73B-ABA7-136C-CC49291E50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1685" y="554334"/>
            <a:ext cx="2606007" cy="26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69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8058F02-1869-23DB-7BA6-C37DC02B37D3}"/>
              </a:ext>
            </a:extLst>
          </p:cNvPr>
          <p:cNvSpPr txBox="1"/>
          <p:nvPr/>
        </p:nvSpPr>
        <p:spPr>
          <a:xfrm>
            <a:off x="95250" y="120134"/>
            <a:ext cx="1893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 autre chemin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06EEB19-82F4-EDAF-D165-B39EE6E365F2}"/>
              </a:ext>
            </a:extLst>
          </p:cNvPr>
          <p:cNvSpPr/>
          <p:nvPr/>
        </p:nvSpPr>
        <p:spPr>
          <a:xfrm>
            <a:off x="2616702" y="489466"/>
            <a:ext cx="8777439" cy="2439692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Deutéronome 30, 19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 mets devant toi la vie ou la mort !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Choisis donc la vie ! </a:t>
            </a:r>
            <a:endParaRPr lang="fr-FR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33ECA3C-2FA2-E1DD-5FEA-3F49E5933EE3}"/>
              </a:ext>
            </a:extLst>
          </p:cNvPr>
          <p:cNvSpPr/>
          <p:nvPr/>
        </p:nvSpPr>
        <p:spPr>
          <a:xfrm>
            <a:off x="501030" y="3748449"/>
            <a:ext cx="11009652" cy="2607528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Luc 24, 32-33 </a:t>
            </a:r>
            <a:r>
              <a:rPr lang="fr-FR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Ils se dirent l’un à l’autre : « Notre cœur n’était-il pas brûlant en nous, tandis qu’il nous parlait sur la route et nous ouvrait les Écritures ? » À l’instant même, ils se levèrent et retournèrent à Jérusalem.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Les deux disciples repartent par le même chemin, </a:t>
            </a:r>
          </a:p>
          <a:p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mais le cœur brûlant après LA rencontre.</a:t>
            </a:r>
            <a:endParaRPr lang="fr-FR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2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8C82061-090A-16C9-CF81-33442881C7A2}"/>
              </a:ext>
            </a:extLst>
          </p:cNvPr>
          <p:cNvSpPr/>
          <p:nvPr/>
        </p:nvSpPr>
        <p:spPr>
          <a:xfrm>
            <a:off x="1926420" y="383725"/>
            <a:ext cx="9736310" cy="199441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bible nous dit qu’il y a des chemins de mort et des chemins de vie : des rencontres, des actes, des paroles qui sont signes de mort et d’autres signes de vie. Il faut choisir la vie !</a:t>
            </a:r>
            <a:endParaRPr lang="fr-FR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788730A-E696-EC42-6CDF-4BF2FCA65D43}"/>
              </a:ext>
            </a:extLst>
          </p:cNvPr>
          <p:cNvSpPr/>
          <p:nvPr/>
        </p:nvSpPr>
        <p:spPr>
          <a:xfrm>
            <a:off x="3889002" y="2771833"/>
            <a:ext cx="7836481" cy="3422779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Avertis par Dieu, les mages ont entendu l’appel à ne pas retourner voir Hérode qui en voulait à la vie de l’enfant. Ainsi, ils vont sauver l’enfant Jésus. Ils sont maintenant conduits par Dieu pour ne pas prendre le chemin de mort mais aller vers la Vie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967C0E-D2B0-1A11-733C-860AA062A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9" y="3397423"/>
            <a:ext cx="2606007" cy="26636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E8F83A6-56F9-D91C-CE12-2DEDD959DF27}"/>
              </a:ext>
            </a:extLst>
          </p:cNvPr>
          <p:cNvSpPr txBox="1"/>
          <p:nvPr/>
        </p:nvSpPr>
        <p:spPr>
          <a:xfrm>
            <a:off x="95250" y="120134"/>
            <a:ext cx="1893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 autre chemin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F3D811B9-2A44-8686-40AF-D1EA168287CF}"/>
              </a:ext>
            </a:extLst>
          </p:cNvPr>
          <p:cNvGrpSpPr/>
          <p:nvPr/>
        </p:nvGrpSpPr>
        <p:grpSpPr>
          <a:xfrm>
            <a:off x="1835084" y="3420728"/>
            <a:ext cx="8521832" cy="3110844"/>
            <a:chOff x="2073896" y="2450970"/>
            <a:chExt cx="8521832" cy="3110844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01E65F98-9024-3D7B-FAE7-3DB84D7246CB}"/>
                </a:ext>
              </a:extLst>
            </p:cNvPr>
            <p:cNvSpPr txBox="1"/>
            <p:nvPr/>
          </p:nvSpPr>
          <p:spPr>
            <a:xfrm>
              <a:off x="3048786" y="2573766"/>
              <a:ext cx="6094428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r>
                <a:rPr lang="fr-FR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Jésus était né à </a:t>
              </a:r>
              <a:r>
                <a:rPr lang="fr-FR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Bethléem </a:t>
              </a:r>
              <a:r>
                <a:rPr lang="fr-FR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 Judée, au temps du roi Hérode le Grand. Or, voici que des mages venus d’Orient arrivèrent à Jérusalem</a:t>
              </a:r>
            </a:p>
          </p:txBody>
        </p: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B8C81BA0-625D-4C28-B175-DDFE41C4902B}"/>
                </a:ext>
              </a:extLst>
            </p:cNvPr>
            <p:cNvSpPr/>
            <p:nvPr/>
          </p:nvSpPr>
          <p:spPr>
            <a:xfrm>
              <a:off x="2073896" y="2450970"/>
              <a:ext cx="8521832" cy="3110844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3ABBA8F2-0669-4DE8-6625-81CFC8F5D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08" y="74988"/>
            <a:ext cx="2662648" cy="33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06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8C82061-090A-16C9-CF81-33442881C7A2}"/>
              </a:ext>
            </a:extLst>
          </p:cNvPr>
          <p:cNvSpPr/>
          <p:nvPr/>
        </p:nvSpPr>
        <p:spPr>
          <a:xfrm>
            <a:off x="1989173" y="329937"/>
            <a:ext cx="9736310" cy="199441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Nous aussi, nous avons à choisir un chemin de vie. </a:t>
            </a:r>
            <a:b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L’irruption de Dieu dans notre monde inverse nos représentations. </a:t>
            </a:r>
            <a:b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mort sur la croix inaugure un nouveau monde. </a:t>
            </a:r>
            <a:endParaRPr lang="fr-F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788730A-E696-EC42-6CDF-4BF2FCA65D43}"/>
              </a:ext>
            </a:extLst>
          </p:cNvPr>
          <p:cNvSpPr/>
          <p:nvPr/>
        </p:nvSpPr>
        <p:spPr>
          <a:xfrm>
            <a:off x="4140014" y="2889008"/>
            <a:ext cx="7477125" cy="328927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Jésus nous fait repartir par un autre chemin. L'expérience de la rencontre change notre vie. Ainsi Dieu sera manifesté au monde.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Nous pourrons alors repartir par un autre chemin, celui d'une Foi renouvelée, chemin de Vie, chemin de Résurrection !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967C0E-D2B0-1A11-733C-860AA062A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69" y="3201804"/>
            <a:ext cx="2606007" cy="26636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E8F83A6-56F9-D91C-CE12-2DEDD959DF27}"/>
              </a:ext>
            </a:extLst>
          </p:cNvPr>
          <p:cNvSpPr txBox="1"/>
          <p:nvPr/>
        </p:nvSpPr>
        <p:spPr>
          <a:xfrm>
            <a:off x="95250" y="120134"/>
            <a:ext cx="1893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 autre chemin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439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F194095-83C4-CECA-BBE6-4C50B78D07B7}"/>
              </a:ext>
            </a:extLst>
          </p:cNvPr>
          <p:cNvSpPr txBox="1"/>
          <p:nvPr/>
        </p:nvSpPr>
        <p:spPr>
          <a:xfrm>
            <a:off x="3775712" y="4910591"/>
            <a:ext cx="8003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Times New Roman"/>
                <a:ea typeface="Times New Roman"/>
                <a:cs typeface="Times New Roman"/>
                <a:sym typeface="Times New Roman"/>
              </a:rPr>
              <a:t>Réalisation Catéchèse Par la Parole</a:t>
            </a:r>
            <a:br>
              <a:rPr lang="fr-FR" sz="28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-FR" sz="2800" b="1" dirty="0">
                <a:latin typeface="Times New Roman"/>
                <a:ea typeface="Times New Roman"/>
                <a:cs typeface="Times New Roman"/>
                <a:sym typeface="Times New Roman"/>
              </a:rPr>
              <a:t>Illustrations Chantal </a:t>
            </a:r>
            <a:r>
              <a:rPr lang="fr-FR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Lorge</a:t>
            </a:r>
            <a:endParaRPr lang="fr-FR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fr-FR" sz="2800" b="1" dirty="0">
                <a:latin typeface="Times New Roman"/>
                <a:cs typeface="Times New Roman"/>
                <a:sym typeface="Times New Roman"/>
              </a:rPr>
              <a:t>Colorisation Annie</a:t>
            </a:r>
            <a:endParaRPr lang="fr-FR"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342101-2BC1-C75D-364B-D409C476DE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9" y="4780902"/>
            <a:ext cx="3245493" cy="179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4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8C94B971-DA13-DD2A-6481-950925F3E4D1}"/>
              </a:ext>
            </a:extLst>
          </p:cNvPr>
          <p:cNvGrpSpPr/>
          <p:nvPr/>
        </p:nvGrpSpPr>
        <p:grpSpPr>
          <a:xfrm>
            <a:off x="465840" y="1152427"/>
            <a:ext cx="8521832" cy="1432874"/>
            <a:chOff x="465840" y="1152427"/>
            <a:chExt cx="8521832" cy="1432874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3D399305-714C-27E1-FD2F-67B354949A11}"/>
                </a:ext>
              </a:extLst>
            </p:cNvPr>
            <p:cNvSpPr/>
            <p:nvPr/>
          </p:nvSpPr>
          <p:spPr>
            <a:xfrm>
              <a:off x="465840" y="1152427"/>
              <a:ext cx="8521832" cy="1432874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1989706-C8F2-E0B4-27C4-752E3D056606}"/>
                </a:ext>
              </a:extLst>
            </p:cNvPr>
            <p:cNvSpPr txBox="1"/>
            <p:nvPr/>
          </p:nvSpPr>
          <p:spPr>
            <a:xfrm>
              <a:off x="1679542" y="1477376"/>
              <a:ext cx="609442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 veut dire Bethléem ?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B28B0D3-E16F-339E-8E7A-AF4121D3E24E}"/>
              </a:ext>
            </a:extLst>
          </p:cNvPr>
          <p:cNvSpPr/>
          <p:nvPr/>
        </p:nvSpPr>
        <p:spPr>
          <a:xfrm>
            <a:off x="3666931" y="3988041"/>
            <a:ext cx="7525475" cy="21621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Littéralement "maison du pain".</a:t>
            </a:r>
          </a:p>
          <a:p>
            <a:pPr algn="ctr"/>
            <a:r>
              <a:rPr lang="fr-FR" sz="3600" dirty="0">
                <a:solidFill>
                  <a:schemeClr val="tx1"/>
                </a:solidFill>
              </a:rPr>
              <a:t>Ce nom ouvre-t-il un sens ?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A740CB-16FA-D5EC-49C5-92F6DE6969BA}"/>
              </a:ext>
            </a:extLst>
          </p:cNvPr>
          <p:cNvSpPr txBox="1"/>
          <p:nvPr/>
        </p:nvSpPr>
        <p:spPr>
          <a:xfrm>
            <a:off x="237242" y="209077"/>
            <a:ext cx="1148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Bethléem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0330828-CB77-03E7-5118-17A81E819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7772" y="116819"/>
            <a:ext cx="26086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983962A-653D-A3B6-540F-E4579B9AC835}"/>
              </a:ext>
            </a:extLst>
          </p:cNvPr>
          <p:cNvSpPr txBox="1"/>
          <p:nvPr/>
        </p:nvSpPr>
        <p:spPr>
          <a:xfrm>
            <a:off x="237242" y="209077"/>
            <a:ext cx="1148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Bethléem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EF08EA-0AF0-51B3-4F17-F77A3CC15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6187" y="209077"/>
            <a:ext cx="2608630" cy="342900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FFB2071-5278-F9AC-F7E0-D953B20B3243}"/>
              </a:ext>
            </a:extLst>
          </p:cNvPr>
          <p:cNvSpPr/>
          <p:nvPr/>
        </p:nvSpPr>
        <p:spPr>
          <a:xfrm>
            <a:off x="347783" y="826510"/>
            <a:ext cx="8632891" cy="2811567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Michée 5, 01</a:t>
            </a:r>
            <a:r>
              <a:rPr lang="fr-FR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toi, Bethléem </a:t>
            </a:r>
            <a:r>
              <a:rPr lang="fr-FR" sz="3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Éphrata</a:t>
            </a:r>
            <a:r>
              <a:rPr lang="fr-FR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le plus petit des clans de Juda, c’est de toi que sortira pour moi celui qui doit gouverner Israël. Ses origines remontent aux temps anciens, aux jours d’autrefois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4C26895-3055-2C12-CE46-D23D06823A22}"/>
              </a:ext>
            </a:extLst>
          </p:cNvPr>
          <p:cNvSpPr/>
          <p:nvPr/>
        </p:nvSpPr>
        <p:spPr>
          <a:xfrm>
            <a:off x="347783" y="4022650"/>
            <a:ext cx="11111165" cy="2508779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Samuel 17, 12</a:t>
            </a:r>
            <a:r>
              <a:rPr lang="fr-F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David était fils de cet </a:t>
            </a:r>
            <a:r>
              <a:rPr lang="fr-FR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Éphratéen</a:t>
            </a:r>
            <a:r>
              <a:rPr lang="fr-F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Bethléem en Juda, nommé Jessé et qui avait huit fils. </a:t>
            </a:r>
            <a:r>
              <a:rPr lang="fr-FR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David devient un grand roi. Le peuple attend un Messie, comme un nouveau David. </a:t>
            </a:r>
            <a:endParaRPr lang="fr-FR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84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983962A-653D-A3B6-540F-E4579B9AC835}"/>
              </a:ext>
            </a:extLst>
          </p:cNvPr>
          <p:cNvSpPr txBox="1"/>
          <p:nvPr/>
        </p:nvSpPr>
        <p:spPr>
          <a:xfrm>
            <a:off x="237242" y="209077"/>
            <a:ext cx="1148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Bethléem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E4F21C0-F48A-3796-7003-1A130A1B58A6}"/>
              </a:ext>
            </a:extLst>
          </p:cNvPr>
          <p:cNvGrpSpPr/>
          <p:nvPr/>
        </p:nvGrpSpPr>
        <p:grpSpPr>
          <a:xfrm>
            <a:off x="443059" y="763572"/>
            <a:ext cx="6491141" cy="2055828"/>
            <a:chOff x="443059" y="763572"/>
            <a:chExt cx="6491141" cy="2055828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6758645-849E-8996-2932-DCE0451186A3}"/>
                </a:ext>
              </a:extLst>
            </p:cNvPr>
            <p:cNvSpPr/>
            <p:nvPr/>
          </p:nvSpPr>
          <p:spPr>
            <a:xfrm>
              <a:off x="443059" y="763572"/>
              <a:ext cx="6491141" cy="2055828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F3CAF80-DAE7-1F36-886D-001E982714C4}"/>
                </a:ext>
              </a:extLst>
            </p:cNvPr>
            <p:cNvSpPr txBox="1"/>
            <p:nvPr/>
          </p:nvSpPr>
          <p:spPr>
            <a:xfrm>
              <a:off x="640629" y="821990"/>
              <a:ext cx="609600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Luc 2, 4 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“Joseph, lui aussi, monta de Galilée, depuis la ville de Nazareth, vers la Judée, jusqu’à la ville de David appelée Bethléem.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était en effet de la maison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de la lignée de David.”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015C64F-609B-99B6-A463-BFA1670BBF31}"/>
              </a:ext>
            </a:extLst>
          </p:cNvPr>
          <p:cNvGrpSpPr/>
          <p:nvPr/>
        </p:nvGrpSpPr>
        <p:grpSpPr>
          <a:xfrm>
            <a:off x="3116049" y="3245767"/>
            <a:ext cx="6589926" cy="3172399"/>
            <a:chOff x="3116049" y="3245767"/>
            <a:chExt cx="6589926" cy="3172399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2EC06320-26F6-2E9D-429E-796C0B459D81}"/>
                </a:ext>
              </a:extLst>
            </p:cNvPr>
            <p:cNvSpPr/>
            <p:nvPr/>
          </p:nvSpPr>
          <p:spPr>
            <a:xfrm>
              <a:off x="3116049" y="3245767"/>
              <a:ext cx="6589926" cy="3110844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1B0F621-D7C4-36FD-1F17-B2867C42E6E4}"/>
                </a:ext>
              </a:extLst>
            </p:cNvPr>
            <p:cNvSpPr txBox="1"/>
            <p:nvPr/>
          </p:nvSpPr>
          <p:spPr>
            <a:xfrm>
              <a:off x="3276600" y="3309623"/>
              <a:ext cx="6096000" cy="3108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Matthieu 2, 26 :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“Pendant le repas,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Jésus, ayant pris du pain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prononcé la bénédiction,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 rompit et, le donnant aux disciples,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dit : « Prenez, mangez :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ceci est mon corps. »”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0CEF08EA-0AF0-51B3-4F17-F77A3CC15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3632" y="209077"/>
            <a:ext cx="26086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1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7848BA0-3465-82D8-B538-5B337ABCE91A}"/>
              </a:ext>
            </a:extLst>
          </p:cNvPr>
          <p:cNvSpPr txBox="1"/>
          <p:nvPr/>
        </p:nvSpPr>
        <p:spPr>
          <a:xfrm>
            <a:off x="237242" y="209077"/>
            <a:ext cx="1148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Bethléem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B9CCBCF-3EA2-021B-6D36-ADFE937EC5CA}"/>
              </a:ext>
            </a:extLst>
          </p:cNvPr>
          <p:cNvSpPr/>
          <p:nvPr/>
        </p:nvSpPr>
        <p:spPr>
          <a:xfrm>
            <a:off x="329500" y="718704"/>
            <a:ext cx="8085351" cy="205455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Bethléem en Judée nous évoque la ville de David, 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donc induit une continuité. Jésus est bien de la descendance de David. Il est le nouveau David. </a:t>
            </a: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A1FA8EF-5FFD-A2EA-6D23-3CB7E9C78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 b="2597"/>
          <a:stretch/>
        </p:blipFill>
        <p:spPr>
          <a:xfrm>
            <a:off x="8560368" y="483362"/>
            <a:ext cx="3394390" cy="225629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D43D362B-5387-071E-16FB-5903B492EC05}"/>
              </a:ext>
            </a:extLst>
          </p:cNvPr>
          <p:cNvGrpSpPr/>
          <p:nvPr/>
        </p:nvGrpSpPr>
        <p:grpSpPr>
          <a:xfrm>
            <a:off x="2829040" y="2994275"/>
            <a:ext cx="8819261" cy="1054841"/>
            <a:chOff x="944994" y="3958778"/>
            <a:chExt cx="9837306" cy="1054841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8166140-8C29-5D2D-0629-A21A31684B72}"/>
                </a:ext>
              </a:extLst>
            </p:cNvPr>
            <p:cNvSpPr/>
            <p:nvPr/>
          </p:nvSpPr>
          <p:spPr>
            <a:xfrm>
              <a:off x="944994" y="3958778"/>
              <a:ext cx="9837306" cy="862869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1E5965A-374F-A609-0955-FB382C3BDD9F}"/>
                </a:ext>
              </a:extLst>
            </p:cNvPr>
            <p:cNvSpPr txBox="1"/>
            <p:nvPr/>
          </p:nvSpPr>
          <p:spPr>
            <a:xfrm>
              <a:off x="1695449" y="4059512"/>
              <a:ext cx="765365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Jésus dans ce récit serait-il le Messie attendu ?</a:t>
              </a:r>
            </a:p>
            <a:p>
              <a:pPr algn="ctr"/>
              <a:endParaRPr lang="fr-FR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1B4C6FD-8490-69EB-75F1-39F3A6C0DB54}"/>
              </a:ext>
            </a:extLst>
          </p:cNvPr>
          <p:cNvSpPr/>
          <p:nvPr/>
        </p:nvSpPr>
        <p:spPr>
          <a:xfrm>
            <a:off x="329500" y="4084201"/>
            <a:ext cx="11352427" cy="134689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Jésus naît dans la ville « maison du pain ». 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Dès sa naissance, il est annoncé qu'il est donné en nourriture à l'humanité.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C6445FA-3280-9681-19B5-DB3150EA0BE9}"/>
              </a:ext>
            </a:extLst>
          </p:cNvPr>
          <p:cNvSpPr/>
          <p:nvPr/>
        </p:nvSpPr>
        <p:spPr>
          <a:xfrm>
            <a:off x="419786" y="5707861"/>
            <a:ext cx="11352427" cy="862869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Où est notre « maison du pain » aujourd'hui ?</a:t>
            </a:r>
            <a:endParaRPr lang="fr-FR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0D1FD9A0-FCF5-4F84-0B18-3EE81D267886}"/>
              </a:ext>
            </a:extLst>
          </p:cNvPr>
          <p:cNvGrpSpPr/>
          <p:nvPr/>
        </p:nvGrpSpPr>
        <p:grpSpPr>
          <a:xfrm>
            <a:off x="1696824" y="2045616"/>
            <a:ext cx="8837826" cy="2802609"/>
            <a:chOff x="1696824" y="2045616"/>
            <a:chExt cx="8837826" cy="359318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5374C468-4678-7B60-D4C0-AF339FED365A}"/>
                </a:ext>
              </a:extLst>
            </p:cNvPr>
            <p:cNvSpPr/>
            <p:nvPr/>
          </p:nvSpPr>
          <p:spPr>
            <a:xfrm>
              <a:off x="1696824" y="2045616"/>
              <a:ext cx="8837826" cy="3593183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1B49103-BE5B-86FA-EE87-4E96DE870336}"/>
                </a:ext>
              </a:extLst>
            </p:cNvPr>
            <p:cNvSpPr txBox="1"/>
            <p:nvPr/>
          </p:nvSpPr>
          <p:spPr>
            <a:xfrm>
              <a:off x="1973343" y="2124760"/>
              <a:ext cx="811363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fr-FR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16E0334D-3135-B7D0-CBB4-289B12EF6EC2}"/>
              </a:ext>
            </a:extLst>
          </p:cNvPr>
          <p:cNvSpPr txBox="1"/>
          <p:nvPr/>
        </p:nvSpPr>
        <p:spPr>
          <a:xfrm>
            <a:off x="2467859" y="2274838"/>
            <a:ext cx="72957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Jésus était né à Bethléem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Judée, </a:t>
            </a:r>
          </a:p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temps du roi Hérode le Grand. </a:t>
            </a:r>
          </a:p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Or, voici que des 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mages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venus d’Orient arrivèrent à Jérusalem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312D3A-70BB-B5F2-5CFC-4765550E0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656" y="1755"/>
            <a:ext cx="2602117" cy="26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2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0507E5E-8545-71C3-C751-5C412F50E72D}"/>
              </a:ext>
            </a:extLst>
          </p:cNvPr>
          <p:cNvSpPr txBox="1"/>
          <p:nvPr/>
        </p:nvSpPr>
        <p:spPr>
          <a:xfrm>
            <a:off x="190500" y="243959"/>
            <a:ext cx="80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mages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CE8ED06-B86A-C4BF-265E-738A80667C45}"/>
              </a:ext>
            </a:extLst>
          </p:cNvPr>
          <p:cNvGrpSpPr/>
          <p:nvPr/>
        </p:nvGrpSpPr>
        <p:grpSpPr>
          <a:xfrm>
            <a:off x="1289180" y="459923"/>
            <a:ext cx="7181850" cy="1279926"/>
            <a:chOff x="990600" y="765691"/>
            <a:chExt cx="7181850" cy="1279926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19DD0461-9D89-884C-DAA8-B816C27D1BE2}"/>
                </a:ext>
              </a:extLst>
            </p:cNvPr>
            <p:cNvSpPr/>
            <p:nvPr/>
          </p:nvSpPr>
          <p:spPr>
            <a:xfrm>
              <a:off x="990600" y="765691"/>
              <a:ext cx="7181850" cy="1279926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18BE6C3-4FD0-DC13-1D41-5F34074714A1}"/>
                </a:ext>
              </a:extLst>
            </p:cNvPr>
            <p:cNvSpPr txBox="1"/>
            <p:nvPr/>
          </p:nvSpPr>
          <p:spPr>
            <a:xfrm>
              <a:off x="1733550" y="1025919"/>
              <a:ext cx="6096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Qu’est-ce qu'un mage en ce temps-là ? 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2F715F0-1FDA-6C46-6464-7DA4D25B1C61}"/>
              </a:ext>
            </a:extLst>
          </p:cNvPr>
          <p:cNvGrpSpPr/>
          <p:nvPr/>
        </p:nvGrpSpPr>
        <p:grpSpPr>
          <a:xfrm>
            <a:off x="405592" y="2449151"/>
            <a:ext cx="11380816" cy="2058382"/>
            <a:chOff x="1849223" y="2198015"/>
            <a:chExt cx="8618751" cy="3140008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2D8D248-672A-C9F4-0B68-2E0BBF2075CD}"/>
                </a:ext>
              </a:extLst>
            </p:cNvPr>
            <p:cNvSpPr/>
            <p:nvPr/>
          </p:nvSpPr>
          <p:spPr>
            <a:xfrm>
              <a:off x="1849223" y="2198015"/>
              <a:ext cx="8618751" cy="3140008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3ABDCF7-4FA9-6C02-41B2-6C18C319CE88}"/>
                </a:ext>
              </a:extLst>
            </p:cNvPr>
            <p:cNvSpPr txBox="1"/>
            <p:nvPr/>
          </p:nvSpPr>
          <p:spPr>
            <a:xfrm>
              <a:off x="1990725" y="2244627"/>
              <a:ext cx="8077200" cy="22838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Les mages sont des « des sages » de l’époque, mi-savants, mi-devins :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dans l’antiquité, ils pratiquaient la divination,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 médecine, l’astrologie et interprétaient les songes.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 sont des « païens », des  </a:t>
              </a:r>
              <a:r>
                <a:rPr lang="fr-FR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non-juifs, 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 croyants au Dieu unique.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DD99B99-42F3-81EF-33FF-01D21CCD8B5B}"/>
              </a:ext>
            </a:extLst>
          </p:cNvPr>
          <p:cNvSpPr/>
          <p:nvPr/>
        </p:nvSpPr>
        <p:spPr>
          <a:xfrm>
            <a:off x="405592" y="5033720"/>
            <a:ext cx="11380816" cy="149352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Pourquoi la tradition en a-t-elle fait des rois ? </a:t>
            </a:r>
          </a:p>
          <a:p>
            <a:pPr algn="ctr"/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Elle 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dit qu'ils étaient trois, sûrement à cause des 3 cadeaux.</a:t>
            </a:r>
          </a:p>
          <a:p>
            <a:pPr algn="ctr"/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Elle leur a même donné un nom. </a:t>
            </a: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80FDDF-F8D0-810A-77FE-41ACC5C8A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6505" y="70775"/>
            <a:ext cx="2019903" cy="206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3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2248</Words>
  <Application>Microsoft Office PowerPoint</Application>
  <PresentationFormat>Grand écran</PresentationFormat>
  <Paragraphs>197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PROPRIETAIRE</dc:creator>
  <cp:lastModifiedBy>odile theiller</cp:lastModifiedBy>
  <cp:revision>75</cp:revision>
  <dcterms:created xsi:type="dcterms:W3CDTF">2022-09-05T08:26:02Z</dcterms:created>
  <dcterms:modified xsi:type="dcterms:W3CDTF">2022-09-16T09:40:20Z</dcterms:modified>
</cp:coreProperties>
</file>