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88" r:id="rId17"/>
    <p:sldId id="289" r:id="rId18"/>
    <p:sldId id="290" r:id="rId19"/>
    <p:sldId id="270" r:id="rId20"/>
    <p:sldId id="271" r:id="rId21"/>
    <p:sldId id="29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F2F187-AA3F-CF34-B541-DF012976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ACCEE24-6431-96A0-28E0-70C1E87EF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C260BC-BF62-C575-DFDF-0FCAE629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0231AF-2D73-001A-16FA-A5EDA639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06F1DDE-46B9-9C5D-EA7F-E01EA31A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9C9501-A7D2-E0B8-5B3D-96DC1716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D954C38-D899-A876-35D6-E1CB90E4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B69CC85-B88A-BBFB-2029-5C21CC33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120DF9-81AC-AB27-C073-8225F4A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763EDA8-186C-FD50-6860-B6DD903B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37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5EC2A79-C3A1-CCE4-BE0F-6C05A4F8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5B5B8E3-B095-BA96-6B2F-48DDBCA1B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4DFB50-59F1-EFEF-57B0-5F891967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1D255D-3EDB-6481-7E69-6A10DFDF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C08426-3652-4F33-232D-A0125476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48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67131-6A4F-A787-E0D5-D34E6221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6CF51DE-094A-7E06-5B11-047DFFE0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76AB66-76AD-3579-92F1-9B762AEF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C8D3A3-C4BB-661C-36C2-014AD06F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992A51-37DE-C2D1-B547-EBA600F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99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57A827-D7A0-8E5E-85D5-8581313A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A573EA1-1D06-3E7D-E0AF-F069C3A4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24A5049-16A0-8E2A-AB74-3CC54C3E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486D53-92A2-EB33-BFDD-8CE7DC53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6B93E56-CCA3-4A26-9B02-BB0A0412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41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FE8CF9-564E-B1DF-D98D-6CA907B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DEC857B-0A14-C2BA-7498-68DEA199E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269F2A9-EB02-AD55-1EA3-AB493A67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A2D50C-8FD2-8CAA-76C2-973693BB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6400878-D344-B1AB-9F4A-1709A0B4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CA3684C-E001-D0E6-B18A-625461EC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19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6A1AD5-5207-16B3-2E8F-FF7850BB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23F478-C6E3-B40D-D6FE-34A43056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1E3CDF9-3F85-94D8-D99F-B523BE477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AADEA61-B08C-EC0F-A7B6-60054F4E0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A58A7A-BCC6-94E0-87AF-B30F6407F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B541D92-2BED-25B2-8C55-79AFB0D2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815901-6F4E-132B-D447-B7786C68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0E4BE61-DEEA-FB88-4472-F9F97094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88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1AB58A-D45C-0996-FD4C-E373A293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2173273-193B-A2EE-5683-9DF540C3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3060A2A-8A17-8C00-E154-2A9E5F3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398AED9-9D70-A727-90FB-434E25FA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68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9A7F35D-944F-1312-FA61-C4B38974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7FDF9AF-7756-05BD-6884-EB0FD129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35D4426-E4DA-A0B1-2019-C33305D8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22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13D9C1-4A5F-5327-0649-97890C24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47DF32-5ED3-6E7D-50F4-F3BDC814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30F447C-7758-0FE7-D784-E05A3A1D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AFEEB70-E0CF-4AFE-EF0B-7BEA9090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758751E-3531-E155-B5FD-AB2F34A8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F565451-C027-5307-C9D2-5414FD64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190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C2D2D8-01C5-F383-0E4F-B8F7D9AC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3D698DC-8D17-581C-8F79-28C15AAC1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0785A5F-3239-ACCC-8695-1CCD9274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A477EF4-7FF5-3A49-488D-EA73F5B3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4032CC7-2376-4985-7A0B-D295663F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1EDFE7F-38D4-5B60-F5A7-03EFDD0A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14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A7CE596-89C5-15EE-B3C4-E4EBE325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A25DB91-362F-6D66-F2A3-C4185D95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A5ADAA6-3A2F-24F3-74DF-4F3BC2DE3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F6E-BDE9-4C41-8E61-6128F1CD6806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B74FE1-9801-8BBA-55F6-D1A7269E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2214F2-188C-8C49-AD7D-19894CCA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95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elf.org/bible/Mt/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lf.org/bible/Mt/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2152EE7-006D-294A-D6AB-A65FAEE7F6F1}"/>
              </a:ext>
            </a:extLst>
          </p:cNvPr>
          <p:cNvSpPr txBox="1"/>
          <p:nvPr/>
        </p:nvSpPr>
        <p:spPr>
          <a:xfrm>
            <a:off x="589032" y="914191"/>
            <a:ext cx="3898918" cy="258532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Expressions                          Diapos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Bethléem 		03 à 06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Mages 			07 à 10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Etoile			11 à14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Prosterner		15 à 18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L’or 			19 à 22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L’encens		23 à 26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myrrhe		27 à 30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Repartir par un chemin 	31 à 34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E8427EB-DFB6-87B8-B926-C77F2998727E}"/>
              </a:ext>
            </a:extLst>
          </p:cNvPr>
          <p:cNvSpPr txBox="1"/>
          <p:nvPr/>
        </p:nvSpPr>
        <p:spPr>
          <a:xfrm>
            <a:off x="589032" y="5553463"/>
            <a:ext cx="455893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Choisir les expressions </a:t>
            </a:r>
            <a:endParaRPr lang="fr-FR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travailler parmi cette liste de 8 expressions, 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celles qui posent question, qui interpellent…</a:t>
            </a:r>
            <a:endParaRPr lang="fr-FR" dirty="0"/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xmlns="" id="{4133946F-51BD-5504-EA90-6C8A6B1F1152}"/>
              </a:ext>
            </a:extLst>
          </p:cNvPr>
          <p:cNvSpPr/>
          <p:nvPr/>
        </p:nvSpPr>
        <p:spPr>
          <a:xfrm>
            <a:off x="6270509" y="4332184"/>
            <a:ext cx="532765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chaque expression importante du texte, 4 diapos : 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Bleue : le verset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Rouge : des questions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 : des rapprochements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Jaune : vers des sens possibles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Après chaque diapo, l’animateur donne la parole, reformule, questionne… </a:t>
            </a:r>
            <a:endParaRPr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6BC0D161-D6BD-3FC8-5C3A-ED82FDD1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37536" y="2206853"/>
            <a:ext cx="1814499" cy="199352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CDBF1B9-FEBE-22B7-C954-446BECFE3655}"/>
              </a:ext>
            </a:extLst>
          </p:cNvPr>
          <p:cNvSpPr txBox="1"/>
          <p:nvPr/>
        </p:nvSpPr>
        <p:spPr>
          <a:xfrm>
            <a:off x="6097572" y="471431"/>
            <a:ext cx="609442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Diaporama Jeunes-Enfance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MAGES</a:t>
            </a:r>
            <a:endParaRPr lang="fr-FR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Matthieu 2, 1-12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Traduction liturgique  AELF </a:t>
            </a:r>
            <a:endParaRPr lang="fr-FR" sz="105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3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A55B611E-7018-6AF9-0B20-543FAEFC26F4}"/>
              </a:ext>
            </a:extLst>
          </p:cNvPr>
          <p:cNvSpPr/>
          <p:nvPr/>
        </p:nvSpPr>
        <p:spPr>
          <a:xfrm>
            <a:off x="731277" y="613291"/>
            <a:ext cx="9123281" cy="364438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L’évangéliste Matthieu s’adresse à des juifs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en parlant de mages, il annonce que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bonne nouvelle de Jésus, est pour tous,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 monde entier, même pour les païens, les non-juifs.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mages qui viennent adorer cet enfant juif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représentent tous. 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 sont figure de l’humanité entière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B5356FC-6F40-9E1B-5A15-4B058A087D39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B7CA863-82E5-7D7B-E702-8E35D837424D}"/>
              </a:ext>
            </a:extLst>
          </p:cNvPr>
          <p:cNvGrpSpPr/>
          <p:nvPr/>
        </p:nvGrpSpPr>
        <p:grpSpPr>
          <a:xfrm>
            <a:off x="2439774" y="4819650"/>
            <a:ext cx="8799726" cy="1785729"/>
            <a:chOff x="2468349" y="5200650"/>
            <a:chExt cx="8799726" cy="178572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67924263-C06D-8A86-32AC-1312C038793B}"/>
                </a:ext>
              </a:extLst>
            </p:cNvPr>
            <p:cNvSpPr/>
            <p:nvPr/>
          </p:nvSpPr>
          <p:spPr>
            <a:xfrm>
              <a:off x="2468349" y="5200650"/>
              <a:ext cx="8799726" cy="1206432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7370C4FA-F4A5-8623-74B7-DBD205109611}"/>
                </a:ext>
              </a:extLst>
            </p:cNvPr>
            <p:cNvSpPr txBox="1"/>
            <p:nvPr/>
          </p:nvSpPr>
          <p:spPr>
            <a:xfrm>
              <a:off x="2724149" y="5324386"/>
              <a:ext cx="8439151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toi es-tu prêt, à te mettre en route,  comme les mages pour aller à la rencontre de Jésus ?  </a:t>
              </a:r>
            </a:p>
            <a:p>
              <a:endParaRPr lang="fr-FR" sz="2800" dirty="0"/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361F2CA-0709-A7A0-1730-D154C9FC1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89883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8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BA3F7271-A051-65F1-61A8-03B4DC8194FD}"/>
              </a:ext>
            </a:extLst>
          </p:cNvPr>
          <p:cNvGrpSpPr/>
          <p:nvPr/>
        </p:nvGrpSpPr>
        <p:grpSpPr>
          <a:xfrm>
            <a:off x="1696824" y="2045617"/>
            <a:ext cx="8521832" cy="3110844"/>
            <a:chOff x="1696824" y="2045617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06BE5396-6C78-E9BE-124A-AFF5AD20817E}"/>
                </a:ext>
              </a:extLst>
            </p:cNvPr>
            <p:cNvSpPr/>
            <p:nvPr/>
          </p:nvSpPr>
          <p:spPr>
            <a:xfrm>
              <a:off x="1696824" y="2045617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F1E31CE3-FD15-A7B6-0022-CAE8F2500F48}"/>
                </a:ext>
              </a:extLst>
            </p:cNvPr>
            <p:cNvSpPr txBox="1"/>
            <p:nvPr/>
          </p:nvSpPr>
          <p:spPr>
            <a:xfrm>
              <a:off x="3162300" y="2045617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demandèrent :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 Où est le roi des Juifs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 vient de naître ?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avons vu son </a:t>
              </a:r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étoile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à l’orient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nous sommes venus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prosterner devant lui. »  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F01316-37AF-2F0A-57FA-0E968CB1A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526" y="120880"/>
            <a:ext cx="3148622" cy="34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87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5EE50B9-F823-C03A-7E63-B94ED4B31B0C}"/>
              </a:ext>
            </a:extLst>
          </p:cNvPr>
          <p:cNvSpPr/>
          <p:nvPr/>
        </p:nvSpPr>
        <p:spPr>
          <a:xfrm>
            <a:off x="2381249" y="721642"/>
            <a:ext cx="6281591" cy="270735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ED0851D-D440-3211-21E1-D0AC4ED21113}"/>
              </a:ext>
            </a:extLst>
          </p:cNvPr>
          <p:cNvSpPr txBox="1"/>
          <p:nvPr/>
        </p:nvSpPr>
        <p:spPr>
          <a:xfrm>
            <a:off x="400050" y="263009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AA7922C-4018-A176-A3FA-1F80463EEA8F}"/>
              </a:ext>
            </a:extLst>
          </p:cNvPr>
          <p:cNvSpPr txBox="1"/>
          <p:nvPr/>
        </p:nvSpPr>
        <p:spPr>
          <a:xfrm>
            <a:off x="2566840" y="913052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longtemps (avant le GPS) les navigateurs, les marcheurs s’orientaient grâce aux étoiles dans le ciel.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Elles servaient de guide, de repères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ne pas se perdre.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FF4BFA9-910F-0D8E-45A0-58074F5FAB77}"/>
              </a:ext>
            </a:extLst>
          </p:cNvPr>
          <p:cNvGrpSpPr/>
          <p:nvPr/>
        </p:nvGrpSpPr>
        <p:grpSpPr>
          <a:xfrm>
            <a:off x="4019550" y="4733925"/>
            <a:ext cx="6324600" cy="1527436"/>
            <a:chOff x="4019550" y="4733925"/>
            <a:chExt cx="6324600" cy="1527436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B6F43298-D2E4-5B47-A9C1-9521EDD9FF66}"/>
                </a:ext>
              </a:extLst>
            </p:cNvPr>
            <p:cNvSpPr/>
            <p:nvPr/>
          </p:nvSpPr>
          <p:spPr>
            <a:xfrm>
              <a:off x="4181475" y="4733925"/>
              <a:ext cx="6162675" cy="152743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AA7A0A23-6766-1B6B-08F1-A6E81D682638}"/>
                </a:ext>
              </a:extLst>
            </p:cNvPr>
            <p:cNvSpPr txBox="1"/>
            <p:nvPr/>
          </p:nvSpPr>
          <p:spPr>
            <a:xfrm>
              <a:off x="4019550" y="4897478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 les mages quelle est cette étoile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qu’ils suivent ?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signifie-t-elle pour eux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EC23492-0991-7723-4A6D-2E7FCD888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7835" y="263009"/>
            <a:ext cx="4366283" cy="41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32B737E-4FC0-F4D3-678D-2360E359A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51" y="0"/>
            <a:ext cx="724022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36A9FD-A2DA-54FB-CC37-2C7A72F1220F}"/>
              </a:ext>
            </a:extLst>
          </p:cNvPr>
          <p:cNvSpPr txBox="1"/>
          <p:nvPr/>
        </p:nvSpPr>
        <p:spPr>
          <a:xfrm>
            <a:off x="257175" y="13918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66443B2F-78AD-FD4C-22AC-56FED0E7C4ED}"/>
              </a:ext>
            </a:extLst>
          </p:cNvPr>
          <p:cNvGrpSpPr/>
          <p:nvPr/>
        </p:nvGrpSpPr>
        <p:grpSpPr>
          <a:xfrm>
            <a:off x="467773" y="763572"/>
            <a:ext cx="8535972" cy="1452406"/>
            <a:chOff x="443059" y="763572"/>
            <a:chExt cx="8535972" cy="157957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073AF555-C9DF-CEC9-F65E-FCBC946F8575}"/>
                </a:ext>
              </a:extLst>
            </p:cNvPr>
            <p:cNvSpPr/>
            <p:nvPr/>
          </p:nvSpPr>
          <p:spPr>
            <a:xfrm>
              <a:off x="443059" y="763572"/>
              <a:ext cx="8521832" cy="157957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C7C23185-D6C3-F470-3BB9-9314705243E3}"/>
                </a:ext>
              </a:extLst>
            </p:cNvPr>
            <p:cNvSpPr txBox="1"/>
            <p:nvPr/>
          </p:nvSpPr>
          <p:spPr>
            <a:xfrm>
              <a:off x="457199" y="907030"/>
              <a:ext cx="8521832" cy="1037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L’étoile est un signe du Messie.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“Lumière des nations“,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dit le prophète Isaïe en 9, 1.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554AE04-73F7-DDCA-6776-F5F973A515E5}"/>
              </a:ext>
            </a:extLst>
          </p:cNvPr>
          <p:cNvGrpSpPr/>
          <p:nvPr/>
        </p:nvGrpSpPr>
        <p:grpSpPr>
          <a:xfrm>
            <a:off x="2263580" y="2610140"/>
            <a:ext cx="8521832" cy="1937912"/>
            <a:chOff x="2357584" y="2846502"/>
            <a:chExt cx="8521832" cy="163771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EC8FE908-3AFB-F360-90FC-EF0FBA07270D}"/>
                </a:ext>
              </a:extLst>
            </p:cNvPr>
            <p:cNvSpPr/>
            <p:nvPr/>
          </p:nvSpPr>
          <p:spPr>
            <a:xfrm>
              <a:off x="2357584" y="2846502"/>
              <a:ext cx="8521832" cy="157957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B25EFB88-5F0F-272B-87AF-7C8199135563}"/>
                </a:ext>
              </a:extLst>
            </p:cNvPr>
            <p:cNvSpPr txBox="1"/>
            <p:nvPr/>
          </p:nvSpPr>
          <p:spPr>
            <a:xfrm>
              <a:off x="2524124" y="2914561"/>
              <a:ext cx="8258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l’histoire de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 dernier annonce aussi qu’un astre va se lever </a:t>
              </a:r>
            </a:p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Nombres 24, 17 b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“… Un astre se lève, issu de Jacob, un sceptre se dresse, issu d’Israël…” :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D855B7A2-A5CB-0C2E-46BB-2E42AC2CFDB9}"/>
              </a:ext>
            </a:extLst>
          </p:cNvPr>
          <p:cNvGrpSpPr/>
          <p:nvPr/>
        </p:nvGrpSpPr>
        <p:grpSpPr>
          <a:xfrm>
            <a:off x="3573249" y="4815133"/>
            <a:ext cx="7894851" cy="1846659"/>
            <a:chOff x="3573249" y="4815133"/>
            <a:chExt cx="7894851" cy="184665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2A168FE6-7F7C-F31D-B9EF-FD553EB46224}"/>
                </a:ext>
              </a:extLst>
            </p:cNvPr>
            <p:cNvSpPr/>
            <p:nvPr/>
          </p:nvSpPr>
          <p:spPr>
            <a:xfrm>
              <a:off x="3573249" y="4815133"/>
              <a:ext cx="7894851" cy="157957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EEB550F0-FA42-1ADF-161B-AD08218A1EB3}"/>
                </a:ext>
              </a:extLst>
            </p:cNvPr>
            <p:cNvSpPr txBox="1"/>
            <p:nvPr/>
          </p:nvSpPr>
          <p:spPr>
            <a:xfrm>
              <a:off x="3734486" y="4815133"/>
              <a:ext cx="7572375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le dernier livre de la bible,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Apocalypse 22, 16, Jésus dit :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"Je suis l'étoile radieuse du matin" </a:t>
              </a:r>
            </a:p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peut-il être cette étoile ?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432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369904D-743A-E0F3-69E0-EACC6ACF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454" y="0"/>
            <a:ext cx="7240225" cy="6858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ED76AC6-0562-11A4-6871-267C4713F6C1}"/>
              </a:ext>
            </a:extLst>
          </p:cNvPr>
          <p:cNvSpPr/>
          <p:nvPr/>
        </p:nvSpPr>
        <p:spPr>
          <a:xfrm>
            <a:off x="744324" y="1194315"/>
            <a:ext cx="6666126" cy="172746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7C14848-1D5F-76E0-68D5-9D57EDA6706C}"/>
              </a:ext>
            </a:extLst>
          </p:cNvPr>
          <p:cNvSpPr txBox="1"/>
          <p:nvPr/>
        </p:nvSpPr>
        <p:spPr>
          <a:xfrm>
            <a:off x="209550" y="12013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48B6E52-BF20-6F64-8926-7204732FF76C}"/>
              </a:ext>
            </a:extLst>
          </p:cNvPr>
          <p:cNvSpPr txBox="1"/>
          <p:nvPr/>
        </p:nvSpPr>
        <p:spPr>
          <a:xfrm>
            <a:off x="1095375" y="137228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 astre qui va se lever, va éclairer, les mages ainsi que le peuple en attente d’un sauveur, c’est Jésus, le Christ</a:t>
            </a:r>
            <a:r>
              <a:rPr lang="fr-FR" dirty="0"/>
              <a:t>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2F46A6DD-F227-EA2F-5407-364AB1F5EFE1}"/>
              </a:ext>
            </a:extLst>
          </p:cNvPr>
          <p:cNvGrpSpPr/>
          <p:nvPr/>
        </p:nvGrpSpPr>
        <p:grpSpPr>
          <a:xfrm>
            <a:off x="2411199" y="4305299"/>
            <a:ext cx="8521832" cy="1971171"/>
            <a:chOff x="2411199" y="4305299"/>
            <a:chExt cx="8521832" cy="197117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76E30DAF-EA4A-098B-A5C4-FDEDE114C109}"/>
                </a:ext>
              </a:extLst>
            </p:cNvPr>
            <p:cNvSpPr/>
            <p:nvPr/>
          </p:nvSpPr>
          <p:spPr>
            <a:xfrm>
              <a:off x="2411199" y="4305299"/>
              <a:ext cx="8521832" cy="1727461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326415C6-9B34-727F-9610-18E8F1CFADDE}"/>
                </a:ext>
              </a:extLst>
            </p:cNvPr>
            <p:cNvSpPr txBox="1"/>
            <p:nvPr/>
          </p:nvSpPr>
          <p:spPr>
            <a:xfrm>
              <a:off x="2752725" y="4429811"/>
              <a:ext cx="7981950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nous, n’avons-nous pas sur nos routes,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nos vies, besoin d’étoiles, de guides, de repères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Quels sont-ils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est-il un guide,  comme une étoile dans ta vie?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683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90C651B4-3B98-782A-B28F-240C208A315F}"/>
              </a:ext>
            </a:extLst>
          </p:cNvPr>
          <p:cNvSpPr/>
          <p:nvPr/>
        </p:nvSpPr>
        <p:spPr>
          <a:xfrm>
            <a:off x="1696824" y="204561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EB883EE-8586-F79E-7690-D2FEB733238B}"/>
              </a:ext>
            </a:extLst>
          </p:cNvPr>
          <p:cNvSpPr txBox="1"/>
          <p:nvPr/>
        </p:nvSpPr>
        <p:spPr>
          <a:xfrm>
            <a:off x="2910403" y="2262211"/>
            <a:ext cx="6094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demandèrent :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Où est le roi des Juifs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vient de naître ?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vu son étoile à l’orient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nous sommes venus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devant lui. »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BA17F74-6F8F-9413-54AB-215C3BCB2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8702" y="103366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08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4D976E4-8EC9-E947-F505-DD343F8DD91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20AC9D3-4D92-61AD-5DCC-5AC123528E5F}"/>
              </a:ext>
            </a:extLst>
          </p:cNvPr>
          <p:cNvGrpSpPr/>
          <p:nvPr/>
        </p:nvGrpSpPr>
        <p:grpSpPr>
          <a:xfrm>
            <a:off x="2533649" y="874042"/>
            <a:ext cx="6281591" cy="2707358"/>
            <a:chOff x="2533649" y="874042"/>
            <a:chExt cx="6281591" cy="270735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B193F853-030F-1621-A16B-89A2C17CA6FD}"/>
                </a:ext>
              </a:extLst>
            </p:cNvPr>
            <p:cNvSpPr/>
            <p:nvPr/>
          </p:nvSpPr>
          <p:spPr>
            <a:xfrm>
              <a:off x="2533649" y="874042"/>
              <a:ext cx="6281591" cy="270735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E58F9DAC-BC95-3693-9B8A-1509E4A00164}"/>
                </a:ext>
              </a:extLst>
            </p:cNvPr>
            <p:cNvSpPr txBox="1"/>
            <p:nvPr/>
          </p:nvSpPr>
          <p:spPr>
            <a:xfrm>
              <a:off x="2627107" y="894343"/>
              <a:ext cx="6094674" cy="266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Que veut dire se prosterner ?</a:t>
              </a:r>
              <a:r>
                <a:rPr lang="fr-F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prosterner 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S'incliner profondément, le front touchant terre, devant quelqu'un en signe de grand respect, d'adoration, d'humilité.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2241909F-3AA6-A62E-104E-CD2381E42E2B}"/>
              </a:ext>
            </a:extLst>
          </p:cNvPr>
          <p:cNvGrpSpPr/>
          <p:nvPr/>
        </p:nvGrpSpPr>
        <p:grpSpPr>
          <a:xfrm>
            <a:off x="3017352" y="5069557"/>
            <a:ext cx="7296421" cy="914401"/>
            <a:chOff x="3613700" y="5367129"/>
            <a:chExt cx="7860031" cy="91440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EF7F8F5D-0A7D-3BDC-4041-64EDA7A9A8EB}"/>
                </a:ext>
              </a:extLst>
            </p:cNvPr>
            <p:cNvSpPr/>
            <p:nvPr/>
          </p:nvSpPr>
          <p:spPr>
            <a:xfrm>
              <a:off x="3613700" y="5367129"/>
              <a:ext cx="7860031" cy="91440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66065263-5390-7D0D-F6FB-E2B9C9FA5EDE}"/>
                </a:ext>
              </a:extLst>
            </p:cNvPr>
            <p:cNvSpPr txBox="1"/>
            <p:nvPr/>
          </p:nvSpPr>
          <p:spPr>
            <a:xfrm>
              <a:off x="3717066" y="5593496"/>
              <a:ext cx="76532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Pourquoi les mages se prosternent-ils devant cet enfant ?</a:t>
              </a:r>
              <a:endParaRPr lang="fr-FR" sz="24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7D65A2A-ED05-1384-0171-34F06026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698" y="1717480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CF27D30-47D6-CD9F-9889-06A5C8A2AA3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FE3B2C4E-DD0D-83FA-F7C0-D2664BB42AE2}"/>
              </a:ext>
            </a:extLst>
          </p:cNvPr>
          <p:cNvGrpSpPr/>
          <p:nvPr/>
        </p:nvGrpSpPr>
        <p:grpSpPr>
          <a:xfrm>
            <a:off x="1421496" y="498031"/>
            <a:ext cx="7345017" cy="2589138"/>
            <a:chOff x="1596424" y="1076413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FF0667F6-FA2A-B1D0-42A7-15C21D3E64EF}"/>
                </a:ext>
              </a:extLst>
            </p:cNvPr>
            <p:cNvSpPr/>
            <p:nvPr/>
          </p:nvSpPr>
          <p:spPr>
            <a:xfrm>
              <a:off x="1596424" y="1076413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F1AFD1B6-E660-2F96-DA6D-031BDCD6B25D}"/>
                </a:ext>
              </a:extLst>
            </p:cNvPr>
            <p:cNvSpPr txBox="1"/>
            <p:nvPr/>
          </p:nvSpPr>
          <p:spPr>
            <a:xfrm>
              <a:off x="1596424" y="1200471"/>
              <a:ext cx="7345017" cy="2266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se prosterne devant l’ange de Dieu. </a:t>
              </a: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Nombres 22, 31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: “</a:t>
              </a:r>
              <a:r>
                <a: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Alors le Seigneur dessilla les yeux de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qui vit l’ange du Seigneur posté sur le chemin, son épée dégainée à la main.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s’inclina et se prosterna sur son front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3C6B8396-EE1E-7590-03E5-B1DB3C7F71DF}"/>
              </a:ext>
            </a:extLst>
          </p:cNvPr>
          <p:cNvGrpSpPr/>
          <p:nvPr/>
        </p:nvGrpSpPr>
        <p:grpSpPr>
          <a:xfrm>
            <a:off x="3633746" y="3619756"/>
            <a:ext cx="6462422" cy="2955971"/>
            <a:chOff x="3697357" y="3770831"/>
            <a:chExt cx="6462422" cy="295597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1CC01DC7-E2D9-6A66-EF6D-1397B65F8389}"/>
                </a:ext>
              </a:extLst>
            </p:cNvPr>
            <p:cNvSpPr/>
            <p:nvPr/>
          </p:nvSpPr>
          <p:spPr>
            <a:xfrm>
              <a:off x="3697357" y="3770831"/>
              <a:ext cx="6462422" cy="2955971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CCDE9738-9466-ACB7-942A-B75A586AF443}"/>
                </a:ext>
              </a:extLst>
            </p:cNvPr>
            <p:cNvSpPr txBox="1"/>
            <p:nvPr/>
          </p:nvSpPr>
          <p:spPr>
            <a:xfrm>
              <a:off x="4065105" y="3900174"/>
              <a:ext cx="6094674" cy="2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 jour de l’Ascension, </a:t>
              </a: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disciples se prosternent devant Jésus :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Luc 24, 52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“</a:t>
              </a:r>
              <a:r>
                <a:rPr lang="fr-FR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se prosternèrent devant lui, puis ils retournèrent à Jérusalem, en grande joie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 la messe</a:t>
              </a:r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au moment de la consécration, les chrétiens catholiques s’inclinent avec respect devant l’hostie consacrée le Corps du Christ.</a:t>
              </a:r>
              <a:endParaRPr lang="fr-FR" sz="2000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A93A76F-5FAB-4D94-8794-8CDA4D0FF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99921" y="701526"/>
            <a:ext cx="2950157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9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EEC468-1348-6658-948A-3978489BFFF4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FE73327-0AE6-ED49-46D7-97A87A13FAD9}"/>
              </a:ext>
            </a:extLst>
          </p:cNvPr>
          <p:cNvGrpSpPr/>
          <p:nvPr/>
        </p:nvGrpSpPr>
        <p:grpSpPr>
          <a:xfrm>
            <a:off x="744324" y="1194315"/>
            <a:ext cx="6666126" cy="1727461"/>
            <a:chOff x="744324" y="1194315"/>
            <a:chExt cx="6666126" cy="172746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5970D058-1C2C-CDE9-956D-741F5C38DAB8}"/>
                </a:ext>
              </a:extLst>
            </p:cNvPr>
            <p:cNvSpPr/>
            <p:nvPr/>
          </p:nvSpPr>
          <p:spPr>
            <a:xfrm>
              <a:off x="744324" y="1194315"/>
              <a:ext cx="6666126" cy="1727461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CEB77A81-9165-E4E6-0756-6A54DD2740F0}"/>
                </a:ext>
              </a:extLst>
            </p:cNvPr>
            <p:cNvSpPr txBox="1"/>
            <p:nvPr/>
          </p:nvSpPr>
          <p:spPr>
            <a:xfrm>
              <a:off x="1030050" y="1273215"/>
              <a:ext cx="60946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S’incliner devant Dieu, </a:t>
              </a:r>
            </a:p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c’est reconnaître sa grandeur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mages en se prosternant devant cet enfant </a:t>
              </a:r>
            </a:p>
            <a:p>
              <a:pPr algn="ctr"/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reconnaissent en lui le roi, le Messie attendu. 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B45B8848-B010-4EBA-1AF5-8F2DD58DFA9E}"/>
              </a:ext>
            </a:extLst>
          </p:cNvPr>
          <p:cNvGrpSpPr/>
          <p:nvPr/>
        </p:nvGrpSpPr>
        <p:grpSpPr>
          <a:xfrm>
            <a:off x="3528605" y="4121720"/>
            <a:ext cx="6666126" cy="2185076"/>
            <a:chOff x="3528605" y="4121720"/>
            <a:chExt cx="6666126" cy="232678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A0D34EC2-01B4-D2D0-21F8-D168D430F573}"/>
                </a:ext>
              </a:extLst>
            </p:cNvPr>
            <p:cNvSpPr/>
            <p:nvPr/>
          </p:nvSpPr>
          <p:spPr>
            <a:xfrm>
              <a:off x="3528605" y="4121720"/>
              <a:ext cx="6666126" cy="232678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3B92B708-E812-27ED-A5D9-F9598BB1134B}"/>
                </a:ext>
              </a:extLst>
            </p:cNvPr>
            <p:cNvSpPr txBox="1"/>
            <p:nvPr/>
          </p:nvSpPr>
          <p:spPr>
            <a:xfrm>
              <a:off x="3814331" y="4278690"/>
              <a:ext cx="609467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Comme les mages se sont prosternés devant l’enfant Jésus,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tu peux toi aussi aller t’incliner et prier devant la crèche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fr-FR" sz="28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FEEC623-DCC9-75F9-097F-69088AA57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5965" y="198781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7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863EE4AA-29AA-FE8B-62D1-E87DFE75612C}"/>
              </a:ext>
            </a:extLst>
          </p:cNvPr>
          <p:cNvGrpSpPr/>
          <p:nvPr/>
        </p:nvGrpSpPr>
        <p:grpSpPr>
          <a:xfrm>
            <a:off x="1696824" y="2681721"/>
            <a:ext cx="8521832" cy="2855954"/>
            <a:chOff x="1696824" y="2681721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01861CFF-1DBA-E2BA-2094-DF768255634A}"/>
                </a:ext>
              </a:extLst>
            </p:cNvPr>
            <p:cNvSpPr/>
            <p:nvPr/>
          </p:nvSpPr>
          <p:spPr>
            <a:xfrm>
              <a:off x="1696824" y="2681721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B7F00AA2-6EDF-5B33-898B-D197EB3D706E}"/>
                </a:ext>
              </a:extLst>
            </p:cNvPr>
            <p:cNvSpPr txBox="1"/>
            <p:nvPr/>
          </p:nvSpPr>
          <p:spPr>
            <a:xfrm>
              <a:off x="2532875" y="3013645"/>
              <a:ext cx="68500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Ils entrèrent dans la maison, ils virent l’enfant avec Marie sa mère ; et, tombant à ses pieds, ils se prosternèrent devant lui. Ils ouvrirent leurs coffrets, et lui offrirent leurs présents : </a:t>
              </a:r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l’or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 l’encens et de la myrrhe.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96902F1-AE57-9996-6914-D3F94ECD6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718" y="0"/>
            <a:ext cx="2909740" cy="3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23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40DC0F8-DD88-B853-D6CB-94880EDFD8B7}"/>
              </a:ext>
            </a:extLst>
          </p:cNvPr>
          <p:cNvSpPr txBox="1"/>
          <p:nvPr/>
        </p:nvSpPr>
        <p:spPr>
          <a:xfrm>
            <a:off x="0" y="659011"/>
            <a:ext cx="121920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Traduction liturgique  </a:t>
            </a:r>
            <a:r>
              <a:rPr lang="fr-FR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AELF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Jésus était né à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Bethléem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en Judée, au temps du roi Hérode le Grand. Or, voici que des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venus d’Orient arrivèrent à Jérusalem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demandèrent : « Où est le roi des Juifs qui vient de naître ? Nous avons vu son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étoile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l’orient et nous sommes venus nous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prosterner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apprenant cela, le roi Hérode fut bouleversé, et tout Jérusalem avec lui.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 réunit tous les grands prêtres et les scribes du peuple, pour leur demander où devait naître le Christ.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lui répondirent : « À Bethléem en Judée, car voici ce qui est écrit par le prophète :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06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toi, Bethléem, terre de Juda, tu n’es certes pas le dernier parmi les chefs-lieux de Juda, car de toi sortira un chef, qui sera le berger de mon peuple Israël.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07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Alors Hérode convoqua les mages en secret pour leur faire préciser à quelle date l’étoile était apparue ;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puis il les envoya à Bethléem, en leur disant : « Allez vous renseigner avec précision sur l’enfant. Et quand vous l’aurez trouvé, venez me l’annoncer pour que j’aille, moi aussi, me prosterner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Après avoir entendu le roi, ils partirent. Et voici que l’étoile qu’ils avaient vue à l’orient les précédait, jusqu’à ce qu’elle vienne s’arrêter au-dessus de l’endroit où se trouvait l’enfant.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Quand ils virent l’étoile, ils se réjouirent d’une très grande joie.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entrèrent dans la maison, ils virent l’enfant avec Marie sa mère ; et, tombant à ses pieds, ils se prosternèrent devant lui. Ils ouvrirent leurs coffrets, et lui offrirent leurs présents :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l’or, de l’encens et de la myrrhe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Mais, avertis en songe de ne pas retourner chez Hérode,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*Bethléem (ce qui veut dire « maison du Pain »)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77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4DA4750-5D63-A87F-3855-544F08C5B32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462FE2C-C763-3A85-0E81-7EAF3B3E3F12}"/>
              </a:ext>
            </a:extLst>
          </p:cNvPr>
          <p:cNvGrpSpPr/>
          <p:nvPr/>
        </p:nvGrpSpPr>
        <p:grpSpPr>
          <a:xfrm>
            <a:off x="1943100" y="1055017"/>
            <a:ext cx="6772275" cy="3110844"/>
            <a:chOff x="1943100" y="1055017"/>
            <a:chExt cx="6772275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3C5F8F50-B3E0-0A46-7AE3-28B2ACBC5839}"/>
                </a:ext>
              </a:extLst>
            </p:cNvPr>
            <p:cNvSpPr/>
            <p:nvPr/>
          </p:nvSpPr>
          <p:spPr>
            <a:xfrm>
              <a:off x="1943100" y="1055017"/>
              <a:ext cx="6772275" cy="311084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A9A698F4-E98D-AF6A-C8F4-C47FC821D378}"/>
                </a:ext>
              </a:extLst>
            </p:cNvPr>
            <p:cNvSpPr txBox="1"/>
            <p:nvPr/>
          </p:nvSpPr>
          <p:spPr>
            <a:xfrm>
              <a:off x="2305050" y="1055017"/>
              <a:ext cx="609600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C’est un métal précieux que l’on offre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que l’on utilise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de grandes occasions.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Depuis la nuit des temps, l’or a été un métal noble, recherché pour sa rareté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 beauté incomparable.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BF363A4-6156-B900-2D5A-8DC020DA0B39}"/>
              </a:ext>
            </a:extLst>
          </p:cNvPr>
          <p:cNvGrpSpPr/>
          <p:nvPr/>
        </p:nvGrpSpPr>
        <p:grpSpPr>
          <a:xfrm>
            <a:off x="4157515" y="4867274"/>
            <a:ext cx="6243785" cy="1270261"/>
            <a:chOff x="4157515" y="4867274"/>
            <a:chExt cx="6243785" cy="127026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D9080AC1-90DA-91B3-A234-29154E8BBB40}"/>
                </a:ext>
              </a:extLst>
            </p:cNvPr>
            <p:cNvSpPr/>
            <p:nvPr/>
          </p:nvSpPr>
          <p:spPr>
            <a:xfrm>
              <a:off x="4157515" y="4867274"/>
              <a:ext cx="6243785" cy="127026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739D8DDE-F6B6-1F96-85BC-01B0BC306357}"/>
                </a:ext>
              </a:extLst>
            </p:cNvPr>
            <p:cNvSpPr txBox="1"/>
            <p:nvPr/>
          </p:nvSpPr>
          <p:spPr>
            <a:xfrm>
              <a:off x="4157515" y="4963795"/>
              <a:ext cx="6096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offrir de l’or à cet enfant? Que représente l’or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965" y="-48629"/>
            <a:ext cx="2415504" cy="2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7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4DA4750-5D63-A87F-3855-544F08C5B32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E643603E-3755-1F5F-DBE3-F87F31E1AE3E}"/>
              </a:ext>
            </a:extLst>
          </p:cNvPr>
          <p:cNvGrpSpPr/>
          <p:nvPr/>
        </p:nvGrpSpPr>
        <p:grpSpPr>
          <a:xfrm>
            <a:off x="2659321" y="2965514"/>
            <a:ext cx="7345017" cy="2026615"/>
            <a:chOff x="2733461" y="2891374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E5524629-08D7-D8FE-979C-21E3A573228F}"/>
                </a:ext>
              </a:extLst>
            </p:cNvPr>
            <p:cNvSpPr/>
            <p:nvPr/>
          </p:nvSpPr>
          <p:spPr>
            <a:xfrm>
              <a:off x="2733461" y="2891374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106614D4-1D08-4807-BB48-3197AE5A4F1F}"/>
                </a:ext>
              </a:extLst>
            </p:cNvPr>
            <p:cNvSpPr txBox="1"/>
            <p:nvPr/>
          </p:nvSpPr>
          <p:spPr>
            <a:xfrm>
              <a:off x="2911554" y="3040236"/>
              <a:ext cx="69888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Isaïe 60, 6b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</a:t>
              </a:r>
              <a:r>
                <a: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Tous les gens de Saba viendront, apportant l’or et l’encens ; </a:t>
              </a:r>
            </a:p>
            <a:p>
              <a:pPr algn="ctr"/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annonceront les exploits du Seigneur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.”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268" y="507963"/>
            <a:ext cx="2415504" cy="2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38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37D569E-AF88-9161-1DDF-79446F7053C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3AB22DED-BBEA-4178-C11E-E8C2842C367E}"/>
              </a:ext>
            </a:extLst>
          </p:cNvPr>
          <p:cNvGrpSpPr/>
          <p:nvPr/>
        </p:nvGrpSpPr>
        <p:grpSpPr>
          <a:xfrm>
            <a:off x="895350" y="1159982"/>
            <a:ext cx="6981825" cy="2161636"/>
            <a:chOff x="600075" y="1074257"/>
            <a:chExt cx="5495925" cy="216163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AE5A47FE-7CD7-4958-6A08-8E8980242FBA}"/>
                </a:ext>
              </a:extLst>
            </p:cNvPr>
            <p:cNvSpPr/>
            <p:nvPr/>
          </p:nvSpPr>
          <p:spPr>
            <a:xfrm>
              <a:off x="600075" y="1074257"/>
              <a:ext cx="5495925" cy="15460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14598C2E-B01F-1BDD-3EF4-5B71E892A5C2}"/>
                </a:ext>
              </a:extLst>
            </p:cNvPr>
            <p:cNvSpPr txBox="1"/>
            <p:nvPr/>
          </p:nvSpPr>
          <p:spPr>
            <a:xfrm>
              <a:off x="804862" y="1143012"/>
              <a:ext cx="5086350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L’usage de l’or était réservé à Dieu,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aux personnes importantes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(Rois, Pharaons, Empereurs….)</a:t>
              </a:r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5F037441-EC86-A630-7A7C-D138795C97DB}"/>
              </a:ext>
            </a:extLst>
          </p:cNvPr>
          <p:cNvGrpSpPr/>
          <p:nvPr/>
        </p:nvGrpSpPr>
        <p:grpSpPr>
          <a:xfrm>
            <a:off x="2248930" y="3936551"/>
            <a:ext cx="8998426" cy="2248610"/>
            <a:chOff x="2344524" y="4241351"/>
            <a:chExt cx="8521832" cy="224861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CB4B7A8A-B5E0-BE21-4BE3-E340291119EE}"/>
                </a:ext>
              </a:extLst>
            </p:cNvPr>
            <p:cNvSpPr/>
            <p:nvPr/>
          </p:nvSpPr>
          <p:spPr>
            <a:xfrm>
              <a:off x="2344524" y="4241351"/>
              <a:ext cx="8521832" cy="224861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C27A8E3F-C715-C47A-8C47-4EFECEDCB1C1}"/>
                </a:ext>
              </a:extLst>
            </p:cNvPr>
            <p:cNvSpPr txBox="1"/>
            <p:nvPr/>
          </p:nvSpPr>
          <p:spPr>
            <a:xfrm>
              <a:off x="2547790" y="4243192"/>
              <a:ext cx="811530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offrant de l’or, les mages nous désignent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comme le roi attendu.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 la croix, Jésus portera une couronne comme les rois mais ce sera  une couronne d’épines :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sera roi autrement !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D0346D4-F238-743B-C5B4-A9811F0EB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131" y="1229167"/>
            <a:ext cx="2684396" cy="29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2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BDF585B-F17F-92AA-C3FF-49CB157FD06B}"/>
              </a:ext>
            </a:extLst>
          </p:cNvPr>
          <p:cNvGrpSpPr/>
          <p:nvPr/>
        </p:nvGrpSpPr>
        <p:grpSpPr>
          <a:xfrm>
            <a:off x="1688872" y="3286021"/>
            <a:ext cx="8521832" cy="3110844"/>
            <a:chOff x="1696824" y="2045617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C6C2D20F-6E8B-0BA0-BB42-8F6C798025F3}"/>
                </a:ext>
              </a:extLst>
            </p:cNvPr>
            <p:cNvSpPr/>
            <p:nvPr/>
          </p:nvSpPr>
          <p:spPr>
            <a:xfrm>
              <a:off x="1696824" y="2045617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EA0F893F-CD10-B8B4-6EF9-BB19970E39B4}"/>
                </a:ext>
              </a:extLst>
            </p:cNvPr>
            <p:cNvSpPr txBox="1"/>
            <p:nvPr/>
          </p:nvSpPr>
          <p:spPr>
            <a:xfrm>
              <a:off x="3048000" y="2262211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Ils entrèrent dans la maison, ils virent l’enfant avec Marie sa mère ; et, tombant à ses pieds, ils se prosternèrent devant lui. Ils ouvrirent leurs coffrets, et lui offrirent leurs présents : 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 l’or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 l’encens 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et de la myrrhe.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CBE80A3-661F-D57B-5667-E7BD4D3D4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331" y="0"/>
            <a:ext cx="3258349" cy="3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51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CE482FF-BF61-1809-B081-60EA89FA6003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002CF5BD-4865-FDA2-37C4-5A6D0C835FC3}"/>
              </a:ext>
            </a:extLst>
          </p:cNvPr>
          <p:cNvGrpSpPr/>
          <p:nvPr/>
        </p:nvGrpSpPr>
        <p:grpSpPr>
          <a:xfrm>
            <a:off x="1922889" y="650722"/>
            <a:ext cx="6315075" cy="1684352"/>
            <a:chOff x="1676399" y="845317"/>
            <a:chExt cx="6315075" cy="1684352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07100429-9ACB-7756-A22E-6CA197900694}"/>
                </a:ext>
              </a:extLst>
            </p:cNvPr>
            <p:cNvSpPr/>
            <p:nvPr/>
          </p:nvSpPr>
          <p:spPr>
            <a:xfrm>
              <a:off x="1676399" y="845317"/>
              <a:ext cx="6315075" cy="168435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A614F51-0963-9106-6DA2-7DE27318C1CD}"/>
                </a:ext>
              </a:extLst>
            </p:cNvPr>
            <p:cNvSpPr txBox="1"/>
            <p:nvPr/>
          </p:nvSpPr>
          <p:spPr>
            <a:xfrm>
              <a:off x="1828800" y="1035420"/>
              <a:ext cx="6096000" cy="1179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L’encens est une résine odorante que l’on brûle. </a:t>
              </a:r>
              <a:endPara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FD41B423-DCEA-FA21-7CA0-100DAC6BD91B}"/>
              </a:ext>
            </a:extLst>
          </p:cNvPr>
          <p:cNvGrpSpPr/>
          <p:nvPr/>
        </p:nvGrpSpPr>
        <p:grpSpPr>
          <a:xfrm>
            <a:off x="4418407" y="4212436"/>
            <a:ext cx="6778852" cy="1684352"/>
            <a:chOff x="3319315" y="4924425"/>
            <a:chExt cx="6300933" cy="16002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1AC1E656-91F3-F811-9B27-DB74DA4D6A75}"/>
                </a:ext>
              </a:extLst>
            </p:cNvPr>
            <p:cNvSpPr/>
            <p:nvPr/>
          </p:nvSpPr>
          <p:spPr>
            <a:xfrm>
              <a:off x="3524249" y="4924425"/>
              <a:ext cx="6095999" cy="16002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A245EC3A-C062-FC3C-3F0C-A29719506501}"/>
                </a:ext>
              </a:extLst>
            </p:cNvPr>
            <p:cNvSpPr txBox="1"/>
            <p:nvPr/>
          </p:nvSpPr>
          <p:spPr>
            <a:xfrm>
              <a:off x="3319315" y="5002253"/>
              <a:ext cx="6096000" cy="1315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as-tu déjà vu ou l’as-tu senti ?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dans quelles occasions ?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Parfois à la messe on en brûle. 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3F70997-5747-8AA4-E51C-0D6F293CC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8" y="2252226"/>
            <a:ext cx="4107124" cy="47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EF87B21-CC88-CDCE-21AA-EB88575836C0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FCD23140-FA86-764C-87FB-3AC1774E4558}"/>
              </a:ext>
            </a:extLst>
          </p:cNvPr>
          <p:cNvGrpSpPr/>
          <p:nvPr/>
        </p:nvGrpSpPr>
        <p:grpSpPr>
          <a:xfrm>
            <a:off x="3104902" y="758320"/>
            <a:ext cx="6125486" cy="1863315"/>
            <a:chOff x="2818889" y="1367256"/>
            <a:chExt cx="6191250" cy="228602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33C2232-6954-1BC1-55E8-7EF24CDA7C1F}"/>
                </a:ext>
              </a:extLst>
            </p:cNvPr>
            <p:cNvSpPr/>
            <p:nvPr/>
          </p:nvSpPr>
          <p:spPr>
            <a:xfrm>
              <a:off x="2818889" y="1367256"/>
              <a:ext cx="6191250" cy="2255853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EB0A72C6-0B0C-AE00-6C50-3D514CA89B84}"/>
                </a:ext>
              </a:extLst>
            </p:cNvPr>
            <p:cNvSpPr txBox="1"/>
            <p:nvPr/>
          </p:nvSpPr>
          <p:spPr>
            <a:xfrm>
              <a:off x="2999864" y="1503931"/>
              <a:ext cx="5836063" cy="2149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Exode 30, 08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 Quand, chaque matin, Aaron viendra entretenir les lampes,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y brûlera de l’encens aromatique...”</a:t>
              </a: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96FF6ED-9271-F9E3-75A7-B8A801A3CDD5}"/>
              </a:ext>
            </a:extLst>
          </p:cNvPr>
          <p:cNvGrpSpPr/>
          <p:nvPr/>
        </p:nvGrpSpPr>
        <p:grpSpPr>
          <a:xfrm>
            <a:off x="5210175" y="4236365"/>
            <a:ext cx="5591176" cy="2440721"/>
            <a:chOff x="3390900" y="4255415"/>
            <a:chExt cx="5591176" cy="244072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FE68CED5-47F4-7A44-7393-C0ABD7397A3D}"/>
                </a:ext>
              </a:extLst>
            </p:cNvPr>
            <p:cNvSpPr/>
            <p:nvPr/>
          </p:nvSpPr>
          <p:spPr>
            <a:xfrm>
              <a:off x="3390900" y="4255415"/>
              <a:ext cx="5591176" cy="2135860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AD3556F0-E343-2FE9-E060-9CD93210FB38}"/>
                </a:ext>
              </a:extLst>
            </p:cNvPr>
            <p:cNvSpPr txBox="1"/>
            <p:nvPr/>
          </p:nvSpPr>
          <p:spPr>
            <a:xfrm>
              <a:off x="3486150" y="4357034"/>
              <a:ext cx="5372100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Psaume 140, 2  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“Que ma prière devant toi s'élève comme un encens, et mes mains, comme l'offrande du soir.”</a:t>
              </a:r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AD5A60A-332B-9E29-F2B0-085296F9E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275" y="2547276"/>
            <a:ext cx="3632605" cy="4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0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18C932E-994C-7D5E-57F6-5B7BD0C31280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AC5AEE2-B151-17A4-C330-FD8C830B10A2}"/>
              </a:ext>
            </a:extLst>
          </p:cNvPr>
          <p:cNvGrpSpPr/>
          <p:nvPr/>
        </p:nvGrpSpPr>
        <p:grpSpPr>
          <a:xfrm>
            <a:off x="2114551" y="1014395"/>
            <a:ext cx="7277100" cy="2583665"/>
            <a:chOff x="2295526" y="940716"/>
            <a:chExt cx="7277100" cy="258366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6F1A0116-846C-E22D-B116-6538523C4741}"/>
                </a:ext>
              </a:extLst>
            </p:cNvPr>
            <p:cNvSpPr/>
            <p:nvPr/>
          </p:nvSpPr>
          <p:spPr>
            <a:xfrm>
              <a:off x="2295526" y="940716"/>
              <a:ext cx="7277100" cy="24882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AAF80B49-2013-210D-56DA-5C9074327D9D}"/>
                </a:ext>
              </a:extLst>
            </p:cNvPr>
            <p:cNvSpPr txBox="1"/>
            <p:nvPr/>
          </p:nvSpPr>
          <p:spPr>
            <a:xfrm>
              <a:off x="2948673" y="1000613"/>
              <a:ext cx="6096000" cy="2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L’encens, en raison de sa fumée qui s'élève vers le ciel et se répand partout, représente la prière et l'adoration.</a:t>
              </a:r>
            </a:p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fumée de l’encens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qui monte vers le ciel nous relie à Dieu.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685D80B-4A08-77D8-7D69-2E2499FC4FC2}"/>
              </a:ext>
            </a:extLst>
          </p:cNvPr>
          <p:cNvGrpSpPr/>
          <p:nvPr/>
        </p:nvGrpSpPr>
        <p:grpSpPr>
          <a:xfrm>
            <a:off x="3209927" y="4311666"/>
            <a:ext cx="6181724" cy="1605618"/>
            <a:chOff x="3476626" y="4506214"/>
            <a:chExt cx="6181724" cy="1605618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734ADF0A-6451-A2B7-7B7F-CE0A8DF609D1}"/>
                </a:ext>
              </a:extLst>
            </p:cNvPr>
            <p:cNvSpPr/>
            <p:nvPr/>
          </p:nvSpPr>
          <p:spPr>
            <a:xfrm>
              <a:off x="3476626" y="4506214"/>
              <a:ext cx="6181724" cy="160561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2D4FE899-F0C9-662D-9897-866E1E611A44}"/>
                </a:ext>
              </a:extLst>
            </p:cNvPr>
            <p:cNvSpPr txBox="1"/>
            <p:nvPr/>
          </p:nvSpPr>
          <p:spPr>
            <a:xfrm>
              <a:off x="3476626" y="4746320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En offrant </a:t>
              </a:r>
              <a:r>
                <a:rPr lang="fr-FR" sz="2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l’encens, 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mages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disent que Jésus est </a:t>
              </a:r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Dieu.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sz="28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662BBB6-BF42-66E2-61E6-B147D075C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9083"/>
            <a:ext cx="3450455" cy="39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6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761D90C7-8ED0-3D1B-424A-7D95F996F407}"/>
              </a:ext>
            </a:extLst>
          </p:cNvPr>
          <p:cNvSpPr/>
          <p:nvPr/>
        </p:nvSpPr>
        <p:spPr>
          <a:xfrm>
            <a:off x="1696824" y="204561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B884FBF-AF01-6F03-F4DD-83B7EE6B0C5C}"/>
              </a:ext>
            </a:extLst>
          </p:cNvPr>
          <p:cNvSpPr txBox="1"/>
          <p:nvPr/>
        </p:nvSpPr>
        <p:spPr>
          <a:xfrm>
            <a:off x="2150691" y="2262211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Ils entrèrent dans la maison, ils virent l’enfant avec Marie sa mère ; et, tombant à ses pieds, ils se prosternèrent devant lui. Ils ouvrirent leurs coffrets, et lui offrirent leurs présents : de l’or,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70099FD-88A8-2EA7-DC91-3BEF66BB3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311" y="2219434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2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A91740-4C30-5BD5-D8A1-AC058D866DC9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CF111AA3-37A6-FB3E-D986-51CDE0E3EC22}"/>
              </a:ext>
            </a:extLst>
          </p:cNvPr>
          <p:cNvGrpSpPr/>
          <p:nvPr/>
        </p:nvGrpSpPr>
        <p:grpSpPr>
          <a:xfrm>
            <a:off x="786213" y="1451670"/>
            <a:ext cx="9029299" cy="3735627"/>
            <a:chOff x="2933699" y="1423095"/>
            <a:chExt cx="7439025" cy="419384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AF42D15-7CE2-EF7E-DA6E-35CB4F0675C4}"/>
                </a:ext>
              </a:extLst>
            </p:cNvPr>
            <p:cNvSpPr/>
            <p:nvPr/>
          </p:nvSpPr>
          <p:spPr>
            <a:xfrm>
              <a:off x="2933699" y="1423095"/>
              <a:ext cx="7439025" cy="4193847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AC09C871-4466-8B30-C11F-03BF18173531}"/>
                </a:ext>
              </a:extLst>
            </p:cNvPr>
            <p:cNvSpPr txBox="1"/>
            <p:nvPr/>
          </p:nvSpPr>
          <p:spPr>
            <a:xfrm>
              <a:off x="3499520" y="1740780"/>
              <a:ext cx="609600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est un baume, (une crème) précieux produit à partir d'une résine rouge </a:t>
              </a: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importée d'Arabie. </a:t>
              </a:r>
              <a:endPara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est ce parfum dont on se sert pour embaumer, </a:t>
              </a: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parfumer un mort.</a:t>
              </a:r>
              <a:endParaRPr lang="fr-FR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644D57E-8B7E-2B27-81AA-E4E86B4D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762" y="2108116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955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676D1A0-6EAC-74D4-C97F-1E4E3B761645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463AC14-073E-88AE-642C-45AE291CA3F3}"/>
              </a:ext>
            </a:extLst>
          </p:cNvPr>
          <p:cNvGrpSpPr/>
          <p:nvPr/>
        </p:nvGrpSpPr>
        <p:grpSpPr>
          <a:xfrm>
            <a:off x="2847974" y="271004"/>
            <a:ext cx="6365942" cy="2881128"/>
            <a:chOff x="2847974" y="271004"/>
            <a:chExt cx="6365942" cy="28811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091455C2-E362-D7E0-CB87-0B0FB0BA508F}"/>
                </a:ext>
              </a:extLst>
            </p:cNvPr>
            <p:cNvSpPr/>
            <p:nvPr/>
          </p:nvSpPr>
          <p:spPr>
            <a:xfrm>
              <a:off x="2847974" y="271004"/>
              <a:ext cx="6365941" cy="288112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EADE4F3B-B467-3BC0-870D-DB7FB0FF7BA5}"/>
                </a:ext>
              </a:extLst>
            </p:cNvPr>
            <p:cNvSpPr txBox="1"/>
            <p:nvPr/>
          </p:nvSpPr>
          <p:spPr>
            <a:xfrm>
              <a:off x="3117916" y="424644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Exode 30, 23, 25-26 :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“« Procure-toi aussi du baume de première qualité ;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 la myrrhe fluide,…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Tu en feras une huile d’onction sainte…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Avec ce mélange, tu feras une onction sur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la tente de la Rencontre,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l’arche du Témoignage</a:t>
              </a:r>
              <a:r>
                <a: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»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1B48148-A0EA-11C9-0DD1-14E92C217BE0}"/>
              </a:ext>
            </a:extLst>
          </p:cNvPr>
          <p:cNvGrpSpPr/>
          <p:nvPr/>
        </p:nvGrpSpPr>
        <p:grpSpPr>
          <a:xfrm>
            <a:off x="2949508" y="3502470"/>
            <a:ext cx="6365942" cy="2903747"/>
            <a:chOff x="2949508" y="3502470"/>
            <a:chExt cx="6365942" cy="290374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15778BEC-EBF2-46C0-74E3-44B840DFAF90}"/>
                </a:ext>
              </a:extLst>
            </p:cNvPr>
            <p:cNvSpPr/>
            <p:nvPr/>
          </p:nvSpPr>
          <p:spPr>
            <a:xfrm>
              <a:off x="2949508" y="3502470"/>
              <a:ext cx="6365942" cy="288112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502883AF-862A-E9D0-8D4B-6FCB6783132B}"/>
                </a:ext>
              </a:extLst>
            </p:cNvPr>
            <p:cNvSpPr txBox="1"/>
            <p:nvPr/>
          </p:nvSpPr>
          <p:spPr>
            <a:xfrm>
              <a:off x="3048000" y="3728561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Jean 19, 39-40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: “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Nicodème … vint lui aussi ; il apportait un mélange de myrrhe et d’aloès pesant environ cent livres.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prirent donc le corps de Jésus,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qu’ils lièrent de linges, en employant les aromates selon la coutume juive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d’ensevelir les morts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fr-FR" sz="24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AD715D6-6A06-D799-3EA8-76488BF1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4" y="2576546"/>
            <a:ext cx="4120974" cy="40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3D811B9-2A44-8686-40AF-D1EA168287CF}"/>
              </a:ext>
            </a:extLst>
          </p:cNvPr>
          <p:cNvGrpSpPr/>
          <p:nvPr/>
        </p:nvGrpSpPr>
        <p:grpSpPr>
          <a:xfrm>
            <a:off x="1835084" y="3420728"/>
            <a:ext cx="8521832" cy="3110844"/>
            <a:chOff x="2073896" y="2450970"/>
            <a:chExt cx="8521832" cy="31108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01E65F98-9024-3D7B-FAE7-3DB84D7246CB}"/>
                </a:ext>
              </a:extLst>
            </p:cNvPr>
            <p:cNvSpPr txBox="1"/>
            <p:nvPr/>
          </p:nvSpPr>
          <p:spPr>
            <a:xfrm>
              <a:off x="3048786" y="2573766"/>
              <a:ext cx="609442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Jésus était né à </a:t>
              </a:r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Judée, au temps du roi Hérode le Grand. Or, voici que des mages venus d’Orient arrivèrent à Jérusalem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B8C81BA0-625D-4C28-B175-DDFE41C4902B}"/>
                </a:ext>
              </a:extLst>
            </p:cNvPr>
            <p:cNvSpPr/>
            <p:nvPr/>
          </p:nvSpPr>
          <p:spPr>
            <a:xfrm>
              <a:off x="2073896" y="2450970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ABBA8F2-0669-4DE8-6625-81CFC8F5D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608" y="74988"/>
            <a:ext cx="2662648" cy="33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40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A327BEF-457F-A14D-58BF-49F9577294DF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D1C0231-966B-13A4-287E-62E73F8B7A20}"/>
              </a:ext>
            </a:extLst>
          </p:cNvPr>
          <p:cNvGrpSpPr/>
          <p:nvPr/>
        </p:nvGrpSpPr>
        <p:grpSpPr>
          <a:xfrm>
            <a:off x="2276474" y="874042"/>
            <a:ext cx="6772275" cy="2865936"/>
            <a:chOff x="2276474" y="874042"/>
            <a:chExt cx="6772275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F8D7AD65-783A-FE13-5E1D-0FBA28B69F34}"/>
                </a:ext>
              </a:extLst>
            </p:cNvPr>
            <p:cNvSpPr/>
            <p:nvPr/>
          </p:nvSpPr>
          <p:spPr>
            <a:xfrm>
              <a:off x="2276474" y="874042"/>
              <a:ext cx="6772275" cy="3110844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9C16F69A-1498-3B8C-2285-8A53AB3D369D}"/>
                </a:ext>
              </a:extLst>
            </p:cNvPr>
            <p:cNvSpPr txBox="1"/>
            <p:nvPr/>
          </p:nvSpPr>
          <p:spPr>
            <a:xfrm>
              <a:off x="2776390" y="979489"/>
              <a:ext cx="6015185" cy="2786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servit pour préparer le corps de Jésus avant sa mise au tombeau comme pour tous les hommes.</a:t>
              </a:r>
              <a:r>
                <a:rPr lang="fr-FR" sz="20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offrant de la myrrhe, les mages nous disent que Jésus est vraiment homme et comme tout homme il mourra. </a:t>
              </a:r>
            </a:p>
            <a:p>
              <a:pPr algn="ctr"/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Matthieu nous annonce ainsi la mort de Jésus sur la croix. Mais Jésus ressuscitera 3 jours après sa mort.</a:t>
              </a:r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5B9ECC8-FA4A-70EF-C443-C7D3D3EC9FEE}"/>
              </a:ext>
            </a:extLst>
          </p:cNvPr>
          <p:cNvGrpSpPr/>
          <p:nvPr/>
        </p:nvGrpSpPr>
        <p:grpSpPr>
          <a:xfrm>
            <a:off x="4162425" y="4686300"/>
            <a:ext cx="6619875" cy="1594110"/>
            <a:chOff x="4162425" y="4686300"/>
            <a:chExt cx="6619875" cy="159411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8E2A2C71-53EE-3EBC-86F8-41CE3793C56F}"/>
                </a:ext>
              </a:extLst>
            </p:cNvPr>
            <p:cNvSpPr/>
            <p:nvPr/>
          </p:nvSpPr>
          <p:spPr>
            <a:xfrm>
              <a:off x="4162425" y="4686300"/>
              <a:ext cx="6619875" cy="159411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BE5387A8-AACC-BF74-CBD4-239538A0E9E5}"/>
                </a:ext>
              </a:extLst>
            </p:cNvPr>
            <p:cNvSpPr txBox="1"/>
            <p:nvPr/>
          </p:nvSpPr>
          <p:spPr>
            <a:xfrm>
              <a:off x="4351256" y="5006301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Et toi, reconnais-tu Jésus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comme le mort et le “re–suscité” ?</a:t>
              </a:r>
              <a:endParaRPr lang="fr-FR" sz="28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7823DCF-5AC7-54A7-5E5A-C3EE538F9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280" y="2171700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A354794C-94B7-A12E-27D2-71889961C9BB}"/>
              </a:ext>
            </a:extLst>
          </p:cNvPr>
          <p:cNvSpPr/>
          <p:nvPr/>
        </p:nvSpPr>
        <p:spPr>
          <a:xfrm>
            <a:off x="1329047" y="1343631"/>
            <a:ext cx="8521832" cy="25593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BE7FF9C-604F-B7C8-24C4-16937B1A2F4C}"/>
              </a:ext>
            </a:extLst>
          </p:cNvPr>
          <p:cNvSpPr txBox="1"/>
          <p:nvPr/>
        </p:nvSpPr>
        <p:spPr>
          <a:xfrm>
            <a:off x="2067370" y="150064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Mais, avertis en songe de ne pas retourner chez Hérode,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 un autre chemin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78CA047-3BED-02D7-746D-2C20A4767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594" y="3238985"/>
            <a:ext cx="335474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59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7A5A2EA-5A07-6286-A7DA-2DC95237113E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4DE8B80-BB83-01A4-12F4-B2BE9754B4CA}"/>
              </a:ext>
            </a:extLst>
          </p:cNvPr>
          <p:cNvGrpSpPr/>
          <p:nvPr/>
        </p:nvGrpSpPr>
        <p:grpSpPr>
          <a:xfrm>
            <a:off x="3144224" y="3025035"/>
            <a:ext cx="6410326" cy="3110844"/>
            <a:chOff x="2447925" y="1121692"/>
            <a:chExt cx="6410326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4CAFDE1F-321F-C279-D0A6-7C005A75B1C7}"/>
                </a:ext>
              </a:extLst>
            </p:cNvPr>
            <p:cNvSpPr/>
            <p:nvPr/>
          </p:nvSpPr>
          <p:spPr>
            <a:xfrm>
              <a:off x="2447925" y="1121692"/>
              <a:ext cx="6410326" cy="311084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30F8EF30-503C-E2B1-1E30-6A21D932C922}"/>
                </a:ext>
              </a:extLst>
            </p:cNvPr>
            <p:cNvSpPr txBox="1"/>
            <p:nvPr/>
          </p:nvSpPr>
          <p:spPr>
            <a:xfrm>
              <a:off x="2605088" y="1185548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Pourquoi Matthieu nous dit que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mages ne retournent pas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 le même chemin ?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Quel est ce chemin ?</a:t>
              </a:r>
            </a:p>
            <a:p>
              <a:pPr algn="ctr"/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Pourquoi changer de chemin ?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9671AEF-6D16-9D50-CE5F-27645742A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145" y="393277"/>
            <a:ext cx="2606007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25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058F02-1869-23DB-7BA6-C37DC02B37D3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B6E00FB5-3781-C4D6-DDB6-8A2E3E2EAF02}"/>
              </a:ext>
            </a:extLst>
          </p:cNvPr>
          <p:cNvGrpSpPr/>
          <p:nvPr/>
        </p:nvGrpSpPr>
        <p:grpSpPr>
          <a:xfrm>
            <a:off x="1989173" y="3129884"/>
            <a:ext cx="8521832" cy="3110844"/>
            <a:chOff x="2052784" y="1873578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D06EEB19-82F4-EDAF-D165-B39EE6E365F2}"/>
                </a:ext>
              </a:extLst>
            </p:cNvPr>
            <p:cNvSpPr/>
            <p:nvPr/>
          </p:nvSpPr>
          <p:spPr>
            <a:xfrm>
              <a:off x="2052784" y="1873578"/>
              <a:ext cx="8521832" cy="3110844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9770BC29-A81E-C70B-9989-34FC39C5635C}"/>
                </a:ext>
              </a:extLst>
            </p:cNvPr>
            <p:cNvSpPr txBox="1"/>
            <p:nvPr/>
          </p:nvSpPr>
          <p:spPr>
            <a:xfrm>
              <a:off x="2971568" y="2224385"/>
              <a:ext cx="6553432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repart chez lui. </a:t>
              </a:r>
            </a:p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Livre des Nombres 24, 25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 leva et s’en alla. Il s’en retourna chez lui, tandis que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Balaq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lui aussi, s’en allait par son propre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chemin.ˮ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C7F0FBC-E73B-ABA7-136C-CC49291E5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10385" y="319634"/>
            <a:ext cx="2606007" cy="2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46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AD54347-BB41-CF94-E749-81E36586DF20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94E18F02-CEC7-9408-33C6-8D4FA561E519}"/>
              </a:ext>
            </a:extLst>
          </p:cNvPr>
          <p:cNvGrpSpPr/>
          <p:nvPr/>
        </p:nvGrpSpPr>
        <p:grpSpPr>
          <a:xfrm>
            <a:off x="2590800" y="615323"/>
            <a:ext cx="7229475" cy="3437693"/>
            <a:chOff x="2590800" y="615323"/>
            <a:chExt cx="7229475" cy="382178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B8C82061-090A-16C9-CF81-33442881C7A2}"/>
                </a:ext>
              </a:extLst>
            </p:cNvPr>
            <p:cNvSpPr/>
            <p:nvPr/>
          </p:nvSpPr>
          <p:spPr>
            <a:xfrm>
              <a:off x="2590800" y="615323"/>
              <a:ext cx="7229475" cy="38217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0A02CFE0-C813-AC64-99A2-737D8C36DD68}"/>
                </a:ext>
              </a:extLst>
            </p:cNvPr>
            <p:cNvSpPr txBox="1"/>
            <p:nvPr/>
          </p:nvSpPr>
          <p:spPr>
            <a:xfrm>
              <a:off x="3248025" y="795810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ne retournant pas voir Hérode et en repartant par un autre chemin les Mages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vont sauver l’enfant Jésus.</a:t>
              </a:r>
            </a:p>
            <a:p>
              <a:pPr algn="ctr"/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Après cette  rencontre, les Mages prennent un nouveau chemin de vie,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 chemin qui mène vers Dieu.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1BD8648F-9D91-ED73-624A-591C9F0E326D}"/>
              </a:ext>
            </a:extLst>
          </p:cNvPr>
          <p:cNvGrpSpPr/>
          <p:nvPr/>
        </p:nvGrpSpPr>
        <p:grpSpPr>
          <a:xfrm>
            <a:off x="3476625" y="4617593"/>
            <a:ext cx="7477125" cy="1994416"/>
            <a:chOff x="3009900" y="4743450"/>
            <a:chExt cx="7477125" cy="1994416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6788730A-E696-EC42-6CDF-4BF2FCA65D43}"/>
                </a:ext>
              </a:extLst>
            </p:cNvPr>
            <p:cNvSpPr/>
            <p:nvPr/>
          </p:nvSpPr>
          <p:spPr>
            <a:xfrm>
              <a:off x="3009900" y="4743450"/>
              <a:ext cx="7477125" cy="199441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863EF689-EB6B-C24E-263B-404D9CD2E614}"/>
                </a:ext>
              </a:extLst>
            </p:cNvPr>
            <p:cNvSpPr txBox="1"/>
            <p:nvPr/>
          </p:nvSpPr>
          <p:spPr>
            <a:xfrm>
              <a:off x="3600450" y="4832717"/>
              <a:ext cx="67056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rencontre avec Jésus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nous transforme nous aussi.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Prendre le chemin à sa suite, 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nous aide à faire grandir  notre foi en Dieu.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967C0E-D2B0-1A11-733C-860AA062A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43" y="3375017"/>
            <a:ext cx="2606007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194095-83C4-CECA-BBE6-4C50B78D07B7}"/>
              </a:ext>
            </a:extLst>
          </p:cNvPr>
          <p:cNvSpPr txBox="1"/>
          <p:nvPr/>
        </p:nvSpPr>
        <p:spPr>
          <a:xfrm>
            <a:off x="3775712" y="4910591"/>
            <a:ext cx="800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Réalisation Catéchèse Par la Parole</a:t>
            </a:r>
            <a:b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Illustrations Chantal </a:t>
            </a:r>
            <a:r>
              <a:rPr lang="fr-FR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Lorge</a:t>
            </a:r>
            <a:endParaRPr lang="fr-FR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fr-FR" sz="2800" b="1" dirty="0">
                <a:latin typeface="Times New Roman"/>
                <a:cs typeface="Times New Roman"/>
                <a:sym typeface="Times New Roman"/>
              </a:rPr>
              <a:t>Colorisation Annie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7342101-2BC1-C75D-364B-D409C476D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19" y="4780902"/>
            <a:ext cx="3245493" cy="17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54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C94B971-DA13-DD2A-6481-950925F3E4D1}"/>
              </a:ext>
            </a:extLst>
          </p:cNvPr>
          <p:cNvGrpSpPr/>
          <p:nvPr/>
        </p:nvGrpSpPr>
        <p:grpSpPr>
          <a:xfrm>
            <a:off x="1008667" y="1781666"/>
            <a:ext cx="8521832" cy="1432874"/>
            <a:chOff x="1008667" y="1781666"/>
            <a:chExt cx="8521832" cy="143287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3D399305-714C-27E1-FD2F-67B354949A11}"/>
                </a:ext>
              </a:extLst>
            </p:cNvPr>
            <p:cNvSpPr/>
            <p:nvPr/>
          </p:nvSpPr>
          <p:spPr>
            <a:xfrm>
              <a:off x="1008667" y="1781666"/>
              <a:ext cx="8521832" cy="143287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61989706-C8F2-E0B4-27C4-752E3D056606}"/>
                </a:ext>
              </a:extLst>
            </p:cNvPr>
            <p:cNvSpPr txBox="1"/>
            <p:nvPr/>
          </p:nvSpPr>
          <p:spPr>
            <a:xfrm>
              <a:off x="1973344" y="2123711"/>
              <a:ext cx="609442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veut dire Bethléem?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0474FE1C-81DF-180A-5411-905E9F63B291}"/>
              </a:ext>
            </a:extLst>
          </p:cNvPr>
          <p:cNvGrpSpPr/>
          <p:nvPr/>
        </p:nvGrpSpPr>
        <p:grpSpPr>
          <a:xfrm>
            <a:off x="5175315" y="3583526"/>
            <a:ext cx="6287678" cy="2162112"/>
            <a:chOff x="3761295" y="4417797"/>
            <a:chExt cx="6287678" cy="216211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2B28B0D3-E16F-339E-8E7A-AF4121D3E24E}"/>
                </a:ext>
              </a:extLst>
            </p:cNvPr>
            <p:cNvSpPr/>
            <p:nvPr/>
          </p:nvSpPr>
          <p:spPr>
            <a:xfrm>
              <a:off x="3761295" y="4417797"/>
              <a:ext cx="6287678" cy="216211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33D6FE95-06F1-2CB3-43B8-953440A1E8BA}"/>
                </a:ext>
              </a:extLst>
            </p:cNvPr>
            <p:cNvSpPr txBox="1"/>
            <p:nvPr/>
          </p:nvSpPr>
          <p:spPr>
            <a:xfrm>
              <a:off x="3857920" y="4565724"/>
              <a:ext cx="60944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signifie : "maison du pain”.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Connais-tu quelqu’un d’autre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 était originaire de ce village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nous dit-on que Jésus est né à Bethléem, « la maison du pain » ?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BA740CB-16FA-D5EC-49C5-92F6DE6969B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0330828-CB77-03E7-5118-17A81E819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67772" y="116819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8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983962A-653D-A3B6-540F-E4579B9AC835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E4F21C0-F48A-3796-7003-1A130A1B58A6}"/>
              </a:ext>
            </a:extLst>
          </p:cNvPr>
          <p:cNvGrpSpPr/>
          <p:nvPr/>
        </p:nvGrpSpPr>
        <p:grpSpPr>
          <a:xfrm>
            <a:off x="443059" y="763572"/>
            <a:ext cx="6491141" cy="2055828"/>
            <a:chOff x="443059" y="763572"/>
            <a:chExt cx="6491141" cy="20558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26758645-849E-8996-2932-DCE0451186A3}"/>
                </a:ext>
              </a:extLst>
            </p:cNvPr>
            <p:cNvSpPr/>
            <p:nvPr/>
          </p:nvSpPr>
          <p:spPr>
            <a:xfrm>
              <a:off x="443059" y="763572"/>
              <a:ext cx="6491141" cy="205582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1F3CAF80-DAE7-1F36-886D-001E982714C4}"/>
                </a:ext>
              </a:extLst>
            </p:cNvPr>
            <p:cNvSpPr txBox="1"/>
            <p:nvPr/>
          </p:nvSpPr>
          <p:spPr>
            <a:xfrm>
              <a:off x="640629" y="821990"/>
              <a:ext cx="60960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Luc 2, 4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“Joseph, lui aussi, monta de Galilée, depuis la ville de Nazareth, vers la Judée, jusqu’à la ville de David appelée Bethléem.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était en effet de la maison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de la lignée de David.”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015C64F-609B-99B6-A463-BFA1670BBF31}"/>
              </a:ext>
            </a:extLst>
          </p:cNvPr>
          <p:cNvGrpSpPr/>
          <p:nvPr/>
        </p:nvGrpSpPr>
        <p:grpSpPr>
          <a:xfrm>
            <a:off x="3116049" y="3245767"/>
            <a:ext cx="6589926" cy="3172399"/>
            <a:chOff x="3116049" y="3245767"/>
            <a:chExt cx="6589926" cy="317239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2EC06320-26F6-2E9D-429E-796C0B459D81}"/>
                </a:ext>
              </a:extLst>
            </p:cNvPr>
            <p:cNvSpPr/>
            <p:nvPr/>
          </p:nvSpPr>
          <p:spPr>
            <a:xfrm>
              <a:off x="3116049" y="3245767"/>
              <a:ext cx="6589926" cy="3110844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D1B0F621-D7C4-36FD-1F17-B2867C42E6E4}"/>
                </a:ext>
              </a:extLst>
            </p:cNvPr>
            <p:cNvSpPr txBox="1"/>
            <p:nvPr/>
          </p:nvSpPr>
          <p:spPr>
            <a:xfrm>
              <a:off x="3276600" y="3309623"/>
              <a:ext cx="609600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Matthieu 2, 26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“Pendant le repas,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Jésus, ayant pris du pain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prononcé la bénédiction,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rompit et, le donnant aux disciples,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dit : « Prenez, mangez :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ceci est mon corps. »”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CEF08EA-0AF0-51B3-4F17-F77A3CC15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43632" y="209077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7848BA0-3465-82D8-B538-5B337ABCE91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25B9059C-2483-332E-D81E-0110C4CA3518}"/>
              </a:ext>
            </a:extLst>
          </p:cNvPr>
          <p:cNvGrpSpPr/>
          <p:nvPr/>
        </p:nvGrpSpPr>
        <p:grpSpPr>
          <a:xfrm>
            <a:off x="534773" y="940717"/>
            <a:ext cx="8085351" cy="2802608"/>
            <a:chOff x="534773" y="940717"/>
            <a:chExt cx="8085351" cy="280260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6B9CCBCF-3EA2-021B-6D36-ADFE937EC5CA}"/>
                </a:ext>
              </a:extLst>
            </p:cNvPr>
            <p:cNvSpPr/>
            <p:nvPr/>
          </p:nvSpPr>
          <p:spPr>
            <a:xfrm>
              <a:off x="534773" y="940717"/>
              <a:ext cx="8085351" cy="280260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E4E73163-BA2D-F09A-3CE2-A76B7DEAA240}"/>
                </a:ext>
              </a:extLst>
            </p:cNvPr>
            <p:cNvSpPr txBox="1"/>
            <p:nvPr/>
          </p:nvSpPr>
          <p:spPr>
            <a:xfrm>
              <a:off x="647700" y="1003193"/>
              <a:ext cx="77724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est la ville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peuple hébreu attendait un messie qui serait de la lignée (un descendant) de la 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maison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C’est aussi là, à Bethléem que Joseph et Marie viennent se faire recenser parce que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Joseph était de la maison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A1FA8EF-5FFD-A2EA-6D23-3CB7E9C78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" b="2597"/>
          <a:stretch/>
        </p:blipFill>
        <p:spPr>
          <a:xfrm>
            <a:off x="8335666" y="169665"/>
            <a:ext cx="3856334" cy="2563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43D362B-5387-071E-16FB-5903B492EC05}"/>
              </a:ext>
            </a:extLst>
          </p:cNvPr>
          <p:cNvGrpSpPr/>
          <p:nvPr/>
        </p:nvGrpSpPr>
        <p:grpSpPr>
          <a:xfrm>
            <a:off x="1252643" y="3986956"/>
            <a:ext cx="8770507" cy="1054841"/>
            <a:chOff x="944994" y="3958778"/>
            <a:chExt cx="9837306" cy="105484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58166140-8C29-5D2D-0629-A21A31684B72}"/>
                </a:ext>
              </a:extLst>
            </p:cNvPr>
            <p:cNvSpPr/>
            <p:nvPr/>
          </p:nvSpPr>
          <p:spPr>
            <a:xfrm>
              <a:off x="944994" y="3958778"/>
              <a:ext cx="9837306" cy="862869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F1E5965A-374F-A609-0955-FB382C3BDD9F}"/>
                </a:ext>
              </a:extLst>
            </p:cNvPr>
            <p:cNvSpPr txBox="1"/>
            <p:nvPr/>
          </p:nvSpPr>
          <p:spPr>
            <a:xfrm>
              <a:off x="1695449" y="4059512"/>
              <a:ext cx="76536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dans ce récit serait-il le Messie attendu ?</a:t>
              </a: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0B129FB-75B5-A07C-60AB-1EFB3397F169}"/>
              </a:ext>
            </a:extLst>
          </p:cNvPr>
          <p:cNvGrpSpPr/>
          <p:nvPr/>
        </p:nvGrpSpPr>
        <p:grpSpPr>
          <a:xfrm>
            <a:off x="1316468" y="5217685"/>
            <a:ext cx="8770507" cy="1221215"/>
            <a:chOff x="1316468" y="5217685"/>
            <a:chExt cx="8770507" cy="1221215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xmlns="" id="{91B4C6FD-8490-69EB-75F1-39F3A6C0DB54}"/>
                </a:ext>
              </a:extLst>
            </p:cNvPr>
            <p:cNvSpPr/>
            <p:nvPr/>
          </p:nvSpPr>
          <p:spPr>
            <a:xfrm>
              <a:off x="1316468" y="5217685"/>
              <a:ext cx="8770507" cy="1221215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62ED73E3-132E-8198-1ADE-2DB662C8C481}"/>
                </a:ext>
              </a:extLst>
            </p:cNvPr>
            <p:cNvSpPr txBox="1"/>
            <p:nvPr/>
          </p:nvSpPr>
          <p:spPr>
            <a:xfrm>
              <a:off x="1557470" y="5238571"/>
              <a:ext cx="79343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Matthieu en nous précisant que Jésus est né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la maison du pain, ne nous annoncerait-il pas déjà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Jésus se donnera comme Pain de Vie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90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0D1FD9A0-FCF5-4F84-0B18-3EE81D267886}"/>
              </a:ext>
            </a:extLst>
          </p:cNvPr>
          <p:cNvGrpSpPr/>
          <p:nvPr/>
        </p:nvGrpSpPr>
        <p:grpSpPr>
          <a:xfrm>
            <a:off x="1696824" y="2045616"/>
            <a:ext cx="8837826" cy="2802609"/>
            <a:chOff x="1696824" y="2045616"/>
            <a:chExt cx="8837826" cy="359318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5374C468-4678-7B60-D4C0-AF339FED365A}"/>
                </a:ext>
              </a:extLst>
            </p:cNvPr>
            <p:cNvSpPr/>
            <p:nvPr/>
          </p:nvSpPr>
          <p:spPr>
            <a:xfrm>
              <a:off x="1696824" y="2045616"/>
              <a:ext cx="8837826" cy="3593183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F1B49103-BE5B-86FA-EE87-4E96DE870336}"/>
                </a:ext>
              </a:extLst>
            </p:cNvPr>
            <p:cNvSpPr txBox="1"/>
            <p:nvPr/>
          </p:nvSpPr>
          <p:spPr>
            <a:xfrm>
              <a:off x="1973343" y="2124760"/>
              <a:ext cx="81136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6E0334D-3135-B7D0-CBB4-289B12EF6EC2}"/>
              </a:ext>
            </a:extLst>
          </p:cNvPr>
          <p:cNvSpPr txBox="1"/>
          <p:nvPr/>
        </p:nvSpPr>
        <p:spPr>
          <a:xfrm>
            <a:off x="2467859" y="2274838"/>
            <a:ext cx="7295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Jésus était né à Bethléem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Judée,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temps du roi Hérode le Grand.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voici que des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venus d’Orient arrivèrent à Jérusalem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B312D3A-70BB-B5F2-5CFC-4765550E0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77656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82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0507E5E-8545-71C3-C751-5C412F50E72D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CE8ED06-B86A-C4BF-265E-738A80667C45}"/>
              </a:ext>
            </a:extLst>
          </p:cNvPr>
          <p:cNvGrpSpPr/>
          <p:nvPr/>
        </p:nvGrpSpPr>
        <p:grpSpPr>
          <a:xfrm>
            <a:off x="990600" y="765691"/>
            <a:ext cx="7181850" cy="1279926"/>
            <a:chOff x="990600" y="765691"/>
            <a:chExt cx="7181850" cy="127992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19DD0461-9D89-884C-DAA8-B816C27D1BE2}"/>
                </a:ext>
              </a:extLst>
            </p:cNvPr>
            <p:cNvSpPr/>
            <p:nvPr/>
          </p:nvSpPr>
          <p:spPr>
            <a:xfrm>
              <a:off x="990600" y="765691"/>
              <a:ext cx="7181850" cy="127992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F18BE6C3-4FD0-DC13-1D41-5F34074714A1}"/>
                </a:ext>
              </a:extLst>
            </p:cNvPr>
            <p:cNvSpPr txBox="1"/>
            <p:nvPr/>
          </p:nvSpPr>
          <p:spPr>
            <a:xfrm>
              <a:off x="1733550" y="1025919"/>
              <a:ext cx="6096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Qu’est-ce qu'un mage en ce temps-là ?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A2F715F0-1FDA-6C46-6464-7DA4D25B1C61}"/>
              </a:ext>
            </a:extLst>
          </p:cNvPr>
          <p:cNvGrpSpPr/>
          <p:nvPr/>
        </p:nvGrpSpPr>
        <p:grpSpPr>
          <a:xfrm>
            <a:off x="1849223" y="2198016"/>
            <a:ext cx="8618751" cy="2293380"/>
            <a:chOff x="1849223" y="2198016"/>
            <a:chExt cx="8618751" cy="229338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52D8D248-672A-C9F4-0B68-2E0BBF2075CD}"/>
                </a:ext>
              </a:extLst>
            </p:cNvPr>
            <p:cNvSpPr/>
            <p:nvPr/>
          </p:nvSpPr>
          <p:spPr>
            <a:xfrm>
              <a:off x="1849223" y="2198016"/>
              <a:ext cx="8618751" cy="229338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A3ABDCF7-4FA9-6C02-41B2-6C18C319CE88}"/>
                </a:ext>
              </a:extLst>
            </p:cNvPr>
            <p:cNvSpPr txBox="1"/>
            <p:nvPr/>
          </p:nvSpPr>
          <p:spPr>
            <a:xfrm>
              <a:off x="1990725" y="2244627"/>
              <a:ext cx="807720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 mages sont des « savants », « des sages » de l’époque, mi-savants, mi-devins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dans l’antiquité, ils pratiquaient la divination,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médecine, l’astrologie et interprétaient les songes.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 sont des païens, des non croyants au Dieu unique.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E865CF94-5870-8973-2457-727280EA334E}"/>
              </a:ext>
            </a:extLst>
          </p:cNvPr>
          <p:cNvGrpSpPr/>
          <p:nvPr/>
        </p:nvGrpSpPr>
        <p:grpSpPr>
          <a:xfrm>
            <a:off x="4176840" y="5079092"/>
            <a:ext cx="5400675" cy="918055"/>
            <a:chOff x="4086224" y="4831956"/>
            <a:chExt cx="5400675" cy="118460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2DD99B99-42F3-81EF-33FF-01D21CCD8B5B}"/>
                </a:ext>
              </a:extLst>
            </p:cNvPr>
            <p:cNvSpPr/>
            <p:nvPr/>
          </p:nvSpPr>
          <p:spPr>
            <a:xfrm>
              <a:off x="4086224" y="4831956"/>
              <a:ext cx="5400675" cy="118460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3964287B-B520-AD2F-D2E8-D622FE579815}"/>
                </a:ext>
              </a:extLst>
            </p:cNvPr>
            <p:cNvSpPr txBox="1"/>
            <p:nvPr/>
          </p:nvSpPr>
          <p:spPr>
            <a:xfrm>
              <a:off x="4210050" y="4930259"/>
              <a:ext cx="51625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cherchent-ils Jésus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980FDDF-F8D0-810A-77FE-41ACC5C8A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77656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5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C19F14C-4060-8D72-725C-48AA3456FF9A}"/>
              </a:ext>
            </a:extLst>
          </p:cNvPr>
          <p:cNvSpPr txBox="1"/>
          <p:nvPr/>
        </p:nvSpPr>
        <p:spPr>
          <a:xfrm>
            <a:off x="133350" y="204800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EEB7E835-F27B-3A09-0C95-5E44422D1DDF}"/>
              </a:ext>
            </a:extLst>
          </p:cNvPr>
          <p:cNvGrpSpPr/>
          <p:nvPr/>
        </p:nvGrpSpPr>
        <p:grpSpPr>
          <a:xfrm>
            <a:off x="2017963" y="1899531"/>
            <a:ext cx="8632891" cy="3851789"/>
            <a:chOff x="1835083" y="1382696"/>
            <a:chExt cx="8632891" cy="447065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47B5CB82-002F-F816-E365-EE419FA8EF28}"/>
                </a:ext>
              </a:extLst>
            </p:cNvPr>
            <p:cNvSpPr/>
            <p:nvPr/>
          </p:nvSpPr>
          <p:spPr>
            <a:xfrm>
              <a:off x="1835083" y="1382696"/>
              <a:ext cx="8632891" cy="4446603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6FCCAA19-93CE-E24F-02B4-812048B48A55}"/>
                </a:ext>
              </a:extLst>
            </p:cNvPr>
            <p:cNvSpPr txBox="1"/>
            <p:nvPr/>
          </p:nvSpPr>
          <p:spPr>
            <a:xfrm>
              <a:off x="2505075" y="1482923"/>
              <a:ext cx="7477125" cy="4370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 mage est appelé par le roi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Balaq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 maudire le peuple aimé de Dieu.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Nombres 22, 10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:"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répondit à Dieu :          «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Balaq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fils de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Cippor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roi de Moab, m’a envoyé dire : Voici un peuple sorti d’Égypte, qui s’est répandu dans tout le pays. Viens donc et maudis-le pour moi ! Peut-être alors pourrai-je combattre contre lui et le chasser ! » " </a:t>
              </a:r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22AE244-0D16-719F-CB11-20A2735ED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32" y="1001009"/>
            <a:ext cx="2205061" cy="2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751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1676</Words>
  <Application>Microsoft Office PowerPoint</Application>
  <PresentationFormat>Personnalisé</PresentationFormat>
  <Paragraphs>233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Utilisateur Windows</cp:lastModifiedBy>
  <cp:revision>50</cp:revision>
  <dcterms:created xsi:type="dcterms:W3CDTF">2022-09-05T08:26:02Z</dcterms:created>
  <dcterms:modified xsi:type="dcterms:W3CDTF">2022-09-16T08:44:33Z</dcterms:modified>
</cp:coreProperties>
</file>