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91" r:id="rId4"/>
    <p:sldId id="292"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86" r:id="rId3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84"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50D8A8-BC79-F629-6A11-248B6B3EA6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412DB2-30B1-E741-F94F-CC086260A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D52EDCB-F20D-8D4C-3299-9FA20A653A03}"/>
              </a:ext>
            </a:extLst>
          </p:cNvPr>
          <p:cNvSpPr>
            <a:spLocks noGrp="1"/>
          </p:cNvSpPr>
          <p:nvPr>
            <p:ph type="dt" sz="half" idx="10"/>
          </p:nvPr>
        </p:nvSpPr>
        <p:spPr/>
        <p:txBody>
          <a:bodyPr/>
          <a:lstStyle/>
          <a:p>
            <a:fld id="{9B4081F2-4F7E-4508-B1D1-48D797B5CA57}" type="datetimeFigureOut">
              <a:rPr lang="fr-FR" smtClean="0"/>
              <a:t>05/09/2022</a:t>
            </a:fld>
            <a:endParaRPr lang="fr-FR"/>
          </a:p>
        </p:txBody>
      </p:sp>
      <p:sp>
        <p:nvSpPr>
          <p:cNvPr id="5" name="Espace réservé du pied de page 4">
            <a:extLst>
              <a:ext uri="{FF2B5EF4-FFF2-40B4-BE49-F238E27FC236}">
                <a16:creationId xmlns:a16="http://schemas.microsoft.com/office/drawing/2014/main" id="{870AE210-ACE2-8770-4E12-59695FB8F4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0E825D-D6FB-CD92-FD65-FE9D71D477E7}"/>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235182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28081-9A93-505A-653F-C353E12ABEC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B0A103D-D19C-4089-5C52-3052186312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B2405F-AAD7-4CD8-61AA-439C6A8F8F18}"/>
              </a:ext>
            </a:extLst>
          </p:cNvPr>
          <p:cNvSpPr>
            <a:spLocks noGrp="1"/>
          </p:cNvSpPr>
          <p:nvPr>
            <p:ph type="dt" sz="half" idx="10"/>
          </p:nvPr>
        </p:nvSpPr>
        <p:spPr/>
        <p:txBody>
          <a:bodyPr/>
          <a:lstStyle/>
          <a:p>
            <a:fld id="{9B4081F2-4F7E-4508-B1D1-48D797B5CA57}" type="datetimeFigureOut">
              <a:rPr lang="fr-FR" smtClean="0"/>
              <a:t>05/09/2022</a:t>
            </a:fld>
            <a:endParaRPr lang="fr-FR"/>
          </a:p>
        </p:txBody>
      </p:sp>
      <p:sp>
        <p:nvSpPr>
          <p:cNvPr id="5" name="Espace réservé du pied de page 4">
            <a:extLst>
              <a:ext uri="{FF2B5EF4-FFF2-40B4-BE49-F238E27FC236}">
                <a16:creationId xmlns:a16="http://schemas.microsoft.com/office/drawing/2014/main" id="{025FED23-795D-EF8A-CA83-2348F84C4D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9A3103-8AC0-A444-BB1B-8926C1565E27}"/>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8006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2C2ABEF-E7B9-D4A0-F43A-2E2308BBE88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CF0C8FC-C629-7798-2D14-64642B48622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6DB069-ED9E-18C4-F09C-7DFF38A2263E}"/>
              </a:ext>
            </a:extLst>
          </p:cNvPr>
          <p:cNvSpPr>
            <a:spLocks noGrp="1"/>
          </p:cNvSpPr>
          <p:nvPr>
            <p:ph type="dt" sz="half" idx="10"/>
          </p:nvPr>
        </p:nvSpPr>
        <p:spPr/>
        <p:txBody>
          <a:bodyPr/>
          <a:lstStyle/>
          <a:p>
            <a:fld id="{9B4081F2-4F7E-4508-B1D1-48D797B5CA57}" type="datetimeFigureOut">
              <a:rPr lang="fr-FR" smtClean="0"/>
              <a:t>05/09/2022</a:t>
            </a:fld>
            <a:endParaRPr lang="fr-FR"/>
          </a:p>
        </p:txBody>
      </p:sp>
      <p:sp>
        <p:nvSpPr>
          <p:cNvPr id="5" name="Espace réservé du pied de page 4">
            <a:extLst>
              <a:ext uri="{FF2B5EF4-FFF2-40B4-BE49-F238E27FC236}">
                <a16:creationId xmlns:a16="http://schemas.microsoft.com/office/drawing/2014/main" id="{10A733E5-61FD-8E18-51F6-44AFCF4D4A3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3DF722-C3F2-2B30-6489-0BA886086010}"/>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192777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D524EE-C3F6-C4C4-C7C3-870F66C048B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A50BBBA-4C76-2EDE-53B1-578CBC9DA8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ECE4C1-5CE4-5A30-D255-E8CB0C10873A}"/>
              </a:ext>
            </a:extLst>
          </p:cNvPr>
          <p:cNvSpPr>
            <a:spLocks noGrp="1"/>
          </p:cNvSpPr>
          <p:nvPr>
            <p:ph type="dt" sz="half" idx="10"/>
          </p:nvPr>
        </p:nvSpPr>
        <p:spPr/>
        <p:txBody>
          <a:bodyPr/>
          <a:lstStyle/>
          <a:p>
            <a:fld id="{9B4081F2-4F7E-4508-B1D1-48D797B5CA57}" type="datetimeFigureOut">
              <a:rPr lang="fr-FR" smtClean="0"/>
              <a:t>05/09/2022</a:t>
            </a:fld>
            <a:endParaRPr lang="fr-FR"/>
          </a:p>
        </p:txBody>
      </p:sp>
      <p:sp>
        <p:nvSpPr>
          <p:cNvPr id="5" name="Espace réservé du pied de page 4">
            <a:extLst>
              <a:ext uri="{FF2B5EF4-FFF2-40B4-BE49-F238E27FC236}">
                <a16:creationId xmlns:a16="http://schemas.microsoft.com/office/drawing/2014/main" id="{585E8A8B-D075-9C86-1BB9-87F131BD9C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A5F94A-1D71-B901-1D1E-7A6A7B335E80}"/>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334334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EC03B-E3B5-EFBD-6022-0D9E046F5B2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2DE44D5-8402-C8E4-54F9-73238D1102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61CC5C4-3459-2DE9-5726-E8B942010E00}"/>
              </a:ext>
            </a:extLst>
          </p:cNvPr>
          <p:cNvSpPr>
            <a:spLocks noGrp="1"/>
          </p:cNvSpPr>
          <p:nvPr>
            <p:ph type="dt" sz="half" idx="10"/>
          </p:nvPr>
        </p:nvSpPr>
        <p:spPr/>
        <p:txBody>
          <a:bodyPr/>
          <a:lstStyle/>
          <a:p>
            <a:fld id="{9B4081F2-4F7E-4508-B1D1-48D797B5CA57}" type="datetimeFigureOut">
              <a:rPr lang="fr-FR" smtClean="0"/>
              <a:t>05/09/2022</a:t>
            </a:fld>
            <a:endParaRPr lang="fr-FR"/>
          </a:p>
        </p:txBody>
      </p:sp>
      <p:sp>
        <p:nvSpPr>
          <p:cNvPr id="5" name="Espace réservé du pied de page 4">
            <a:extLst>
              <a:ext uri="{FF2B5EF4-FFF2-40B4-BE49-F238E27FC236}">
                <a16:creationId xmlns:a16="http://schemas.microsoft.com/office/drawing/2014/main" id="{104A7A9E-4512-19AA-B277-080755F44E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70C0CC-3074-8110-CB1E-62ADACE153B8}"/>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426381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CCA71-9545-BE62-905F-5285067788C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2D8C67B-EAF1-DAAF-053C-5437C937EA8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6A24361-468A-C371-30F2-791B0A49D75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B0798AD-AC54-6B38-1609-E6A3EBC43258}"/>
              </a:ext>
            </a:extLst>
          </p:cNvPr>
          <p:cNvSpPr>
            <a:spLocks noGrp="1"/>
          </p:cNvSpPr>
          <p:nvPr>
            <p:ph type="dt" sz="half" idx="10"/>
          </p:nvPr>
        </p:nvSpPr>
        <p:spPr/>
        <p:txBody>
          <a:bodyPr/>
          <a:lstStyle/>
          <a:p>
            <a:fld id="{9B4081F2-4F7E-4508-B1D1-48D797B5CA57}" type="datetimeFigureOut">
              <a:rPr lang="fr-FR" smtClean="0"/>
              <a:t>05/09/2022</a:t>
            </a:fld>
            <a:endParaRPr lang="fr-FR"/>
          </a:p>
        </p:txBody>
      </p:sp>
      <p:sp>
        <p:nvSpPr>
          <p:cNvPr id="6" name="Espace réservé du pied de page 5">
            <a:extLst>
              <a:ext uri="{FF2B5EF4-FFF2-40B4-BE49-F238E27FC236}">
                <a16:creationId xmlns:a16="http://schemas.microsoft.com/office/drawing/2014/main" id="{C348E839-5E3B-6681-0A5A-42A78C88B4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3A18DD-8120-B49B-86A8-E125FD2A5B8C}"/>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106903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145B0-3215-5DC0-3471-2804602E03E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2516217-CF6E-6D1D-02D6-A2A55B558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939DFE7-3163-EC7D-2CCC-C2C277EBE00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FE9A7A9-0A76-CFCD-D53F-BCEA5307A6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0AD771E-F32C-CB0F-1AAA-6B9DA7E497C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A572635-AB2E-C2FB-C096-6C7073BE88DA}"/>
              </a:ext>
            </a:extLst>
          </p:cNvPr>
          <p:cNvSpPr>
            <a:spLocks noGrp="1"/>
          </p:cNvSpPr>
          <p:nvPr>
            <p:ph type="dt" sz="half" idx="10"/>
          </p:nvPr>
        </p:nvSpPr>
        <p:spPr/>
        <p:txBody>
          <a:bodyPr/>
          <a:lstStyle/>
          <a:p>
            <a:fld id="{9B4081F2-4F7E-4508-B1D1-48D797B5CA57}" type="datetimeFigureOut">
              <a:rPr lang="fr-FR" smtClean="0"/>
              <a:t>05/09/2022</a:t>
            </a:fld>
            <a:endParaRPr lang="fr-FR"/>
          </a:p>
        </p:txBody>
      </p:sp>
      <p:sp>
        <p:nvSpPr>
          <p:cNvPr id="8" name="Espace réservé du pied de page 7">
            <a:extLst>
              <a:ext uri="{FF2B5EF4-FFF2-40B4-BE49-F238E27FC236}">
                <a16:creationId xmlns:a16="http://schemas.microsoft.com/office/drawing/2014/main" id="{F3E49631-4E4B-1A80-48FA-A578D7AD256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CFC63CE-031B-A723-F21C-E1449088B19D}"/>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3163814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D4ACA-D72F-68B6-E2D2-C04C2326F0B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D980CF2-84C6-6CD0-6DE4-B3FFCAE5D0D1}"/>
              </a:ext>
            </a:extLst>
          </p:cNvPr>
          <p:cNvSpPr>
            <a:spLocks noGrp="1"/>
          </p:cNvSpPr>
          <p:nvPr>
            <p:ph type="dt" sz="half" idx="10"/>
          </p:nvPr>
        </p:nvSpPr>
        <p:spPr/>
        <p:txBody>
          <a:bodyPr/>
          <a:lstStyle/>
          <a:p>
            <a:fld id="{9B4081F2-4F7E-4508-B1D1-48D797B5CA57}" type="datetimeFigureOut">
              <a:rPr lang="fr-FR" smtClean="0"/>
              <a:t>05/09/2022</a:t>
            </a:fld>
            <a:endParaRPr lang="fr-FR"/>
          </a:p>
        </p:txBody>
      </p:sp>
      <p:sp>
        <p:nvSpPr>
          <p:cNvPr id="4" name="Espace réservé du pied de page 3">
            <a:extLst>
              <a:ext uri="{FF2B5EF4-FFF2-40B4-BE49-F238E27FC236}">
                <a16:creationId xmlns:a16="http://schemas.microsoft.com/office/drawing/2014/main" id="{A04CF444-CB1C-5291-8E17-35DE1C843B9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BD57C87-C36A-0C55-C3B0-64B7F8576292}"/>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2522097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7508BE5-8E8E-7994-0D93-960FEAD75E34}"/>
              </a:ext>
            </a:extLst>
          </p:cNvPr>
          <p:cNvSpPr>
            <a:spLocks noGrp="1"/>
          </p:cNvSpPr>
          <p:nvPr>
            <p:ph type="dt" sz="half" idx="10"/>
          </p:nvPr>
        </p:nvSpPr>
        <p:spPr/>
        <p:txBody>
          <a:bodyPr/>
          <a:lstStyle/>
          <a:p>
            <a:fld id="{9B4081F2-4F7E-4508-B1D1-48D797B5CA57}" type="datetimeFigureOut">
              <a:rPr lang="fr-FR" smtClean="0"/>
              <a:t>05/09/2022</a:t>
            </a:fld>
            <a:endParaRPr lang="fr-FR"/>
          </a:p>
        </p:txBody>
      </p:sp>
      <p:sp>
        <p:nvSpPr>
          <p:cNvPr id="3" name="Espace réservé du pied de page 2">
            <a:extLst>
              <a:ext uri="{FF2B5EF4-FFF2-40B4-BE49-F238E27FC236}">
                <a16:creationId xmlns:a16="http://schemas.microsoft.com/office/drawing/2014/main" id="{E9B275BE-5D62-353E-E36D-54DE05EB43F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1A8F0DD-BB49-59DB-9A0D-F368F62B9BAB}"/>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273676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F6640-8541-B8F7-1300-BF9345789D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BEF820F-196F-ECBD-2E55-94B37E4204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377B1B7-C38E-1062-D191-A9623CFA9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2AA4A95-077F-E448-6FCB-51973C16F59D}"/>
              </a:ext>
            </a:extLst>
          </p:cNvPr>
          <p:cNvSpPr>
            <a:spLocks noGrp="1"/>
          </p:cNvSpPr>
          <p:nvPr>
            <p:ph type="dt" sz="half" idx="10"/>
          </p:nvPr>
        </p:nvSpPr>
        <p:spPr/>
        <p:txBody>
          <a:bodyPr/>
          <a:lstStyle/>
          <a:p>
            <a:fld id="{9B4081F2-4F7E-4508-B1D1-48D797B5CA57}" type="datetimeFigureOut">
              <a:rPr lang="fr-FR" smtClean="0"/>
              <a:t>05/09/2022</a:t>
            </a:fld>
            <a:endParaRPr lang="fr-FR"/>
          </a:p>
        </p:txBody>
      </p:sp>
      <p:sp>
        <p:nvSpPr>
          <p:cNvPr id="6" name="Espace réservé du pied de page 5">
            <a:extLst>
              <a:ext uri="{FF2B5EF4-FFF2-40B4-BE49-F238E27FC236}">
                <a16:creationId xmlns:a16="http://schemas.microsoft.com/office/drawing/2014/main" id="{2BFBB15F-A7F8-0B7D-66DD-34DD981D3B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99C7D9-1324-88FC-43D1-E75E850E5ED0}"/>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368413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BADE62-4A4E-70CD-B4CB-92263873448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28D5DE6-8D0E-15AC-08C0-E5B3A497E1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22A9C09-8D4B-DBCF-42DC-8CD2B7F9E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0BF874-1171-26C6-A4D4-5CD40D2406C8}"/>
              </a:ext>
            </a:extLst>
          </p:cNvPr>
          <p:cNvSpPr>
            <a:spLocks noGrp="1"/>
          </p:cNvSpPr>
          <p:nvPr>
            <p:ph type="dt" sz="half" idx="10"/>
          </p:nvPr>
        </p:nvSpPr>
        <p:spPr/>
        <p:txBody>
          <a:bodyPr/>
          <a:lstStyle/>
          <a:p>
            <a:fld id="{9B4081F2-4F7E-4508-B1D1-48D797B5CA57}" type="datetimeFigureOut">
              <a:rPr lang="fr-FR" smtClean="0"/>
              <a:t>05/09/2022</a:t>
            </a:fld>
            <a:endParaRPr lang="fr-FR"/>
          </a:p>
        </p:txBody>
      </p:sp>
      <p:sp>
        <p:nvSpPr>
          <p:cNvPr id="6" name="Espace réservé du pied de page 5">
            <a:extLst>
              <a:ext uri="{FF2B5EF4-FFF2-40B4-BE49-F238E27FC236}">
                <a16:creationId xmlns:a16="http://schemas.microsoft.com/office/drawing/2014/main" id="{8D528FC6-264C-3798-0959-633BCD5386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9849598-0FA7-82A5-5BF7-35E3F90089CF}"/>
              </a:ext>
            </a:extLst>
          </p:cNvPr>
          <p:cNvSpPr>
            <a:spLocks noGrp="1"/>
          </p:cNvSpPr>
          <p:nvPr>
            <p:ph type="sldNum" sz="quarter" idx="12"/>
          </p:nvPr>
        </p:nvSpPr>
        <p:spPr/>
        <p:txBody>
          <a:bodyPr/>
          <a:lstStyle/>
          <a:p>
            <a:fld id="{C42CBC63-46BC-4F5A-A71F-92EFBFBDC46B}" type="slidenum">
              <a:rPr lang="fr-FR" smtClean="0"/>
              <a:t>‹N°›</a:t>
            </a:fld>
            <a:endParaRPr lang="fr-FR"/>
          </a:p>
        </p:txBody>
      </p:sp>
    </p:spTree>
    <p:extLst>
      <p:ext uri="{BB962C8B-B14F-4D97-AF65-F5344CB8AC3E}">
        <p14:creationId xmlns:p14="http://schemas.microsoft.com/office/powerpoint/2010/main" val="3850875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6A55F32-72AF-CCE9-B691-AEAFEC527A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0DB0664-549A-A0F4-A7BC-BE8CE8B7B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F7B380-EF93-DF22-585B-7BA5E993CD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081F2-4F7E-4508-B1D1-48D797B5CA57}" type="datetimeFigureOut">
              <a:rPr lang="fr-FR" smtClean="0"/>
              <a:t>05/09/2022</a:t>
            </a:fld>
            <a:endParaRPr lang="fr-FR"/>
          </a:p>
        </p:txBody>
      </p:sp>
      <p:sp>
        <p:nvSpPr>
          <p:cNvPr id="5" name="Espace réservé du pied de page 4">
            <a:extLst>
              <a:ext uri="{FF2B5EF4-FFF2-40B4-BE49-F238E27FC236}">
                <a16:creationId xmlns:a16="http://schemas.microsoft.com/office/drawing/2014/main" id="{D3AD4ACF-B628-71C9-133E-8CD7261F03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10E8433-E18D-595C-8A89-FCA6D1F1FE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CBC63-46BC-4F5A-A71F-92EFBFBDC46B}" type="slidenum">
              <a:rPr lang="fr-FR" smtClean="0"/>
              <a:t>‹N°›</a:t>
            </a:fld>
            <a:endParaRPr lang="fr-FR"/>
          </a:p>
        </p:txBody>
      </p:sp>
    </p:spTree>
    <p:extLst>
      <p:ext uri="{BB962C8B-B14F-4D97-AF65-F5344CB8AC3E}">
        <p14:creationId xmlns:p14="http://schemas.microsoft.com/office/powerpoint/2010/main" val="3472955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623687-11FB-204A-27E3-D3F7873AE3C3}"/>
              </a:ext>
            </a:extLst>
          </p:cNvPr>
          <p:cNvSpPr>
            <a:spLocks noGrp="1"/>
          </p:cNvSpPr>
          <p:nvPr>
            <p:ph type="ctrTitle"/>
          </p:nvPr>
        </p:nvSpPr>
        <p:spPr>
          <a:xfrm>
            <a:off x="3048000" y="868362"/>
            <a:ext cx="9144000" cy="2387600"/>
          </a:xfrm>
        </p:spPr>
        <p:txBody>
          <a:bodyPr>
            <a:normAutofit fontScale="90000"/>
          </a:bodyPr>
          <a:lstStyle/>
          <a:p>
            <a:r>
              <a:rPr lang="fr-FR" b="1" dirty="0"/>
              <a:t>Diaporama </a:t>
            </a:r>
            <a:br>
              <a:rPr lang="fr-FR" b="1" dirty="0"/>
            </a:br>
            <a:r>
              <a:rPr lang="fr-FR" b="1" dirty="0"/>
              <a:t>Lecture au plus près </a:t>
            </a:r>
            <a:br>
              <a:rPr lang="fr-FR" b="1" dirty="0"/>
            </a:br>
            <a:r>
              <a:rPr lang="fr-FR" b="1" dirty="0"/>
              <a:t>Zachée</a:t>
            </a:r>
          </a:p>
        </p:txBody>
      </p:sp>
      <p:sp>
        <p:nvSpPr>
          <p:cNvPr id="3" name="Sous-titre 2">
            <a:extLst>
              <a:ext uri="{FF2B5EF4-FFF2-40B4-BE49-F238E27FC236}">
                <a16:creationId xmlns:a16="http://schemas.microsoft.com/office/drawing/2014/main" id="{74BE3E0D-302F-E6C1-A25C-A14C2919785B}"/>
              </a:ext>
            </a:extLst>
          </p:cNvPr>
          <p:cNvSpPr>
            <a:spLocks noGrp="1"/>
          </p:cNvSpPr>
          <p:nvPr>
            <p:ph type="subTitle" idx="1"/>
          </p:nvPr>
        </p:nvSpPr>
        <p:spPr>
          <a:xfrm>
            <a:off x="2981994" y="3722111"/>
            <a:ext cx="9144000" cy="831417"/>
          </a:xfrm>
        </p:spPr>
        <p:txBody>
          <a:bodyPr/>
          <a:lstStyle/>
          <a:p>
            <a:r>
              <a:rPr lang="fr-FR" dirty="0"/>
              <a:t>Adultes</a:t>
            </a:r>
          </a:p>
        </p:txBody>
      </p:sp>
      <p:pic>
        <p:nvPicPr>
          <p:cNvPr id="5" name="Picture 3">
            <a:extLst>
              <a:ext uri="{FF2B5EF4-FFF2-40B4-BE49-F238E27FC236}">
                <a16:creationId xmlns:a16="http://schemas.microsoft.com/office/drawing/2014/main" id="{3B96C818-AA74-AA11-40FA-7D777936F9A7}"/>
              </a:ext>
            </a:extLst>
          </p:cNvPr>
          <p:cNvPicPr>
            <a:picLocks noChangeAspect="1" noChangeArrowheads="1"/>
          </p:cNvPicPr>
          <p:nvPr/>
        </p:nvPicPr>
        <p:blipFill>
          <a:blip r:embed="rId2">
            <a:lum bright="64000" contrast="-12000"/>
            <a:extLst>
              <a:ext uri="{28A0092B-C50C-407E-A947-70E740481C1C}">
                <a14:useLocalDpi xmlns:a14="http://schemas.microsoft.com/office/drawing/2010/main" val="0"/>
              </a:ext>
            </a:extLst>
          </a:blip>
          <a:srcRect/>
          <a:stretch>
            <a:fillRect/>
          </a:stretch>
        </p:blipFill>
        <p:spPr bwMode="auto">
          <a:xfrm>
            <a:off x="534150" y="1047091"/>
            <a:ext cx="4895687" cy="4763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413135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4F07EB28-D8EC-CCD6-35FD-C7F0F305E25B}"/>
              </a:ext>
            </a:extLst>
          </p:cNvPr>
          <p:cNvSpPr txBox="1">
            <a:spLocks noChangeArrowheads="1"/>
          </p:cNvSpPr>
          <p:nvPr/>
        </p:nvSpPr>
        <p:spPr bwMode="auto">
          <a:xfrm>
            <a:off x="7073134" y="1495176"/>
            <a:ext cx="2330450"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26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26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Zachée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grimpa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sur un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sycomore </a:t>
            </a:r>
            <a:endParaRPr kumimoji="0" lang="fr-FR" altLang="fr-FR" sz="3600" b="0" i="0" u="none" strike="noStrike" cap="none" normalizeH="0" baseline="0" dirty="0">
              <a:ln>
                <a:noFill/>
              </a:ln>
              <a:solidFill>
                <a:schemeClr val="tx1"/>
              </a:solidFill>
              <a:effectLst/>
              <a:latin typeface="Arial" panose="020B0604020202020204" pitchFamily="34" charset="0"/>
            </a:endParaRPr>
          </a:p>
        </p:txBody>
      </p:sp>
      <p:pic>
        <p:nvPicPr>
          <p:cNvPr id="9221" name="Picture 5">
            <a:extLst>
              <a:ext uri="{FF2B5EF4-FFF2-40B4-BE49-F238E27FC236}">
                <a16:creationId xmlns:a16="http://schemas.microsoft.com/office/drawing/2014/main" id="{2858DA6B-A8D3-D094-3B29-A1509D9CAC41}"/>
              </a:ext>
            </a:extLst>
          </p:cNvPr>
          <p:cNvPicPr>
            <a:picLocks noChangeAspect="1" noChangeArrowheads="1"/>
          </p:cNvPicPr>
          <p:nvPr/>
        </p:nvPicPr>
        <p:blipFill>
          <a:blip r:embed="rId2">
            <a:lum bright="64000" contrast="-12000"/>
            <a:extLst>
              <a:ext uri="{28A0092B-C50C-407E-A947-70E740481C1C}">
                <a14:useLocalDpi xmlns:a14="http://schemas.microsoft.com/office/drawing/2010/main" val="0"/>
              </a:ext>
            </a:extLst>
          </a:blip>
          <a:srcRect/>
          <a:stretch>
            <a:fillRect/>
          </a:stretch>
        </p:blipFill>
        <p:spPr bwMode="auto">
          <a:xfrm>
            <a:off x="983555" y="924091"/>
            <a:ext cx="4135313" cy="4023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57753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51C8893-A71E-2455-415E-BBCE836B8750}"/>
              </a:ext>
            </a:extLst>
          </p:cNvPr>
          <p:cNvSpPr txBox="1">
            <a:spLocks noChangeArrowheads="1"/>
          </p:cNvSpPr>
          <p:nvPr/>
        </p:nvSpPr>
        <p:spPr bwMode="auto">
          <a:xfrm>
            <a:off x="5263266" y="1149950"/>
            <a:ext cx="5913897" cy="2495575"/>
          </a:xfrm>
          <a:prstGeom prst="roundRect">
            <a:avLst/>
          </a:prstGeom>
          <a:noFill/>
          <a:ln w="3810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chemeClr val="tx1"/>
                </a:solidFill>
                <a:effectLst/>
                <a:latin typeface="Times New Roman" panose="02020603050405020304" pitchFamily="18" charset="0"/>
              </a:rPr>
              <a:t>Quel est cet arbre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chemeClr val="tx1"/>
                </a:solidFill>
                <a:effectLst/>
                <a:latin typeface="Times New Roman" panose="02020603050405020304" pitchFamily="18" charset="0"/>
              </a:rPr>
              <a:t>A-t-il un sens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chemeClr val="tx1"/>
                </a:solidFill>
                <a:effectLst/>
                <a:latin typeface="Times New Roman" panose="02020603050405020304" pitchFamily="18" charset="0"/>
              </a:rPr>
              <a:t>Le sycomore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chemeClr val="tx1"/>
                </a:solidFill>
                <a:effectLst/>
                <a:latin typeface="Times New Roman" panose="02020603050405020304" pitchFamily="18" charset="0"/>
              </a:rPr>
              <a:t>est un figuier sauvage</a:t>
            </a:r>
            <a:r>
              <a:rPr kumimoji="0" lang="fr-FR" altLang="zh-CN" sz="1200" b="0" i="0" u="none" strike="noStrike" cap="none" normalizeH="0" baseline="0" dirty="0">
                <a:ln>
                  <a:noFill/>
                </a:ln>
                <a:solidFill>
                  <a:schemeClr val="tx1"/>
                </a:solidFill>
                <a:effectLst/>
                <a:latin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10243" name="Picture 3">
            <a:extLst>
              <a:ext uri="{FF2B5EF4-FFF2-40B4-BE49-F238E27FC236}">
                <a16:creationId xmlns:a16="http://schemas.microsoft.com/office/drawing/2014/main" id="{5BF1C130-11FC-C86D-7532-7A3EC2861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4100" y="1617466"/>
            <a:ext cx="4745104" cy="35580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01758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F4C32AF-40F2-30C9-B5A0-97DD4D1D6B38}"/>
              </a:ext>
            </a:extLst>
          </p:cNvPr>
          <p:cNvSpPr txBox="1">
            <a:spLocks noChangeArrowheads="1"/>
          </p:cNvSpPr>
          <p:nvPr/>
        </p:nvSpPr>
        <p:spPr bwMode="auto">
          <a:xfrm>
            <a:off x="373228" y="212620"/>
            <a:ext cx="11236570" cy="2725790"/>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Amos 7, 14-15 </a:t>
            </a:r>
            <a:r>
              <a:rPr kumimoji="0" lang="fr-FR" altLang="fr-FR" sz="3200" b="0" i="0" u="none" strike="noStrike" cap="none" normalizeH="0" baseline="0" dirty="0">
                <a:ln>
                  <a:noFill/>
                </a:ln>
                <a:solidFill>
                  <a:srgbClr val="000000"/>
                </a:solidFill>
                <a:effectLst/>
                <a:latin typeface="Times New Roman" panose="02020603050405020304" pitchFamily="18" charset="0"/>
              </a:rPr>
              <a:t> </a:t>
            </a:r>
            <a:r>
              <a:rPr kumimoji="0" lang="fr-FR" altLang="fr-FR" sz="3200" b="0" i="1" u="none" strike="noStrike" cap="none" normalizeH="0" baseline="0" dirty="0">
                <a:ln>
                  <a:noFill/>
                </a:ln>
                <a:solidFill>
                  <a:srgbClr val="000000"/>
                </a:solidFill>
                <a:effectLst/>
                <a:latin typeface="Times New Roman" panose="02020603050405020304" pitchFamily="18" charset="0"/>
              </a:rPr>
              <a:t>Amos répondit à </a:t>
            </a:r>
            <a:r>
              <a:rPr kumimoji="0" lang="fr-FR" altLang="fr-FR" sz="3200" b="0" i="1" u="none" strike="noStrike" cap="none" normalizeH="0" baseline="0" dirty="0" err="1">
                <a:ln>
                  <a:noFill/>
                </a:ln>
                <a:solidFill>
                  <a:srgbClr val="000000"/>
                </a:solidFill>
                <a:effectLst/>
                <a:latin typeface="Times New Roman" panose="02020603050405020304" pitchFamily="18" charset="0"/>
              </a:rPr>
              <a:t>Amazias</a:t>
            </a:r>
            <a:r>
              <a:rPr kumimoji="0" lang="fr-FR" altLang="fr-FR" sz="3200" b="0" i="1" u="none" strike="noStrike" cap="none" normalizeH="0" baseline="0" dirty="0">
                <a:ln>
                  <a:noFill/>
                </a:ln>
                <a:solidFill>
                  <a:srgbClr val="000000"/>
                </a:solidFill>
                <a:effectLst/>
                <a:latin typeface="Times New Roman" panose="02020603050405020304" pitchFamily="18" charset="0"/>
              </a:rPr>
              <a:t> : « Je n’étais pas prophète ni fils de prophète ; j’étais bouvier, et je soignais les sycomores. Mais le Seigneur m’a saisi quand j’étais derrière le troupeau, et c’est lui qui m’a dit : “Va, tu seras prophète pour mon peuple Israël.”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1"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1"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1" u="none" strike="noStrike" cap="none" normalizeH="0" baseline="0" dirty="0">
              <a:ln>
                <a:noFill/>
              </a:ln>
              <a:solidFill>
                <a:srgbClr val="000000"/>
              </a:solidFill>
              <a:effectLst/>
              <a:latin typeface="Times New Roman" panose="02020603050405020304" pitchFamily="18" charset="0"/>
            </a:endParaRPr>
          </a:p>
        </p:txBody>
      </p:sp>
      <p:sp>
        <p:nvSpPr>
          <p:cNvPr id="6" name="Text Box 2">
            <a:extLst>
              <a:ext uri="{FF2B5EF4-FFF2-40B4-BE49-F238E27FC236}">
                <a16:creationId xmlns:a16="http://schemas.microsoft.com/office/drawing/2014/main" id="{16C74AF5-1597-57A9-1260-4D196C34762B}"/>
              </a:ext>
            </a:extLst>
          </p:cNvPr>
          <p:cNvSpPr txBox="1">
            <a:spLocks noChangeArrowheads="1"/>
          </p:cNvSpPr>
          <p:nvPr/>
        </p:nvSpPr>
        <p:spPr bwMode="auto">
          <a:xfrm>
            <a:off x="373228" y="3356512"/>
            <a:ext cx="11236570" cy="2881614"/>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Jean 1, 47-48</a:t>
            </a:r>
            <a:r>
              <a:rPr kumimoji="0" lang="fr-FR" altLang="fr-FR" sz="3200" b="0" i="0" u="none" strike="noStrike" cap="none" normalizeH="0" baseline="0" dirty="0">
                <a:ln>
                  <a:noFill/>
                </a:ln>
                <a:solidFill>
                  <a:srgbClr val="000000"/>
                </a:solidFill>
                <a:effectLst/>
                <a:latin typeface="Times New Roman" panose="02020603050405020304" pitchFamily="18" charset="0"/>
              </a:rPr>
              <a:t> </a:t>
            </a:r>
            <a:r>
              <a:rPr kumimoji="0" lang="fr-FR" altLang="fr-FR" sz="3200" b="0" i="1" u="none" strike="noStrike" cap="none" normalizeH="0" baseline="0" dirty="0">
                <a:ln>
                  <a:noFill/>
                </a:ln>
                <a:solidFill>
                  <a:srgbClr val="000000"/>
                </a:solidFill>
                <a:effectLst/>
                <a:latin typeface="Times New Roman" panose="02020603050405020304" pitchFamily="18" charset="0"/>
              </a:rPr>
              <a:t>Lorsque Jésus voit Nathanaël venir à lui, il déclare à son sujet : «Voici vraiment un Israélite : il n’y a pas de ruse en lui.» Nathanaël lui demande : «D’où me connais-tu ?» Jésus lui répond : «Avant que Philippe t’appelle, quand tu étais sous le figuier, je t’ai vu.»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1"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1" u="none" strike="noStrike" cap="none" normalizeH="0" baseline="0" dirty="0">
              <a:ln>
                <a:noFill/>
              </a:ln>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49181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CB3C48A-6CBB-3623-1AAB-50CC4867AA67}"/>
              </a:ext>
            </a:extLst>
          </p:cNvPr>
          <p:cNvSpPr txBox="1">
            <a:spLocks noChangeArrowheads="1"/>
          </p:cNvSpPr>
          <p:nvPr/>
        </p:nvSpPr>
        <p:spPr bwMode="auto">
          <a:xfrm>
            <a:off x="845714" y="827774"/>
            <a:ext cx="10200158" cy="5521655"/>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Le figuier est interprété comme le symbole de la Torah, la loi d’amour de Dieu.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Amos «» la Loi et a été appelé à être prophète.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Zachée, sur son arbre, serait-il monté sur la Loi ? </a:t>
            </a:r>
            <a:endParaRPr kumimoji="0" lang="fr-FR" altLang="zh-CN" sz="2800" b="1"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28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Pour Ambroise de Milan, (docteur de l'Eglise—340-397),  Nathanaël est sous l'arbre car sous la Loi; Zachée est sur l'arbre car au-dessus de la Loi. L'un défend le Seigneur en secret, l'autre le prêche publiquement. L'un cherchait encore le Christ dans la Loi, l'autre déjà plus haut que la Loi, abandonnait ses biens et suivait le Seigneur.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118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5F4BE0C-6A21-5805-01E8-1F19A2722ABF}"/>
              </a:ext>
            </a:extLst>
          </p:cNvPr>
          <p:cNvSpPr txBox="1">
            <a:spLocks noChangeArrowheads="1"/>
          </p:cNvSpPr>
          <p:nvPr/>
        </p:nvSpPr>
        <p:spPr bwMode="auto">
          <a:xfrm>
            <a:off x="4751462" y="1375136"/>
            <a:ext cx="5537674" cy="4008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CC3300"/>
                </a:solidFill>
                <a:effectLst/>
                <a:latin typeface="Times New Roman" panose="02020603050405020304" pitchFamily="18" charset="0"/>
              </a:rPr>
              <a:t>Zachée,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CC3300"/>
                </a:solidFill>
                <a:effectLst/>
                <a:latin typeface="Times New Roman" panose="02020603050405020304" pitchFamily="18" charset="0"/>
              </a:rPr>
              <a:t>descends vite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CC3300"/>
                </a:solidFill>
                <a:effectLst/>
                <a:latin typeface="Times New Roman" panose="02020603050405020304" pitchFamily="18" charset="0"/>
              </a:rPr>
              <a:t>aujourd’hui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CC3300"/>
                </a:solidFill>
                <a:effectLst/>
                <a:latin typeface="Times New Roman" panose="02020603050405020304" pitchFamily="18" charset="0"/>
              </a:rPr>
              <a:t>il faut que j’aille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CC3300"/>
                </a:solidFill>
                <a:effectLst/>
                <a:latin typeface="Times New Roman" panose="02020603050405020304" pitchFamily="18" charset="0"/>
              </a:rPr>
              <a:t>demeurer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CC3300"/>
                </a:solidFill>
                <a:effectLst/>
                <a:latin typeface="Times New Roman" panose="02020603050405020304" pitchFamily="18" charset="0"/>
              </a:rPr>
              <a:t>dans ta maison. </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pic>
        <p:nvPicPr>
          <p:cNvPr id="13315" name="Picture 3">
            <a:extLst>
              <a:ext uri="{FF2B5EF4-FFF2-40B4-BE49-F238E27FC236}">
                <a16:creationId xmlns:a16="http://schemas.microsoft.com/office/drawing/2014/main" id="{733E10FB-9D47-4C9B-07E4-5D26B21F049C}"/>
              </a:ext>
            </a:extLst>
          </p:cNvPr>
          <p:cNvPicPr>
            <a:picLocks noChangeAspect="1" noChangeArrowheads="1"/>
          </p:cNvPicPr>
          <p:nvPr/>
        </p:nvPicPr>
        <p:blipFill>
          <a:blip r:embed="rId2">
            <a:lum bright="64000" contrast="-12000"/>
            <a:extLst>
              <a:ext uri="{28A0092B-C50C-407E-A947-70E740481C1C}">
                <a14:useLocalDpi xmlns:a14="http://schemas.microsoft.com/office/drawing/2010/main" val="0"/>
              </a:ext>
            </a:extLst>
          </a:blip>
          <a:srcRect/>
          <a:stretch>
            <a:fillRect/>
          </a:stretch>
        </p:blipFill>
        <p:spPr bwMode="auto">
          <a:xfrm>
            <a:off x="1099761" y="1135062"/>
            <a:ext cx="3549643" cy="3454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553472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4056763E-9C3C-AF4D-5E9A-6508BF93F158}"/>
              </a:ext>
            </a:extLst>
          </p:cNvPr>
          <p:cNvSpPr txBox="1">
            <a:spLocks noChangeArrowheads="1"/>
          </p:cNvSpPr>
          <p:nvPr/>
        </p:nvSpPr>
        <p:spPr bwMode="auto">
          <a:xfrm>
            <a:off x="596781" y="320539"/>
            <a:ext cx="10998437" cy="2352782"/>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Après avoir grimpé,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il s’agit de descendre.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Est-ce une façon de parler?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Si oui, de quoi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1" i="0" u="none" strike="noStrike" cap="none" normalizeH="0" baseline="0" dirty="0">
              <a:ln>
                <a:noFill/>
              </a:ln>
              <a:solidFill>
                <a:schemeClr val="tx1"/>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6D8BED10-0205-957C-41C4-EE04D7C1885D}"/>
              </a:ext>
            </a:extLst>
          </p:cNvPr>
          <p:cNvSpPr txBox="1">
            <a:spLocks noChangeArrowheads="1"/>
          </p:cNvSpPr>
          <p:nvPr/>
        </p:nvSpPr>
        <p:spPr bwMode="auto">
          <a:xfrm>
            <a:off x="596780" y="3429000"/>
            <a:ext cx="10998437" cy="2077282"/>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Dans quelle maison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Jésus veut-il demeurer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Y aurait-il un autre sens </a:t>
            </a:r>
            <a:r>
              <a:rPr kumimoji="0" lang="fr-FR" altLang="zh-CN" sz="3200" b="0" i="0" u="none" strike="noStrike" cap="none" normalizeH="0" baseline="0" dirty="0">
                <a:ln>
                  <a:noFill/>
                </a:ln>
                <a:solidFill>
                  <a:schemeClr val="tx1"/>
                </a:solidFill>
                <a:effectLst/>
                <a:latin typeface="Times New Roman" panose="02020603050405020304" pitchFamily="18" charset="0"/>
              </a:rPr>
              <a:t>?</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668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E0FE392-5B74-9091-BE2B-A0D44378B8AB}"/>
              </a:ext>
            </a:extLst>
          </p:cNvPr>
          <p:cNvSpPr txBox="1">
            <a:spLocks noChangeArrowheads="1"/>
          </p:cNvSpPr>
          <p:nvPr/>
        </p:nvSpPr>
        <p:spPr bwMode="auto">
          <a:xfrm>
            <a:off x="396438" y="314502"/>
            <a:ext cx="6076281" cy="3034873"/>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«Descendre»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nous évoque l’Incarnation.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Dieu «» et se fait homme.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Y a-t-il un enjeu pour Zachée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à descendre de l’arbre ?</a:t>
            </a:r>
            <a:r>
              <a:rPr kumimoji="0" lang="fr-FR" altLang="zh-CN" sz="32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2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A6C59C7D-6719-EA46-42FA-B690EBA3D9DD}"/>
              </a:ext>
            </a:extLst>
          </p:cNvPr>
          <p:cNvSpPr txBox="1">
            <a:spLocks noChangeArrowheads="1"/>
          </p:cNvSpPr>
          <p:nvPr/>
        </p:nvSpPr>
        <p:spPr bwMode="auto">
          <a:xfrm>
            <a:off x="396438" y="3732944"/>
            <a:ext cx="11131995" cy="2810554"/>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Jean 14, 23</a:t>
            </a:r>
            <a:r>
              <a:rPr kumimoji="0" lang="fr-FR" altLang="zh-CN" sz="3200" b="0" i="0" u="none" strike="noStrike" cap="none" normalizeH="0" baseline="0" dirty="0">
                <a:ln>
                  <a:noFill/>
                </a:ln>
                <a:solidFill>
                  <a:schemeClr val="tx1"/>
                </a:solidFill>
                <a:effectLst/>
                <a:latin typeface="Times New Roman" panose="02020603050405020304" pitchFamily="18" charset="0"/>
              </a:rPr>
              <a:t> </a:t>
            </a:r>
            <a:r>
              <a:rPr kumimoji="0" lang="fr-FR" altLang="zh-CN" sz="3200" b="0" i="1" u="none" strike="noStrike" cap="none" normalizeH="0" baseline="0" dirty="0">
                <a:ln>
                  <a:noFill/>
                </a:ln>
                <a:solidFill>
                  <a:schemeClr val="tx1"/>
                </a:solidFill>
                <a:effectLst/>
                <a:latin typeface="Times New Roman" panose="02020603050405020304" pitchFamily="18" charset="0"/>
              </a:rPr>
              <a:t>Jésus répondit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1" u="none" strike="noStrike" cap="none" normalizeH="0" baseline="0" dirty="0">
                <a:ln>
                  <a:noFill/>
                </a:ln>
                <a:solidFill>
                  <a:schemeClr val="tx1"/>
                </a:solidFill>
                <a:effectLst/>
                <a:latin typeface="Times New Roman" panose="02020603050405020304" pitchFamily="18" charset="0"/>
              </a:rPr>
              <a:t>« Si quelqu’un m’aime, il gardera ma parole ; mon Père l’aimera, nous viendrons vers lui et, chez lui, nous nous ferons une demeure.»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1"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2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252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E251200-DD21-B3EF-7E7E-30C2FCC6FBEB}"/>
              </a:ext>
            </a:extLst>
          </p:cNvPr>
          <p:cNvSpPr txBox="1">
            <a:spLocks noChangeArrowheads="1"/>
          </p:cNvSpPr>
          <p:nvPr/>
        </p:nvSpPr>
        <p:spPr bwMode="auto">
          <a:xfrm>
            <a:off x="341201" y="358162"/>
            <a:ext cx="11509597" cy="2950117"/>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 Descendre » peut évoquer le fait de revenir à l’humanité,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telle qu’elle est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Affronter la vie, la mort.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Jésus l’a vécu et Zachée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doit l’expérimenter à sa suite.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Il y a une urgence du Salut, celle d’accueillir Jésus, Fils de Dieu!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28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F1067957-1C57-6229-7AB7-146E57ED63C2}"/>
              </a:ext>
            </a:extLst>
          </p:cNvPr>
          <p:cNvSpPr txBox="1">
            <a:spLocks noChangeArrowheads="1"/>
          </p:cNvSpPr>
          <p:nvPr/>
        </p:nvSpPr>
        <p:spPr bwMode="auto">
          <a:xfrm>
            <a:off x="3125498" y="3838833"/>
            <a:ext cx="5186296" cy="2604498"/>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Le Christ s'invite chez Zachée.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Il veut demeurer en lui.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Il s’invite chez nous, en nous,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dans notre intimité.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chemeClr val="tx1"/>
                </a:solidFill>
                <a:effectLst/>
                <a:latin typeface="Times New Roman" panose="02020603050405020304" pitchFamily="18" charset="0"/>
              </a:rPr>
              <a:t>Comment l'accueillir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857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9657685-1C00-2A14-0F6A-DFA679D1943B}"/>
              </a:ext>
            </a:extLst>
          </p:cNvPr>
          <p:cNvSpPr txBox="1">
            <a:spLocks noChangeArrowheads="1"/>
          </p:cNvSpPr>
          <p:nvPr/>
        </p:nvSpPr>
        <p:spPr bwMode="auto">
          <a:xfrm>
            <a:off x="6401244" y="1207777"/>
            <a:ext cx="2336800" cy="331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Vite,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il descendit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et reçut Jésus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avec joie. </a:t>
            </a:r>
            <a:endParaRPr kumimoji="0" lang="fr-FR" altLang="fr-FR" sz="3600" b="0" i="0" u="none" strike="noStrike" cap="none" normalizeH="0" baseline="0" dirty="0">
              <a:ln>
                <a:noFill/>
              </a:ln>
              <a:solidFill>
                <a:schemeClr val="tx1"/>
              </a:solidFill>
              <a:effectLst/>
              <a:latin typeface="Arial" panose="020B0604020202020204" pitchFamily="34" charset="0"/>
            </a:endParaRPr>
          </a:p>
        </p:txBody>
      </p:sp>
      <p:pic>
        <p:nvPicPr>
          <p:cNvPr id="17411" name="Picture 3">
            <a:extLst>
              <a:ext uri="{FF2B5EF4-FFF2-40B4-BE49-F238E27FC236}">
                <a16:creationId xmlns:a16="http://schemas.microsoft.com/office/drawing/2014/main" id="{695580A0-4B20-C84B-087A-E3829C8DBE40}"/>
              </a:ext>
            </a:extLst>
          </p:cNvPr>
          <p:cNvPicPr>
            <a:picLocks noChangeAspect="1" noChangeArrowheads="1"/>
          </p:cNvPicPr>
          <p:nvPr/>
        </p:nvPicPr>
        <p:blipFill>
          <a:blip r:embed="rId2">
            <a:lum bright="64000" contrast="-12000"/>
            <a:extLst>
              <a:ext uri="{28A0092B-C50C-407E-A947-70E740481C1C}">
                <a14:useLocalDpi xmlns:a14="http://schemas.microsoft.com/office/drawing/2010/main" val="0"/>
              </a:ext>
            </a:extLst>
          </a:blip>
          <a:srcRect/>
          <a:stretch>
            <a:fillRect/>
          </a:stretch>
        </p:blipFill>
        <p:spPr bwMode="auto">
          <a:xfrm>
            <a:off x="1114437" y="1019769"/>
            <a:ext cx="3355857" cy="3265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77577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AE32E3F0-979E-610C-F6FA-AD7CD69B402C}"/>
              </a:ext>
            </a:extLst>
          </p:cNvPr>
          <p:cNvSpPr txBox="1">
            <a:spLocks noChangeArrowheads="1"/>
          </p:cNvSpPr>
          <p:nvPr/>
        </p:nvSpPr>
        <p:spPr bwMode="auto">
          <a:xfrm>
            <a:off x="2276659" y="1608767"/>
            <a:ext cx="7638682" cy="3137894"/>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R="0" lvl="0" indent="0" algn="ctr"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rgbClr val="000000"/>
                </a:solidFill>
                <a:effectLst/>
                <a:latin typeface="Times New Roman" panose="02020603050405020304" pitchFamily="18" charset="0"/>
              </a:defRPr>
            </a:lvl1pPr>
          </a:lstStyle>
          <a:p>
            <a:endParaRPr lang="fr-FR" altLang="zh-CN" dirty="0"/>
          </a:p>
          <a:p>
            <a:endParaRPr lang="fr-FR" altLang="zh-CN" sz="4000" dirty="0"/>
          </a:p>
          <a:p>
            <a:r>
              <a:rPr lang="fr-FR" altLang="zh-CN" sz="4000" b="1" dirty="0"/>
              <a:t>Que veut dire </a:t>
            </a:r>
          </a:p>
          <a:p>
            <a:r>
              <a:rPr lang="fr-FR" altLang="zh-CN" sz="4000" b="1" dirty="0"/>
              <a:t>« recevoir Jésus » ? </a:t>
            </a:r>
          </a:p>
          <a:p>
            <a:endParaRPr lang="fr-FR" altLang="zh-CN" dirty="0"/>
          </a:p>
          <a:p>
            <a:endParaRPr lang="fr-FR" altLang="fr-FR" dirty="0"/>
          </a:p>
        </p:txBody>
      </p:sp>
    </p:spTree>
    <p:extLst>
      <p:ext uri="{BB962C8B-B14F-4D97-AF65-F5344CB8AC3E}">
        <p14:creationId xmlns:p14="http://schemas.microsoft.com/office/powerpoint/2010/main" val="1599535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6D9D1A7D-E82C-A911-4F96-EBBE92D6A28D}"/>
              </a:ext>
            </a:extLst>
          </p:cNvPr>
          <p:cNvSpPr txBox="1">
            <a:spLocks noChangeArrowheads="1"/>
          </p:cNvSpPr>
          <p:nvPr/>
        </p:nvSpPr>
        <p:spPr bwMode="auto">
          <a:xfrm>
            <a:off x="6628419" y="1684962"/>
            <a:ext cx="3477115" cy="331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rgbClr val="FF66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4400" b="1" i="0" u="none" strike="noStrike" cap="none" normalizeH="0" baseline="0" dirty="0">
                <a:ln>
                  <a:noFill/>
                </a:ln>
                <a:solidFill>
                  <a:srgbClr val="CC3300"/>
                </a:solidFill>
                <a:effectLst/>
                <a:latin typeface="Times New Roman" panose="02020603050405020304" pitchFamily="18" charset="0"/>
              </a:rPr>
              <a:t>Jésus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4400" b="1" i="0" u="none" strike="noStrike" cap="none" normalizeH="0" baseline="0" dirty="0">
                <a:ln>
                  <a:noFill/>
                </a:ln>
                <a:solidFill>
                  <a:srgbClr val="CC3300"/>
                </a:solidFill>
                <a:effectLst/>
                <a:latin typeface="Times New Roman" panose="02020603050405020304" pitchFamily="18" charset="0"/>
              </a:rPr>
              <a:t>traversait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4400" b="1" i="0" u="none" strike="noStrike" cap="none" normalizeH="0" baseline="0" dirty="0">
                <a:ln>
                  <a:noFill/>
                </a:ln>
                <a:solidFill>
                  <a:srgbClr val="CC3300"/>
                </a:solidFill>
                <a:effectLst/>
                <a:latin typeface="Times New Roman" panose="02020603050405020304" pitchFamily="18" charset="0"/>
              </a:rPr>
              <a:t>Jéricho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rgbClr val="CC33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3795" name="Picture 3">
            <a:extLst>
              <a:ext uri="{FF2B5EF4-FFF2-40B4-BE49-F238E27FC236}">
                <a16:creationId xmlns:a16="http://schemas.microsoft.com/office/drawing/2014/main" id="{F216F2D0-DA77-7A2B-F2EA-B66397BF67E1}"/>
              </a:ext>
            </a:extLst>
          </p:cNvPr>
          <p:cNvPicPr>
            <a:picLocks noChangeAspect="1" noChangeArrowheads="1"/>
          </p:cNvPicPr>
          <p:nvPr/>
        </p:nvPicPr>
        <p:blipFill>
          <a:blip r:embed="rId2">
            <a:lum bright="64000" contrast="-12000"/>
            <a:extLst>
              <a:ext uri="{28A0092B-C50C-407E-A947-70E740481C1C}">
                <a14:useLocalDpi xmlns:a14="http://schemas.microsoft.com/office/drawing/2010/main" val="0"/>
              </a:ext>
            </a:extLst>
          </a:blip>
          <a:srcRect/>
          <a:stretch>
            <a:fillRect/>
          </a:stretch>
        </p:blipFill>
        <p:spPr bwMode="auto">
          <a:xfrm>
            <a:off x="534151" y="838985"/>
            <a:ext cx="4895687" cy="47638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5801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7B675AF-75AF-CAB5-C2AE-A9ED6819B132}"/>
              </a:ext>
            </a:extLst>
          </p:cNvPr>
          <p:cNvSpPr txBox="1">
            <a:spLocks noChangeArrowheads="1"/>
          </p:cNvSpPr>
          <p:nvPr/>
        </p:nvSpPr>
        <p:spPr bwMode="auto">
          <a:xfrm>
            <a:off x="384363" y="269965"/>
            <a:ext cx="10670630" cy="2904750"/>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Luc 10, 38-42</a:t>
            </a:r>
            <a:r>
              <a:rPr kumimoji="0" lang="fr-FR" altLang="fr-FR" sz="3200" b="0" i="0" u="none" strike="noStrike" cap="none" normalizeH="0" baseline="0" dirty="0">
                <a:ln>
                  <a:noFill/>
                </a:ln>
                <a:solidFill>
                  <a:srgbClr val="000000"/>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Marthe reçut Jésus dans sa maison.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Marthe s'agite pour le service.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Marie s'assoit aux pieds de Jésus pour écouter sa parole.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rgbClr val="000000"/>
                </a:solidFill>
                <a:effectLst/>
                <a:latin typeface="Times New Roman" panose="02020603050405020304" pitchFamily="18" charset="0"/>
              </a:rPr>
              <a:t>Ce sont deux attitudes pour des disciples de recevoir Jésus. </a:t>
            </a:r>
            <a:endParaRPr kumimoji="0" lang="fr-FR" altLang="zh-CN"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DA9B6938-3A6D-2875-036E-4733B12DAB46}"/>
              </a:ext>
            </a:extLst>
          </p:cNvPr>
          <p:cNvSpPr txBox="1">
            <a:spLocks noChangeArrowheads="1"/>
          </p:cNvSpPr>
          <p:nvPr/>
        </p:nvSpPr>
        <p:spPr bwMode="auto">
          <a:xfrm>
            <a:off x="1304818" y="4634770"/>
            <a:ext cx="8455631" cy="944097"/>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000000"/>
                </a:solidFill>
                <a:effectLst/>
                <a:latin typeface="Times New Roman" panose="02020603050405020304" pitchFamily="18" charset="0"/>
              </a:rPr>
              <a:t>A la messe, </a:t>
            </a:r>
            <a:r>
              <a:rPr kumimoji="0" lang="fr-FR" altLang="zh-CN" sz="3200" b="0" i="0" u="none" strike="noStrike" cap="none" normalizeH="0" baseline="0" dirty="0">
                <a:ln>
                  <a:noFill/>
                </a:ln>
                <a:solidFill>
                  <a:srgbClr val="000000"/>
                </a:solidFill>
                <a:effectLst/>
                <a:latin typeface="Times New Roman" panose="02020603050405020304" pitchFamily="18" charset="0"/>
              </a:rPr>
              <a:t>nous recevons le Corps du Christ.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576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2D5328F9-AA54-82BE-22F2-089F47BE3F3A}"/>
              </a:ext>
            </a:extLst>
          </p:cNvPr>
          <p:cNvSpPr txBox="1">
            <a:spLocks noChangeArrowheads="1"/>
          </p:cNvSpPr>
          <p:nvPr/>
        </p:nvSpPr>
        <p:spPr bwMode="auto">
          <a:xfrm>
            <a:off x="436442" y="252636"/>
            <a:ext cx="9472049" cy="805603"/>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000000"/>
                </a:solidFill>
                <a:effectLst/>
                <a:latin typeface="Times New Roman" panose="02020603050405020304" pitchFamily="18" charset="0"/>
              </a:rPr>
              <a:t>Deux attitudes complémentaires, en chacun de nous.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599A4CCB-7B2E-BAA8-41E2-7B7027E8EB65}"/>
              </a:ext>
            </a:extLst>
          </p:cNvPr>
          <p:cNvSpPr txBox="1">
            <a:spLocks noChangeArrowheads="1"/>
          </p:cNvSpPr>
          <p:nvPr/>
        </p:nvSpPr>
        <p:spPr bwMode="auto">
          <a:xfrm>
            <a:off x="436442" y="2855819"/>
            <a:ext cx="10012376" cy="2363453"/>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Recevoir Jésus,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c’est communier,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c’est recevoir le Corps du Christ dans l’Eucharistie,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c‘est devenir ce que nous recevons, le Corps du Christ.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 name="Text Box 2">
            <a:extLst>
              <a:ext uri="{FF2B5EF4-FFF2-40B4-BE49-F238E27FC236}">
                <a16:creationId xmlns:a16="http://schemas.microsoft.com/office/drawing/2014/main" id="{10FC9E3E-EF76-1147-A498-74B93109BE59}"/>
              </a:ext>
            </a:extLst>
          </p:cNvPr>
          <p:cNvSpPr txBox="1">
            <a:spLocks noChangeArrowheads="1"/>
          </p:cNvSpPr>
          <p:nvPr/>
        </p:nvSpPr>
        <p:spPr bwMode="auto">
          <a:xfrm>
            <a:off x="4850850" y="5552723"/>
            <a:ext cx="6512368" cy="811657"/>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Quelle démarche intérieure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Text Box 2">
            <a:extLst>
              <a:ext uri="{FF2B5EF4-FFF2-40B4-BE49-F238E27FC236}">
                <a16:creationId xmlns:a16="http://schemas.microsoft.com/office/drawing/2014/main" id="{CDDDD697-C069-956F-D079-3167FFF26E04}"/>
              </a:ext>
            </a:extLst>
          </p:cNvPr>
          <p:cNvSpPr txBox="1">
            <a:spLocks noChangeArrowheads="1"/>
          </p:cNvSpPr>
          <p:nvPr/>
        </p:nvSpPr>
        <p:spPr bwMode="auto">
          <a:xfrm>
            <a:off x="436442" y="1305277"/>
            <a:ext cx="6173320" cy="1294085"/>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Recevoir Jésus,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c’est </a:t>
            </a:r>
            <a:r>
              <a:rPr kumimoji="0" lang="fr-FR" altLang="zh-CN" sz="3200" b="1" i="0" u="none" strike="noStrike" cap="none" normalizeH="0" baseline="0" dirty="0">
                <a:ln>
                  <a:noFill/>
                </a:ln>
                <a:solidFill>
                  <a:srgbClr val="000000"/>
                </a:solidFill>
                <a:effectLst/>
                <a:latin typeface="Times New Roman" panose="02020603050405020304" pitchFamily="18" charset="0"/>
              </a:rPr>
              <a:t>écouter sa Parole et servir. </a:t>
            </a:r>
            <a:r>
              <a:rPr kumimoji="0" lang="fr-FR" altLang="zh-CN" sz="3200" b="1" i="0" u="none" strike="noStrike" cap="none" normalizeH="0" baseline="0" dirty="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933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22D88F8-F84D-74BB-A1D2-E410A258CBCD}"/>
              </a:ext>
            </a:extLst>
          </p:cNvPr>
          <p:cNvSpPr txBox="1">
            <a:spLocks noChangeArrowheads="1"/>
          </p:cNvSpPr>
          <p:nvPr/>
        </p:nvSpPr>
        <p:spPr bwMode="auto">
          <a:xfrm>
            <a:off x="6141578" y="835017"/>
            <a:ext cx="2349500" cy="4600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rgbClr val="CC33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rgbClr val="CC33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Il est allé loger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chez un homme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qui est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un pécheur </a:t>
            </a:r>
            <a:endParaRPr kumimoji="0" lang="fr-FR" altLang="fr-FR" sz="3600" b="0" i="0" u="none" strike="noStrike" cap="none" normalizeH="0" baseline="0" dirty="0">
              <a:ln>
                <a:noFill/>
              </a:ln>
              <a:solidFill>
                <a:schemeClr val="tx1"/>
              </a:solidFill>
              <a:effectLst/>
              <a:latin typeface="Arial" panose="020B0604020202020204" pitchFamily="34" charset="0"/>
            </a:endParaRPr>
          </a:p>
        </p:txBody>
      </p:sp>
      <p:pic>
        <p:nvPicPr>
          <p:cNvPr id="21507" name="Picture 3">
            <a:extLst>
              <a:ext uri="{FF2B5EF4-FFF2-40B4-BE49-F238E27FC236}">
                <a16:creationId xmlns:a16="http://schemas.microsoft.com/office/drawing/2014/main" id="{3B9D4C65-C2AA-E312-01D4-67FB27F8D3FE}"/>
              </a:ext>
            </a:extLst>
          </p:cNvPr>
          <p:cNvPicPr>
            <a:picLocks noChangeAspect="1" noChangeArrowheads="1"/>
          </p:cNvPicPr>
          <p:nvPr/>
        </p:nvPicPr>
        <p:blipFill>
          <a:blip r:embed="rId2">
            <a:lum bright="64000" contrast="-12000"/>
            <a:extLst>
              <a:ext uri="{28A0092B-C50C-407E-A947-70E740481C1C}">
                <a14:useLocalDpi xmlns:a14="http://schemas.microsoft.com/office/drawing/2010/main" val="0"/>
              </a:ext>
            </a:extLst>
          </a:blip>
          <a:srcRect/>
          <a:stretch>
            <a:fillRect/>
          </a:stretch>
        </p:blipFill>
        <p:spPr bwMode="auto">
          <a:xfrm>
            <a:off x="1461769" y="1530401"/>
            <a:ext cx="3024774" cy="2943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79684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64F75F3-BFD7-0E42-BC54-CC5B295F0A99}"/>
              </a:ext>
            </a:extLst>
          </p:cNvPr>
          <p:cNvSpPr txBox="1">
            <a:spLocks noChangeArrowheads="1"/>
          </p:cNvSpPr>
          <p:nvPr/>
        </p:nvSpPr>
        <p:spPr bwMode="auto">
          <a:xfrm>
            <a:off x="336602" y="0"/>
            <a:ext cx="11253223" cy="6755450"/>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Zachée est-il pécheur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Qu’est ce qu’un pécheur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A l’époque il suffit d’être en contact avec l’occupant romain pour être qualifié de pécheur.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On définit aujourd’hui pécheur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comme celui qui se coupe de l'amour de Dieu.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Jésus se rendant chez un pécheur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se fait pécheur avec lui,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lui qui est sans péché. </a:t>
            </a:r>
            <a:endParaRPr kumimoji="0" lang="fr-FR" altLang="fr-FR" sz="3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0178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6B6BF65-6B53-210B-83CC-374E39B577C8}"/>
              </a:ext>
            </a:extLst>
          </p:cNvPr>
          <p:cNvSpPr txBox="1">
            <a:spLocks noChangeArrowheads="1"/>
          </p:cNvSpPr>
          <p:nvPr/>
        </p:nvSpPr>
        <p:spPr bwMode="auto">
          <a:xfrm>
            <a:off x="575417" y="601059"/>
            <a:ext cx="11041166" cy="5347678"/>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1"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1"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Luc 5, 08</a:t>
            </a:r>
            <a:r>
              <a:rPr kumimoji="0" lang="fr-FR" altLang="fr-FR" sz="3200" b="0" i="0" u="none" strike="noStrike" cap="none" normalizeH="0" baseline="0" dirty="0">
                <a:ln>
                  <a:noFill/>
                </a:ln>
                <a:solidFill>
                  <a:srgbClr val="000000"/>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Après la pèche miraculeuse: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1" u="none" strike="noStrike" cap="none" normalizeH="0" baseline="0" dirty="0">
                <a:ln>
                  <a:noFill/>
                </a:ln>
                <a:solidFill>
                  <a:srgbClr val="000000"/>
                </a:solidFill>
                <a:effectLst/>
                <a:latin typeface="Times New Roman" panose="02020603050405020304" pitchFamily="18" charset="0"/>
              </a:rPr>
              <a:t>A cette vue, Simon-Pierre tomba aux genoux de Jésus, en disant : «Éloigne-toi de moi, Seigneur,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1" u="none" strike="noStrike" cap="none" normalizeH="0" baseline="0" dirty="0">
                <a:ln>
                  <a:noFill/>
                </a:ln>
                <a:solidFill>
                  <a:srgbClr val="000000"/>
                </a:solidFill>
                <a:effectLst/>
                <a:latin typeface="Times New Roman" panose="02020603050405020304" pitchFamily="18" charset="0"/>
              </a:rPr>
              <a:t>car je suis un homme pécheur.»</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1" u="none" strike="noStrike" cap="none" normalizeH="0" baseline="0" dirty="0">
                <a:ln>
                  <a:noFill/>
                </a:ln>
                <a:solidFill>
                  <a:srgbClr val="000000"/>
                </a:solidFill>
                <a:effectLst/>
                <a:latin typeface="Times New Roman" panose="02020603050405020304" pitchFamily="18" charset="0"/>
              </a:rPr>
              <a:t>Jésus dit à Simon: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1" u="none" strike="noStrike" cap="none" normalizeH="0" baseline="0" dirty="0">
                <a:ln>
                  <a:noFill/>
                </a:ln>
                <a:solidFill>
                  <a:srgbClr val="000000"/>
                </a:solidFill>
                <a:effectLst/>
                <a:latin typeface="Times New Roman" panose="02020603050405020304" pitchFamily="18" charset="0"/>
              </a:rPr>
              <a:t>«Sois sans crainte, désormais ce sont des hommes que tu prendras.» </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5314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7B3D209-25CD-5EE8-7D19-C5E10CC13B6E}"/>
              </a:ext>
            </a:extLst>
          </p:cNvPr>
          <p:cNvSpPr txBox="1">
            <a:spLocks noChangeArrowheads="1"/>
          </p:cNvSpPr>
          <p:nvPr/>
        </p:nvSpPr>
        <p:spPr bwMode="auto">
          <a:xfrm>
            <a:off x="656602" y="1569641"/>
            <a:ext cx="10878795" cy="4070871"/>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a:ln>
                  <a:noFill/>
                </a:ln>
                <a:solidFill>
                  <a:srgbClr val="000000"/>
                </a:solidFill>
                <a:effectLst/>
                <a:latin typeface="Times New Roman" panose="02020603050405020304" pitchFamily="18" charset="0"/>
              </a:rPr>
              <a:t>Zachée serait-il la figure de l’humanité pécheresse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a:ln>
                  <a:noFill/>
                </a:ln>
                <a:solidFill>
                  <a:srgbClr val="000000"/>
                </a:solidFill>
                <a:effectLst/>
                <a:latin typeface="Times New Roman" panose="02020603050405020304" pitchFamily="18" charset="0"/>
              </a:rPr>
              <a:t>Humanité qui cherche son salut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000000"/>
                </a:solidFill>
                <a:effectLst/>
                <a:latin typeface="Times New Roman" panose="02020603050405020304" pitchFamily="18" charset="0"/>
              </a:rPr>
              <a:t>Jésus accueille les pécheurs,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000000"/>
                </a:solidFill>
                <a:effectLst/>
                <a:latin typeface="Times New Roman" panose="02020603050405020304" pitchFamily="18" charset="0"/>
              </a:rPr>
              <a:t>mange avec les pécheurs.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000000"/>
                </a:solidFill>
                <a:effectLst/>
                <a:latin typeface="Times New Roman" panose="02020603050405020304" pitchFamily="18" charset="0"/>
              </a:rPr>
              <a:t>Il rejoint cette humanité pécheresse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000000"/>
                </a:solidFill>
                <a:effectLst/>
                <a:latin typeface="Times New Roman" panose="02020603050405020304" pitchFamily="18" charset="0"/>
              </a:rPr>
              <a:t>Il offre un salut.  Il est le Salut</a:t>
            </a:r>
            <a:r>
              <a:rPr kumimoji="0" lang="fr-FR" altLang="zh-CN" sz="3600" b="0" i="0" u="none" strike="noStrike" cap="none" normalizeH="0" baseline="0" dirty="0">
                <a:ln>
                  <a:noFill/>
                </a:ln>
                <a:solidFill>
                  <a:srgbClr val="000000"/>
                </a:solidFill>
                <a:effectLst/>
                <a:latin typeface="Times New Roman" panose="02020603050405020304" pitchFamily="18" charset="0"/>
              </a:rPr>
              <a:t>. </a:t>
            </a:r>
            <a:endParaRPr kumimoji="0" lang="fr-FR" altLang="fr-FR"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55323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BB5CDE22-DE43-F25F-F01D-FCE4A09B9181}"/>
              </a:ext>
            </a:extLst>
          </p:cNvPr>
          <p:cNvSpPr txBox="1">
            <a:spLocks noChangeArrowheads="1"/>
          </p:cNvSpPr>
          <p:nvPr/>
        </p:nvSpPr>
        <p:spPr bwMode="auto">
          <a:xfrm>
            <a:off x="5443671" y="825766"/>
            <a:ext cx="5503492" cy="45068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28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rgbClr val="CC3300"/>
                </a:solidFill>
                <a:effectLst/>
                <a:latin typeface="Times New Roman" panose="02020603050405020304" pitchFamily="18" charset="0"/>
              </a:rPr>
              <a:t>Zachée, debout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rgbClr val="CC3300"/>
                </a:solidFill>
                <a:effectLst/>
                <a:latin typeface="Times New Roman" panose="02020603050405020304" pitchFamily="18" charset="0"/>
              </a:rPr>
              <a:t>«fais don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rgbClr val="CC3300"/>
                </a:solidFill>
                <a:effectLst/>
                <a:latin typeface="Times New Roman" panose="02020603050405020304" pitchFamily="18" charset="0"/>
              </a:rPr>
              <a:t>aux pauvres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rgbClr val="CC3300"/>
                </a:solidFill>
                <a:effectLst/>
                <a:latin typeface="Times New Roman" panose="02020603050405020304" pitchFamily="18" charset="0"/>
              </a:rPr>
              <a:t>de la moitié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rgbClr val="CC3300"/>
                </a:solidFill>
                <a:effectLst/>
                <a:latin typeface="Times New Roman" panose="02020603050405020304" pitchFamily="18" charset="0"/>
              </a:rPr>
              <a:t>de mes biens,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rgbClr val="CC3300"/>
                </a:solidFill>
                <a:effectLst/>
                <a:latin typeface="Times New Roman" panose="02020603050405020304" pitchFamily="18" charset="0"/>
              </a:rPr>
              <a:t>et si j’ai fait du tort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rgbClr val="CC3300"/>
                </a:solidFill>
                <a:effectLst/>
                <a:latin typeface="Times New Roman" panose="02020603050405020304" pitchFamily="18" charset="0"/>
              </a:rPr>
              <a:t>à quelqu’un,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rgbClr val="CC3300"/>
                </a:solidFill>
                <a:effectLst/>
                <a:latin typeface="Times New Roman" panose="02020603050405020304" pitchFamily="18" charset="0"/>
              </a:rPr>
              <a:t>je vais lui rendre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2800" b="1" i="0" u="none" strike="noStrike" cap="none" normalizeH="0" baseline="0" dirty="0">
                <a:ln>
                  <a:noFill/>
                </a:ln>
                <a:solidFill>
                  <a:srgbClr val="CC3300"/>
                </a:solidFill>
                <a:effectLst/>
                <a:latin typeface="Times New Roman" panose="02020603050405020304" pitchFamily="18" charset="0"/>
              </a:rPr>
              <a:t>quatre fois plus.» </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2F9A8922-9B2F-9B6C-7032-333056E76065}"/>
              </a:ext>
            </a:extLst>
          </p:cNvPr>
          <p:cNvPicPr>
            <a:picLocks noChangeAspect="1" noChangeArrowheads="1"/>
          </p:cNvPicPr>
          <p:nvPr/>
        </p:nvPicPr>
        <p:blipFill>
          <a:blip r:embed="rId2">
            <a:lum bright="64000" contrast="-12000"/>
            <a:extLst>
              <a:ext uri="{28A0092B-C50C-407E-A947-70E740481C1C}">
                <a14:useLocalDpi xmlns:a14="http://schemas.microsoft.com/office/drawing/2010/main" val="0"/>
              </a:ext>
            </a:extLst>
          </a:blip>
          <a:srcRect/>
          <a:stretch>
            <a:fillRect/>
          </a:stretch>
        </p:blipFill>
        <p:spPr bwMode="auto">
          <a:xfrm>
            <a:off x="1244837" y="1382619"/>
            <a:ext cx="3895416" cy="3790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667614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F9180E1-997A-3CDD-3786-CE57DFE6309D}"/>
              </a:ext>
            </a:extLst>
          </p:cNvPr>
          <p:cNvSpPr txBox="1">
            <a:spLocks noChangeArrowheads="1"/>
          </p:cNvSpPr>
          <p:nvPr/>
        </p:nvSpPr>
        <p:spPr bwMode="auto">
          <a:xfrm>
            <a:off x="435903" y="164387"/>
            <a:ext cx="8708097" cy="1921267"/>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Debout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Être mis debout, être relevé, est une expression dans l’évangile pour dire la résurrection.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0" i="0" u="none" strike="noStrike" cap="none" normalizeH="0" baseline="0" dirty="0">
              <a:ln>
                <a:noFill/>
              </a:ln>
              <a:solidFill>
                <a:schemeClr val="tx1"/>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5D569579-5932-9EC8-36D4-5135C9BD0ED6}"/>
              </a:ext>
            </a:extLst>
          </p:cNvPr>
          <p:cNvSpPr txBox="1">
            <a:spLocks noChangeArrowheads="1"/>
          </p:cNvSpPr>
          <p:nvPr/>
        </p:nvSpPr>
        <p:spPr bwMode="auto">
          <a:xfrm>
            <a:off x="1074430" y="2303550"/>
            <a:ext cx="10804957" cy="4390063"/>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Je fais don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Il est possible de traduire  les verbes au présent de l’indicatif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«fais don»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ou au futur immédiat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«vais faire don».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Si on choisit le présent, Zachée est honnête car il fait ce que demande la Loi.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Si on choisit le futur, est-ce la rencontre qui le transforme ? </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902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52B3B4F-3C7E-7A76-6F0C-1F167A6B22D4}"/>
              </a:ext>
            </a:extLst>
          </p:cNvPr>
          <p:cNvSpPr txBox="1">
            <a:spLocks noChangeArrowheads="1"/>
          </p:cNvSpPr>
          <p:nvPr/>
        </p:nvSpPr>
        <p:spPr bwMode="auto">
          <a:xfrm>
            <a:off x="633054" y="1327208"/>
            <a:ext cx="10658764" cy="4203583"/>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1"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Exode 22, 06</a:t>
            </a:r>
            <a:r>
              <a:rPr kumimoji="0" lang="fr-FR" altLang="zh-CN" sz="3200" b="0" i="0" u="none" strike="noStrike" cap="none" normalizeH="0" baseline="0" dirty="0">
                <a:ln>
                  <a:noFill/>
                </a:ln>
                <a:solidFill>
                  <a:schemeClr val="tx1"/>
                </a:solidFill>
                <a:effectLst/>
                <a:latin typeface="Times New Roman" panose="02020603050405020304" pitchFamily="18" charset="0"/>
              </a:rPr>
              <a:t> </a:t>
            </a:r>
            <a:r>
              <a:rPr kumimoji="0" lang="fr-FR" altLang="zh-CN" sz="3200" b="0" i="1" u="none" strike="noStrike" cap="none" normalizeH="0" baseline="0" dirty="0">
                <a:ln>
                  <a:noFill/>
                </a:ln>
                <a:solidFill>
                  <a:schemeClr val="tx1"/>
                </a:solidFill>
                <a:effectLst/>
                <a:latin typeface="Times New Roman" panose="02020603050405020304" pitchFamily="18" charset="0"/>
              </a:rPr>
              <a:t>Si un homme confie à son prochain de l’argent ou des objets pour qu’il les garde, et qu’on les vole dans la maison de celui-ci, le voleur, s’il est découvert, devra fournir en compensation le double de ce qu’il a pris.</a:t>
            </a:r>
            <a:r>
              <a:rPr kumimoji="0" lang="fr-FR" altLang="zh-CN" sz="32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La Loi demande de rendre le double.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Zachée rend le quadruple. Il va plus loin que la Loi</a:t>
            </a:r>
            <a:r>
              <a:rPr kumimoji="0" lang="fr-FR" altLang="zh-CN" sz="1200" b="0" i="0" u="none" strike="noStrike" cap="none" normalizeH="0" baseline="0" dirty="0">
                <a:ln>
                  <a:noFill/>
                </a:ln>
                <a:solidFill>
                  <a:schemeClr val="tx1"/>
                </a:solidFill>
                <a:effectLst/>
                <a:latin typeface="Times New Roman" panose="02020603050405020304" pitchFamily="18"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67626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5B8226A-FFA6-895E-C3BB-53F2958CD2BA}"/>
              </a:ext>
            </a:extLst>
          </p:cNvPr>
          <p:cNvSpPr txBox="1">
            <a:spLocks noChangeArrowheads="1"/>
          </p:cNvSpPr>
          <p:nvPr/>
        </p:nvSpPr>
        <p:spPr bwMode="auto">
          <a:xfrm>
            <a:off x="1023618" y="840202"/>
            <a:ext cx="9996920" cy="5177595"/>
          </a:xfrm>
          <a:prstGeom prst="roundRect">
            <a:avLst/>
          </a:prstGeom>
          <a:ln w="57150">
            <a:headEnd/>
            <a:tailEnd/>
          </a:ln>
        </p:spPr>
        <p:style>
          <a:lnRef idx="2">
            <a:schemeClr val="accent4"/>
          </a:lnRef>
          <a:fillRef idx="1">
            <a:schemeClr val="lt1"/>
          </a:fillRef>
          <a:effectRef idx="0">
            <a:schemeClr val="accent4"/>
          </a:effectRef>
          <a:fontRef idx="minor">
            <a:schemeClr val="dk1"/>
          </a:fontRef>
        </p:style>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a:ln>
                  <a:noFill/>
                </a:ln>
                <a:solidFill>
                  <a:srgbClr val="000000"/>
                </a:solidFill>
                <a:effectLst/>
                <a:latin typeface="Times New Roman" panose="02020603050405020304" pitchFamily="18" charset="0"/>
              </a:rPr>
              <a:t>La rencontre avec Jésus a transformé Zachée.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a:ln>
                  <a:noFill/>
                </a:ln>
                <a:solidFill>
                  <a:srgbClr val="000000"/>
                </a:solidFill>
                <a:effectLst/>
                <a:latin typeface="Times New Roman" panose="02020603050405020304" pitchFamily="18" charset="0"/>
              </a:rPr>
              <a:t>Il est debout, dans la posture du vivant, du ressuscité.</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600" b="1"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a:ln>
                  <a:noFill/>
                </a:ln>
                <a:solidFill>
                  <a:srgbClr val="000000"/>
                </a:solidFill>
                <a:effectLst/>
                <a:latin typeface="Times New Roman" panose="02020603050405020304" pitchFamily="18" charset="0"/>
              </a:rPr>
              <a:t>Remis debout par sa rencontre avec Jésus, il est rempli d'humilité et cherche à faire la  vérité en lui.</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000000"/>
                </a:solidFill>
                <a:effectLst/>
                <a:latin typeface="Times New Roman" panose="02020603050405020304" pitchFamily="18" charset="0"/>
              </a:rPr>
              <a:t>Une attitude que nous pouvons connaître.</a:t>
            </a:r>
            <a:r>
              <a:rPr kumimoji="0" lang="fr-FR" altLang="zh-CN" sz="3600" b="1" i="0" u="none" strike="noStrike" cap="none" normalizeH="0" baseline="0" dirty="0">
                <a:ln>
                  <a:noFill/>
                </a:ln>
                <a:solidFill>
                  <a:srgbClr val="000000"/>
                </a:solidFill>
                <a:effectLst/>
                <a:latin typeface="Calibri" panose="020F0502020204030204" pitchFamily="34" charset="0"/>
              </a:rPr>
              <a:t> </a:t>
            </a:r>
            <a:endParaRPr kumimoji="0" lang="fr-FR" altLang="zh-CN" sz="3600" b="1"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3517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51AB060-5C25-55BA-32C1-08B1E389F429}"/>
              </a:ext>
            </a:extLst>
          </p:cNvPr>
          <p:cNvSpPr txBox="1">
            <a:spLocks noChangeArrowheads="1"/>
          </p:cNvSpPr>
          <p:nvPr/>
        </p:nvSpPr>
        <p:spPr bwMode="auto">
          <a:xfrm>
            <a:off x="1186296" y="544397"/>
            <a:ext cx="10089857" cy="5769205"/>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400" b="1" i="0" u="none" strike="noStrike" cap="none" normalizeH="0" baseline="0" dirty="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Jéricho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Littéralement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Ville de la lune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ou des palmiers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3200" b="1" i="0" u="none" strike="noStrike" cap="none" normalizeH="0" baseline="0" dirty="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Quelle importance a cette ville pour le sens du récit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3200" b="1" i="0" u="none" strike="noStrike" cap="none" normalizeH="0" baseline="0" dirty="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Pourquoi dit-on que Jésus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ne fait que traverser Jéricho ? </a:t>
            </a:r>
            <a:endParaRPr kumimoji="0" lang="fr-FR" altLang="fr-FR" sz="3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7462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E3D220E8-E688-3684-E8AE-F1BC7F5BB934}"/>
              </a:ext>
            </a:extLst>
          </p:cNvPr>
          <p:cNvSpPr txBox="1">
            <a:spLocks noChangeArrowheads="1"/>
          </p:cNvSpPr>
          <p:nvPr/>
        </p:nvSpPr>
        <p:spPr bwMode="auto">
          <a:xfrm>
            <a:off x="6740957" y="897515"/>
            <a:ext cx="3317443" cy="334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26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26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car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lui aussi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est un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rgbClr val="CC3300"/>
                </a:solidFill>
                <a:effectLst/>
                <a:latin typeface="Times New Roman" panose="02020603050405020304" pitchFamily="18" charset="0"/>
              </a:rPr>
              <a:t>fils d’Abraham </a:t>
            </a:r>
            <a:endParaRPr kumimoji="0" lang="fr-FR" altLang="fr-FR" sz="36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BEB2459A-1625-25AD-BF26-FF9A1A9E8006}"/>
              </a:ext>
            </a:extLst>
          </p:cNvPr>
          <p:cNvPicPr>
            <a:picLocks noChangeAspect="1" noChangeArrowheads="1"/>
          </p:cNvPicPr>
          <p:nvPr/>
        </p:nvPicPr>
        <p:blipFill>
          <a:blip r:embed="rId2">
            <a:lum bright="64000" contrast="-12000"/>
            <a:extLst>
              <a:ext uri="{28A0092B-C50C-407E-A947-70E740481C1C}">
                <a14:useLocalDpi xmlns:a14="http://schemas.microsoft.com/office/drawing/2010/main" val="0"/>
              </a:ext>
            </a:extLst>
          </a:blip>
          <a:srcRect/>
          <a:stretch>
            <a:fillRect/>
          </a:stretch>
        </p:blipFill>
        <p:spPr bwMode="auto">
          <a:xfrm>
            <a:off x="1244837" y="1382619"/>
            <a:ext cx="3895416" cy="3790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116111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C637D7E2-8217-2D8E-CD82-3D23088EF9C5}"/>
              </a:ext>
            </a:extLst>
          </p:cNvPr>
          <p:cNvSpPr txBox="1">
            <a:spLocks noChangeArrowheads="1"/>
          </p:cNvSpPr>
          <p:nvPr/>
        </p:nvSpPr>
        <p:spPr bwMode="auto">
          <a:xfrm>
            <a:off x="537297" y="1394691"/>
            <a:ext cx="10703358" cy="3537528"/>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chemeClr val="tx1"/>
                </a:solidFill>
                <a:effectLst/>
                <a:latin typeface="Times New Roman" panose="02020603050405020304" pitchFamily="18" charset="0"/>
              </a:rPr>
              <a:t>Pourquoi Zachée est-il appelé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chemeClr val="tx1"/>
                </a:solidFill>
                <a:effectLst/>
                <a:latin typeface="Times New Roman" panose="02020603050405020304" pitchFamily="18" charset="0"/>
              </a:rPr>
              <a:t>« fils d’Abraham »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zh-CN" sz="3600" b="1"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600" b="1" i="0" u="none" strike="noStrike" cap="none" normalizeH="0" baseline="0" dirty="0">
                <a:ln>
                  <a:noFill/>
                </a:ln>
                <a:solidFill>
                  <a:schemeClr val="tx1"/>
                </a:solidFill>
                <a:effectLst/>
                <a:latin typeface="Times New Roman" panose="02020603050405020304" pitchFamily="18" charset="0"/>
              </a:rPr>
              <a:t>Qui est Abraham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6018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27AAEF0-3684-080B-1F9F-29F567B74FA0}"/>
              </a:ext>
            </a:extLst>
          </p:cNvPr>
          <p:cNvSpPr txBox="1">
            <a:spLocks noChangeArrowheads="1"/>
          </p:cNvSpPr>
          <p:nvPr/>
        </p:nvSpPr>
        <p:spPr bwMode="auto">
          <a:xfrm>
            <a:off x="267128" y="482854"/>
            <a:ext cx="10952740" cy="2740678"/>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Genèse 12-25</a:t>
            </a:r>
            <a:r>
              <a:rPr kumimoji="0" lang="fr-FR" altLang="fr-FR" sz="3200" b="0" i="0" u="none" strike="noStrike" cap="none" normalizeH="0" baseline="0" dirty="0">
                <a:ln>
                  <a:noFill/>
                </a:ln>
                <a:solidFill>
                  <a:srgbClr val="000000"/>
                </a:solidFill>
                <a:effectLst/>
                <a:latin typeface="Times New Roman" panose="02020603050405020304" pitchFamily="18" charset="0"/>
              </a:rPr>
              <a:t> </a:t>
            </a:r>
            <a:r>
              <a:rPr kumimoji="0" lang="fr-FR" altLang="fr-FR" sz="3200" b="1" i="0" u="none" strike="noStrike" cap="none" normalizeH="0" baseline="0" dirty="0">
                <a:ln>
                  <a:noFill/>
                </a:ln>
                <a:solidFill>
                  <a:srgbClr val="000000"/>
                </a:solidFill>
                <a:effectLst/>
                <a:latin typeface="Times New Roman" panose="02020603050405020304" pitchFamily="18" charset="0"/>
              </a:rPr>
              <a:t>nous raconte toute l’histoire d’Abraham: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son départ vers une terre inconnue en réponse à un appel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la promesse d’une descendance nombreuse, d’un avenir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le sacrifice du fils demandé et non accompli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000000"/>
                </a:solidFill>
                <a:effectLst/>
                <a:latin typeface="Times New Roman" panose="02020603050405020304" pitchFamily="18" charset="0"/>
              </a:rPr>
              <a:t>le Père des croyants.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1"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CCED4580-13EC-71E9-27D5-77E64283B12C}"/>
              </a:ext>
            </a:extLst>
          </p:cNvPr>
          <p:cNvSpPr txBox="1">
            <a:spLocks noChangeArrowheads="1"/>
          </p:cNvSpPr>
          <p:nvPr/>
        </p:nvSpPr>
        <p:spPr bwMode="auto">
          <a:xfrm>
            <a:off x="1030923" y="3634468"/>
            <a:ext cx="10952740" cy="2364800"/>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000000"/>
                </a:solidFill>
                <a:effectLst/>
                <a:latin typeface="Times New Roman" panose="02020603050405020304" pitchFamily="18" charset="0"/>
              </a:rPr>
              <a:t>Galates 6, 6-9</a:t>
            </a:r>
            <a:r>
              <a:rPr kumimoji="0" lang="fr-FR" altLang="zh-CN" sz="3200" b="0" i="0" u="none" strike="noStrike" cap="none" normalizeH="0" baseline="0" dirty="0">
                <a:ln>
                  <a:noFill/>
                </a:ln>
                <a:solidFill>
                  <a:srgbClr val="000000"/>
                </a:solidFill>
                <a:effectLst/>
                <a:latin typeface="Times New Roman" panose="02020603050405020304" pitchFamily="18" charset="0"/>
              </a:rPr>
              <a:t> </a:t>
            </a:r>
            <a:r>
              <a:rPr kumimoji="0" lang="fr-FR" altLang="zh-CN" sz="3200" b="0" i="1" u="none" strike="noStrike" cap="none" normalizeH="0" baseline="0" dirty="0">
                <a:ln>
                  <a:noFill/>
                </a:ln>
                <a:solidFill>
                  <a:srgbClr val="000000"/>
                </a:solidFill>
                <a:effectLst/>
                <a:latin typeface="Times New Roman" panose="02020603050405020304" pitchFamily="18" charset="0"/>
              </a:rPr>
              <a:t>C’est ainsi qu’Abraham eut foi en Dieu, et il lui fut accordé d’être juste. Comprenez-le donc : ceux qui se réclament de la foi, ce sont eux, les fils d’Abraham.  Ils sont bénis avec Abraham, le croyant.</a:t>
            </a:r>
            <a:r>
              <a:rPr kumimoji="0" lang="fr-FR" altLang="zh-CN" sz="3200" b="0" i="0" u="none" strike="noStrike" cap="none" normalizeH="0" baseline="0" dirty="0">
                <a:ln>
                  <a:noFill/>
                </a:ln>
                <a:solidFill>
                  <a:srgbClr val="000000"/>
                </a:solidFill>
                <a:effectLst/>
                <a:latin typeface="Calibri" panose="020F0502020204030204" pitchFamily="34" charset="0"/>
              </a:rPr>
              <a:t> </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813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5B8AB39-9239-D77D-F8FD-F6FA6B0243C4}"/>
              </a:ext>
            </a:extLst>
          </p:cNvPr>
          <p:cNvSpPr txBox="1">
            <a:spLocks noChangeArrowheads="1"/>
          </p:cNvSpPr>
          <p:nvPr/>
        </p:nvSpPr>
        <p:spPr bwMode="auto">
          <a:xfrm>
            <a:off x="350188" y="315426"/>
            <a:ext cx="11491624" cy="6434695"/>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Zachée, celui qui vit déjà suivant la Loi d’amour,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entre dans le Salut :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il est véritable fils d’Abraham,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croyant en une espérance,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en un avenir.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Il est sauvé par celui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qui est à la fois Homme et Dieu.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Jésus est lui-même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ce fruit de l’arbre de vie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qui sauve ce qui est perdu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3200" b="0" i="0" u="none" strike="noStrike" cap="none" normalizeH="0" baseline="0" dirty="0">
              <a:ln>
                <a:noFill/>
              </a:ln>
              <a:solidFill>
                <a:schemeClr val="tx1"/>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Nous sommes à la suite de Zachée des fils d’Abraham.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2248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D6FEE2-7D3D-E11C-51A4-9E166406AC03}"/>
              </a:ext>
            </a:extLst>
          </p:cNvPr>
          <p:cNvSpPr txBox="1"/>
          <p:nvPr/>
        </p:nvSpPr>
        <p:spPr>
          <a:xfrm>
            <a:off x="5604021" y="5263722"/>
            <a:ext cx="6408712" cy="107721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Catéchèse Par la Parole</a:t>
            </a:r>
          </a:p>
          <a:p>
            <a:pPr algn="ctr"/>
            <a:r>
              <a:rPr lang="fr-FR" sz="3200" dirty="0"/>
              <a:t>Illustrations Chantal </a:t>
            </a:r>
            <a:r>
              <a:rPr lang="fr-FR" sz="3200" dirty="0" err="1"/>
              <a:t>Lorge</a:t>
            </a:r>
            <a:endParaRPr lang="fr-FR" sz="3200" dirty="0"/>
          </a:p>
        </p:txBody>
      </p:sp>
      <p:pic>
        <p:nvPicPr>
          <p:cNvPr id="3" name="Image 2" descr="Une image contenant texte&#10;&#10;Description générée automatiquement">
            <a:extLst>
              <a:ext uri="{FF2B5EF4-FFF2-40B4-BE49-F238E27FC236}">
                <a16:creationId xmlns:a16="http://schemas.microsoft.com/office/drawing/2014/main" id="{42D1F21A-C504-C567-85C4-F48E23116D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883" y="5124279"/>
            <a:ext cx="2452913" cy="1356103"/>
          </a:xfrm>
          <a:prstGeom prst="rect">
            <a:avLst/>
          </a:prstGeom>
        </p:spPr>
      </p:pic>
    </p:spTree>
    <p:extLst>
      <p:ext uri="{BB962C8B-B14F-4D97-AF65-F5344CB8AC3E}">
        <p14:creationId xmlns:p14="http://schemas.microsoft.com/office/powerpoint/2010/main" val="75851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281BEC8-D9CE-3112-B99B-28368C810CDB}"/>
              </a:ext>
            </a:extLst>
          </p:cNvPr>
          <p:cNvSpPr txBox="1">
            <a:spLocks noChangeArrowheads="1"/>
          </p:cNvSpPr>
          <p:nvPr/>
        </p:nvSpPr>
        <p:spPr bwMode="auto">
          <a:xfrm>
            <a:off x="422618" y="214195"/>
            <a:ext cx="11115790" cy="5025626"/>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Jéricho est la dernière étape de la longue marche du peuple de Dieu avant d’entrer en terre promise (ou de la promesse).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Josué 6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1" u="none" strike="noStrike" cap="none" normalizeH="0" baseline="0" dirty="0">
                <a:ln>
                  <a:noFill/>
                </a:ln>
                <a:solidFill>
                  <a:srgbClr val="000000"/>
                </a:solidFill>
                <a:effectLst/>
                <a:latin typeface="Times New Roman" panose="02020603050405020304" pitchFamily="18" charset="0"/>
              </a:rPr>
              <a:t>Le Seigneur dit à Josué : «Regarde, je livre entre tes mains Jéricho, son roi et ses meilleurs guerriers…. Quand retentira la corne de bélier – quand vous entendrez le son du cor –, tout le peuple poussera une grande clameur ; alors, le rempart de la ville s’effondrera sur place et le peuple montera à l’assaut, chacun droit devant soi.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3200" b="1" i="1"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200" b="0" i="1"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4" name="Text Box 2">
            <a:extLst>
              <a:ext uri="{FF2B5EF4-FFF2-40B4-BE49-F238E27FC236}">
                <a16:creationId xmlns:a16="http://schemas.microsoft.com/office/drawing/2014/main" id="{F9E47133-F865-6AA1-E64E-45B63D976CA6}"/>
              </a:ext>
            </a:extLst>
          </p:cNvPr>
          <p:cNvSpPr txBox="1">
            <a:spLocks noChangeArrowheads="1"/>
          </p:cNvSpPr>
          <p:nvPr/>
        </p:nvSpPr>
        <p:spPr bwMode="auto">
          <a:xfrm>
            <a:off x="1953468" y="5548045"/>
            <a:ext cx="7930272" cy="965770"/>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200" b="1" i="0" u="none" strike="noStrike" cap="none" normalizeH="0" baseline="0" dirty="0">
                <a:ln>
                  <a:noFill/>
                </a:ln>
                <a:solidFill>
                  <a:srgbClr val="000000"/>
                </a:solidFill>
                <a:effectLst/>
                <a:latin typeface="Times New Roman" panose="02020603050405020304" pitchFamily="18" charset="0"/>
              </a:rPr>
              <a:t>Quel sens symbolique a cette ville?</a:t>
            </a:r>
          </a:p>
        </p:txBody>
      </p:sp>
    </p:spTree>
    <p:extLst>
      <p:ext uri="{BB962C8B-B14F-4D97-AF65-F5344CB8AC3E}">
        <p14:creationId xmlns:p14="http://schemas.microsoft.com/office/powerpoint/2010/main" val="395301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850C913C-98F2-5A49-FB82-E31AE0E2EED8}"/>
              </a:ext>
            </a:extLst>
          </p:cNvPr>
          <p:cNvSpPr txBox="1">
            <a:spLocks noChangeArrowheads="1"/>
          </p:cNvSpPr>
          <p:nvPr/>
        </p:nvSpPr>
        <p:spPr bwMode="auto">
          <a:xfrm>
            <a:off x="573486" y="744063"/>
            <a:ext cx="11045027" cy="5204674"/>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Jéricho est considérée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comme la ville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chemeClr val="tx1"/>
                </a:solidFill>
                <a:effectLst/>
                <a:latin typeface="Times New Roman" panose="02020603050405020304" pitchFamily="18" charset="0"/>
              </a:rPr>
              <a:t>d’entrée en Terre de la Promesse.</a:t>
            </a:r>
            <a:r>
              <a:rPr kumimoji="0" lang="fr-FR" altLang="zh-CN" sz="32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Symboliquement, c’est Dieu, le Dieu unique qui fait tomber les murailles; c’est Dieu, le Dieu unique qui donne la terre.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Cette terre ne nous appartient pas.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0" i="0" u="none" strike="noStrike" cap="none" normalizeH="0" baseline="0" dirty="0">
                <a:ln>
                  <a:noFill/>
                </a:ln>
                <a:solidFill>
                  <a:schemeClr val="tx1"/>
                </a:solidFill>
                <a:effectLst/>
                <a:latin typeface="Times New Roman" panose="02020603050405020304" pitchFamily="18" charset="0"/>
              </a:rPr>
              <a:t>Jésus ne fait que passer par Jéricho. Il met ses pas dans ceux du peuple. Il ne fait que traverser  pour monter vers Jérusalem, la ville de la mort et de la résurrection, nouvelle terre promise.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2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409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C9929D3A-C1C7-C650-48CD-27C831F48D85}"/>
              </a:ext>
            </a:extLst>
          </p:cNvPr>
          <p:cNvSpPr txBox="1">
            <a:spLocks noChangeArrowheads="1"/>
          </p:cNvSpPr>
          <p:nvPr/>
        </p:nvSpPr>
        <p:spPr bwMode="auto">
          <a:xfrm>
            <a:off x="7063902" y="830131"/>
            <a:ext cx="2324100" cy="4283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3600" b="0" i="0" u="none" strike="noStrike" cap="none" normalizeH="0" baseline="0" dirty="0">
              <a:ln>
                <a:noFill/>
              </a:ln>
              <a:solidFill>
                <a:srgbClr val="CC33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a:ln>
                  <a:noFill/>
                </a:ln>
                <a:solidFill>
                  <a:srgbClr val="CC3300"/>
                </a:solidFill>
                <a:effectLst/>
                <a:latin typeface="Times New Roman" panose="02020603050405020304" pitchFamily="18" charset="0"/>
              </a:rPr>
              <a:t>Zachée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a:ln>
                  <a:noFill/>
                </a:ln>
                <a:solidFill>
                  <a:srgbClr val="CC3300"/>
                </a:solidFill>
                <a:effectLst/>
                <a:latin typeface="Times New Roman" panose="02020603050405020304" pitchFamily="18" charset="0"/>
              </a:rPr>
              <a:t>Collecteur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a:ln>
                  <a:noFill/>
                </a:ln>
                <a:solidFill>
                  <a:srgbClr val="CC3300"/>
                </a:solidFill>
                <a:effectLst/>
                <a:latin typeface="Times New Roman" panose="02020603050405020304" pitchFamily="18" charset="0"/>
              </a:rPr>
              <a:t>d’impôts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a:ln>
                  <a:noFill/>
                </a:ln>
                <a:solidFill>
                  <a:srgbClr val="CC3300"/>
                </a:solidFill>
                <a:effectLst/>
                <a:latin typeface="Times New Roman" panose="02020603050405020304" pitchFamily="18" charset="0"/>
              </a:rPr>
              <a:t>Petit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3600" b="1" i="0" u="none" strike="noStrike" cap="none" normalizeH="0" baseline="0" dirty="0">
                <a:ln>
                  <a:noFill/>
                </a:ln>
                <a:solidFill>
                  <a:srgbClr val="CC3300"/>
                </a:solidFill>
                <a:effectLst/>
                <a:latin typeface="Times New Roman" panose="02020603050405020304" pitchFamily="18" charset="0"/>
              </a:rPr>
              <a:t>Riche </a:t>
            </a:r>
            <a:endParaRPr kumimoji="0" lang="fr-FR" altLang="fr-FR" sz="3600" b="0" i="0" u="none" strike="noStrike" cap="none" normalizeH="0" baseline="0" dirty="0">
              <a:ln>
                <a:noFill/>
              </a:ln>
              <a:solidFill>
                <a:schemeClr val="tx1"/>
              </a:solidFill>
              <a:effectLst/>
              <a:latin typeface="Arial" panose="020B0604020202020204" pitchFamily="34" charset="0"/>
            </a:endParaRPr>
          </a:p>
        </p:txBody>
      </p:sp>
      <p:pic>
        <p:nvPicPr>
          <p:cNvPr id="5123" name="Picture 3">
            <a:extLst>
              <a:ext uri="{FF2B5EF4-FFF2-40B4-BE49-F238E27FC236}">
                <a16:creationId xmlns:a16="http://schemas.microsoft.com/office/drawing/2014/main" id="{235C305C-8F5E-F1E5-D70D-EC220E8114E7}"/>
              </a:ext>
            </a:extLst>
          </p:cNvPr>
          <p:cNvPicPr>
            <a:picLocks noChangeAspect="1" noChangeArrowheads="1"/>
          </p:cNvPicPr>
          <p:nvPr/>
        </p:nvPicPr>
        <p:blipFill>
          <a:blip r:embed="rId2">
            <a:lum bright="64000" contrast="-12000"/>
            <a:extLst>
              <a:ext uri="{28A0092B-C50C-407E-A947-70E740481C1C}">
                <a14:useLocalDpi xmlns:a14="http://schemas.microsoft.com/office/drawing/2010/main" val="0"/>
              </a:ext>
            </a:extLst>
          </a:blip>
          <a:srcRect/>
          <a:stretch>
            <a:fillRect/>
          </a:stretch>
        </p:blipFill>
        <p:spPr bwMode="auto">
          <a:xfrm>
            <a:off x="1252971" y="1417637"/>
            <a:ext cx="4146264" cy="4034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38066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0B56691A-16A1-EFCD-A695-A6D35DBB42F3}"/>
              </a:ext>
            </a:extLst>
          </p:cNvPr>
          <p:cNvSpPr txBox="1">
            <a:spLocks noChangeArrowheads="1"/>
          </p:cNvSpPr>
          <p:nvPr/>
        </p:nvSpPr>
        <p:spPr bwMode="auto">
          <a:xfrm>
            <a:off x="506898" y="102009"/>
            <a:ext cx="11503591" cy="1880903"/>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R="0" lvl="0" indent="0" algn="ctr"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rgbClr val="000000"/>
                </a:solidFill>
                <a:effectLst/>
                <a:latin typeface="Times New Roman" panose="02020603050405020304" pitchFamily="18" charset="0"/>
              </a:defRPr>
            </a:lvl1pPr>
          </a:lstStyle>
          <a:p>
            <a:r>
              <a:rPr lang="fr-FR" altLang="fr-FR" sz="3200" b="1" dirty="0"/>
              <a:t>Zachée </a:t>
            </a:r>
          </a:p>
          <a:p>
            <a:r>
              <a:rPr lang="fr-FR" altLang="fr-FR" sz="3200" b="1" dirty="0"/>
              <a:t>Littéralement: pur, innocent, irréprochable </a:t>
            </a:r>
          </a:p>
          <a:p>
            <a:r>
              <a:rPr lang="fr-FR" altLang="zh-CN" sz="3200" b="1" dirty="0"/>
              <a:t>Pourquoi le considérer alors comme un voleur ? </a:t>
            </a:r>
          </a:p>
          <a:p>
            <a:endParaRPr lang="fr-FR" altLang="zh-CN" sz="3200" b="1" dirty="0"/>
          </a:p>
        </p:txBody>
      </p:sp>
      <p:sp>
        <p:nvSpPr>
          <p:cNvPr id="4" name="Text Box 2">
            <a:extLst>
              <a:ext uri="{FF2B5EF4-FFF2-40B4-BE49-F238E27FC236}">
                <a16:creationId xmlns:a16="http://schemas.microsoft.com/office/drawing/2014/main" id="{652CDA71-DE05-7A62-1559-A368B42BA27D}"/>
              </a:ext>
            </a:extLst>
          </p:cNvPr>
          <p:cNvSpPr txBox="1">
            <a:spLocks noChangeArrowheads="1"/>
          </p:cNvSpPr>
          <p:nvPr/>
        </p:nvSpPr>
        <p:spPr bwMode="auto">
          <a:xfrm>
            <a:off x="506896" y="2217322"/>
            <a:ext cx="11503591" cy="2423356"/>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R="0" lvl="0" indent="0" algn="ctr"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rgbClr val="000000"/>
                </a:solidFill>
                <a:effectLst/>
                <a:latin typeface="Times New Roman" panose="02020603050405020304" pitchFamily="18" charset="0"/>
              </a:defRPr>
            </a:lvl1pPr>
          </a:lstStyle>
          <a:p>
            <a:r>
              <a:rPr lang="fr-FR" altLang="zh-CN" sz="3200" b="1" dirty="0"/>
              <a:t>Collecteur d’impôts</a:t>
            </a:r>
          </a:p>
          <a:p>
            <a:r>
              <a:rPr lang="fr-FR" altLang="zh-CN" sz="3200" b="1" dirty="0"/>
              <a:t>Littéralement: chef des publicains. Quel est ce métier ? </a:t>
            </a:r>
          </a:p>
          <a:p>
            <a:r>
              <a:rPr lang="fr-FR" altLang="zh-CN" sz="3200" b="1" dirty="0"/>
              <a:t>Le collecteur d’impôts est au service de l’occupant romain. </a:t>
            </a:r>
          </a:p>
          <a:p>
            <a:r>
              <a:rPr lang="fr-FR" altLang="zh-CN" sz="3200" b="1" dirty="0"/>
              <a:t>Pourquoi le citer ? Est-ce important ?</a:t>
            </a:r>
          </a:p>
        </p:txBody>
      </p:sp>
      <p:sp>
        <p:nvSpPr>
          <p:cNvPr id="6" name="Text Box 2">
            <a:extLst>
              <a:ext uri="{FF2B5EF4-FFF2-40B4-BE49-F238E27FC236}">
                <a16:creationId xmlns:a16="http://schemas.microsoft.com/office/drawing/2014/main" id="{1EA541FF-57F2-1006-ED0B-553E1440E475}"/>
              </a:ext>
            </a:extLst>
          </p:cNvPr>
          <p:cNvSpPr txBox="1">
            <a:spLocks noChangeArrowheads="1"/>
          </p:cNvSpPr>
          <p:nvPr/>
        </p:nvSpPr>
        <p:spPr bwMode="auto">
          <a:xfrm>
            <a:off x="506896" y="4875088"/>
            <a:ext cx="11503591" cy="1589802"/>
          </a:xfrm>
          <a:prstGeom prst="roundRect">
            <a:avLst/>
          </a:prstGeom>
          <a:noFill/>
          <a:ln w="57150" algn="in">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defPPr>
              <a:defRPr lang="fr-FR"/>
            </a:defPPr>
            <a:lvl1pPr marR="0" lvl="0" indent="0" algn="ctr" eaLnBrk="0" fontAlgn="base" hangingPunct="0">
              <a:lnSpc>
                <a:spcPct val="100000"/>
              </a:lnSpc>
              <a:spcBef>
                <a:spcPct val="0"/>
              </a:spcBef>
              <a:spcAft>
                <a:spcPct val="0"/>
              </a:spcAft>
              <a:buClrTx/>
              <a:buSzTx/>
              <a:buFontTx/>
              <a:buNone/>
              <a:tabLst/>
              <a:defRPr kumimoji="0" sz="1400" b="0" i="0" u="none" strike="noStrike" cap="none" normalizeH="0" baseline="0">
                <a:ln>
                  <a:noFill/>
                </a:ln>
                <a:solidFill>
                  <a:srgbClr val="000000"/>
                </a:solidFill>
                <a:effectLst/>
                <a:latin typeface="Times New Roman" panose="02020603050405020304" pitchFamily="18" charset="0"/>
              </a:defRPr>
            </a:lvl1pPr>
          </a:lstStyle>
          <a:p>
            <a:endParaRPr lang="fr-FR" altLang="fr-FR" dirty="0"/>
          </a:p>
          <a:p>
            <a:r>
              <a:rPr lang="fr-FR" altLang="zh-CN" sz="3200" b="1" dirty="0"/>
              <a:t>Petit Riche</a:t>
            </a:r>
          </a:p>
          <a:p>
            <a:r>
              <a:rPr lang="fr-FR" altLang="zh-CN" sz="3200" b="1" dirty="0"/>
              <a:t>Pourquoi signifier qu’il est petit et riche? Est ce important ? </a:t>
            </a:r>
            <a:endParaRPr lang="fr-FR" altLang="fr-FR" sz="3200" b="1" dirty="0"/>
          </a:p>
        </p:txBody>
      </p:sp>
    </p:spTree>
    <p:extLst>
      <p:ext uri="{BB962C8B-B14F-4D97-AF65-F5344CB8AC3E}">
        <p14:creationId xmlns:p14="http://schemas.microsoft.com/office/powerpoint/2010/main" val="22459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FA342E53-9997-C182-02F6-2505CE6FBC0D}"/>
              </a:ext>
            </a:extLst>
          </p:cNvPr>
          <p:cNvSpPr txBox="1">
            <a:spLocks noChangeArrowheads="1"/>
          </p:cNvSpPr>
          <p:nvPr/>
        </p:nvSpPr>
        <p:spPr bwMode="auto">
          <a:xfrm>
            <a:off x="1010096" y="313950"/>
            <a:ext cx="10005433" cy="5847568"/>
          </a:xfrm>
          <a:prstGeom prst="roundRect">
            <a:avLst/>
          </a:prstGeom>
          <a:noFill/>
          <a:ln w="57150" algn="in">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1"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000000"/>
                </a:solidFill>
                <a:effectLst/>
                <a:latin typeface="Times New Roman" panose="02020603050405020304" pitchFamily="18" charset="0"/>
              </a:rPr>
              <a:t>Matthieu 9, 9-13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0" i="1" u="none" strike="noStrike" cap="none" normalizeH="0" baseline="0" dirty="0">
                <a:ln>
                  <a:noFill/>
                </a:ln>
                <a:solidFill>
                  <a:srgbClr val="000000"/>
                </a:solidFill>
                <a:effectLst/>
                <a:latin typeface="Times New Roman" panose="02020603050405020304" pitchFamily="18" charset="0"/>
              </a:rPr>
              <a:t>Jésus vit, en passant, un homme, du nom de Matthieu, assis à son bureau de collecteur d’impôts. Il lui dit : «Suis-moi.» L’homme se leva et le suivit. </a:t>
            </a:r>
            <a:r>
              <a:rPr kumimoji="0" lang="fr-FR" altLang="zh-CN" sz="2800" b="0" i="1" u="none" strike="noStrike" cap="none" normalizeH="0" baseline="0" dirty="0">
                <a:ln>
                  <a:noFill/>
                </a:ln>
                <a:solidFill>
                  <a:srgbClr val="000000"/>
                </a:solidFill>
                <a:effectLst/>
                <a:latin typeface="Times New Roman" panose="02020603050405020304" pitchFamily="18" charset="0"/>
              </a:rPr>
              <a:t>...voici que beaucoup de publicains (c'est-à-dire des collecteurs d'impôts) et beaucoup de pécheurs vinrent prendre place avec lui et ses disciples.  Voyant cela, les pharisiens disaient à ses disciples : «Pourquoi votre maître mange-t-il avec les publicains et les pécheurs ?» Jésus, qui avait entendu, déclara : « Ce ne sont pas les gens bien portants qui ont besoin du médecin, mais les malades»</a:t>
            </a:r>
            <a:endParaRPr kumimoji="0" lang="fr-FR" altLang="fr-FR"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617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5E2DFBA2-2CCE-17B6-6915-BF9AB80D2A64}"/>
              </a:ext>
            </a:extLst>
          </p:cNvPr>
          <p:cNvSpPr txBox="1">
            <a:spLocks noChangeArrowheads="1"/>
          </p:cNvSpPr>
          <p:nvPr/>
        </p:nvSpPr>
        <p:spPr bwMode="auto">
          <a:xfrm>
            <a:off x="862724" y="750653"/>
            <a:ext cx="10466552" cy="5356694"/>
          </a:xfrm>
          <a:prstGeom prst="roundRect">
            <a:avLst/>
          </a:prstGeom>
          <a:noFill/>
          <a:ln w="57150" algn="in">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000000"/>
                </a:solidFill>
                <a:effectLst/>
                <a:latin typeface="Times New Roman" panose="02020603050405020304" pitchFamily="18" charset="0"/>
              </a:rPr>
              <a:t>Le  métier de Zachée le met en contradiction avec son nom.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000000"/>
                </a:solidFill>
                <a:effectLst/>
                <a:latin typeface="Times New Roman" panose="02020603050405020304" pitchFamily="18" charset="0"/>
              </a:rPr>
              <a:t>Il est considéré comme pécheur car il collabore avec l’occupant.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000000"/>
                </a:solidFill>
                <a:effectLst/>
                <a:latin typeface="Times New Roman" panose="02020603050405020304" pitchFamily="18" charset="0"/>
              </a:rPr>
              <a:t>Jésus se fait proche des pécheurs.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000000"/>
                </a:solidFill>
                <a:effectLst/>
                <a:latin typeface="Times New Roman" panose="02020603050405020304" pitchFamily="18" charset="0"/>
              </a:rPr>
              <a:t>A la fin du récit, par sa rencontre avec Jésus, lui, le petit, le riche, se trouve dorénavant dans la vérité de son nom.</a:t>
            </a:r>
            <a:r>
              <a:rPr kumimoji="0" lang="fr-FR" altLang="zh-CN" sz="3200" b="1" i="0" u="none" strike="noStrike" cap="none" normalizeH="0" baseline="0" dirty="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3200" b="1" i="0" u="none" strike="noStrike" cap="none" normalizeH="0" baseline="0" dirty="0">
                <a:ln>
                  <a:noFill/>
                </a:ln>
                <a:solidFill>
                  <a:srgbClr val="000000"/>
                </a:solidFill>
                <a:effectLst/>
                <a:latin typeface="Times New Roman" panose="02020603050405020304" pitchFamily="18" charset="0"/>
              </a:rPr>
              <a:t>Zachée va devenir  la figure du juste, de l’humanité pécheresse, accueillie, sauvée par le Christ.</a:t>
            </a:r>
            <a:endParaRPr kumimoji="0" lang="fr-FR" altLang="fr-FR" sz="3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235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1630</Words>
  <Application>Microsoft Office PowerPoint</Application>
  <PresentationFormat>Grand écran</PresentationFormat>
  <Paragraphs>248</Paragraphs>
  <Slides>34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34</vt:i4>
      </vt:variant>
    </vt:vector>
  </HeadingPairs>
  <TitlesOfParts>
    <vt:vector size="39" baseType="lpstr">
      <vt:lpstr>Arial</vt:lpstr>
      <vt:lpstr>Calibri</vt:lpstr>
      <vt:lpstr>Calibri Light</vt:lpstr>
      <vt:lpstr>Times New Roman</vt:lpstr>
      <vt:lpstr>Thème Office</vt:lpstr>
      <vt:lpstr>Diaporama  Lecture au plus près  Zachée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odile theiller</dc:creator>
  <cp:lastModifiedBy>odile theiller</cp:lastModifiedBy>
  <cp:revision>19</cp:revision>
  <dcterms:created xsi:type="dcterms:W3CDTF">2022-09-05T07:08:25Z</dcterms:created>
  <dcterms:modified xsi:type="dcterms:W3CDTF">2022-09-05T08:18:05Z</dcterms:modified>
</cp:coreProperties>
</file>