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3" r:id="rId35"/>
    <p:sldId id="294" r:id="rId36"/>
    <p:sldId id="295" r:id="rId37"/>
    <p:sldId id="286"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87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0D8A8-BC79-F629-6A11-248B6B3EA6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412DB2-30B1-E741-F94F-CC086260A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D52EDCB-F20D-8D4C-3299-9FA20A653A03}"/>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5" name="Espace réservé du pied de page 4">
            <a:extLst>
              <a:ext uri="{FF2B5EF4-FFF2-40B4-BE49-F238E27FC236}">
                <a16:creationId xmlns:a16="http://schemas.microsoft.com/office/drawing/2014/main" id="{870AE210-ACE2-8770-4E12-59695FB8F4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0E825D-D6FB-CD92-FD65-FE9D71D477E7}"/>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235182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28081-9A93-505A-653F-C353E12ABE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0A103D-D19C-4089-5C52-3052186312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B2405F-AAD7-4CD8-61AA-439C6A8F8F18}"/>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5" name="Espace réservé du pied de page 4">
            <a:extLst>
              <a:ext uri="{FF2B5EF4-FFF2-40B4-BE49-F238E27FC236}">
                <a16:creationId xmlns:a16="http://schemas.microsoft.com/office/drawing/2014/main" id="{025FED23-795D-EF8A-CA83-2348F84C4D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9A3103-8AC0-A444-BB1B-8926C1565E27}"/>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8006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C2ABEF-E7B9-D4A0-F43A-2E2308BBE8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F0C8FC-C629-7798-2D14-64642B48622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6DB069-ED9E-18C4-F09C-7DFF38A2263E}"/>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5" name="Espace réservé du pied de page 4">
            <a:extLst>
              <a:ext uri="{FF2B5EF4-FFF2-40B4-BE49-F238E27FC236}">
                <a16:creationId xmlns:a16="http://schemas.microsoft.com/office/drawing/2014/main" id="{10A733E5-61FD-8E18-51F6-44AFCF4D4A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3DF722-C3F2-2B30-6489-0BA886086010}"/>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192777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524EE-C3F6-C4C4-C7C3-870F66C048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50BBBA-4C76-2EDE-53B1-578CBC9DA8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ECE4C1-5CE4-5A30-D255-E8CB0C10873A}"/>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5" name="Espace réservé du pied de page 4">
            <a:extLst>
              <a:ext uri="{FF2B5EF4-FFF2-40B4-BE49-F238E27FC236}">
                <a16:creationId xmlns:a16="http://schemas.microsoft.com/office/drawing/2014/main" id="{585E8A8B-D075-9C86-1BB9-87F131BD9C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A5F94A-1D71-B901-1D1E-7A6A7B335E80}"/>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34334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EC03B-E3B5-EFBD-6022-0D9E046F5B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2DE44D5-8402-C8E4-54F9-73238D110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61CC5C4-3459-2DE9-5726-E8B942010E00}"/>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5" name="Espace réservé du pied de page 4">
            <a:extLst>
              <a:ext uri="{FF2B5EF4-FFF2-40B4-BE49-F238E27FC236}">
                <a16:creationId xmlns:a16="http://schemas.microsoft.com/office/drawing/2014/main" id="{104A7A9E-4512-19AA-B277-080755F44E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70C0CC-3074-8110-CB1E-62ADACE153B8}"/>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426381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CCA71-9545-BE62-905F-5285067788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D8C67B-EAF1-DAAF-053C-5437C937EA8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6A24361-468A-C371-30F2-791B0A49D7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0798AD-AC54-6B38-1609-E6A3EBC43258}"/>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6" name="Espace réservé du pied de page 5">
            <a:extLst>
              <a:ext uri="{FF2B5EF4-FFF2-40B4-BE49-F238E27FC236}">
                <a16:creationId xmlns:a16="http://schemas.microsoft.com/office/drawing/2014/main" id="{C348E839-5E3B-6681-0A5A-42A78C88B4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3A18DD-8120-B49B-86A8-E125FD2A5B8C}"/>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106903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145B0-3215-5DC0-3471-2804602E03E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2516217-CF6E-6D1D-02D6-A2A55B558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939DFE7-3163-EC7D-2CCC-C2C277EBE00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E9A7A9-0A76-CFCD-D53F-BCEA5307A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AD771E-F32C-CB0F-1AAA-6B9DA7E497C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A572635-AB2E-C2FB-C096-6C7073BE88DA}"/>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8" name="Espace réservé du pied de page 7">
            <a:extLst>
              <a:ext uri="{FF2B5EF4-FFF2-40B4-BE49-F238E27FC236}">
                <a16:creationId xmlns:a16="http://schemas.microsoft.com/office/drawing/2014/main" id="{F3E49631-4E4B-1A80-48FA-A578D7AD256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CFC63CE-031B-A723-F21C-E1449088B19D}"/>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16381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D4ACA-D72F-68B6-E2D2-C04C2326F0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980CF2-84C6-6CD0-6DE4-B3FFCAE5D0D1}"/>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4" name="Espace réservé du pied de page 3">
            <a:extLst>
              <a:ext uri="{FF2B5EF4-FFF2-40B4-BE49-F238E27FC236}">
                <a16:creationId xmlns:a16="http://schemas.microsoft.com/office/drawing/2014/main" id="{A04CF444-CB1C-5291-8E17-35DE1C843B9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D57C87-C36A-0C55-C3B0-64B7F8576292}"/>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252209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508BE5-8E8E-7994-0D93-960FEAD75E34}"/>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3" name="Espace réservé du pied de page 2">
            <a:extLst>
              <a:ext uri="{FF2B5EF4-FFF2-40B4-BE49-F238E27FC236}">
                <a16:creationId xmlns:a16="http://schemas.microsoft.com/office/drawing/2014/main" id="{E9B275BE-5D62-353E-E36D-54DE05EB43F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1A8F0DD-BB49-59DB-9A0D-F368F62B9BAB}"/>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273676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F6640-8541-B8F7-1300-BF9345789D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BEF820F-196F-ECBD-2E55-94B37E420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77B1B7-C38E-1062-D191-A9623CFA9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AA4A95-077F-E448-6FCB-51973C16F59D}"/>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6" name="Espace réservé du pied de page 5">
            <a:extLst>
              <a:ext uri="{FF2B5EF4-FFF2-40B4-BE49-F238E27FC236}">
                <a16:creationId xmlns:a16="http://schemas.microsoft.com/office/drawing/2014/main" id="{2BFBB15F-A7F8-0B7D-66DD-34DD981D3B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99C7D9-1324-88FC-43D1-E75E850E5ED0}"/>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68413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ADE62-4A4E-70CD-B4CB-9226387344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28D5DE6-8D0E-15AC-08C0-E5B3A497E1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22A9C09-8D4B-DBCF-42DC-8CD2B7F9E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0BF874-1171-26C6-A4D4-5CD40D2406C8}"/>
              </a:ext>
            </a:extLst>
          </p:cNvPr>
          <p:cNvSpPr>
            <a:spLocks noGrp="1"/>
          </p:cNvSpPr>
          <p:nvPr>
            <p:ph type="dt" sz="half" idx="10"/>
          </p:nvPr>
        </p:nvSpPr>
        <p:spPr/>
        <p:txBody>
          <a:bodyPr/>
          <a:lstStyle/>
          <a:p>
            <a:fld id="{9B4081F2-4F7E-4508-B1D1-48D797B5CA57}" type="datetimeFigureOut">
              <a:rPr lang="fr-FR" smtClean="0"/>
              <a:t>22/06/2025</a:t>
            </a:fld>
            <a:endParaRPr lang="fr-FR"/>
          </a:p>
        </p:txBody>
      </p:sp>
      <p:sp>
        <p:nvSpPr>
          <p:cNvPr id="6" name="Espace réservé du pied de page 5">
            <a:extLst>
              <a:ext uri="{FF2B5EF4-FFF2-40B4-BE49-F238E27FC236}">
                <a16:creationId xmlns:a16="http://schemas.microsoft.com/office/drawing/2014/main" id="{8D528FC6-264C-3798-0959-633BCD5386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849598-0FA7-82A5-5BF7-35E3F90089CF}"/>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8508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alpha val="47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A55F32-72AF-CCE9-B691-AEAFEC527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0DB0664-549A-A0F4-A7BC-BE8CE8B7B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F7B380-EF93-DF22-585B-7BA5E993CD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081F2-4F7E-4508-B1D1-48D797B5CA57}" type="datetimeFigureOut">
              <a:rPr lang="fr-FR" smtClean="0"/>
              <a:t>22/06/2025</a:t>
            </a:fld>
            <a:endParaRPr lang="fr-FR"/>
          </a:p>
        </p:txBody>
      </p:sp>
      <p:sp>
        <p:nvSpPr>
          <p:cNvPr id="5" name="Espace réservé du pied de page 4">
            <a:extLst>
              <a:ext uri="{FF2B5EF4-FFF2-40B4-BE49-F238E27FC236}">
                <a16:creationId xmlns:a16="http://schemas.microsoft.com/office/drawing/2014/main" id="{D3AD4ACF-B628-71C9-133E-8CD7261F0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10E8433-E18D-595C-8A89-FCA6D1F1F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CBC63-46BC-4F5A-A71F-92EFBFBDC46B}" type="slidenum">
              <a:rPr lang="fr-FR" smtClean="0"/>
              <a:t>‹N°›</a:t>
            </a:fld>
            <a:endParaRPr lang="fr-FR"/>
          </a:p>
        </p:txBody>
      </p:sp>
    </p:spTree>
    <p:extLst>
      <p:ext uri="{BB962C8B-B14F-4D97-AF65-F5344CB8AC3E}">
        <p14:creationId xmlns:p14="http://schemas.microsoft.com/office/powerpoint/2010/main" val="347295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atechese-par-la-parole.catholique.fr/2022-02-zachee-bienvenue-2#lecture-au-plus-pr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atechese-par-la-parole.catholique.fr/2022-02-zachee-bienvenue-2#adult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23687-11FB-204A-27E3-D3F7873AE3C3}"/>
              </a:ext>
            </a:extLst>
          </p:cNvPr>
          <p:cNvSpPr>
            <a:spLocks noGrp="1"/>
          </p:cNvSpPr>
          <p:nvPr>
            <p:ph type="ctrTitle"/>
          </p:nvPr>
        </p:nvSpPr>
        <p:spPr>
          <a:xfrm>
            <a:off x="6166992" y="448745"/>
            <a:ext cx="4719782" cy="1101345"/>
          </a:xfrm>
        </p:spPr>
        <p:txBody>
          <a:bodyPr>
            <a:normAutofit fontScale="90000"/>
          </a:bodyPr>
          <a:lstStyle/>
          <a:p>
            <a:r>
              <a:rPr lang="fr-FR" sz="3200" b="1" dirty="0"/>
              <a:t>Diaporama - Adultes</a:t>
            </a:r>
            <a:br>
              <a:rPr lang="fr-FR" sz="3200" dirty="0"/>
            </a:br>
            <a:r>
              <a:rPr lang="fr-FR" sz="3200" b="1" dirty="0"/>
              <a:t>Lecture au plus près </a:t>
            </a:r>
            <a:br>
              <a:rPr lang="fr-FR" sz="3200" b="1" dirty="0"/>
            </a:br>
            <a:r>
              <a:rPr lang="fr-FR" sz="3200" b="1" dirty="0"/>
              <a:t>Luc 19, 1- 10 Zachée</a:t>
            </a:r>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4E0A39CF-0680-C9EE-2197-A0A3191DD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69" y="298186"/>
            <a:ext cx="3380952" cy="2752381"/>
          </a:xfrm>
          <a:prstGeom prst="rect">
            <a:avLst/>
          </a:prstGeom>
        </p:spPr>
      </p:pic>
      <p:pic>
        <p:nvPicPr>
          <p:cNvPr id="12" name="Image 11" descr="Une image contenant croquis, Dessin d’enfant, dessin, peinture&#10;&#10;Le contenu généré par l’IA peut être incorrect.">
            <a:extLst>
              <a:ext uri="{FF2B5EF4-FFF2-40B4-BE49-F238E27FC236}">
                <a16:creationId xmlns:a16="http://schemas.microsoft.com/office/drawing/2014/main" id="{C09C7457-F8FF-5E17-3228-F2818FE73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502" y="1692367"/>
            <a:ext cx="2304762" cy="2352381"/>
          </a:xfrm>
          <a:prstGeom prst="rect">
            <a:avLst/>
          </a:prstGeom>
        </p:spPr>
      </p:pic>
      <p:pic>
        <p:nvPicPr>
          <p:cNvPr id="14" name="Image 13" descr="Une image contenant texte, Police, blanc, algèbre&#10;&#10;Le contenu généré par l’IA peut être incorrect.">
            <a:extLst>
              <a:ext uri="{FF2B5EF4-FFF2-40B4-BE49-F238E27FC236}">
                <a16:creationId xmlns:a16="http://schemas.microsoft.com/office/drawing/2014/main" id="{B7B2D843-D133-2EFF-CC79-2EB6EDAB7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93" y="3235224"/>
            <a:ext cx="3714286" cy="809524"/>
          </a:xfrm>
          <a:prstGeom prst="rect">
            <a:avLst/>
          </a:prstGeom>
        </p:spPr>
      </p:pic>
      <p:sp>
        <p:nvSpPr>
          <p:cNvPr id="17" name="Google Shape;91;p1">
            <a:extLst>
              <a:ext uri="{FF2B5EF4-FFF2-40B4-BE49-F238E27FC236}">
                <a16:creationId xmlns:a16="http://schemas.microsoft.com/office/drawing/2014/main" id="{48D08D55-65D4-6150-6070-0A76E135EFA5}"/>
              </a:ext>
            </a:extLst>
          </p:cNvPr>
          <p:cNvSpPr/>
          <p:nvPr/>
        </p:nvSpPr>
        <p:spPr>
          <a:xfrm>
            <a:off x="523202" y="4329302"/>
            <a:ext cx="4328715" cy="2230512"/>
          </a:xfrm>
          <a:prstGeom prst="rect">
            <a:avLst/>
          </a:prstGeom>
          <a:noFill/>
          <a:ln>
            <a:noFill/>
          </a:ln>
        </p:spPr>
        <p:txBody>
          <a:bodyPr spcFirstLastPara="1" wrap="square" lIns="80443" tIns="40210" rIns="80443" bIns="4021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1714" indent="-301714">
              <a:buClr>
                <a:schemeClr val="dk1"/>
              </a:buClr>
              <a:buSzPts val="1800"/>
            </a:pPr>
            <a:r>
              <a:rPr lang="fr-FR" sz="1600" dirty="0">
                <a:solidFill>
                  <a:schemeClr val="dk1"/>
                </a:solidFill>
                <a:latin typeface="Times New Roman"/>
                <a:ea typeface="Times New Roman"/>
                <a:cs typeface="Times New Roman"/>
                <a:sym typeface="Times New Roman"/>
              </a:rPr>
              <a:t>Pour chaque expression importante du texte, </a:t>
            </a:r>
          </a:p>
          <a:p>
            <a:pPr marL="301714" indent="-301714">
              <a:buClr>
                <a:schemeClr val="dk1"/>
              </a:buClr>
              <a:buSzPts val="1800"/>
            </a:pPr>
            <a:r>
              <a:rPr lang="fr-FR" sz="1600" dirty="0">
                <a:solidFill>
                  <a:schemeClr val="dk1"/>
                </a:solidFill>
                <a:latin typeface="Times New Roman"/>
                <a:ea typeface="Times New Roman"/>
                <a:cs typeface="Times New Roman"/>
                <a:sym typeface="Times New Roman"/>
              </a:rPr>
              <a:t>4 diapos : </a:t>
            </a:r>
            <a:endParaRPr dirty="0"/>
          </a:p>
          <a:p>
            <a:pPr marL="301714" indent="-301714">
              <a:spcBef>
                <a:spcPts val="317"/>
              </a:spcBef>
              <a:buClr>
                <a:schemeClr val="dk1"/>
              </a:buClr>
              <a:buSzPts val="1800"/>
              <a:buFont typeface="Times New Roman"/>
              <a:buChar char="-"/>
            </a:pPr>
            <a:r>
              <a:rPr lang="fr-FR" sz="1600" dirty="0">
                <a:solidFill>
                  <a:schemeClr val="dk1"/>
                </a:solidFill>
                <a:latin typeface="Times New Roman"/>
                <a:ea typeface="Times New Roman"/>
                <a:cs typeface="Times New Roman"/>
                <a:sym typeface="Times New Roman"/>
              </a:rPr>
              <a:t>Bleue : le verset</a:t>
            </a:r>
            <a:endParaRPr dirty="0"/>
          </a:p>
          <a:p>
            <a:pPr marL="301714" indent="-301714">
              <a:spcBef>
                <a:spcPts val="317"/>
              </a:spcBef>
              <a:buClr>
                <a:schemeClr val="dk1"/>
              </a:buClr>
              <a:buSzPts val="1800"/>
              <a:buFont typeface="Times New Roman"/>
              <a:buChar char="-"/>
            </a:pPr>
            <a:r>
              <a:rPr lang="fr-FR" sz="1600" dirty="0">
                <a:solidFill>
                  <a:schemeClr val="dk1"/>
                </a:solidFill>
                <a:latin typeface="Times New Roman"/>
                <a:ea typeface="Times New Roman"/>
                <a:cs typeface="Times New Roman"/>
                <a:sym typeface="Times New Roman"/>
              </a:rPr>
              <a:t>Rouge : des questions</a:t>
            </a:r>
            <a:endParaRPr dirty="0"/>
          </a:p>
          <a:p>
            <a:pPr marL="301714" indent="-301714">
              <a:spcBef>
                <a:spcPts val="317"/>
              </a:spcBef>
              <a:buClr>
                <a:schemeClr val="dk1"/>
              </a:buClr>
              <a:buSzPts val="1800"/>
              <a:buFont typeface="Times New Roman"/>
              <a:buChar char="-"/>
            </a:pPr>
            <a:r>
              <a:rPr lang="fr-FR" sz="1600" dirty="0">
                <a:solidFill>
                  <a:schemeClr val="dk1"/>
                </a:solidFill>
                <a:latin typeface="Times New Roman"/>
                <a:ea typeface="Times New Roman"/>
                <a:cs typeface="Times New Roman"/>
                <a:sym typeface="Times New Roman"/>
              </a:rPr>
              <a:t>Verte : des rapprochements</a:t>
            </a:r>
            <a:endParaRPr dirty="0"/>
          </a:p>
          <a:p>
            <a:pPr marL="301714" indent="-301714">
              <a:spcBef>
                <a:spcPts val="317"/>
              </a:spcBef>
              <a:buClr>
                <a:schemeClr val="dk1"/>
              </a:buClr>
              <a:buSzPts val="1800"/>
              <a:buFont typeface="Times New Roman"/>
              <a:buChar char="-"/>
            </a:pPr>
            <a:r>
              <a:rPr lang="fr-FR" sz="1600" dirty="0">
                <a:solidFill>
                  <a:schemeClr val="dk1"/>
                </a:solidFill>
                <a:latin typeface="Times New Roman"/>
                <a:ea typeface="Times New Roman"/>
                <a:cs typeface="Times New Roman"/>
                <a:sym typeface="Times New Roman"/>
              </a:rPr>
              <a:t>Jaune : vers des sens possibles</a:t>
            </a:r>
            <a:endParaRPr dirty="0"/>
          </a:p>
          <a:p>
            <a:pPr marL="301714" indent="-301714">
              <a:spcBef>
                <a:spcPts val="317"/>
              </a:spcBef>
              <a:buClr>
                <a:schemeClr val="dk1"/>
              </a:buClr>
              <a:buSzPts val="1800"/>
            </a:pPr>
            <a:r>
              <a:rPr lang="fr-FR" sz="1600" dirty="0">
                <a:solidFill>
                  <a:schemeClr val="dk1"/>
                </a:solidFill>
                <a:latin typeface="Times New Roman"/>
                <a:ea typeface="Times New Roman"/>
                <a:cs typeface="Times New Roman"/>
                <a:sym typeface="Times New Roman"/>
              </a:rPr>
              <a:t>Après chaque diapo, l’animateur donne la parole, reformule, questionne… </a:t>
            </a:r>
            <a:endParaRPr dirty="0"/>
          </a:p>
        </p:txBody>
      </p:sp>
      <p:grpSp>
        <p:nvGrpSpPr>
          <p:cNvPr id="19" name="Groupe 18">
            <a:extLst>
              <a:ext uri="{FF2B5EF4-FFF2-40B4-BE49-F238E27FC236}">
                <a16:creationId xmlns:a16="http://schemas.microsoft.com/office/drawing/2014/main" id="{86C62FBC-27C8-310F-09E4-CACE9A170C29}"/>
              </a:ext>
            </a:extLst>
          </p:cNvPr>
          <p:cNvGrpSpPr/>
          <p:nvPr/>
        </p:nvGrpSpPr>
        <p:grpSpPr>
          <a:xfrm>
            <a:off x="7086200" y="4329302"/>
            <a:ext cx="3047619" cy="1933333"/>
            <a:chOff x="7003073" y="4157604"/>
            <a:chExt cx="3047619" cy="1933333"/>
          </a:xfrm>
        </p:grpSpPr>
        <p:pic>
          <p:nvPicPr>
            <p:cNvPr id="10" name="Image 9" descr="Une image contenant texte, Police, capture d’écran&#10;&#10;Le contenu généré par l’IA peut être incorrect.">
              <a:extLst>
                <a:ext uri="{FF2B5EF4-FFF2-40B4-BE49-F238E27FC236}">
                  <a16:creationId xmlns:a16="http://schemas.microsoft.com/office/drawing/2014/main" id="{BDFDE405-FA1B-88E3-B9FB-4249F3682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073" y="4157604"/>
              <a:ext cx="3047619" cy="1933333"/>
            </a:xfrm>
            <a:prstGeom prst="rect">
              <a:avLst/>
            </a:prstGeom>
          </p:spPr>
        </p:pic>
        <p:sp>
          <p:nvSpPr>
            <p:cNvPr id="18" name="ZoneTexte 17">
              <a:extLst>
                <a:ext uri="{FF2B5EF4-FFF2-40B4-BE49-F238E27FC236}">
                  <a16:creationId xmlns:a16="http://schemas.microsoft.com/office/drawing/2014/main" id="{412CD131-D371-0961-57CD-E63798D1B2E8}"/>
                </a:ext>
              </a:extLst>
            </p:cNvPr>
            <p:cNvSpPr txBox="1"/>
            <p:nvPr/>
          </p:nvSpPr>
          <p:spPr>
            <a:xfrm>
              <a:off x="7105223" y="4970381"/>
              <a:ext cx="2843318" cy="307777"/>
            </a:xfrm>
            <a:prstGeom prst="rect">
              <a:avLst/>
            </a:prstGeom>
            <a:solidFill>
              <a:schemeClr val="accent1">
                <a:lumMod val="20000"/>
                <a:lumOff val="80000"/>
              </a:schemeClr>
            </a:solidFill>
          </p:spPr>
          <p:txBody>
            <a:bodyPr wrap="square" rtlCol="0">
              <a:spAutoFit/>
            </a:bodyPr>
            <a:lstStyle/>
            <a:p>
              <a:r>
                <a:rPr lang="fr-FR" sz="1400" dirty="0">
                  <a:hlinkClick r:id="rId6"/>
                </a:rPr>
                <a:t>Zachée\Adultes\Lecture au plus près</a:t>
              </a:r>
              <a:endParaRPr lang="fr-FR" sz="1400" dirty="0"/>
            </a:p>
          </p:txBody>
        </p:sp>
      </p:grpSp>
    </p:spTree>
    <p:extLst>
      <p:ext uri="{BB962C8B-B14F-4D97-AF65-F5344CB8AC3E}">
        <p14:creationId xmlns:p14="http://schemas.microsoft.com/office/powerpoint/2010/main" val="341313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858DA6B-A8D3-D094-3B29-A1509D9CA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20501" y="1155588"/>
            <a:ext cx="4135313" cy="4022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 coins arrondis 1">
            <a:extLst>
              <a:ext uri="{FF2B5EF4-FFF2-40B4-BE49-F238E27FC236}">
                <a16:creationId xmlns:a16="http://schemas.microsoft.com/office/drawing/2014/main" id="{07A45969-3DAF-E1AD-D01A-2853E8A5F711}"/>
              </a:ext>
            </a:extLst>
          </p:cNvPr>
          <p:cNvSpPr/>
          <p:nvPr/>
        </p:nvSpPr>
        <p:spPr>
          <a:xfrm>
            <a:off x="5855855" y="1647776"/>
            <a:ext cx="5089237" cy="340451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effectLst/>
                <a:latin typeface="Times New Roman" panose="02020603050405020304" pitchFamily="18" charset="0"/>
                <a:ea typeface="Calibri" panose="020F0502020204030204" pitchFamily="34" charset="0"/>
              </a:rPr>
              <a:t>04</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Il courut donc en avant et grimpa sur un </a:t>
            </a:r>
            <a:r>
              <a:rPr lang="fr-FR" sz="3600" dirty="0">
                <a:solidFill>
                  <a:srgbClr val="FF0000"/>
                </a:solidFill>
                <a:effectLst/>
                <a:latin typeface="Times New Roman" panose="02020603050405020304" pitchFamily="18" charset="0"/>
                <a:ea typeface="Calibri" panose="020F0502020204030204" pitchFamily="34" charset="0"/>
              </a:rPr>
              <a:t>sycomore</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pour voir Jésus qui allait passer par là.</a:t>
            </a:r>
            <a:endParaRPr lang="fr-FR" sz="3600" dirty="0">
              <a:solidFill>
                <a:schemeClr val="tx1"/>
              </a:solidFill>
            </a:endParaRPr>
          </a:p>
        </p:txBody>
      </p:sp>
    </p:spTree>
    <p:extLst>
      <p:ext uri="{BB962C8B-B14F-4D97-AF65-F5344CB8AC3E}">
        <p14:creationId xmlns:p14="http://schemas.microsoft.com/office/powerpoint/2010/main" val="257753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51C8893-A71E-2455-415E-BBCE836B8750}"/>
              </a:ext>
            </a:extLst>
          </p:cNvPr>
          <p:cNvSpPr txBox="1">
            <a:spLocks noChangeArrowheads="1"/>
          </p:cNvSpPr>
          <p:nvPr/>
        </p:nvSpPr>
        <p:spPr bwMode="auto">
          <a:xfrm>
            <a:off x="5920509" y="1399331"/>
            <a:ext cx="4961091" cy="2495575"/>
          </a:xfrm>
          <a:prstGeom prst="roundRect">
            <a:avLst/>
          </a:prstGeom>
          <a:noFill/>
          <a:ln w="3810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Quel est cet arbre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A-t-il un sens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Le sycomore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est un figuier sauvage.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43" name="Picture 3">
            <a:extLst>
              <a:ext uri="{FF2B5EF4-FFF2-40B4-BE49-F238E27FC236}">
                <a16:creationId xmlns:a16="http://schemas.microsoft.com/office/drawing/2014/main" id="{5BF1C130-11FC-C86D-7532-7A3EC2861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05009" y="1743478"/>
            <a:ext cx="4745104" cy="355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a:extLst>
              <a:ext uri="{FF2B5EF4-FFF2-40B4-BE49-F238E27FC236}">
                <a16:creationId xmlns:a16="http://schemas.microsoft.com/office/drawing/2014/main" id="{9FE07827-CD3E-E05D-FABB-67CEA91474DF}"/>
              </a:ext>
            </a:extLst>
          </p:cNvPr>
          <p:cNvSpPr txBox="1"/>
          <p:nvPr/>
        </p:nvSpPr>
        <p:spPr>
          <a:xfrm>
            <a:off x="120072" y="-1"/>
            <a:ext cx="1209964" cy="369455"/>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sycomore</a:t>
            </a:r>
            <a:endParaRPr lang="fr-FR" dirty="0"/>
          </a:p>
        </p:txBody>
      </p:sp>
      <p:sp>
        <p:nvSpPr>
          <p:cNvPr id="6" name="ZoneTexte 5">
            <a:extLst>
              <a:ext uri="{FF2B5EF4-FFF2-40B4-BE49-F238E27FC236}">
                <a16:creationId xmlns:a16="http://schemas.microsoft.com/office/drawing/2014/main" id="{D42C27CC-85AC-BBBC-D306-6B74A4051EF1}"/>
              </a:ext>
            </a:extLst>
          </p:cNvPr>
          <p:cNvSpPr txBox="1"/>
          <p:nvPr/>
        </p:nvSpPr>
        <p:spPr>
          <a:xfrm>
            <a:off x="1564578" y="5987418"/>
            <a:ext cx="2225964" cy="369332"/>
          </a:xfrm>
          <a:prstGeom prst="rect">
            <a:avLst/>
          </a:prstGeom>
          <a:noFill/>
        </p:spPr>
        <p:txBody>
          <a:bodyPr wrap="square">
            <a:spAutoFit/>
          </a:bodyPr>
          <a:lstStyle/>
          <a:p>
            <a:r>
              <a:rPr lang="fr-FR" sz="1800" i="1" dirty="0">
                <a:effectLst/>
                <a:latin typeface="Times New Roman" panose="02020603050405020304" pitchFamily="18" charset="0"/>
                <a:ea typeface="Calibri" panose="020F0502020204030204" pitchFamily="34" charset="0"/>
              </a:rPr>
              <a:t>Sycomore à Jéricho</a:t>
            </a:r>
            <a:endParaRPr lang="fr-FR" dirty="0"/>
          </a:p>
        </p:txBody>
      </p:sp>
    </p:spTree>
    <p:extLst>
      <p:ext uri="{BB962C8B-B14F-4D97-AF65-F5344CB8AC3E}">
        <p14:creationId xmlns:p14="http://schemas.microsoft.com/office/powerpoint/2010/main" val="201758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4C32AF-40F2-30C9-B5A0-97DD4D1D6B38}"/>
              </a:ext>
            </a:extLst>
          </p:cNvPr>
          <p:cNvSpPr txBox="1">
            <a:spLocks noChangeArrowheads="1"/>
          </p:cNvSpPr>
          <p:nvPr/>
        </p:nvSpPr>
        <p:spPr bwMode="auto">
          <a:xfrm>
            <a:off x="382464" y="693972"/>
            <a:ext cx="11236570" cy="2725790"/>
          </a:xfrm>
          <a:prstGeom prst="roundRect">
            <a:avLst/>
          </a:prstGeom>
          <a:noFill/>
          <a:ln w="57150" algn="in">
            <a:solidFill>
              <a:schemeClr val="accent6">
                <a:lumMod val="5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Amos 7, 14-15 </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r>
              <a:rPr kumimoji="0" lang="fr-FR" altLang="fr-FR" sz="3200" b="0" i="1" u="none" strike="noStrike" cap="none" normalizeH="0" baseline="0" dirty="0">
                <a:ln>
                  <a:noFill/>
                </a:ln>
                <a:solidFill>
                  <a:srgbClr val="000000"/>
                </a:solidFill>
                <a:effectLst/>
                <a:latin typeface="Times New Roman" panose="02020603050405020304" pitchFamily="18" charset="0"/>
              </a:rPr>
              <a:t>Amos répondit à </a:t>
            </a:r>
            <a:r>
              <a:rPr kumimoji="0" lang="fr-FR" altLang="fr-FR" sz="3200" b="0" i="1" u="none" strike="noStrike" cap="none" normalizeH="0" baseline="0" dirty="0" err="1">
                <a:ln>
                  <a:noFill/>
                </a:ln>
                <a:solidFill>
                  <a:srgbClr val="000000"/>
                </a:solidFill>
                <a:effectLst/>
                <a:latin typeface="Times New Roman" panose="02020603050405020304" pitchFamily="18" charset="0"/>
              </a:rPr>
              <a:t>Amazias</a:t>
            </a:r>
            <a:r>
              <a:rPr kumimoji="0" lang="fr-FR" altLang="fr-FR" sz="3200" b="0" i="1" u="none" strike="noStrike" cap="none" normalizeH="0" baseline="0" dirty="0">
                <a:ln>
                  <a:noFill/>
                </a:ln>
                <a:solidFill>
                  <a:srgbClr val="000000"/>
                </a:solidFill>
                <a:effectLst/>
                <a:latin typeface="Times New Roman" panose="02020603050405020304" pitchFamily="18" charset="0"/>
              </a:rPr>
              <a:t> : Je n’étais pas prophète ni fils de prophète ; j’étais bouvier, et je soignais les sycomores. Mais le Seigneur m’a saisi quand j’étais derrière le troupeau, et c’est lui qui m’a dit : Va, tu seras prophète pour mon peuple Israël.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p:txBody>
      </p:sp>
      <p:sp>
        <p:nvSpPr>
          <p:cNvPr id="6" name="Text Box 2">
            <a:extLst>
              <a:ext uri="{FF2B5EF4-FFF2-40B4-BE49-F238E27FC236}">
                <a16:creationId xmlns:a16="http://schemas.microsoft.com/office/drawing/2014/main" id="{16C74AF5-1597-57A9-1260-4D196C34762B}"/>
              </a:ext>
            </a:extLst>
          </p:cNvPr>
          <p:cNvSpPr txBox="1">
            <a:spLocks noChangeArrowheads="1"/>
          </p:cNvSpPr>
          <p:nvPr/>
        </p:nvSpPr>
        <p:spPr bwMode="auto">
          <a:xfrm>
            <a:off x="477715" y="3763766"/>
            <a:ext cx="11236570" cy="2881614"/>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Jean 1, 47-48</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r>
              <a:rPr kumimoji="0" lang="fr-FR" altLang="fr-FR" sz="3200" b="0" i="1" u="none" strike="noStrike" cap="none" normalizeH="0" baseline="0" dirty="0">
                <a:ln>
                  <a:noFill/>
                </a:ln>
                <a:solidFill>
                  <a:srgbClr val="000000"/>
                </a:solidFill>
                <a:effectLst/>
                <a:latin typeface="Times New Roman" panose="02020603050405020304" pitchFamily="18" charset="0"/>
              </a:rPr>
              <a:t>Lorsque Jésus voit Nathanaël venir à lui, il déclare à son sujet : Voici vraiment un Israélite : il n’y a pas de ruse en lui. Nathanaël lui demande : D’où me connais-tu ? Jésus lui répond : Avant que Philippe t’appelle, quand tu étais sous le figuier, je t’ai vu.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p:txBody>
      </p:sp>
      <p:sp>
        <p:nvSpPr>
          <p:cNvPr id="3" name="ZoneTexte 2">
            <a:extLst>
              <a:ext uri="{FF2B5EF4-FFF2-40B4-BE49-F238E27FC236}">
                <a16:creationId xmlns:a16="http://schemas.microsoft.com/office/drawing/2014/main" id="{A79FA2CD-E672-6995-774F-FA358C999B07}"/>
              </a:ext>
            </a:extLst>
          </p:cNvPr>
          <p:cNvSpPr txBox="1"/>
          <p:nvPr/>
        </p:nvSpPr>
        <p:spPr>
          <a:xfrm>
            <a:off x="120072" y="27892"/>
            <a:ext cx="1209964" cy="369455"/>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sycomore</a:t>
            </a:r>
            <a:endParaRPr lang="fr-FR" dirty="0"/>
          </a:p>
        </p:txBody>
      </p:sp>
    </p:spTree>
    <p:extLst>
      <p:ext uri="{BB962C8B-B14F-4D97-AF65-F5344CB8AC3E}">
        <p14:creationId xmlns:p14="http://schemas.microsoft.com/office/powerpoint/2010/main" val="14918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CB3C48A-6CBB-3623-1AAB-50CC4867AA67}"/>
              </a:ext>
            </a:extLst>
          </p:cNvPr>
          <p:cNvSpPr txBox="1">
            <a:spLocks noChangeArrowheads="1"/>
          </p:cNvSpPr>
          <p:nvPr/>
        </p:nvSpPr>
        <p:spPr bwMode="auto">
          <a:xfrm>
            <a:off x="707168" y="298718"/>
            <a:ext cx="10986068" cy="4808991"/>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chemeClr val="tx1"/>
                </a:solidFill>
                <a:effectLst/>
                <a:latin typeface="Times New Roman" panose="02020603050405020304" pitchFamily="18" charset="0"/>
              </a:rPr>
              <a:t>Le figuier sauvage est interprété comme le symbole de la Torah, la loi d’amour de Dieu.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chemeClr val="tx1"/>
                </a:solidFill>
                <a:effectLst/>
                <a:latin typeface="Times New Roman" panose="02020603050405020304" pitchFamily="18" charset="0"/>
              </a:rPr>
              <a:t>Amos qui soignait les sycomores a été appelé à être prophète, à proclamer la Loi.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chemeClr val="tx1"/>
                </a:solidFill>
                <a:effectLst/>
                <a:latin typeface="Times New Roman" panose="02020603050405020304" pitchFamily="18" charset="0"/>
              </a:rPr>
              <a:t>Zachée, sur son arbre, serait-il monté sur la Loi ? </a:t>
            </a:r>
            <a:endParaRPr kumimoji="0" lang="fr-FR" altLang="zh-CN" sz="280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Ambroise de Milan</a:t>
            </a:r>
            <a:r>
              <a:rPr kumimoji="0" lang="fr-FR" altLang="zh-CN" sz="2800" i="0" u="none" strike="noStrike" cap="none" normalizeH="0" baseline="0" dirty="0">
                <a:ln>
                  <a:noFill/>
                </a:ln>
                <a:solidFill>
                  <a:schemeClr val="tx1"/>
                </a:solidFill>
                <a:effectLst/>
                <a:latin typeface="Times New Roman" panose="02020603050405020304" pitchFamily="18" charset="0"/>
              </a:rPr>
              <a:t> (docteur de l'Eglise - 340-397)</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1" u="none" strike="noStrike" cap="none" normalizeH="0" baseline="0" dirty="0">
                <a:ln>
                  <a:noFill/>
                </a:ln>
                <a:solidFill>
                  <a:schemeClr val="tx1"/>
                </a:solidFill>
                <a:effectLst/>
                <a:latin typeface="Times New Roman" panose="02020603050405020304" pitchFamily="18" charset="0"/>
              </a:rPr>
              <a:t>Nathanaël est sous l'arbre car sous la Loi ; Zachée est sur l'arbre car au-dessus de la Loi. L'un défend le Seigneur en secret, l'autre le prêche publiquement. L'un cherchait encore le Christ dans la Loi, l'autre déjà plus haut que la Loi, abandonnait ses biens et suivait le Seigneur.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9F43EFCB-C50B-3E29-2FF8-DC1E14382BF7}"/>
              </a:ext>
            </a:extLst>
          </p:cNvPr>
          <p:cNvSpPr txBox="1">
            <a:spLocks noChangeArrowheads="1"/>
          </p:cNvSpPr>
          <p:nvPr/>
        </p:nvSpPr>
        <p:spPr bwMode="auto">
          <a:xfrm>
            <a:off x="707168" y="5335465"/>
            <a:ext cx="10986068" cy="1223817"/>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3200" dirty="0">
                <a:latin typeface="Times New Roman" panose="02020603050405020304" pitchFamily="18" charset="0"/>
                <a:cs typeface="Times New Roman" panose="02020603050405020304" pitchFamily="18" charset="0"/>
              </a:rPr>
              <a:t>Puis-je, comme Zachée, monter sur l’arbre de la Loi d’amour, pour chercher à voir le Christ ? </a:t>
            </a:r>
            <a:endParaRPr kumimoji="0" lang="fr-FR" altLang="fr-FR"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55ED54EE-A51C-3330-1B83-8188FE638F74}"/>
              </a:ext>
            </a:extLst>
          </p:cNvPr>
          <p:cNvSpPr txBox="1"/>
          <p:nvPr/>
        </p:nvSpPr>
        <p:spPr>
          <a:xfrm>
            <a:off x="120072" y="-1"/>
            <a:ext cx="1209964" cy="369455"/>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sycomore</a:t>
            </a:r>
            <a:endParaRPr lang="fr-FR" dirty="0"/>
          </a:p>
        </p:txBody>
      </p:sp>
    </p:spTree>
    <p:extLst>
      <p:ext uri="{BB962C8B-B14F-4D97-AF65-F5344CB8AC3E}">
        <p14:creationId xmlns:p14="http://schemas.microsoft.com/office/powerpoint/2010/main" val="122118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733E10FB-9D47-4C9B-07E4-5D26B21F0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1084" y="1323709"/>
            <a:ext cx="3488818" cy="3454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 coins arrondis 2">
            <a:extLst>
              <a:ext uri="{FF2B5EF4-FFF2-40B4-BE49-F238E27FC236}">
                <a16:creationId xmlns:a16="http://schemas.microsoft.com/office/drawing/2014/main" id="{B9B00FC5-0298-7FEC-D51B-F5F8B6985841}"/>
              </a:ext>
            </a:extLst>
          </p:cNvPr>
          <p:cNvSpPr/>
          <p:nvPr/>
        </p:nvSpPr>
        <p:spPr>
          <a:xfrm>
            <a:off x="4412454" y="1268061"/>
            <a:ext cx="6982691" cy="350967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05</a:t>
            </a:r>
            <a:r>
              <a:rPr lang="fr-FR"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Arrivé à cet endroit, </a:t>
            </a:r>
            <a:b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Jésus leva les yeux et lui dit : </a:t>
            </a:r>
            <a:b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Zachée, </a:t>
            </a:r>
            <a:r>
              <a:rPr lang="fr-FR"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descends vite</a:t>
            </a:r>
            <a:r>
              <a:rPr lang="fr-FR"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aujourd’hui il faut que j’aille </a:t>
            </a:r>
            <a:r>
              <a:rPr lang="fr-FR"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demeurer dans ta maison</a:t>
            </a:r>
            <a:r>
              <a:rPr lang="fr-F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3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3600"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fr-FR" dirty="0"/>
          </a:p>
        </p:txBody>
      </p:sp>
    </p:spTree>
    <p:extLst>
      <p:ext uri="{BB962C8B-B14F-4D97-AF65-F5344CB8AC3E}">
        <p14:creationId xmlns:p14="http://schemas.microsoft.com/office/powerpoint/2010/main" val="255347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056763E-9C3C-AF4D-5E9A-6508BF93F158}"/>
              </a:ext>
            </a:extLst>
          </p:cNvPr>
          <p:cNvSpPr txBox="1">
            <a:spLocks noChangeArrowheads="1"/>
          </p:cNvSpPr>
          <p:nvPr/>
        </p:nvSpPr>
        <p:spPr bwMode="auto">
          <a:xfrm>
            <a:off x="4479635" y="699230"/>
            <a:ext cx="6302782" cy="235278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Après avoir grimpé,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il s’agit de descendre.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Est-ce une façon de parler?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Si oui, de quoi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6D8BED10-0205-957C-41C4-EE04D7C1885D}"/>
              </a:ext>
            </a:extLst>
          </p:cNvPr>
          <p:cNvSpPr txBox="1">
            <a:spLocks noChangeArrowheads="1"/>
          </p:cNvSpPr>
          <p:nvPr/>
        </p:nvSpPr>
        <p:spPr bwMode="auto">
          <a:xfrm>
            <a:off x="4479635" y="3659909"/>
            <a:ext cx="6302782" cy="207728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Dans quelle maison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Jésus veut-il demeurer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Y aurait-il un autre sens ?</a:t>
            </a:r>
            <a:endParaRPr kumimoji="0" lang="fr-FR" altLang="fr-FR" sz="3200" i="0" u="none" strike="noStrike" cap="none" normalizeH="0" baseline="0" dirty="0">
              <a:ln>
                <a:noFill/>
              </a:ln>
              <a:solidFill>
                <a:schemeClr val="tx1"/>
              </a:solidFill>
              <a:effectLst/>
              <a:latin typeface="Arial" panose="020B0604020202020204" pitchFamily="34" charset="0"/>
            </a:endParaRPr>
          </a:p>
        </p:txBody>
      </p:sp>
      <p:pic>
        <p:nvPicPr>
          <p:cNvPr id="3" name="Picture 3">
            <a:extLst>
              <a:ext uri="{FF2B5EF4-FFF2-40B4-BE49-F238E27FC236}">
                <a16:creationId xmlns:a16="http://schemas.microsoft.com/office/drawing/2014/main" id="{1D1E3F2B-F782-6967-0462-7D323DCD1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88792" y="1324997"/>
            <a:ext cx="3488818" cy="3454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5F0AA051-5EC9-7AE2-B162-4155817A4728}"/>
              </a:ext>
            </a:extLst>
          </p:cNvPr>
          <p:cNvSpPr txBox="1"/>
          <p:nvPr/>
        </p:nvSpPr>
        <p:spPr>
          <a:xfrm>
            <a:off x="221673" y="91333"/>
            <a:ext cx="609600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descends vite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341668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E0FE392-5B74-9091-BE2B-A0D44378B8AB}"/>
              </a:ext>
            </a:extLst>
          </p:cNvPr>
          <p:cNvSpPr txBox="1">
            <a:spLocks noChangeArrowheads="1"/>
          </p:cNvSpPr>
          <p:nvPr/>
        </p:nvSpPr>
        <p:spPr bwMode="auto">
          <a:xfrm>
            <a:off x="491472" y="591165"/>
            <a:ext cx="11010471" cy="2918225"/>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3200" b="1" dirty="0">
                <a:effectLst/>
                <a:latin typeface="Times New Roman" panose="02020603050405020304" pitchFamily="18" charset="0"/>
                <a:ea typeface="Calibri" panose="020F0502020204030204" pitchFamily="34" charset="0"/>
              </a:rPr>
              <a:t>Jean 3, 12-13</a:t>
            </a:r>
            <a:r>
              <a:rPr lang="fr-FR" sz="3200" i="1" dirty="0">
                <a:effectLst/>
                <a:latin typeface="Times New Roman" panose="02020603050405020304" pitchFamily="18" charset="0"/>
                <a:ea typeface="Calibri" panose="020F0502020204030204" pitchFamily="34" charset="0"/>
              </a:rPr>
              <a:t> Car nul n’est monté au ciel sinon celui qui est descendu du ciel, le Fils de l’homme.</a:t>
            </a:r>
            <a:br>
              <a:rPr lang="fr-FR" sz="3200" i="1" dirty="0">
                <a:effectLst/>
                <a:latin typeface="Times New Roman" panose="02020603050405020304" pitchFamily="18" charset="0"/>
                <a:ea typeface="Calibri" panose="020F0502020204030204" pitchFamily="34" charset="0"/>
              </a:rPr>
            </a:br>
            <a:r>
              <a:rPr lang="fr-FR" sz="3200" i="1" dirty="0">
                <a:effectLst/>
                <a:latin typeface="Times New Roman" panose="02020603050405020304" pitchFamily="18" charset="0"/>
                <a:ea typeface="Calibri" panose="020F0502020204030204" pitchFamily="34" charset="0"/>
              </a:rPr>
              <a:t>Monter, </a:t>
            </a:r>
            <a:r>
              <a:rPr kumimoji="0" lang="fr-FR" altLang="zh-CN" sz="3200" b="0" i="1" u="none" strike="noStrike" cap="none" normalizeH="0" baseline="0" dirty="0">
                <a:ln>
                  <a:noFill/>
                </a:ln>
                <a:solidFill>
                  <a:schemeClr val="tx1"/>
                </a:solidFill>
                <a:effectLst/>
                <a:latin typeface="Times New Roman" panose="02020603050405020304" pitchFamily="18" charset="0"/>
              </a:rPr>
              <a:t>Descendre, cela </a:t>
            </a:r>
            <a:r>
              <a:rPr kumimoji="0" lang="fr-FR" altLang="zh-CN" sz="3200" b="0" i="0" u="none" strike="noStrike" cap="none" normalizeH="0" baseline="0" dirty="0">
                <a:ln>
                  <a:noFill/>
                </a:ln>
                <a:solidFill>
                  <a:schemeClr val="tx1"/>
                </a:solidFill>
                <a:effectLst/>
                <a:latin typeface="Times New Roman" panose="02020603050405020304" pitchFamily="18" charset="0"/>
              </a:rPr>
              <a:t>nous évoque l’Incarnation.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Dieu descend et se fait homme.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Y a-t-il un enjeu pour Zachée à descendre de l’arbre ?</a:t>
            </a:r>
            <a:r>
              <a:rPr kumimoji="0" lang="fr-FR" altLang="zh-CN" sz="3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A6C59C7D-6719-EA46-42FA-B690EBA3D9DD}"/>
              </a:ext>
            </a:extLst>
          </p:cNvPr>
          <p:cNvSpPr txBox="1">
            <a:spLocks noChangeArrowheads="1"/>
          </p:cNvSpPr>
          <p:nvPr/>
        </p:nvSpPr>
        <p:spPr bwMode="auto">
          <a:xfrm>
            <a:off x="422924" y="3878417"/>
            <a:ext cx="11079019" cy="2550092"/>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Jean 14, 23</a:t>
            </a:r>
            <a:r>
              <a:rPr kumimoji="0" lang="fr-FR" altLang="zh-CN" sz="3200" b="0" i="0" u="none" strike="noStrike" cap="none" normalizeH="0" baseline="0" dirty="0">
                <a:ln>
                  <a:noFill/>
                </a:ln>
                <a:solidFill>
                  <a:schemeClr val="tx1"/>
                </a:solidFill>
                <a:effectLst/>
                <a:latin typeface="Times New Roman" panose="02020603050405020304" pitchFamily="18" charset="0"/>
              </a:rPr>
              <a:t> </a:t>
            </a:r>
            <a:r>
              <a:rPr kumimoji="0" lang="fr-FR" altLang="zh-CN" sz="3200" b="0" i="1" u="none" strike="noStrike" cap="none" normalizeH="0" baseline="0" dirty="0">
                <a:ln>
                  <a:noFill/>
                </a:ln>
                <a:solidFill>
                  <a:schemeClr val="tx1"/>
                </a:solidFill>
                <a:effectLst/>
                <a:latin typeface="Times New Roman" panose="02020603050405020304" pitchFamily="18" charset="0"/>
              </a:rPr>
              <a:t>Jésus répondit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1" u="none" strike="noStrike" cap="none" normalizeH="0" baseline="0" dirty="0">
                <a:ln>
                  <a:noFill/>
                </a:ln>
                <a:solidFill>
                  <a:schemeClr val="tx1"/>
                </a:solidFill>
                <a:effectLst/>
                <a:latin typeface="Times New Roman" panose="02020603050405020304" pitchFamily="18" charset="0"/>
              </a:rPr>
              <a:t>Si quelqu’un m’aime, il gardera ma parole ; mon Père l’aimera, nous viendrons vers lui et, chez lui, nous nous ferons une demeure.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1B0CFB70-42E5-852A-653F-0DE447A98B42}"/>
              </a:ext>
            </a:extLst>
          </p:cNvPr>
          <p:cNvSpPr txBox="1"/>
          <p:nvPr/>
        </p:nvSpPr>
        <p:spPr>
          <a:xfrm>
            <a:off x="101601" y="76727"/>
            <a:ext cx="609600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descends vite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115252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E251200-DD21-B3EF-7E7E-30C2FCC6FBEB}"/>
              </a:ext>
            </a:extLst>
          </p:cNvPr>
          <p:cNvSpPr txBox="1">
            <a:spLocks noChangeArrowheads="1"/>
          </p:cNvSpPr>
          <p:nvPr/>
        </p:nvSpPr>
        <p:spPr bwMode="auto">
          <a:xfrm>
            <a:off x="341201" y="739987"/>
            <a:ext cx="11509597" cy="2408838"/>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Descendre peut évoquer le fait de revenir à l’humanité, </a:t>
            </a:r>
            <a:br>
              <a:rPr kumimoji="0" lang="fr-FR" altLang="zh-CN" sz="3200" i="0" u="none" strike="noStrike" cap="none" normalizeH="0" baseline="0" dirty="0">
                <a:ln>
                  <a:noFill/>
                </a:ln>
                <a:solidFill>
                  <a:schemeClr val="tx1"/>
                </a:solidFill>
                <a:effectLst/>
                <a:latin typeface="Times New Roman" panose="02020603050405020304" pitchFamily="18" charset="0"/>
              </a:rPr>
            </a:br>
            <a:r>
              <a:rPr kumimoji="0" lang="fr-FR" altLang="zh-CN" sz="3200" i="0" u="none" strike="noStrike" cap="none" normalizeH="0" baseline="0" dirty="0">
                <a:ln>
                  <a:noFill/>
                </a:ln>
                <a:solidFill>
                  <a:schemeClr val="tx1"/>
                </a:solidFill>
                <a:effectLst/>
                <a:latin typeface="Times New Roman" panose="02020603050405020304" pitchFamily="18" charset="0"/>
              </a:rPr>
              <a:t>telle qu’elle est ! Affronter la vie, la mort…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Jésus l’a vécu et Zachée doit l’expérimenter à sa suite.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Il y a une urgence du Salut, celle d’accueillir Jésus, Fils de Dieu !</a:t>
            </a:r>
          </a:p>
        </p:txBody>
      </p:sp>
      <p:sp>
        <p:nvSpPr>
          <p:cNvPr id="4" name="Text Box 2">
            <a:extLst>
              <a:ext uri="{FF2B5EF4-FFF2-40B4-BE49-F238E27FC236}">
                <a16:creationId xmlns:a16="http://schemas.microsoft.com/office/drawing/2014/main" id="{F1067957-1C57-6229-7AB7-146E57ED63C2}"/>
              </a:ext>
            </a:extLst>
          </p:cNvPr>
          <p:cNvSpPr txBox="1">
            <a:spLocks noChangeArrowheads="1"/>
          </p:cNvSpPr>
          <p:nvPr/>
        </p:nvSpPr>
        <p:spPr bwMode="auto">
          <a:xfrm>
            <a:off x="5390234" y="3616812"/>
            <a:ext cx="6460564" cy="2790663"/>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Le Christ s'invite chez Zachée.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Il veut demeurer en lui.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Il s’invite chez nous, en nous, </a:t>
            </a:r>
            <a:br>
              <a:rPr kumimoji="0" lang="fr-FR" altLang="zh-CN" sz="3200" i="0" u="none" strike="noStrike" cap="none" normalizeH="0" baseline="0" dirty="0">
                <a:ln>
                  <a:noFill/>
                </a:ln>
                <a:solidFill>
                  <a:schemeClr val="tx1"/>
                </a:solidFill>
                <a:effectLst/>
                <a:latin typeface="Times New Roman" panose="02020603050405020304" pitchFamily="18" charset="0"/>
              </a:rPr>
            </a:br>
            <a:r>
              <a:rPr kumimoji="0" lang="fr-FR" altLang="zh-CN" sz="3200" i="0" u="none" strike="noStrike" cap="none" normalizeH="0" baseline="0" dirty="0">
                <a:ln>
                  <a:noFill/>
                </a:ln>
                <a:solidFill>
                  <a:schemeClr val="tx1"/>
                </a:solidFill>
                <a:effectLst/>
                <a:latin typeface="Times New Roman" panose="02020603050405020304" pitchFamily="18" charset="0"/>
              </a:rPr>
              <a:t>dans notre demeure, notre intimité.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Comment l'accueillir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Picture 3">
            <a:extLst>
              <a:ext uri="{FF2B5EF4-FFF2-40B4-BE49-F238E27FC236}">
                <a16:creationId xmlns:a16="http://schemas.microsoft.com/office/drawing/2014/main" id="{6C52BC62-EFAC-3B1B-A499-E62BD4E42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92356" y="3729569"/>
            <a:ext cx="2433099" cy="240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E0300E7D-8C5E-774F-DBCD-025766A4F0CE}"/>
              </a:ext>
            </a:extLst>
          </p:cNvPr>
          <p:cNvSpPr txBox="1"/>
          <p:nvPr/>
        </p:nvSpPr>
        <p:spPr>
          <a:xfrm>
            <a:off x="249382" y="90480"/>
            <a:ext cx="609600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descends vite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dirty="0"/>
          </a:p>
        </p:txBody>
      </p:sp>
    </p:spTree>
    <p:extLst>
      <p:ext uri="{BB962C8B-B14F-4D97-AF65-F5344CB8AC3E}">
        <p14:creationId xmlns:p14="http://schemas.microsoft.com/office/powerpoint/2010/main" val="34485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0B91BDC-B545-EEB4-15EE-EBD8AC29EF19}"/>
              </a:ext>
            </a:extLst>
          </p:cNvPr>
          <p:cNvSpPr/>
          <p:nvPr/>
        </p:nvSpPr>
        <p:spPr>
          <a:xfrm>
            <a:off x="5787379" y="2078180"/>
            <a:ext cx="4810125" cy="195810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effectLst/>
                <a:latin typeface="Times New Roman" panose="02020603050405020304" pitchFamily="18" charset="0"/>
                <a:ea typeface="Calibri" panose="020F0502020204030204" pitchFamily="34" charset="0"/>
              </a:rPr>
              <a:t>06</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Vite, il </a:t>
            </a:r>
            <a:r>
              <a:rPr lang="fr-FR" sz="3600" dirty="0">
                <a:solidFill>
                  <a:srgbClr val="FF0000"/>
                </a:solidFill>
                <a:effectLst/>
                <a:latin typeface="Times New Roman" panose="02020603050405020304" pitchFamily="18" charset="0"/>
                <a:ea typeface="Calibri" panose="020F0502020204030204" pitchFamily="34" charset="0"/>
              </a:rPr>
              <a:t>descendit</a:t>
            </a:r>
            <a:r>
              <a:rPr lang="fr-FR" sz="3600" dirty="0">
                <a:effectLst/>
                <a:latin typeface="Times New Roman" panose="02020603050405020304" pitchFamily="18" charset="0"/>
                <a:ea typeface="Calibri" panose="020F0502020204030204" pitchFamily="34" charset="0"/>
              </a:rPr>
              <a:t> </a:t>
            </a:r>
            <a:br>
              <a:rPr lang="fr-FR" sz="3600" dirty="0">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a:t>
            </a:r>
            <a:r>
              <a:rPr lang="fr-FR" sz="3600" dirty="0">
                <a:effectLst/>
                <a:latin typeface="Times New Roman" panose="02020603050405020304" pitchFamily="18" charset="0"/>
                <a:ea typeface="Calibri" panose="020F0502020204030204" pitchFamily="34" charset="0"/>
              </a:rPr>
              <a:t> </a:t>
            </a:r>
            <a:r>
              <a:rPr lang="fr-FR" sz="3600" dirty="0">
                <a:solidFill>
                  <a:srgbClr val="FF0000"/>
                </a:solidFill>
                <a:effectLst/>
                <a:latin typeface="Times New Roman" panose="02020603050405020304" pitchFamily="18" charset="0"/>
                <a:ea typeface="Calibri" panose="020F0502020204030204" pitchFamily="34" charset="0"/>
              </a:rPr>
              <a:t>reçut</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Jésus avec joie.</a:t>
            </a:r>
            <a:endParaRPr lang="fr-FR" sz="3600" dirty="0">
              <a:solidFill>
                <a:schemeClr val="tx1"/>
              </a:solidFill>
            </a:endParaRPr>
          </a:p>
        </p:txBody>
      </p:sp>
      <p:pic>
        <p:nvPicPr>
          <p:cNvPr id="4" name="Picture 3">
            <a:extLst>
              <a:ext uri="{FF2B5EF4-FFF2-40B4-BE49-F238E27FC236}">
                <a16:creationId xmlns:a16="http://schemas.microsoft.com/office/drawing/2014/main" id="{2A7041B5-4B55-A103-3534-29986239D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07993" y="1189561"/>
            <a:ext cx="4146264" cy="40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7577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E32E3F0-979E-610C-F6FA-AD7CD69B402C}"/>
              </a:ext>
            </a:extLst>
          </p:cNvPr>
          <p:cNvSpPr txBox="1">
            <a:spLocks noChangeArrowheads="1"/>
          </p:cNvSpPr>
          <p:nvPr/>
        </p:nvSpPr>
        <p:spPr bwMode="auto">
          <a:xfrm>
            <a:off x="3242061" y="2231651"/>
            <a:ext cx="8760795" cy="1838036"/>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endParaRPr lang="fr-FR" altLang="zh-CN" dirty="0"/>
          </a:p>
          <a:p>
            <a:r>
              <a:rPr lang="fr-FR" sz="3600" dirty="0">
                <a:effectLst/>
                <a:latin typeface="Times New Roman" panose="02020603050405020304" pitchFamily="18" charset="0"/>
                <a:ea typeface="Calibri" panose="020F0502020204030204" pitchFamily="34" charset="0"/>
              </a:rPr>
              <a:t>Que veut dire </a:t>
            </a:r>
            <a:r>
              <a:rPr lang="fr-FR" sz="3600" i="1" dirty="0">
                <a:effectLst/>
                <a:latin typeface="Times New Roman" panose="02020603050405020304" pitchFamily="18" charset="0"/>
                <a:ea typeface="Calibri" panose="020F0502020204030204" pitchFamily="34" charset="0"/>
              </a:rPr>
              <a:t>descendre</a:t>
            </a:r>
            <a:r>
              <a:rPr lang="fr-FR" sz="3600" dirty="0">
                <a:effectLst/>
                <a:latin typeface="Times New Roman" panose="02020603050405020304" pitchFamily="18" charset="0"/>
                <a:ea typeface="Calibri" panose="020F0502020204030204" pitchFamily="34" charset="0"/>
              </a:rPr>
              <a:t> et </a:t>
            </a:r>
            <a:r>
              <a:rPr lang="fr-FR" sz="3600" i="1" dirty="0">
                <a:effectLst/>
                <a:latin typeface="Times New Roman" panose="02020603050405020304" pitchFamily="18" charset="0"/>
                <a:ea typeface="Calibri" panose="020F0502020204030204" pitchFamily="34" charset="0"/>
              </a:rPr>
              <a:t>recevoir Jésus</a:t>
            </a:r>
            <a:r>
              <a:rPr lang="fr-FR" sz="3600" dirty="0">
                <a:effectLst/>
                <a:latin typeface="Times New Roman" panose="02020603050405020304" pitchFamily="18" charset="0"/>
                <a:ea typeface="Calibri" panose="020F0502020204030204" pitchFamily="34" charset="0"/>
              </a:rPr>
              <a:t> ? </a:t>
            </a:r>
            <a:br>
              <a:rPr lang="fr-FR" sz="3600" dirty="0">
                <a:effectLst/>
                <a:latin typeface="Times New Roman" panose="02020603050405020304" pitchFamily="18" charset="0"/>
                <a:ea typeface="Calibri" panose="020F0502020204030204" pitchFamily="34" charset="0"/>
              </a:rPr>
            </a:br>
            <a:r>
              <a:rPr lang="fr-FR" sz="3600" dirty="0">
                <a:effectLst/>
                <a:latin typeface="Times New Roman" panose="02020603050405020304" pitchFamily="18" charset="0"/>
                <a:ea typeface="Calibri" panose="020F0502020204030204" pitchFamily="34" charset="0"/>
              </a:rPr>
              <a:t>Serait-ce une démarche intérieure ?</a:t>
            </a:r>
            <a:endParaRPr lang="fr-FR" altLang="zh-CN" sz="3600" dirty="0"/>
          </a:p>
          <a:p>
            <a:endParaRPr lang="fr-FR" altLang="fr-FR" dirty="0"/>
          </a:p>
        </p:txBody>
      </p:sp>
      <p:sp>
        <p:nvSpPr>
          <p:cNvPr id="4" name="ZoneTexte 3">
            <a:extLst>
              <a:ext uri="{FF2B5EF4-FFF2-40B4-BE49-F238E27FC236}">
                <a16:creationId xmlns:a16="http://schemas.microsoft.com/office/drawing/2014/main" id="{F88217C7-B410-8005-93CF-0A187805967F}"/>
              </a:ext>
            </a:extLst>
          </p:cNvPr>
          <p:cNvSpPr txBox="1"/>
          <p:nvPr/>
        </p:nvSpPr>
        <p:spPr>
          <a:xfrm>
            <a:off x="193964" y="143224"/>
            <a:ext cx="2299854"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Descendit et reçut</a:t>
            </a:r>
            <a:endParaRPr lang="fr-FR" dirty="0"/>
          </a:p>
        </p:txBody>
      </p:sp>
      <p:pic>
        <p:nvPicPr>
          <p:cNvPr id="7" name="Picture 3">
            <a:extLst>
              <a:ext uri="{FF2B5EF4-FFF2-40B4-BE49-F238E27FC236}">
                <a16:creationId xmlns:a16="http://schemas.microsoft.com/office/drawing/2014/main" id="{65AB68B7-E2E3-8F43-DF3B-64DE88729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2267504"/>
            <a:ext cx="3705225" cy="3604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995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F216F2D0-DA77-7A2B-F2EA-B66397BF6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9557" y="847847"/>
            <a:ext cx="4728161" cy="4762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 coins arrondis 1">
            <a:extLst>
              <a:ext uri="{FF2B5EF4-FFF2-40B4-BE49-F238E27FC236}">
                <a16:creationId xmlns:a16="http://schemas.microsoft.com/office/drawing/2014/main" id="{8000968B-32F9-D7A7-4459-093F2567C888}"/>
              </a:ext>
            </a:extLst>
          </p:cNvPr>
          <p:cNvSpPr/>
          <p:nvPr/>
        </p:nvSpPr>
        <p:spPr>
          <a:xfrm>
            <a:off x="6096000" y="1713818"/>
            <a:ext cx="4810125" cy="255610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F0000"/>
                </a:solidFill>
                <a:effectLst/>
                <a:latin typeface="Times New Roman" panose="02020603050405020304" pitchFamily="18" charset="0"/>
                <a:ea typeface="Calibri" panose="020F0502020204030204" pitchFamily="34" charset="0"/>
              </a:rPr>
              <a:t>01</a:t>
            </a:r>
            <a:r>
              <a:rPr lang="fr-FR" sz="3600" dirty="0">
                <a:solidFill>
                  <a:srgbClr val="990099"/>
                </a:solidFill>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Entré dans la ville de </a:t>
            </a:r>
            <a:r>
              <a:rPr lang="fr-FR" sz="3600" dirty="0">
                <a:solidFill>
                  <a:srgbClr val="FF3333"/>
                </a:solidFill>
                <a:effectLst/>
                <a:latin typeface="Times New Roman" panose="02020603050405020304" pitchFamily="18" charset="0"/>
                <a:ea typeface="Calibri" panose="020F0502020204030204" pitchFamily="34" charset="0"/>
              </a:rPr>
              <a:t>Jéricho</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Jésus la </a:t>
            </a:r>
            <a:r>
              <a:rPr lang="fr-FR" sz="3600" dirty="0">
                <a:solidFill>
                  <a:srgbClr val="FF0000"/>
                </a:solidFill>
                <a:effectLst/>
                <a:latin typeface="Times New Roman" panose="02020603050405020304" pitchFamily="18" charset="0"/>
                <a:ea typeface="Calibri" panose="020F0502020204030204" pitchFamily="34" charset="0"/>
              </a:rPr>
              <a:t>traversait</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dirty="0">
              <a:solidFill>
                <a:schemeClr val="tx1"/>
              </a:solidFill>
            </a:endParaRPr>
          </a:p>
        </p:txBody>
      </p:sp>
    </p:spTree>
    <p:extLst>
      <p:ext uri="{BB962C8B-B14F-4D97-AF65-F5344CB8AC3E}">
        <p14:creationId xmlns:p14="http://schemas.microsoft.com/office/powerpoint/2010/main" val="385801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7B675AF-75AF-CAB5-C2AE-A9ED6819B132}"/>
              </a:ext>
            </a:extLst>
          </p:cNvPr>
          <p:cNvSpPr txBox="1">
            <a:spLocks noChangeArrowheads="1"/>
          </p:cNvSpPr>
          <p:nvPr/>
        </p:nvSpPr>
        <p:spPr bwMode="auto">
          <a:xfrm>
            <a:off x="1380836" y="2486441"/>
            <a:ext cx="9166019" cy="2657393"/>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Times New Roman" panose="02020603050405020304" pitchFamily="18" charset="0"/>
              </a:rPr>
              <a:t>Luc 10, 38-42</a:t>
            </a:r>
            <a:r>
              <a:rPr kumimoji="0" lang="fr-FR" altLang="fr-FR" sz="2800" b="0" i="0" u="none" strike="noStrike" cap="none" normalizeH="0" baseline="0" dirty="0">
                <a:ln>
                  <a:noFill/>
                </a:ln>
                <a:solidFill>
                  <a:srgbClr val="000000"/>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Times New Roman" panose="02020603050405020304" pitchFamily="18" charset="0"/>
              </a:rPr>
              <a:t>Marthe et </a:t>
            </a:r>
            <a:r>
              <a:rPr lang="fr-FR" altLang="fr-FR" sz="2800" dirty="0">
                <a:solidFill>
                  <a:srgbClr val="000000"/>
                </a:solidFill>
                <a:latin typeface="Times New Roman" panose="02020603050405020304" pitchFamily="18" charset="0"/>
              </a:rPr>
              <a:t>Ma</a:t>
            </a:r>
            <a:r>
              <a:rPr kumimoji="0" lang="fr-FR" altLang="fr-FR" sz="2800" b="0" i="0" u="none" strike="noStrike" cap="none" normalizeH="0" baseline="0" dirty="0">
                <a:ln>
                  <a:noFill/>
                </a:ln>
                <a:solidFill>
                  <a:srgbClr val="000000"/>
                </a:solidFill>
                <a:effectLst/>
                <a:latin typeface="Times New Roman" panose="02020603050405020304" pitchFamily="18" charset="0"/>
              </a:rPr>
              <a:t>rie reçoivent Jésus dans leur</a:t>
            </a:r>
            <a:r>
              <a:rPr kumimoji="0" lang="fr-FR" altLang="fr-FR" sz="2800" b="0" i="0" u="none" strike="noStrike" cap="none" normalizeH="0" dirty="0">
                <a:ln>
                  <a:noFill/>
                </a:ln>
                <a:solidFill>
                  <a:srgbClr val="000000"/>
                </a:solidFill>
                <a:effectLst/>
                <a:latin typeface="Times New Roman" panose="02020603050405020304" pitchFamily="18" charset="0"/>
              </a:rPr>
              <a:t> </a:t>
            </a:r>
            <a:r>
              <a:rPr kumimoji="0" lang="fr-FR" altLang="fr-FR" sz="2800" b="0" i="0" u="none" strike="noStrike" cap="none" normalizeH="0" baseline="0" dirty="0">
                <a:ln>
                  <a:noFill/>
                </a:ln>
                <a:solidFill>
                  <a:srgbClr val="000000"/>
                </a:solidFill>
                <a:effectLst/>
                <a:latin typeface="Times New Roman" panose="02020603050405020304" pitchFamily="18" charset="0"/>
              </a:rPr>
              <a:t>maison.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Times New Roman" panose="02020603050405020304" pitchFamily="18" charset="0"/>
              </a:rPr>
              <a:t>Marthe s'agite pour le service.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Times New Roman" panose="02020603050405020304" pitchFamily="18" charset="0"/>
              </a:rPr>
              <a:t>Marie s'assoit aux pieds de Jésus pour écouter sa parole.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a:ln>
                  <a:noFill/>
                </a:ln>
                <a:solidFill>
                  <a:srgbClr val="000000"/>
                </a:solidFill>
                <a:effectLst/>
                <a:latin typeface="Times New Roman" panose="02020603050405020304" pitchFamily="18" charset="0"/>
              </a:rPr>
              <a:t>Ce sont deux attitudes pour des disciples de recevoir Jésus</a:t>
            </a:r>
            <a:r>
              <a:rPr kumimoji="0" lang="fr-FR" altLang="zh-CN" sz="3200" b="0" i="0" u="none" strike="noStrike" cap="none" normalizeH="0" baseline="0" dirty="0">
                <a:ln>
                  <a:noFill/>
                </a:ln>
                <a:solidFill>
                  <a:srgbClr val="000000"/>
                </a:solidFill>
                <a:effectLst/>
                <a:latin typeface="Times New Roman" panose="02020603050405020304" pitchFamily="18" charset="0"/>
              </a:rPr>
              <a:t>.</a:t>
            </a:r>
            <a:endParaRPr kumimoji="0" lang="fr-FR" altLang="zh-CN" sz="1100" b="0" i="0" u="none" strike="noStrike" cap="none" normalizeH="0" baseline="0" dirty="0">
              <a:ln>
                <a:noFill/>
              </a:ln>
              <a:solidFill>
                <a:srgbClr val="000000"/>
              </a:solidFill>
              <a:effectLst/>
              <a:latin typeface="Calibri" panose="020F0502020204030204" pitchFamily="34" charset="0"/>
            </a:endParaRPr>
          </a:p>
        </p:txBody>
      </p:sp>
      <p:sp>
        <p:nvSpPr>
          <p:cNvPr id="4" name="Text Box 2">
            <a:extLst>
              <a:ext uri="{FF2B5EF4-FFF2-40B4-BE49-F238E27FC236}">
                <a16:creationId xmlns:a16="http://schemas.microsoft.com/office/drawing/2014/main" id="{DA9B6938-3A6D-2875-036E-4733B12DAB46}"/>
              </a:ext>
            </a:extLst>
          </p:cNvPr>
          <p:cNvSpPr txBox="1">
            <a:spLocks noChangeArrowheads="1"/>
          </p:cNvSpPr>
          <p:nvPr/>
        </p:nvSpPr>
        <p:spPr bwMode="auto">
          <a:xfrm>
            <a:off x="1655800" y="5653797"/>
            <a:ext cx="8455631" cy="717754"/>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A la messe, </a:t>
            </a:r>
            <a:r>
              <a:rPr kumimoji="0" lang="fr-FR" altLang="zh-CN" sz="3200" b="0" i="0" u="none" strike="noStrike" cap="none" normalizeH="0" baseline="0" dirty="0">
                <a:ln>
                  <a:noFill/>
                </a:ln>
                <a:solidFill>
                  <a:srgbClr val="000000"/>
                </a:solidFill>
                <a:effectLst/>
                <a:latin typeface="Times New Roman" panose="02020603050405020304" pitchFamily="18" charset="0"/>
              </a:rPr>
              <a:t>nous recevons le Corps du Christ.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D9BFB76B-2DE5-D707-366E-460FE01EFA6B}"/>
              </a:ext>
            </a:extLst>
          </p:cNvPr>
          <p:cNvSpPr txBox="1">
            <a:spLocks noChangeArrowheads="1"/>
          </p:cNvSpPr>
          <p:nvPr/>
        </p:nvSpPr>
        <p:spPr bwMode="auto">
          <a:xfrm>
            <a:off x="343397" y="477784"/>
            <a:ext cx="11505206" cy="1757415"/>
          </a:xfrm>
          <a:prstGeom prst="roundRect">
            <a:avLst/>
          </a:prstGeom>
          <a:noFill/>
          <a:ln w="57150" algn="in">
            <a:solidFill>
              <a:schemeClr val="accent6">
                <a:lumMod val="5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spcAft>
                <a:spcPts val="750"/>
              </a:spcAft>
              <a:buNone/>
            </a:pPr>
            <a:r>
              <a:rPr lang="fr-FR" sz="2400" b="1" i="0" dirty="0">
                <a:effectLst/>
                <a:latin typeface="Times New Roman" panose="02020603050405020304" pitchFamily="18" charset="0"/>
                <a:cs typeface="Times New Roman" panose="02020603050405020304" pitchFamily="18" charset="0"/>
              </a:rPr>
              <a:t>Genèse 22, 14-17  </a:t>
            </a:r>
            <a:r>
              <a:rPr lang="fr-FR" sz="2800" dirty="0">
                <a:effectLst/>
                <a:latin typeface="Times New Roman" panose="02020603050405020304" pitchFamily="18" charset="0"/>
                <a:ea typeface="Calibri" panose="020F0502020204030204" pitchFamily="34" charset="0"/>
              </a:rPr>
              <a:t>Abraham, sur la montagne, qu’on </a:t>
            </a:r>
            <a:r>
              <a:rPr lang="fr-FR" sz="2800" i="1" dirty="0">
                <a:effectLst/>
                <a:latin typeface="Times New Roman" panose="02020603050405020304" pitchFamily="18" charset="0"/>
                <a:ea typeface="Calibri" panose="020F0502020204030204" pitchFamily="34" charset="0"/>
              </a:rPr>
              <a:t>appelle aujourd’hui :  Sur-le-mont-le-Seigneur-est-vu</a:t>
            </a:r>
            <a:r>
              <a:rPr lang="fr-FR" sz="2800" dirty="0">
                <a:effectLst/>
                <a:latin typeface="Times New Roman" panose="02020603050405020304" pitchFamily="18" charset="0"/>
                <a:ea typeface="Calibri" panose="020F0502020204030204" pitchFamily="34" charset="0"/>
              </a:rPr>
              <a:t>, a reçu le projet de la promesse de Dieu pour lui et sa descendance, il redescend et</a:t>
            </a:r>
            <a:r>
              <a:rPr lang="fr-FR" sz="1800" dirty="0">
                <a:effectLst/>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rPr>
              <a:t>devient le père des croyants.</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08B6C51C-3B5C-34BF-75FA-81A0298CE648}"/>
              </a:ext>
            </a:extLst>
          </p:cNvPr>
          <p:cNvSpPr txBox="1"/>
          <p:nvPr/>
        </p:nvSpPr>
        <p:spPr>
          <a:xfrm>
            <a:off x="230909" y="18543"/>
            <a:ext cx="2299854"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Descendit et reçut</a:t>
            </a:r>
            <a:endParaRPr lang="fr-FR" dirty="0"/>
          </a:p>
        </p:txBody>
      </p:sp>
    </p:spTree>
    <p:extLst>
      <p:ext uri="{BB962C8B-B14F-4D97-AF65-F5344CB8AC3E}">
        <p14:creationId xmlns:p14="http://schemas.microsoft.com/office/powerpoint/2010/main" val="6957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D5328F9-AA54-82BE-22F2-089F47BE3F3A}"/>
              </a:ext>
            </a:extLst>
          </p:cNvPr>
          <p:cNvSpPr txBox="1">
            <a:spLocks noChangeArrowheads="1"/>
          </p:cNvSpPr>
          <p:nvPr/>
        </p:nvSpPr>
        <p:spPr bwMode="auto">
          <a:xfrm>
            <a:off x="2095499" y="77983"/>
            <a:ext cx="9820275" cy="1880126"/>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buNone/>
            </a:pP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Zachée redescend sur terre, transformé, croyant. </a:t>
            </a:r>
            <a:br>
              <a:rPr lang="fr-FR" sz="3200" dirty="0">
                <a:latin typeface="Times New Roman" panose="02020603050405020304" pitchFamily="18" charset="0"/>
                <a:ea typeface="Calibri" panose="020F0502020204030204" pitchFamily="34" charset="0"/>
                <a:cs typeface="Times New Roman" panose="02020603050405020304" pitchFamily="18" charset="0"/>
              </a:rPr>
            </a:b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C'est bien dans notre vie, après une expérience de montée, </a:t>
            </a:r>
            <a:br>
              <a:rPr lang="fr-FR" sz="3200" dirty="0">
                <a:effectLst/>
                <a:latin typeface="Times New Roman" panose="02020603050405020304" pitchFamily="18" charset="0"/>
                <a:ea typeface="Calibri" panose="020F0502020204030204" pitchFamily="34" charset="0"/>
                <a:cs typeface="Times New Roman" panose="02020603050405020304" pitchFamily="18" charset="0"/>
              </a:rPr>
            </a:b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que nous rencontrons le Christ</a:t>
            </a:r>
            <a:r>
              <a:rPr lang="fr-FR" sz="3200" dirty="0">
                <a:latin typeface="Times New Roman" panose="02020603050405020304" pitchFamily="18" charset="0"/>
                <a:ea typeface="Calibri" panose="020F0502020204030204" pitchFamily="34" charset="0"/>
                <a:cs typeface="Times New Roman" panose="02020603050405020304" pitchFamily="18" charset="0"/>
              </a:rPr>
              <a:t>, que nous le recevons.</a:t>
            </a:r>
            <a:endParaRPr kumimoji="0" lang="fr-FR" altLang="zh-CN" sz="320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599A4CCB-7B2E-BAA8-41E2-7B7027E8EB65}"/>
              </a:ext>
            </a:extLst>
          </p:cNvPr>
          <p:cNvSpPr txBox="1">
            <a:spLocks noChangeArrowheads="1"/>
          </p:cNvSpPr>
          <p:nvPr/>
        </p:nvSpPr>
        <p:spPr bwMode="auto">
          <a:xfrm>
            <a:off x="1832287" y="3670408"/>
            <a:ext cx="9340538" cy="1882435"/>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Recevoir Jésus, c’est communier,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c’est recevoir le Corps du Christ dans l’Eucharistie,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c‘est devenir ce que nous recevons, le Corps du Christ.</a:t>
            </a: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10FC9E3E-EF76-1147-A498-74B93109BE59}"/>
              </a:ext>
            </a:extLst>
          </p:cNvPr>
          <p:cNvSpPr txBox="1">
            <a:spLocks noChangeArrowheads="1"/>
          </p:cNvSpPr>
          <p:nvPr/>
        </p:nvSpPr>
        <p:spPr bwMode="auto">
          <a:xfrm>
            <a:off x="2844224" y="5781837"/>
            <a:ext cx="8823217" cy="811657"/>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Quelle démarche intérieure pour nous aujourd’hui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Text Box 2">
            <a:extLst>
              <a:ext uri="{FF2B5EF4-FFF2-40B4-BE49-F238E27FC236}">
                <a16:creationId xmlns:a16="http://schemas.microsoft.com/office/drawing/2014/main" id="{CDDDD697-C069-956F-D079-3167FFF26E04}"/>
              </a:ext>
            </a:extLst>
          </p:cNvPr>
          <p:cNvSpPr txBox="1">
            <a:spLocks noChangeArrowheads="1"/>
          </p:cNvSpPr>
          <p:nvPr/>
        </p:nvSpPr>
        <p:spPr bwMode="auto">
          <a:xfrm>
            <a:off x="348467" y="2149238"/>
            <a:ext cx="8650896" cy="1348218"/>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fr-FR" altLang="zh-CN" sz="3200" dirty="0">
                <a:solidFill>
                  <a:srgbClr val="000000"/>
                </a:solidFill>
                <a:latin typeface="Times New Roman" panose="02020603050405020304" pitchFamily="18" charset="0"/>
              </a:rPr>
              <a:t>Deux attitudes complémentaires, en chacun de nous</a:t>
            </a:r>
            <a:br>
              <a:rPr lang="fr-FR" altLang="zh-CN" sz="3200" dirty="0">
                <a:solidFill>
                  <a:srgbClr val="000000"/>
                </a:solidFill>
                <a:latin typeface="Times New Roman" panose="02020603050405020304" pitchFamily="18" charset="0"/>
              </a:rPr>
            </a:br>
            <a:r>
              <a:rPr kumimoji="0" lang="fr-FR" altLang="zh-CN" sz="3200" i="0" u="none" strike="noStrike" cap="none" normalizeH="0" baseline="0" dirty="0">
                <a:ln>
                  <a:noFill/>
                </a:ln>
                <a:solidFill>
                  <a:schemeClr val="tx1"/>
                </a:solidFill>
                <a:effectLst/>
                <a:latin typeface="Times New Roman" panose="02020603050405020304" pitchFamily="18" charset="0"/>
              </a:rPr>
              <a:t>Recevoir Jésus, c’est </a:t>
            </a:r>
            <a:r>
              <a:rPr kumimoji="0" lang="fr-FR" altLang="zh-CN" sz="3200" i="0" u="none" strike="noStrike" cap="none" normalizeH="0" baseline="0" dirty="0">
                <a:ln>
                  <a:noFill/>
                </a:ln>
                <a:solidFill>
                  <a:srgbClr val="000000"/>
                </a:solidFill>
                <a:effectLst/>
                <a:latin typeface="Times New Roman" panose="02020603050405020304" pitchFamily="18" charset="0"/>
              </a:rPr>
              <a:t>écouter sa Parole et servir</a:t>
            </a:r>
            <a:r>
              <a:rPr kumimoji="0" lang="fr-FR" altLang="zh-CN" sz="3200" b="1" i="0" u="none" strike="noStrike" cap="none" normalizeH="0" baseline="0" dirty="0">
                <a:ln>
                  <a:noFill/>
                </a:ln>
                <a:solidFill>
                  <a:srgbClr val="000000"/>
                </a:solidFill>
                <a:effectLst/>
                <a:latin typeface="Times New Roman" panose="02020603050405020304" pitchFamily="18" charset="0"/>
              </a:rPr>
              <a:t>. </a:t>
            </a:r>
            <a:r>
              <a:rPr kumimoji="0" lang="fr-FR" altLang="zh-CN" sz="3200" b="1"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a:extLst>
              <a:ext uri="{FF2B5EF4-FFF2-40B4-BE49-F238E27FC236}">
                <a16:creationId xmlns:a16="http://schemas.microsoft.com/office/drawing/2014/main" id="{014CB9C5-31B4-7CAF-6519-863A56D6EE85}"/>
              </a:ext>
            </a:extLst>
          </p:cNvPr>
          <p:cNvSpPr txBox="1"/>
          <p:nvPr/>
        </p:nvSpPr>
        <p:spPr>
          <a:xfrm>
            <a:off x="193964" y="143224"/>
            <a:ext cx="2299854"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Descendit et reçut</a:t>
            </a:r>
            <a:endParaRPr lang="fr-FR" dirty="0"/>
          </a:p>
        </p:txBody>
      </p:sp>
      <p:pic>
        <p:nvPicPr>
          <p:cNvPr id="5" name="Picture 3">
            <a:extLst>
              <a:ext uri="{FF2B5EF4-FFF2-40B4-BE49-F238E27FC236}">
                <a16:creationId xmlns:a16="http://schemas.microsoft.com/office/drawing/2014/main" id="{8A56704B-E49B-0547-E592-29E1428F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4535646"/>
            <a:ext cx="2091321" cy="203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693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3B9D4C65-C2AA-E312-01D4-67FB27F8D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17416" y="1625666"/>
            <a:ext cx="2713480" cy="2943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 coins arrondis 2">
            <a:extLst>
              <a:ext uri="{FF2B5EF4-FFF2-40B4-BE49-F238E27FC236}">
                <a16:creationId xmlns:a16="http://schemas.microsoft.com/office/drawing/2014/main" id="{BAD051BF-C253-8FB5-A090-B9B8C43A16EF}"/>
              </a:ext>
            </a:extLst>
          </p:cNvPr>
          <p:cNvSpPr/>
          <p:nvPr/>
        </p:nvSpPr>
        <p:spPr>
          <a:xfrm>
            <a:off x="5606473" y="1435135"/>
            <a:ext cx="4810125" cy="313383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effectLst/>
                <a:latin typeface="Times New Roman" panose="02020603050405020304" pitchFamily="18" charset="0"/>
                <a:ea typeface="Calibri" panose="020F0502020204030204" pitchFamily="34" charset="0"/>
              </a:rPr>
              <a:t>07 Voyant cela,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tous récriminaient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 Il est allé loger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chez un homme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qui est un </a:t>
            </a:r>
            <a:r>
              <a:rPr lang="fr-FR" sz="3600" dirty="0">
                <a:solidFill>
                  <a:srgbClr val="FF0000"/>
                </a:solidFill>
                <a:effectLst/>
                <a:latin typeface="Times New Roman" panose="02020603050405020304" pitchFamily="18" charset="0"/>
                <a:ea typeface="Calibri" panose="020F0502020204030204" pitchFamily="34" charset="0"/>
              </a:rPr>
              <a:t>pécheur</a:t>
            </a:r>
            <a:r>
              <a:rPr lang="fr-FR" sz="3600" dirty="0">
                <a:solidFill>
                  <a:schemeClr val="tx1"/>
                </a:solidFill>
                <a:effectLst/>
                <a:latin typeface="Times New Roman" panose="02020603050405020304" pitchFamily="18" charset="0"/>
                <a:ea typeface="Calibri" panose="020F0502020204030204" pitchFamily="34" charset="0"/>
              </a:rPr>
              <a:t>. »</a:t>
            </a:r>
            <a:endParaRPr lang="fr-FR" sz="3600" dirty="0">
              <a:solidFill>
                <a:schemeClr val="tx1"/>
              </a:solidFill>
            </a:endParaRPr>
          </a:p>
        </p:txBody>
      </p:sp>
    </p:spTree>
    <p:extLst>
      <p:ext uri="{BB962C8B-B14F-4D97-AF65-F5344CB8AC3E}">
        <p14:creationId xmlns:p14="http://schemas.microsoft.com/office/powerpoint/2010/main" val="237968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64F75F3-BFD7-0E42-BC54-CC5B295F0A99}"/>
              </a:ext>
            </a:extLst>
          </p:cNvPr>
          <p:cNvSpPr txBox="1">
            <a:spLocks noChangeArrowheads="1"/>
          </p:cNvSpPr>
          <p:nvPr/>
        </p:nvSpPr>
        <p:spPr bwMode="auto">
          <a:xfrm>
            <a:off x="521331" y="319809"/>
            <a:ext cx="10987180" cy="621838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Zachée est-il pécheur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Qu’est ce qu’un pécheur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A l’époque, il suffit d’être en contact avec l’occupant romain pour être qualifié de pécheur.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On définit aujourd’hui pécheur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comme celui qui se coupe de l'amour de Dieu.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Jésus se rendant chez un pécheur se fait pécheur avec lui,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lui qui est sans péché. </a:t>
            </a:r>
            <a:endParaRPr kumimoji="0" lang="fr-FR" altLang="fr-FR" sz="3200"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1C50BD65-A30A-97EF-FB64-C588B5A9FBC6}"/>
              </a:ext>
            </a:extLst>
          </p:cNvPr>
          <p:cNvSpPr txBox="1"/>
          <p:nvPr/>
        </p:nvSpPr>
        <p:spPr>
          <a:xfrm>
            <a:off x="0" y="0"/>
            <a:ext cx="6096000" cy="369332"/>
          </a:xfrm>
          <a:prstGeom prst="rect">
            <a:avLst/>
          </a:prstGeom>
          <a:noFill/>
        </p:spPr>
        <p:txBody>
          <a:bodyPr wrap="square">
            <a:spAutoFit/>
          </a:bodyPr>
          <a:lstStyle/>
          <a:p>
            <a:r>
              <a:rPr lang="fr-FR" sz="1800">
                <a:solidFill>
                  <a:srgbClr val="FF0000"/>
                </a:solidFill>
                <a:effectLst/>
                <a:latin typeface="Times New Roman" panose="02020603050405020304" pitchFamily="18" charset="0"/>
                <a:ea typeface="Calibri" panose="020F0502020204030204" pitchFamily="34" charset="0"/>
              </a:rPr>
              <a:t>pécheur</a:t>
            </a:r>
            <a:endParaRPr lang="fr-FR"/>
          </a:p>
        </p:txBody>
      </p:sp>
    </p:spTree>
    <p:extLst>
      <p:ext uri="{BB962C8B-B14F-4D97-AF65-F5344CB8AC3E}">
        <p14:creationId xmlns:p14="http://schemas.microsoft.com/office/powerpoint/2010/main" val="105017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6B6BF65-6B53-210B-83CC-374E39B577C8}"/>
              </a:ext>
            </a:extLst>
          </p:cNvPr>
          <p:cNvSpPr txBox="1">
            <a:spLocks noChangeArrowheads="1"/>
          </p:cNvSpPr>
          <p:nvPr/>
        </p:nvSpPr>
        <p:spPr bwMode="auto">
          <a:xfrm>
            <a:off x="452354" y="1330732"/>
            <a:ext cx="11287291" cy="3712323"/>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Luc 5, 08</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Après la pèche miraculeuse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A cette vue, Simon-Pierre tomba aux genoux de Jésus, en disant : Éloigne-toi de moi, Seigneur, car je suis un homme pécheur.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Jésus dit à Simon : Sois sans crainte,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désormais ce sont des hommes que tu prendras.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46BD0597-8B5E-7EE0-555F-B3FDC68DFC11}"/>
              </a:ext>
            </a:extLst>
          </p:cNvPr>
          <p:cNvSpPr txBox="1"/>
          <p:nvPr/>
        </p:nvSpPr>
        <p:spPr>
          <a:xfrm>
            <a:off x="83127" y="0"/>
            <a:ext cx="609600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pécheur</a:t>
            </a:r>
            <a:endParaRPr lang="fr-FR" dirty="0"/>
          </a:p>
        </p:txBody>
      </p:sp>
    </p:spTree>
    <p:extLst>
      <p:ext uri="{BB962C8B-B14F-4D97-AF65-F5344CB8AC3E}">
        <p14:creationId xmlns:p14="http://schemas.microsoft.com/office/powerpoint/2010/main" val="359531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7B3D209-25CD-5EE8-7D19-C5E10CC13B6E}"/>
              </a:ext>
            </a:extLst>
          </p:cNvPr>
          <p:cNvSpPr txBox="1">
            <a:spLocks noChangeArrowheads="1"/>
          </p:cNvSpPr>
          <p:nvPr/>
        </p:nvSpPr>
        <p:spPr bwMode="auto">
          <a:xfrm>
            <a:off x="591947" y="773274"/>
            <a:ext cx="10878795" cy="3501123"/>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i="0" u="none" strike="noStrike" cap="none" normalizeH="0" baseline="0" dirty="0">
                <a:ln>
                  <a:noFill/>
                </a:ln>
                <a:solidFill>
                  <a:srgbClr val="000000"/>
                </a:solidFill>
                <a:effectLst/>
                <a:latin typeface="Times New Roman" panose="02020603050405020304" pitchFamily="18" charset="0"/>
              </a:rPr>
              <a:t>Zachée serait-il la figure de l’humanité pécheresse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i="0" u="none" strike="noStrike" cap="none" normalizeH="0" baseline="0" dirty="0">
                <a:ln>
                  <a:noFill/>
                </a:ln>
                <a:solidFill>
                  <a:srgbClr val="000000"/>
                </a:solidFill>
                <a:effectLst/>
                <a:latin typeface="Times New Roman" panose="02020603050405020304" pitchFamily="18" charset="0"/>
              </a:rPr>
              <a:t>Humanité qui cherche son Salut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i="0" u="none" strike="noStrike" cap="none" normalizeH="0" baseline="0" dirty="0">
                <a:ln>
                  <a:noFill/>
                </a:ln>
                <a:solidFill>
                  <a:srgbClr val="000000"/>
                </a:solidFill>
                <a:effectLst/>
                <a:latin typeface="Times New Roman" panose="02020603050405020304" pitchFamily="18" charset="0"/>
              </a:rPr>
              <a:t>Jésus accueille les pécheurs, mange avec les pécheurs.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i="0" u="none" strike="noStrike" cap="none" normalizeH="0" baseline="0" dirty="0">
                <a:ln>
                  <a:noFill/>
                </a:ln>
                <a:solidFill>
                  <a:srgbClr val="000000"/>
                </a:solidFill>
                <a:effectLst/>
                <a:latin typeface="Times New Roman" panose="02020603050405020304" pitchFamily="18" charset="0"/>
              </a:rPr>
              <a:t>Il rejoint cette humanité pécheresse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i="0" u="none" strike="noStrike" cap="none" normalizeH="0" baseline="0" dirty="0">
                <a:ln>
                  <a:noFill/>
                </a:ln>
                <a:solidFill>
                  <a:srgbClr val="000000"/>
                </a:solidFill>
                <a:effectLst/>
                <a:latin typeface="Times New Roman" panose="02020603050405020304" pitchFamily="18" charset="0"/>
              </a:rPr>
              <a:t>Il offre un salut. Il est le Salut</a:t>
            </a:r>
            <a:r>
              <a:rPr lang="fr-FR" altLang="zh-CN" sz="3600" dirty="0">
                <a:solidFill>
                  <a:srgbClr val="000000"/>
                </a:solidFill>
                <a:latin typeface="Times New Roman" panose="02020603050405020304" pitchFamily="18" charset="0"/>
              </a:rPr>
              <a:t> !</a:t>
            </a:r>
            <a:r>
              <a:rPr kumimoji="0" lang="fr-FR" altLang="zh-CN" sz="3600" b="0" i="0" u="none" strike="noStrike" cap="none" normalizeH="0" baseline="0" dirty="0">
                <a:ln>
                  <a:noFill/>
                </a:ln>
                <a:solidFill>
                  <a:srgbClr val="000000"/>
                </a:solidFill>
                <a:effectLst/>
                <a:latin typeface="Times New Roman" panose="02020603050405020304" pitchFamily="18" charset="0"/>
              </a:rPr>
              <a:t>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C98B4875-FAC4-DC21-CACE-763D2A069AA7}"/>
              </a:ext>
            </a:extLst>
          </p:cNvPr>
          <p:cNvSpPr txBox="1">
            <a:spLocks noChangeArrowheads="1"/>
          </p:cNvSpPr>
          <p:nvPr/>
        </p:nvSpPr>
        <p:spPr bwMode="auto">
          <a:xfrm>
            <a:off x="1684392" y="5061401"/>
            <a:ext cx="8207754" cy="811657"/>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Est-ce que je me reconnais pécheur et sauvé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893B2537-D7DC-543B-A347-5204343557A4}"/>
              </a:ext>
            </a:extLst>
          </p:cNvPr>
          <p:cNvSpPr txBox="1"/>
          <p:nvPr/>
        </p:nvSpPr>
        <p:spPr>
          <a:xfrm>
            <a:off x="129310" y="195106"/>
            <a:ext cx="6096000"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Calibri" panose="020F0502020204030204" pitchFamily="34" charset="0"/>
              </a:rPr>
              <a:t>pécheur</a:t>
            </a:r>
            <a:endParaRPr lang="fr-FR" dirty="0"/>
          </a:p>
        </p:txBody>
      </p:sp>
    </p:spTree>
    <p:extLst>
      <p:ext uri="{BB962C8B-B14F-4D97-AF65-F5344CB8AC3E}">
        <p14:creationId xmlns:p14="http://schemas.microsoft.com/office/powerpoint/2010/main" val="10553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9A8922-9B2F-9B6C-7032-333056E76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5487" y="1234837"/>
            <a:ext cx="3575062" cy="3790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 coins arrondis 2">
            <a:extLst>
              <a:ext uri="{FF2B5EF4-FFF2-40B4-BE49-F238E27FC236}">
                <a16:creationId xmlns:a16="http://schemas.microsoft.com/office/drawing/2014/main" id="{51228C49-E30B-76EE-CC9D-691718B70D03}"/>
              </a:ext>
            </a:extLst>
          </p:cNvPr>
          <p:cNvSpPr/>
          <p:nvPr/>
        </p:nvSpPr>
        <p:spPr>
          <a:xfrm>
            <a:off x="5098473" y="835580"/>
            <a:ext cx="6585527" cy="484478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effectLst/>
                <a:latin typeface="Times New Roman" panose="02020603050405020304" pitchFamily="18" charset="0"/>
                <a:ea typeface="Calibri" panose="020F0502020204030204" pitchFamily="34" charset="0"/>
              </a:rPr>
              <a:t>08</a:t>
            </a:r>
            <a:r>
              <a:rPr lang="fr-FR" sz="3600" dirty="0">
                <a:solidFill>
                  <a:schemeClr val="tx1"/>
                </a:solidFill>
                <a:effectLst/>
                <a:latin typeface="Times New Roman" panose="02020603050405020304" pitchFamily="18" charset="0"/>
                <a:ea typeface="Calibri" panose="020F0502020204030204" pitchFamily="34" charset="0"/>
              </a:rPr>
              <a:t> Zachée, </a:t>
            </a:r>
            <a:r>
              <a:rPr lang="fr-FR" sz="3600" dirty="0">
                <a:solidFill>
                  <a:srgbClr val="FF0000"/>
                </a:solidFill>
                <a:effectLst/>
                <a:latin typeface="Times New Roman" panose="02020603050405020304" pitchFamily="18" charset="0"/>
                <a:ea typeface="Calibri" panose="020F0502020204030204" pitchFamily="34" charset="0"/>
              </a:rPr>
              <a:t>debout</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s’adressa au Seigneur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 Voici, Seigneur : </a:t>
            </a:r>
            <a:r>
              <a:rPr lang="fr-FR" sz="3600" dirty="0">
                <a:solidFill>
                  <a:srgbClr val="FF0000"/>
                </a:solidFill>
                <a:effectLst/>
                <a:latin typeface="Times New Roman" panose="02020603050405020304" pitchFamily="18" charset="0"/>
                <a:ea typeface="Calibri" panose="020F0502020204030204" pitchFamily="34" charset="0"/>
              </a:rPr>
              <a:t>je fais don </a:t>
            </a:r>
            <a:r>
              <a:rPr lang="fr-FR" sz="3600" dirty="0">
                <a:solidFill>
                  <a:schemeClr val="tx1"/>
                </a:solidFill>
                <a:effectLst/>
                <a:latin typeface="Times New Roman" panose="02020603050405020304" pitchFamily="18" charset="0"/>
                <a:ea typeface="Calibri" panose="020F0502020204030204" pitchFamily="34" charset="0"/>
              </a:rPr>
              <a:t>aux pauvres de la moitié de mes biens, et si j’ai fait du tort à quelqu’un, je vais lui rendre quatre fois plus. »</a:t>
            </a:r>
            <a:endParaRPr lang="fr-FR" sz="3600" dirty="0">
              <a:solidFill>
                <a:schemeClr val="tx1"/>
              </a:solidFill>
            </a:endParaRPr>
          </a:p>
        </p:txBody>
      </p:sp>
    </p:spTree>
    <p:extLst>
      <p:ext uri="{BB962C8B-B14F-4D97-AF65-F5344CB8AC3E}">
        <p14:creationId xmlns:p14="http://schemas.microsoft.com/office/powerpoint/2010/main" val="166761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9180E1-997A-3CDD-3786-CE57DFE6309D}"/>
              </a:ext>
            </a:extLst>
          </p:cNvPr>
          <p:cNvSpPr txBox="1">
            <a:spLocks noChangeArrowheads="1"/>
          </p:cNvSpPr>
          <p:nvPr/>
        </p:nvSpPr>
        <p:spPr bwMode="auto">
          <a:xfrm>
            <a:off x="2573224" y="298312"/>
            <a:ext cx="8708097" cy="1921267"/>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Debout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Être mis debout, être relevé, est une expression dans l’évangile pour dire la résurrection.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5D569579-5932-9EC8-36D4-5135C9BD0ED6}"/>
              </a:ext>
            </a:extLst>
          </p:cNvPr>
          <p:cNvSpPr txBox="1">
            <a:spLocks noChangeArrowheads="1"/>
          </p:cNvSpPr>
          <p:nvPr/>
        </p:nvSpPr>
        <p:spPr bwMode="auto">
          <a:xfrm>
            <a:off x="1113879" y="2566706"/>
            <a:ext cx="10370642" cy="414343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Je fais don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Il est possible de traduire les verbes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au présent de l’indicatif : Je fais don,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ou au futur immédiat :</a:t>
            </a:r>
            <a:r>
              <a:rPr kumimoji="0" lang="fr-FR" altLang="zh-CN" sz="3200" b="0" i="0" u="none" strike="noStrike" cap="none" normalizeH="0" dirty="0">
                <a:ln>
                  <a:noFill/>
                </a:ln>
                <a:solidFill>
                  <a:schemeClr val="tx1"/>
                </a:solidFill>
                <a:effectLst/>
                <a:latin typeface="Times New Roman" panose="02020603050405020304" pitchFamily="18" charset="0"/>
              </a:rPr>
              <a:t> </a:t>
            </a:r>
            <a:r>
              <a:rPr lang="fr-FR" altLang="zh-CN" sz="3200" dirty="0">
                <a:latin typeface="Times New Roman" panose="02020603050405020304" pitchFamily="18" charset="0"/>
              </a:rPr>
              <a:t>Je </a:t>
            </a:r>
            <a:r>
              <a:rPr kumimoji="0" lang="fr-FR" altLang="zh-CN" sz="3200" b="0" i="0" u="none" strike="noStrike" cap="none" normalizeH="0" baseline="0" dirty="0">
                <a:ln>
                  <a:noFill/>
                </a:ln>
                <a:solidFill>
                  <a:schemeClr val="tx1"/>
                </a:solidFill>
                <a:effectLst/>
                <a:latin typeface="Times New Roman" panose="02020603050405020304" pitchFamily="18" charset="0"/>
              </a:rPr>
              <a:t>vais faire don.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Si on choisit le présent, Zachée est honnête </a:t>
            </a:r>
            <a:br>
              <a:rPr kumimoji="0" lang="fr-FR" altLang="zh-CN" sz="3200" b="0" i="0" u="none" strike="noStrike" cap="none" normalizeH="0" baseline="0" dirty="0">
                <a:ln>
                  <a:noFill/>
                </a:ln>
                <a:solidFill>
                  <a:schemeClr val="tx1"/>
                </a:solidFill>
                <a:effectLst/>
                <a:latin typeface="Times New Roman" panose="02020603050405020304" pitchFamily="18" charset="0"/>
              </a:rPr>
            </a:br>
            <a:r>
              <a:rPr kumimoji="0" lang="fr-FR" altLang="zh-CN" sz="3200" b="0" i="0" u="none" strike="noStrike" cap="none" normalizeH="0" baseline="0" dirty="0">
                <a:ln>
                  <a:noFill/>
                </a:ln>
                <a:solidFill>
                  <a:schemeClr val="tx1"/>
                </a:solidFill>
                <a:effectLst/>
                <a:latin typeface="Times New Roman" panose="02020603050405020304" pitchFamily="18" charset="0"/>
              </a:rPr>
              <a:t>car il fait ce que demande la Loi.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Si on choisit le futur, est-ce la rencontre qui le transforme ?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pic>
        <p:nvPicPr>
          <p:cNvPr id="3" name="Picture 3">
            <a:extLst>
              <a:ext uri="{FF2B5EF4-FFF2-40B4-BE49-F238E27FC236}">
                <a16:creationId xmlns:a16="http://schemas.microsoft.com/office/drawing/2014/main" id="{4C7CB665-00C1-988A-06CF-F9078D80B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2474259" cy="2623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6902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52B3B4F-3C7E-7A76-6F0C-1F167A6B22D4}"/>
              </a:ext>
            </a:extLst>
          </p:cNvPr>
          <p:cNvSpPr txBox="1">
            <a:spLocks noChangeArrowheads="1"/>
          </p:cNvSpPr>
          <p:nvPr/>
        </p:nvSpPr>
        <p:spPr bwMode="auto">
          <a:xfrm>
            <a:off x="633054" y="1327208"/>
            <a:ext cx="10658764" cy="4203583"/>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Exode 22, 06</a:t>
            </a:r>
            <a:r>
              <a:rPr kumimoji="0" lang="fr-FR" altLang="zh-CN" sz="3200" b="0" i="0" u="none" strike="noStrike" cap="none" normalizeH="0" baseline="0" dirty="0">
                <a:ln>
                  <a:noFill/>
                </a:ln>
                <a:solidFill>
                  <a:schemeClr val="tx1"/>
                </a:solidFill>
                <a:effectLst/>
                <a:latin typeface="Times New Roman" panose="02020603050405020304" pitchFamily="18" charset="0"/>
              </a:rPr>
              <a:t> </a:t>
            </a:r>
            <a:r>
              <a:rPr kumimoji="0" lang="fr-FR" altLang="zh-CN" sz="3200" b="0" i="1" u="none" strike="noStrike" cap="none" normalizeH="0" baseline="0" dirty="0">
                <a:ln>
                  <a:noFill/>
                </a:ln>
                <a:solidFill>
                  <a:schemeClr val="tx1"/>
                </a:solidFill>
                <a:effectLst/>
                <a:latin typeface="Times New Roman" panose="02020603050405020304" pitchFamily="18" charset="0"/>
              </a:rPr>
              <a:t>Si un homme confie à son prochain de l’argent ou des objets pour qu’il les garde, et qu’on les vole dans la maison de celui-ci, le voleur, s’il est découvert, devra fournir en compensation le double de ce qu’il a pris.</a:t>
            </a:r>
            <a:r>
              <a:rPr kumimoji="0" lang="fr-FR" altLang="zh-CN" sz="3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La Loi demande de rendre le double.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Zachée rend le quadruple. Il va plus loin que la Loi</a:t>
            </a:r>
            <a:r>
              <a:rPr lang="fr-FR" altLang="zh-CN" sz="3200" dirty="0">
                <a:latin typeface="Times New Roman" panose="02020603050405020304" pitchFamily="18" charset="0"/>
              </a:rPr>
              <a:t>.</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676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5B8226A-FFA6-895E-C3BB-53F2958CD2BA}"/>
              </a:ext>
            </a:extLst>
          </p:cNvPr>
          <p:cNvSpPr txBox="1">
            <a:spLocks noChangeArrowheads="1"/>
          </p:cNvSpPr>
          <p:nvPr/>
        </p:nvSpPr>
        <p:spPr bwMode="auto">
          <a:xfrm>
            <a:off x="774236" y="827859"/>
            <a:ext cx="10346346" cy="2601142"/>
          </a:xfrm>
          <a:prstGeom prst="roundRect">
            <a:avLst/>
          </a:prstGeom>
          <a:noFill/>
          <a:ln w="57150">
            <a:headEnd/>
            <a:tailEnd/>
          </a:ln>
        </p:spPr>
        <p:style>
          <a:lnRef idx="2">
            <a:schemeClr val="accent4"/>
          </a:lnRef>
          <a:fillRef idx="1">
            <a:schemeClr val="lt1"/>
          </a:fillRef>
          <a:effectRef idx="0">
            <a:schemeClr val="accent4"/>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 rencontre avec Jésus a transformé Zachée.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Il est debout, dans la posture du vivant, du ressuscité.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Remis debout par sa rencontre avec Jésus, il est rempli d'humilité et cherche à faire la  vérité en lui.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F922AB37-3DD1-8FB0-B811-01B396978B72}"/>
              </a:ext>
            </a:extLst>
          </p:cNvPr>
          <p:cNvSpPr txBox="1">
            <a:spLocks noChangeArrowheads="1"/>
          </p:cNvSpPr>
          <p:nvPr/>
        </p:nvSpPr>
        <p:spPr bwMode="auto">
          <a:xfrm>
            <a:off x="1298587" y="4589143"/>
            <a:ext cx="9297644" cy="1440999"/>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Une attitude d’humilité et de recherche de vérité que nous pouvons connaître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35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51AB060-5C25-55BA-32C1-08B1E389F429}"/>
              </a:ext>
            </a:extLst>
          </p:cNvPr>
          <p:cNvSpPr txBox="1">
            <a:spLocks noChangeArrowheads="1"/>
          </p:cNvSpPr>
          <p:nvPr/>
        </p:nvSpPr>
        <p:spPr bwMode="auto">
          <a:xfrm>
            <a:off x="1186297" y="1126836"/>
            <a:ext cx="9832686" cy="4535056"/>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Jéricho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i="0" u="none" strike="noStrike" cap="none" normalizeH="0" baseline="0" dirty="0">
                <a:ln>
                  <a:noFill/>
                </a:ln>
                <a:solidFill>
                  <a:srgbClr val="000000"/>
                </a:solidFill>
                <a:effectLst/>
                <a:latin typeface="Times New Roman" panose="02020603050405020304" pitchFamily="18" charset="0"/>
              </a:rPr>
              <a:t>Littéralement : Ville de la lune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i="0" u="none" strike="noStrike" cap="none" normalizeH="0" baseline="0" dirty="0">
                <a:ln>
                  <a:noFill/>
                </a:ln>
                <a:solidFill>
                  <a:srgbClr val="000000"/>
                </a:solidFill>
                <a:effectLst/>
                <a:latin typeface="Times New Roman" panose="02020603050405020304" pitchFamily="18" charset="0"/>
              </a:rPr>
              <a:t>ou des palmiers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Quelle importance a cette ville pour le sens du récit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Pourquoi dit-on que Jésus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ne fait que traverser Jéricho ? </a:t>
            </a:r>
            <a:endParaRPr kumimoji="0" lang="fr-FR" altLang="fr-FR" sz="3200" b="1" i="0" u="none" strike="noStrike" cap="none" normalizeH="0" baseline="0" dirty="0">
              <a:ln>
                <a:noFill/>
              </a:ln>
              <a:solidFill>
                <a:schemeClr val="tx1"/>
              </a:solidFill>
              <a:effectLst/>
              <a:latin typeface="Arial" panose="020B0604020202020204" pitchFamily="34" charset="0"/>
            </a:endParaRPr>
          </a:p>
        </p:txBody>
      </p:sp>
      <p:sp>
        <p:nvSpPr>
          <p:cNvPr id="4" name="ZoneTexte 3">
            <a:extLst>
              <a:ext uri="{FF2B5EF4-FFF2-40B4-BE49-F238E27FC236}">
                <a16:creationId xmlns:a16="http://schemas.microsoft.com/office/drawing/2014/main" id="{617F05CE-B4EE-1AC0-8072-F9222B0B9D12}"/>
              </a:ext>
            </a:extLst>
          </p:cNvPr>
          <p:cNvSpPr txBox="1"/>
          <p:nvPr/>
        </p:nvSpPr>
        <p:spPr>
          <a:xfrm>
            <a:off x="263299" y="68426"/>
            <a:ext cx="1051151" cy="369332"/>
          </a:xfrm>
          <a:prstGeom prst="rect">
            <a:avLst/>
          </a:prstGeom>
          <a:noFill/>
        </p:spPr>
        <p:txBody>
          <a:bodyPr wrap="square">
            <a:spAutoFit/>
          </a:bodyPr>
          <a:lstStyle/>
          <a:p>
            <a:r>
              <a:rPr lang="fr-FR" sz="1800" dirty="0">
                <a:solidFill>
                  <a:srgbClr val="FF3333"/>
                </a:solidFill>
                <a:effectLst/>
                <a:latin typeface="Times New Roman" panose="02020603050405020304" pitchFamily="18" charset="0"/>
                <a:ea typeface="Calibri" panose="020F0502020204030204" pitchFamily="34" charset="0"/>
              </a:rPr>
              <a:t>Jéricho</a:t>
            </a:r>
            <a:endParaRPr lang="fr-FR" dirty="0"/>
          </a:p>
        </p:txBody>
      </p:sp>
    </p:spTree>
    <p:extLst>
      <p:ext uri="{BB962C8B-B14F-4D97-AF65-F5344CB8AC3E}">
        <p14:creationId xmlns:p14="http://schemas.microsoft.com/office/powerpoint/2010/main" val="2827462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68D3FA83-6E77-DA5F-1D29-6621D067208A}"/>
              </a:ext>
            </a:extLst>
          </p:cNvPr>
          <p:cNvSpPr/>
          <p:nvPr/>
        </p:nvSpPr>
        <p:spPr>
          <a:xfrm>
            <a:off x="4396509" y="1874982"/>
            <a:ext cx="7287491" cy="280785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effectLst/>
                <a:latin typeface="Times New Roman" panose="02020603050405020304" pitchFamily="18" charset="0"/>
                <a:ea typeface="Calibri" panose="020F0502020204030204" pitchFamily="34" charset="0"/>
              </a:rPr>
              <a:t>09</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Alors Jésus dit à son sujet : </a:t>
            </a:r>
          </a:p>
          <a:p>
            <a:pPr algn="ctr"/>
            <a:r>
              <a:rPr lang="fr-FR" sz="3600" dirty="0">
                <a:solidFill>
                  <a:schemeClr val="tx1"/>
                </a:solidFill>
                <a:effectLst/>
                <a:latin typeface="Times New Roman" panose="02020603050405020304" pitchFamily="18" charset="0"/>
                <a:ea typeface="Calibri" panose="020F0502020204030204" pitchFamily="34" charset="0"/>
              </a:rPr>
              <a:t>« </a:t>
            </a:r>
            <a:r>
              <a:rPr lang="fr-FR" sz="3600" dirty="0">
                <a:solidFill>
                  <a:srgbClr val="FF3333"/>
                </a:solidFill>
                <a:effectLst/>
                <a:latin typeface="Times New Roman" panose="02020603050405020304" pitchFamily="18" charset="0"/>
                <a:ea typeface="Calibri" panose="020F0502020204030204" pitchFamily="34" charset="0"/>
              </a:rPr>
              <a:t>Aujourd’hui</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le </a:t>
            </a:r>
            <a:r>
              <a:rPr lang="fr-FR" sz="3600" dirty="0">
                <a:solidFill>
                  <a:srgbClr val="FF0000"/>
                </a:solidFill>
                <a:effectLst/>
                <a:latin typeface="Times New Roman" panose="02020603050405020304" pitchFamily="18" charset="0"/>
                <a:ea typeface="Calibri" panose="020F0502020204030204" pitchFamily="34" charset="0"/>
              </a:rPr>
              <a:t>salut</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est arrivé pour cette maison, car lui aussi est un </a:t>
            </a:r>
            <a:r>
              <a:rPr lang="fr-FR" sz="3600" dirty="0">
                <a:solidFill>
                  <a:srgbClr val="FF0000"/>
                </a:solidFill>
                <a:effectLst/>
                <a:latin typeface="Times New Roman" panose="02020603050405020304" pitchFamily="18" charset="0"/>
                <a:ea typeface="Calibri" panose="020F0502020204030204" pitchFamily="34" charset="0"/>
              </a:rPr>
              <a:t>fils d’Abraham. </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dirty="0">
              <a:solidFill>
                <a:schemeClr val="tx1"/>
              </a:solidFill>
            </a:endParaRPr>
          </a:p>
        </p:txBody>
      </p:sp>
      <p:pic>
        <p:nvPicPr>
          <p:cNvPr id="6" name="Image 5">
            <a:extLst>
              <a:ext uri="{FF2B5EF4-FFF2-40B4-BE49-F238E27FC236}">
                <a16:creationId xmlns:a16="http://schemas.microsoft.com/office/drawing/2014/main" id="{FBF36637-E64E-DF21-D0D9-2DF735D55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47" y="745970"/>
            <a:ext cx="2941326" cy="4739650"/>
          </a:xfrm>
          <a:prstGeom prst="rect">
            <a:avLst/>
          </a:prstGeom>
        </p:spPr>
      </p:pic>
    </p:spTree>
    <p:extLst>
      <p:ext uri="{BB962C8B-B14F-4D97-AF65-F5344CB8AC3E}">
        <p14:creationId xmlns:p14="http://schemas.microsoft.com/office/powerpoint/2010/main" val="111611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637D7E2-8217-2D8E-CD82-3D23088EF9C5}"/>
              </a:ext>
            </a:extLst>
          </p:cNvPr>
          <p:cNvSpPr txBox="1">
            <a:spLocks noChangeArrowheads="1"/>
          </p:cNvSpPr>
          <p:nvPr/>
        </p:nvSpPr>
        <p:spPr bwMode="auto">
          <a:xfrm>
            <a:off x="3762374" y="1415761"/>
            <a:ext cx="7647710" cy="3362036"/>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i="0" u="none" strike="noStrike" cap="none" normalizeH="0" baseline="0" dirty="0">
                <a:ln>
                  <a:noFill/>
                </a:ln>
                <a:solidFill>
                  <a:schemeClr val="tx1"/>
                </a:solidFill>
                <a:effectLst/>
                <a:latin typeface="Times New Roman" panose="02020603050405020304" pitchFamily="18" charset="0"/>
              </a:rPr>
              <a:t>Pourquoi Zachée est-il appelé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i="1" u="none" strike="noStrike" cap="none" normalizeH="0" baseline="0" dirty="0">
                <a:ln>
                  <a:noFill/>
                </a:ln>
                <a:solidFill>
                  <a:schemeClr val="tx1"/>
                </a:solidFill>
                <a:effectLst/>
                <a:latin typeface="Times New Roman" panose="02020603050405020304" pitchFamily="18" charset="0"/>
              </a:rPr>
              <a:t> fils d’Abraham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360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i="0" u="none" strike="noStrike" cap="none" normalizeH="0" baseline="0" dirty="0">
                <a:ln>
                  <a:noFill/>
                </a:ln>
                <a:solidFill>
                  <a:schemeClr val="tx1"/>
                </a:solidFill>
                <a:effectLst/>
                <a:latin typeface="Times New Roman" panose="02020603050405020304" pitchFamily="18" charset="0"/>
              </a:rPr>
              <a:t>Qui est Abraham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a:extLst>
              <a:ext uri="{FF2B5EF4-FFF2-40B4-BE49-F238E27FC236}">
                <a16:creationId xmlns:a16="http://schemas.microsoft.com/office/drawing/2014/main" id="{CFAE4A59-837B-D597-748A-A9746C961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73" y="641229"/>
            <a:ext cx="2941326" cy="4739650"/>
          </a:xfrm>
          <a:prstGeom prst="rect">
            <a:avLst/>
          </a:prstGeom>
        </p:spPr>
      </p:pic>
    </p:spTree>
    <p:extLst>
      <p:ext uri="{BB962C8B-B14F-4D97-AF65-F5344CB8AC3E}">
        <p14:creationId xmlns:p14="http://schemas.microsoft.com/office/powerpoint/2010/main" val="12260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27AAEF0-3684-080B-1F9F-29F567B74FA0}"/>
              </a:ext>
            </a:extLst>
          </p:cNvPr>
          <p:cNvSpPr txBox="1">
            <a:spLocks noChangeArrowheads="1"/>
          </p:cNvSpPr>
          <p:nvPr/>
        </p:nvSpPr>
        <p:spPr bwMode="auto">
          <a:xfrm>
            <a:off x="1030923" y="320929"/>
            <a:ext cx="10162747" cy="2740678"/>
          </a:xfrm>
          <a:prstGeom prst="roundRect">
            <a:avLst/>
          </a:prstGeom>
          <a:noFill/>
          <a:ln w="57150" algn="in">
            <a:solidFill>
              <a:schemeClr val="accent6">
                <a:lumMod val="5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Genèse 12-25</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r>
              <a:rPr kumimoji="0" lang="fr-FR" altLang="fr-FR" sz="3200" b="1" i="0" u="none" strike="noStrike" cap="none" normalizeH="0" baseline="0" dirty="0">
                <a:ln>
                  <a:noFill/>
                </a:ln>
                <a:solidFill>
                  <a:srgbClr val="000000"/>
                </a:solidFill>
                <a:effectLst/>
                <a:latin typeface="Times New Roman" panose="02020603050405020304" pitchFamily="18" charset="0"/>
              </a:rPr>
              <a:t>nous raconte toute l’histoire d’Abraham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-son départ vers une terre inconnue en réponse à un appel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-la promesse d’une descendance nombreuse, d’un avenir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-le sacrifice du fils demandé, accepté et non accompli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-le Père des croyants.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CCED4580-13EC-71E9-27D5-77E64283B12C}"/>
              </a:ext>
            </a:extLst>
          </p:cNvPr>
          <p:cNvSpPr txBox="1">
            <a:spLocks noChangeArrowheads="1"/>
          </p:cNvSpPr>
          <p:nvPr/>
        </p:nvSpPr>
        <p:spPr bwMode="auto">
          <a:xfrm>
            <a:off x="716887" y="3634468"/>
            <a:ext cx="10952740" cy="2364800"/>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Galates 6, 6-9</a:t>
            </a:r>
            <a:r>
              <a:rPr kumimoji="0" lang="fr-FR" altLang="zh-CN" sz="3200" b="0" i="0" u="none" strike="noStrike" cap="none" normalizeH="0" baseline="0" dirty="0">
                <a:ln>
                  <a:noFill/>
                </a:ln>
                <a:solidFill>
                  <a:srgbClr val="000000"/>
                </a:solidFill>
                <a:effectLst/>
                <a:latin typeface="Times New Roman" panose="02020603050405020304" pitchFamily="18" charset="0"/>
              </a:rPr>
              <a:t> </a:t>
            </a:r>
            <a:r>
              <a:rPr kumimoji="0" lang="fr-FR" altLang="zh-CN" sz="3200" b="0" i="1" u="none" strike="noStrike" cap="none" normalizeH="0" baseline="0" dirty="0">
                <a:ln>
                  <a:noFill/>
                </a:ln>
                <a:solidFill>
                  <a:srgbClr val="000000"/>
                </a:solidFill>
                <a:effectLst/>
                <a:latin typeface="Times New Roman" panose="02020603050405020304" pitchFamily="18" charset="0"/>
              </a:rPr>
              <a:t>C’est ainsi qu’Abraham eut foi en Dieu, et il lui fut accordé d’être juste. Comprenez-le donc : ceux qui se réclament de la foi, ce sont eux, les fils d’Abraham. Ils sont bénis avec Abraham, le croyant.</a:t>
            </a:r>
            <a:r>
              <a:rPr kumimoji="0" lang="fr-FR" altLang="zh-CN" sz="3200" b="0" i="0" u="none" strike="noStrike" cap="none" normalizeH="0" baseline="0" dirty="0">
                <a:ln>
                  <a:noFill/>
                </a:ln>
                <a:solidFill>
                  <a:srgbClr val="000000"/>
                </a:solidFill>
                <a:effectLst/>
                <a:latin typeface="Calibri" panose="020F0502020204030204" pitchFamily="34" charset="0"/>
              </a:rPr>
              <a:t>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13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5B8AB39-9239-D77D-F8FD-F6FA6B0243C4}"/>
              </a:ext>
            </a:extLst>
          </p:cNvPr>
          <p:cNvSpPr txBox="1">
            <a:spLocks noChangeArrowheads="1"/>
          </p:cNvSpPr>
          <p:nvPr/>
        </p:nvSpPr>
        <p:spPr bwMode="auto">
          <a:xfrm>
            <a:off x="350188" y="315427"/>
            <a:ext cx="11491624" cy="4404356"/>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Zachée, est la figure de celui qui vit déjà </a:t>
            </a:r>
            <a:br>
              <a:rPr kumimoji="0" lang="fr-FR" altLang="zh-CN" sz="3200" i="0" u="none" strike="noStrike" cap="none" normalizeH="0" baseline="0" dirty="0">
                <a:ln>
                  <a:noFill/>
                </a:ln>
                <a:solidFill>
                  <a:schemeClr val="tx1"/>
                </a:solidFill>
                <a:effectLst/>
                <a:latin typeface="Times New Roman" panose="02020603050405020304" pitchFamily="18" charset="0"/>
              </a:rPr>
            </a:br>
            <a:r>
              <a:rPr kumimoji="0" lang="fr-FR" altLang="zh-CN" sz="3200" i="0" u="none" strike="noStrike" cap="none" normalizeH="0" baseline="0" dirty="0">
                <a:ln>
                  <a:noFill/>
                </a:ln>
                <a:solidFill>
                  <a:schemeClr val="tx1"/>
                </a:solidFill>
                <a:effectLst/>
                <a:latin typeface="Times New Roman" panose="02020603050405020304" pitchFamily="18" charset="0"/>
              </a:rPr>
              <a:t>en suivant la Loi d’amour.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Il entre dans le Salut : il est véritable fils d’Abraham,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croyant en une espérance, en un avenir.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Il est sauvé par celui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qui est à la fois Homme et Dieu.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Jésus est lui-même ce fruit de l’arbre de vie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i="0" u="none" strike="noStrike" cap="none" normalizeH="0" baseline="0" dirty="0">
                <a:ln>
                  <a:noFill/>
                </a:ln>
                <a:solidFill>
                  <a:schemeClr val="tx1"/>
                </a:solidFill>
                <a:effectLst/>
                <a:latin typeface="Times New Roman" panose="02020603050405020304" pitchFamily="18" charset="0"/>
              </a:rPr>
              <a:t>qui sauve ce qui est perdu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Text Box 2">
            <a:extLst>
              <a:ext uri="{FF2B5EF4-FFF2-40B4-BE49-F238E27FC236}">
                <a16:creationId xmlns:a16="http://schemas.microsoft.com/office/drawing/2014/main" id="{5C5E8758-F3B3-4B06-C43E-4F751F896E9B}"/>
              </a:ext>
            </a:extLst>
          </p:cNvPr>
          <p:cNvSpPr txBox="1">
            <a:spLocks noChangeArrowheads="1"/>
          </p:cNvSpPr>
          <p:nvPr/>
        </p:nvSpPr>
        <p:spPr bwMode="auto">
          <a:xfrm>
            <a:off x="1687323" y="5001489"/>
            <a:ext cx="9297644" cy="1440999"/>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fr-FR" altLang="zh-CN" sz="3600" dirty="0">
                <a:latin typeface="Times New Roman" panose="02020603050405020304" pitchFamily="18" charset="0"/>
              </a:rPr>
              <a:t>Nous sommes à la suite de Zachée </a:t>
            </a:r>
            <a:br>
              <a:rPr lang="fr-FR" altLang="zh-CN" sz="3600" dirty="0">
                <a:latin typeface="Times New Roman" panose="02020603050405020304" pitchFamily="18" charset="0"/>
              </a:rPr>
            </a:br>
            <a:r>
              <a:rPr lang="fr-FR" altLang="zh-CN" sz="3600" dirty="0">
                <a:latin typeface="Times New Roman" panose="02020603050405020304" pitchFamily="18" charset="0"/>
              </a:rPr>
              <a:t>des fils d’Abraham.</a:t>
            </a:r>
            <a:r>
              <a:rPr lang="fr-FR" altLang="zh-CN" sz="3600" b="1" dirty="0">
                <a:latin typeface="Times New Roman" panose="02020603050405020304" pitchFamily="18" charset="0"/>
              </a:rPr>
              <a:t> </a:t>
            </a:r>
          </a:p>
        </p:txBody>
      </p:sp>
    </p:spTree>
    <p:extLst>
      <p:ext uri="{BB962C8B-B14F-4D97-AF65-F5344CB8AC3E}">
        <p14:creationId xmlns:p14="http://schemas.microsoft.com/office/powerpoint/2010/main" val="376224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D0AC8C-AC47-3464-F8A2-312194B84EB9}"/>
              </a:ext>
            </a:extLst>
          </p:cNvPr>
          <p:cNvSpPr txBox="1"/>
          <p:nvPr/>
        </p:nvSpPr>
        <p:spPr>
          <a:xfrm>
            <a:off x="523874" y="321439"/>
            <a:ext cx="11153776" cy="4832092"/>
          </a:xfrm>
          <a:prstGeom prst="rect">
            <a:avLst/>
          </a:prstGeom>
          <a:noFill/>
        </p:spPr>
        <p:txBody>
          <a:bodyPr wrap="square">
            <a:spAutoFit/>
          </a:bodyPr>
          <a:lstStyle/>
          <a:p>
            <a:pPr algn="l">
              <a:buNone/>
            </a:pPr>
            <a:r>
              <a:rPr lang="fr-FR" sz="2800" b="1" i="0" dirty="0">
                <a:solidFill>
                  <a:srgbClr val="000000"/>
                </a:solidFill>
                <a:effectLst/>
                <a:latin typeface="Times New Roman" panose="02020603050405020304" pitchFamily="18" charset="0"/>
                <a:cs typeface="Times New Roman" panose="02020603050405020304" pitchFamily="18" charset="0"/>
              </a:rPr>
              <a:t>Synthèse finale</a:t>
            </a:r>
            <a:br>
              <a:rPr lang="fr-FR" sz="2800" b="1"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Jésus proclame Zachée le juste, « fils d’Abraham ».</a:t>
            </a:r>
          </a:p>
          <a:p>
            <a:pPr algn="l">
              <a:buNone/>
            </a:pPr>
            <a:endParaRPr lang="fr-FR" sz="2800" b="0" i="0" dirty="0">
              <a:solidFill>
                <a:srgbClr val="000000"/>
              </a:solidFill>
              <a:effectLst/>
              <a:latin typeface="Times New Roman" panose="02020603050405020304" pitchFamily="18" charset="0"/>
              <a:cs typeface="Times New Roman" panose="02020603050405020304" pitchFamily="18" charset="0"/>
            </a:endParaRPr>
          </a:p>
          <a:p>
            <a:pPr algn="l"/>
            <a:endParaRPr lang="fr-FR" sz="2800" b="1" i="0" dirty="0">
              <a:solidFill>
                <a:srgbClr val="000000"/>
              </a:solidFill>
              <a:effectLst/>
              <a:latin typeface="Times New Roman" panose="02020603050405020304" pitchFamily="18" charset="0"/>
              <a:cs typeface="Times New Roman" panose="02020603050405020304" pitchFamily="18" charset="0"/>
            </a:endParaRPr>
          </a:p>
          <a:p>
            <a:pPr algn="l"/>
            <a:r>
              <a:rPr lang="fr-FR" sz="2800" b="1" i="0" dirty="0">
                <a:solidFill>
                  <a:srgbClr val="000000"/>
                </a:solidFill>
                <a:effectLst/>
                <a:latin typeface="Times New Roman" panose="02020603050405020304" pitchFamily="18" charset="0"/>
                <a:cs typeface="Times New Roman" panose="02020603050405020304" pitchFamily="18" charset="0"/>
              </a:rPr>
              <a:t>Comme Abraham,</a:t>
            </a:r>
            <a:r>
              <a:rPr lang="fr-FR" sz="2800" b="0" i="0" dirty="0">
                <a:solidFill>
                  <a:srgbClr val="000000"/>
                </a:solidFill>
                <a:effectLst/>
                <a:latin typeface="Times New Roman" panose="02020603050405020304" pitchFamily="18" charset="0"/>
                <a:cs typeface="Times New Roman" panose="02020603050405020304" pitchFamily="18" charset="0"/>
              </a:rPr>
              <a:t> Zachée est un chercheur de Dieu.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va « pour lui », pour se trouver, et trouver Dieu.</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monte sur son arbre avec son désir de rencontre.</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va vers sa vie, vers la réalisation de lui-même.</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monte sur l’arbre de la Loi car il est un fils de la Loi, observant tous ses commandements, et même quatre fois plus que ce que la Loi demande.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monte pour voir de haut le pays que Dieu lui fera voir.</a:t>
            </a:r>
          </a:p>
        </p:txBody>
      </p:sp>
    </p:spTree>
    <p:extLst>
      <p:ext uri="{BB962C8B-B14F-4D97-AF65-F5344CB8AC3E}">
        <p14:creationId xmlns:p14="http://schemas.microsoft.com/office/powerpoint/2010/main" val="4088457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D50A0A0-4181-167E-6FC6-03AE11BB319F}"/>
              </a:ext>
            </a:extLst>
          </p:cNvPr>
          <p:cNvSpPr txBox="1"/>
          <p:nvPr/>
        </p:nvSpPr>
        <p:spPr>
          <a:xfrm>
            <a:off x="490537" y="337661"/>
            <a:ext cx="11210925" cy="2246769"/>
          </a:xfrm>
          <a:prstGeom prst="rect">
            <a:avLst/>
          </a:prstGeom>
          <a:noFill/>
        </p:spPr>
        <p:txBody>
          <a:bodyPr wrap="square">
            <a:spAutoFit/>
          </a:bodyPr>
          <a:lstStyle/>
          <a:p>
            <a:r>
              <a:rPr lang="fr-FR" sz="2800" b="1" i="0" dirty="0">
                <a:solidFill>
                  <a:srgbClr val="000000"/>
                </a:solidFill>
                <a:effectLst/>
                <a:latin typeface="Times New Roman" panose="02020603050405020304" pitchFamily="18" charset="0"/>
                <a:cs typeface="Times New Roman" panose="02020603050405020304" pitchFamily="18" charset="0"/>
              </a:rPr>
              <a:t>Jésus Fils de David</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Jésus, sur son chemin vers la croix,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est proclamé par l’aveugle « Fils de David ».</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est bien le messie attendu, lui-même fils d’Abraham.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Et il reconnait la foi de Zachée, lui aussi fils d’Abraham</a:t>
            </a:r>
            <a:endParaRPr lang="fr-FR" sz="2800"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7D03C4D-6846-D2A7-B17D-E377D7CA9DF5}"/>
              </a:ext>
            </a:extLst>
          </p:cNvPr>
          <p:cNvSpPr txBox="1"/>
          <p:nvPr/>
        </p:nvSpPr>
        <p:spPr>
          <a:xfrm>
            <a:off x="490537" y="2816989"/>
            <a:ext cx="10910888" cy="3970318"/>
          </a:xfrm>
          <a:prstGeom prst="rect">
            <a:avLst/>
          </a:prstGeom>
          <a:noFill/>
        </p:spPr>
        <p:txBody>
          <a:bodyPr wrap="square">
            <a:spAutoFit/>
          </a:bodyPr>
          <a:lstStyle/>
          <a:p>
            <a:r>
              <a:rPr lang="fr-FR" sz="2800" b="1" i="0" dirty="0">
                <a:solidFill>
                  <a:srgbClr val="000000"/>
                </a:solidFill>
                <a:effectLst/>
                <a:latin typeface="Times New Roman" panose="02020603050405020304" pitchFamily="18" charset="0"/>
                <a:cs typeface="Times New Roman" panose="02020603050405020304" pitchFamily="18" charset="0"/>
              </a:rPr>
              <a:t>Un homme pécheur</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Or, cet accomplissement passe par un homme considéré comme pécheur.</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Zachée est bien la figure de l’humanité, créée pécheresse et sauvée.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est bien le fils de toutes les nations, qui sont capables de s’ouvrir et d’accueillir la promesse inaugurée par le passage de Jésus.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Zachée n’est pas rendu juste par ses actes. </a:t>
            </a:r>
            <a:br>
              <a:rPr lang="fr-FR" sz="2800" b="0" i="0" dirty="0">
                <a:solidFill>
                  <a:srgbClr val="000000"/>
                </a:solidFill>
                <a:effectLst/>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Zachée perçoit la grâce, il se sait accepté. Jésus demeure en lui et Zachée accepte d’être accepté. </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Dieu nous déclare « juste » comme Zachée gratuitement.</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96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CF8F4E2-003B-ABC3-37DB-97ED4A3D1DF9}"/>
              </a:ext>
            </a:extLst>
          </p:cNvPr>
          <p:cNvSpPr txBox="1"/>
          <p:nvPr/>
        </p:nvSpPr>
        <p:spPr>
          <a:xfrm>
            <a:off x="2895600" y="2379599"/>
            <a:ext cx="8610600" cy="2677656"/>
          </a:xfrm>
          <a:prstGeom prst="rect">
            <a:avLst/>
          </a:prstGeom>
          <a:noFill/>
        </p:spPr>
        <p:txBody>
          <a:bodyPr wrap="square">
            <a:spAutoFit/>
          </a:bodyPr>
          <a:lstStyle/>
          <a:p>
            <a:r>
              <a:rPr lang="fr-FR" sz="2800" b="1" i="0" dirty="0">
                <a:solidFill>
                  <a:srgbClr val="000000"/>
                </a:solidFill>
                <a:effectLst/>
                <a:latin typeface="Times New Roman" panose="02020603050405020304" pitchFamily="18" charset="0"/>
                <a:cs typeface="Times New Roman" panose="02020603050405020304" pitchFamily="18" charset="0"/>
              </a:rPr>
              <a:t>Le Salut</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Jésus, Celui qui vient de Dieu, passe par notre humanité.</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Il est lui-même le Salut qui entre dans la maison.</a:t>
            </a:r>
            <a:br>
              <a:rPr lang="fr-FR" sz="2800" dirty="0">
                <a:latin typeface="Times New Roman" panose="02020603050405020304" pitchFamily="18" charset="0"/>
                <a:cs typeface="Times New Roman" panose="02020603050405020304" pitchFamily="18" charset="0"/>
              </a:rPr>
            </a:br>
            <a:r>
              <a:rPr lang="fr-FR" sz="2800" b="0" i="0" dirty="0">
                <a:solidFill>
                  <a:srgbClr val="000000"/>
                </a:solidFill>
                <a:effectLst/>
                <a:latin typeface="Times New Roman" panose="02020603050405020304" pitchFamily="18" charset="0"/>
                <a:cs typeface="Times New Roman" panose="02020603050405020304" pitchFamily="18" charset="0"/>
              </a:rPr>
              <a:t>Sa mort résurrection nous ouvre l’entrée dans la terre promise à Abraham, apporte le salut à toutes les nations. </a:t>
            </a:r>
            <a:br>
              <a:rPr lang="fr-FR" sz="2800" dirty="0">
                <a:latin typeface="Times New Roman" panose="02020603050405020304" pitchFamily="18" charset="0"/>
                <a:cs typeface="Times New Roman" panose="02020603050405020304" pitchFamily="18" charset="0"/>
              </a:rPr>
            </a:br>
            <a:r>
              <a:rPr lang="fr-FR" sz="2800" b="0" i="1" dirty="0">
                <a:solidFill>
                  <a:srgbClr val="000000"/>
                </a:solidFill>
                <a:effectLst/>
                <a:latin typeface="Times New Roman" panose="02020603050405020304" pitchFamily="18" charset="0"/>
                <a:cs typeface="Times New Roman" panose="02020603050405020304" pitchFamily="18" charset="0"/>
              </a:rPr>
              <a:t>« Aujourd’hui, le Salut est entré dans cette maison ».</a:t>
            </a:r>
            <a:endParaRPr lang="fr-FR" sz="28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9820B9F7-B905-85D1-70B4-2903906B6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07045">
            <a:off x="194660" y="836166"/>
            <a:ext cx="2777451" cy="2327661"/>
          </a:xfrm>
          <a:prstGeom prst="rect">
            <a:avLst/>
          </a:prstGeom>
        </p:spPr>
      </p:pic>
    </p:spTree>
    <p:extLst>
      <p:ext uri="{BB962C8B-B14F-4D97-AF65-F5344CB8AC3E}">
        <p14:creationId xmlns:p14="http://schemas.microsoft.com/office/powerpoint/2010/main" val="293623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D6FEE2-7D3D-E11C-51A4-9E166406AC03}"/>
              </a:ext>
            </a:extLst>
          </p:cNvPr>
          <p:cNvSpPr txBox="1"/>
          <p:nvPr/>
        </p:nvSpPr>
        <p:spPr>
          <a:xfrm>
            <a:off x="2891644" y="5279554"/>
            <a:ext cx="6408712" cy="107721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Catéchèse Par la Parole</a:t>
            </a:r>
          </a:p>
          <a:p>
            <a:pPr algn="ctr"/>
            <a:r>
              <a:rPr lang="fr-FR" sz="3200" dirty="0"/>
              <a:t>Illustrations Chantal </a:t>
            </a:r>
            <a:r>
              <a:rPr lang="fr-FR" sz="3200" dirty="0" err="1"/>
              <a:t>Lorge</a:t>
            </a:r>
            <a:endParaRPr lang="fr-FR" sz="3200" dirty="0"/>
          </a:p>
        </p:txBody>
      </p:sp>
      <p:pic>
        <p:nvPicPr>
          <p:cNvPr id="3" name="Image 2" descr="Une image contenant texte&#10;&#10;Description générée automatiquement">
            <a:extLst>
              <a:ext uri="{FF2B5EF4-FFF2-40B4-BE49-F238E27FC236}">
                <a16:creationId xmlns:a16="http://schemas.microsoft.com/office/drawing/2014/main" id="{42D1F21A-C504-C567-85C4-F48E23116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27" y="5067129"/>
            <a:ext cx="2304064" cy="1273811"/>
          </a:xfrm>
          <a:prstGeom prst="rect">
            <a:avLst/>
          </a:prstGeom>
        </p:spPr>
      </p:pic>
      <p:pic>
        <p:nvPicPr>
          <p:cNvPr id="5" name="Image 4" descr="Une image contenant art, point, motif&#10;&#10;Le contenu généré par l’IA peut être incorrect.">
            <a:extLst>
              <a:ext uri="{FF2B5EF4-FFF2-40B4-BE49-F238E27FC236}">
                <a16:creationId xmlns:a16="http://schemas.microsoft.com/office/drawing/2014/main" id="{24A24CDD-810F-CBBD-38F5-0C271C666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5094263"/>
            <a:ext cx="1447800" cy="1447800"/>
          </a:xfrm>
          <a:prstGeom prst="rect">
            <a:avLst/>
          </a:prstGeom>
        </p:spPr>
      </p:pic>
    </p:spTree>
    <p:extLst>
      <p:ext uri="{BB962C8B-B14F-4D97-AF65-F5344CB8AC3E}">
        <p14:creationId xmlns:p14="http://schemas.microsoft.com/office/powerpoint/2010/main" val="7585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281BEC8-D9CE-3112-B99B-28368C810CDB}"/>
              </a:ext>
            </a:extLst>
          </p:cNvPr>
          <p:cNvSpPr txBox="1">
            <a:spLocks noChangeArrowheads="1"/>
          </p:cNvSpPr>
          <p:nvPr/>
        </p:nvSpPr>
        <p:spPr bwMode="auto">
          <a:xfrm>
            <a:off x="538105" y="467420"/>
            <a:ext cx="11115790" cy="3541376"/>
          </a:xfrm>
          <a:prstGeom prst="roundRect">
            <a:avLst/>
          </a:prstGeom>
          <a:noFill/>
          <a:ln w="57150" algn="in">
            <a:solidFill>
              <a:schemeClr val="accent6">
                <a:lumMod val="5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Times New Roman" panose="02020603050405020304" pitchFamily="18" charset="0"/>
              </a:rPr>
              <a:t>Jéricho est la dernière étape de la longue marche du peuple de Dieu avant d’entrer en terre promise (ou de la promesse).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Times New Roman" panose="02020603050405020304" pitchFamily="18" charset="0"/>
              </a:rPr>
              <a:t>Josué 6  </a:t>
            </a:r>
            <a:r>
              <a:rPr kumimoji="0" lang="fr-FR" altLang="fr-FR" sz="2800" b="0" i="1" u="none" strike="noStrike" cap="none" normalizeH="0" baseline="0" dirty="0">
                <a:ln>
                  <a:noFill/>
                </a:ln>
                <a:solidFill>
                  <a:srgbClr val="000000"/>
                </a:solidFill>
                <a:effectLst/>
                <a:latin typeface="Times New Roman" panose="02020603050405020304" pitchFamily="18" charset="0"/>
              </a:rPr>
              <a:t>Le Seigneur dit à Josué : Regarde, je livre entre tes mains Jéricho, son roi et ses meilleurs guerriers… Quand retentira la corne de bélier – quand vous entendrez le son du cor –, tout le peuple poussera une grande clameur ; alors, le rempart de la ville s’effondrera sur place et le peuple montera à l’assaut, chacun droit devant soi.</a:t>
            </a:r>
            <a:endParaRPr kumimoji="0" lang="fr-FR" altLang="fr-FR" sz="3200" b="1"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F9E47133-F865-6AA1-E64E-45B63D976CA6}"/>
              </a:ext>
            </a:extLst>
          </p:cNvPr>
          <p:cNvSpPr txBox="1">
            <a:spLocks noChangeArrowheads="1"/>
          </p:cNvSpPr>
          <p:nvPr/>
        </p:nvSpPr>
        <p:spPr bwMode="auto">
          <a:xfrm>
            <a:off x="4484396" y="4718678"/>
            <a:ext cx="7451789" cy="777353"/>
          </a:xfrm>
          <a:prstGeom prst="roundRect">
            <a:avLst/>
          </a:prstGeom>
          <a:noFill/>
          <a:ln w="57150" algn="in">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Quel sens symbolique a cette ville ?</a:t>
            </a:r>
          </a:p>
        </p:txBody>
      </p:sp>
      <p:sp>
        <p:nvSpPr>
          <p:cNvPr id="3" name="ZoneTexte 2">
            <a:extLst>
              <a:ext uri="{FF2B5EF4-FFF2-40B4-BE49-F238E27FC236}">
                <a16:creationId xmlns:a16="http://schemas.microsoft.com/office/drawing/2014/main" id="{C42F43FD-F482-42A0-44E4-644CA1253ED6}"/>
              </a:ext>
            </a:extLst>
          </p:cNvPr>
          <p:cNvSpPr txBox="1"/>
          <p:nvPr/>
        </p:nvSpPr>
        <p:spPr>
          <a:xfrm>
            <a:off x="263299" y="68426"/>
            <a:ext cx="1051151" cy="369332"/>
          </a:xfrm>
          <a:prstGeom prst="rect">
            <a:avLst/>
          </a:prstGeom>
          <a:noFill/>
        </p:spPr>
        <p:txBody>
          <a:bodyPr wrap="square">
            <a:spAutoFit/>
          </a:bodyPr>
          <a:lstStyle/>
          <a:p>
            <a:r>
              <a:rPr lang="fr-FR" sz="1800" dirty="0">
                <a:solidFill>
                  <a:srgbClr val="FF3333"/>
                </a:solidFill>
                <a:effectLst/>
                <a:latin typeface="Times New Roman" panose="02020603050405020304" pitchFamily="18" charset="0"/>
                <a:ea typeface="Calibri" panose="020F0502020204030204" pitchFamily="34" charset="0"/>
              </a:rPr>
              <a:t>Jéricho</a:t>
            </a:r>
            <a:endParaRPr lang="fr-FR" dirty="0"/>
          </a:p>
        </p:txBody>
      </p:sp>
      <p:sp>
        <p:nvSpPr>
          <p:cNvPr id="6" name="ZoneTexte 5">
            <a:extLst>
              <a:ext uri="{FF2B5EF4-FFF2-40B4-BE49-F238E27FC236}">
                <a16:creationId xmlns:a16="http://schemas.microsoft.com/office/drawing/2014/main" id="{ABE37A27-6B91-718A-F1C2-849D70558AB0}"/>
              </a:ext>
            </a:extLst>
          </p:cNvPr>
          <p:cNvSpPr txBox="1"/>
          <p:nvPr/>
        </p:nvSpPr>
        <p:spPr>
          <a:xfrm>
            <a:off x="1071090" y="6205914"/>
            <a:ext cx="9895114" cy="369332"/>
          </a:xfrm>
          <a:prstGeom prst="rect">
            <a:avLst/>
          </a:prstGeom>
          <a:noFill/>
        </p:spPr>
        <p:txBody>
          <a:bodyPr wrap="square">
            <a:spAutoFit/>
          </a:bodyPr>
          <a:lstStyle/>
          <a:p>
            <a:r>
              <a:rPr lang="fr-FR" sz="1800" dirty="0">
                <a:solidFill>
                  <a:srgbClr val="0722E7"/>
                </a:solidFill>
                <a:effectLst/>
                <a:latin typeface="Times New Roman" panose="02020603050405020304" pitchFamily="18" charset="0"/>
                <a:ea typeface="Calibri" panose="020F0502020204030204" pitchFamily="34" charset="0"/>
              </a:rPr>
              <a:t>Voir la vidéo Jéricho ville du passage et le contexte d’écriture sur </a:t>
            </a:r>
            <a:r>
              <a:rPr lang="fr-FR" sz="1800" dirty="0">
                <a:solidFill>
                  <a:srgbClr val="0722E7"/>
                </a:solidFill>
                <a:effectLst/>
                <a:latin typeface="Times New Roman" panose="02020603050405020304" pitchFamily="18" charset="0"/>
                <a:ea typeface="Calibri" panose="020F0502020204030204" pitchFamily="34" charset="0"/>
                <a:hlinkClick r:id="rId2"/>
              </a:rPr>
              <a:t>page Zachée\Adultes\Repères  </a:t>
            </a:r>
            <a:endParaRPr lang="fr-FR" dirty="0"/>
          </a:p>
        </p:txBody>
      </p:sp>
      <p:pic>
        <p:nvPicPr>
          <p:cNvPr id="7" name="Image 6">
            <a:extLst>
              <a:ext uri="{FF2B5EF4-FFF2-40B4-BE49-F238E27FC236}">
                <a16:creationId xmlns:a16="http://schemas.microsoft.com/office/drawing/2014/main" id="{6EA76A33-093A-69C0-26D1-35B8877F75E2}"/>
              </a:ext>
            </a:extLst>
          </p:cNvPr>
          <p:cNvPicPr>
            <a:picLocks noChangeAspect="1"/>
          </p:cNvPicPr>
          <p:nvPr/>
        </p:nvPicPr>
        <p:blipFill>
          <a:blip r:embed="rId3" cstate="print">
            <a:extLst>
              <a:ext uri="{28A0092B-C50C-407E-A947-70E740481C1C}">
                <a14:useLocalDpi xmlns:a14="http://schemas.microsoft.com/office/drawing/2010/main" val="0"/>
              </a:ext>
            </a:extLst>
          </a:blip>
          <a:srcRect l="17967" b="23495"/>
          <a:stretch/>
        </p:blipFill>
        <p:spPr>
          <a:xfrm>
            <a:off x="1166340" y="4008796"/>
            <a:ext cx="3007871" cy="1990891"/>
          </a:xfrm>
          <a:prstGeom prst="rect">
            <a:avLst/>
          </a:prstGeom>
        </p:spPr>
      </p:pic>
    </p:spTree>
    <p:extLst>
      <p:ext uri="{BB962C8B-B14F-4D97-AF65-F5344CB8AC3E}">
        <p14:creationId xmlns:p14="http://schemas.microsoft.com/office/powerpoint/2010/main" val="39530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50C913C-98F2-5A49-FB82-E31AE0E2EED8}"/>
              </a:ext>
            </a:extLst>
          </p:cNvPr>
          <p:cNvSpPr txBox="1">
            <a:spLocks noChangeArrowheads="1"/>
          </p:cNvSpPr>
          <p:nvPr/>
        </p:nvSpPr>
        <p:spPr bwMode="auto">
          <a:xfrm>
            <a:off x="434693" y="437758"/>
            <a:ext cx="11370864" cy="3987285"/>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Jéricho est considérée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comme la ville d’entrée en Terre de la Promesse.</a:t>
            </a:r>
            <a:r>
              <a:rPr kumimoji="0" lang="fr-FR" altLang="zh-CN" sz="28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a:ln>
                  <a:noFill/>
                </a:ln>
                <a:solidFill>
                  <a:schemeClr val="tx1"/>
                </a:solidFill>
                <a:effectLst/>
                <a:latin typeface="Times New Roman" panose="02020603050405020304" pitchFamily="18" charset="0"/>
              </a:rPr>
              <a:t>Symboliquement, c’est Dieu, le Dieu unique qui fait tomber les murailles ; c’est Dieu, le Dieu unique, celui qui donne la terre.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a:ln>
                  <a:noFill/>
                </a:ln>
                <a:solidFill>
                  <a:schemeClr val="tx1"/>
                </a:solidFill>
                <a:effectLst/>
                <a:latin typeface="Times New Roman" panose="02020603050405020304" pitchFamily="18" charset="0"/>
              </a:rPr>
              <a:t>Cette terre ne nous appartient pas.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0" i="0" u="none" strike="noStrike" cap="none" normalizeH="0" baseline="0" dirty="0">
                <a:ln>
                  <a:noFill/>
                </a:ln>
                <a:solidFill>
                  <a:schemeClr val="tx1"/>
                </a:solidFill>
                <a:effectLst/>
                <a:latin typeface="Times New Roman" panose="02020603050405020304" pitchFamily="18" charset="0"/>
              </a:rPr>
              <a:t>Jésus ne fait que passer par Jéricho. Il met ses pas dans ceux du peuple. </a:t>
            </a:r>
            <a:br>
              <a:rPr kumimoji="0" lang="fr-FR" altLang="zh-CN" sz="2800" b="0" i="0" u="none" strike="noStrike" cap="none" normalizeH="0" baseline="0" dirty="0">
                <a:ln>
                  <a:noFill/>
                </a:ln>
                <a:solidFill>
                  <a:schemeClr val="tx1"/>
                </a:solidFill>
                <a:effectLst/>
                <a:latin typeface="Times New Roman" panose="02020603050405020304" pitchFamily="18" charset="0"/>
              </a:rPr>
            </a:br>
            <a:r>
              <a:rPr kumimoji="0" lang="fr-FR" altLang="zh-CN" sz="2800" b="0" i="0" u="none" strike="noStrike" cap="none" normalizeH="0" baseline="0" dirty="0">
                <a:ln>
                  <a:noFill/>
                </a:ln>
                <a:solidFill>
                  <a:schemeClr val="tx1"/>
                </a:solidFill>
                <a:effectLst/>
                <a:latin typeface="Times New Roman" panose="02020603050405020304" pitchFamily="18" charset="0"/>
              </a:rPr>
              <a:t>Il ne fait que traverser pour monter vers Jérusalem, </a:t>
            </a:r>
            <a:br>
              <a:rPr kumimoji="0" lang="fr-FR" altLang="zh-CN" sz="2800" b="0" i="0" u="none" strike="noStrike" cap="none" normalizeH="0" baseline="0" dirty="0">
                <a:ln>
                  <a:noFill/>
                </a:ln>
                <a:solidFill>
                  <a:schemeClr val="tx1"/>
                </a:solidFill>
                <a:effectLst/>
                <a:latin typeface="Times New Roman" panose="02020603050405020304" pitchFamily="18" charset="0"/>
              </a:rPr>
            </a:br>
            <a:r>
              <a:rPr kumimoji="0" lang="fr-FR" altLang="zh-CN" sz="2800" b="0" i="0" u="none" strike="noStrike" cap="none" normalizeH="0" baseline="0" dirty="0">
                <a:ln>
                  <a:noFill/>
                </a:ln>
                <a:solidFill>
                  <a:schemeClr val="tx1"/>
                </a:solidFill>
                <a:effectLst/>
                <a:latin typeface="Times New Roman" panose="02020603050405020304" pitchFamily="18" charset="0"/>
              </a:rPr>
              <a:t>la ville de la mort et de la résurrection, nouvelle terre </a:t>
            </a:r>
            <a:r>
              <a:rPr lang="fr-FR" altLang="zh-CN" sz="2800" dirty="0">
                <a:latin typeface="Times New Roman" panose="02020603050405020304" pitchFamily="18" charset="0"/>
              </a:rPr>
              <a:t>de la promesse</a:t>
            </a:r>
            <a:r>
              <a:rPr kumimoji="0" lang="fr-FR" altLang="zh-CN" sz="28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Texte 2">
            <a:extLst>
              <a:ext uri="{FF2B5EF4-FFF2-40B4-BE49-F238E27FC236}">
                <a16:creationId xmlns:a16="http://schemas.microsoft.com/office/drawing/2014/main" id="{AF6940E1-BACF-0784-4D49-F33F399DCBF4}"/>
              </a:ext>
            </a:extLst>
          </p:cNvPr>
          <p:cNvSpPr txBox="1"/>
          <p:nvPr/>
        </p:nvSpPr>
        <p:spPr>
          <a:xfrm>
            <a:off x="263299" y="68426"/>
            <a:ext cx="1051151" cy="369332"/>
          </a:xfrm>
          <a:prstGeom prst="rect">
            <a:avLst/>
          </a:prstGeom>
          <a:noFill/>
        </p:spPr>
        <p:txBody>
          <a:bodyPr wrap="square">
            <a:spAutoFit/>
          </a:bodyPr>
          <a:lstStyle/>
          <a:p>
            <a:r>
              <a:rPr lang="fr-FR" sz="1800" dirty="0">
                <a:solidFill>
                  <a:srgbClr val="FF3333"/>
                </a:solidFill>
                <a:effectLst/>
                <a:latin typeface="Times New Roman" panose="02020603050405020304" pitchFamily="18" charset="0"/>
                <a:ea typeface="Calibri" panose="020F0502020204030204" pitchFamily="34" charset="0"/>
              </a:rPr>
              <a:t>Jéricho</a:t>
            </a:r>
            <a:endParaRPr lang="fr-FR" dirty="0"/>
          </a:p>
        </p:txBody>
      </p:sp>
      <p:sp>
        <p:nvSpPr>
          <p:cNvPr id="4" name="Text Box 2">
            <a:extLst>
              <a:ext uri="{FF2B5EF4-FFF2-40B4-BE49-F238E27FC236}">
                <a16:creationId xmlns:a16="http://schemas.microsoft.com/office/drawing/2014/main" id="{31DA042C-E2B8-ABAB-054A-0F668D5B3E4E}"/>
              </a:ext>
            </a:extLst>
          </p:cNvPr>
          <p:cNvSpPr txBox="1">
            <a:spLocks noChangeArrowheads="1"/>
          </p:cNvSpPr>
          <p:nvPr/>
        </p:nvSpPr>
        <p:spPr bwMode="auto">
          <a:xfrm>
            <a:off x="434693" y="4729646"/>
            <a:ext cx="11370864" cy="1760962"/>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r>
              <a:rPr lang="fr-FR" sz="2800" dirty="0">
                <a:latin typeface="Times New Roman" panose="02020603050405020304" pitchFamily="18" charset="0"/>
                <a:cs typeface="Times New Roman" panose="02020603050405020304" pitchFamily="18" charset="0"/>
              </a:rPr>
              <a:t>Traverser pour atteindre la terre de la Promesse. Traverser la mort pour la Vie.</a:t>
            </a:r>
          </a:p>
          <a:p>
            <a:r>
              <a:rPr lang="fr-FR" sz="2800" dirty="0">
                <a:latin typeface="Times New Roman" panose="02020603050405020304" pitchFamily="18" charset="0"/>
                <a:cs typeface="Times New Roman" panose="02020603050405020304" pitchFamily="18" charset="0"/>
              </a:rPr>
              <a:t>Chemin qu'il nous invite à faire avec lui.</a:t>
            </a:r>
          </a:p>
          <a:p>
            <a:r>
              <a:rPr lang="fr-FR" sz="2800" dirty="0">
                <a:latin typeface="Times New Roman" panose="02020603050405020304" pitchFamily="18" charset="0"/>
                <a:cs typeface="Times New Roman" panose="02020603050405020304" pitchFamily="18" charset="0"/>
              </a:rPr>
              <a:t>C'est aussi un voyage intérieur ! Être comme lui, un </a:t>
            </a:r>
            <a:r>
              <a:rPr lang="fr-FR" sz="2800" i="1" dirty="0">
                <a:latin typeface="Times New Roman" panose="02020603050405020304" pitchFamily="18" charset="0"/>
                <a:cs typeface="Times New Roman" panose="02020603050405020304" pitchFamily="18" charset="0"/>
              </a:rPr>
              <a:t>passant</a:t>
            </a:r>
            <a:r>
              <a:rPr lang="fr-FR" sz="2800" dirty="0">
                <a:latin typeface="Times New Roman" panose="02020603050405020304" pitchFamily="18" charset="0"/>
                <a:cs typeface="Times New Roman" panose="02020603050405020304" pitchFamily="18" charset="0"/>
              </a:rPr>
              <a:t>.</a:t>
            </a:r>
            <a:endParaRPr kumimoji="0" lang="fr-FR" altLang="fr-F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0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235C305C-8F5E-F1E5-D70D-EC220E811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07993" y="1189561"/>
            <a:ext cx="4146264" cy="40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 coins arrondis 2">
            <a:extLst>
              <a:ext uri="{FF2B5EF4-FFF2-40B4-BE49-F238E27FC236}">
                <a16:creationId xmlns:a16="http://schemas.microsoft.com/office/drawing/2014/main" id="{196991E9-448E-6E32-D87F-86A3EF37C3C1}"/>
              </a:ext>
            </a:extLst>
          </p:cNvPr>
          <p:cNvSpPr/>
          <p:nvPr/>
        </p:nvSpPr>
        <p:spPr>
          <a:xfrm>
            <a:off x="5381625" y="1545231"/>
            <a:ext cx="5457825" cy="358792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effectLst/>
                <a:latin typeface="Times New Roman" panose="02020603050405020304" pitchFamily="18" charset="0"/>
                <a:ea typeface="Times New Roman" panose="02020603050405020304" pitchFamily="18" charset="0"/>
              </a:rPr>
              <a:t>02</a:t>
            </a:r>
            <a:r>
              <a:rPr lang="fr-FR" sz="3600" dirty="0">
                <a:effectLst/>
                <a:latin typeface="Times New Roman" panose="02020603050405020304" pitchFamily="18" charset="0"/>
                <a:ea typeface="Times New Roman" panose="02020603050405020304" pitchFamily="18" charset="0"/>
              </a:rPr>
              <a:t> </a:t>
            </a:r>
            <a:r>
              <a:rPr lang="fr-FR" sz="3600" dirty="0">
                <a:solidFill>
                  <a:schemeClr val="tx1"/>
                </a:solidFill>
                <a:effectLst/>
                <a:latin typeface="Times New Roman" panose="02020603050405020304" pitchFamily="18" charset="0"/>
                <a:ea typeface="Times New Roman" panose="02020603050405020304" pitchFamily="18" charset="0"/>
              </a:rPr>
              <a:t>Or, il y avait un homme du nom de </a:t>
            </a:r>
            <a:r>
              <a:rPr lang="fr-FR" sz="3600" dirty="0">
                <a:solidFill>
                  <a:srgbClr val="FF3333"/>
                </a:solidFill>
                <a:effectLst/>
                <a:latin typeface="Times New Roman" panose="02020603050405020304" pitchFamily="18" charset="0"/>
                <a:ea typeface="Times New Roman" panose="02020603050405020304" pitchFamily="18" charset="0"/>
              </a:rPr>
              <a:t>Zachée</a:t>
            </a:r>
            <a:r>
              <a:rPr lang="fr-FR" sz="3600" dirty="0">
                <a:effectLst/>
                <a:latin typeface="Times New Roman" panose="02020603050405020304" pitchFamily="18" charset="0"/>
                <a:ea typeface="Times New Roman" panose="02020603050405020304" pitchFamily="18" charset="0"/>
              </a:rPr>
              <a:t> </a:t>
            </a:r>
            <a:r>
              <a:rPr lang="fr-FR" sz="3600" dirty="0">
                <a:solidFill>
                  <a:schemeClr val="tx1"/>
                </a:solidFill>
                <a:effectLst/>
                <a:latin typeface="Times New Roman" panose="02020603050405020304" pitchFamily="18" charset="0"/>
                <a:ea typeface="Times New Roman" panose="02020603050405020304" pitchFamily="18" charset="0"/>
              </a:rPr>
              <a:t>; il était le chef des </a:t>
            </a:r>
            <a:r>
              <a:rPr lang="fr-FR" sz="3600" dirty="0">
                <a:solidFill>
                  <a:srgbClr val="FF3333"/>
                </a:solidFill>
                <a:effectLst/>
                <a:latin typeface="Times New Roman" panose="02020603050405020304" pitchFamily="18" charset="0"/>
                <a:ea typeface="Times New Roman" panose="02020603050405020304" pitchFamily="18" charset="0"/>
              </a:rPr>
              <a:t>collecteurs d’impôts</a:t>
            </a:r>
            <a:r>
              <a:rPr lang="fr-FR" sz="3600" dirty="0">
                <a:solidFill>
                  <a:schemeClr val="tx1"/>
                </a:solidFill>
                <a:effectLst/>
                <a:latin typeface="Times New Roman" panose="02020603050405020304" pitchFamily="18" charset="0"/>
                <a:ea typeface="Times New Roman" panose="02020603050405020304" pitchFamily="18" charset="0"/>
              </a:rPr>
              <a:t>, et c’était quelqu’un de </a:t>
            </a:r>
            <a:r>
              <a:rPr lang="fr-FR" sz="3600" dirty="0">
                <a:solidFill>
                  <a:srgbClr val="FF3333"/>
                </a:solidFill>
                <a:effectLst/>
                <a:latin typeface="Times New Roman" panose="02020603050405020304" pitchFamily="18" charset="0"/>
                <a:ea typeface="Times New Roman" panose="02020603050405020304" pitchFamily="18" charset="0"/>
              </a:rPr>
              <a:t>riche</a:t>
            </a:r>
            <a:endParaRPr lang="fr-FR" sz="3600" dirty="0"/>
          </a:p>
        </p:txBody>
      </p:sp>
    </p:spTree>
    <p:extLst>
      <p:ext uri="{BB962C8B-B14F-4D97-AF65-F5344CB8AC3E}">
        <p14:creationId xmlns:p14="http://schemas.microsoft.com/office/powerpoint/2010/main" val="338066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B56691A-16A1-EFCD-A695-A6D35DBB42F3}"/>
              </a:ext>
            </a:extLst>
          </p:cNvPr>
          <p:cNvSpPr txBox="1">
            <a:spLocks noChangeArrowheads="1"/>
          </p:cNvSpPr>
          <p:nvPr/>
        </p:nvSpPr>
        <p:spPr bwMode="auto">
          <a:xfrm>
            <a:off x="417088" y="102009"/>
            <a:ext cx="11503591" cy="1963555"/>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r>
              <a:rPr lang="fr-FR" altLang="fr-FR" sz="2800" b="1" dirty="0"/>
              <a:t>Zachée </a:t>
            </a:r>
          </a:p>
          <a:p>
            <a:r>
              <a:rPr lang="fr-FR" altLang="fr-FR" sz="2800" dirty="0"/>
              <a:t>Littéralement: </a:t>
            </a:r>
            <a:r>
              <a:rPr lang="fr-FR" altLang="fr-FR" sz="2800" i="1" dirty="0"/>
              <a:t>pur, innocent, irréprochable</a:t>
            </a:r>
          </a:p>
          <a:p>
            <a:r>
              <a:rPr lang="fr-FR" altLang="fr-FR" sz="2800" dirty="0"/>
              <a:t>En araméen, langue que parlait Jésus : </a:t>
            </a:r>
            <a:r>
              <a:rPr lang="fr-FR" altLang="fr-FR" sz="2800" i="1" dirty="0"/>
              <a:t>le juste </a:t>
            </a:r>
          </a:p>
          <a:p>
            <a:r>
              <a:rPr lang="fr-FR" altLang="zh-CN" sz="2800" dirty="0"/>
              <a:t>Pourquoi le considérer alors comme un voleur ? </a:t>
            </a:r>
          </a:p>
          <a:p>
            <a:endParaRPr lang="fr-FR" altLang="zh-CN" sz="3200" b="1" dirty="0"/>
          </a:p>
        </p:txBody>
      </p:sp>
      <p:sp>
        <p:nvSpPr>
          <p:cNvPr id="4" name="Text Box 2">
            <a:extLst>
              <a:ext uri="{FF2B5EF4-FFF2-40B4-BE49-F238E27FC236}">
                <a16:creationId xmlns:a16="http://schemas.microsoft.com/office/drawing/2014/main" id="{652CDA71-DE05-7A62-1559-A368B42BA27D}"/>
              </a:ext>
            </a:extLst>
          </p:cNvPr>
          <p:cNvSpPr txBox="1">
            <a:spLocks noChangeArrowheads="1"/>
          </p:cNvSpPr>
          <p:nvPr/>
        </p:nvSpPr>
        <p:spPr bwMode="auto">
          <a:xfrm>
            <a:off x="472506" y="2357879"/>
            <a:ext cx="11503591" cy="214224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r>
              <a:rPr lang="fr-FR" altLang="zh-CN" sz="2800" b="1" dirty="0"/>
              <a:t>Collecteur d’impôts</a:t>
            </a:r>
          </a:p>
          <a:p>
            <a:r>
              <a:rPr lang="fr-FR" altLang="zh-CN" sz="2800" dirty="0"/>
              <a:t>Littéralement: </a:t>
            </a:r>
            <a:r>
              <a:rPr lang="fr-FR" altLang="zh-CN" sz="2800" i="1" dirty="0"/>
              <a:t>chef des publicains</a:t>
            </a:r>
            <a:r>
              <a:rPr lang="fr-FR" altLang="zh-CN" sz="2800" dirty="0"/>
              <a:t>. Quel est ce métier ? </a:t>
            </a:r>
          </a:p>
          <a:p>
            <a:r>
              <a:rPr lang="fr-FR" altLang="zh-CN" sz="2800" dirty="0"/>
              <a:t>Le collecteur d’impôts est au service de l’occupant romain. </a:t>
            </a:r>
          </a:p>
          <a:p>
            <a:r>
              <a:rPr lang="fr-FR" altLang="zh-CN" sz="2800" dirty="0"/>
              <a:t>Pourquoi le citer ? Est-ce important ?</a:t>
            </a:r>
          </a:p>
        </p:txBody>
      </p:sp>
      <p:sp>
        <p:nvSpPr>
          <p:cNvPr id="6" name="Text Box 2">
            <a:extLst>
              <a:ext uri="{FF2B5EF4-FFF2-40B4-BE49-F238E27FC236}">
                <a16:creationId xmlns:a16="http://schemas.microsoft.com/office/drawing/2014/main" id="{1EA541FF-57F2-1006-ED0B-553E1440E475}"/>
              </a:ext>
            </a:extLst>
          </p:cNvPr>
          <p:cNvSpPr txBox="1">
            <a:spLocks noChangeArrowheads="1"/>
          </p:cNvSpPr>
          <p:nvPr/>
        </p:nvSpPr>
        <p:spPr bwMode="auto">
          <a:xfrm>
            <a:off x="506896" y="4755015"/>
            <a:ext cx="11503591" cy="1793567"/>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r>
              <a:rPr lang="fr-FR" altLang="zh-CN" sz="3200" b="1" dirty="0"/>
              <a:t>Riche</a:t>
            </a:r>
          </a:p>
          <a:p>
            <a:r>
              <a:rPr lang="fr-FR" altLang="zh-CN" sz="3200" dirty="0"/>
              <a:t>Pourquoi signifier qu’il est riche ? Est ce important ?</a:t>
            </a:r>
          </a:p>
          <a:p>
            <a:r>
              <a:rPr lang="fr-FR" altLang="zh-CN" sz="3200" dirty="0"/>
              <a:t>De quelle richesse peut-il s’agir ?  </a:t>
            </a:r>
            <a:endParaRPr lang="fr-FR" altLang="fr-FR" sz="3200" dirty="0"/>
          </a:p>
        </p:txBody>
      </p:sp>
      <p:pic>
        <p:nvPicPr>
          <p:cNvPr id="3" name="Picture 3">
            <a:extLst>
              <a:ext uri="{FF2B5EF4-FFF2-40B4-BE49-F238E27FC236}">
                <a16:creationId xmlns:a16="http://schemas.microsoft.com/office/drawing/2014/main" id="{2D8A3D0B-B8F4-BC03-A5B9-06B63F246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887072" y="87313"/>
            <a:ext cx="2033607" cy="1978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ZoneTexte 8">
            <a:extLst>
              <a:ext uri="{FF2B5EF4-FFF2-40B4-BE49-F238E27FC236}">
                <a16:creationId xmlns:a16="http://schemas.microsoft.com/office/drawing/2014/main" id="{11A63FFF-DE2C-D516-660D-F9A77713E552}"/>
              </a:ext>
            </a:extLst>
          </p:cNvPr>
          <p:cNvSpPr txBox="1"/>
          <p:nvPr/>
        </p:nvSpPr>
        <p:spPr>
          <a:xfrm>
            <a:off x="647997" y="189406"/>
            <a:ext cx="6096000" cy="369332"/>
          </a:xfrm>
          <a:prstGeom prst="rect">
            <a:avLst/>
          </a:prstGeom>
          <a:noFill/>
        </p:spPr>
        <p:txBody>
          <a:bodyPr wrap="square">
            <a:spAutoFit/>
          </a:bodyPr>
          <a:lstStyle/>
          <a:p>
            <a:r>
              <a:rPr lang="fr-FR" sz="1800" dirty="0">
                <a:solidFill>
                  <a:srgbClr val="FF3333"/>
                </a:solidFill>
                <a:effectLst/>
                <a:latin typeface="Times New Roman" panose="02020603050405020304" pitchFamily="18" charset="0"/>
                <a:ea typeface="Times New Roman" panose="02020603050405020304" pitchFamily="18" charset="0"/>
              </a:rPr>
              <a:t>Zachée</a:t>
            </a:r>
            <a:endParaRPr lang="fr-FR" dirty="0"/>
          </a:p>
        </p:txBody>
      </p:sp>
    </p:spTree>
    <p:extLst>
      <p:ext uri="{BB962C8B-B14F-4D97-AF65-F5344CB8AC3E}">
        <p14:creationId xmlns:p14="http://schemas.microsoft.com/office/powerpoint/2010/main" val="2245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A342E53-9997-C182-02F6-2505CE6FBC0D}"/>
              </a:ext>
            </a:extLst>
          </p:cNvPr>
          <p:cNvSpPr txBox="1">
            <a:spLocks noChangeArrowheads="1"/>
          </p:cNvSpPr>
          <p:nvPr/>
        </p:nvSpPr>
        <p:spPr bwMode="auto">
          <a:xfrm>
            <a:off x="406398" y="415297"/>
            <a:ext cx="11619345" cy="3713358"/>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Times New Roman" panose="02020603050405020304" pitchFamily="18" charset="0"/>
              </a:rPr>
              <a:t>Matthieu 9, 9-13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1" u="none" strike="noStrike" cap="none" normalizeH="0" baseline="0" dirty="0">
                <a:ln>
                  <a:noFill/>
                </a:ln>
                <a:solidFill>
                  <a:srgbClr val="000000"/>
                </a:solidFill>
                <a:effectLst/>
                <a:latin typeface="Times New Roman" panose="02020603050405020304" pitchFamily="18" charset="0"/>
              </a:rPr>
              <a:t>Jésus vit, en passant, un homme, du nom de Matthieu, assis à son bureau de collecteur d’impôts. Il lui dit : Suis-moi. L’homme se leva et le suivit</a:t>
            </a:r>
            <a:r>
              <a:rPr lang="fr-FR" altLang="fr-FR" sz="2800" i="1" dirty="0">
                <a:solidFill>
                  <a:srgbClr val="000000"/>
                </a:solidFill>
                <a:latin typeface="Times New Roman" panose="02020603050405020304" pitchFamily="18" charset="0"/>
              </a:rPr>
              <a:t> </a:t>
            </a:r>
            <a:r>
              <a:rPr kumimoji="0" lang="fr-FR" altLang="zh-CN" sz="2800" b="0" i="1" u="none" strike="noStrike" cap="none" normalizeH="0" baseline="0" dirty="0">
                <a:ln>
                  <a:noFill/>
                </a:ln>
                <a:solidFill>
                  <a:srgbClr val="000000"/>
                </a:solidFill>
                <a:effectLst/>
                <a:latin typeface="Times New Roman" panose="02020603050405020304" pitchFamily="18" charset="0"/>
              </a:rPr>
              <a:t>...</a:t>
            </a:r>
            <a:r>
              <a:rPr lang="fr-FR" altLang="zh-CN" sz="2800" i="1" dirty="0">
                <a:solidFill>
                  <a:srgbClr val="000000"/>
                </a:solidFill>
                <a:latin typeface="Times New Roman" panose="02020603050405020304" pitchFamily="18" charset="0"/>
              </a:rPr>
              <a:t>V</a:t>
            </a:r>
            <a:r>
              <a:rPr kumimoji="0" lang="fr-FR" altLang="zh-CN" sz="2800" b="0" i="1" u="none" strike="noStrike" cap="none" normalizeH="0" baseline="0" dirty="0">
                <a:ln>
                  <a:noFill/>
                </a:ln>
                <a:solidFill>
                  <a:srgbClr val="000000"/>
                </a:solidFill>
                <a:effectLst/>
                <a:latin typeface="Times New Roman" panose="02020603050405020304" pitchFamily="18" charset="0"/>
              </a:rPr>
              <a:t>oici que beaucoup de publicains (c'est-à-dire des collecteurs d'impôts) et beaucoup de pécheurs vinrent prendre place avec lui et ses disciples.  Voyant cela, les pharisiens disaient à ses disciples : Pourquoi votre maître mange-t-il avec les publicains et les pécheurs ?Jésus, qui avait entendu, déclara : Ce ne sont pas les gens bien portants qui ont besoin du médecin, mais les malades. </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F4AF0969-3F08-6FC5-18F7-6B3A2DD04CBD}"/>
              </a:ext>
            </a:extLst>
          </p:cNvPr>
          <p:cNvSpPr txBox="1">
            <a:spLocks noChangeArrowheads="1"/>
          </p:cNvSpPr>
          <p:nvPr/>
        </p:nvSpPr>
        <p:spPr bwMode="auto">
          <a:xfrm>
            <a:off x="452581" y="4332114"/>
            <a:ext cx="11526981" cy="2479921"/>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2800" b="1" dirty="0">
                <a:effectLst/>
                <a:latin typeface="Times New Roman" panose="02020603050405020304" pitchFamily="18" charset="0"/>
                <a:ea typeface="Calibri" panose="020F0502020204030204" pitchFamily="34" charset="0"/>
              </a:rPr>
              <a:t>Luc 18, 18-27 </a:t>
            </a:r>
            <a:r>
              <a:rPr lang="fr-FR" sz="2800" i="1" dirty="0">
                <a:effectLst/>
                <a:latin typeface="Times New Roman" panose="02020603050405020304" pitchFamily="18" charset="0"/>
                <a:ea typeface="Calibri" panose="020F0502020204030204" pitchFamily="34" charset="0"/>
              </a:rPr>
              <a:t>Un notable lui demanda :  Bon maître, que dois-je faire pour avoir la vie éternelle en héritage ? … </a:t>
            </a:r>
          </a:p>
          <a:p>
            <a:pPr marL="0" marR="0" lvl="0" indent="0" algn="l" defTabSz="914400" rtl="0" eaLnBrk="0" fontAlgn="base" latinLnBrk="0" hangingPunct="0">
              <a:lnSpc>
                <a:spcPct val="100000"/>
              </a:lnSpc>
              <a:spcBef>
                <a:spcPct val="0"/>
              </a:spcBef>
              <a:spcAft>
                <a:spcPct val="0"/>
              </a:spcAft>
              <a:buClrTx/>
              <a:buSzTx/>
              <a:buFontTx/>
              <a:buNone/>
              <a:tabLst/>
            </a:pPr>
            <a:r>
              <a:rPr lang="fr-FR" sz="2800" i="1" dirty="0">
                <a:effectLst/>
                <a:latin typeface="Times New Roman" panose="02020603050405020304" pitchFamily="18" charset="0"/>
                <a:ea typeface="Calibri" panose="020F0502020204030204" pitchFamily="34" charset="0"/>
              </a:rPr>
              <a:t>Jésus lui dit : Une seule chose te fait encore défaut : vends tout ce que tu as, distribue-le aux pauvres et tu auras un trésor dans les cieux. Puis viens, suis-moi. </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628929D2-ECDD-4955-CFF9-B9DFCF4BD29E}"/>
              </a:ext>
            </a:extLst>
          </p:cNvPr>
          <p:cNvSpPr txBox="1"/>
          <p:nvPr/>
        </p:nvSpPr>
        <p:spPr>
          <a:xfrm>
            <a:off x="0" y="45965"/>
            <a:ext cx="6096000" cy="369332"/>
          </a:xfrm>
          <a:prstGeom prst="rect">
            <a:avLst/>
          </a:prstGeom>
          <a:noFill/>
        </p:spPr>
        <p:txBody>
          <a:bodyPr wrap="square">
            <a:spAutoFit/>
          </a:bodyPr>
          <a:lstStyle/>
          <a:p>
            <a:r>
              <a:rPr lang="fr-FR" sz="1800" dirty="0">
                <a:solidFill>
                  <a:srgbClr val="FF3333"/>
                </a:solidFill>
                <a:effectLst/>
                <a:latin typeface="Times New Roman" panose="02020603050405020304" pitchFamily="18" charset="0"/>
                <a:ea typeface="Times New Roman" panose="02020603050405020304" pitchFamily="18" charset="0"/>
              </a:rPr>
              <a:t>Zachée</a:t>
            </a:r>
            <a:endParaRPr lang="fr-FR" dirty="0"/>
          </a:p>
        </p:txBody>
      </p:sp>
    </p:spTree>
    <p:extLst>
      <p:ext uri="{BB962C8B-B14F-4D97-AF65-F5344CB8AC3E}">
        <p14:creationId xmlns:p14="http://schemas.microsoft.com/office/powerpoint/2010/main" val="39861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E2DFBA2-2CCE-17B6-6915-BF9AB80D2A64}"/>
              </a:ext>
            </a:extLst>
          </p:cNvPr>
          <p:cNvSpPr txBox="1">
            <a:spLocks noChangeArrowheads="1"/>
          </p:cNvSpPr>
          <p:nvPr/>
        </p:nvSpPr>
        <p:spPr bwMode="auto">
          <a:xfrm>
            <a:off x="309418" y="425994"/>
            <a:ext cx="11259128" cy="4367679"/>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Le métier de Zachée le met en contradiction avec son nom.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Il est considéré comme pécheur car il collabore avec l’occupant, touche les pièces à l’effigie de César.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Jésus se fait proche de ceux qui sont considérés pécheurs par les Pharisiens.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la fin du récit, il laisse sa richesse et suit Jésus. Lui, le petit, le riche, se trouve dorénavant dans la vérité de son nom.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Zachée va devenir à la fois la figure du juste, de l’humanité pécheresse, accueillie, sauvée par le Christ</a:t>
            </a:r>
            <a:r>
              <a:rPr kumimoji="0" lang="fr-FR" altLang="zh-CN" sz="2800" i="0" u="none" strike="noStrike" cap="none" normalizeH="0" baseline="0" dirty="0">
                <a:ln>
                  <a:noFill/>
                </a:ln>
                <a:solidFill>
                  <a:srgbClr val="000000"/>
                </a:solidFill>
                <a:effectLst/>
                <a:latin typeface="Times New Roman" panose="02020603050405020304" pitchFamily="18" charset="0"/>
              </a:rPr>
              <a:t>.</a:t>
            </a:r>
            <a:endParaRPr kumimoji="0" lang="fr-FR" altLang="fr-FR" sz="280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97C501DA-45A0-3A1B-ABE7-6CA11FF7B14C}"/>
              </a:ext>
            </a:extLst>
          </p:cNvPr>
          <p:cNvSpPr txBox="1">
            <a:spLocks noChangeArrowheads="1"/>
          </p:cNvSpPr>
          <p:nvPr/>
        </p:nvSpPr>
        <p:spPr bwMode="auto">
          <a:xfrm>
            <a:off x="4188692" y="5366327"/>
            <a:ext cx="6539346" cy="1223817"/>
          </a:xfrm>
          <a:prstGeom prst="roundRect">
            <a:avLst/>
          </a:prstGeom>
          <a:noFill/>
          <a:ln w="57150" algn="in">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Suis-je Zachée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3200" dirty="0">
                <a:latin typeface="Times New Roman" panose="02020603050405020304" pitchFamily="18" charset="0"/>
                <a:cs typeface="Times New Roman" panose="02020603050405020304" pitchFamily="18" charset="0"/>
              </a:rPr>
              <a:t>Pécheur, un juste sauvé ? </a:t>
            </a:r>
            <a:endParaRPr kumimoji="0" lang="fr-FR" altLang="fr-FR"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23E534-2CA7-A808-9688-FA8E0E23C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63962" y="5008411"/>
            <a:ext cx="1749427" cy="1701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ZoneTexte 5">
            <a:extLst>
              <a:ext uri="{FF2B5EF4-FFF2-40B4-BE49-F238E27FC236}">
                <a16:creationId xmlns:a16="http://schemas.microsoft.com/office/drawing/2014/main" id="{E09F368D-FB72-78EB-E5FB-3CE1A1019DE9}"/>
              </a:ext>
            </a:extLst>
          </p:cNvPr>
          <p:cNvSpPr txBox="1"/>
          <p:nvPr/>
        </p:nvSpPr>
        <p:spPr>
          <a:xfrm>
            <a:off x="0" y="-36883"/>
            <a:ext cx="6096000" cy="369332"/>
          </a:xfrm>
          <a:prstGeom prst="rect">
            <a:avLst/>
          </a:prstGeom>
          <a:noFill/>
        </p:spPr>
        <p:txBody>
          <a:bodyPr wrap="square">
            <a:spAutoFit/>
          </a:bodyPr>
          <a:lstStyle/>
          <a:p>
            <a:r>
              <a:rPr lang="fr-FR" sz="1800" dirty="0">
                <a:solidFill>
                  <a:srgbClr val="FF3333"/>
                </a:solidFill>
                <a:effectLst/>
                <a:latin typeface="Times New Roman" panose="02020603050405020304" pitchFamily="18" charset="0"/>
                <a:ea typeface="Times New Roman" panose="02020603050405020304" pitchFamily="18" charset="0"/>
              </a:rPr>
              <a:t>Zachée</a:t>
            </a:r>
            <a:endParaRPr lang="fr-FR" dirty="0"/>
          </a:p>
        </p:txBody>
      </p:sp>
    </p:spTree>
    <p:extLst>
      <p:ext uri="{BB962C8B-B14F-4D97-AF65-F5344CB8AC3E}">
        <p14:creationId xmlns:p14="http://schemas.microsoft.com/office/powerpoint/2010/main" val="380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2473</Words>
  <Application>Microsoft Office PowerPoint</Application>
  <PresentationFormat>Grand écran</PresentationFormat>
  <Paragraphs>214</Paragraphs>
  <Slides>37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Calibri Light</vt:lpstr>
      <vt:lpstr>Times New Roman</vt:lpstr>
      <vt:lpstr>Thème Office</vt:lpstr>
      <vt:lpstr>Diaporama - Adultes Lecture au plus près  Luc 19, 1- 10 Zachée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odile theiller</dc:creator>
  <cp:lastModifiedBy>odile theiller</cp:lastModifiedBy>
  <cp:revision>55</cp:revision>
  <dcterms:created xsi:type="dcterms:W3CDTF">2022-09-05T07:08:25Z</dcterms:created>
  <dcterms:modified xsi:type="dcterms:W3CDTF">2025-06-22T14:38:33Z</dcterms:modified>
</cp:coreProperties>
</file>