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302" r:id="rId7"/>
    <p:sldId id="299" r:id="rId8"/>
    <p:sldId id="300" r:id="rId9"/>
    <p:sldId id="301" r:id="rId10"/>
    <p:sldId id="261" r:id="rId11"/>
    <p:sldId id="303" r:id="rId12"/>
    <p:sldId id="304" r:id="rId13"/>
    <p:sldId id="305" r:id="rId14"/>
    <p:sldId id="306" r:id="rId15"/>
    <p:sldId id="262" r:id="rId16"/>
    <p:sldId id="263" r:id="rId17"/>
    <p:sldId id="264" r:id="rId18"/>
    <p:sldId id="307" r:id="rId19"/>
    <p:sldId id="265" r:id="rId20"/>
    <p:sldId id="308" r:id="rId21"/>
    <p:sldId id="267" r:id="rId22"/>
    <p:sldId id="268" r:id="rId23"/>
    <p:sldId id="311" r:id="rId24"/>
    <p:sldId id="266" r:id="rId25"/>
    <p:sldId id="309" r:id="rId26"/>
    <p:sldId id="310" r:id="rId27"/>
    <p:sldId id="269" r:id="rId28"/>
    <p:sldId id="270" r:id="rId29"/>
    <p:sldId id="271" r:id="rId30"/>
    <p:sldId id="272" r:id="rId31"/>
    <p:sldId id="283" r:id="rId32"/>
    <p:sldId id="274" r:id="rId33"/>
    <p:sldId id="275" r:id="rId34"/>
    <p:sldId id="284" r:id="rId35"/>
    <p:sldId id="279" r:id="rId36"/>
    <p:sldId id="276" r:id="rId37"/>
    <p:sldId id="277" r:id="rId38"/>
    <p:sldId id="278" r:id="rId39"/>
    <p:sldId id="281" r:id="rId40"/>
    <p:sldId id="280" r:id="rId41"/>
    <p:sldId id="312" r:id="rId42"/>
    <p:sldId id="313" r:id="rId43"/>
    <p:sldId id="314" r:id="rId44"/>
    <p:sldId id="319" r:id="rId45"/>
    <p:sldId id="316" r:id="rId46"/>
    <p:sldId id="317" r:id="rId47"/>
    <p:sldId id="318" r:id="rId48"/>
    <p:sldId id="315" r:id="rId49"/>
    <p:sldId id="287" r:id="rId50"/>
    <p:sldId id="288" r:id="rId51"/>
    <p:sldId id="286" r:id="rId52"/>
    <p:sldId id="289" r:id="rId53"/>
    <p:sldId id="290" r:id="rId54"/>
    <p:sldId id="291" r:id="rId55"/>
    <p:sldId id="292" r:id="rId56"/>
    <p:sldId id="293" r:id="rId57"/>
    <p:sldId id="294" r:id="rId58"/>
    <p:sldId id="295" r:id="rId59"/>
    <p:sldId id="296" r:id="rId60"/>
    <p:sldId id="297" r:id="rId61"/>
    <p:sldId id="320" r:id="rId62"/>
    <p:sldId id="321" r:id="rId63"/>
    <p:sldId id="322" r:id="rId64"/>
    <p:sldId id="323" r:id="rId65"/>
    <p:sldId id="324" r:id="rId66"/>
    <p:sldId id="298" r:id="rId67"/>
  </p:sldIdLst>
  <p:sldSz cx="9906000" cy="6858000" type="A4"/>
  <p:notesSz cx="6858000" cy="9144000"/>
  <p:defaultTextStyle>
    <a:defPPr>
      <a:defRPr lang="fr-FR"/>
    </a:defPPr>
    <a:lvl1pPr marL="0" algn="l" defTabSz="804569" rtl="0" eaLnBrk="1" latinLnBrk="0" hangingPunct="1">
      <a:defRPr sz="1600" kern="1200">
        <a:solidFill>
          <a:schemeClr val="tx1"/>
        </a:solidFill>
        <a:latin typeface="+mn-lt"/>
        <a:ea typeface="+mn-ea"/>
        <a:cs typeface="+mn-cs"/>
      </a:defRPr>
    </a:lvl1pPr>
    <a:lvl2pPr marL="402284" algn="l" defTabSz="804569" rtl="0" eaLnBrk="1" latinLnBrk="0" hangingPunct="1">
      <a:defRPr sz="1600" kern="1200">
        <a:solidFill>
          <a:schemeClr val="tx1"/>
        </a:solidFill>
        <a:latin typeface="+mn-lt"/>
        <a:ea typeface="+mn-ea"/>
        <a:cs typeface="+mn-cs"/>
      </a:defRPr>
    </a:lvl2pPr>
    <a:lvl3pPr marL="804569" algn="l" defTabSz="804569" rtl="0" eaLnBrk="1" latinLnBrk="0" hangingPunct="1">
      <a:defRPr sz="1600" kern="1200">
        <a:solidFill>
          <a:schemeClr val="tx1"/>
        </a:solidFill>
        <a:latin typeface="+mn-lt"/>
        <a:ea typeface="+mn-ea"/>
        <a:cs typeface="+mn-cs"/>
      </a:defRPr>
    </a:lvl3pPr>
    <a:lvl4pPr marL="1206855" algn="l" defTabSz="804569" rtl="0" eaLnBrk="1" latinLnBrk="0" hangingPunct="1">
      <a:defRPr sz="1600" kern="1200">
        <a:solidFill>
          <a:schemeClr val="tx1"/>
        </a:solidFill>
        <a:latin typeface="+mn-lt"/>
        <a:ea typeface="+mn-ea"/>
        <a:cs typeface="+mn-cs"/>
      </a:defRPr>
    </a:lvl4pPr>
    <a:lvl5pPr marL="1609139" algn="l" defTabSz="804569" rtl="0" eaLnBrk="1" latinLnBrk="0" hangingPunct="1">
      <a:defRPr sz="1600" kern="1200">
        <a:solidFill>
          <a:schemeClr val="tx1"/>
        </a:solidFill>
        <a:latin typeface="+mn-lt"/>
        <a:ea typeface="+mn-ea"/>
        <a:cs typeface="+mn-cs"/>
      </a:defRPr>
    </a:lvl5pPr>
    <a:lvl6pPr marL="2011423" algn="l" defTabSz="804569" rtl="0" eaLnBrk="1" latinLnBrk="0" hangingPunct="1">
      <a:defRPr sz="1600" kern="1200">
        <a:solidFill>
          <a:schemeClr val="tx1"/>
        </a:solidFill>
        <a:latin typeface="+mn-lt"/>
        <a:ea typeface="+mn-ea"/>
        <a:cs typeface="+mn-cs"/>
      </a:defRPr>
    </a:lvl6pPr>
    <a:lvl7pPr marL="2413708" algn="l" defTabSz="804569" rtl="0" eaLnBrk="1" latinLnBrk="0" hangingPunct="1">
      <a:defRPr sz="1600" kern="1200">
        <a:solidFill>
          <a:schemeClr val="tx1"/>
        </a:solidFill>
        <a:latin typeface="+mn-lt"/>
        <a:ea typeface="+mn-ea"/>
        <a:cs typeface="+mn-cs"/>
      </a:defRPr>
    </a:lvl7pPr>
    <a:lvl8pPr marL="2815992" algn="l" defTabSz="804569" rtl="0" eaLnBrk="1" latinLnBrk="0" hangingPunct="1">
      <a:defRPr sz="1600" kern="1200">
        <a:solidFill>
          <a:schemeClr val="tx1"/>
        </a:solidFill>
        <a:latin typeface="+mn-lt"/>
        <a:ea typeface="+mn-ea"/>
        <a:cs typeface="+mn-cs"/>
      </a:defRPr>
    </a:lvl8pPr>
    <a:lvl9pPr marL="3218278" algn="l" defTabSz="804569"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161">
          <p15:clr>
            <a:srgbClr val="A4A3A4"/>
          </p15:clr>
        </p15:guide>
        <p15:guide id="4"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F0B"/>
    <a:srgbClr val="5AC6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90" autoAdjust="0"/>
    <p:restoredTop sz="94660"/>
  </p:normalViewPr>
  <p:slideViewPr>
    <p:cSldViewPr snapToGrid="0">
      <p:cViewPr varScale="1">
        <p:scale>
          <a:sx n="112" d="100"/>
          <a:sy n="112" d="100"/>
        </p:scale>
        <p:origin x="828" y="96"/>
      </p:cViewPr>
      <p:guideLst>
        <p:guide orient="horz" pos="2160"/>
        <p:guide pos="3840"/>
        <p:guide orient="horz" pos="2161"/>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C6D59A-32E2-F99C-8AA9-B60E3E3A70BF}"/>
              </a:ext>
            </a:extLst>
          </p:cNvPr>
          <p:cNvSpPr>
            <a:spLocks noGrp="1"/>
          </p:cNvSpPr>
          <p:nvPr>
            <p:ph type="ctrTitle"/>
          </p:nvPr>
        </p:nvSpPr>
        <p:spPr>
          <a:xfrm>
            <a:off x="1238251" y="1122364"/>
            <a:ext cx="7429501" cy="2387600"/>
          </a:xfrm>
        </p:spPr>
        <p:txBody>
          <a:bodyPr anchor="b"/>
          <a:lstStyle>
            <a:lvl1pPr algn="ctr">
              <a:defRPr sz="5300"/>
            </a:lvl1pPr>
          </a:lstStyle>
          <a:p>
            <a:r>
              <a:rPr lang="fr-FR"/>
              <a:t>Modifiez le style du titre</a:t>
            </a:r>
          </a:p>
        </p:txBody>
      </p:sp>
      <p:sp>
        <p:nvSpPr>
          <p:cNvPr id="3" name="Sous-titre 2">
            <a:extLst>
              <a:ext uri="{FF2B5EF4-FFF2-40B4-BE49-F238E27FC236}">
                <a16:creationId xmlns:a16="http://schemas.microsoft.com/office/drawing/2014/main" id="{37B136CB-E4F6-725E-7D46-6739B74B54A2}"/>
              </a:ext>
            </a:extLst>
          </p:cNvPr>
          <p:cNvSpPr>
            <a:spLocks noGrp="1"/>
          </p:cNvSpPr>
          <p:nvPr>
            <p:ph type="subTitle" idx="1"/>
          </p:nvPr>
        </p:nvSpPr>
        <p:spPr>
          <a:xfrm>
            <a:off x="1238251" y="3602038"/>
            <a:ext cx="7429501" cy="1655763"/>
          </a:xfrm>
        </p:spPr>
        <p:txBody>
          <a:bodyPr/>
          <a:lstStyle>
            <a:lvl1pPr marL="0" indent="0" algn="ctr">
              <a:buNone/>
              <a:defRPr sz="2100"/>
            </a:lvl1pPr>
            <a:lvl2pPr marL="402284" indent="0" algn="ctr">
              <a:buNone/>
              <a:defRPr sz="1700"/>
            </a:lvl2pPr>
            <a:lvl3pPr marL="804569" indent="0" algn="ctr">
              <a:buNone/>
              <a:defRPr sz="1600"/>
            </a:lvl3pPr>
            <a:lvl4pPr marL="1206855" indent="0" algn="ctr">
              <a:buNone/>
              <a:defRPr sz="1500"/>
            </a:lvl4pPr>
            <a:lvl5pPr marL="1609139" indent="0" algn="ctr">
              <a:buNone/>
              <a:defRPr sz="1500"/>
            </a:lvl5pPr>
            <a:lvl6pPr marL="2011423" indent="0" algn="ctr">
              <a:buNone/>
              <a:defRPr sz="1500"/>
            </a:lvl6pPr>
            <a:lvl7pPr marL="2413708" indent="0" algn="ctr">
              <a:buNone/>
              <a:defRPr sz="1500"/>
            </a:lvl7pPr>
            <a:lvl8pPr marL="2815992" indent="0" algn="ctr">
              <a:buNone/>
              <a:defRPr sz="1500"/>
            </a:lvl8pPr>
            <a:lvl9pPr marL="3218278" indent="0" algn="ctr">
              <a:buNone/>
              <a:defRPr sz="15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20E7C3D-B21B-DAF3-F3E6-45DF9DB63D33}"/>
              </a:ext>
            </a:extLst>
          </p:cNvPr>
          <p:cNvSpPr>
            <a:spLocks noGrp="1"/>
          </p:cNvSpPr>
          <p:nvPr>
            <p:ph type="dt" sz="half" idx="10"/>
          </p:nvPr>
        </p:nvSpPr>
        <p:spPr/>
        <p:txBody>
          <a:bodyPr/>
          <a:lstStyle/>
          <a:p>
            <a:fld id="{8D0849FC-35EC-4BC7-A383-1EFA650650AC}" type="datetimeFigureOut">
              <a:rPr lang="fr-FR" smtClean="0"/>
              <a:pPr/>
              <a:t>21/07/2022</a:t>
            </a:fld>
            <a:endParaRPr lang="fr-FR"/>
          </a:p>
        </p:txBody>
      </p:sp>
      <p:sp>
        <p:nvSpPr>
          <p:cNvPr id="5" name="Espace réservé du pied de page 4">
            <a:extLst>
              <a:ext uri="{FF2B5EF4-FFF2-40B4-BE49-F238E27FC236}">
                <a16:creationId xmlns:a16="http://schemas.microsoft.com/office/drawing/2014/main" id="{333C08AE-A3F0-C0D6-7318-A9E4CDCCDD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66403A1-A5FE-E722-CDDE-AB486A50D75F}"/>
              </a:ext>
            </a:extLst>
          </p:cNvPr>
          <p:cNvSpPr>
            <a:spLocks noGrp="1"/>
          </p:cNvSpPr>
          <p:nvPr>
            <p:ph type="sldNum" sz="quarter" idx="12"/>
          </p:nvPr>
        </p:nvSpPr>
        <p:spPr/>
        <p:txBody>
          <a:bodyPr/>
          <a:lstStyle/>
          <a:p>
            <a:fld id="{06B43320-C16A-4644-92D8-3DF7E4E55391}" type="slidenum">
              <a:rPr lang="fr-FR" smtClean="0"/>
              <a:pPr/>
              <a:t>‹N°›</a:t>
            </a:fld>
            <a:endParaRPr lang="fr-FR"/>
          </a:p>
        </p:txBody>
      </p:sp>
    </p:spTree>
    <p:extLst>
      <p:ext uri="{BB962C8B-B14F-4D97-AF65-F5344CB8AC3E}">
        <p14:creationId xmlns:p14="http://schemas.microsoft.com/office/powerpoint/2010/main" val="4117095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103993-A46C-F676-E1F4-7213891BB0D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D3E54C7-44BD-6DB4-3A62-17BDF4723C3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BFF7099-DDD9-F9F3-BC89-82A66AADD11F}"/>
              </a:ext>
            </a:extLst>
          </p:cNvPr>
          <p:cNvSpPr>
            <a:spLocks noGrp="1"/>
          </p:cNvSpPr>
          <p:nvPr>
            <p:ph type="dt" sz="half" idx="10"/>
          </p:nvPr>
        </p:nvSpPr>
        <p:spPr/>
        <p:txBody>
          <a:bodyPr/>
          <a:lstStyle/>
          <a:p>
            <a:fld id="{8D0849FC-35EC-4BC7-A383-1EFA650650AC}" type="datetimeFigureOut">
              <a:rPr lang="fr-FR" smtClean="0"/>
              <a:pPr/>
              <a:t>21/07/2022</a:t>
            </a:fld>
            <a:endParaRPr lang="fr-FR"/>
          </a:p>
        </p:txBody>
      </p:sp>
      <p:sp>
        <p:nvSpPr>
          <p:cNvPr id="5" name="Espace réservé du pied de page 4">
            <a:extLst>
              <a:ext uri="{FF2B5EF4-FFF2-40B4-BE49-F238E27FC236}">
                <a16:creationId xmlns:a16="http://schemas.microsoft.com/office/drawing/2014/main" id="{958CD015-20C4-2BF4-D3A0-A70E1FE781D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198B6C9-3ACF-7F9F-16BA-03CC11319ADD}"/>
              </a:ext>
            </a:extLst>
          </p:cNvPr>
          <p:cNvSpPr>
            <a:spLocks noGrp="1"/>
          </p:cNvSpPr>
          <p:nvPr>
            <p:ph type="sldNum" sz="quarter" idx="12"/>
          </p:nvPr>
        </p:nvSpPr>
        <p:spPr/>
        <p:txBody>
          <a:bodyPr/>
          <a:lstStyle/>
          <a:p>
            <a:fld id="{06B43320-C16A-4644-92D8-3DF7E4E55391}" type="slidenum">
              <a:rPr lang="fr-FR" smtClean="0"/>
              <a:pPr/>
              <a:t>‹N°›</a:t>
            </a:fld>
            <a:endParaRPr lang="fr-FR"/>
          </a:p>
        </p:txBody>
      </p:sp>
    </p:spTree>
    <p:extLst>
      <p:ext uri="{BB962C8B-B14F-4D97-AF65-F5344CB8AC3E}">
        <p14:creationId xmlns:p14="http://schemas.microsoft.com/office/powerpoint/2010/main" val="253559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AC84032-4311-9ACE-41B5-FF15945E8568}"/>
              </a:ext>
            </a:extLst>
          </p:cNvPr>
          <p:cNvSpPr>
            <a:spLocks noGrp="1"/>
          </p:cNvSpPr>
          <p:nvPr>
            <p:ph type="title" orient="vert"/>
          </p:nvPr>
        </p:nvSpPr>
        <p:spPr>
          <a:xfrm>
            <a:off x="7088981" y="365126"/>
            <a:ext cx="2135981"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D99DEFB-B4D2-8A07-42EC-E3733FF971EB}"/>
              </a:ext>
            </a:extLst>
          </p:cNvPr>
          <p:cNvSpPr>
            <a:spLocks noGrp="1"/>
          </p:cNvSpPr>
          <p:nvPr>
            <p:ph type="body" orient="vert" idx="1"/>
          </p:nvPr>
        </p:nvSpPr>
        <p:spPr>
          <a:xfrm>
            <a:off x="681038" y="365126"/>
            <a:ext cx="6284119"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A6BDBDA-7B04-6E37-0018-4F289E884453}"/>
              </a:ext>
            </a:extLst>
          </p:cNvPr>
          <p:cNvSpPr>
            <a:spLocks noGrp="1"/>
          </p:cNvSpPr>
          <p:nvPr>
            <p:ph type="dt" sz="half" idx="10"/>
          </p:nvPr>
        </p:nvSpPr>
        <p:spPr/>
        <p:txBody>
          <a:bodyPr/>
          <a:lstStyle/>
          <a:p>
            <a:fld id="{8D0849FC-35EC-4BC7-A383-1EFA650650AC}" type="datetimeFigureOut">
              <a:rPr lang="fr-FR" smtClean="0"/>
              <a:pPr/>
              <a:t>21/07/2022</a:t>
            </a:fld>
            <a:endParaRPr lang="fr-FR"/>
          </a:p>
        </p:txBody>
      </p:sp>
      <p:sp>
        <p:nvSpPr>
          <p:cNvPr id="5" name="Espace réservé du pied de page 4">
            <a:extLst>
              <a:ext uri="{FF2B5EF4-FFF2-40B4-BE49-F238E27FC236}">
                <a16:creationId xmlns:a16="http://schemas.microsoft.com/office/drawing/2014/main" id="{21050CE9-F69C-90D9-7C7C-CEDBF0F0622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16838CA-D707-CFA6-50FB-55C14874E372}"/>
              </a:ext>
            </a:extLst>
          </p:cNvPr>
          <p:cNvSpPr>
            <a:spLocks noGrp="1"/>
          </p:cNvSpPr>
          <p:nvPr>
            <p:ph type="sldNum" sz="quarter" idx="12"/>
          </p:nvPr>
        </p:nvSpPr>
        <p:spPr/>
        <p:txBody>
          <a:bodyPr/>
          <a:lstStyle/>
          <a:p>
            <a:fld id="{06B43320-C16A-4644-92D8-3DF7E4E55391}" type="slidenum">
              <a:rPr lang="fr-FR" smtClean="0"/>
              <a:pPr/>
              <a:t>‹N°›</a:t>
            </a:fld>
            <a:endParaRPr lang="fr-FR"/>
          </a:p>
        </p:txBody>
      </p:sp>
    </p:spTree>
    <p:extLst>
      <p:ext uri="{BB962C8B-B14F-4D97-AF65-F5344CB8AC3E}">
        <p14:creationId xmlns:p14="http://schemas.microsoft.com/office/powerpoint/2010/main" val="400826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D88191-BB63-16C7-59BB-F24D6DF2BE6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5567C53-938A-F556-AADF-3030E3E77A1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A67007F-912A-174B-568B-44E4DE0DCB35}"/>
              </a:ext>
            </a:extLst>
          </p:cNvPr>
          <p:cNvSpPr>
            <a:spLocks noGrp="1"/>
          </p:cNvSpPr>
          <p:nvPr>
            <p:ph type="dt" sz="half" idx="10"/>
          </p:nvPr>
        </p:nvSpPr>
        <p:spPr/>
        <p:txBody>
          <a:bodyPr/>
          <a:lstStyle/>
          <a:p>
            <a:fld id="{8D0849FC-35EC-4BC7-A383-1EFA650650AC}" type="datetimeFigureOut">
              <a:rPr lang="fr-FR" smtClean="0"/>
              <a:pPr/>
              <a:t>21/07/2022</a:t>
            </a:fld>
            <a:endParaRPr lang="fr-FR"/>
          </a:p>
        </p:txBody>
      </p:sp>
      <p:sp>
        <p:nvSpPr>
          <p:cNvPr id="5" name="Espace réservé du pied de page 4">
            <a:extLst>
              <a:ext uri="{FF2B5EF4-FFF2-40B4-BE49-F238E27FC236}">
                <a16:creationId xmlns:a16="http://schemas.microsoft.com/office/drawing/2014/main" id="{AE072963-C4DA-552B-351F-2186F362B3E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7A6CAE-FB47-A71E-0EE1-480137DCB4AD}"/>
              </a:ext>
            </a:extLst>
          </p:cNvPr>
          <p:cNvSpPr>
            <a:spLocks noGrp="1"/>
          </p:cNvSpPr>
          <p:nvPr>
            <p:ph type="sldNum" sz="quarter" idx="12"/>
          </p:nvPr>
        </p:nvSpPr>
        <p:spPr/>
        <p:txBody>
          <a:bodyPr/>
          <a:lstStyle/>
          <a:p>
            <a:fld id="{06B43320-C16A-4644-92D8-3DF7E4E55391}" type="slidenum">
              <a:rPr lang="fr-FR" smtClean="0"/>
              <a:pPr/>
              <a:t>‹N°›</a:t>
            </a:fld>
            <a:endParaRPr lang="fr-FR"/>
          </a:p>
        </p:txBody>
      </p:sp>
    </p:spTree>
    <p:extLst>
      <p:ext uri="{BB962C8B-B14F-4D97-AF65-F5344CB8AC3E}">
        <p14:creationId xmlns:p14="http://schemas.microsoft.com/office/powerpoint/2010/main" val="696616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CF1B74-9585-F561-8EAC-07EF462A0DC8}"/>
              </a:ext>
            </a:extLst>
          </p:cNvPr>
          <p:cNvSpPr>
            <a:spLocks noGrp="1"/>
          </p:cNvSpPr>
          <p:nvPr>
            <p:ph type="title"/>
          </p:nvPr>
        </p:nvSpPr>
        <p:spPr>
          <a:xfrm>
            <a:off x="675878" y="1709739"/>
            <a:ext cx="8543925" cy="2852737"/>
          </a:xfrm>
        </p:spPr>
        <p:txBody>
          <a:bodyPr anchor="b"/>
          <a:lstStyle>
            <a:lvl1pPr>
              <a:defRPr sz="5300"/>
            </a:lvl1pPr>
          </a:lstStyle>
          <a:p>
            <a:r>
              <a:rPr lang="fr-FR"/>
              <a:t>Modifiez le style du titre</a:t>
            </a:r>
          </a:p>
        </p:txBody>
      </p:sp>
      <p:sp>
        <p:nvSpPr>
          <p:cNvPr id="3" name="Espace réservé du texte 2">
            <a:extLst>
              <a:ext uri="{FF2B5EF4-FFF2-40B4-BE49-F238E27FC236}">
                <a16:creationId xmlns:a16="http://schemas.microsoft.com/office/drawing/2014/main" id="{38C5728A-2C84-0F72-BF90-9DF42516B098}"/>
              </a:ext>
            </a:extLst>
          </p:cNvPr>
          <p:cNvSpPr>
            <a:spLocks noGrp="1"/>
          </p:cNvSpPr>
          <p:nvPr>
            <p:ph type="body" idx="1"/>
          </p:nvPr>
        </p:nvSpPr>
        <p:spPr>
          <a:xfrm>
            <a:off x="675878" y="4589463"/>
            <a:ext cx="8543925" cy="1500187"/>
          </a:xfrm>
        </p:spPr>
        <p:txBody>
          <a:bodyPr/>
          <a:lstStyle>
            <a:lvl1pPr marL="0" indent="0">
              <a:buNone/>
              <a:defRPr sz="2100">
                <a:solidFill>
                  <a:schemeClr val="tx1">
                    <a:tint val="75000"/>
                  </a:schemeClr>
                </a:solidFill>
              </a:defRPr>
            </a:lvl1pPr>
            <a:lvl2pPr marL="402284" indent="0">
              <a:buNone/>
              <a:defRPr sz="1700">
                <a:solidFill>
                  <a:schemeClr val="tx1">
                    <a:tint val="75000"/>
                  </a:schemeClr>
                </a:solidFill>
              </a:defRPr>
            </a:lvl2pPr>
            <a:lvl3pPr marL="804569" indent="0">
              <a:buNone/>
              <a:defRPr sz="1600">
                <a:solidFill>
                  <a:schemeClr val="tx1">
                    <a:tint val="75000"/>
                  </a:schemeClr>
                </a:solidFill>
              </a:defRPr>
            </a:lvl3pPr>
            <a:lvl4pPr marL="1206855" indent="0">
              <a:buNone/>
              <a:defRPr sz="1500">
                <a:solidFill>
                  <a:schemeClr val="tx1">
                    <a:tint val="75000"/>
                  </a:schemeClr>
                </a:solidFill>
              </a:defRPr>
            </a:lvl4pPr>
            <a:lvl5pPr marL="1609139" indent="0">
              <a:buNone/>
              <a:defRPr sz="1500">
                <a:solidFill>
                  <a:schemeClr val="tx1">
                    <a:tint val="75000"/>
                  </a:schemeClr>
                </a:solidFill>
              </a:defRPr>
            </a:lvl5pPr>
            <a:lvl6pPr marL="2011423" indent="0">
              <a:buNone/>
              <a:defRPr sz="1500">
                <a:solidFill>
                  <a:schemeClr val="tx1">
                    <a:tint val="75000"/>
                  </a:schemeClr>
                </a:solidFill>
              </a:defRPr>
            </a:lvl6pPr>
            <a:lvl7pPr marL="2413708" indent="0">
              <a:buNone/>
              <a:defRPr sz="1500">
                <a:solidFill>
                  <a:schemeClr val="tx1">
                    <a:tint val="75000"/>
                  </a:schemeClr>
                </a:solidFill>
              </a:defRPr>
            </a:lvl7pPr>
            <a:lvl8pPr marL="2815992" indent="0">
              <a:buNone/>
              <a:defRPr sz="1500">
                <a:solidFill>
                  <a:schemeClr val="tx1">
                    <a:tint val="75000"/>
                  </a:schemeClr>
                </a:solidFill>
              </a:defRPr>
            </a:lvl8pPr>
            <a:lvl9pPr marL="3218278" indent="0">
              <a:buNone/>
              <a:defRPr sz="15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9127AC7-50BB-0450-44E6-30962E750E05}"/>
              </a:ext>
            </a:extLst>
          </p:cNvPr>
          <p:cNvSpPr>
            <a:spLocks noGrp="1"/>
          </p:cNvSpPr>
          <p:nvPr>
            <p:ph type="dt" sz="half" idx="10"/>
          </p:nvPr>
        </p:nvSpPr>
        <p:spPr/>
        <p:txBody>
          <a:bodyPr/>
          <a:lstStyle/>
          <a:p>
            <a:fld id="{8D0849FC-35EC-4BC7-A383-1EFA650650AC}" type="datetimeFigureOut">
              <a:rPr lang="fr-FR" smtClean="0"/>
              <a:pPr/>
              <a:t>21/07/2022</a:t>
            </a:fld>
            <a:endParaRPr lang="fr-FR"/>
          </a:p>
        </p:txBody>
      </p:sp>
      <p:sp>
        <p:nvSpPr>
          <p:cNvPr id="5" name="Espace réservé du pied de page 4">
            <a:extLst>
              <a:ext uri="{FF2B5EF4-FFF2-40B4-BE49-F238E27FC236}">
                <a16:creationId xmlns:a16="http://schemas.microsoft.com/office/drawing/2014/main" id="{BF29114A-CD5A-79E3-24FC-57A901AA29D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5327B6-3270-EA33-5486-37AE6C094F30}"/>
              </a:ext>
            </a:extLst>
          </p:cNvPr>
          <p:cNvSpPr>
            <a:spLocks noGrp="1"/>
          </p:cNvSpPr>
          <p:nvPr>
            <p:ph type="sldNum" sz="quarter" idx="12"/>
          </p:nvPr>
        </p:nvSpPr>
        <p:spPr/>
        <p:txBody>
          <a:bodyPr/>
          <a:lstStyle/>
          <a:p>
            <a:fld id="{06B43320-C16A-4644-92D8-3DF7E4E55391}" type="slidenum">
              <a:rPr lang="fr-FR" smtClean="0"/>
              <a:pPr/>
              <a:t>‹N°›</a:t>
            </a:fld>
            <a:endParaRPr lang="fr-FR"/>
          </a:p>
        </p:txBody>
      </p:sp>
    </p:spTree>
    <p:extLst>
      <p:ext uri="{BB962C8B-B14F-4D97-AF65-F5344CB8AC3E}">
        <p14:creationId xmlns:p14="http://schemas.microsoft.com/office/powerpoint/2010/main" val="4252413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250464-8679-24A5-C30C-C46A396D0C2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2CB36EE-6E31-9C21-DA41-50AE29CBDBA3}"/>
              </a:ext>
            </a:extLst>
          </p:cNvPr>
          <p:cNvSpPr>
            <a:spLocks noGrp="1"/>
          </p:cNvSpPr>
          <p:nvPr>
            <p:ph sz="half" idx="1"/>
          </p:nvPr>
        </p:nvSpPr>
        <p:spPr>
          <a:xfrm>
            <a:off x="681038"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EFBAB63-D1D5-4AFE-F506-F71BCA0D55F4}"/>
              </a:ext>
            </a:extLst>
          </p:cNvPr>
          <p:cNvSpPr>
            <a:spLocks noGrp="1"/>
          </p:cNvSpPr>
          <p:nvPr>
            <p:ph sz="half" idx="2"/>
          </p:nvPr>
        </p:nvSpPr>
        <p:spPr>
          <a:xfrm>
            <a:off x="5014913"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5FB9709-8708-B0C2-376E-C7826040D26F}"/>
              </a:ext>
            </a:extLst>
          </p:cNvPr>
          <p:cNvSpPr>
            <a:spLocks noGrp="1"/>
          </p:cNvSpPr>
          <p:nvPr>
            <p:ph type="dt" sz="half" idx="10"/>
          </p:nvPr>
        </p:nvSpPr>
        <p:spPr/>
        <p:txBody>
          <a:bodyPr/>
          <a:lstStyle/>
          <a:p>
            <a:fld id="{8D0849FC-35EC-4BC7-A383-1EFA650650AC}" type="datetimeFigureOut">
              <a:rPr lang="fr-FR" smtClean="0"/>
              <a:pPr/>
              <a:t>21/07/2022</a:t>
            </a:fld>
            <a:endParaRPr lang="fr-FR"/>
          </a:p>
        </p:txBody>
      </p:sp>
      <p:sp>
        <p:nvSpPr>
          <p:cNvPr id="6" name="Espace réservé du pied de page 5">
            <a:extLst>
              <a:ext uri="{FF2B5EF4-FFF2-40B4-BE49-F238E27FC236}">
                <a16:creationId xmlns:a16="http://schemas.microsoft.com/office/drawing/2014/main" id="{B87FFF47-CCCE-ABEC-1E49-AEAA461A8D7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9943D6D-1F39-BB02-4B26-0B4F3A0B4C1C}"/>
              </a:ext>
            </a:extLst>
          </p:cNvPr>
          <p:cNvSpPr>
            <a:spLocks noGrp="1"/>
          </p:cNvSpPr>
          <p:nvPr>
            <p:ph type="sldNum" sz="quarter" idx="12"/>
          </p:nvPr>
        </p:nvSpPr>
        <p:spPr/>
        <p:txBody>
          <a:bodyPr/>
          <a:lstStyle/>
          <a:p>
            <a:fld id="{06B43320-C16A-4644-92D8-3DF7E4E55391}" type="slidenum">
              <a:rPr lang="fr-FR" smtClean="0"/>
              <a:pPr/>
              <a:t>‹N°›</a:t>
            </a:fld>
            <a:endParaRPr lang="fr-FR"/>
          </a:p>
        </p:txBody>
      </p:sp>
    </p:spTree>
    <p:extLst>
      <p:ext uri="{BB962C8B-B14F-4D97-AF65-F5344CB8AC3E}">
        <p14:creationId xmlns:p14="http://schemas.microsoft.com/office/powerpoint/2010/main" val="234082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8AEB1-B2E2-C1DC-DE6C-C587610430D3}"/>
              </a:ext>
            </a:extLst>
          </p:cNvPr>
          <p:cNvSpPr>
            <a:spLocks noGrp="1"/>
          </p:cNvSpPr>
          <p:nvPr>
            <p:ph type="title"/>
          </p:nvPr>
        </p:nvSpPr>
        <p:spPr>
          <a:xfrm>
            <a:off x="682328" y="365126"/>
            <a:ext cx="8543925"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978EF9A-B10F-1DAB-6236-907A05F756E5}"/>
              </a:ext>
            </a:extLst>
          </p:cNvPr>
          <p:cNvSpPr>
            <a:spLocks noGrp="1"/>
          </p:cNvSpPr>
          <p:nvPr>
            <p:ph type="body" idx="1"/>
          </p:nvPr>
        </p:nvSpPr>
        <p:spPr>
          <a:xfrm>
            <a:off x="682328" y="1681164"/>
            <a:ext cx="4190702" cy="823912"/>
          </a:xfrm>
        </p:spPr>
        <p:txBody>
          <a:bodyPr anchor="b"/>
          <a:lstStyle>
            <a:lvl1pPr marL="0" indent="0">
              <a:buNone/>
              <a:defRPr sz="2100" b="1"/>
            </a:lvl1pPr>
            <a:lvl2pPr marL="402284" indent="0">
              <a:buNone/>
              <a:defRPr sz="1700" b="1"/>
            </a:lvl2pPr>
            <a:lvl3pPr marL="804569" indent="0">
              <a:buNone/>
              <a:defRPr sz="1600" b="1"/>
            </a:lvl3pPr>
            <a:lvl4pPr marL="1206855" indent="0">
              <a:buNone/>
              <a:defRPr sz="1500" b="1"/>
            </a:lvl4pPr>
            <a:lvl5pPr marL="1609139" indent="0">
              <a:buNone/>
              <a:defRPr sz="1500" b="1"/>
            </a:lvl5pPr>
            <a:lvl6pPr marL="2011423" indent="0">
              <a:buNone/>
              <a:defRPr sz="1500" b="1"/>
            </a:lvl6pPr>
            <a:lvl7pPr marL="2413708" indent="0">
              <a:buNone/>
              <a:defRPr sz="1500" b="1"/>
            </a:lvl7pPr>
            <a:lvl8pPr marL="2815992" indent="0">
              <a:buNone/>
              <a:defRPr sz="1500" b="1"/>
            </a:lvl8pPr>
            <a:lvl9pPr marL="3218278" indent="0">
              <a:buNone/>
              <a:defRPr sz="15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E400640-F18B-D6D9-C7ED-A3B9DD0EC25F}"/>
              </a:ext>
            </a:extLst>
          </p:cNvPr>
          <p:cNvSpPr>
            <a:spLocks noGrp="1"/>
          </p:cNvSpPr>
          <p:nvPr>
            <p:ph sz="half" idx="2"/>
          </p:nvPr>
        </p:nvSpPr>
        <p:spPr>
          <a:xfrm>
            <a:off x="682328" y="2505075"/>
            <a:ext cx="4190702"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99B8332-11B1-99CD-90B2-52E541C47B92}"/>
              </a:ext>
            </a:extLst>
          </p:cNvPr>
          <p:cNvSpPr>
            <a:spLocks noGrp="1"/>
          </p:cNvSpPr>
          <p:nvPr>
            <p:ph type="body" sz="quarter" idx="3"/>
          </p:nvPr>
        </p:nvSpPr>
        <p:spPr>
          <a:xfrm>
            <a:off x="5014913" y="1681164"/>
            <a:ext cx="4211341" cy="823912"/>
          </a:xfrm>
        </p:spPr>
        <p:txBody>
          <a:bodyPr anchor="b"/>
          <a:lstStyle>
            <a:lvl1pPr marL="0" indent="0">
              <a:buNone/>
              <a:defRPr sz="2100" b="1"/>
            </a:lvl1pPr>
            <a:lvl2pPr marL="402284" indent="0">
              <a:buNone/>
              <a:defRPr sz="1700" b="1"/>
            </a:lvl2pPr>
            <a:lvl3pPr marL="804569" indent="0">
              <a:buNone/>
              <a:defRPr sz="1600" b="1"/>
            </a:lvl3pPr>
            <a:lvl4pPr marL="1206855" indent="0">
              <a:buNone/>
              <a:defRPr sz="1500" b="1"/>
            </a:lvl4pPr>
            <a:lvl5pPr marL="1609139" indent="0">
              <a:buNone/>
              <a:defRPr sz="1500" b="1"/>
            </a:lvl5pPr>
            <a:lvl6pPr marL="2011423" indent="0">
              <a:buNone/>
              <a:defRPr sz="1500" b="1"/>
            </a:lvl6pPr>
            <a:lvl7pPr marL="2413708" indent="0">
              <a:buNone/>
              <a:defRPr sz="1500" b="1"/>
            </a:lvl7pPr>
            <a:lvl8pPr marL="2815992" indent="0">
              <a:buNone/>
              <a:defRPr sz="1500" b="1"/>
            </a:lvl8pPr>
            <a:lvl9pPr marL="3218278" indent="0">
              <a:buNone/>
              <a:defRPr sz="15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3A43875-3D3A-C8D2-42CA-2851CEC6C231}"/>
              </a:ext>
            </a:extLst>
          </p:cNvPr>
          <p:cNvSpPr>
            <a:spLocks noGrp="1"/>
          </p:cNvSpPr>
          <p:nvPr>
            <p:ph sz="quarter" idx="4"/>
          </p:nvPr>
        </p:nvSpPr>
        <p:spPr>
          <a:xfrm>
            <a:off x="5014913" y="2505075"/>
            <a:ext cx="421134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5B39314-07B4-4C66-44F9-43AD9EAF8615}"/>
              </a:ext>
            </a:extLst>
          </p:cNvPr>
          <p:cNvSpPr>
            <a:spLocks noGrp="1"/>
          </p:cNvSpPr>
          <p:nvPr>
            <p:ph type="dt" sz="half" idx="10"/>
          </p:nvPr>
        </p:nvSpPr>
        <p:spPr/>
        <p:txBody>
          <a:bodyPr/>
          <a:lstStyle/>
          <a:p>
            <a:fld id="{8D0849FC-35EC-4BC7-A383-1EFA650650AC}" type="datetimeFigureOut">
              <a:rPr lang="fr-FR" smtClean="0"/>
              <a:pPr/>
              <a:t>21/07/2022</a:t>
            </a:fld>
            <a:endParaRPr lang="fr-FR"/>
          </a:p>
        </p:txBody>
      </p:sp>
      <p:sp>
        <p:nvSpPr>
          <p:cNvPr id="8" name="Espace réservé du pied de page 7">
            <a:extLst>
              <a:ext uri="{FF2B5EF4-FFF2-40B4-BE49-F238E27FC236}">
                <a16:creationId xmlns:a16="http://schemas.microsoft.com/office/drawing/2014/main" id="{5725AB00-8CE5-89E6-F5B1-69F40F9B136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ECC6C83-284F-ECD2-1A30-FCFC31D329F2}"/>
              </a:ext>
            </a:extLst>
          </p:cNvPr>
          <p:cNvSpPr>
            <a:spLocks noGrp="1"/>
          </p:cNvSpPr>
          <p:nvPr>
            <p:ph type="sldNum" sz="quarter" idx="12"/>
          </p:nvPr>
        </p:nvSpPr>
        <p:spPr/>
        <p:txBody>
          <a:bodyPr/>
          <a:lstStyle/>
          <a:p>
            <a:fld id="{06B43320-C16A-4644-92D8-3DF7E4E55391}" type="slidenum">
              <a:rPr lang="fr-FR" smtClean="0"/>
              <a:pPr/>
              <a:t>‹N°›</a:t>
            </a:fld>
            <a:endParaRPr lang="fr-FR"/>
          </a:p>
        </p:txBody>
      </p:sp>
    </p:spTree>
    <p:extLst>
      <p:ext uri="{BB962C8B-B14F-4D97-AF65-F5344CB8AC3E}">
        <p14:creationId xmlns:p14="http://schemas.microsoft.com/office/powerpoint/2010/main" val="3585140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19BA6D-F6AC-06E6-8AB5-5070494FCC4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0EF2C2F-A9C4-166C-48F1-8512C62E52E8}"/>
              </a:ext>
            </a:extLst>
          </p:cNvPr>
          <p:cNvSpPr>
            <a:spLocks noGrp="1"/>
          </p:cNvSpPr>
          <p:nvPr>
            <p:ph type="dt" sz="half" idx="10"/>
          </p:nvPr>
        </p:nvSpPr>
        <p:spPr/>
        <p:txBody>
          <a:bodyPr/>
          <a:lstStyle/>
          <a:p>
            <a:fld id="{8D0849FC-35EC-4BC7-A383-1EFA650650AC}" type="datetimeFigureOut">
              <a:rPr lang="fr-FR" smtClean="0"/>
              <a:pPr/>
              <a:t>21/07/2022</a:t>
            </a:fld>
            <a:endParaRPr lang="fr-FR"/>
          </a:p>
        </p:txBody>
      </p:sp>
      <p:sp>
        <p:nvSpPr>
          <p:cNvPr id="4" name="Espace réservé du pied de page 3">
            <a:extLst>
              <a:ext uri="{FF2B5EF4-FFF2-40B4-BE49-F238E27FC236}">
                <a16:creationId xmlns:a16="http://schemas.microsoft.com/office/drawing/2014/main" id="{66607670-D2E6-3772-B448-D5F48751549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A79E3B9-2E6E-184C-C737-F55632685572}"/>
              </a:ext>
            </a:extLst>
          </p:cNvPr>
          <p:cNvSpPr>
            <a:spLocks noGrp="1"/>
          </p:cNvSpPr>
          <p:nvPr>
            <p:ph type="sldNum" sz="quarter" idx="12"/>
          </p:nvPr>
        </p:nvSpPr>
        <p:spPr/>
        <p:txBody>
          <a:bodyPr/>
          <a:lstStyle/>
          <a:p>
            <a:fld id="{06B43320-C16A-4644-92D8-3DF7E4E55391}" type="slidenum">
              <a:rPr lang="fr-FR" smtClean="0"/>
              <a:pPr/>
              <a:t>‹N°›</a:t>
            </a:fld>
            <a:endParaRPr lang="fr-FR"/>
          </a:p>
        </p:txBody>
      </p:sp>
    </p:spTree>
    <p:extLst>
      <p:ext uri="{BB962C8B-B14F-4D97-AF65-F5344CB8AC3E}">
        <p14:creationId xmlns:p14="http://schemas.microsoft.com/office/powerpoint/2010/main" val="214414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3E4CDDD-02F7-0F9D-6BC9-407FACB14AAA}"/>
              </a:ext>
            </a:extLst>
          </p:cNvPr>
          <p:cNvSpPr>
            <a:spLocks noGrp="1"/>
          </p:cNvSpPr>
          <p:nvPr>
            <p:ph type="dt" sz="half" idx="10"/>
          </p:nvPr>
        </p:nvSpPr>
        <p:spPr/>
        <p:txBody>
          <a:bodyPr/>
          <a:lstStyle/>
          <a:p>
            <a:fld id="{8D0849FC-35EC-4BC7-A383-1EFA650650AC}" type="datetimeFigureOut">
              <a:rPr lang="fr-FR" smtClean="0"/>
              <a:pPr/>
              <a:t>21/07/2022</a:t>
            </a:fld>
            <a:endParaRPr lang="fr-FR"/>
          </a:p>
        </p:txBody>
      </p:sp>
      <p:sp>
        <p:nvSpPr>
          <p:cNvPr id="3" name="Espace réservé du pied de page 2">
            <a:extLst>
              <a:ext uri="{FF2B5EF4-FFF2-40B4-BE49-F238E27FC236}">
                <a16:creationId xmlns:a16="http://schemas.microsoft.com/office/drawing/2014/main" id="{3A4136D0-CB7A-3F9A-FD34-515DF3E4BAD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8073911-8CB3-9063-9056-B2F82E7B1180}"/>
              </a:ext>
            </a:extLst>
          </p:cNvPr>
          <p:cNvSpPr>
            <a:spLocks noGrp="1"/>
          </p:cNvSpPr>
          <p:nvPr>
            <p:ph type="sldNum" sz="quarter" idx="12"/>
          </p:nvPr>
        </p:nvSpPr>
        <p:spPr/>
        <p:txBody>
          <a:bodyPr/>
          <a:lstStyle/>
          <a:p>
            <a:fld id="{06B43320-C16A-4644-92D8-3DF7E4E55391}" type="slidenum">
              <a:rPr lang="fr-FR" smtClean="0"/>
              <a:pPr/>
              <a:t>‹N°›</a:t>
            </a:fld>
            <a:endParaRPr lang="fr-FR"/>
          </a:p>
        </p:txBody>
      </p:sp>
    </p:spTree>
    <p:extLst>
      <p:ext uri="{BB962C8B-B14F-4D97-AF65-F5344CB8AC3E}">
        <p14:creationId xmlns:p14="http://schemas.microsoft.com/office/powerpoint/2010/main" val="1416893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44A581-E753-3CDF-2A2D-E791DDA4EF3A}"/>
              </a:ext>
            </a:extLst>
          </p:cNvPr>
          <p:cNvSpPr>
            <a:spLocks noGrp="1"/>
          </p:cNvSpPr>
          <p:nvPr>
            <p:ph type="title"/>
          </p:nvPr>
        </p:nvSpPr>
        <p:spPr>
          <a:xfrm>
            <a:off x="682329" y="457201"/>
            <a:ext cx="3194942" cy="1600200"/>
          </a:xfrm>
        </p:spPr>
        <p:txBody>
          <a:bodyPr anchor="b"/>
          <a:lstStyle>
            <a:lvl1pPr>
              <a:defRPr sz="2800"/>
            </a:lvl1pPr>
          </a:lstStyle>
          <a:p>
            <a:r>
              <a:rPr lang="fr-FR"/>
              <a:t>Modifiez le style du titre</a:t>
            </a:r>
          </a:p>
        </p:txBody>
      </p:sp>
      <p:sp>
        <p:nvSpPr>
          <p:cNvPr id="3" name="Espace réservé du contenu 2">
            <a:extLst>
              <a:ext uri="{FF2B5EF4-FFF2-40B4-BE49-F238E27FC236}">
                <a16:creationId xmlns:a16="http://schemas.microsoft.com/office/drawing/2014/main" id="{7DBFFFCE-FD81-C138-36A8-79FD6738A215}"/>
              </a:ext>
            </a:extLst>
          </p:cNvPr>
          <p:cNvSpPr>
            <a:spLocks noGrp="1"/>
          </p:cNvSpPr>
          <p:nvPr>
            <p:ph idx="1"/>
          </p:nvPr>
        </p:nvSpPr>
        <p:spPr>
          <a:xfrm>
            <a:off x="4211341" y="987426"/>
            <a:ext cx="5014912" cy="4873625"/>
          </a:xfrm>
        </p:spPr>
        <p:txBody>
          <a:bodyPr/>
          <a:lstStyle>
            <a:lvl1pPr>
              <a:defRPr sz="28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3C6421A-96C8-2189-659F-1F908630145C}"/>
              </a:ext>
            </a:extLst>
          </p:cNvPr>
          <p:cNvSpPr>
            <a:spLocks noGrp="1"/>
          </p:cNvSpPr>
          <p:nvPr>
            <p:ph type="body" sz="half" idx="2"/>
          </p:nvPr>
        </p:nvSpPr>
        <p:spPr>
          <a:xfrm>
            <a:off x="682329" y="2057401"/>
            <a:ext cx="3194942" cy="3811588"/>
          </a:xfrm>
        </p:spPr>
        <p:txBody>
          <a:bodyPr/>
          <a:lstStyle>
            <a:lvl1pPr marL="0" indent="0">
              <a:buNone/>
              <a:defRPr sz="1500"/>
            </a:lvl1pPr>
            <a:lvl2pPr marL="402284" indent="0">
              <a:buNone/>
              <a:defRPr sz="1200"/>
            </a:lvl2pPr>
            <a:lvl3pPr marL="804569" indent="0">
              <a:buNone/>
              <a:defRPr sz="1100"/>
            </a:lvl3pPr>
            <a:lvl4pPr marL="1206855" indent="0">
              <a:buNone/>
              <a:defRPr sz="900"/>
            </a:lvl4pPr>
            <a:lvl5pPr marL="1609139" indent="0">
              <a:buNone/>
              <a:defRPr sz="900"/>
            </a:lvl5pPr>
            <a:lvl6pPr marL="2011423" indent="0">
              <a:buNone/>
              <a:defRPr sz="900"/>
            </a:lvl6pPr>
            <a:lvl7pPr marL="2413708" indent="0">
              <a:buNone/>
              <a:defRPr sz="900"/>
            </a:lvl7pPr>
            <a:lvl8pPr marL="2815992" indent="0">
              <a:buNone/>
              <a:defRPr sz="900"/>
            </a:lvl8pPr>
            <a:lvl9pPr marL="3218278"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3332892-C241-FE0A-952A-C9DA9E8153D6}"/>
              </a:ext>
            </a:extLst>
          </p:cNvPr>
          <p:cNvSpPr>
            <a:spLocks noGrp="1"/>
          </p:cNvSpPr>
          <p:nvPr>
            <p:ph type="dt" sz="half" idx="10"/>
          </p:nvPr>
        </p:nvSpPr>
        <p:spPr/>
        <p:txBody>
          <a:bodyPr/>
          <a:lstStyle/>
          <a:p>
            <a:fld id="{8D0849FC-35EC-4BC7-A383-1EFA650650AC}" type="datetimeFigureOut">
              <a:rPr lang="fr-FR" smtClean="0"/>
              <a:pPr/>
              <a:t>21/07/2022</a:t>
            </a:fld>
            <a:endParaRPr lang="fr-FR"/>
          </a:p>
        </p:txBody>
      </p:sp>
      <p:sp>
        <p:nvSpPr>
          <p:cNvPr id="6" name="Espace réservé du pied de page 5">
            <a:extLst>
              <a:ext uri="{FF2B5EF4-FFF2-40B4-BE49-F238E27FC236}">
                <a16:creationId xmlns:a16="http://schemas.microsoft.com/office/drawing/2014/main" id="{DECA0EE1-D1D5-4264-9171-C1781CF79B6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A61AEBB-2587-025D-BADC-842151E63B7F}"/>
              </a:ext>
            </a:extLst>
          </p:cNvPr>
          <p:cNvSpPr>
            <a:spLocks noGrp="1"/>
          </p:cNvSpPr>
          <p:nvPr>
            <p:ph type="sldNum" sz="quarter" idx="12"/>
          </p:nvPr>
        </p:nvSpPr>
        <p:spPr/>
        <p:txBody>
          <a:bodyPr/>
          <a:lstStyle/>
          <a:p>
            <a:fld id="{06B43320-C16A-4644-92D8-3DF7E4E55391}" type="slidenum">
              <a:rPr lang="fr-FR" smtClean="0"/>
              <a:pPr/>
              <a:t>‹N°›</a:t>
            </a:fld>
            <a:endParaRPr lang="fr-FR"/>
          </a:p>
        </p:txBody>
      </p:sp>
    </p:spTree>
    <p:extLst>
      <p:ext uri="{BB962C8B-B14F-4D97-AF65-F5344CB8AC3E}">
        <p14:creationId xmlns:p14="http://schemas.microsoft.com/office/powerpoint/2010/main" val="241025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1CDC0B-0C4D-ECE8-7FFE-826B68D24D88}"/>
              </a:ext>
            </a:extLst>
          </p:cNvPr>
          <p:cNvSpPr>
            <a:spLocks noGrp="1"/>
          </p:cNvSpPr>
          <p:nvPr>
            <p:ph type="title"/>
          </p:nvPr>
        </p:nvSpPr>
        <p:spPr>
          <a:xfrm>
            <a:off x="682329" y="457201"/>
            <a:ext cx="3194942" cy="1600200"/>
          </a:xfrm>
        </p:spPr>
        <p:txBody>
          <a:bodyPr anchor="b"/>
          <a:lstStyle>
            <a:lvl1pPr>
              <a:defRPr sz="2800"/>
            </a:lvl1pPr>
          </a:lstStyle>
          <a:p>
            <a:r>
              <a:rPr lang="fr-FR"/>
              <a:t>Modifiez le style du titre</a:t>
            </a:r>
          </a:p>
        </p:txBody>
      </p:sp>
      <p:sp>
        <p:nvSpPr>
          <p:cNvPr id="3" name="Espace réservé pour une image  2">
            <a:extLst>
              <a:ext uri="{FF2B5EF4-FFF2-40B4-BE49-F238E27FC236}">
                <a16:creationId xmlns:a16="http://schemas.microsoft.com/office/drawing/2014/main" id="{E3A2E858-5705-E952-F5F5-936FCD202915}"/>
              </a:ext>
            </a:extLst>
          </p:cNvPr>
          <p:cNvSpPr>
            <a:spLocks noGrp="1"/>
          </p:cNvSpPr>
          <p:nvPr>
            <p:ph type="pic" idx="1"/>
          </p:nvPr>
        </p:nvSpPr>
        <p:spPr>
          <a:xfrm>
            <a:off x="4211341" y="987426"/>
            <a:ext cx="5014912" cy="4873625"/>
          </a:xfrm>
        </p:spPr>
        <p:txBody>
          <a:bodyPr/>
          <a:lstStyle>
            <a:lvl1pPr marL="0" indent="0">
              <a:buNone/>
              <a:defRPr sz="2800"/>
            </a:lvl1pPr>
            <a:lvl2pPr marL="402284" indent="0">
              <a:buNone/>
              <a:defRPr sz="2400"/>
            </a:lvl2pPr>
            <a:lvl3pPr marL="804569" indent="0">
              <a:buNone/>
              <a:defRPr sz="2100"/>
            </a:lvl3pPr>
            <a:lvl4pPr marL="1206855" indent="0">
              <a:buNone/>
              <a:defRPr sz="1700"/>
            </a:lvl4pPr>
            <a:lvl5pPr marL="1609139" indent="0">
              <a:buNone/>
              <a:defRPr sz="1700"/>
            </a:lvl5pPr>
            <a:lvl6pPr marL="2011423" indent="0">
              <a:buNone/>
              <a:defRPr sz="1700"/>
            </a:lvl6pPr>
            <a:lvl7pPr marL="2413708" indent="0">
              <a:buNone/>
              <a:defRPr sz="1700"/>
            </a:lvl7pPr>
            <a:lvl8pPr marL="2815992" indent="0">
              <a:buNone/>
              <a:defRPr sz="1700"/>
            </a:lvl8pPr>
            <a:lvl9pPr marL="3218278" indent="0">
              <a:buNone/>
              <a:defRPr sz="1700"/>
            </a:lvl9pPr>
          </a:lstStyle>
          <a:p>
            <a:endParaRPr lang="fr-FR"/>
          </a:p>
        </p:txBody>
      </p:sp>
      <p:sp>
        <p:nvSpPr>
          <p:cNvPr id="4" name="Espace réservé du texte 3">
            <a:extLst>
              <a:ext uri="{FF2B5EF4-FFF2-40B4-BE49-F238E27FC236}">
                <a16:creationId xmlns:a16="http://schemas.microsoft.com/office/drawing/2014/main" id="{4D40EBCA-0E68-F2A6-8E1A-907BB7AA67A3}"/>
              </a:ext>
            </a:extLst>
          </p:cNvPr>
          <p:cNvSpPr>
            <a:spLocks noGrp="1"/>
          </p:cNvSpPr>
          <p:nvPr>
            <p:ph type="body" sz="half" idx="2"/>
          </p:nvPr>
        </p:nvSpPr>
        <p:spPr>
          <a:xfrm>
            <a:off x="682329" y="2057401"/>
            <a:ext cx="3194942" cy="3811588"/>
          </a:xfrm>
        </p:spPr>
        <p:txBody>
          <a:bodyPr/>
          <a:lstStyle>
            <a:lvl1pPr marL="0" indent="0">
              <a:buNone/>
              <a:defRPr sz="1500"/>
            </a:lvl1pPr>
            <a:lvl2pPr marL="402284" indent="0">
              <a:buNone/>
              <a:defRPr sz="1200"/>
            </a:lvl2pPr>
            <a:lvl3pPr marL="804569" indent="0">
              <a:buNone/>
              <a:defRPr sz="1100"/>
            </a:lvl3pPr>
            <a:lvl4pPr marL="1206855" indent="0">
              <a:buNone/>
              <a:defRPr sz="900"/>
            </a:lvl4pPr>
            <a:lvl5pPr marL="1609139" indent="0">
              <a:buNone/>
              <a:defRPr sz="900"/>
            </a:lvl5pPr>
            <a:lvl6pPr marL="2011423" indent="0">
              <a:buNone/>
              <a:defRPr sz="900"/>
            </a:lvl6pPr>
            <a:lvl7pPr marL="2413708" indent="0">
              <a:buNone/>
              <a:defRPr sz="900"/>
            </a:lvl7pPr>
            <a:lvl8pPr marL="2815992" indent="0">
              <a:buNone/>
              <a:defRPr sz="900"/>
            </a:lvl8pPr>
            <a:lvl9pPr marL="3218278"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240A1D9-62BB-2356-495D-F88612223CCC}"/>
              </a:ext>
            </a:extLst>
          </p:cNvPr>
          <p:cNvSpPr>
            <a:spLocks noGrp="1"/>
          </p:cNvSpPr>
          <p:nvPr>
            <p:ph type="dt" sz="half" idx="10"/>
          </p:nvPr>
        </p:nvSpPr>
        <p:spPr/>
        <p:txBody>
          <a:bodyPr/>
          <a:lstStyle/>
          <a:p>
            <a:fld id="{8D0849FC-35EC-4BC7-A383-1EFA650650AC}" type="datetimeFigureOut">
              <a:rPr lang="fr-FR" smtClean="0"/>
              <a:pPr/>
              <a:t>21/07/2022</a:t>
            </a:fld>
            <a:endParaRPr lang="fr-FR"/>
          </a:p>
        </p:txBody>
      </p:sp>
      <p:sp>
        <p:nvSpPr>
          <p:cNvPr id="6" name="Espace réservé du pied de page 5">
            <a:extLst>
              <a:ext uri="{FF2B5EF4-FFF2-40B4-BE49-F238E27FC236}">
                <a16:creationId xmlns:a16="http://schemas.microsoft.com/office/drawing/2014/main" id="{12AC4781-0B58-9F44-1B34-41C847D90F0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413341-4A86-1CB7-E688-716F05571865}"/>
              </a:ext>
            </a:extLst>
          </p:cNvPr>
          <p:cNvSpPr>
            <a:spLocks noGrp="1"/>
          </p:cNvSpPr>
          <p:nvPr>
            <p:ph type="sldNum" sz="quarter" idx="12"/>
          </p:nvPr>
        </p:nvSpPr>
        <p:spPr/>
        <p:txBody>
          <a:bodyPr/>
          <a:lstStyle/>
          <a:p>
            <a:fld id="{06B43320-C16A-4644-92D8-3DF7E4E55391}" type="slidenum">
              <a:rPr lang="fr-FR" smtClean="0"/>
              <a:pPr/>
              <a:t>‹N°›</a:t>
            </a:fld>
            <a:endParaRPr lang="fr-FR"/>
          </a:p>
        </p:txBody>
      </p:sp>
    </p:spTree>
    <p:extLst>
      <p:ext uri="{BB962C8B-B14F-4D97-AF65-F5344CB8AC3E}">
        <p14:creationId xmlns:p14="http://schemas.microsoft.com/office/powerpoint/2010/main" val="4291920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0000">
              <a:srgbClr val="D98F0B">
                <a:alpha val="20000"/>
              </a:srgbClr>
            </a:gs>
            <a:gs pos="31000">
              <a:schemeClr val="accent2">
                <a:lumMod val="60000"/>
                <a:lumOff val="40000"/>
              </a:schemeClr>
            </a:gs>
            <a:gs pos="9000">
              <a:schemeClr val="accent2">
                <a:lumMod val="75000"/>
              </a:schemeClr>
            </a:gs>
            <a:gs pos="56000">
              <a:schemeClr val="accent2">
                <a:lumMod val="60000"/>
                <a:lumOff val="40000"/>
              </a:schemeClr>
            </a:gs>
            <a:gs pos="76000">
              <a:schemeClr val="accent2">
                <a:lumMod val="40000"/>
                <a:lumOff val="60000"/>
              </a:schemeClr>
            </a:gs>
          </a:gsLst>
          <a:lin ang="8100000" scaled="1"/>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108743A-4A1C-E913-D39A-77AD9FA2F859}"/>
              </a:ext>
            </a:extLst>
          </p:cNvPr>
          <p:cNvSpPr>
            <a:spLocks noGrp="1"/>
          </p:cNvSpPr>
          <p:nvPr>
            <p:ph type="title"/>
          </p:nvPr>
        </p:nvSpPr>
        <p:spPr>
          <a:xfrm>
            <a:off x="681038" y="365126"/>
            <a:ext cx="8543925" cy="1325563"/>
          </a:xfrm>
          <a:prstGeom prst="rect">
            <a:avLst/>
          </a:prstGeom>
        </p:spPr>
        <p:txBody>
          <a:bodyPr vert="horz" lIns="80457" tIns="40229" rIns="80457" bIns="40229"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050DF51-DEC5-4E53-DC7F-44F46D8B47A5}"/>
              </a:ext>
            </a:extLst>
          </p:cNvPr>
          <p:cNvSpPr>
            <a:spLocks noGrp="1"/>
          </p:cNvSpPr>
          <p:nvPr>
            <p:ph type="body" idx="1"/>
          </p:nvPr>
        </p:nvSpPr>
        <p:spPr>
          <a:xfrm>
            <a:off x="681038" y="1825625"/>
            <a:ext cx="8543925" cy="4351338"/>
          </a:xfrm>
          <a:prstGeom prst="rect">
            <a:avLst/>
          </a:prstGeom>
        </p:spPr>
        <p:txBody>
          <a:bodyPr vert="horz" lIns="80457" tIns="40229" rIns="80457" bIns="4022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358F3B-4085-3FFB-C7F7-1D30DC4A02E9}"/>
              </a:ext>
            </a:extLst>
          </p:cNvPr>
          <p:cNvSpPr>
            <a:spLocks noGrp="1"/>
          </p:cNvSpPr>
          <p:nvPr>
            <p:ph type="dt" sz="half" idx="2"/>
          </p:nvPr>
        </p:nvSpPr>
        <p:spPr>
          <a:xfrm>
            <a:off x="681038" y="6356351"/>
            <a:ext cx="2228850" cy="365125"/>
          </a:xfrm>
          <a:prstGeom prst="rect">
            <a:avLst/>
          </a:prstGeom>
        </p:spPr>
        <p:txBody>
          <a:bodyPr vert="horz" lIns="80457" tIns="40229" rIns="80457" bIns="40229" rtlCol="0" anchor="ctr"/>
          <a:lstStyle>
            <a:lvl1pPr algn="l">
              <a:defRPr sz="1100">
                <a:solidFill>
                  <a:schemeClr val="tx1">
                    <a:tint val="75000"/>
                  </a:schemeClr>
                </a:solidFill>
              </a:defRPr>
            </a:lvl1pPr>
          </a:lstStyle>
          <a:p>
            <a:fld id="{8D0849FC-35EC-4BC7-A383-1EFA650650AC}" type="datetimeFigureOut">
              <a:rPr lang="fr-FR" smtClean="0"/>
              <a:pPr/>
              <a:t>21/07/2022</a:t>
            </a:fld>
            <a:endParaRPr lang="fr-FR"/>
          </a:p>
        </p:txBody>
      </p:sp>
      <p:sp>
        <p:nvSpPr>
          <p:cNvPr id="5" name="Espace réservé du pied de page 4">
            <a:extLst>
              <a:ext uri="{FF2B5EF4-FFF2-40B4-BE49-F238E27FC236}">
                <a16:creationId xmlns:a16="http://schemas.microsoft.com/office/drawing/2014/main" id="{2375902F-591B-CDC2-A83C-7C0F6EC13938}"/>
              </a:ext>
            </a:extLst>
          </p:cNvPr>
          <p:cNvSpPr>
            <a:spLocks noGrp="1"/>
          </p:cNvSpPr>
          <p:nvPr>
            <p:ph type="ftr" sz="quarter" idx="3"/>
          </p:nvPr>
        </p:nvSpPr>
        <p:spPr>
          <a:xfrm>
            <a:off x="3281363" y="6356351"/>
            <a:ext cx="3343275" cy="365125"/>
          </a:xfrm>
          <a:prstGeom prst="rect">
            <a:avLst/>
          </a:prstGeom>
        </p:spPr>
        <p:txBody>
          <a:bodyPr vert="horz" lIns="80457" tIns="40229" rIns="80457" bIns="40229" rtlCol="0" anchor="ctr"/>
          <a:lstStyle>
            <a:lvl1pPr algn="ctr">
              <a:defRPr sz="11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D78A8F6-597D-0898-4FF1-C8C251E39C72}"/>
              </a:ext>
            </a:extLst>
          </p:cNvPr>
          <p:cNvSpPr>
            <a:spLocks noGrp="1"/>
          </p:cNvSpPr>
          <p:nvPr>
            <p:ph type="sldNum" sz="quarter" idx="4"/>
          </p:nvPr>
        </p:nvSpPr>
        <p:spPr>
          <a:xfrm>
            <a:off x="6996113" y="6356351"/>
            <a:ext cx="2228850" cy="365125"/>
          </a:xfrm>
          <a:prstGeom prst="rect">
            <a:avLst/>
          </a:prstGeom>
        </p:spPr>
        <p:txBody>
          <a:bodyPr vert="horz" lIns="80457" tIns="40229" rIns="80457" bIns="40229" rtlCol="0" anchor="ctr"/>
          <a:lstStyle>
            <a:lvl1pPr algn="r">
              <a:defRPr sz="1100">
                <a:solidFill>
                  <a:schemeClr val="tx1">
                    <a:tint val="75000"/>
                  </a:schemeClr>
                </a:solidFill>
              </a:defRPr>
            </a:lvl1pPr>
          </a:lstStyle>
          <a:p>
            <a:fld id="{06B43320-C16A-4644-92D8-3DF7E4E55391}" type="slidenum">
              <a:rPr lang="fr-FR" smtClean="0"/>
              <a:pPr/>
              <a:t>‹N°›</a:t>
            </a:fld>
            <a:endParaRPr lang="fr-FR"/>
          </a:p>
        </p:txBody>
      </p:sp>
    </p:spTree>
    <p:extLst>
      <p:ext uri="{BB962C8B-B14F-4D97-AF65-F5344CB8AC3E}">
        <p14:creationId xmlns:p14="http://schemas.microsoft.com/office/powerpoint/2010/main" val="3652920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804569" rtl="0" eaLnBrk="1" latinLnBrk="0" hangingPunct="1">
        <a:lnSpc>
          <a:spcPct val="90000"/>
        </a:lnSpc>
        <a:spcBef>
          <a:spcPct val="0"/>
        </a:spcBef>
        <a:buNone/>
        <a:defRPr sz="3900" kern="1200">
          <a:solidFill>
            <a:schemeClr val="tx1"/>
          </a:solidFill>
          <a:latin typeface="+mj-lt"/>
          <a:ea typeface="+mj-ea"/>
          <a:cs typeface="+mj-cs"/>
        </a:defRPr>
      </a:lvl1pPr>
    </p:titleStyle>
    <p:bodyStyle>
      <a:lvl1pPr marL="201142" indent="-201142" algn="l" defTabSz="804569" rtl="0" eaLnBrk="1" latinLnBrk="0" hangingPunct="1">
        <a:lnSpc>
          <a:spcPct val="90000"/>
        </a:lnSpc>
        <a:spcBef>
          <a:spcPts val="881"/>
        </a:spcBef>
        <a:buFont typeface="Arial" panose="020B0604020202020204" pitchFamily="34" charset="0"/>
        <a:buChar char="•"/>
        <a:defRPr sz="2400" kern="1200">
          <a:solidFill>
            <a:schemeClr val="tx1"/>
          </a:solidFill>
          <a:latin typeface="+mn-lt"/>
          <a:ea typeface="+mn-ea"/>
          <a:cs typeface="+mn-cs"/>
        </a:defRPr>
      </a:lvl1pPr>
      <a:lvl2pPr marL="603427" indent="-201142" algn="l" defTabSz="804569" rtl="0" eaLnBrk="1" latinLnBrk="0" hangingPunct="1">
        <a:lnSpc>
          <a:spcPct val="90000"/>
        </a:lnSpc>
        <a:spcBef>
          <a:spcPts val="440"/>
        </a:spcBef>
        <a:buFont typeface="Arial" panose="020B0604020202020204" pitchFamily="34" charset="0"/>
        <a:buChar char="•"/>
        <a:defRPr sz="2100" kern="1200">
          <a:solidFill>
            <a:schemeClr val="tx1"/>
          </a:solidFill>
          <a:latin typeface="+mn-lt"/>
          <a:ea typeface="+mn-ea"/>
          <a:cs typeface="+mn-cs"/>
        </a:defRPr>
      </a:lvl2pPr>
      <a:lvl3pPr marL="1005712" indent="-201142" algn="l" defTabSz="804569" rtl="0" eaLnBrk="1" latinLnBrk="0" hangingPunct="1">
        <a:lnSpc>
          <a:spcPct val="90000"/>
        </a:lnSpc>
        <a:spcBef>
          <a:spcPts val="440"/>
        </a:spcBef>
        <a:buFont typeface="Arial" panose="020B0604020202020204" pitchFamily="34" charset="0"/>
        <a:buChar char="•"/>
        <a:defRPr sz="1700" kern="1200">
          <a:solidFill>
            <a:schemeClr val="tx1"/>
          </a:solidFill>
          <a:latin typeface="+mn-lt"/>
          <a:ea typeface="+mn-ea"/>
          <a:cs typeface="+mn-cs"/>
        </a:defRPr>
      </a:lvl3pPr>
      <a:lvl4pPr marL="1407997" indent="-201142" algn="l" defTabSz="804569" rtl="0" eaLnBrk="1" latinLnBrk="0" hangingPunct="1">
        <a:lnSpc>
          <a:spcPct val="90000"/>
        </a:lnSpc>
        <a:spcBef>
          <a:spcPts val="440"/>
        </a:spcBef>
        <a:buFont typeface="Arial" panose="020B0604020202020204" pitchFamily="34" charset="0"/>
        <a:buChar char="•"/>
        <a:defRPr sz="1600" kern="1200">
          <a:solidFill>
            <a:schemeClr val="tx1"/>
          </a:solidFill>
          <a:latin typeface="+mn-lt"/>
          <a:ea typeface="+mn-ea"/>
          <a:cs typeface="+mn-cs"/>
        </a:defRPr>
      </a:lvl4pPr>
      <a:lvl5pPr marL="1810281" indent="-201142" algn="l" defTabSz="804569" rtl="0" eaLnBrk="1" latinLnBrk="0" hangingPunct="1">
        <a:lnSpc>
          <a:spcPct val="90000"/>
        </a:lnSpc>
        <a:spcBef>
          <a:spcPts val="440"/>
        </a:spcBef>
        <a:buFont typeface="Arial" panose="020B0604020202020204" pitchFamily="34" charset="0"/>
        <a:buChar char="•"/>
        <a:defRPr sz="1600" kern="1200">
          <a:solidFill>
            <a:schemeClr val="tx1"/>
          </a:solidFill>
          <a:latin typeface="+mn-lt"/>
          <a:ea typeface="+mn-ea"/>
          <a:cs typeface="+mn-cs"/>
        </a:defRPr>
      </a:lvl5pPr>
      <a:lvl6pPr marL="2212565" indent="-201142" algn="l" defTabSz="804569" rtl="0" eaLnBrk="1" latinLnBrk="0" hangingPunct="1">
        <a:lnSpc>
          <a:spcPct val="90000"/>
        </a:lnSpc>
        <a:spcBef>
          <a:spcPts val="440"/>
        </a:spcBef>
        <a:buFont typeface="Arial" panose="020B0604020202020204" pitchFamily="34" charset="0"/>
        <a:buChar char="•"/>
        <a:defRPr sz="1600" kern="1200">
          <a:solidFill>
            <a:schemeClr val="tx1"/>
          </a:solidFill>
          <a:latin typeface="+mn-lt"/>
          <a:ea typeface="+mn-ea"/>
          <a:cs typeface="+mn-cs"/>
        </a:defRPr>
      </a:lvl6pPr>
      <a:lvl7pPr marL="2614850" indent="-201142" algn="l" defTabSz="804569" rtl="0" eaLnBrk="1" latinLnBrk="0" hangingPunct="1">
        <a:lnSpc>
          <a:spcPct val="90000"/>
        </a:lnSpc>
        <a:spcBef>
          <a:spcPts val="440"/>
        </a:spcBef>
        <a:buFont typeface="Arial" panose="020B0604020202020204" pitchFamily="34" charset="0"/>
        <a:buChar char="•"/>
        <a:defRPr sz="1600" kern="1200">
          <a:solidFill>
            <a:schemeClr val="tx1"/>
          </a:solidFill>
          <a:latin typeface="+mn-lt"/>
          <a:ea typeface="+mn-ea"/>
          <a:cs typeface="+mn-cs"/>
        </a:defRPr>
      </a:lvl7pPr>
      <a:lvl8pPr marL="3017136" indent="-201142" algn="l" defTabSz="804569" rtl="0" eaLnBrk="1" latinLnBrk="0" hangingPunct="1">
        <a:lnSpc>
          <a:spcPct val="90000"/>
        </a:lnSpc>
        <a:spcBef>
          <a:spcPts val="440"/>
        </a:spcBef>
        <a:buFont typeface="Arial" panose="020B0604020202020204" pitchFamily="34" charset="0"/>
        <a:buChar char="•"/>
        <a:defRPr sz="1600" kern="1200">
          <a:solidFill>
            <a:schemeClr val="tx1"/>
          </a:solidFill>
          <a:latin typeface="+mn-lt"/>
          <a:ea typeface="+mn-ea"/>
          <a:cs typeface="+mn-cs"/>
        </a:defRPr>
      </a:lvl8pPr>
      <a:lvl9pPr marL="3419420" indent="-201142" algn="l" defTabSz="804569" rtl="0" eaLnBrk="1" latinLnBrk="0" hangingPunct="1">
        <a:lnSpc>
          <a:spcPct val="90000"/>
        </a:lnSpc>
        <a:spcBef>
          <a:spcPts val="440"/>
        </a:spcBef>
        <a:buFont typeface="Arial" panose="020B0604020202020204" pitchFamily="34" charset="0"/>
        <a:buChar char="•"/>
        <a:defRPr sz="1600" kern="1200">
          <a:solidFill>
            <a:schemeClr val="tx1"/>
          </a:solidFill>
          <a:latin typeface="+mn-lt"/>
          <a:ea typeface="+mn-ea"/>
          <a:cs typeface="+mn-cs"/>
        </a:defRPr>
      </a:lvl9pPr>
    </p:bodyStyle>
    <p:otherStyle>
      <a:defPPr>
        <a:defRPr lang="fr-FR"/>
      </a:defPPr>
      <a:lvl1pPr marL="0" algn="l" defTabSz="804569" rtl="0" eaLnBrk="1" latinLnBrk="0" hangingPunct="1">
        <a:defRPr sz="1600" kern="1200">
          <a:solidFill>
            <a:schemeClr val="tx1"/>
          </a:solidFill>
          <a:latin typeface="+mn-lt"/>
          <a:ea typeface="+mn-ea"/>
          <a:cs typeface="+mn-cs"/>
        </a:defRPr>
      </a:lvl1pPr>
      <a:lvl2pPr marL="402284" algn="l" defTabSz="804569" rtl="0" eaLnBrk="1" latinLnBrk="0" hangingPunct="1">
        <a:defRPr sz="1600" kern="1200">
          <a:solidFill>
            <a:schemeClr val="tx1"/>
          </a:solidFill>
          <a:latin typeface="+mn-lt"/>
          <a:ea typeface="+mn-ea"/>
          <a:cs typeface="+mn-cs"/>
        </a:defRPr>
      </a:lvl2pPr>
      <a:lvl3pPr marL="804569" algn="l" defTabSz="804569" rtl="0" eaLnBrk="1" latinLnBrk="0" hangingPunct="1">
        <a:defRPr sz="1600" kern="1200">
          <a:solidFill>
            <a:schemeClr val="tx1"/>
          </a:solidFill>
          <a:latin typeface="+mn-lt"/>
          <a:ea typeface="+mn-ea"/>
          <a:cs typeface="+mn-cs"/>
        </a:defRPr>
      </a:lvl3pPr>
      <a:lvl4pPr marL="1206855" algn="l" defTabSz="804569" rtl="0" eaLnBrk="1" latinLnBrk="0" hangingPunct="1">
        <a:defRPr sz="1600" kern="1200">
          <a:solidFill>
            <a:schemeClr val="tx1"/>
          </a:solidFill>
          <a:latin typeface="+mn-lt"/>
          <a:ea typeface="+mn-ea"/>
          <a:cs typeface="+mn-cs"/>
        </a:defRPr>
      </a:lvl4pPr>
      <a:lvl5pPr marL="1609139" algn="l" defTabSz="804569" rtl="0" eaLnBrk="1" latinLnBrk="0" hangingPunct="1">
        <a:defRPr sz="1600" kern="1200">
          <a:solidFill>
            <a:schemeClr val="tx1"/>
          </a:solidFill>
          <a:latin typeface="+mn-lt"/>
          <a:ea typeface="+mn-ea"/>
          <a:cs typeface="+mn-cs"/>
        </a:defRPr>
      </a:lvl5pPr>
      <a:lvl6pPr marL="2011423" algn="l" defTabSz="804569" rtl="0" eaLnBrk="1" latinLnBrk="0" hangingPunct="1">
        <a:defRPr sz="1600" kern="1200">
          <a:solidFill>
            <a:schemeClr val="tx1"/>
          </a:solidFill>
          <a:latin typeface="+mn-lt"/>
          <a:ea typeface="+mn-ea"/>
          <a:cs typeface="+mn-cs"/>
        </a:defRPr>
      </a:lvl6pPr>
      <a:lvl7pPr marL="2413708" algn="l" defTabSz="804569" rtl="0" eaLnBrk="1" latinLnBrk="0" hangingPunct="1">
        <a:defRPr sz="1600" kern="1200">
          <a:solidFill>
            <a:schemeClr val="tx1"/>
          </a:solidFill>
          <a:latin typeface="+mn-lt"/>
          <a:ea typeface="+mn-ea"/>
          <a:cs typeface="+mn-cs"/>
        </a:defRPr>
      </a:lvl7pPr>
      <a:lvl8pPr marL="2815992" algn="l" defTabSz="804569" rtl="0" eaLnBrk="1" latinLnBrk="0" hangingPunct="1">
        <a:defRPr sz="1600" kern="1200">
          <a:solidFill>
            <a:schemeClr val="tx1"/>
          </a:solidFill>
          <a:latin typeface="+mn-lt"/>
          <a:ea typeface="+mn-ea"/>
          <a:cs typeface="+mn-cs"/>
        </a:defRPr>
      </a:lvl8pPr>
      <a:lvl9pPr marL="3218278" algn="l" defTabSz="804569"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aelf.org/bible/Lc/24"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rgbClr val="D98F0B">
                <a:alpha val="20000"/>
              </a:srgbClr>
            </a:gs>
            <a:gs pos="31000">
              <a:schemeClr val="accent2">
                <a:lumMod val="60000"/>
                <a:lumOff val="40000"/>
              </a:schemeClr>
            </a:gs>
            <a:gs pos="9000">
              <a:schemeClr val="accent2">
                <a:lumMod val="75000"/>
              </a:schemeClr>
            </a:gs>
            <a:gs pos="56000">
              <a:schemeClr val="accent2">
                <a:lumMod val="60000"/>
                <a:lumOff val="40000"/>
              </a:schemeClr>
            </a:gs>
            <a:gs pos="76000">
              <a:schemeClr val="accent2">
                <a:alpha val="18000"/>
                <a:lumMod val="56000"/>
                <a:lumOff val="44000"/>
              </a:schemeClr>
            </a:gs>
          </a:gsLst>
          <a:lin ang="8100000" scaled="1"/>
          <a:tileRect/>
        </a:gra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1D86F91-928F-6E91-A2DE-9F849CD2489B}"/>
              </a:ext>
            </a:extLst>
          </p:cNvPr>
          <p:cNvSpPr txBox="1"/>
          <p:nvPr/>
        </p:nvSpPr>
        <p:spPr>
          <a:xfrm>
            <a:off x="352775" y="439218"/>
            <a:ext cx="3997033" cy="4267005"/>
          </a:xfrm>
          <a:prstGeom prst="rect">
            <a:avLst/>
          </a:prstGeom>
          <a:noFill/>
          <a:ln w="76200">
            <a:solidFill>
              <a:schemeClr val="accent2">
                <a:lumMod val="75000"/>
              </a:schemeClr>
            </a:solidFill>
          </a:ln>
        </p:spPr>
        <p:txBody>
          <a:bodyPr wrap="square" lIns="80457" tIns="40229" rIns="80457" bIns="40229" rtlCol="0">
            <a:spAutoFit/>
          </a:bodyPr>
          <a:lstStyle/>
          <a:p>
            <a:r>
              <a:rPr lang="fr-FR" b="1" dirty="0">
                <a:latin typeface="Times New Roman" panose="02020603050405020304" pitchFamily="18" charset="0"/>
                <a:cs typeface="Times New Roman" panose="02020603050405020304" pitchFamily="18" charset="0"/>
              </a:rPr>
              <a:t>Expressions                                      	Diapos </a:t>
            </a:r>
          </a:p>
          <a:p>
            <a:r>
              <a:rPr lang="fr-FR" dirty="0">
                <a:latin typeface="Times New Roman" panose="02020603050405020304" pitchFamily="18" charset="0"/>
                <a:cs typeface="Times New Roman" panose="02020603050405020304" pitchFamily="18" charset="0"/>
              </a:rPr>
              <a:t>-marchant vers Jérusalem  		03 à 06 </a:t>
            </a:r>
          </a:p>
          <a:p>
            <a:r>
              <a:rPr lang="fr-FR" dirty="0">
                <a:latin typeface="Times New Roman" panose="02020603050405020304" pitchFamily="18" charset="0"/>
                <a:cs typeface="Times New Roman" panose="02020603050405020304" pitchFamily="18" charset="0"/>
              </a:rPr>
              <a:t>-entre la Samarie et la Galilée 	07 à 10</a:t>
            </a:r>
          </a:p>
          <a:p>
            <a:r>
              <a:rPr lang="fr-FR" dirty="0">
                <a:latin typeface="Times New Roman" panose="02020603050405020304" pitchFamily="18" charset="0"/>
                <a:cs typeface="Times New Roman" panose="02020603050405020304" pitchFamily="18" charset="0"/>
              </a:rPr>
              <a:t>-10  				11 à 14</a:t>
            </a:r>
          </a:p>
          <a:p>
            <a:r>
              <a:rPr lang="fr-FR" dirty="0">
                <a:latin typeface="Times New Roman" panose="02020603050405020304" pitchFamily="18" charset="0"/>
                <a:cs typeface="Times New Roman" panose="02020603050405020304" pitchFamily="18" charset="0"/>
              </a:rPr>
              <a:t>-lépreux 				15 à 19</a:t>
            </a:r>
          </a:p>
          <a:p>
            <a:r>
              <a:rPr lang="fr-FR" dirty="0">
                <a:latin typeface="Times New Roman" panose="02020603050405020304" pitchFamily="18" charset="0"/>
                <a:cs typeface="Times New Roman" panose="02020603050405020304" pitchFamily="18" charset="0"/>
              </a:rPr>
              <a:t>-vinrent à sa rencontre 		20 à 23</a:t>
            </a:r>
          </a:p>
          <a:p>
            <a:r>
              <a:rPr lang="fr-FR" dirty="0">
                <a:latin typeface="Times New Roman" panose="02020603050405020304" pitchFamily="18" charset="0"/>
                <a:cs typeface="Times New Roman" panose="02020603050405020304" pitchFamily="18" charset="0"/>
              </a:rPr>
              <a:t>-prends pitié 			24 à 27</a:t>
            </a:r>
          </a:p>
          <a:p>
            <a:r>
              <a:rPr lang="fr-FR" dirty="0">
                <a:latin typeface="Times New Roman" panose="02020603050405020304" pitchFamily="18" charset="0"/>
                <a:cs typeface="Times New Roman" panose="02020603050405020304" pitchFamily="18" charset="0"/>
              </a:rPr>
              <a:t>-aller vous montrer aux prêtres 	28 à 31</a:t>
            </a:r>
          </a:p>
          <a:p>
            <a:r>
              <a:rPr lang="fr-FR" dirty="0">
                <a:latin typeface="Times New Roman" panose="02020603050405020304" pitchFamily="18" charset="0"/>
                <a:cs typeface="Times New Roman" panose="02020603050405020304" pitchFamily="18" charset="0"/>
              </a:rPr>
              <a:t>-furent purifiés 			32 à 36</a:t>
            </a:r>
          </a:p>
          <a:p>
            <a:r>
              <a:rPr lang="fr-FR" dirty="0">
                <a:latin typeface="Times New Roman" panose="02020603050405020304" pitchFamily="18" charset="0"/>
                <a:cs typeface="Times New Roman" panose="02020603050405020304" pitchFamily="18" charset="0"/>
              </a:rPr>
              <a:t>-revint sur ses pas 			37 à 40</a:t>
            </a:r>
          </a:p>
          <a:p>
            <a:r>
              <a:rPr lang="fr-FR" dirty="0">
                <a:latin typeface="Times New Roman" panose="02020603050405020304" pitchFamily="18" charset="0"/>
                <a:cs typeface="Times New Roman" panose="02020603050405020304" pitchFamily="18" charset="0"/>
              </a:rPr>
              <a:t>-glorifiant Dieu 			41 à 44 </a:t>
            </a:r>
          </a:p>
          <a:p>
            <a:r>
              <a:rPr lang="fr-FR" dirty="0">
                <a:latin typeface="Times New Roman" panose="02020603050405020304" pitchFamily="18" charset="0"/>
                <a:cs typeface="Times New Roman" panose="02020603050405020304" pitchFamily="18" charset="0"/>
              </a:rPr>
              <a:t>-rendant grâce 			45 à 48</a:t>
            </a:r>
          </a:p>
          <a:p>
            <a:r>
              <a:rPr lang="fr-FR" dirty="0">
                <a:latin typeface="Times New Roman" panose="02020603050405020304" pitchFamily="18" charset="0"/>
                <a:cs typeface="Times New Roman" panose="02020603050405020304" pitchFamily="18" charset="0"/>
              </a:rPr>
              <a:t>-samaritain 			49 à 52</a:t>
            </a:r>
          </a:p>
          <a:p>
            <a:r>
              <a:rPr lang="fr-FR" dirty="0">
                <a:latin typeface="Times New Roman" panose="02020603050405020304" pitchFamily="18" charset="0"/>
                <a:cs typeface="Times New Roman" panose="02020603050405020304" pitchFamily="18" charset="0"/>
              </a:rPr>
              <a:t>-tous les 10 n’ont-ils pas été purifiés ? 	53 à 56 </a:t>
            </a:r>
          </a:p>
          <a:p>
            <a:r>
              <a:rPr lang="fr-FR" dirty="0">
                <a:latin typeface="Times New Roman" panose="02020603050405020304" pitchFamily="18" charset="0"/>
                <a:cs typeface="Times New Roman" panose="02020603050405020304" pitchFamily="18" charset="0"/>
              </a:rPr>
              <a:t>-relève-toi 			57 à 60</a:t>
            </a:r>
          </a:p>
          <a:p>
            <a:r>
              <a:rPr lang="fr-FR" dirty="0">
                <a:latin typeface="Times New Roman" panose="02020603050405020304" pitchFamily="18" charset="0"/>
                <a:cs typeface="Times New Roman" panose="02020603050405020304" pitchFamily="18" charset="0"/>
              </a:rPr>
              <a:t>-ta foi t'a sauvé 			61 à 64</a:t>
            </a:r>
          </a:p>
          <a:p>
            <a:r>
              <a:rPr lang="fr-FR" b="1" dirty="0">
                <a:latin typeface="Times New Roman" panose="02020603050405020304" pitchFamily="18" charset="0"/>
                <a:cs typeface="Times New Roman" panose="02020603050405020304" pitchFamily="18" charset="0"/>
              </a:rPr>
              <a:t>Synthèse finale 			65</a:t>
            </a:r>
          </a:p>
        </p:txBody>
      </p:sp>
      <p:sp>
        <p:nvSpPr>
          <p:cNvPr id="7" name="ZoneTexte 6">
            <a:extLst>
              <a:ext uri="{FF2B5EF4-FFF2-40B4-BE49-F238E27FC236}">
                <a16:creationId xmlns:a16="http://schemas.microsoft.com/office/drawing/2014/main" id="{CAF20667-0BED-4576-B1B4-D9F06CB1333F}"/>
              </a:ext>
            </a:extLst>
          </p:cNvPr>
          <p:cNvSpPr txBox="1"/>
          <p:nvPr/>
        </p:nvSpPr>
        <p:spPr>
          <a:xfrm>
            <a:off x="5177657" y="318443"/>
            <a:ext cx="4572678" cy="1312350"/>
          </a:xfrm>
          <a:prstGeom prst="rect">
            <a:avLst/>
          </a:prstGeom>
          <a:noFill/>
        </p:spPr>
        <p:txBody>
          <a:bodyPr wrap="square" lIns="80457" tIns="40229" rIns="80457" bIns="40229">
            <a:spAutoFit/>
          </a:bodyPr>
          <a:lstStyle/>
          <a:p>
            <a:pPr algn="ctr"/>
            <a:r>
              <a:rPr lang="fr-FR" sz="2400" b="1" dirty="0">
                <a:solidFill>
                  <a:schemeClr val="dk1"/>
                </a:solidFill>
                <a:latin typeface="Calibri"/>
                <a:ea typeface="Calibri"/>
                <a:cs typeface="Calibri"/>
                <a:sym typeface="Calibri"/>
              </a:rPr>
              <a:t>Diaporama Adultes</a:t>
            </a:r>
          </a:p>
          <a:p>
            <a:pPr algn="ctr"/>
            <a:r>
              <a:rPr lang="fr-FR" sz="2400" b="1" dirty="0">
                <a:solidFill>
                  <a:schemeClr val="dk1"/>
                </a:solidFill>
                <a:latin typeface="Calibri"/>
                <a:ea typeface="Calibri"/>
                <a:cs typeface="Calibri"/>
                <a:sym typeface="Calibri"/>
              </a:rPr>
              <a:t>Les dix lépreux </a:t>
            </a:r>
            <a:endParaRPr lang="fr-FR" dirty="0"/>
          </a:p>
          <a:p>
            <a:pPr algn="ctr"/>
            <a:r>
              <a:rPr lang="fr-FR" dirty="0">
                <a:solidFill>
                  <a:schemeClr val="dk1"/>
                </a:solidFill>
                <a:latin typeface="Times New Roman"/>
                <a:ea typeface="Times New Roman"/>
                <a:cs typeface="Times New Roman"/>
                <a:sym typeface="Times New Roman"/>
              </a:rPr>
              <a:t>Luc 17, 11-19</a:t>
            </a:r>
          </a:p>
          <a:p>
            <a:pPr algn="ctr"/>
            <a:r>
              <a:rPr lang="fr-FR" u="sng" dirty="0">
                <a:solidFill>
                  <a:schemeClr val="dk1"/>
                </a:solidFill>
                <a:latin typeface="Times New Roman"/>
                <a:ea typeface="Times New Roman"/>
                <a:cs typeface="Times New Roman"/>
                <a:sym typeface="Times New Roman"/>
                <a:hlinkClick r:id="rId2">
                  <a:extLst>
                    <a:ext uri="{A12FA001-AC4F-418D-AE19-62706E023703}">
                      <ahyp:hlinkClr xmlns:ahyp="http://schemas.microsoft.com/office/drawing/2018/hyperlinkcolor" val="tx"/>
                    </a:ext>
                  </a:extLst>
                </a:hlinkClick>
              </a:rPr>
              <a:t>Traduction liturgique  AELF </a:t>
            </a:r>
            <a:endParaRPr lang="fr-FR" sz="900" dirty="0">
              <a:solidFill>
                <a:schemeClr val="dk1"/>
              </a:solidFill>
              <a:latin typeface="Times New Roman"/>
              <a:ea typeface="Times New Roman"/>
              <a:cs typeface="Times New Roman"/>
              <a:sym typeface="Times New Roman"/>
            </a:endParaRPr>
          </a:p>
        </p:txBody>
      </p:sp>
      <p:sp>
        <p:nvSpPr>
          <p:cNvPr id="8" name="ZoneTexte 7">
            <a:extLst>
              <a:ext uri="{FF2B5EF4-FFF2-40B4-BE49-F238E27FC236}">
                <a16:creationId xmlns:a16="http://schemas.microsoft.com/office/drawing/2014/main" id="{70FBA3AF-B9D3-0546-BA58-42EFD84A7CBA}"/>
              </a:ext>
            </a:extLst>
          </p:cNvPr>
          <p:cNvSpPr txBox="1"/>
          <p:nvPr/>
        </p:nvSpPr>
        <p:spPr>
          <a:xfrm>
            <a:off x="278851" y="5106432"/>
            <a:ext cx="3997032" cy="819907"/>
          </a:xfrm>
          <a:prstGeom prst="rect">
            <a:avLst/>
          </a:prstGeom>
          <a:noFill/>
        </p:spPr>
        <p:txBody>
          <a:bodyPr wrap="square" lIns="80457" tIns="40229" rIns="80457" bIns="40229">
            <a:spAutoFit/>
          </a:bodyPr>
          <a:lstStyle/>
          <a:p>
            <a:pPr>
              <a:buClr>
                <a:srgbClr val="000000"/>
              </a:buClr>
              <a:buSzPts val="1800"/>
            </a:pPr>
            <a:r>
              <a:rPr lang="fr-FR" b="1" dirty="0">
                <a:solidFill>
                  <a:srgbClr val="000000"/>
                </a:solidFill>
                <a:latin typeface="Times New Roman"/>
                <a:ea typeface="Times New Roman"/>
                <a:cs typeface="Times New Roman"/>
                <a:sym typeface="Times New Roman"/>
              </a:rPr>
              <a:t>Choisir les expressions </a:t>
            </a:r>
            <a:endParaRPr lang="fr-FR" b="1" dirty="0"/>
          </a:p>
          <a:p>
            <a:pPr>
              <a:buClr>
                <a:srgbClr val="000000"/>
              </a:buClr>
              <a:buSzPts val="1800"/>
            </a:pPr>
            <a:r>
              <a:rPr lang="fr-FR" dirty="0">
                <a:solidFill>
                  <a:srgbClr val="000000"/>
                </a:solidFill>
                <a:latin typeface="Times New Roman"/>
                <a:ea typeface="Times New Roman"/>
                <a:cs typeface="Times New Roman"/>
                <a:sym typeface="Times New Roman"/>
              </a:rPr>
              <a:t>à travailler parmi cette liste de 15 expressions, </a:t>
            </a:r>
            <a:endParaRPr lang="fr-FR" dirty="0"/>
          </a:p>
          <a:p>
            <a:pPr>
              <a:buClr>
                <a:srgbClr val="000000"/>
              </a:buClr>
              <a:buSzPts val="1800"/>
            </a:pPr>
            <a:r>
              <a:rPr lang="fr-FR" dirty="0">
                <a:solidFill>
                  <a:srgbClr val="000000"/>
                </a:solidFill>
                <a:latin typeface="Times New Roman"/>
                <a:ea typeface="Times New Roman"/>
                <a:cs typeface="Times New Roman"/>
                <a:sym typeface="Times New Roman"/>
              </a:rPr>
              <a:t>celles qui posent question, qui interpellent…</a:t>
            </a:r>
            <a:endParaRPr lang="fr-FR" dirty="0"/>
          </a:p>
        </p:txBody>
      </p:sp>
      <p:sp>
        <p:nvSpPr>
          <p:cNvPr id="9" name="Google Shape;91;p1">
            <a:extLst>
              <a:ext uri="{FF2B5EF4-FFF2-40B4-BE49-F238E27FC236}">
                <a16:creationId xmlns:a16="http://schemas.microsoft.com/office/drawing/2014/main" id="{93B57F53-DACB-2A17-3531-3731728F9B30}"/>
              </a:ext>
            </a:extLst>
          </p:cNvPr>
          <p:cNvSpPr/>
          <p:nvPr/>
        </p:nvSpPr>
        <p:spPr>
          <a:xfrm>
            <a:off x="5177657" y="3792073"/>
            <a:ext cx="4328715" cy="2230512"/>
          </a:xfrm>
          <a:prstGeom prst="rect">
            <a:avLst/>
          </a:prstGeom>
          <a:noFill/>
          <a:ln>
            <a:noFill/>
          </a:ln>
        </p:spPr>
        <p:txBody>
          <a:bodyPr spcFirstLastPara="1" wrap="square" lIns="80443" tIns="40210" rIns="80443" bIns="4021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01714" indent="-301714">
              <a:buClr>
                <a:schemeClr val="dk1"/>
              </a:buClr>
              <a:buSzPts val="1800"/>
            </a:pPr>
            <a:r>
              <a:rPr lang="fr-FR" sz="1600" dirty="0">
                <a:solidFill>
                  <a:schemeClr val="dk1"/>
                </a:solidFill>
                <a:latin typeface="Times New Roman"/>
                <a:ea typeface="Times New Roman"/>
                <a:cs typeface="Times New Roman"/>
                <a:sym typeface="Times New Roman"/>
              </a:rPr>
              <a:t>Pour chaque expression importante du texte</a:t>
            </a:r>
            <a:r>
              <a:rPr lang="fr-FR" sz="1600">
                <a:solidFill>
                  <a:schemeClr val="dk1"/>
                </a:solidFill>
                <a:latin typeface="Times New Roman"/>
                <a:ea typeface="Times New Roman"/>
                <a:cs typeface="Times New Roman"/>
                <a:sym typeface="Times New Roman"/>
              </a:rPr>
              <a:t>, </a:t>
            </a:r>
          </a:p>
          <a:p>
            <a:pPr marL="301714" indent="-301714">
              <a:buClr>
                <a:schemeClr val="dk1"/>
              </a:buClr>
              <a:buSzPts val="1800"/>
            </a:pPr>
            <a:r>
              <a:rPr lang="fr-FR" sz="1600">
                <a:solidFill>
                  <a:schemeClr val="dk1"/>
                </a:solidFill>
                <a:latin typeface="Times New Roman"/>
                <a:ea typeface="Times New Roman"/>
                <a:cs typeface="Times New Roman"/>
                <a:sym typeface="Times New Roman"/>
              </a:rPr>
              <a:t>4 </a:t>
            </a:r>
            <a:r>
              <a:rPr lang="fr-FR" sz="1600" dirty="0">
                <a:solidFill>
                  <a:schemeClr val="dk1"/>
                </a:solidFill>
                <a:latin typeface="Times New Roman"/>
                <a:ea typeface="Times New Roman"/>
                <a:cs typeface="Times New Roman"/>
                <a:sym typeface="Times New Roman"/>
              </a:rPr>
              <a:t>diapos : </a:t>
            </a:r>
            <a:endParaRPr dirty="0"/>
          </a:p>
          <a:p>
            <a:pPr marL="301714" indent="-301714">
              <a:spcBef>
                <a:spcPts val="317"/>
              </a:spcBef>
              <a:buClr>
                <a:schemeClr val="dk1"/>
              </a:buClr>
              <a:buSzPts val="1800"/>
              <a:buFont typeface="Times New Roman"/>
              <a:buChar char="-"/>
            </a:pPr>
            <a:r>
              <a:rPr lang="fr-FR" sz="1600" dirty="0">
                <a:solidFill>
                  <a:schemeClr val="dk1"/>
                </a:solidFill>
                <a:latin typeface="Times New Roman"/>
                <a:ea typeface="Times New Roman"/>
                <a:cs typeface="Times New Roman"/>
                <a:sym typeface="Times New Roman"/>
              </a:rPr>
              <a:t>Bleue : le verset</a:t>
            </a:r>
            <a:endParaRPr dirty="0"/>
          </a:p>
          <a:p>
            <a:pPr marL="301714" indent="-301714">
              <a:spcBef>
                <a:spcPts val="317"/>
              </a:spcBef>
              <a:buClr>
                <a:schemeClr val="dk1"/>
              </a:buClr>
              <a:buSzPts val="1800"/>
              <a:buFont typeface="Times New Roman"/>
              <a:buChar char="-"/>
            </a:pPr>
            <a:r>
              <a:rPr lang="fr-FR" sz="1600" dirty="0">
                <a:solidFill>
                  <a:schemeClr val="dk1"/>
                </a:solidFill>
                <a:latin typeface="Times New Roman"/>
                <a:ea typeface="Times New Roman"/>
                <a:cs typeface="Times New Roman"/>
                <a:sym typeface="Times New Roman"/>
              </a:rPr>
              <a:t>Rouge : des questions</a:t>
            </a:r>
            <a:endParaRPr dirty="0"/>
          </a:p>
          <a:p>
            <a:pPr marL="301714" indent="-301714">
              <a:spcBef>
                <a:spcPts val="317"/>
              </a:spcBef>
              <a:buClr>
                <a:schemeClr val="dk1"/>
              </a:buClr>
              <a:buSzPts val="1800"/>
              <a:buFont typeface="Times New Roman"/>
              <a:buChar char="-"/>
            </a:pPr>
            <a:r>
              <a:rPr lang="fr-FR" sz="1600" dirty="0">
                <a:solidFill>
                  <a:schemeClr val="dk1"/>
                </a:solidFill>
                <a:latin typeface="Times New Roman"/>
                <a:ea typeface="Times New Roman"/>
                <a:cs typeface="Times New Roman"/>
                <a:sym typeface="Times New Roman"/>
              </a:rPr>
              <a:t>Verte : des rapprochements</a:t>
            </a:r>
            <a:endParaRPr dirty="0"/>
          </a:p>
          <a:p>
            <a:pPr marL="301714" indent="-301714">
              <a:spcBef>
                <a:spcPts val="317"/>
              </a:spcBef>
              <a:buClr>
                <a:schemeClr val="dk1"/>
              </a:buClr>
              <a:buSzPts val="1800"/>
              <a:buFont typeface="Times New Roman"/>
              <a:buChar char="-"/>
            </a:pPr>
            <a:r>
              <a:rPr lang="fr-FR" sz="1600" dirty="0">
                <a:solidFill>
                  <a:schemeClr val="dk1"/>
                </a:solidFill>
                <a:latin typeface="Times New Roman"/>
                <a:ea typeface="Times New Roman"/>
                <a:cs typeface="Times New Roman"/>
                <a:sym typeface="Times New Roman"/>
              </a:rPr>
              <a:t>Jaune : vers des sens possibles</a:t>
            </a:r>
            <a:endParaRPr dirty="0"/>
          </a:p>
          <a:p>
            <a:pPr marL="301714" indent="-301714">
              <a:spcBef>
                <a:spcPts val="317"/>
              </a:spcBef>
              <a:buClr>
                <a:schemeClr val="dk1"/>
              </a:buClr>
              <a:buSzPts val="1800"/>
            </a:pPr>
            <a:r>
              <a:rPr lang="fr-FR" sz="1600" dirty="0">
                <a:solidFill>
                  <a:schemeClr val="dk1"/>
                </a:solidFill>
                <a:latin typeface="Times New Roman"/>
                <a:ea typeface="Times New Roman"/>
                <a:cs typeface="Times New Roman"/>
                <a:sym typeface="Times New Roman"/>
              </a:rPr>
              <a:t>Après chaque diapo, l’animateur donne la parole, reformule, questionne… </a:t>
            </a:r>
            <a:endParaRPr dirty="0"/>
          </a:p>
        </p:txBody>
      </p:sp>
      <p:pic>
        <p:nvPicPr>
          <p:cNvPr id="1028" name="Picture 4" descr="2 logo renaitre">
            <a:extLst>
              <a:ext uri="{FF2B5EF4-FFF2-40B4-BE49-F238E27FC236}">
                <a16:creationId xmlns:a16="http://schemas.microsoft.com/office/drawing/2014/main" id="{28314A73-AB1B-9F4E-3F98-B599EFC791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8154" y="1854429"/>
            <a:ext cx="1551682" cy="1909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128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 coins arrondis 9">
            <a:extLst>
              <a:ext uri="{FF2B5EF4-FFF2-40B4-BE49-F238E27FC236}">
                <a16:creationId xmlns:a16="http://schemas.microsoft.com/office/drawing/2014/main" id="{38F3FFE4-EBDC-F349-C9FF-425837C03BDF}"/>
              </a:ext>
            </a:extLst>
          </p:cNvPr>
          <p:cNvSpPr/>
          <p:nvPr/>
        </p:nvSpPr>
        <p:spPr>
          <a:xfrm>
            <a:off x="1767016" y="929620"/>
            <a:ext cx="5534937" cy="319753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80457" tIns="40229" rIns="80457" bIns="40229" rtlCol="0" anchor="ctr"/>
          <a:lstStyle/>
          <a:p>
            <a:pPr algn="ctr"/>
            <a:endParaRPr lang="fr-FR"/>
          </a:p>
        </p:txBody>
      </p:sp>
      <p:sp>
        <p:nvSpPr>
          <p:cNvPr id="12" name="Rectangle 11"/>
          <p:cNvSpPr/>
          <p:nvPr/>
        </p:nvSpPr>
        <p:spPr>
          <a:xfrm>
            <a:off x="2081599" y="1264424"/>
            <a:ext cx="4867434" cy="2666567"/>
          </a:xfrm>
          <a:prstGeom prst="rect">
            <a:avLst/>
          </a:prstGeom>
        </p:spPr>
        <p:txBody>
          <a:bodyPr wrap="square" lIns="80457" tIns="40229" rIns="80457" bIns="40229">
            <a:spAutoFit/>
          </a:bodyPr>
          <a:lstStyle/>
          <a:p>
            <a:r>
              <a:rPr lang="fr-FR" sz="2800" dirty="0">
                <a:latin typeface="Times New Roman" panose="02020603050405020304" pitchFamily="18" charset="0"/>
                <a:cs typeface="Times New Roman" panose="02020603050405020304" pitchFamily="18" charset="0"/>
              </a:rPr>
              <a:t>“Il faut peut être entendre </a:t>
            </a:r>
          </a:p>
          <a:p>
            <a:r>
              <a:rPr lang="fr-FR" sz="2800" dirty="0">
                <a:latin typeface="Times New Roman" panose="02020603050405020304" pitchFamily="18" charset="0"/>
                <a:cs typeface="Times New Roman" panose="02020603050405020304" pitchFamily="18" charset="0"/>
              </a:rPr>
              <a:t>que Jésus se situe </a:t>
            </a:r>
          </a:p>
          <a:p>
            <a:r>
              <a:rPr lang="fr-FR" sz="2800" dirty="0">
                <a:latin typeface="Times New Roman" panose="02020603050405020304" pitchFamily="18" charset="0"/>
                <a:cs typeface="Times New Roman" panose="02020603050405020304" pitchFamily="18" charset="0"/>
              </a:rPr>
              <a:t>à la frontière du judaïsme. </a:t>
            </a:r>
          </a:p>
          <a:p>
            <a:r>
              <a:rPr lang="fr-FR" sz="2800" dirty="0">
                <a:latin typeface="Times New Roman" panose="02020603050405020304" pitchFamily="18" charset="0"/>
                <a:cs typeface="Times New Roman" panose="02020603050405020304" pitchFamily="18" charset="0"/>
              </a:rPr>
              <a:t>C’est un samaritain </a:t>
            </a:r>
          </a:p>
          <a:p>
            <a:r>
              <a:rPr lang="fr-FR" sz="2800" dirty="0">
                <a:latin typeface="Times New Roman" panose="02020603050405020304" pitchFamily="18" charset="0"/>
                <a:cs typeface="Times New Roman" panose="02020603050405020304" pitchFamily="18" charset="0"/>
              </a:rPr>
              <a:t>qui va être le modèle de la foi.” </a:t>
            </a:r>
          </a:p>
          <a:p>
            <a:r>
              <a:rPr lang="fr-FR" sz="2800" dirty="0">
                <a:solidFill>
                  <a:schemeClr val="accent1"/>
                </a:solidFill>
                <a:latin typeface="Times New Roman" panose="02020603050405020304" pitchFamily="18" charset="0"/>
                <a:cs typeface="Times New Roman" panose="02020603050405020304" pitchFamily="18" charset="0"/>
              </a:rPr>
              <a:t>Antoine </a:t>
            </a:r>
            <a:r>
              <a:rPr lang="fr-FR" sz="2800" dirty="0" err="1">
                <a:solidFill>
                  <a:schemeClr val="accent1"/>
                </a:solidFill>
                <a:latin typeface="Times New Roman" panose="02020603050405020304" pitchFamily="18" charset="0"/>
                <a:cs typeface="Times New Roman" panose="02020603050405020304" pitchFamily="18" charset="0"/>
              </a:rPr>
              <a:t>Nouis</a:t>
            </a:r>
            <a:endParaRPr lang="fr-FR" sz="2800" dirty="0">
              <a:solidFill>
                <a:schemeClr val="accent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84086" y="130431"/>
            <a:ext cx="2547754" cy="327465"/>
          </a:xfrm>
          <a:prstGeom prst="rect">
            <a:avLst/>
          </a:prstGeom>
        </p:spPr>
        <p:txBody>
          <a:bodyPr wrap="non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entre la Samarie et la Galilée</a:t>
            </a:r>
            <a:endParaRPr lang="fr-FR" dirty="0"/>
          </a:p>
        </p:txBody>
      </p:sp>
    </p:spTree>
    <p:extLst>
      <p:ext uri="{BB962C8B-B14F-4D97-AF65-F5344CB8AC3E}">
        <p14:creationId xmlns:p14="http://schemas.microsoft.com/office/powerpoint/2010/main" val="3330601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2">
            <a:extLst>
              <a:ext uri="{FF2B5EF4-FFF2-40B4-BE49-F238E27FC236}">
                <a16:creationId xmlns:a16="http://schemas.microsoft.com/office/drawing/2014/main" id="{2078ADCF-594B-3CC9-A927-D0DF1A1FCC54}"/>
              </a:ext>
            </a:extLst>
          </p:cNvPr>
          <p:cNvGrpSpPr/>
          <p:nvPr/>
        </p:nvGrpSpPr>
        <p:grpSpPr>
          <a:xfrm>
            <a:off x="3091300" y="1545056"/>
            <a:ext cx="6046918" cy="2001450"/>
            <a:chOff x="1608232" y="2080547"/>
            <a:chExt cx="9585727" cy="3749040"/>
          </a:xfrm>
        </p:grpSpPr>
        <p:grpSp>
          <p:nvGrpSpPr>
            <p:cNvPr id="3" name="Groupe 3">
              <a:extLst>
                <a:ext uri="{FF2B5EF4-FFF2-40B4-BE49-F238E27FC236}">
                  <a16:creationId xmlns:a16="http://schemas.microsoft.com/office/drawing/2014/main" id="{F0894B61-ECD4-9057-53D9-3939C744EFD5}"/>
                </a:ext>
              </a:extLst>
            </p:cNvPr>
            <p:cNvGrpSpPr/>
            <p:nvPr/>
          </p:nvGrpSpPr>
          <p:grpSpPr>
            <a:xfrm>
              <a:off x="1608232" y="2080547"/>
              <a:ext cx="9366069" cy="3749040"/>
              <a:chOff x="1593668" y="2042840"/>
              <a:chExt cx="9366069" cy="3749040"/>
            </a:xfrm>
          </p:grpSpPr>
          <p:sp>
            <p:nvSpPr>
              <p:cNvPr id="5" name="Rectangle : coins arrondis 4">
                <a:extLst>
                  <a:ext uri="{FF2B5EF4-FFF2-40B4-BE49-F238E27FC236}">
                    <a16:creationId xmlns:a16="http://schemas.microsoft.com/office/drawing/2014/main" id="{4F455106-E52C-DD0A-E184-AEB597556534}"/>
                  </a:ext>
                </a:extLst>
              </p:cNvPr>
              <p:cNvSpPr/>
              <p:nvPr/>
            </p:nvSpPr>
            <p:spPr>
              <a:xfrm>
                <a:off x="1593668" y="2042840"/>
                <a:ext cx="9366069" cy="374904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A9EE5ADD-A14B-17DE-5495-2EFF8A8F7C8B}"/>
                  </a:ext>
                </a:extLst>
              </p:cNvPr>
              <p:cNvSpPr txBox="1"/>
              <p:nvPr/>
            </p:nvSpPr>
            <p:spPr>
              <a:xfrm>
                <a:off x="1712587" y="2077689"/>
                <a:ext cx="8856619" cy="1283594"/>
              </a:xfrm>
              <a:prstGeom prst="rect">
                <a:avLst/>
              </a:prstGeom>
              <a:noFill/>
            </p:spPr>
            <p:txBody>
              <a:bodyPr wrap="square">
                <a:spAutoFit/>
              </a:bodyPr>
              <a:lstStyle/>
              <a:p>
                <a:pPr algn="just">
                  <a:lnSpc>
                    <a:spcPct val="115000"/>
                  </a:lnSpc>
                  <a:spcAft>
                    <a:spcPts val="881"/>
                  </a:spcAft>
                </a:pPr>
                <a:endParaRPr lang="fr-FR" sz="39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0" name="ZoneTexte 9">
              <a:extLst>
                <a:ext uri="{FF2B5EF4-FFF2-40B4-BE49-F238E27FC236}">
                  <a16:creationId xmlns:a16="http://schemas.microsoft.com/office/drawing/2014/main" id="{6BBE6319-0669-A318-7C33-978C289B9D4C}"/>
                </a:ext>
              </a:extLst>
            </p:cNvPr>
            <p:cNvSpPr txBox="1"/>
            <p:nvPr/>
          </p:nvSpPr>
          <p:spPr>
            <a:xfrm>
              <a:off x="2094847" y="2588513"/>
              <a:ext cx="9099112" cy="2594320"/>
            </a:xfrm>
            <a:prstGeom prst="rect">
              <a:avLst/>
            </a:prstGeom>
            <a:noFill/>
          </p:spPr>
          <p:txBody>
            <a:bodyPr wrap="square">
              <a:spAutoFit/>
            </a:bodyPr>
            <a:lstStyle/>
            <a:p>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12</a:t>
              </a:r>
              <a:r>
                <a:rPr lang="fr-FR" sz="2800" dirty="0">
                  <a:latin typeface="Times New Roman" panose="02020603050405020304" pitchFamily="18" charset="0"/>
                  <a:ea typeface="Calibri" panose="020F0502020204030204" pitchFamily="34" charset="0"/>
                  <a:cs typeface="Times New Roman" panose="02020603050405020304" pitchFamily="18" charset="0"/>
                </a:rPr>
                <a:t> Comme il entrait dans un village, </a:t>
              </a:r>
            </a:p>
            <a:p>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dix</a:t>
              </a:r>
              <a:r>
                <a:rPr lang="fr-FR" sz="2800" dirty="0">
                  <a:latin typeface="Times New Roman" panose="02020603050405020304" pitchFamily="18" charset="0"/>
                  <a:ea typeface="Calibri" panose="020F0502020204030204" pitchFamily="34" charset="0"/>
                  <a:cs typeface="Times New Roman" panose="02020603050405020304" pitchFamily="18" charset="0"/>
                </a:rPr>
                <a:t> lépreux vinrent à sa rencontre. </a:t>
              </a:r>
            </a:p>
            <a:p>
              <a:r>
                <a:rPr lang="fr-FR" sz="2800" dirty="0">
                  <a:latin typeface="Times New Roman" panose="02020603050405020304" pitchFamily="18" charset="0"/>
                  <a:ea typeface="Calibri" panose="020F0502020204030204" pitchFamily="34" charset="0"/>
                  <a:cs typeface="Times New Roman" panose="02020603050405020304" pitchFamily="18" charset="0"/>
                </a:rPr>
                <a:t>Ils s’arrêtèrent à distance.</a:t>
              </a:r>
            </a:p>
          </p:txBody>
        </p:sp>
      </p:grpSp>
      <p:pic>
        <p:nvPicPr>
          <p:cNvPr id="12" name="Image 11">
            <a:extLst>
              <a:ext uri="{FF2B5EF4-FFF2-40B4-BE49-F238E27FC236}">
                <a16:creationId xmlns:a16="http://schemas.microsoft.com/office/drawing/2014/main" id="{FAC7215D-6AA3-3E70-2465-A865027CABF4}"/>
              </a:ext>
            </a:extLst>
          </p:cNvPr>
          <p:cNvPicPr>
            <a:picLocks noChangeAspect="1"/>
          </p:cNvPicPr>
          <p:nvPr/>
        </p:nvPicPr>
        <p:blipFill>
          <a:blip r:embed="rId2" cstate="print">
            <a:extLst>
              <a:ext uri="{28A0092B-C50C-407E-A947-70E740481C1C}">
                <a14:useLocalDpi xmlns:a14="http://schemas.microsoft.com/office/drawing/2010/main" val="0"/>
              </a:ext>
            </a:extLst>
          </a:blip>
          <a:srcRect l="6270" r="6270"/>
          <a:stretch/>
        </p:blipFill>
        <p:spPr>
          <a:xfrm>
            <a:off x="549188" y="1081000"/>
            <a:ext cx="2185174" cy="5168086"/>
          </a:xfrm>
          <a:prstGeom prst="rect">
            <a:avLst/>
          </a:prstGeom>
        </p:spPr>
      </p:pic>
    </p:spTree>
    <p:extLst>
      <p:ext uri="{BB962C8B-B14F-4D97-AF65-F5344CB8AC3E}">
        <p14:creationId xmlns:p14="http://schemas.microsoft.com/office/powerpoint/2010/main" val="1871140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2">
            <a:extLst>
              <a:ext uri="{FF2B5EF4-FFF2-40B4-BE49-F238E27FC236}">
                <a16:creationId xmlns:a16="http://schemas.microsoft.com/office/drawing/2014/main" id="{7712B0C3-9BA3-C929-F80B-200E1D72B554}"/>
              </a:ext>
            </a:extLst>
          </p:cNvPr>
          <p:cNvGrpSpPr/>
          <p:nvPr/>
        </p:nvGrpSpPr>
        <p:grpSpPr>
          <a:xfrm>
            <a:off x="478840" y="907235"/>
            <a:ext cx="6311246" cy="1588137"/>
            <a:chOff x="589341" y="907234"/>
            <a:chExt cx="7767687" cy="1835918"/>
          </a:xfrm>
        </p:grpSpPr>
        <p:sp>
          <p:nvSpPr>
            <p:cNvPr id="6" name="Rectangle : coins arrondis 5">
              <a:extLst>
                <a:ext uri="{FF2B5EF4-FFF2-40B4-BE49-F238E27FC236}">
                  <a16:creationId xmlns:a16="http://schemas.microsoft.com/office/drawing/2014/main" id="{78251D54-4AD9-FED5-2D30-F305939D4F8D}"/>
                </a:ext>
              </a:extLst>
            </p:cNvPr>
            <p:cNvSpPr/>
            <p:nvPr/>
          </p:nvSpPr>
          <p:spPr>
            <a:xfrm>
              <a:off x="589341" y="907234"/>
              <a:ext cx="7767687" cy="18359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4A1DDE08-32BB-F9A4-C996-DC4A4C8F9A0A}"/>
                </a:ext>
              </a:extLst>
            </p:cNvPr>
            <p:cNvSpPr txBox="1"/>
            <p:nvPr/>
          </p:nvSpPr>
          <p:spPr>
            <a:xfrm>
              <a:off x="1054763" y="1186534"/>
              <a:ext cx="6094428" cy="1077218"/>
            </a:xfrm>
            <a:prstGeom prst="rect">
              <a:avLst/>
            </a:prstGeom>
            <a:noFill/>
          </p:spPr>
          <p:txBody>
            <a:bodyPr wrap="square">
              <a:spAutoFit/>
            </a:bodyPr>
            <a:lstStyle/>
            <a:p>
              <a:pPr algn="ctr"/>
              <a:r>
                <a:rPr lang="fr-FR" sz="3200" dirty="0">
                  <a:latin typeface="Times New Roman" panose="02020603050405020304" pitchFamily="18" charset="0"/>
                  <a:cs typeface="Times New Roman" panose="02020603050405020304" pitchFamily="18" charset="0"/>
                </a:rPr>
                <a:t>Dans la bible, les nombres</a:t>
              </a:r>
            </a:p>
            <a:p>
              <a:pPr algn="ctr"/>
              <a:r>
                <a:rPr lang="fr-FR" sz="3200" dirty="0">
                  <a:latin typeface="Times New Roman" panose="02020603050405020304" pitchFamily="18" charset="0"/>
                  <a:cs typeface="Times New Roman" panose="02020603050405020304" pitchFamily="18" charset="0"/>
                </a:rPr>
                <a:t>ont des significations. </a:t>
              </a:r>
            </a:p>
          </p:txBody>
        </p:sp>
      </p:grpSp>
      <p:sp>
        <p:nvSpPr>
          <p:cNvPr id="5" name="ZoneTexte 4">
            <a:extLst>
              <a:ext uri="{FF2B5EF4-FFF2-40B4-BE49-F238E27FC236}">
                <a16:creationId xmlns:a16="http://schemas.microsoft.com/office/drawing/2014/main" id="{D92DF1C5-AF02-14E6-4E0F-2796A03C5AC6}"/>
              </a:ext>
            </a:extLst>
          </p:cNvPr>
          <p:cNvSpPr txBox="1"/>
          <p:nvPr/>
        </p:nvSpPr>
        <p:spPr>
          <a:xfrm>
            <a:off x="78508" y="248966"/>
            <a:ext cx="1070384"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dix</a:t>
            </a:r>
            <a:endParaRPr lang="fr-FR" dirty="0"/>
          </a:p>
        </p:txBody>
      </p:sp>
      <p:grpSp>
        <p:nvGrpSpPr>
          <p:cNvPr id="3" name="Groupe 11">
            <a:extLst>
              <a:ext uri="{FF2B5EF4-FFF2-40B4-BE49-F238E27FC236}">
                <a16:creationId xmlns:a16="http://schemas.microsoft.com/office/drawing/2014/main" id="{E674D646-5B12-92F2-3B55-103A7B4133C0}"/>
              </a:ext>
            </a:extLst>
          </p:cNvPr>
          <p:cNvGrpSpPr/>
          <p:nvPr/>
        </p:nvGrpSpPr>
        <p:grpSpPr>
          <a:xfrm>
            <a:off x="398918" y="3640317"/>
            <a:ext cx="5924181" cy="1098631"/>
            <a:chOff x="3021844" y="4300194"/>
            <a:chExt cx="6094428" cy="2102177"/>
          </a:xfrm>
        </p:grpSpPr>
        <p:sp>
          <p:nvSpPr>
            <p:cNvPr id="9" name="Rectangle : coins arrondis 8">
              <a:extLst>
                <a:ext uri="{FF2B5EF4-FFF2-40B4-BE49-F238E27FC236}">
                  <a16:creationId xmlns:a16="http://schemas.microsoft.com/office/drawing/2014/main" id="{92966331-63B6-73B9-2C26-7BBBCB1A5A0F}"/>
                </a:ext>
              </a:extLst>
            </p:cNvPr>
            <p:cNvSpPr/>
            <p:nvPr/>
          </p:nvSpPr>
          <p:spPr>
            <a:xfrm>
              <a:off x="3214540" y="4300194"/>
              <a:ext cx="5750351" cy="210217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58B814E5-4DCC-B1FA-FF8F-5549A00C8E03}"/>
                </a:ext>
              </a:extLst>
            </p:cNvPr>
            <p:cNvSpPr txBox="1"/>
            <p:nvPr/>
          </p:nvSpPr>
          <p:spPr>
            <a:xfrm>
              <a:off x="3021844" y="4750540"/>
              <a:ext cx="6094428" cy="873124"/>
            </a:xfrm>
            <a:prstGeom prst="rect">
              <a:avLst/>
            </a:prstGeom>
            <a:noFill/>
          </p:spPr>
          <p:txBody>
            <a:bodyPr wrap="square">
              <a:spAutoFit/>
            </a:bodyPr>
            <a:lstStyle/>
            <a:p>
              <a:pPr algn="ctr"/>
              <a:r>
                <a:rPr lang="fr-FR" sz="3200" dirty="0">
                  <a:latin typeface="Times New Roman" panose="02020603050405020304" pitchFamily="18" charset="0"/>
                  <a:cs typeface="Times New Roman" panose="02020603050405020304" pitchFamily="18" charset="0"/>
                </a:rPr>
                <a:t>A quoi fait penser le nombre 10 ?  </a:t>
              </a:r>
            </a:p>
          </p:txBody>
        </p:sp>
      </p:grpSp>
      <p:pic>
        <p:nvPicPr>
          <p:cNvPr id="16" name="Image 15">
            <a:extLst>
              <a:ext uri="{FF2B5EF4-FFF2-40B4-BE49-F238E27FC236}">
                <a16:creationId xmlns:a16="http://schemas.microsoft.com/office/drawing/2014/main" id="{023D1CE9-1215-4DC2-0EB2-471CC1F308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1907" y="747358"/>
            <a:ext cx="3531449" cy="3991590"/>
          </a:xfrm>
          <a:prstGeom prst="rect">
            <a:avLst/>
          </a:prstGeom>
        </p:spPr>
      </p:pic>
    </p:spTree>
    <p:extLst>
      <p:ext uri="{BB962C8B-B14F-4D97-AF65-F5344CB8AC3E}">
        <p14:creationId xmlns:p14="http://schemas.microsoft.com/office/powerpoint/2010/main" val="362635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E8D3F8A-C6A7-6EB9-243A-E8369D8BB769}"/>
              </a:ext>
            </a:extLst>
          </p:cNvPr>
          <p:cNvSpPr txBox="1"/>
          <p:nvPr/>
        </p:nvSpPr>
        <p:spPr>
          <a:xfrm>
            <a:off x="78509" y="248966"/>
            <a:ext cx="750433"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dix</a:t>
            </a:r>
            <a:endParaRPr lang="fr-FR" dirty="0"/>
          </a:p>
        </p:txBody>
      </p:sp>
      <p:grpSp>
        <p:nvGrpSpPr>
          <p:cNvPr id="3" name="Groupe 13">
            <a:extLst>
              <a:ext uri="{FF2B5EF4-FFF2-40B4-BE49-F238E27FC236}">
                <a16:creationId xmlns:a16="http://schemas.microsoft.com/office/drawing/2014/main" id="{1528CB29-7085-593F-3B9B-6325A8FE2882}"/>
              </a:ext>
            </a:extLst>
          </p:cNvPr>
          <p:cNvGrpSpPr/>
          <p:nvPr/>
        </p:nvGrpSpPr>
        <p:grpSpPr>
          <a:xfrm>
            <a:off x="483500" y="832484"/>
            <a:ext cx="5545318" cy="1671434"/>
            <a:chOff x="603315" y="618298"/>
            <a:chExt cx="6825007" cy="2964858"/>
          </a:xfrm>
        </p:grpSpPr>
        <p:sp>
          <p:nvSpPr>
            <p:cNvPr id="10" name="Rectangle : coins arrondis 9">
              <a:extLst>
                <a:ext uri="{FF2B5EF4-FFF2-40B4-BE49-F238E27FC236}">
                  <a16:creationId xmlns:a16="http://schemas.microsoft.com/office/drawing/2014/main" id="{9AE899B0-D1A1-B399-B741-039680134544}"/>
                </a:ext>
              </a:extLst>
            </p:cNvPr>
            <p:cNvSpPr/>
            <p:nvPr/>
          </p:nvSpPr>
          <p:spPr>
            <a:xfrm>
              <a:off x="603315" y="618298"/>
              <a:ext cx="6825007" cy="2810701"/>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D819422C-68C0-CAAD-852E-93FDBA605C48}"/>
                </a:ext>
              </a:extLst>
            </p:cNvPr>
            <p:cNvSpPr txBox="1"/>
            <p:nvPr/>
          </p:nvSpPr>
          <p:spPr>
            <a:xfrm>
              <a:off x="886099" y="843059"/>
              <a:ext cx="6094427" cy="2740097"/>
            </a:xfrm>
            <a:prstGeom prst="rect">
              <a:avLst/>
            </a:prstGeom>
            <a:noFill/>
          </p:spPr>
          <p:txBody>
            <a:bodyPr wrap="square">
              <a:spAutoFit/>
            </a:bodyPr>
            <a:lstStyle/>
            <a:p>
              <a:pPr algn="ctr"/>
              <a:r>
                <a:rPr lang="fr-FR" sz="2400" b="1" dirty="0">
                  <a:latin typeface="Times New Roman" panose="02020603050405020304" pitchFamily="18" charset="0"/>
                  <a:cs typeface="Times New Roman" panose="02020603050405020304" pitchFamily="18" charset="0"/>
                </a:rPr>
                <a:t>Le nombre 10 : </a:t>
              </a:r>
            </a:p>
            <a:p>
              <a:r>
                <a:rPr lang="fr-FR" sz="2400" dirty="0">
                  <a:latin typeface="Times New Roman" panose="02020603050405020304" pitchFamily="18" charset="0"/>
                  <a:cs typeface="Times New Roman" panose="02020603050405020304" pitchFamily="18" charset="0"/>
                </a:rPr>
                <a:t>10 Paroles de vie </a:t>
              </a:r>
            </a:p>
            <a:p>
              <a:r>
                <a:rPr lang="fr-FR" sz="2400" dirty="0">
                  <a:latin typeface="Times New Roman" panose="02020603050405020304" pitchFamily="18" charset="0"/>
                  <a:cs typeface="Times New Roman" panose="02020603050405020304" pitchFamily="18" charset="0"/>
                </a:rPr>
                <a:t>reçues pas Moïse au mont Sinaï</a:t>
              </a:r>
              <a:r>
                <a:rPr lang="fr-FR" sz="2100" dirty="0">
                  <a:latin typeface="Times New Roman" panose="02020603050405020304" pitchFamily="18" charset="0"/>
                  <a:cs typeface="Times New Roman" panose="02020603050405020304" pitchFamily="18" charset="0"/>
                </a:rPr>
                <a:t>.</a:t>
              </a:r>
            </a:p>
            <a:p>
              <a:pPr algn="ctr"/>
              <a:endParaRPr lang="fr-FR" sz="2100" dirty="0">
                <a:latin typeface="Times New Roman" panose="02020603050405020304" pitchFamily="18" charset="0"/>
                <a:cs typeface="Times New Roman" panose="02020603050405020304" pitchFamily="18" charset="0"/>
              </a:endParaRPr>
            </a:p>
            <a:p>
              <a:pPr algn="ctr"/>
              <a:endParaRPr lang="fr-FR" sz="2100" dirty="0">
                <a:latin typeface="Times New Roman" panose="02020603050405020304" pitchFamily="18" charset="0"/>
                <a:cs typeface="Times New Roman" panose="02020603050405020304" pitchFamily="18" charset="0"/>
              </a:endParaRPr>
            </a:p>
          </p:txBody>
        </p:sp>
      </p:grpSp>
      <p:pic>
        <p:nvPicPr>
          <p:cNvPr id="13" name="Image 12">
            <a:extLst>
              <a:ext uri="{FF2B5EF4-FFF2-40B4-BE49-F238E27FC236}">
                <a16:creationId xmlns:a16="http://schemas.microsoft.com/office/drawing/2014/main" id="{EB8D90E3-B69B-85EB-5B23-CBD1EC83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8130" y="405486"/>
            <a:ext cx="3385400" cy="3826513"/>
          </a:xfrm>
          <a:prstGeom prst="rect">
            <a:avLst/>
          </a:prstGeom>
        </p:spPr>
      </p:pic>
      <p:grpSp>
        <p:nvGrpSpPr>
          <p:cNvPr id="5" name="Groupe 4">
            <a:extLst>
              <a:ext uri="{FF2B5EF4-FFF2-40B4-BE49-F238E27FC236}">
                <a16:creationId xmlns:a16="http://schemas.microsoft.com/office/drawing/2014/main" id="{E16833EC-83BC-264F-8D65-9AC414038807}"/>
              </a:ext>
            </a:extLst>
          </p:cNvPr>
          <p:cNvGrpSpPr/>
          <p:nvPr/>
        </p:nvGrpSpPr>
        <p:grpSpPr>
          <a:xfrm>
            <a:off x="2768675" y="3792182"/>
            <a:ext cx="6412472" cy="2053445"/>
            <a:chOff x="3407599" y="3792181"/>
            <a:chExt cx="7892273" cy="2053445"/>
          </a:xfrm>
        </p:grpSpPr>
        <p:grpSp>
          <p:nvGrpSpPr>
            <p:cNvPr id="2" name="Groupe 14">
              <a:extLst>
                <a:ext uri="{FF2B5EF4-FFF2-40B4-BE49-F238E27FC236}">
                  <a16:creationId xmlns:a16="http://schemas.microsoft.com/office/drawing/2014/main" id="{E58B815F-A942-C50B-9173-F158CAC05DDF}"/>
                </a:ext>
              </a:extLst>
            </p:cNvPr>
            <p:cNvGrpSpPr/>
            <p:nvPr/>
          </p:nvGrpSpPr>
          <p:grpSpPr>
            <a:xfrm>
              <a:off x="3407599" y="3792181"/>
              <a:ext cx="7892273" cy="2052149"/>
              <a:chOff x="3363331" y="3539112"/>
              <a:chExt cx="7892273" cy="2473694"/>
            </a:xfrm>
          </p:grpSpPr>
          <p:sp>
            <p:nvSpPr>
              <p:cNvPr id="7" name="Rectangle : coins arrondis 6">
                <a:extLst>
                  <a:ext uri="{FF2B5EF4-FFF2-40B4-BE49-F238E27FC236}">
                    <a16:creationId xmlns:a16="http://schemas.microsoft.com/office/drawing/2014/main" id="{A31326AD-CF57-2280-9047-DD7DD238A16E}"/>
                  </a:ext>
                </a:extLst>
              </p:cNvPr>
              <p:cNvSpPr/>
              <p:nvPr/>
            </p:nvSpPr>
            <p:spPr>
              <a:xfrm>
                <a:off x="3363331" y="3539112"/>
                <a:ext cx="5986021" cy="2473694"/>
              </a:xfrm>
              <a:prstGeom prst="roundRect">
                <a:avLst/>
              </a:prstGeom>
              <a:noFill/>
              <a:ln w="76200">
                <a:solidFill>
                  <a:srgbClr val="5AC6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B76EE04E-9D48-95C4-9710-CC3FCA240319}"/>
                  </a:ext>
                </a:extLst>
              </p:cNvPr>
              <p:cNvSpPr txBox="1"/>
              <p:nvPr/>
            </p:nvSpPr>
            <p:spPr>
              <a:xfrm>
                <a:off x="5559457" y="4210408"/>
                <a:ext cx="5696147" cy="520515"/>
              </a:xfrm>
              <a:prstGeom prst="rect">
                <a:avLst/>
              </a:prstGeom>
              <a:noFill/>
            </p:spPr>
            <p:txBody>
              <a:bodyPr wrap="square">
                <a:spAutoFit/>
              </a:bodyPr>
              <a:lstStyle/>
              <a:p>
                <a:pPr algn="ctr"/>
                <a:endParaRPr lang="fr-FR" sz="2100" dirty="0">
                  <a:latin typeface="Times New Roman" panose="02020603050405020304" pitchFamily="18" charset="0"/>
                  <a:cs typeface="Times New Roman" panose="02020603050405020304" pitchFamily="18" charset="0"/>
                </a:endParaRPr>
              </a:p>
            </p:txBody>
          </p:sp>
        </p:grpSp>
        <p:sp>
          <p:nvSpPr>
            <p:cNvPr id="11" name="Rectangle 10"/>
            <p:cNvSpPr/>
            <p:nvPr/>
          </p:nvSpPr>
          <p:spPr>
            <a:xfrm>
              <a:off x="3684533" y="3906634"/>
              <a:ext cx="5191297" cy="1938992"/>
            </a:xfrm>
            <a:prstGeom prst="rect">
              <a:avLst/>
            </a:prstGeom>
          </p:spPr>
          <p:txBody>
            <a:bodyPr wrap="square">
              <a:spAutoFit/>
            </a:bodyPr>
            <a:lstStyle/>
            <a:p>
              <a:pPr lvl="0" algn="ctr"/>
              <a:r>
                <a:rPr lang="fr-FR" sz="2400" dirty="0">
                  <a:solidFill>
                    <a:prstClr val="black"/>
                  </a:solidFill>
                  <a:latin typeface="Times New Roman" panose="02020603050405020304" pitchFamily="18" charset="0"/>
                  <a:cs typeface="Times New Roman" panose="02020603050405020304" pitchFamily="18" charset="0"/>
                </a:rPr>
                <a:t>Chez les juifs, dans la synagogue, </a:t>
              </a:r>
            </a:p>
            <a:p>
              <a:pPr lvl="0" algn="ctr"/>
              <a:r>
                <a:rPr lang="fr-FR" sz="2400" dirty="0">
                  <a:solidFill>
                    <a:prstClr val="black"/>
                  </a:solidFill>
                  <a:latin typeface="Times New Roman" panose="02020603050405020304" pitchFamily="18" charset="0"/>
                  <a:cs typeface="Times New Roman" panose="02020603050405020304" pitchFamily="18" charset="0"/>
                </a:rPr>
                <a:t>pour qu’une prière </a:t>
              </a:r>
            </a:p>
            <a:p>
              <a:pPr lvl="0" algn="ctr"/>
              <a:r>
                <a:rPr lang="fr-FR" sz="2400" dirty="0">
                  <a:solidFill>
                    <a:prstClr val="black"/>
                  </a:solidFill>
                  <a:latin typeface="Times New Roman" panose="02020603050405020304" pitchFamily="18" charset="0"/>
                  <a:cs typeface="Times New Roman" panose="02020603050405020304" pitchFamily="18" charset="0"/>
                </a:rPr>
                <a:t>monte vers Dieu, </a:t>
              </a:r>
            </a:p>
            <a:p>
              <a:pPr lvl="0" algn="ctr"/>
              <a:r>
                <a:rPr lang="fr-FR" sz="2400" dirty="0">
                  <a:solidFill>
                    <a:prstClr val="black"/>
                  </a:solidFill>
                  <a:latin typeface="Times New Roman" panose="02020603050405020304" pitchFamily="18" charset="0"/>
                  <a:cs typeface="Times New Roman" panose="02020603050405020304" pitchFamily="18" charset="0"/>
                </a:rPr>
                <a:t>il faut être 10 adultes croyants.</a:t>
              </a:r>
              <a:endParaRPr lang="fr-FR" sz="2400" dirty="0"/>
            </a:p>
          </p:txBody>
        </p:sp>
      </p:grpSp>
    </p:spTree>
    <p:extLst>
      <p:ext uri="{BB962C8B-B14F-4D97-AF65-F5344CB8AC3E}">
        <p14:creationId xmlns:p14="http://schemas.microsoft.com/office/powerpoint/2010/main" val="356458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3E91735-616F-BF03-9C90-0EA25358CEC0}"/>
              </a:ext>
            </a:extLst>
          </p:cNvPr>
          <p:cNvSpPr txBox="1"/>
          <p:nvPr/>
        </p:nvSpPr>
        <p:spPr>
          <a:xfrm>
            <a:off x="86169" y="173551"/>
            <a:ext cx="434664"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dix</a:t>
            </a:r>
            <a:endParaRPr lang="fr-FR" dirty="0"/>
          </a:p>
        </p:txBody>
      </p:sp>
      <p:pic>
        <p:nvPicPr>
          <p:cNvPr id="11" name="Image 10">
            <a:extLst>
              <a:ext uri="{FF2B5EF4-FFF2-40B4-BE49-F238E27FC236}">
                <a16:creationId xmlns:a16="http://schemas.microsoft.com/office/drawing/2014/main" id="{C943D0E1-1121-58AB-7862-F986638780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1039" y="248968"/>
            <a:ext cx="3385400" cy="3826513"/>
          </a:xfrm>
          <a:prstGeom prst="rect">
            <a:avLst/>
          </a:prstGeom>
        </p:spPr>
      </p:pic>
      <p:grpSp>
        <p:nvGrpSpPr>
          <p:cNvPr id="2" name="Groupe 17">
            <a:extLst>
              <a:ext uri="{FF2B5EF4-FFF2-40B4-BE49-F238E27FC236}">
                <a16:creationId xmlns:a16="http://schemas.microsoft.com/office/drawing/2014/main" id="{14D3C3A8-4526-6BDA-1475-436F1E2CC87B}"/>
              </a:ext>
            </a:extLst>
          </p:cNvPr>
          <p:cNvGrpSpPr/>
          <p:nvPr/>
        </p:nvGrpSpPr>
        <p:grpSpPr>
          <a:xfrm>
            <a:off x="1118003" y="900222"/>
            <a:ext cx="4951723" cy="2629192"/>
            <a:chOff x="280448" y="361144"/>
            <a:chExt cx="6094428" cy="3060786"/>
          </a:xfrm>
        </p:grpSpPr>
        <p:sp>
          <p:nvSpPr>
            <p:cNvPr id="10" name="Rectangle : coins arrondis 9">
              <a:extLst>
                <a:ext uri="{FF2B5EF4-FFF2-40B4-BE49-F238E27FC236}">
                  <a16:creationId xmlns:a16="http://schemas.microsoft.com/office/drawing/2014/main" id="{38F3FFE4-EBDC-F349-C9FF-425837C03BDF}"/>
                </a:ext>
              </a:extLst>
            </p:cNvPr>
            <p:cNvSpPr/>
            <p:nvPr/>
          </p:nvSpPr>
          <p:spPr>
            <a:xfrm>
              <a:off x="280448" y="361144"/>
              <a:ext cx="6094428" cy="306078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16BB699A-C493-BB74-29C7-74D964388CCC}"/>
                </a:ext>
              </a:extLst>
            </p:cNvPr>
            <p:cNvSpPr txBox="1"/>
            <p:nvPr/>
          </p:nvSpPr>
          <p:spPr>
            <a:xfrm>
              <a:off x="574801" y="736254"/>
              <a:ext cx="5373277" cy="1938993"/>
            </a:xfrm>
            <a:prstGeom prst="rect">
              <a:avLst/>
            </a:prstGeom>
            <a:noFill/>
          </p:spPr>
          <p:txBody>
            <a:bodyPr wrap="square">
              <a:spAutoFit/>
            </a:bodyPr>
            <a:lstStyle/>
            <a:p>
              <a:pPr algn="ctr"/>
              <a:r>
                <a:rPr lang="fr-FR" sz="2400" dirty="0">
                  <a:latin typeface="Times New Roman" panose="02020603050405020304" pitchFamily="18" charset="0"/>
                  <a:cs typeface="Times New Roman" panose="02020603050405020304" pitchFamily="18" charset="0"/>
                </a:rPr>
                <a:t>Luc raconte au chapitre 5, 12-14 </a:t>
              </a:r>
            </a:p>
            <a:p>
              <a:pPr algn="ctr"/>
              <a:r>
                <a:rPr lang="fr-FR" sz="2400" dirty="0">
                  <a:latin typeface="Times New Roman" panose="02020603050405020304" pitchFamily="18" charset="0"/>
                  <a:cs typeface="Times New Roman" panose="02020603050405020304" pitchFamily="18" charset="0"/>
                </a:rPr>
                <a:t>la guérison d’un seul lépreux. </a:t>
              </a:r>
            </a:p>
            <a:p>
              <a:pPr algn="ctr"/>
              <a:r>
                <a:rPr lang="fr-FR" sz="2400" dirty="0">
                  <a:latin typeface="Times New Roman" panose="02020603050405020304" pitchFamily="18" charset="0"/>
                  <a:cs typeface="Times New Roman" panose="02020603050405020304" pitchFamily="18" charset="0"/>
                </a:rPr>
                <a:t>Idem pour Matthieu et Marc. </a:t>
              </a:r>
            </a:p>
            <a:p>
              <a:pPr algn="ctr"/>
              <a:r>
                <a:rPr lang="fr-FR" sz="2400" dirty="0">
                  <a:latin typeface="Times New Roman" panose="02020603050405020304" pitchFamily="18" charset="0"/>
                  <a:cs typeface="Times New Roman" panose="02020603050405020304" pitchFamily="18" charset="0"/>
                </a:rPr>
                <a:t>Luc est le seul à mentionner </a:t>
              </a:r>
            </a:p>
            <a:p>
              <a:pPr algn="ctr"/>
              <a:r>
                <a:rPr lang="fr-FR" sz="2400" dirty="0">
                  <a:latin typeface="Times New Roman" panose="02020603050405020304" pitchFamily="18" charset="0"/>
                  <a:cs typeface="Times New Roman" panose="02020603050405020304" pitchFamily="18" charset="0"/>
                </a:rPr>
                <a:t>qu’il y a 10 lépreux. </a:t>
              </a:r>
            </a:p>
          </p:txBody>
        </p:sp>
      </p:grpSp>
      <p:grpSp>
        <p:nvGrpSpPr>
          <p:cNvPr id="5" name="Groupe 4">
            <a:extLst>
              <a:ext uri="{FF2B5EF4-FFF2-40B4-BE49-F238E27FC236}">
                <a16:creationId xmlns:a16="http://schemas.microsoft.com/office/drawing/2014/main" id="{3DB2EF30-A28C-91E4-973E-8CD8D3EF8A6D}"/>
              </a:ext>
            </a:extLst>
          </p:cNvPr>
          <p:cNvGrpSpPr/>
          <p:nvPr/>
        </p:nvGrpSpPr>
        <p:grpSpPr>
          <a:xfrm>
            <a:off x="2336380" y="4157340"/>
            <a:ext cx="6395728" cy="2194033"/>
            <a:chOff x="2875543" y="4136444"/>
            <a:chExt cx="7871665" cy="2812359"/>
          </a:xfrm>
        </p:grpSpPr>
        <p:sp>
          <p:nvSpPr>
            <p:cNvPr id="14" name="Rectangle : coins arrondis 13">
              <a:extLst>
                <a:ext uri="{FF2B5EF4-FFF2-40B4-BE49-F238E27FC236}">
                  <a16:creationId xmlns:a16="http://schemas.microsoft.com/office/drawing/2014/main" id="{AADD42FD-9C48-9AF9-BBB8-221FFA35D480}"/>
                </a:ext>
              </a:extLst>
            </p:cNvPr>
            <p:cNvSpPr/>
            <p:nvPr/>
          </p:nvSpPr>
          <p:spPr>
            <a:xfrm>
              <a:off x="2875543" y="4136444"/>
              <a:ext cx="7871665" cy="281235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3284381" y="4541556"/>
              <a:ext cx="6844357" cy="2012024"/>
            </a:xfrm>
            <a:prstGeom prst="rect">
              <a:avLst/>
            </a:prstGeom>
          </p:spPr>
          <p:txBody>
            <a:bodyPr wrap="square">
              <a:spAutoFit/>
            </a:bodyPr>
            <a:lstStyle/>
            <a:p>
              <a:r>
                <a:rPr lang="fr-FR" sz="2400" dirty="0">
                  <a:latin typeface="Times New Roman" panose="02020603050405020304" pitchFamily="18" charset="0"/>
                  <a:cs typeface="Times New Roman" panose="02020603050405020304" pitchFamily="18" charset="0"/>
                </a:rPr>
                <a:t>Si l’évangile nous dit qu’ils sont 10, cela signifie-t-il qu’ils forment une communauté capable de prier, de se tourner vers le Dieu unique ? </a:t>
              </a:r>
            </a:p>
          </p:txBody>
        </p:sp>
      </p:grpSp>
    </p:spTree>
    <p:extLst>
      <p:ext uri="{BB962C8B-B14F-4D97-AF65-F5344CB8AC3E}">
        <p14:creationId xmlns:p14="http://schemas.microsoft.com/office/powerpoint/2010/main" val="333060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E1288BC-6D58-9DF5-9DE2-DAD75B500875}"/>
              </a:ext>
            </a:extLst>
          </p:cNvPr>
          <p:cNvGrpSpPr/>
          <p:nvPr/>
        </p:nvGrpSpPr>
        <p:grpSpPr>
          <a:xfrm>
            <a:off x="3307021" y="1071202"/>
            <a:ext cx="6097773" cy="2199222"/>
            <a:chOff x="1593670" y="2080546"/>
            <a:chExt cx="9786297" cy="3749040"/>
          </a:xfrm>
        </p:grpSpPr>
        <p:sp>
          <p:nvSpPr>
            <p:cNvPr id="7" name="Rectangle : coins arrondis 6">
              <a:extLst>
                <a:ext uri="{FF2B5EF4-FFF2-40B4-BE49-F238E27FC236}">
                  <a16:creationId xmlns:a16="http://schemas.microsoft.com/office/drawing/2014/main" id="{58C03F88-A36E-88CC-50E6-3E942B69C805}"/>
                </a:ext>
              </a:extLst>
            </p:cNvPr>
            <p:cNvSpPr/>
            <p:nvPr/>
          </p:nvSpPr>
          <p:spPr>
            <a:xfrm>
              <a:off x="1593670" y="2080546"/>
              <a:ext cx="9366069" cy="374904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542F2BB2-28DA-0AEB-1520-70ED508FA486}"/>
                </a:ext>
              </a:extLst>
            </p:cNvPr>
            <p:cNvSpPr txBox="1"/>
            <p:nvPr/>
          </p:nvSpPr>
          <p:spPr>
            <a:xfrm>
              <a:off x="2280856" y="2550596"/>
              <a:ext cx="9099111" cy="2361018"/>
            </a:xfrm>
            <a:prstGeom prst="rect">
              <a:avLst/>
            </a:prstGeom>
            <a:noFill/>
          </p:spPr>
          <p:txBody>
            <a:bodyPr wrap="square">
              <a:spAutoFit/>
            </a:bodyPr>
            <a:lstStyle/>
            <a:p>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12</a:t>
              </a:r>
              <a:r>
                <a:rPr lang="fr-FR" sz="2800" dirty="0">
                  <a:latin typeface="Times New Roman" panose="02020603050405020304" pitchFamily="18" charset="0"/>
                  <a:ea typeface="Calibri" panose="020F0502020204030204" pitchFamily="34" charset="0"/>
                  <a:cs typeface="Times New Roman" panose="02020603050405020304" pitchFamily="18" charset="0"/>
                </a:rPr>
                <a:t> Comme il entrait dans un village, </a:t>
              </a:r>
            </a:p>
            <a:p>
              <a:r>
                <a:rPr lang="fr-FR" sz="2800" dirty="0">
                  <a:latin typeface="Times New Roman" panose="02020603050405020304" pitchFamily="18" charset="0"/>
                  <a:ea typeface="Calibri" panose="020F0502020204030204" pitchFamily="34" charset="0"/>
                  <a:cs typeface="Times New Roman" panose="02020603050405020304" pitchFamily="18" charset="0"/>
                </a:rPr>
                <a:t>dix </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lépreux</a:t>
              </a:r>
              <a:r>
                <a:rPr lang="fr-FR" sz="2800" dirty="0">
                  <a:latin typeface="Times New Roman" panose="02020603050405020304" pitchFamily="18" charset="0"/>
                  <a:ea typeface="Calibri" panose="020F0502020204030204" pitchFamily="34" charset="0"/>
                  <a:cs typeface="Times New Roman" panose="02020603050405020304" pitchFamily="18" charset="0"/>
                </a:rPr>
                <a:t> vinrent à sa rencontre. </a:t>
              </a:r>
            </a:p>
            <a:p>
              <a:r>
                <a:rPr lang="fr-FR" sz="2800" dirty="0">
                  <a:latin typeface="Times New Roman" panose="02020603050405020304" pitchFamily="18" charset="0"/>
                  <a:ea typeface="Calibri" panose="020F0502020204030204" pitchFamily="34" charset="0"/>
                  <a:cs typeface="Times New Roman" panose="02020603050405020304" pitchFamily="18" charset="0"/>
                </a:rPr>
                <a:t>Ils s’arrêtèrent à distance</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fr-FR" sz="2800"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9" name="Image 8">
            <a:extLst>
              <a:ext uri="{FF2B5EF4-FFF2-40B4-BE49-F238E27FC236}">
                <a16:creationId xmlns:a16="http://schemas.microsoft.com/office/drawing/2014/main" id="{512D93B0-A16C-3730-435D-4BE586CD9391}"/>
              </a:ext>
            </a:extLst>
          </p:cNvPr>
          <p:cNvPicPr>
            <a:picLocks noChangeAspect="1"/>
          </p:cNvPicPr>
          <p:nvPr/>
        </p:nvPicPr>
        <p:blipFill>
          <a:blip r:embed="rId2" cstate="print">
            <a:extLst>
              <a:ext uri="{28A0092B-C50C-407E-A947-70E740481C1C}">
                <a14:useLocalDpi xmlns:a14="http://schemas.microsoft.com/office/drawing/2010/main" val="0"/>
              </a:ext>
            </a:extLst>
          </a:blip>
          <a:srcRect l="6270" r="6270"/>
          <a:stretch/>
        </p:blipFill>
        <p:spPr>
          <a:xfrm>
            <a:off x="501208" y="520642"/>
            <a:ext cx="2340386" cy="5535172"/>
          </a:xfrm>
          <a:prstGeom prst="rect">
            <a:avLst/>
          </a:prstGeom>
        </p:spPr>
      </p:pic>
    </p:spTree>
    <p:extLst>
      <p:ext uri="{BB962C8B-B14F-4D97-AF65-F5344CB8AC3E}">
        <p14:creationId xmlns:p14="http://schemas.microsoft.com/office/powerpoint/2010/main" val="2750279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9E235E0B-B2D4-6667-752C-FE11CF34DB88}"/>
              </a:ext>
            </a:extLst>
          </p:cNvPr>
          <p:cNvGrpSpPr/>
          <p:nvPr/>
        </p:nvGrpSpPr>
        <p:grpSpPr>
          <a:xfrm>
            <a:off x="3283812" y="230299"/>
            <a:ext cx="6165720" cy="2521291"/>
            <a:chOff x="235669" y="828273"/>
            <a:chExt cx="7588578" cy="3442070"/>
          </a:xfrm>
        </p:grpSpPr>
        <p:sp>
          <p:nvSpPr>
            <p:cNvPr id="4" name="Rectangle : coins arrondis 3">
              <a:extLst>
                <a:ext uri="{FF2B5EF4-FFF2-40B4-BE49-F238E27FC236}">
                  <a16:creationId xmlns:a16="http://schemas.microsoft.com/office/drawing/2014/main" id="{B91E4C3B-62BD-6C3C-E2AE-E18868269201}"/>
                </a:ext>
              </a:extLst>
            </p:cNvPr>
            <p:cNvSpPr/>
            <p:nvPr/>
          </p:nvSpPr>
          <p:spPr>
            <a:xfrm>
              <a:off x="235669" y="828273"/>
              <a:ext cx="7588578" cy="344207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992DAD22-FD1C-FD80-5374-A4877995213D}"/>
                </a:ext>
              </a:extLst>
            </p:cNvPr>
            <p:cNvSpPr txBox="1"/>
            <p:nvPr/>
          </p:nvSpPr>
          <p:spPr>
            <a:xfrm>
              <a:off x="664673" y="921358"/>
              <a:ext cx="6409931" cy="589513"/>
            </a:xfrm>
            <a:prstGeom prst="rect">
              <a:avLst/>
            </a:prstGeom>
            <a:noFill/>
          </p:spPr>
          <p:txBody>
            <a:bodyPr wrap="square">
              <a:spAutoFit/>
            </a:bodyPr>
            <a:lstStyle/>
            <a:p>
              <a:pPr algn="ctr"/>
              <a:r>
                <a:rPr lang="fr-FR" sz="2100" dirty="0">
                  <a:latin typeface="Times New Roman" panose="02020603050405020304" pitchFamily="18" charset="0"/>
                  <a:cs typeface="Times New Roman" panose="02020603050405020304" pitchFamily="18" charset="0"/>
                </a:rPr>
                <a:t>.  </a:t>
              </a:r>
            </a:p>
          </p:txBody>
        </p:sp>
      </p:grpSp>
      <p:sp>
        <p:nvSpPr>
          <p:cNvPr id="2" name="ZoneTexte 1">
            <a:extLst>
              <a:ext uri="{FF2B5EF4-FFF2-40B4-BE49-F238E27FC236}">
                <a16:creationId xmlns:a16="http://schemas.microsoft.com/office/drawing/2014/main" id="{1A594579-FF4B-18EB-9152-051384488FEE}"/>
              </a:ext>
            </a:extLst>
          </p:cNvPr>
          <p:cNvSpPr txBox="1"/>
          <p:nvPr/>
        </p:nvSpPr>
        <p:spPr>
          <a:xfrm>
            <a:off x="115873" y="106353"/>
            <a:ext cx="946808"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lépreux</a:t>
            </a:r>
            <a:endParaRPr lang="fr-FR" dirty="0"/>
          </a:p>
        </p:txBody>
      </p:sp>
      <p:pic>
        <p:nvPicPr>
          <p:cNvPr id="13" name="Image 12">
            <a:extLst>
              <a:ext uri="{FF2B5EF4-FFF2-40B4-BE49-F238E27FC236}">
                <a16:creationId xmlns:a16="http://schemas.microsoft.com/office/drawing/2014/main" id="{AA167A57-9CB0-21F6-6EA0-F161A89EA5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26155"/>
            <a:ext cx="3919954" cy="6231846"/>
          </a:xfrm>
          <a:prstGeom prst="rect">
            <a:avLst/>
          </a:prstGeom>
        </p:spPr>
      </p:pic>
      <p:sp>
        <p:nvSpPr>
          <p:cNvPr id="36865" name="Rectangle 1"/>
          <p:cNvSpPr>
            <a:spLocks noChangeArrowheads="1"/>
          </p:cNvSpPr>
          <p:nvPr/>
        </p:nvSpPr>
        <p:spPr bwMode="auto">
          <a:xfrm>
            <a:off x="3549507" y="395190"/>
            <a:ext cx="5147779" cy="2297235"/>
          </a:xfrm>
          <a:prstGeom prst="rect">
            <a:avLst/>
          </a:prstGeom>
          <a:noFill/>
          <a:ln w="9525">
            <a:noFill/>
            <a:miter lim="800000"/>
            <a:headEnd/>
            <a:tailEnd/>
          </a:ln>
          <a:effectLst/>
        </p:spPr>
        <p:txBody>
          <a:bodyPr vert="horz" wrap="square" lIns="80457" tIns="40229" rIns="80457" bIns="40229" numCol="1" anchor="ctr" anchorCtr="0" compatLnSpc="1">
            <a:prstTxWarp prst="textNoShape">
              <a:avLst/>
            </a:prstTxWarp>
            <a:spAutoFit/>
          </a:bodyPr>
          <a:lstStyle/>
          <a:p>
            <a:pPr fontAlgn="base">
              <a:spcBef>
                <a:spcPct val="0"/>
              </a:spcBef>
              <a:spcAft>
                <a:spcPct val="0"/>
              </a:spcAft>
            </a:pPr>
            <a:r>
              <a:rPr lang="fr-FR" sz="2400" dirty="0">
                <a:solidFill>
                  <a:srgbClr val="C00000"/>
                </a:solidFill>
                <a:latin typeface="Times New Roman" pitchFamily="18" charset="0"/>
                <a:ea typeface="Calibri" pitchFamily="34" charset="0"/>
                <a:cs typeface="Times New Roman" pitchFamily="18" charset="0"/>
              </a:rPr>
              <a:t>En hébreu, </a:t>
            </a:r>
            <a:r>
              <a:rPr lang="fr-FR" sz="2400" dirty="0" err="1">
                <a:solidFill>
                  <a:srgbClr val="C00000"/>
                </a:solidFill>
                <a:latin typeface="Times New Roman" pitchFamily="18" charset="0"/>
                <a:ea typeface="Calibri" pitchFamily="34" charset="0"/>
                <a:cs typeface="Times New Roman" pitchFamily="18" charset="0"/>
              </a:rPr>
              <a:t>tsara'hat</a:t>
            </a:r>
            <a:r>
              <a:rPr lang="fr-FR" sz="2400" dirty="0">
                <a:solidFill>
                  <a:srgbClr val="C00000"/>
                </a:solidFill>
                <a:latin typeface="Times New Roman" pitchFamily="18" charset="0"/>
                <a:ea typeface="Calibri" pitchFamily="34" charset="0"/>
                <a:cs typeface="Times New Roman" pitchFamily="18" charset="0"/>
              </a:rPr>
              <a:t> </a:t>
            </a:r>
            <a:r>
              <a:rPr lang="fr-FR" sz="2400" dirty="0">
                <a:latin typeface="Times New Roman" pitchFamily="18" charset="0"/>
                <a:ea typeface="Calibri" pitchFamily="34" charset="0"/>
                <a:cs typeface="Times New Roman" pitchFamily="18" charset="0"/>
              </a:rPr>
              <a:t>vient d'une racine qui veut dire à la fois l'ennemi, l'adversité, l'angoisse, l'affliction, etc... </a:t>
            </a:r>
            <a:endParaRPr lang="fr-FR" sz="2400" dirty="0">
              <a:latin typeface="Arial" pitchFamily="34" charset="0"/>
              <a:cs typeface="Arial" pitchFamily="34" charset="0"/>
            </a:endParaRPr>
          </a:p>
          <a:p>
            <a:pPr eaLnBrk="0" fontAlgn="base" hangingPunct="0">
              <a:spcBef>
                <a:spcPct val="0"/>
              </a:spcBef>
              <a:spcAft>
                <a:spcPct val="0"/>
              </a:spcAft>
            </a:pPr>
            <a:r>
              <a:rPr lang="fr-FR" sz="2400" dirty="0">
                <a:latin typeface="Times New Roman" pitchFamily="18" charset="0"/>
                <a:ea typeface="Calibri" pitchFamily="34" charset="0"/>
                <a:cs typeface="Times New Roman" pitchFamily="18" charset="0"/>
              </a:rPr>
              <a:t>Ce n'est pas du tout le même mot </a:t>
            </a:r>
            <a:r>
              <a:rPr lang="fr-FR" sz="2400" dirty="0">
                <a:solidFill>
                  <a:srgbClr val="C00000"/>
                </a:solidFill>
                <a:latin typeface="Times New Roman" pitchFamily="18" charset="0"/>
                <a:ea typeface="Calibri" pitchFamily="34" charset="0"/>
                <a:cs typeface="Times New Roman" pitchFamily="18" charset="0"/>
              </a:rPr>
              <a:t>en grec "</a:t>
            </a:r>
            <a:r>
              <a:rPr lang="fr-FR" sz="2400" dirty="0" err="1">
                <a:solidFill>
                  <a:srgbClr val="C00000"/>
                </a:solidFill>
                <a:latin typeface="Times New Roman" pitchFamily="18" charset="0"/>
                <a:ea typeface="Calibri" pitchFamily="34" charset="0"/>
                <a:cs typeface="Times New Roman" pitchFamily="18" charset="0"/>
              </a:rPr>
              <a:t>lépra</a:t>
            </a:r>
            <a:r>
              <a:rPr lang="fr-FR" sz="2400" dirty="0">
                <a:solidFill>
                  <a:srgbClr val="C00000"/>
                </a:solidFill>
                <a:latin typeface="Times New Roman" pitchFamily="18" charset="0"/>
                <a:ea typeface="Calibri" pitchFamily="34" charset="0"/>
                <a:cs typeface="Times New Roman" pitchFamily="18" charset="0"/>
              </a:rPr>
              <a:t>"</a:t>
            </a:r>
            <a:r>
              <a:rPr lang="fr-FR" sz="2400" dirty="0">
                <a:latin typeface="Times New Roman" pitchFamily="18" charset="0"/>
                <a:ea typeface="Calibri" pitchFamily="34" charset="0"/>
                <a:cs typeface="Times New Roman" pitchFamily="18" charset="0"/>
              </a:rPr>
              <a:t> :  il veut dire user, abîmer, détruire.  </a:t>
            </a:r>
            <a:endParaRPr lang="fr-FR" sz="2400" dirty="0">
              <a:latin typeface="Arial" pitchFamily="34" charset="0"/>
              <a:cs typeface="Arial" pitchFamily="34" charset="0"/>
            </a:endParaRPr>
          </a:p>
        </p:txBody>
      </p:sp>
      <p:grpSp>
        <p:nvGrpSpPr>
          <p:cNvPr id="3" name="Groupe 2">
            <a:extLst>
              <a:ext uri="{FF2B5EF4-FFF2-40B4-BE49-F238E27FC236}">
                <a16:creationId xmlns:a16="http://schemas.microsoft.com/office/drawing/2014/main" id="{DD18EF25-58D6-90A4-8DD1-B8206B822A5D}"/>
              </a:ext>
            </a:extLst>
          </p:cNvPr>
          <p:cNvGrpSpPr/>
          <p:nvPr/>
        </p:nvGrpSpPr>
        <p:grpSpPr>
          <a:xfrm>
            <a:off x="3787664" y="3165165"/>
            <a:ext cx="5589571" cy="3308784"/>
            <a:chOff x="3787664" y="3154026"/>
            <a:chExt cx="5589571" cy="3554764"/>
          </a:xfrm>
        </p:grpSpPr>
        <p:grpSp>
          <p:nvGrpSpPr>
            <p:cNvPr id="14" name="Groupe 13">
              <a:extLst>
                <a:ext uri="{FF2B5EF4-FFF2-40B4-BE49-F238E27FC236}">
                  <a16:creationId xmlns:a16="http://schemas.microsoft.com/office/drawing/2014/main" id="{BEAF9BD6-35CC-18CB-49AD-4D935513D654}"/>
                </a:ext>
              </a:extLst>
            </p:cNvPr>
            <p:cNvGrpSpPr/>
            <p:nvPr/>
          </p:nvGrpSpPr>
          <p:grpSpPr>
            <a:xfrm>
              <a:off x="3787664" y="3154026"/>
              <a:ext cx="5589571" cy="3554764"/>
              <a:chOff x="4324524" y="4444514"/>
              <a:chExt cx="6282965" cy="2055829"/>
            </a:xfrm>
          </p:grpSpPr>
          <p:sp>
            <p:nvSpPr>
              <p:cNvPr id="15" name="Rectangle : coins arrondis 7">
                <a:extLst>
                  <a:ext uri="{FF2B5EF4-FFF2-40B4-BE49-F238E27FC236}">
                    <a16:creationId xmlns:a16="http://schemas.microsoft.com/office/drawing/2014/main" id="{F22E0820-892E-3672-AC69-42D2829044A5}"/>
                  </a:ext>
                </a:extLst>
              </p:cNvPr>
              <p:cNvSpPr/>
              <p:nvPr/>
            </p:nvSpPr>
            <p:spPr>
              <a:xfrm>
                <a:off x="4324524" y="4444514"/>
                <a:ext cx="6282965" cy="205582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643EB486-3B7B-760E-78BC-2474228D55BE}"/>
                  </a:ext>
                </a:extLst>
              </p:cNvPr>
              <p:cNvSpPr txBox="1"/>
              <p:nvPr/>
            </p:nvSpPr>
            <p:spPr>
              <a:xfrm>
                <a:off x="4400051" y="4612701"/>
                <a:ext cx="6190963" cy="238583"/>
              </a:xfrm>
              <a:prstGeom prst="rect">
                <a:avLst/>
              </a:prstGeom>
              <a:noFill/>
            </p:spPr>
            <p:txBody>
              <a:bodyPr wrap="square">
                <a:spAutoFit/>
              </a:bodyPr>
              <a:lstStyle/>
              <a:p>
                <a:pPr algn="ctr"/>
                <a:endParaRPr lang="fr-FR" dirty="0">
                  <a:latin typeface="Times New Roman" panose="02020603050405020304" pitchFamily="18" charset="0"/>
                  <a:cs typeface="Times New Roman" panose="02020603050405020304" pitchFamily="18" charset="0"/>
                </a:endParaRPr>
              </a:p>
            </p:txBody>
          </p:sp>
        </p:grpSp>
        <p:sp>
          <p:nvSpPr>
            <p:cNvPr id="36871" name="Rectangle 7"/>
            <p:cNvSpPr>
              <a:spLocks noChangeArrowheads="1"/>
            </p:cNvSpPr>
            <p:nvPr/>
          </p:nvSpPr>
          <p:spPr bwMode="auto">
            <a:xfrm>
              <a:off x="3972866" y="3373583"/>
              <a:ext cx="5336801" cy="3282120"/>
            </a:xfrm>
            <a:prstGeom prst="rect">
              <a:avLst/>
            </a:prstGeom>
            <a:noFill/>
            <a:ln w="9525">
              <a:noFill/>
              <a:miter lim="800000"/>
              <a:headEnd/>
              <a:tailEnd/>
            </a:ln>
            <a:effectLst/>
          </p:spPr>
          <p:txBody>
            <a:bodyPr vert="horz" wrap="square" lIns="80457" tIns="40229" rIns="80457" bIns="40229" numCol="1" anchor="ctr" anchorCtr="0" compatLnSpc="1">
              <a:prstTxWarp prst="textNoShape">
                <a:avLst/>
              </a:prstTxWarp>
              <a:spAutoFit/>
            </a:bodyPr>
            <a:lstStyle/>
            <a:p>
              <a:pPr fontAlgn="base">
                <a:spcBef>
                  <a:spcPct val="0"/>
                </a:spcBef>
                <a:spcAft>
                  <a:spcPct val="0"/>
                </a:spcAft>
              </a:pPr>
              <a:r>
                <a:rPr lang="fr-FR" sz="2400" dirty="0">
                  <a:latin typeface="Times New Roman" pitchFamily="18" charset="0"/>
                  <a:ea typeface="Calibri" pitchFamily="34" charset="0"/>
                  <a:cs typeface="Times New Roman" pitchFamily="18" charset="0"/>
                </a:rPr>
                <a:t>Que ce soit en hébreu ou en grec, il s'agit de représenter tout ce qui détruit l'homme. </a:t>
              </a:r>
            </a:p>
            <a:p>
              <a:pPr fontAlgn="base">
                <a:spcBef>
                  <a:spcPct val="0"/>
                </a:spcBef>
                <a:spcAft>
                  <a:spcPct val="0"/>
                </a:spcAft>
              </a:pPr>
              <a:r>
                <a:rPr lang="fr-FR" sz="2400" dirty="0">
                  <a:latin typeface="Times New Roman" pitchFamily="18" charset="0"/>
                  <a:ea typeface="Calibri" pitchFamily="34" charset="0"/>
                  <a:cs typeface="Times New Roman" pitchFamily="18" charset="0"/>
                </a:rPr>
                <a:t>De même que la lèpre détruit le corps, de même le péché détruit l'âme. C'est pour cela que la lèpre représente toutes les maladies, tous les péchés du monde. </a:t>
              </a:r>
            </a:p>
            <a:p>
              <a:pPr fontAlgn="base">
                <a:spcBef>
                  <a:spcPct val="0"/>
                </a:spcBef>
                <a:spcAft>
                  <a:spcPct val="0"/>
                </a:spcAft>
              </a:pPr>
              <a:r>
                <a:rPr lang="fr-FR" sz="2400" dirty="0">
                  <a:latin typeface="Times New Roman" pitchFamily="18" charset="0"/>
                  <a:ea typeface="Calibri" pitchFamily="34" charset="0"/>
                  <a:cs typeface="Times New Roman" pitchFamily="18" charset="0"/>
                </a:rPr>
                <a:t>Et c'est pour cela que Jésus a guéri des lépreux. </a:t>
              </a:r>
              <a:endParaRPr lang="fr-FR" sz="2400" dirty="0">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endParaRPr lang="fr-FR" dirty="0">
                <a:latin typeface="Arial" pitchFamily="34" charset="0"/>
                <a:cs typeface="Arial" pitchFamily="34" charset="0"/>
              </a:endParaRPr>
            </a:p>
          </p:txBody>
        </p:sp>
      </p:grpSp>
      <p:sp>
        <p:nvSpPr>
          <p:cNvPr id="17" name="Rectangle 16"/>
          <p:cNvSpPr/>
          <p:nvPr/>
        </p:nvSpPr>
        <p:spPr>
          <a:xfrm>
            <a:off x="7632343" y="2343187"/>
            <a:ext cx="678652" cy="250521"/>
          </a:xfrm>
          <a:prstGeom prst="rect">
            <a:avLst/>
          </a:prstGeom>
        </p:spPr>
        <p:txBody>
          <a:bodyPr wrap="none" lIns="80457" tIns="40229" rIns="80457" bIns="40229">
            <a:spAutoFit/>
          </a:bodyPr>
          <a:lstStyle/>
          <a:p>
            <a:r>
              <a:rPr lang="fr-FR" sz="1100" dirty="0">
                <a:solidFill>
                  <a:prstClr val="black"/>
                </a:solidFill>
                <a:latin typeface="Times New Roman" pitchFamily="18" charset="0"/>
                <a:ea typeface="Calibri" pitchFamily="34" charset="0"/>
                <a:cs typeface="Times New Roman" pitchFamily="18" charset="0"/>
              </a:rPr>
              <a:t> </a:t>
            </a:r>
            <a:r>
              <a:rPr lang="fr-FR" sz="1100" i="1" dirty="0">
                <a:solidFill>
                  <a:srgbClr val="4472C4"/>
                </a:solidFill>
                <a:latin typeface="Times New Roman" pitchFamily="18" charset="0"/>
                <a:ea typeface="Calibri" pitchFamily="34" charset="0"/>
                <a:cs typeface="Times New Roman" pitchFamily="18" charset="0"/>
              </a:rPr>
              <a:t>C </a:t>
            </a:r>
            <a:r>
              <a:rPr lang="fr-FR" sz="1100" i="1" dirty="0" err="1">
                <a:solidFill>
                  <a:srgbClr val="4472C4"/>
                </a:solidFill>
                <a:latin typeface="Times New Roman" pitchFamily="18" charset="0"/>
                <a:ea typeface="Calibri" pitchFamily="34" charset="0"/>
                <a:cs typeface="Times New Roman" pitchFamily="18" charset="0"/>
              </a:rPr>
              <a:t>Patier</a:t>
            </a:r>
            <a:endParaRPr lang="fr-FR" dirty="0"/>
          </a:p>
        </p:txBody>
      </p:sp>
    </p:spTree>
    <p:extLst>
      <p:ext uri="{BB962C8B-B14F-4D97-AF65-F5344CB8AC3E}">
        <p14:creationId xmlns:p14="http://schemas.microsoft.com/office/powerpoint/2010/main" val="255125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BEEF3C1-B8ED-B097-78BA-C98D085C0DE1}"/>
              </a:ext>
            </a:extLst>
          </p:cNvPr>
          <p:cNvSpPr txBox="1"/>
          <p:nvPr/>
        </p:nvSpPr>
        <p:spPr>
          <a:xfrm>
            <a:off x="149953" y="0"/>
            <a:ext cx="892633"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lépreux</a:t>
            </a:r>
            <a:endParaRPr lang="fr-FR" dirty="0"/>
          </a:p>
        </p:txBody>
      </p:sp>
      <p:grpSp>
        <p:nvGrpSpPr>
          <p:cNvPr id="8" name="Groupe 7">
            <a:extLst>
              <a:ext uri="{FF2B5EF4-FFF2-40B4-BE49-F238E27FC236}">
                <a16:creationId xmlns:a16="http://schemas.microsoft.com/office/drawing/2014/main" id="{1CA09B3B-E00C-C3B2-D764-26E2C4978ACD}"/>
              </a:ext>
            </a:extLst>
          </p:cNvPr>
          <p:cNvGrpSpPr/>
          <p:nvPr/>
        </p:nvGrpSpPr>
        <p:grpSpPr>
          <a:xfrm>
            <a:off x="1042586" y="231145"/>
            <a:ext cx="7998863" cy="3065091"/>
            <a:chOff x="2909225" y="789510"/>
            <a:chExt cx="6711886" cy="5938091"/>
          </a:xfrm>
        </p:grpSpPr>
        <p:sp>
          <p:nvSpPr>
            <p:cNvPr id="4" name="Rectangle : coins arrondis 3">
              <a:extLst>
                <a:ext uri="{FF2B5EF4-FFF2-40B4-BE49-F238E27FC236}">
                  <a16:creationId xmlns:a16="http://schemas.microsoft.com/office/drawing/2014/main" id="{B14CC3E0-B2E4-E509-8D51-2278F7D4D02A}"/>
                </a:ext>
              </a:extLst>
            </p:cNvPr>
            <p:cNvSpPr/>
            <p:nvPr/>
          </p:nvSpPr>
          <p:spPr>
            <a:xfrm>
              <a:off x="2909225" y="789510"/>
              <a:ext cx="6711886" cy="4971327"/>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B1693A32-E652-36B4-EB0A-BCA5DE8E091D}"/>
                </a:ext>
              </a:extLst>
            </p:cNvPr>
            <p:cNvSpPr txBox="1"/>
            <p:nvPr/>
          </p:nvSpPr>
          <p:spPr>
            <a:xfrm>
              <a:off x="2959604" y="1033274"/>
              <a:ext cx="6579911" cy="5694327"/>
            </a:xfrm>
            <a:prstGeom prst="rect">
              <a:avLst/>
            </a:prstGeom>
            <a:noFill/>
          </p:spPr>
          <p:txBody>
            <a:bodyPr wrap="square">
              <a:spAutoFit/>
            </a:bodyPr>
            <a:lstStyle/>
            <a:p>
              <a:pPr algn="ctr"/>
              <a:r>
                <a:rPr lang="fr-FR" sz="2400" b="1" dirty="0">
                  <a:latin typeface="Times New Roman" panose="02020603050405020304" pitchFamily="18" charset="0"/>
                  <a:cs typeface="Times New Roman" panose="02020603050405020304" pitchFamily="18" charset="0"/>
                </a:rPr>
                <a:t>Lévitique 13, 45-46 :</a:t>
              </a:r>
              <a:r>
                <a:rPr lang="fr-FR" sz="2400"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Le lépreux atteint d’une tache portera des vêtements déchirés et les cheveux en désordre, il se couvrira le haut du visage jusqu’aux lèvres, et il criera : “Impur ! Impur !” Tant qu’il gardera cette tâche, il sera vraiment impur. C’est pourquoi il habitera à l’écart, son habitation sera hors du camp”.</a:t>
              </a:r>
              <a:endParaRPr lang="fr-FR" sz="2400" dirty="0">
                <a:latin typeface="Times New Roman" panose="02020603050405020304" pitchFamily="18" charset="0"/>
                <a:cs typeface="Times New Roman" panose="02020603050405020304" pitchFamily="18" charset="0"/>
              </a:endParaRPr>
            </a:p>
            <a:p>
              <a:pPr algn="ctr"/>
              <a:endParaRPr lang="fr-FR" sz="1700"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0" name="Image 9">
            <a:extLst>
              <a:ext uri="{FF2B5EF4-FFF2-40B4-BE49-F238E27FC236}">
                <a16:creationId xmlns:a16="http://schemas.microsoft.com/office/drawing/2014/main" id="{8F5DA737-AB40-480E-E665-88E86A3258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44536"/>
            <a:ext cx="2461645" cy="3913464"/>
          </a:xfrm>
          <a:prstGeom prst="rect">
            <a:avLst/>
          </a:prstGeom>
        </p:spPr>
      </p:pic>
      <p:sp>
        <p:nvSpPr>
          <p:cNvPr id="35842" name="Rectangle 2"/>
          <p:cNvSpPr>
            <a:spLocks noChangeArrowheads="1"/>
          </p:cNvSpPr>
          <p:nvPr/>
        </p:nvSpPr>
        <p:spPr bwMode="auto">
          <a:xfrm>
            <a:off x="1" y="0"/>
            <a:ext cx="162550" cy="327465"/>
          </a:xfrm>
          <a:prstGeom prst="rect">
            <a:avLst/>
          </a:prstGeom>
          <a:noFill/>
          <a:ln w="9525">
            <a:noFill/>
            <a:miter lim="800000"/>
            <a:headEnd/>
            <a:tailEnd/>
          </a:ln>
          <a:effectLst/>
        </p:spPr>
        <p:txBody>
          <a:bodyPr vert="horz" wrap="none" lIns="80457" tIns="40229" rIns="80457" bIns="40229" numCol="1" anchor="ctr" anchorCtr="0" compatLnSpc="1">
            <a:prstTxWarp prst="textNoShape">
              <a:avLst/>
            </a:prstTxWarp>
            <a:spAutoFit/>
          </a:bodyPr>
          <a:lstStyle/>
          <a:p>
            <a:endParaRPr lang="fr-FR"/>
          </a:p>
        </p:txBody>
      </p:sp>
      <p:grpSp>
        <p:nvGrpSpPr>
          <p:cNvPr id="3" name="Groupe 2">
            <a:extLst>
              <a:ext uri="{FF2B5EF4-FFF2-40B4-BE49-F238E27FC236}">
                <a16:creationId xmlns:a16="http://schemas.microsoft.com/office/drawing/2014/main" id="{3F6828D8-2C24-EE80-E9EB-54D96703E7A6}"/>
              </a:ext>
            </a:extLst>
          </p:cNvPr>
          <p:cNvGrpSpPr/>
          <p:nvPr/>
        </p:nvGrpSpPr>
        <p:grpSpPr>
          <a:xfrm>
            <a:off x="2446864" y="3051775"/>
            <a:ext cx="7113374" cy="3052647"/>
            <a:chOff x="2446864" y="3051775"/>
            <a:chExt cx="7113374" cy="3052647"/>
          </a:xfrm>
        </p:grpSpPr>
        <p:sp>
          <p:nvSpPr>
            <p:cNvPr id="14" name="Rectangle 13"/>
            <p:cNvSpPr/>
            <p:nvPr/>
          </p:nvSpPr>
          <p:spPr>
            <a:xfrm>
              <a:off x="2658003" y="3349309"/>
              <a:ext cx="6691096" cy="2666567"/>
            </a:xfrm>
            <a:prstGeom prst="rect">
              <a:avLst/>
            </a:prstGeom>
          </p:spPr>
          <p:txBody>
            <a:bodyPr wrap="square" lIns="80457" tIns="40229" rIns="80457" bIns="40229">
              <a:spAutoFit/>
            </a:bodyPr>
            <a:lstStyle/>
            <a:p>
              <a:r>
                <a:rPr lang="fr-FR" sz="2400" dirty="0">
                  <a:latin typeface="Times New Roman" panose="02020603050405020304" pitchFamily="18" charset="0"/>
                  <a:cs typeface="Times New Roman" panose="02020603050405020304" pitchFamily="18" charset="0"/>
                </a:rPr>
                <a:t>La Loi interdit aux lépreux de s’approcher de quiconque ; ils sont contagieux à tous points de vue ; la lèpre est une maladie très contagieuse et d’autre part, elle était, à l’époque, considérée comme le signe de la malédiction divine, car on croyait qu’elle était le signe du péché. </a:t>
              </a:r>
            </a:p>
            <a:p>
              <a:r>
                <a:rPr lang="fr-FR" sz="2400" i="1" dirty="0">
                  <a:solidFill>
                    <a:schemeClr val="accent1"/>
                  </a:solidFill>
                  <a:latin typeface="Times New Roman" panose="02020603050405020304" pitchFamily="18" charset="0"/>
                  <a:cs typeface="Times New Roman" panose="02020603050405020304" pitchFamily="18" charset="0"/>
                </a:rPr>
                <a:t>                                                M C </a:t>
              </a:r>
              <a:r>
                <a:rPr lang="fr-FR" sz="2400" i="1" dirty="0" err="1">
                  <a:solidFill>
                    <a:schemeClr val="accent1"/>
                  </a:solidFill>
                  <a:latin typeface="Times New Roman" panose="02020603050405020304" pitchFamily="18" charset="0"/>
                  <a:cs typeface="Times New Roman" panose="02020603050405020304" pitchFamily="18" charset="0"/>
                </a:rPr>
                <a:t>Thabut</a:t>
              </a:r>
              <a:endParaRPr lang="fr-FR" sz="2400" dirty="0">
                <a:solidFill>
                  <a:schemeClr val="accent1"/>
                </a:solidFill>
                <a:latin typeface="Times New Roman" panose="02020603050405020304" pitchFamily="18" charset="0"/>
                <a:cs typeface="Times New Roman" panose="02020603050405020304" pitchFamily="18" charset="0"/>
              </a:endParaRPr>
            </a:p>
          </p:txBody>
        </p:sp>
        <p:sp>
          <p:nvSpPr>
            <p:cNvPr id="16" name="Rectangle : coins arrondis 3">
              <a:extLst>
                <a:ext uri="{FF2B5EF4-FFF2-40B4-BE49-F238E27FC236}">
                  <a16:creationId xmlns:a16="http://schemas.microsoft.com/office/drawing/2014/main" id="{B14CC3E0-B2E4-E509-8D51-2278F7D4D02A}"/>
                </a:ext>
              </a:extLst>
            </p:cNvPr>
            <p:cNvSpPr/>
            <p:nvPr/>
          </p:nvSpPr>
          <p:spPr>
            <a:xfrm>
              <a:off x="2446864" y="3051775"/>
              <a:ext cx="7113374" cy="3052647"/>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0457" tIns="40229" rIns="80457" bIns="40229" rtlCol="0" anchor="ctr"/>
            <a:lstStyle/>
            <a:p>
              <a:pPr algn="ctr"/>
              <a:endParaRPr lang="fr-FR" dirty="0"/>
            </a:p>
          </p:txBody>
        </p:sp>
      </p:grpSp>
    </p:spTree>
    <p:extLst>
      <p:ext uri="{BB962C8B-B14F-4D97-AF65-F5344CB8AC3E}">
        <p14:creationId xmlns:p14="http://schemas.microsoft.com/office/powerpoint/2010/main" val="320228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BEEF3C1-B8ED-B097-78BA-C98D085C0DE1}"/>
              </a:ext>
            </a:extLst>
          </p:cNvPr>
          <p:cNvSpPr txBox="1"/>
          <p:nvPr/>
        </p:nvSpPr>
        <p:spPr>
          <a:xfrm>
            <a:off x="-1" y="0"/>
            <a:ext cx="1077613"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lépreux</a:t>
            </a:r>
            <a:endParaRPr lang="fr-FR" dirty="0"/>
          </a:p>
        </p:txBody>
      </p:sp>
      <p:grpSp>
        <p:nvGrpSpPr>
          <p:cNvPr id="3" name="Groupe 7">
            <a:extLst>
              <a:ext uri="{FF2B5EF4-FFF2-40B4-BE49-F238E27FC236}">
                <a16:creationId xmlns:a16="http://schemas.microsoft.com/office/drawing/2014/main" id="{1CA09B3B-E00C-C3B2-D764-26E2C4978ACD}"/>
              </a:ext>
            </a:extLst>
          </p:cNvPr>
          <p:cNvGrpSpPr/>
          <p:nvPr/>
        </p:nvGrpSpPr>
        <p:grpSpPr>
          <a:xfrm>
            <a:off x="492411" y="706161"/>
            <a:ext cx="6425166" cy="4276038"/>
            <a:chOff x="2488676" y="2023649"/>
            <a:chExt cx="6728418" cy="3962372"/>
          </a:xfrm>
        </p:grpSpPr>
        <p:sp>
          <p:nvSpPr>
            <p:cNvPr id="4" name="Rectangle : coins arrondis 3">
              <a:extLst>
                <a:ext uri="{FF2B5EF4-FFF2-40B4-BE49-F238E27FC236}">
                  <a16:creationId xmlns:a16="http://schemas.microsoft.com/office/drawing/2014/main" id="{B14CC3E0-B2E4-E509-8D51-2278F7D4D02A}"/>
                </a:ext>
              </a:extLst>
            </p:cNvPr>
            <p:cNvSpPr/>
            <p:nvPr/>
          </p:nvSpPr>
          <p:spPr>
            <a:xfrm>
              <a:off x="2488676" y="2023649"/>
              <a:ext cx="6711886" cy="3962372"/>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B1693A32-E652-36B4-EB0A-BCA5DE8E091D}"/>
                </a:ext>
              </a:extLst>
            </p:cNvPr>
            <p:cNvSpPr txBox="1"/>
            <p:nvPr/>
          </p:nvSpPr>
          <p:spPr>
            <a:xfrm>
              <a:off x="2637183" y="2166802"/>
              <a:ext cx="6579911" cy="2092446"/>
            </a:xfrm>
            <a:prstGeom prst="rect">
              <a:avLst/>
            </a:prstGeom>
            <a:noFill/>
          </p:spPr>
          <p:txBody>
            <a:bodyPr wrap="square">
              <a:spAutoFit/>
            </a:bodyPr>
            <a:lstStyle/>
            <a:p>
              <a:pPr algn="ctr"/>
              <a:endParaRPr lang="fr-FR" sz="17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fr-FR"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Rois 5, </a:t>
              </a:r>
              <a:r>
                <a:rPr 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01 </a:t>
              </a:r>
              <a:r>
                <a:rPr lang="fr-FR"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fr-FR"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Naaman, général de l’armée du roi d’Aram, était un homme de grande valeur </a:t>
              </a:r>
            </a:p>
            <a:p>
              <a:pPr algn="ctr"/>
              <a:r>
                <a:rPr lang="fr-FR"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hautement estimé par son maître, </a:t>
              </a:r>
            </a:p>
            <a:p>
              <a:pPr algn="ctr"/>
              <a:r>
                <a:rPr lang="fr-FR"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car c’est par lui que le Seigneur avait donné </a:t>
              </a:r>
            </a:p>
            <a:p>
              <a:pPr algn="ctr"/>
              <a:r>
                <a:rPr lang="fr-FR"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 victoire au royaume d’Aram. </a:t>
              </a:r>
            </a:p>
            <a:p>
              <a:pPr algn="ctr"/>
              <a:r>
                <a:rPr lang="fr-FR"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 ce vaillant guerrier était lépreux”</a:t>
              </a: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2" name="Image 11">
            <a:extLst>
              <a:ext uri="{FF2B5EF4-FFF2-40B4-BE49-F238E27FC236}">
                <a16:creationId xmlns:a16="http://schemas.microsoft.com/office/drawing/2014/main" id="{067E2E78-E7A4-7C62-9C0D-08E4EA7C35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2244" y="706161"/>
            <a:ext cx="3224773" cy="6070654"/>
          </a:xfrm>
          <a:prstGeom prst="rect">
            <a:avLst/>
          </a:prstGeom>
        </p:spPr>
      </p:pic>
      <p:sp>
        <p:nvSpPr>
          <p:cNvPr id="8" name="Rectangle 7"/>
          <p:cNvSpPr/>
          <p:nvPr/>
        </p:nvSpPr>
        <p:spPr>
          <a:xfrm>
            <a:off x="1077613" y="3921382"/>
            <a:ext cx="5314436" cy="819907"/>
          </a:xfrm>
          <a:prstGeom prst="rect">
            <a:avLst/>
          </a:prstGeom>
        </p:spPr>
        <p:txBody>
          <a:bodyPr wrap="square" lIns="80457" tIns="40229" rIns="80457" bIns="40229">
            <a:spAutoFit/>
          </a:bodyPr>
          <a:lstStyle/>
          <a:p>
            <a:r>
              <a:rPr lang="fr-FR" sz="2400" dirty="0"/>
              <a:t>Nous découvrons une incohérence </a:t>
            </a:r>
          </a:p>
          <a:p>
            <a:r>
              <a:rPr lang="fr-FR" sz="2400" dirty="0"/>
              <a:t>dans ce récit : </a:t>
            </a:r>
            <a:r>
              <a:rPr lang="fr-FR" sz="2400" dirty="0" err="1"/>
              <a:t>Naaman</a:t>
            </a:r>
            <a:r>
              <a:rPr lang="fr-FR" sz="2400" dirty="0"/>
              <a:t> devrait être exclu.</a:t>
            </a:r>
          </a:p>
        </p:txBody>
      </p:sp>
    </p:spTree>
    <p:extLst>
      <p:ext uri="{BB962C8B-B14F-4D97-AF65-F5344CB8AC3E}">
        <p14:creationId xmlns:p14="http://schemas.microsoft.com/office/powerpoint/2010/main" val="3202280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82682C7-3FEF-90B4-2A3F-8A88EE97A22D}"/>
              </a:ext>
            </a:extLst>
          </p:cNvPr>
          <p:cNvSpPr txBox="1"/>
          <p:nvPr/>
        </p:nvSpPr>
        <p:spPr>
          <a:xfrm>
            <a:off x="136732" y="155955"/>
            <a:ext cx="991312"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lépreux</a:t>
            </a:r>
            <a:endParaRPr lang="fr-FR" dirty="0"/>
          </a:p>
        </p:txBody>
      </p:sp>
      <p:sp>
        <p:nvSpPr>
          <p:cNvPr id="3" name="Rectangle : coins arrondis 2">
            <a:extLst>
              <a:ext uri="{FF2B5EF4-FFF2-40B4-BE49-F238E27FC236}">
                <a16:creationId xmlns:a16="http://schemas.microsoft.com/office/drawing/2014/main" id="{6E29F3AE-1DA5-D98B-2F79-1F7AE6C7C311}"/>
              </a:ext>
            </a:extLst>
          </p:cNvPr>
          <p:cNvSpPr/>
          <p:nvPr/>
        </p:nvSpPr>
        <p:spPr>
          <a:xfrm>
            <a:off x="1986093" y="226549"/>
            <a:ext cx="6301172" cy="197295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80457" tIns="40229" rIns="80457" bIns="40229" rtlCol="0" anchor="ctr"/>
          <a:lstStyle/>
          <a:p>
            <a:pPr algn="ctr"/>
            <a:endParaRPr lang="fr-FR"/>
          </a:p>
        </p:txBody>
      </p:sp>
      <p:pic>
        <p:nvPicPr>
          <p:cNvPr id="4" name="Image 3">
            <a:extLst>
              <a:ext uri="{FF2B5EF4-FFF2-40B4-BE49-F238E27FC236}">
                <a16:creationId xmlns:a16="http://schemas.microsoft.com/office/drawing/2014/main" id="{E4DAD3B2-0FF7-FDCC-F03C-099CFFCAE7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35" y="2047282"/>
            <a:ext cx="3026037" cy="4810719"/>
          </a:xfrm>
          <a:prstGeom prst="rect">
            <a:avLst/>
          </a:prstGeom>
        </p:spPr>
      </p:pic>
      <p:sp>
        <p:nvSpPr>
          <p:cNvPr id="34817" name="Rectangle 1"/>
          <p:cNvSpPr>
            <a:spLocks noChangeArrowheads="1"/>
          </p:cNvSpPr>
          <p:nvPr/>
        </p:nvSpPr>
        <p:spPr bwMode="auto">
          <a:xfrm>
            <a:off x="2090723" y="426780"/>
            <a:ext cx="6089449" cy="1558571"/>
          </a:xfrm>
          <a:prstGeom prst="rect">
            <a:avLst/>
          </a:prstGeom>
          <a:noFill/>
          <a:ln w="9525">
            <a:noFill/>
            <a:miter lim="800000"/>
            <a:headEnd/>
            <a:tailEnd/>
          </a:ln>
          <a:effectLst/>
        </p:spPr>
        <p:txBody>
          <a:bodyPr vert="horz" wrap="square" lIns="80457" tIns="40229" rIns="80457" bIns="40229" numCol="1" anchor="ctr" anchorCtr="0" compatLnSpc="1">
            <a:prstTxWarp prst="textNoShape">
              <a:avLst/>
            </a:prstTxWarp>
            <a:spAutoFit/>
          </a:bodyPr>
          <a:lstStyle/>
          <a:p>
            <a:pPr fontAlgn="base">
              <a:spcBef>
                <a:spcPct val="0"/>
              </a:spcBef>
              <a:spcAft>
                <a:spcPct val="0"/>
              </a:spcAft>
            </a:pPr>
            <a:r>
              <a:rPr lang="fr-FR" sz="2400" dirty="0">
                <a:latin typeface="Times New Roman" pitchFamily="18" charset="0"/>
                <a:ea typeface="Calibri" pitchFamily="34" charset="0"/>
                <a:cs typeface="Times New Roman" pitchFamily="18" charset="0"/>
              </a:rPr>
              <a:t>Les lépreux respectent en restant à distance. </a:t>
            </a:r>
          </a:p>
          <a:p>
            <a:pPr fontAlgn="base">
              <a:spcBef>
                <a:spcPct val="0"/>
              </a:spcBef>
              <a:spcAft>
                <a:spcPct val="0"/>
              </a:spcAft>
            </a:pPr>
            <a:r>
              <a:rPr lang="fr-FR" sz="2400" dirty="0">
                <a:latin typeface="Times New Roman" pitchFamily="18" charset="0"/>
                <a:ea typeface="Calibri" pitchFamily="34" charset="0"/>
                <a:cs typeface="Times New Roman" pitchFamily="18" charset="0"/>
              </a:rPr>
              <a:t>Cependant, ils ne crient pas « impur, impur ». Ils ne sont peut-être pas juifs. </a:t>
            </a:r>
            <a:endParaRPr lang="fr-FR" sz="2400" dirty="0">
              <a:latin typeface="Arial" pitchFamily="34" charset="0"/>
              <a:cs typeface="Arial" pitchFamily="34" charset="0"/>
            </a:endParaRPr>
          </a:p>
          <a:p>
            <a:pPr eaLnBrk="0" fontAlgn="base" hangingPunct="0">
              <a:spcBef>
                <a:spcPct val="0"/>
              </a:spcBef>
              <a:spcAft>
                <a:spcPct val="0"/>
              </a:spcAft>
            </a:pPr>
            <a:r>
              <a:rPr lang="fr-FR" sz="2400" dirty="0">
                <a:latin typeface="Times New Roman" pitchFamily="18" charset="0"/>
                <a:ea typeface="Calibri" pitchFamily="34" charset="0"/>
                <a:cs typeface="Times New Roman" pitchFamily="18" charset="0"/>
              </a:rPr>
              <a:t>Jésus ici, respecte la Loi en ne les touchant pas. </a:t>
            </a:r>
            <a:endParaRPr lang="fr-FR" sz="2400" dirty="0">
              <a:latin typeface="Arial" pitchFamily="34" charset="0"/>
              <a:cs typeface="Arial" pitchFamily="34" charset="0"/>
            </a:endParaRPr>
          </a:p>
        </p:txBody>
      </p:sp>
      <p:grpSp>
        <p:nvGrpSpPr>
          <p:cNvPr id="5" name="Groupe 4">
            <a:extLst>
              <a:ext uri="{FF2B5EF4-FFF2-40B4-BE49-F238E27FC236}">
                <a16:creationId xmlns:a16="http://schemas.microsoft.com/office/drawing/2014/main" id="{3D71FA02-EC3D-55F2-56A1-B8303DFCEB2D}"/>
              </a:ext>
            </a:extLst>
          </p:cNvPr>
          <p:cNvGrpSpPr/>
          <p:nvPr/>
        </p:nvGrpSpPr>
        <p:grpSpPr>
          <a:xfrm>
            <a:off x="2785936" y="2496075"/>
            <a:ext cx="6394739" cy="2272478"/>
            <a:chOff x="2785936" y="2496075"/>
            <a:chExt cx="6394739" cy="2272478"/>
          </a:xfrm>
        </p:grpSpPr>
        <p:sp>
          <p:nvSpPr>
            <p:cNvPr id="34818" name="Rectangle 2"/>
            <p:cNvSpPr>
              <a:spLocks noChangeArrowheads="1"/>
            </p:cNvSpPr>
            <p:nvPr/>
          </p:nvSpPr>
          <p:spPr bwMode="auto">
            <a:xfrm>
              <a:off x="2971249" y="2602024"/>
              <a:ext cx="6209426" cy="1927903"/>
            </a:xfrm>
            <a:prstGeom prst="rect">
              <a:avLst/>
            </a:prstGeom>
            <a:noFill/>
            <a:ln w="9525">
              <a:noFill/>
              <a:miter lim="800000"/>
              <a:headEnd/>
              <a:tailEnd/>
            </a:ln>
            <a:effectLst/>
          </p:spPr>
          <p:txBody>
            <a:bodyPr vert="horz" wrap="square" lIns="80457" tIns="40229" rIns="80457" bIns="40229" numCol="1" anchor="ctr" anchorCtr="0" compatLnSpc="1">
              <a:prstTxWarp prst="textNoShape">
                <a:avLst/>
              </a:prstTxWarp>
              <a:spAutoFit/>
            </a:bodyPr>
            <a:lstStyle/>
            <a:p>
              <a:pPr fontAlgn="base">
                <a:spcBef>
                  <a:spcPct val="0"/>
                </a:spcBef>
                <a:spcAft>
                  <a:spcPct val="0"/>
                </a:spcAft>
              </a:pPr>
              <a:r>
                <a:rPr lang="fr-FR" sz="2400" dirty="0">
                  <a:solidFill>
                    <a:srgbClr val="333333"/>
                  </a:solidFill>
                  <a:latin typeface="Times New Roman" pitchFamily="18" charset="0"/>
                  <a:ea typeface="Calibri" pitchFamily="34" charset="0"/>
                  <a:cs typeface="Times New Roman" pitchFamily="18" charset="0"/>
                </a:rPr>
                <a:t>Dans un autre passage, Jésus touche le lépreux, </a:t>
              </a:r>
            </a:p>
            <a:p>
              <a:pPr fontAlgn="base">
                <a:spcBef>
                  <a:spcPct val="0"/>
                </a:spcBef>
                <a:spcAft>
                  <a:spcPct val="0"/>
                </a:spcAft>
              </a:pPr>
              <a:r>
                <a:rPr lang="fr-FR" sz="2400" dirty="0">
                  <a:solidFill>
                    <a:srgbClr val="333333"/>
                  </a:solidFill>
                  <a:latin typeface="Times New Roman" pitchFamily="18" charset="0"/>
                  <a:ea typeface="Calibri" pitchFamily="34" charset="0"/>
                  <a:cs typeface="Times New Roman" pitchFamily="18" charset="0"/>
                </a:rPr>
                <a:t>« se fait donc pécheur ». </a:t>
              </a:r>
              <a:endParaRPr lang="fr-FR" sz="2400" dirty="0">
                <a:latin typeface="Arial" pitchFamily="34" charset="0"/>
                <a:cs typeface="Arial" pitchFamily="34" charset="0"/>
              </a:endParaRPr>
            </a:p>
            <a:p>
              <a:pPr eaLnBrk="0" fontAlgn="base" hangingPunct="0">
                <a:spcBef>
                  <a:spcPct val="0"/>
                </a:spcBef>
                <a:spcAft>
                  <a:spcPct val="0"/>
                </a:spcAft>
              </a:pPr>
              <a:r>
                <a:rPr lang="fr-FR" sz="2400" b="1" dirty="0">
                  <a:latin typeface="Times New Roman" pitchFamily="18" charset="0"/>
                  <a:ea typeface="Calibri" pitchFamily="34" charset="0"/>
                  <a:cs typeface="Times New Roman" pitchFamily="18" charset="0"/>
                </a:rPr>
                <a:t>Luc 15, 13</a:t>
              </a:r>
              <a:r>
                <a:rPr lang="fr-FR" sz="2400" dirty="0">
                  <a:solidFill>
                    <a:srgbClr val="333333"/>
                  </a:solidFill>
                  <a:latin typeface="Times New Roman" pitchFamily="18" charset="0"/>
                  <a:ea typeface="Calibri" pitchFamily="34" charset="0"/>
                  <a:cs typeface="Times New Roman" pitchFamily="18" charset="0"/>
                </a:rPr>
                <a:t> </a:t>
              </a:r>
              <a:r>
                <a:rPr lang="fr-FR" sz="2400" i="1" dirty="0">
                  <a:solidFill>
                    <a:srgbClr val="333333"/>
                  </a:solidFill>
                  <a:latin typeface="Times New Roman" pitchFamily="18" charset="0"/>
                  <a:ea typeface="Calibri" pitchFamily="34" charset="0"/>
                  <a:cs typeface="Times New Roman" pitchFamily="18" charset="0"/>
                </a:rPr>
                <a:t>Jésus étendit la main et le toucha en disant : « Je le veux, sois purifié. » À l’instant même, la lèpre le quitta</a:t>
              </a:r>
              <a:r>
                <a:rPr lang="fr-FR" sz="1100" dirty="0">
                  <a:solidFill>
                    <a:srgbClr val="333333"/>
                  </a:solidFill>
                  <a:latin typeface="Times New Roman" pitchFamily="18" charset="0"/>
                  <a:ea typeface="Calibri" pitchFamily="34" charset="0"/>
                  <a:cs typeface="Times New Roman" pitchFamily="18" charset="0"/>
                </a:rPr>
                <a:t>.  </a:t>
              </a:r>
              <a:endParaRPr lang="fr-FR" dirty="0">
                <a:latin typeface="Arial" pitchFamily="34" charset="0"/>
                <a:cs typeface="Arial" pitchFamily="34" charset="0"/>
              </a:endParaRPr>
            </a:p>
          </p:txBody>
        </p:sp>
        <p:sp>
          <p:nvSpPr>
            <p:cNvPr id="9" name="Rectangle : coins arrondis 2">
              <a:extLst>
                <a:ext uri="{FF2B5EF4-FFF2-40B4-BE49-F238E27FC236}">
                  <a16:creationId xmlns:a16="http://schemas.microsoft.com/office/drawing/2014/main" id="{6E29F3AE-1DA5-D98B-2F79-1F7AE6C7C311}"/>
                </a:ext>
              </a:extLst>
            </p:cNvPr>
            <p:cNvSpPr/>
            <p:nvPr/>
          </p:nvSpPr>
          <p:spPr>
            <a:xfrm>
              <a:off x="2785936" y="2496075"/>
              <a:ext cx="6249944" cy="227247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80457" tIns="40229" rIns="80457" bIns="40229" rtlCol="0" anchor="ctr"/>
            <a:lstStyle/>
            <a:p>
              <a:pPr algn="ctr"/>
              <a:endParaRPr lang="fr-FR"/>
            </a:p>
          </p:txBody>
        </p:sp>
      </p:grpSp>
      <p:grpSp>
        <p:nvGrpSpPr>
          <p:cNvPr id="6" name="Groupe 5">
            <a:extLst>
              <a:ext uri="{FF2B5EF4-FFF2-40B4-BE49-F238E27FC236}">
                <a16:creationId xmlns:a16="http://schemas.microsoft.com/office/drawing/2014/main" id="{BECC7C6E-9793-392C-5B2F-3C51DA70EEC0}"/>
              </a:ext>
            </a:extLst>
          </p:cNvPr>
          <p:cNvGrpSpPr/>
          <p:nvPr/>
        </p:nvGrpSpPr>
        <p:grpSpPr>
          <a:xfrm>
            <a:off x="3449456" y="5201067"/>
            <a:ext cx="5791211" cy="1297459"/>
            <a:chOff x="3449456" y="5201067"/>
            <a:chExt cx="5791211" cy="1297459"/>
          </a:xfrm>
        </p:grpSpPr>
        <p:sp>
          <p:nvSpPr>
            <p:cNvPr id="34819" name="Rectangle 3"/>
            <p:cNvSpPr>
              <a:spLocks noChangeArrowheads="1"/>
            </p:cNvSpPr>
            <p:nvPr/>
          </p:nvSpPr>
          <p:spPr bwMode="auto">
            <a:xfrm>
              <a:off x="3658317" y="5271126"/>
              <a:ext cx="5582350" cy="1189239"/>
            </a:xfrm>
            <a:prstGeom prst="rect">
              <a:avLst/>
            </a:prstGeom>
            <a:noFill/>
            <a:ln w="9525">
              <a:noFill/>
              <a:miter lim="800000"/>
              <a:headEnd/>
              <a:tailEnd/>
            </a:ln>
            <a:effectLst/>
          </p:spPr>
          <p:txBody>
            <a:bodyPr vert="horz" wrap="square" lIns="80457" tIns="40229" rIns="80457" bIns="40229" numCol="1" anchor="ctr" anchorCtr="0" compatLnSpc="1">
              <a:prstTxWarp prst="textNoShape">
                <a:avLst/>
              </a:prstTxWarp>
              <a:spAutoFit/>
            </a:bodyPr>
            <a:lstStyle/>
            <a:p>
              <a:pPr fontAlgn="base">
                <a:spcBef>
                  <a:spcPct val="0"/>
                </a:spcBef>
                <a:spcAft>
                  <a:spcPct val="0"/>
                </a:spcAft>
              </a:pPr>
              <a:r>
                <a:rPr lang="fr-FR" sz="2400" dirty="0" err="1">
                  <a:solidFill>
                    <a:srgbClr val="333333"/>
                  </a:solidFill>
                  <a:latin typeface="Times New Roman" pitchFamily="18" charset="0"/>
                  <a:ea typeface="Calibri" pitchFamily="34" charset="0"/>
                  <a:cs typeface="Times New Roman" pitchFamily="18" charset="0"/>
                </a:rPr>
                <a:t>Naaman</a:t>
              </a:r>
              <a:r>
                <a:rPr lang="fr-FR" sz="2400" dirty="0">
                  <a:solidFill>
                    <a:srgbClr val="333333"/>
                  </a:solidFill>
                  <a:latin typeface="Times New Roman" pitchFamily="18" charset="0"/>
                  <a:ea typeface="Calibri" pitchFamily="34" charset="0"/>
                  <a:cs typeface="Times New Roman" pitchFamily="18" charset="0"/>
                </a:rPr>
                <a:t> serait-il la figure des « puissants » </a:t>
              </a:r>
            </a:p>
            <a:p>
              <a:pPr fontAlgn="base">
                <a:spcBef>
                  <a:spcPct val="0"/>
                </a:spcBef>
                <a:spcAft>
                  <a:spcPct val="0"/>
                </a:spcAft>
              </a:pPr>
              <a:r>
                <a:rPr lang="fr-FR" sz="2400" dirty="0">
                  <a:solidFill>
                    <a:srgbClr val="333333"/>
                  </a:solidFill>
                  <a:latin typeface="Times New Roman" pitchFamily="18" charset="0"/>
                  <a:ea typeface="Calibri" pitchFamily="34" charset="0"/>
                  <a:cs typeface="Times New Roman" pitchFamily="18" charset="0"/>
                </a:rPr>
                <a:t>qui sont aussi atteints par la lèpre du péché ?</a:t>
              </a:r>
              <a:endParaRPr lang="fr-FR" sz="2400" dirty="0">
                <a:latin typeface="Arial" pitchFamily="34" charset="0"/>
                <a:cs typeface="Arial" pitchFamily="34" charset="0"/>
              </a:endParaRPr>
            </a:p>
          </p:txBody>
        </p:sp>
        <p:sp>
          <p:nvSpPr>
            <p:cNvPr id="10" name="Rectangle : coins arrondis 2">
              <a:extLst>
                <a:ext uri="{FF2B5EF4-FFF2-40B4-BE49-F238E27FC236}">
                  <a16:creationId xmlns:a16="http://schemas.microsoft.com/office/drawing/2014/main" id="{6E29F3AE-1DA5-D98B-2F79-1F7AE6C7C311}"/>
                </a:ext>
              </a:extLst>
            </p:cNvPr>
            <p:cNvSpPr/>
            <p:nvPr/>
          </p:nvSpPr>
          <p:spPr>
            <a:xfrm>
              <a:off x="3449456" y="5201067"/>
              <a:ext cx="5731219" cy="129745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80457" tIns="40229" rIns="80457" bIns="40229" rtlCol="0" anchor="ctr"/>
            <a:lstStyle/>
            <a:p>
              <a:pPr algn="ctr"/>
              <a:endParaRPr lang="fr-FR"/>
            </a:p>
          </p:txBody>
        </p:sp>
      </p:grpSp>
    </p:spTree>
    <p:extLst>
      <p:ext uri="{BB962C8B-B14F-4D97-AF65-F5344CB8AC3E}">
        <p14:creationId xmlns:p14="http://schemas.microsoft.com/office/powerpoint/2010/main" val="332360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6173589-5237-B4A3-D750-345B412E98B0}"/>
              </a:ext>
            </a:extLst>
          </p:cNvPr>
          <p:cNvSpPr txBox="1"/>
          <p:nvPr/>
        </p:nvSpPr>
        <p:spPr>
          <a:xfrm>
            <a:off x="0" y="0"/>
            <a:ext cx="9906000" cy="6683051"/>
          </a:xfrm>
          <a:prstGeom prst="rect">
            <a:avLst/>
          </a:prstGeom>
          <a:noFill/>
        </p:spPr>
        <p:txBody>
          <a:bodyPr wrap="square" lIns="80457" tIns="40229" rIns="80457" bIns="40229">
            <a:spAutoFit/>
          </a:bodyPr>
          <a:lstStyle/>
          <a:p>
            <a:endParaRPr lang="fr-FR" sz="2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endParaRPr lang="fr-FR" sz="2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a:t>
            </a:r>
            <a:r>
              <a:rPr lang="fr-FR" sz="2100" b="1" dirty="0">
                <a:latin typeface="Times New Roman" panose="02020603050405020304" pitchFamily="18" charset="0"/>
                <a:ea typeface="Calibri" panose="020F0502020204030204" pitchFamily="34" charset="0"/>
                <a:cs typeface="Times New Roman" panose="02020603050405020304" pitchFamily="18" charset="0"/>
              </a:rPr>
              <a:t> Jésus, </a:t>
            </a:r>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marchant vers Jérusalem</a:t>
            </a:r>
            <a:r>
              <a:rPr lang="fr-FR" sz="2100" b="1" dirty="0">
                <a:latin typeface="Times New Roman" panose="02020603050405020304" pitchFamily="18" charset="0"/>
                <a:ea typeface="Calibri" panose="020F0502020204030204" pitchFamily="34" charset="0"/>
                <a:cs typeface="Times New Roman" panose="02020603050405020304" pitchFamily="18" charset="0"/>
              </a:rPr>
              <a:t>, traversait la région située </a:t>
            </a:r>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entre la Samarie et la Galilée</a:t>
            </a:r>
            <a:r>
              <a:rPr lang="fr-FR" sz="2100" b="1" dirty="0">
                <a:latin typeface="Times New Roman" panose="02020603050405020304" pitchFamily="18" charset="0"/>
                <a:ea typeface="Calibri" panose="020F0502020204030204" pitchFamily="34" charset="0"/>
                <a:cs typeface="Times New Roman" panose="02020603050405020304" pitchFamily="18" charset="0"/>
              </a:rPr>
              <a:t>. </a:t>
            </a:r>
          </a:p>
          <a:p>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12</a:t>
            </a:r>
            <a:r>
              <a:rPr lang="fr-FR" sz="2100" b="1" dirty="0">
                <a:latin typeface="Times New Roman" panose="02020603050405020304" pitchFamily="18" charset="0"/>
                <a:ea typeface="Calibri" panose="020F0502020204030204" pitchFamily="34" charset="0"/>
                <a:cs typeface="Times New Roman" panose="02020603050405020304" pitchFamily="18" charset="0"/>
              </a:rPr>
              <a:t> Comme il entrait dans un village, </a:t>
            </a:r>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dix</a:t>
            </a:r>
            <a:r>
              <a:rPr lang="fr-FR" sz="2100" b="1" dirty="0">
                <a:latin typeface="Times New Roman" panose="02020603050405020304" pitchFamily="18" charset="0"/>
                <a:ea typeface="Calibri" panose="020F0502020204030204" pitchFamily="34" charset="0"/>
                <a:cs typeface="Times New Roman" panose="02020603050405020304" pitchFamily="18" charset="0"/>
              </a:rPr>
              <a:t> </a:t>
            </a:r>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lépreux</a:t>
            </a:r>
            <a:r>
              <a:rPr lang="fr-FR" sz="2100" b="1" dirty="0">
                <a:latin typeface="Times New Roman" panose="02020603050405020304" pitchFamily="18" charset="0"/>
                <a:ea typeface="Calibri" panose="020F0502020204030204" pitchFamily="34" charset="0"/>
                <a:cs typeface="Times New Roman" panose="02020603050405020304" pitchFamily="18" charset="0"/>
              </a:rPr>
              <a:t> </a:t>
            </a:r>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vinrent à sa rencontre</a:t>
            </a:r>
            <a:r>
              <a:rPr lang="fr-FR" sz="2100" b="1" dirty="0">
                <a:latin typeface="Times New Roman" panose="02020603050405020304" pitchFamily="18" charset="0"/>
                <a:ea typeface="Calibri" panose="020F0502020204030204" pitchFamily="34" charset="0"/>
                <a:cs typeface="Times New Roman" panose="02020603050405020304" pitchFamily="18" charset="0"/>
              </a:rPr>
              <a:t>. </a:t>
            </a:r>
          </a:p>
          <a:p>
            <a:r>
              <a:rPr lang="fr-FR" sz="2100" b="1" dirty="0">
                <a:latin typeface="Times New Roman" panose="02020603050405020304" pitchFamily="18" charset="0"/>
                <a:ea typeface="Calibri" panose="020F0502020204030204" pitchFamily="34" charset="0"/>
                <a:cs typeface="Times New Roman" panose="02020603050405020304" pitchFamily="18" charset="0"/>
              </a:rPr>
              <a:t>Ils s’arrêtèrent à distance</a:t>
            </a:r>
          </a:p>
          <a:p>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13 </a:t>
            </a:r>
            <a:r>
              <a:rPr lang="fr-FR" sz="2100" b="1" dirty="0">
                <a:latin typeface="Times New Roman" panose="02020603050405020304" pitchFamily="18" charset="0"/>
                <a:ea typeface="Calibri" panose="020F0502020204030204" pitchFamily="34" charset="0"/>
                <a:cs typeface="Times New Roman" panose="02020603050405020304" pitchFamily="18" charset="0"/>
              </a:rPr>
              <a:t>et lui crièrent : « Jésus, maître, </a:t>
            </a:r>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prends pitié </a:t>
            </a:r>
            <a:r>
              <a:rPr lang="fr-FR" sz="2100" b="1" dirty="0">
                <a:latin typeface="Times New Roman" panose="02020603050405020304" pitchFamily="18" charset="0"/>
                <a:ea typeface="Calibri" panose="020F0502020204030204" pitchFamily="34" charset="0"/>
                <a:cs typeface="Times New Roman" panose="02020603050405020304" pitchFamily="18" charset="0"/>
              </a:rPr>
              <a:t>de nous. »</a:t>
            </a:r>
          </a:p>
          <a:p>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14</a:t>
            </a:r>
            <a:r>
              <a:rPr lang="fr-FR" sz="2100" b="1" dirty="0">
                <a:latin typeface="Times New Roman" panose="02020603050405020304" pitchFamily="18" charset="0"/>
                <a:ea typeface="Calibri" panose="020F0502020204030204" pitchFamily="34" charset="0"/>
                <a:cs typeface="Times New Roman" panose="02020603050405020304" pitchFamily="18" charset="0"/>
              </a:rPr>
              <a:t> A cette vue, Jésus leur dit : « </a:t>
            </a:r>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Allez-vous montrer aux prêtres</a:t>
            </a:r>
            <a:r>
              <a:rPr lang="fr-FR" sz="2100" b="1" dirty="0">
                <a:latin typeface="Times New Roman" panose="02020603050405020304" pitchFamily="18" charset="0"/>
                <a:ea typeface="Calibri" panose="020F0502020204030204" pitchFamily="34" charset="0"/>
                <a:cs typeface="Times New Roman" panose="02020603050405020304" pitchFamily="18" charset="0"/>
              </a:rPr>
              <a:t>. » </a:t>
            </a:r>
          </a:p>
          <a:p>
            <a:r>
              <a:rPr lang="fr-FR" sz="2100" b="1" dirty="0">
                <a:latin typeface="Times New Roman" panose="02020603050405020304" pitchFamily="18" charset="0"/>
                <a:ea typeface="Calibri" panose="020F0502020204030204" pitchFamily="34" charset="0"/>
                <a:cs typeface="Times New Roman" panose="02020603050405020304" pitchFamily="18" charset="0"/>
              </a:rPr>
              <a:t>En cours de route,</a:t>
            </a:r>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2100" b="1" dirty="0">
                <a:latin typeface="Times New Roman" panose="02020603050405020304" pitchFamily="18" charset="0"/>
                <a:ea typeface="Calibri" panose="020F0502020204030204" pitchFamily="34" charset="0"/>
                <a:cs typeface="Times New Roman" panose="02020603050405020304" pitchFamily="18" charset="0"/>
              </a:rPr>
              <a:t>ils</a:t>
            </a:r>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furent purifiés</a:t>
            </a:r>
            <a:r>
              <a:rPr lang="fr-FR" sz="2100" b="1" dirty="0">
                <a:latin typeface="Times New Roman" panose="02020603050405020304" pitchFamily="18" charset="0"/>
                <a:ea typeface="Calibri" panose="020F0502020204030204" pitchFamily="34" charset="0"/>
                <a:cs typeface="Times New Roman" panose="02020603050405020304" pitchFamily="18" charset="0"/>
              </a:rPr>
              <a:t>.</a:t>
            </a:r>
          </a:p>
          <a:p>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15</a:t>
            </a:r>
            <a:r>
              <a:rPr lang="fr-FR" sz="2100" b="1" dirty="0">
                <a:latin typeface="Times New Roman" panose="02020603050405020304" pitchFamily="18" charset="0"/>
                <a:ea typeface="Calibri" panose="020F0502020204030204" pitchFamily="34" charset="0"/>
                <a:cs typeface="Times New Roman" panose="02020603050405020304" pitchFamily="18" charset="0"/>
              </a:rPr>
              <a:t> L’un d’eux, voyant qu’il était guéri, </a:t>
            </a:r>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revint sur ses pas</a:t>
            </a:r>
            <a:r>
              <a:rPr lang="fr-FR" sz="2100" b="1" dirty="0">
                <a:latin typeface="Times New Roman" panose="02020603050405020304" pitchFamily="18" charset="0"/>
                <a:ea typeface="Calibri" panose="020F0502020204030204" pitchFamily="34" charset="0"/>
                <a:cs typeface="Times New Roman" panose="02020603050405020304" pitchFamily="18" charset="0"/>
              </a:rPr>
              <a:t>, en </a:t>
            </a:r>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glorifiant Dieu</a:t>
            </a:r>
            <a:r>
              <a:rPr lang="fr-FR" sz="2100" b="1" dirty="0">
                <a:latin typeface="Times New Roman" panose="02020603050405020304" pitchFamily="18" charset="0"/>
                <a:ea typeface="Calibri" panose="020F0502020204030204" pitchFamily="34" charset="0"/>
                <a:cs typeface="Times New Roman" panose="02020603050405020304" pitchFamily="18" charset="0"/>
              </a:rPr>
              <a:t> à pleine voix.</a:t>
            </a:r>
          </a:p>
          <a:p>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16</a:t>
            </a:r>
            <a:r>
              <a:rPr lang="fr-FR" sz="2100" b="1" dirty="0">
                <a:latin typeface="Times New Roman" panose="02020603050405020304" pitchFamily="18" charset="0"/>
                <a:ea typeface="Calibri" panose="020F0502020204030204" pitchFamily="34" charset="0"/>
                <a:cs typeface="Times New Roman" panose="02020603050405020304" pitchFamily="18" charset="0"/>
              </a:rPr>
              <a:t> Il se jeta face contre terre aux pieds de Jésus en lui </a:t>
            </a:r>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rendant grâce</a:t>
            </a:r>
            <a:r>
              <a:rPr lang="fr-FR" sz="2100" b="1" dirty="0">
                <a:latin typeface="Times New Roman" panose="02020603050405020304" pitchFamily="18" charset="0"/>
                <a:ea typeface="Calibri" panose="020F0502020204030204" pitchFamily="34" charset="0"/>
                <a:cs typeface="Times New Roman" panose="02020603050405020304" pitchFamily="18" charset="0"/>
              </a:rPr>
              <a:t>. </a:t>
            </a:r>
          </a:p>
          <a:p>
            <a:r>
              <a:rPr lang="fr-FR" sz="2100" b="1" dirty="0">
                <a:latin typeface="Times New Roman" panose="02020603050405020304" pitchFamily="18" charset="0"/>
                <a:ea typeface="Calibri" panose="020F0502020204030204" pitchFamily="34" charset="0"/>
                <a:cs typeface="Times New Roman" panose="02020603050405020304" pitchFamily="18" charset="0"/>
              </a:rPr>
              <a:t>Or, c’était un </a:t>
            </a:r>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Samaritain.</a:t>
            </a:r>
            <a:endParaRPr lang="fr-FR" sz="2100" b="1" dirty="0">
              <a:latin typeface="Times New Roman" panose="02020603050405020304" pitchFamily="18" charset="0"/>
              <a:ea typeface="Calibri" panose="020F0502020204030204" pitchFamily="34" charset="0"/>
              <a:cs typeface="Times New Roman" panose="02020603050405020304" pitchFamily="18" charset="0"/>
            </a:endParaRPr>
          </a:p>
          <a:p>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17</a:t>
            </a:r>
            <a:r>
              <a:rPr lang="fr-FR" sz="2100" b="1" dirty="0">
                <a:latin typeface="Times New Roman" panose="02020603050405020304" pitchFamily="18" charset="0"/>
                <a:ea typeface="Calibri" panose="020F0502020204030204" pitchFamily="34" charset="0"/>
                <a:cs typeface="Times New Roman" panose="02020603050405020304" pitchFamily="18" charset="0"/>
              </a:rPr>
              <a:t> Alors Jésus prit la parole en disant : « Tous les dix n’ont-ils pas été purifiés ? </a:t>
            </a:r>
          </a:p>
          <a:p>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Les neuf autres, où sont-ils ?</a:t>
            </a:r>
            <a:endParaRPr lang="fr-FR" sz="2100" b="1" dirty="0">
              <a:latin typeface="Times New Roman" panose="02020603050405020304" pitchFamily="18" charset="0"/>
              <a:ea typeface="Calibri" panose="020F0502020204030204" pitchFamily="34" charset="0"/>
              <a:cs typeface="Times New Roman" panose="02020603050405020304" pitchFamily="18" charset="0"/>
            </a:endParaRPr>
          </a:p>
          <a:p>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18</a:t>
            </a:r>
            <a:r>
              <a:rPr lang="fr-FR" sz="2100" b="1" dirty="0">
                <a:latin typeface="Times New Roman" panose="02020603050405020304" pitchFamily="18" charset="0"/>
                <a:ea typeface="Calibri" panose="020F0502020204030204" pitchFamily="34" charset="0"/>
                <a:cs typeface="Times New Roman" panose="02020603050405020304" pitchFamily="18" charset="0"/>
              </a:rPr>
              <a:t> Il ne s’est trouvé parmi eux que cet étranger </a:t>
            </a:r>
          </a:p>
          <a:p>
            <a:r>
              <a:rPr lang="fr-FR" sz="2100" b="1" dirty="0">
                <a:latin typeface="Times New Roman" panose="02020603050405020304" pitchFamily="18" charset="0"/>
                <a:ea typeface="Calibri" panose="020F0502020204030204" pitchFamily="34" charset="0"/>
                <a:cs typeface="Times New Roman" panose="02020603050405020304" pitchFamily="18" charset="0"/>
              </a:rPr>
              <a:t>pour revenir sur ses pas et rendre gloire à Dieu ! »</a:t>
            </a:r>
          </a:p>
          <a:p>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19</a:t>
            </a:r>
            <a:r>
              <a:rPr lang="fr-FR" sz="2100" b="1" dirty="0">
                <a:latin typeface="Times New Roman" panose="02020603050405020304" pitchFamily="18" charset="0"/>
                <a:ea typeface="Calibri" panose="020F0502020204030204" pitchFamily="34" charset="0"/>
                <a:cs typeface="Times New Roman" panose="02020603050405020304" pitchFamily="18" charset="0"/>
              </a:rPr>
              <a:t> Jésus lui dit : « Relève-toi</a:t>
            </a:r>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2100" b="1" dirty="0">
                <a:latin typeface="Times New Roman" panose="02020603050405020304" pitchFamily="18" charset="0"/>
                <a:ea typeface="Calibri" panose="020F0502020204030204" pitchFamily="34" charset="0"/>
                <a:cs typeface="Times New Roman" panose="02020603050405020304" pitchFamily="18" charset="0"/>
              </a:rPr>
              <a:t>et va : </a:t>
            </a:r>
            <a:r>
              <a:rPr lang="fr-FR"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 foi t’a sauvé</a:t>
            </a:r>
            <a:r>
              <a:rPr lang="fr-FR" sz="2100" b="1" dirty="0">
                <a:latin typeface="Times New Roman" panose="02020603050405020304" pitchFamily="18" charset="0"/>
                <a:ea typeface="Calibri" panose="020F0502020204030204" pitchFamily="34" charset="0"/>
                <a:cs typeface="Times New Roman" panose="02020603050405020304" pitchFamily="18" charset="0"/>
              </a:rPr>
              <a:t>. »</a:t>
            </a:r>
          </a:p>
          <a:p>
            <a:endParaRPr lang="fr-FR" sz="2100" dirty="0">
              <a:latin typeface="Times New Roman" panose="02020603050405020304" pitchFamily="18" charset="0"/>
              <a:ea typeface="Calibri" panose="020F0502020204030204" pitchFamily="34" charset="0"/>
              <a:cs typeface="Times New Roman" panose="02020603050405020304" pitchFamily="18" charset="0"/>
            </a:endParaRPr>
          </a:p>
          <a:p>
            <a:r>
              <a:rPr lang="fr-FR" sz="1500" i="1" dirty="0">
                <a:latin typeface="Times New Roman" panose="02020603050405020304" pitchFamily="18" charset="0"/>
                <a:ea typeface="Calibri" panose="020F0502020204030204" pitchFamily="34" charset="0"/>
                <a:cs typeface="Times New Roman" panose="02020603050405020304" pitchFamily="18" charset="0"/>
              </a:rPr>
              <a:t>Traduction liturgique "Copyright AELF - Paris - 1980 - Tous droits réservés".</a:t>
            </a:r>
            <a:endParaRPr lang="fr-FR" sz="1500" dirty="0">
              <a:latin typeface="Times New Roman" panose="02020603050405020304" pitchFamily="18" charset="0"/>
              <a:ea typeface="Calibri" panose="020F0502020204030204" pitchFamily="34" charset="0"/>
              <a:cs typeface="Times New Roman" panose="02020603050405020304" pitchFamily="18" charset="0"/>
            </a:endParaRPr>
          </a:p>
          <a:p>
            <a:endParaRPr lang="fr-FR" sz="15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91887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3">
            <a:extLst>
              <a:ext uri="{FF2B5EF4-FFF2-40B4-BE49-F238E27FC236}">
                <a16:creationId xmlns:a16="http://schemas.microsoft.com/office/drawing/2014/main" id="{DE1288BC-6D58-9DF5-9DE2-DAD75B500875}"/>
              </a:ext>
            </a:extLst>
          </p:cNvPr>
          <p:cNvGrpSpPr/>
          <p:nvPr/>
        </p:nvGrpSpPr>
        <p:grpSpPr>
          <a:xfrm>
            <a:off x="3307021" y="1071202"/>
            <a:ext cx="6097773" cy="2199222"/>
            <a:chOff x="1593670" y="2080546"/>
            <a:chExt cx="9786297" cy="3749040"/>
          </a:xfrm>
        </p:grpSpPr>
        <p:sp>
          <p:nvSpPr>
            <p:cNvPr id="7" name="Rectangle : coins arrondis 6">
              <a:extLst>
                <a:ext uri="{FF2B5EF4-FFF2-40B4-BE49-F238E27FC236}">
                  <a16:creationId xmlns:a16="http://schemas.microsoft.com/office/drawing/2014/main" id="{58C03F88-A36E-88CC-50E6-3E942B69C805}"/>
                </a:ext>
              </a:extLst>
            </p:cNvPr>
            <p:cNvSpPr/>
            <p:nvPr/>
          </p:nvSpPr>
          <p:spPr>
            <a:xfrm>
              <a:off x="1593670" y="2080546"/>
              <a:ext cx="9366069" cy="374904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542F2BB2-28DA-0AEB-1520-70ED508FA486}"/>
                </a:ext>
              </a:extLst>
            </p:cNvPr>
            <p:cNvSpPr txBox="1"/>
            <p:nvPr/>
          </p:nvSpPr>
          <p:spPr>
            <a:xfrm>
              <a:off x="2280856" y="2550596"/>
              <a:ext cx="9099111" cy="2361018"/>
            </a:xfrm>
            <a:prstGeom prst="rect">
              <a:avLst/>
            </a:prstGeom>
            <a:noFill/>
          </p:spPr>
          <p:txBody>
            <a:bodyPr wrap="square">
              <a:spAutoFit/>
            </a:bodyPr>
            <a:lstStyle/>
            <a:p>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12</a:t>
              </a:r>
              <a:r>
                <a:rPr lang="fr-FR" sz="2800" dirty="0">
                  <a:latin typeface="Times New Roman" panose="02020603050405020304" pitchFamily="18" charset="0"/>
                  <a:ea typeface="Calibri" panose="020F0502020204030204" pitchFamily="34" charset="0"/>
                  <a:cs typeface="Times New Roman" panose="02020603050405020304" pitchFamily="18" charset="0"/>
                </a:rPr>
                <a:t> Comme il entrait dans un village, </a:t>
              </a:r>
            </a:p>
            <a:p>
              <a:r>
                <a:rPr lang="fr-FR" sz="2800" dirty="0">
                  <a:latin typeface="Times New Roman" panose="02020603050405020304" pitchFamily="18" charset="0"/>
                  <a:ea typeface="Calibri" panose="020F0502020204030204" pitchFamily="34" charset="0"/>
                  <a:cs typeface="Times New Roman" panose="02020603050405020304" pitchFamily="18" charset="0"/>
                </a:rPr>
                <a:t>dix lépreux </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vinrent à sa rencontre</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p>
            <a:p>
              <a:r>
                <a:rPr lang="fr-FR" sz="2800" dirty="0">
                  <a:latin typeface="Times New Roman" panose="02020603050405020304" pitchFamily="18" charset="0"/>
                  <a:ea typeface="Calibri" panose="020F0502020204030204" pitchFamily="34" charset="0"/>
                  <a:cs typeface="Times New Roman" panose="02020603050405020304" pitchFamily="18" charset="0"/>
                </a:rPr>
                <a:t>Ils s’arrêtèrent à distance</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fr-FR" sz="2800"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9" name="Image 8">
            <a:extLst>
              <a:ext uri="{FF2B5EF4-FFF2-40B4-BE49-F238E27FC236}">
                <a16:creationId xmlns:a16="http://schemas.microsoft.com/office/drawing/2014/main" id="{512D93B0-A16C-3730-435D-4BE586CD9391}"/>
              </a:ext>
            </a:extLst>
          </p:cNvPr>
          <p:cNvPicPr>
            <a:picLocks noChangeAspect="1"/>
          </p:cNvPicPr>
          <p:nvPr/>
        </p:nvPicPr>
        <p:blipFill>
          <a:blip r:embed="rId2" cstate="print">
            <a:extLst>
              <a:ext uri="{28A0092B-C50C-407E-A947-70E740481C1C}">
                <a14:useLocalDpi xmlns:a14="http://schemas.microsoft.com/office/drawing/2010/main" val="0"/>
              </a:ext>
            </a:extLst>
          </a:blip>
          <a:srcRect l="7701" r="7701"/>
          <a:stretch/>
        </p:blipFill>
        <p:spPr>
          <a:xfrm>
            <a:off x="501208" y="520642"/>
            <a:ext cx="2340386" cy="5535172"/>
          </a:xfrm>
          <a:prstGeom prst="rect">
            <a:avLst/>
          </a:prstGeom>
        </p:spPr>
      </p:pic>
    </p:spTree>
    <p:extLst>
      <p:ext uri="{BB962C8B-B14F-4D97-AF65-F5344CB8AC3E}">
        <p14:creationId xmlns:p14="http://schemas.microsoft.com/office/powerpoint/2010/main" val="2750279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CA772F2C-42F4-A148-4BA1-6B576C11B3D2}"/>
              </a:ext>
            </a:extLst>
          </p:cNvPr>
          <p:cNvSpPr/>
          <p:nvPr/>
        </p:nvSpPr>
        <p:spPr>
          <a:xfrm>
            <a:off x="426630" y="1352462"/>
            <a:ext cx="6371161" cy="160438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769" name="Rectangle 1"/>
          <p:cNvSpPr>
            <a:spLocks noChangeArrowheads="1"/>
          </p:cNvSpPr>
          <p:nvPr/>
        </p:nvSpPr>
        <p:spPr bwMode="auto">
          <a:xfrm>
            <a:off x="610753" y="1569870"/>
            <a:ext cx="6371161" cy="1189239"/>
          </a:xfrm>
          <a:prstGeom prst="rect">
            <a:avLst/>
          </a:prstGeom>
          <a:noFill/>
          <a:ln w="9525">
            <a:noFill/>
            <a:miter lim="800000"/>
            <a:headEnd/>
            <a:tailEnd/>
          </a:ln>
          <a:effectLst/>
        </p:spPr>
        <p:txBody>
          <a:bodyPr vert="horz" wrap="square" lIns="80457" tIns="40229" rIns="80457" bIns="40229" numCol="1" anchor="ctr" anchorCtr="0" compatLnSpc="1">
            <a:prstTxWarp prst="textNoShape">
              <a:avLst/>
            </a:prstTxWarp>
            <a:spAutoFit/>
          </a:bodyPr>
          <a:lstStyle/>
          <a:p>
            <a:pPr fontAlgn="base">
              <a:spcBef>
                <a:spcPct val="0"/>
              </a:spcBef>
              <a:spcAft>
                <a:spcPct val="0"/>
              </a:spcAft>
            </a:pPr>
            <a:r>
              <a:rPr lang="fr-FR" sz="2400" dirty="0">
                <a:solidFill>
                  <a:srgbClr val="C00000"/>
                </a:solidFill>
                <a:latin typeface="Times New Roman" panose="02020603050405020304" pitchFamily="18" charset="0"/>
                <a:ea typeface="Calibri" pitchFamily="34" charset="0"/>
                <a:cs typeface="Times New Roman" pitchFamily="18" charset="0"/>
              </a:rPr>
              <a:t>Verbe grec </a:t>
            </a:r>
            <a:r>
              <a:rPr lang="fr-FR" sz="2400" dirty="0" err="1">
                <a:solidFill>
                  <a:srgbClr val="C00000"/>
                </a:solidFill>
                <a:latin typeface="Times New Roman" panose="02020603050405020304" pitchFamily="18" charset="0"/>
                <a:ea typeface="Calibri" pitchFamily="34" charset="0"/>
                <a:cs typeface="Times New Roman" pitchFamily="18" charset="0"/>
              </a:rPr>
              <a:t>apantao</a:t>
            </a:r>
            <a:endParaRPr lang="fr-FR" sz="2400" dirty="0">
              <a:latin typeface="Times New Roman" panose="02020603050405020304" pitchFamily="18" charset="0"/>
              <a:ea typeface="Calibri" pitchFamily="34" charset="0"/>
              <a:cs typeface="Times New Roman" panose="02020603050405020304" pitchFamily="18" charset="0"/>
            </a:endParaRPr>
          </a:p>
          <a:p>
            <a:pPr eaLnBrk="0" fontAlgn="base" hangingPunct="0">
              <a:spcBef>
                <a:spcPct val="0"/>
              </a:spcBef>
              <a:spcAft>
                <a:spcPct val="0"/>
              </a:spcAft>
            </a:pPr>
            <a:r>
              <a:rPr lang="fr-FR" sz="2400" dirty="0">
                <a:latin typeface="Times New Roman" panose="02020603050405020304" pitchFamily="18" charset="0"/>
                <a:ea typeface="Calibri" pitchFamily="34" charset="0"/>
                <a:cs typeface="Times New Roman" panose="02020603050405020304" pitchFamily="18" charset="0"/>
              </a:rPr>
              <a:t>Le verbe signifie rencontrer de manière amicale.  </a:t>
            </a:r>
          </a:p>
          <a:p>
            <a:pPr eaLnBrk="0" fontAlgn="base" hangingPunct="0">
              <a:spcBef>
                <a:spcPct val="0"/>
              </a:spcBef>
              <a:spcAft>
                <a:spcPct val="0"/>
              </a:spcAft>
            </a:pPr>
            <a:r>
              <a:rPr lang="fr-FR" sz="2400" dirty="0">
                <a:solidFill>
                  <a:schemeClr val="tx2"/>
                </a:solidFill>
                <a:latin typeface="Times New Roman" panose="02020603050405020304" pitchFamily="18" charset="0"/>
                <a:ea typeface="Calibri" pitchFamily="34" charset="0"/>
                <a:cs typeface="Times New Roman" panose="02020603050405020304" pitchFamily="18" charset="0"/>
              </a:rPr>
              <a:t>Antoine </a:t>
            </a:r>
            <a:r>
              <a:rPr lang="fr-FR" sz="2400" dirty="0" err="1">
                <a:solidFill>
                  <a:schemeClr val="tx2"/>
                </a:solidFill>
                <a:latin typeface="Times New Roman" panose="02020603050405020304" pitchFamily="18" charset="0"/>
                <a:ea typeface="Calibri" pitchFamily="34" charset="0"/>
                <a:cs typeface="Times New Roman" panose="02020603050405020304" pitchFamily="18" charset="0"/>
              </a:rPr>
              <a:t>Nouis</a:t>
            </a:r>
            <a:r>
              <a:rPr lang="fr-FR" sz="2400" dirty="0">
                <a:solidFill>
                  <a:schemeClr val="tx2"/>
                </a:solidFill>
                <a:latin typeface="Times New Roman" panose="02020603050405020304" pitchFamily="18" charset="0"/>
                <a:cs typeface="Times New Roman" panose="02020603050405020304" pitchFamily="18" charset="0"/>
              </a:rPr>
              <a:t> </a:t>
            </a:r>
          </a:p>
        </p:txBody>
      </p:sp>
      <p:grpSp>
        <p:nvGrpSpPr>
          <p:cNvPr id="3" name="Groupe 2">
            <a:extLst>
              <a:ext uri="{FF2B5EF4-FFF2-40B4-BE49-F238E27FC236}">
                <a16:creationId xmlns:a16="http://schemas.microsoft.com/office/drawing/2014/main" id="{349CF107-2016-EDE1-528A-CDAC60345C50}"/>
              </a:ext>
            </a:extLst>
          </p:cNvPr>
          <p:cNvGrpSpPr/>
          <p:nvPr/>
        </p:nvGrpSpPr>
        <p:grpSpPr>
          <a:xfrm>
            <a:off x="2906481" y="4083571"/>
            <a:ext cx="5065465" cy="1054250"/>
            <a:chOff x="2906481" y="4083571"/>
            <a:chExt cx="5065465" cy="1054250"/>
          </a:xfrm>
        </p:grpSpPr>
        <p:sp>
          <p:nvSpPr>
            <p:cNvPr id="10" name="Rectangle 1"/>
            <p:cNvSpPr>
              <a:spLocks noChangeArrowheads="1"/>
            </p:cNvSpPr>
            <p:nvPr/>
          </p:nvSpPr>
          <p:spPr bwMode="auto">
            <a:xfrm>
              <a:off x="3381190" y="4281307"/>
              <a:ext cx="4116046" cy="512131"/>
            </a:xfrm>
            <a:prstGeom prst="rect">
              <a:avLst/>
            </a:prstGeom>
            <a:noFill/>
            <a:ln w="9525">
              <a:noFill/>
              <a:miter lim="800000"/>
              <a:headEnd/>
              <a:tailEnd/>
            </a:ln>
            <a:effectLst/>
          </p:spPr>
          <p:txBody>
            <a:bodyPr vert="horz" wrap="square" lIns="80457" tIns="40229" rIns="80457" bIns="40229" numCol="1" anchor="ctr" anchorCtr="0" compatLnSpc="1">
              <a:prstTxWarp prst="textNoShape">
                <a:avLst/>
              </a:prstTxWarp>
              <a:spAutoFit/>
            </a:bodyPr>
            <a:lstStyle/>
            <a:p>
              <a:pPr fontAlgn="base">
                <a:spcBef>
                  <a:spcPct val="0"/>
                </a:spcBef>
                <a:spcAft>
                  <a:spcPct val="0"/>
                </a:spcAft>
              </a:pPr>
              <a:r>
                <a:rPr lang="fr-FR" sz="2800" dirty="0">
                  <a:latin typeface="Times New Roman" panose="02020603050405020304" pitchFamily="18" charset="0"/>
                  <a:cs typeface="Times New Roman" panose="02020603050405020304" pitchFamily="18" charset="0"/>
                </a:rPr>
                <a:t>Quelle est cette rencontre ? </a:t>
              </a:r>
            </a:p>
          </p:txBody>
        </p:sp>
        <p:sp>
          <p:nvSpPr>
            <p:cNvPr id="15" name="Rectangle : coins arrondis 1">
              <a:extLst>
                <a:ext uri="{FF2B5EF4-FFF2-40B4-BE49-F238E27FC236}">
                  <a16:creationId xmlns:a16="http://schemas.microsoft.com/office/drawing/2014/main" id="{CA772F2C-42F4-A148-4BA1-6B576C11B3D2}"/>
                </a:ext>
              </a:extLst>
            </p:cNvPr>
            <p:cNvSpPr/>
            <p:nvPr/>
          </p:nvSpPr>
          <p:spPr>
            <a:xfrm>
              <a:off x="2906481" y="4083571"/>
              <a:ext cx="5065465" cy="105425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0457" tIns="40229" rIns="80457" bIns="40229" rtlCol="0" anchor="ctr"/>
            <a:lstStyle/>
            <a:p>
              <a:pPr algn="ctr"/>
              <a:endParaRPr lang="fr-FR" dirty="0"/>
            </a:p>
          </p:txBody>
        </p:sp>
      </p:grpSp>
      <p:sp>
        <p:nvSpPr>
          <p:cNvPr id="17" name="Rectangle 16"/>
          <p:cNvSpPr/>
          <p:nvPr/>
        </p:nvSpPr>
        <p:spPr>
          <a:xfrm>
            <a:off x="112156" y="146907"/>
            <a:ext cx="1940216" cy="327465"/>
          </a:xfrm>
          <a:prstGeom prst="rect">
            <a:avLst/>
          </a:prstGeom>
        </p:spPr>
        <p:txBody>
          <a:bodyPr wrap="non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vinrent à sa rencontre</a:t>
            </a:r>
            <a:endParaRPr lang="fr-FR" dirty="0"/>
          </a:p>
        </p:txBody>
      </p:sp>
    </p:spTree>
    <p:extLst>
      <p:ext uri="{BB962C8B-B14F-4D97-AF65-F5344CB8AC3E}">
        <p14:creationId xmlns:p14="http://schemas.microsoft.com/office/powerpoint/2010/main" val="196299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9973DF3D-4E88-8503-D8CB-F7A9288B7DBF}"/>
              </a:ext>
            </a:extLst>
          </p:cNvPr>
          <p:cNvSpPr/>
          <p:nvPr/>
        </p:nvSpPr>
        <p:spPr>
          <a:xfrm>
            <a:off x="224150" y="587297"/>
            <a:ext cx="6554426" cy="3189973"/>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Image 10">
            <a:extLst>
              <a:ext uri="{FF2B5EF4-FFF2-40B4-BE49-F238E27FC236}">
                <a16:creationId xmlns:a16="http://schemas.microsoft.com/office/drawing/2014/main" id="{5AB42580-5763-227C-B0CA-90B88682374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58352" y="998649"/>
            <a:ext cx="2268362" cy="4542124"/>
          </a:xfrm>
          <a:prstGeom prst="rect">
            <a:avLst/>
          </a:prstGeom>
        </p:spPr>
      </p:pic>
      <p:sp>
        <p:nvSpPr>
          <p:cNvPr id="12" name="Rectangle 11"/>
          <p:cNvSpPr/>
          <p:nvPr/>
        </p:nvSpPr>
        <p:spPr>
          <a:xfrm>
            <a:off x="279486" y="138670"/>
            <a:ext cx="1940216" cy="327465"/>
          </a:xfrm>
          <a:prstGeom prst="rect">
            <a:avLst/>
          </a:prstGeom>
        </p:spPr>
        <p:txBody>
          <a:bodyPr wrap="non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vinrent à sa rencontre</a:t>
            </a:r>
            <a:endParaRPr lang="fr-FR" dirty="0"/>
          </a:p>
        </p:txBody>
      </p:sp>
      <p:grpSp>
        <p:nvGrpSpPr>
          <p:cNvPr id="3" name="Groupe 2">
            <a:extLst>
              <a:ext uri="{FF2B5EF4-FFF2-40B4-BE49-F238E27FC236}">
                <a16:creationId xmlns:a16="http://schemas.microsoft.com/office/drawing/2014/main" id="{4AC01A5C-A70B-92AB-498E-065BDD692DDB}"/>
              </a:ext>
            </a:extLst>
          </p:cNvPr>
          <p:cNvGrpSpPr/>
          <p:nvPr/>
        </p:nvGrpSpPr>
        <p:grpSpPr>
          <a:xfrm>
            <a:off x="800865" y="4105477"/>
            <a:ext cx="5977711" cy="1756938"/>
            <a:chOff x="800865" y="4105477"/>
            <a:chExt cx="5977711" cy="1756938"/>
          </a:xfrm>
        </p:grpSpPr>
        <p:sp>
          <p:nvSpPr>
            <p:cNvPr id="6" name="Rectangle : coins arrondis 5">
              <a:extLst>
                <a:ext uri="{FF2B5EF4-FFF2-40B4-BE49-F238E27FC236}">
                  <a16:creationId xmlns:a16="http://schemas.microsoft.com/office/drawing/2014/main" id="{3E9FA4EE-59F0-560F-3FDD-900495CFF5B6}"/>
                </a:ext>
              </a:extLst>
            </p:cNvPr>
            <p:cNvSpPr/>
            <p:nvPr/>
          </p:nvSpPr>
          <p:spPr>
            <a:xfrm>
              <a:off x="800865" y="4105477"/>
              <a:ext cx="5977711" cy="1756938"/>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435344" y="4407453"/>
              <a:ext cx="4953000" cy="1189239"/>
            </a:xfrm>
            <a:prstGeom prst="rect">
              <a:avLst/>
            </a:prstGeom>
          </p:spPr>
          <p:txBody>
            <a:bodyPr lIns="80457" tIns="40229" rIns="80457" bIns="40229">
              <a:spAutoFit/>
            </a:bodyPr>
            <a:lstStyle/>
            <a:p>
              <a:r>
                <a:rPr lang="fr-FR" sz="2400" dirty="0">
                  <a:latin typeface="Times New Roman" panose="02020603050405020304" pitchFamily="18" charset="0"/>
                  <a:cs typeface="Times New Roman" panose="02020603050405020304" pitchFamily="18" charset="0"/>
                </a:rPr>
                <a:t>“C’est le terme utilisé pour évoquer les rencontres du ressuscité.” </a:t>
              </a:r>
            </a:p>
            <a:p>
              <a:r>
                <a:rPr lang="fr-FR" sz="2400" dirty="0">
                  <a:solidFill>
                    <a:schemeClr val="tx2"/>
                  </a:solidFill>
                  <a:latin typeface="Times New Roman" panose="02020603050405020304" pitchFamily="18" charset="0"/>
                  <a:cs typeface="Times New Roman" panose="02020603050405020304" pitchFamily="18" charset="0"/>
                </a:rPr>
                <a:t>Antoine </a:t>
              </a:r>
              <a:r>
                <a:rPr lang="fr-FR" sz="2400" dirty="0" err="1">
                  <a:solidFill>
                    <a:schemeClr val="tx2"/>
                  </a:solidFill>
                  <a:latin typeface="Times New Roman" panose="02020603050405020304" pitchFamily="18" charset="0"/>
                  <a:cs typeface="Times New Roman" panose="02020603050405020304" pitchFamily="18" charset="0"/>
                </a:rPr>
                <a:t>Nouis</a:t>
              </a:r>
              <a:endParaRPr lang="fr-FR" sz="2400" dirty="0">
                <a:solidFill>
                  <a:schemeClr val="tx2"/>
                </a:solidFill>
                <a:latin typeface="Times New Roman" panose="02020603050405020304" pitchFamily="18" charset="0"/>
                <a:cs typeface="Times New Roman" panose="02020603050405020304" pitchFamily="18" charset="0"/>
              </a:endParaRPr>
            </a:p>
          </p:txBody>
        </p:sp>
      </p:grpSp>
      <p:sp>
        <p:nvSpPr>
          <p:cNvPr id="14" name="ZoneTexte 13">
            <a:extLst>
              <a:ext uri="{FF2B5EF4-FFF2-40B4-BE49-F238E27FC236}">
                <a16:creationId xmlns:a16="http://schemas.microsoft.com/office/drawing/2014/main" id="{28356D8A-B17B-AD12-DDC5-BD55E42B6EC2}"/>
              </a:ext>
            </a:extLst>
          </p:cNvPr>
          <p:cNvSpPr txBox="1"/>
          <p:nvPr/>
        </p:nvSpPr>
        <p:spPr>
          <a:xfrm>
            <a:off x="503926" y="670761"/>
            <a:ext cx="5994874" cy="3046988"/>
          </a:xfrm>
          <a:prstGeom prst="rect">
            <a:avLst/>
          </a:prstGeom>
          <a:noFill/>
        </p:spPr>
        <p:txBody>
          <a:bodyPr wrap="square">
            <a:spAutoFit/>
          </a:bodyPr>
          <a:lstStyle/>
          <a:p>
            <a:r>
              <a:rPr lang="fr-FR" sz="2400" b="1" i="1" dirty="0">
                <a:latin typeface="Times New Roman" panose="02020603050405020304" pitchFamily="18" charset="0"/>
                <a:cs typeface="Times New Roman" panose="02020603050405020304" pitchFamily="18" charset="0"/>
              </a:rPr>
              <a:t>Mt 28, 08</a:t>
            </a:r>
            <a:r>
              <a:rPr lang="fr-FR" sz="2400" i="1" dirty="0">
                <a:latin typeface="Times New Roman" panose="02020603050405020304" pitchFamily="18" charset="0"/>
                <a:cs typeface="Times New Roman" panose="02020603050405020304" pitchFamily="18" charset="0"/>
              </a:rPr>
              <a:t> Vite, elles quittèrent le tombeau, remplies à la fois de crainte et d’une grande joie, et elles coururent porter la nouvelle à ses disciples.</a:t>
            </a:r>
            <a:endParaRPr lang="fr-FR" sz="2400" dirty="0">
              <a:latin typeface="Times New Roman" panose="02020603050405020304" pitchFamily="18" charset="0"/>
              <a:cs typeface="Times New Roman" panose="02020603050405020304" pitchFamily="18" charset="0"/>
            </a:endParaRPr>
          </a:p>
          <a:p>
            <a:r>
              <a:rPr lang="fr-FR" sz="2400" i="1" dirty="0">
                <a:latin typeface="Times New Roman" panose="02020603050405020304" pitchFamily="18" charset="0"/>
                <a:cs typeface="Times New Roman" panose="02020603050405020304" pitchFamily="18" charset="0"/>
              </a:rPr>
              <a:t>09 Et voici que Jésus vint à leur rencontre et leur dit : « Je vous salue. » Elles s’approchèrent, lui saisirent les pieds et se prosternèrent devant lui.</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86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E29F3AE-1DA5-D98B-2F79-1F7AE6C7C311}"/>
              </a:ext>
            </a:extLst>
          </p:cNvPr>
          <p:cNvSpPr/>
          <p:nvPr/>
        </p:nvSpPr>
        <p:spPr>
          <a:xfrm>
            <a:off x="3424280" y="1821365"/>
            <a:ext cx="4754044" cy="247717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80457" tIns="40229" rIns="80457" bIns="40229" rtlCol="0" anchor="ctr"/>
          <a:lstStyle/>
          <a:p>
            <a:pPr algn="ctr"/>
            <a:endParaRPr lang="fr-FR"/>
          </a:p>
        </p:txBody>
      </p:sp>
      <p:pic>
        <p:nvPicPr>
          <p:cNvPr id="4" name="Image 3">
            <a:extLst>
              <a:ext uri="{FF2B5EF4-FFF2-40B4-BE49-F238E27FC236}">
                <a16:creationId xmlns:a16="http://schemas.microsoft.com/office/drawing/2014/main" id="{E4DAD3B2-0FF7-FDCC-F03C-099CFFCAE7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35" y="2047282"/>
            <a:ext cx="3026037" cy="4810719"/>
          </a:xfrm>
          <a:prstGeom prst="rect">
            <a:avLst/>
          </a:prstGeom>
        </p:spPr>
      </p:pic>
      <p:sp>
        <p:nvSpPr>
          <p:cNvPr id="12" name="Rectangle 11"/>
          <p:cNvSpPr/>
          <p:nvPr/>
        </p:nvSpPr>
        <p:spPr>
          <a:xfrm>
            <a:off x="68935" y="147368"/>
            <a:ext cx="1940216" cy="327465"/>
          </a:xfrm>
          <a:prstGeom prst="rect">
            <a:avLst/>
          </a:prstGeom>
        </p:spPr>
        <p:txBody>
          <a:bodyPr wrap="non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vinrent à sa rencontre</a:t>
            </a:r>
            <a:endParaRPr lang="fr-FR" dirty="0"/>
          </a:p>
        </p:txBody>
      </p:sp>
      <p:sp>
        <p:nvSpPr>
          <p:cNvPr id="66561" name="Rectangle 1"/>
          <p:cNvSpPr>
            <a:spLocks noChangeArrowheads="1"/>
          </p:cNvSpPr>
          <p:nvPr/>
        </p:nvSpPr>
        <p:spPr bwMode="auto">
          <a:xfrm>
            <a:off x="3666115" y="2071325"/>
            <a:ext cx="4512209" cy="1804792"/>
          </a:xfrm>
          <a:prstGeom prst="rect">
            <a:avLst/>
          </a:prstGeom>
          <a:noFill/>
          <a:ln w="9525">
            <a:noFill/>
            <a:miter lim="800000"/>
            <a:headEnd/>
            <a:tailEnd/>
          </a:ln>
          <a:effectLst/>
        </p:spPr>
        <p:txBody>
          <a:bodyPr vert="horz" wrap="square" lIns="80457" tIns="40229" rIns="80457" bIns="40229" numCol="1" anchor="ctr" anchorCtr="0" compatLnSpc="1">
            <a:prstTxWarp prst="textNoShape">
              <a:avLst/>
            </a:prstTxWarp>
            <a:spAutoFit/>
          </a:bodyPr>
          <a:lstStyle/>
          <a:p>
            <a:pPr fontAlgn="base">
              <a:spcBef>
                <a:spcPct val="0"/>
              </a:spcBef>
              <a:spcAft>
                <a:spcPct val="0"/>
              </a:spcAft>
            </a:pPr>
            <a:r>
              <a:rPr lang="fr-FR" sz="2800" dirty="0">
                <a:latin typeface="Times New Roman" pitchFamily="18" charset="0"/>
                <a:ea typeface="Calibri" pitchFamily="34" charset="0"/>
                <a:cs typeface="Times New Roman" pitchFamily="18" charset="0"/>
              </a:rPr>
              <a:t>Quelle est cette rencontre </a:t>
            </a:r>
          </a:p>
          <a:p>
            <a:pPr fontAlgn="base">
              <a:spcBef>
                <a:spcPct val="0"/>
              </a:spcBef>
              <a:spcAft>
                <a:spcPct val="0"/>
              </a:spcAft>
            </a:pPr>
            <a:r>
              <a:rPr lang="fr-FR" sz="2800" dirty="0">
                <a:latin typeface="Times New Roman" pitchFamily="18" charset="0"/>
                <a:ea typeface="Calibri" pitchFamily="34" charset="0"/>
                <a:cs typeface="Times New Roman" pitchFamily="18" charset="0"/>
              </a:rPr>
              <a:t>que font les lépreux ?</a:t>
            </a:r>
          </a:p>
          <a:p>
            <a:pPr eaLnBrk="0" fontAlgn="base" hangingPunct="0">
              <a:spcBef>
                <a:spcPct val="0"/>
              </a:spcBef>
              <a:spcAft>
                <a:spcPct val="0"/>
              </a:spcAft>
            </a:pPr>
            <a:r>
              <a:rPr lang="fr-FR" sz="2800" dirty="0">
                <a:latin typeface="Times New Roman" pitchFamily="18" charset="0"/>
                <a:ea typeface="Calibri" pitchFamily="34" charset="0"/>
                <a:cs typeface="Times New Roman" pitchFamily="18" charset="0"/>
              </a:rPr>
              <a:t>Y aurait-il déjà une annonce </a:t>
            </a:r>
          </a:p>
          <a:p>
            <a:pPr eaLnBrk="0" fontAlgn="base" hangingPunct="0">
              <a:spcBef>
                <a:spcPct val="0"/>
              </a:spcBef>
              <a:spcAft>
                <a:spcPct val="0"/>
              </a:spcAft>
            </a:pPr>
            <a:r>
              <a:rPr lang="fr-FR" sz="2800" dirty="0">
                <a:latin typeface="Times New Roman" pitchFamily="18" charset="0"/>
                <a:ea typeface="Calibri" pitchFamily="34" charset="0"/>
                <a:cs typeface="Times New Roman" pitchFamily="18" charset="0"/>
              </a:rPr>
              <a:t>de la résurrection ?  </a:t>
            </a:r>
            <a:r>
              <a:rPr lang="fr-FR"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23606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ACEA927D-307C-6038-92AD-B0BF68EF0E33}"/>
              </a:ext>
            </a:extLst>
          </p:cNvPr>
          <p:cNvGrpSpPr/>
          <p:nvPr/>
        </p:nvGrpSpPr>
        <p:grpSpPr>
          <a:xfrm>
            <a:off x="252347" y="3670179"/>
            <a:ext cx="6801000" cy="1824768"/>
            <a:chOff x="2093291" y="2042838"/>
            <a:chExt cx="8370462" cy="2595149"/>
          </a:xfrm>
        </p:grpSpPr>
        <p:sp>
          <p:nvSpPr>
            <p:cNvPr id="3" name="Rectangle : coins arrondis 2">
              <a:extLst>
                <a:ext uri="{FF2B5EF4-FFF2-40B4-BE49-F238E27FC236}">
                  <a16:creationId xmlns:a16="http://schemas.microsoft.com/office/drawing/2014/main" id="{EF7C17EE-AA1C-8D18-12A5-F0EBBB98A940}"/>
                </a:ext>
              </a:extLst>
            </p:cNvPr>
            <p:cNvSpPr/>
            <p:nvPr/>
          </p:nvSpPr>
          <p:spPr>
            <a:xfrm>
              <a:off x="2093291" y="2042838"/>
              <a:ext cx="8370462" cy="2595149"/>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4B8214FD-56F2-9CC0-39E2-65C8B77FAD48}"/>
                </a:ext>
              </a:extLst>
            </p:cNvPr>
            <p:cNvSpPr txBox="1"/>
            <p:nvPr/>
          </p:nvSpPr>
          <p:spPr>
            <a:xfrm>
              <a:off x="2453719" y="2370916"/>
              <a:ext cx="7284563" cy="1384995"/>
            </a:xfrm>
            <a:prstGeom prst="rect">
              <a:avLst/>
            </a:prstGeom>
            <a:noFill/>
          </p:spPr>
          <p:txBody>
            <a:bodyPr wrap="square">
              <a:spAutoFit/>
            </a:bodyPr>
            <a:lstStyle/>
            <a:p>
              <a:pPr algn="ctr"/>
              <a:r>
                <a:rPr lang="fr-FR" sz="2800" dirty="0">
                  <a:latin typeface="Times New Roman" panose="02020603050405020304" pitchFamily="18" charset="0"/>
                  <a:ea typeface="Calibri" panose="020F0502020204030204" pitchFamily="34" charset="0"/>
                  <a:cs typeface="Times New Roman" panose="02020603050405020304" pitchFamily="18" charset="0"/>
                </a:rPr>
                <a:t>Ils s’arrêtèrent à distance</a:t>
              </a:r>
            </a:p>
            <a:p>
              <a:pPr algn="ct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13 </a:t>
              </a:r>
              <a:r>
                <a:rPr lang="fr-FR" sz="2800" dirty="0">
                  <a:latin typeface="Times New Roman" panose="02020603050405020304" pitchFamily="18" charset="0"/>
                  <a:ea typeface="Calibri" panose="020F0502020204030204" pitchFamily="34" charset="0"/>
                  <a:cs typeface="Times New Roman" panose="02020603050405020304" pitchFamily="18" charset="0"/>
                </a:rPr>
                <a:t>et lui crièrent : « Jésus, maître, </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prends pitié </a:t>
              </a:r>
              <a:r>
                <a:rPr lang="fr-FR" sz="2800" dirty="0">
                  <a:latin typeface="Times New Roman" panose="02020603050405020304" pitchFamily="18" charset="0"/>
                  <a:ea typeface="Calibri" panose="020F0502020204030204" pitchFamily="34" charset="0"/>
                  <a:cs typeface="Times New Roman" panose="02020603050405020304" pitchFamily="18" charset="0"/>
                </a:rPr>
                <a:t>de nous. »</a:t>
              </a:r>
            </a:p>
          </p:txBody>
        </p:sp>
      </p:grpSp>
      <p:pic>
        <p:nvPicPr>
          <p:cNvPr id="9" name="Image 8">
            <a:extLst>
              <a:ext uri="{FF2B5EF4-FFF2-40B4-BE49-F238E27FC236}">
                <a16:creationId xmlns:a16="http://schemas.microsoft.com/office/drawing/2014/main" id="{83DF1720-D3BB-04A0-C2F9-A14566BBDDF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98567" y="850825"/>
            <a:ext cx="2414528" cy="4991591"/>
          </a:xfrm>
          <a:prstGeom prst="rect">
            <a:avLst/>
          </a:prstGeom>
        </p:spPr>
      </p:pic>
    </p:spTree>
    <p:extLst>
      <p:ext uri="{BB962C8B-B14F-4D97-AF65-F5344CB8AC3E}">
        <p14:creationId xmlns:p14="http://schemas.microsoft.com/office/powerpoint/2010/main" val="2488087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11">
            <a:extLst>
              <a:ext uri="{FF2B5EF4-FFF2-40B4-BE49-F238E27FC236}">
                <a16:creationId xmlns:a16="http://schemas.microsoft.com/office/drawing/2014/main" id="{A4242131-76D0-12AB-C8FD-942ECD80B486}"/>
              </a:ext>
            </a:extLst>
          </p:cNvPr>
          <p:cNvGrpSpPr/>
          <p:nvPr/>
        </p:nvGrpSpPr>
        <p:grpSpPr>
          <a:xfrm>
            <a:off x="474876" y="1326826"/>
            <a:ext cx="5472997" cy="1136211"/>
            <a:chOff x="584462" y="1326824"/>
            <a:chExt cx="7984503" cy="2524176"/>
          </a:xfrm>
        </p:grpSpPr>
        <p:sp>
          <p:nvSpPr>
            <p:cNvPr id="2" name="Rectangle : coins arrondis 1">
              <a:extLst>
                <a:ext uri="{FF2B5EF4-FFF2-40B4-BE49-F238E27FC236}">
                  <a16:creationId xmlns:a16="http://schemas.microsoft.com/office/drawing/2014/main" id="{CA772F2C-42F4-A148-4BA1-6B576C11B3D2}"/>
                </a:ext>
              </a:extLst>
            </p:cNvPr>
            <p:cNvSpPr/>
            <p:nvPr/>
          </p:nvSpPr>
          <p:spPr>
            <a:xfrm>
              <a:off x="584462" y="1326824"/>
              <a:ext cx="7984503" cy="252417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C75F5450-4796-E8B8-45D4-0707C339C88B}"/>
                </a:ext>
              </a:extLst>
            </p:cNvPr>
            <p:cNvSpPr txBox="1"/>
            <p:nvPr/>
          </p:nvSpPr>
          <p:spPr>
            <a:xfrm>
              <a:off x="867389" y="1469917"/>
              <a:ext cx="7620392" cy="2245011"/>
            </a:xfrm>
            <a:prstGeom prst="rect">
              <a:avLst/>
            </a:prstGeom>
            <a:noFill/>
          </p:spPr>
          <p:txBody>
            <a:bodyPr wrap="square">
              <a:spAutoFit/>
            </a:bodyPr>
            <a:lstStyle/>
            <a:p>
              <a:pPr algn="ctr"/>
              <a:r>
                <a:rPr lang="fr-FR" sz="2400" b="1" dirty="0">
                  <a:latin typeface="Times New Roman" panose="02020603050405020304" pitchFamily="18" charset="0"/>
                  <a:cs typeface="Times New Roman" panose="02020603050405020304" pitchFamily="18" charset="0"/>
                </a:rPr>
                <a:t>Avoir pitié : </a:t>
              </a:r>
              <a:r>
                <a:rPr lang="fr-FR" sz="2400" dirty="0">
                  <a:latin typeface="Times New Roman" panose="02020603050405020304" pitchFamily="18" charset="0"/>
                  <a:cs typeface="Times New Roman" panose="02020603050405020304" pitchFamily="18" charset="0"/>
                </a:rPr>
                <a:t>être bouleversé, touché, </a:t>
              </a:r>
            </a:p>
            <a:p>
              <a:pPr algn="ctr"/>
              <a:r>
                <a:rPr lang="fr-FR" sz="2400" dirty="0">
                  <a:latin typeface="Times New Roman" panose="02020603050405020304" pitchFamily="18" charset="0"/>
                  <a:cs typeface="Times New Roman" panose="02020603050405020304" pitchFamily="18" charset="0"/>
                </a:rPr>
                <a:t>ému jusqu’au fond de ses entrailles. </a:t>
              </a:r>
            </a:p>
            <a:p>
              <a:pPr algn="ctr"/>
              <a:endParaRPr lang="fr-FR" sz="2400" dirty="0">
                <a:latin typeface="Times New Roman" panose="02020603050405020304" pitchFamily="18" charset="0"/>
                <a:cs typeface="Times New Roman" panose="02020603050405020304" pitchFamily="18" charset="0"/>
              </a:endParaRPr>
            </a:p>
            <a:p>
              <a:pPr algn="ctr"/>
              <a:endParaRPr lang="fr-FR" sz="2100" dirty="0">
                <a:latin typeface="Times New Roman" panose="02020603050405020304" pitchFamily="18" charset="0"/>
                <a:cs typeface="Times New Roman" panose="02020603050405020304" pitchFamily="18" charset="0"/>
              </a:endParaRPr>
            </a:p>
          </p:txBody>
        </p:sp>
      </p:grpSp>
      <p:sp>
        <p:nvSpPr>
          <p:cNvPr id="11" name="ZoneTexte 10">
            <a:extLst>
              <a:ext uri="{FF2B5EF4-FFF2-40B4-BE49-F238E27FC236}">
                <a16:creationId xmlns:a16="http://schemas.microsoft.com/office/drawing/2014/main" id="{6726260F-0AE5-CCAF-F226-A57A91A178CD}"/>
              </a:ext>
            </a:extLst>
          </p:cNvPr>
          <p:cNvSpPr txBox="1"/>
          <p:nvPr/>
        </p:nvSpPr>
        <p:spPr>
          <a:xfrm>
            <a:off x="100726" y="111407"/>
            <a:ext cx="1411879"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prends pitié </a:t>
            </a:r>
            <a:endParaRPr lang="fr-FR" dirty="0"/>
          </a:p>
        </p:txBody>
      </p:sp>
      <p:grpSp>
        <p:nvGrpSpPr>
          <p:cNvPr id="6" name="Groupe 5">
            <a:extLst>
              <a:ext uri="{FF2B5EF4-FFF2-40B4-BE49-F238E27FC236}">
                <a16:creationId xmlns:a16="http://schemas.microsoft.com/office/drawing/2014/main" id="{63E19C50-7E3E-9C34-E22D-B3211A18F2F2}"/>
              </a:ext>
            </a:extLst>
          </p:cNvPr>
          <p:cNvGrpSpPr/>
          <p:nvPr/>
        </p:nvGrpSpPr>
        <p:grpSpPr>
          <a:xfrm>
            <a:off x="2788097" y="3821398"/>
            <a:ext cx="4706565" cy="2323028"/>
            <a:chOff x="2788097" y="3821398"/>
            <a:chExt cx="5937158" cy="2323028"/>
          </a:xfrm>
        </p:grpSpPr>
        <p:sp>
          <p:nvSpPr>
            <p:cNvPr id="5" name="Rectangle : coins arrondis 4">
              <a:extLst>
                <a:ext uri="{FF2B5EF4-FFF2-40B4-BE49-F238E27FC236}">
                  <a16:creationId xmlns:a16="http://schemas.microsoft.com/office/drawing/2014/main" id="{50F802F3-62EE-3247-99C5-956F6B971BFF}"/>
                </a:ext>
              </a:extLst>
            </p:cNvPr>
            <p:cNvSpPr/>
            <p:nvPr/>
          </p:nvSpPr>
          <p:spPr>
            <a:xfrm>
              <a:off x="2788097" y="3821398"/>
              <a:ext cx="5937158" cy="232302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0457" tIns="40229" rIns="80457" bIns="40229" rtlCol="0" anchor="ctr"/>
            <a:lstStyle/>
            <a:p>
              <a:pPr algn="ctr"/>
              <a:endParaRPr lang="fr-FR" dirty="0"/>
            </a:p>
          </p:txBody>
        </p:sp>
        <p:sp>
          <p:nvSpPr>
            <p:cNvPr id="10" name="Rectangle 9"/>
            <p:cNvSpPr/>
            <p:nvPr/>
          </p:nvSpPr>
          <p:spPr>
            <a:xfrm>
              <a:off x="2904465" y="4052404"/>
              <a:ext cx="5422469" cy="1804792"/>
            </a:xfrm>
            <a:prstGeom prst="rect">
              <a:avLst/>
            </a:prstGeom>
          </p:spPr>
          <p:txBody>
            <a:bodyPr wrap="square" lIns="80457" tIns="40229" rIns="80457" bIns="40229">
              <a:spAutoFit/>
            </a:bodyPr>
            <a:lstStyle/>
            <a:p>
              <a:pPr lvl="0" algn="ctr"/>
              <a:r>
                <a:rPr lang="fr-FR" sz="2800" dirty="0">
                  <a:solidFill>
                    <a:prstClr val="black"/>
                  </a:solidFill>
                  <a:latin typeface="Times New Roman" panose="02020603050405020304" pitchFamily="18" charset="0"/>
                  <a:cs typeface="Times New Roman" panose="02020603050405020304" pitchFamily="18" charset="0"/>
                </a:rPr>
                <a:t>Plus qu’une émotion, </a:t>
              </a:r>
            </a:p>
            <a:p>
              <a:pPr lvl="0" algn="ctr"/>
              <a:r>
                <a:rPr lang="fr-FR" sz="2800" dirty="0">
                  <a:solidFill>
                    <a:prstClr val="black"/>
                  </a:solidFill>
                  <a:latin typeface="Times New Roman" panose="02020603050405020304" pitchFamily="18" charset="0"/>
                  <a:cs typeface="Times New Roman" panose="02020603050405020304" pitchFamily="18" charset="0"/>
                </a:rPr>
                <a:t>cela pousse à l’action, </a:t>
              </a:r>
            </a:p>
            <a:p>
              <a:pPr lvl="0" algn="ctr"/>
              <a:r>
                <a:rPr lang="fr-FR" sz="2800" dirty="0">
                  <a:solidFill>
                    <a:prstClr val="black"/>
                  </a:solidFill>
                  <a:latin typeface="Times New Roman" panose="02020603050405020304" pitchFamily="18" charset="0"/>
                  <a:cs typeface="Times New Roman" panose="02020603050405020304" pitchFamily="18" charset="0"/>
                </a:rPr>
                <a:t>à l’envie du don de soi, </a:t>
              </a:r>
            </a:p>
            <a:p>
              <a:pPr lvl="0" algn="ctr"/>
              <a:r>
                <a:rPr lang="fr-FR" sz="2800" dirty="0">
                  <a:solidFill>
                    <a:prstClr val="black"/>
                  </a:solidFill>
                  <a:latin typeface="Times New Roman" panose="02020603050405020304" pitchFamily="18" charset="0"/>
                  <a:cs typeface="Times New Roman" panose="02020603050405020304" pitchFamily="18" charset="0"/>
                </a:rPr>
                <a:t>de sa personne.</a:t>
              </a:r>
            </a:p>
          </p:txBody>
        </p:sp>
      </p:grpSp>
    </p:spTree>
    <p:extLst>
      <p:ext uri="{BB962C8B-B14F-4D97-AF65-F5344CB8AC3E}">
        <p14:creationId xmlns:p14="http://schemas.microsoft.com/office/powerpoint/2010/main" val="196299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DE10267-99B8-A0F1-49D9-4BF01BC99237}"/>
              </a:ext>
            </a:extLst>
          </p:cNvPr>
          <p:cNvSpPr txBox="1"/>
          <p:nvPr/>
        </p:nvSpPr>
        <p:spPr>
          <a:xfrm>
            <a:off x="254671" y="136120"/>
            <a:ext cx="1454487"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prends pitié </a:t>
            </a:r>
            <a:endParaRPr lang="fr-FR" dirty="0"/>
          </a:p>
        </p:txBody>
      </p:sp>
      <p:grpSp>
        <p:nvGrpSpPr>
          <p:cNvPr id="4" name="Groupe 8">
            <a:extLst>
              <a:ext uri="{FF2B5EF4-FFF2-40B4-BE49-F238E27FC236}">
                <a16:creationId xmlns:a16="http://schemas.microsoft.com/office/drawing/2014/main" id="{4BFBDDEB-2E92-4813-1701-9D81820AE8C0}"/>
              </a:ext>
            </a:extLst>
          </p:cNvPr>
          <p:cNvGrpSpPr/>
          <p:nvPr/>
        </p:nvGrpSpPr>
        <p:grpSpPr>
          <a:xfrm>
            <a:off x="254671" y="907580"/>
            <a:ext cx="6393957" cy="2428169"/>
            <a:chOff x="783995" y="733344"/>
            <a:chExt cx="6825007" cy="2810701"/>
          </a:xfrm>
        </p:grpSpPr>
        <p:sp>
          <p:nvSpPr>
            <p:cNvPr id="2" name="Rectangle : coins arrondis 1">
              <a:extLst>
                <a:ext uri="{FF2B5EF4-FFF2-40B4-BE49-F238E27FC236}">
                  <a16:creationId xmlns:a16="http://schemas.microsoft.com/office/drawing/2014/main" id="{9973DF3D-4E88-8503-D8CB-F7A9288B7DBF}"/>
                </a:ext>
              </a:extLst>
            </p:cNvPr>
            <p:cNvSpPr/>
            <p:nvPr/>
          </p:nvSpPr>
          <p:spPr>
            <a:xfrm>
              <a:off x="783995" y="733344"/>
              <a:ext cx="6825007" cy="2810701"/>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9C6B5287-9065-D87E-3D92-5F418D4918CD}"/>
                </a:ext>
              </a:extLst>
            </p:cNvPr>
            <p:cNvSpPr txBox="1"/>
            <p:nvPr/>
          </p:nvSpPr>
          <p:spPr>
            <a:xfrm>
              <a:off x="1110387" y="847067"/>
              <a:ext cx="5762410" cy="2271009"/>
            </a:xfrm>
            <a:prstGeom prst="rect">
              <a:avLst/>
            </a:prstGeom>
            <a:noFill/>
          </p:spPr>
          <p:txBody>
            <a:bodyPr wrap="square">
              <a:spAutoFit/>
            </a:bodyPr>
            <a:lstStyle/>
            <a:p>
              <a:r>
                <a:rPr lang="fr-FR" sz="2100" b="1" dirty="0">
                  <a:latin typeface="Times New Roman" panose="02020603050405020304" pitchFamily="18" charset="0"/>
                  <a:ea typeface="Calibri" panose="020F0502020204030204" pitchFamily="34" charset="0"/>
                  <a:cs typeface="Times New Roman" panose="02020603050405020304" pitchFamily="18" charset="0"/>
                </a:rPr>
                <a:t>Prends pitié : Cette expression est</a:t>
              </a:r>
            </a:p>
            <a:p>
              <a:r>
                <a:rPr lang="fr-FR" sz="2100" b="1" dirty="0">
                  <a:latin typeface="Times New Roman" panose="02020603050405020304" pitchFamily="18" charset="0"/>
                  <a:ea typeface="Calibri" panose="020F0502020204030204" pitchFamily="34" charset="0"/>
                  <a:cs typeface="Times New Roman" panose="02020603050405020304" pitchFamily="18" charset="0"/>
                </a:rPr>
                <a:t>souvent rencontrée dans la bible.</a:t>
              </a:r>
              <a:endParaRPr lang="fr-FR" sz="2100" dirty="0">
                <a:latin typeface="Times New Roman" panose="02020603050405020304" pitchFamily="18" charset="0"/>
                <a:ea typeface="Calibri" panose="020F0502020204030204" pitchFamily="34" charset="0"/>
                <a:cs typeface="Times New Roman" panose="02020603050405020304" pitchFamily="18" charset="0"/>
              </a:endParaRPr>
            </a:p>
            <a:p>
              <a:r>
                <a:rPr lang="fr-FR" sz="2100" b="1" dirty="0">
                  <a:latin typeface="Times New Roman" panose="02020603050405020304" pitchFamily="18" charset="0"/>
                  <a:ea typeface="Calibri" panose="020F0502020204030204" pitchFamily="34" charset="0"/>
                  <a:cs typeface="Times New Roman" panose="02020603050405020304" pitchFamily="18" charset="0"/>
                </a:rPr>
                <a:t>Dans les Psaumes</a:t>
              </a:r>
              <a:r>
                <a:rPr lang="fr-FR" sz="2100" dirty="0">
                  <a:latin typeface="Times New Roman" panose="02020603050405020304" pitchFamily="18" charset="0"/>
                  <a:ea typeface="Calibri" panose="020F0502020204030204" pitchFamily="34" charset="0"/>
                  <a:cs typeface="Times New Roman" panose="02020603050405020304" pitchFamily="18" charset="0"/>
                </a:rPr>
                <a:t> :</a:t>
              </a:r>
            </a:p>
            <a:p>
              <a:r>
                <a:rPr lang="fr-FR" sz="2100" dirty="0">
                  <a:latin typeface="Times New Roman" panose="02020603050405020304" pitchFamily="18" charset="0"/>
                  <a:ea typeface="Calibri" panose="020F0502020204030204" pitchFamily="34" charset="0"/>
                  <a:cs typeface="Times New Roman" panose="02020603050405020304" pitchFamily="18" charset="0"/>
                </a:rPr>
                <a:t>Psaume 50, 3 : “ </a:t>
              </a:r>
              <a:r>
                <a:rPr lang="fr-FR" sz="2100" i="1" dirty="0">
                  <a:latin typeface="Times New Roman" panose="02020603050405020304" pitchFamily="18" charset="0"/>
                  <a:ea typeface="Calibri" panose="020F0502020204030204" pitchFamily="34" charset="0"/>
                  <a:cs typeface="Times New Roman" panose="02020603050405020304" pitchFamily="18" charset="0"/>
                </a:rPr>
                <a:t>Seigneur Prends pitié de moi”.</a:t>
              </a:r>
            </a:p>
            <a:p>
              <a:r>
                <a:rPr lang="fr-FR" sz="2100" dirty="0">
                  <a:latin typeface="Times New Roman" panose="02020603050405020304" pitchFamily="18" charset="0"/>
                  <a:ea typeface="Calibri" panose="020F0502020204030204" pitchFamily="34" charset="0"/>
                  <a:cs typeface="Times New Roman" panose="02020603050405020304" pitchFamily="18" charset="0"/>
                </a:rPr>
                <a:t>Dans </a:t>
              </a:r>
              <a:r>
                <a:rPr lang="fr-FR" sz="2100" b="1" dirty="0">
                  <a:latin typeface="Times New Roman" panose="02020603050405020304" pitchFamily="18" charset="0"/>
                  <a:ea typeface="Calibri" panose="020F0502020204030204" pitchFamily="34" charset="0"/>
                  <a:cs typeface="Times New Roman" panose="02020603050405020304" pitchFamily="18" charset="0"/>
                </a:rPr>
                <a:t>Marc 10, 47</a:t>
              </a:r>
              <a:r>
                <a:rPr lang="fr-FR" sz="2100" dirty="0">
                  <a:latin typeface="Times New Roman" panose="02020603050405020304" pitchFamily="18" charset="0"/>
                  <a:ea typeface="Calibri" panose="020F0502020204030204" pitchFamily="34" charset="0"/>
                  <a:cs typeface="Times New Roman" panose="02020603050405020304" pitchFamily="18" charset="0"/>
                </a:rPr>
                <a:t> : l’aveugle Bartimée</a:t>
              </a:r>
            </a:p>
            <a:p>
              <a:r>
                <a:rPr lang="fr-FR" sz="2100" dirty="0">
                  <a:latin typeface="Times New Roman" panose="02020603050405020304" pitchFamily="18" charset="0"/>
                  <a:ea typeface="Calibri" panose="020F0502020204030204" pitchFamily="34" charset="0"/>
                  <a:cs typeface="Times New Roman" panose="02020603050405020304" pitchFamily="18" charset="0"/>
                </a:rPr>
                <a:t>“</a:t>
              </a:r>
              <a:r>
                <a:rPr lang="fr-FR" sz="2100" i="1" dirty="0">
                  <a:latin typeface="Times New Roman" panose="02020603050405020304" pitchFamily="18" charset="0"/>
                  <a:ea typeface="Calibri" panose="020F0502020204030204" pitchFamily="34" charset="0"/>
                  <a:cs typeface="Times New Roman" panose="02020603050405020304" pitchFamily="18" charset="0"/>
                </a:rPr>
                <a:t>Fils de David, Jésus prends pitié de moi</a:t>
              </a:r>
              <a:r>
                <a:rPr lang="fr-FR" sz="2100" dirty="0">
                  <a:latin typeface="Times New Roman" panose="02020603050405020304" pitchFamily="18" charset="0"/>
                  <a:ea typeface="Calibri" panose="020F0502020204030204" pitchFamily="34" charset="0"/>
                  <a:cs typeface="Times New Roman" panose="02020603050405020304" pitchFamily="18" charset="0"/>
                </a:rPr>
                <a:t>”</a:t>
              </a:r>
            </a:p>
          </p:txBody>
        </p:sp>
      </p:grpSp>
      <p:grpSp>
        <p:nvGrpSpPr>
          <p:cNvPr id="7" name="Groupe 9">
            <a:extLst>
              <a:ext uri="{FF2B5EF4-FFF2-40B4-BE49-F238E27FC236}">
                <a16:creationId xmlns:a16="http://schemas.microsoft.com/office/drawing/2014/main" id="{20D406A7-41A0-F265-E864-841FA409386A}"/>
              </a:ext>
            </a:extLst>
          </p:cNvPr>
          <p:cNvGrpSpPr/>
          <p:nvPr/>
        </p:nvGrpSpPr>
        <p:grpSpPr>
          <a:xfrm>
            <a:off x="254671" y="3779744"/>
            <a:ext cx="6393957" cy="2428169"/>
            <a:chOff x="4111658" y="3792395"/>
            <a:chExt cx="6964837" cy="2169245"/>
          </a:xfrm>
        </p:grpSpPr>
        <p:sp>
          <p:nvSpPr>
            <p:cNvPr id="6" name="Rectangle : coins arrondis 5">
              <a:extLst>
                <a:ext uri="{FF2B5EF4-FFF2-40B4-BE49-F238E27FC236}">
                  <a16:creationId xmlns:a16="http://schemas.microsoft.com/office/drawing/2014/main" id="{3E9FA4EE-59F0-560F-3FDD-900495CFF5B6}"/>
                </a:ext>
              </a:extLst>
            </p:cNvPr>
            <p:cNvSpPr/>
            <p:nvPr/>
          </p:nvSpPr>
          <p:spPr>
            <a:xfrm>
              <a:off x="4111658" y="3792395"/>
              <a:ext cx="6964837" cy="2169245"/>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84AE35AA-34FC-8914-2A46-66D0F767A46E}"/>
                </a:ext>
              </a:extLst>
            </p:cNvPr>
            <p:cNvSpPr txBox="1"/>
            <p:nvPr/>
          </p:nvSpPr>
          <p:spPr>
            <a:xfrm>
              <a:off x="4452688" y="4092187"/>
              <a:ext cx="6094427" cy="1732231"/>
            </a:xfrm>
            <a:prstGeom prst="rect">
              <a:avLst/>
            </a:prstGeom>
            <a:noFill/>
          </p:spPr>
          <p:txBody>
            <a:bodyPr wrap="square">
              <a:spAutoFit/>
            </a:bodyPr>
            <a:lstStyle/>
            <a:p>
              <a:pPr algn="ctr"/>
              <a:r>
                <a:rPr lang="fr-FR" sz="2400" b="1" dirty="0">
                  <a:latin typeface="Times New Roman" panose="02020603050405020304" pitchFamily="18" charset="0"/>
                  <a:ea typeface="Calibri" panose="020F0502020204030204" pitchFamily="34" charset="0"/>
                  <a:cs typeface="Times New Roman" panose="02020603050405020304" pitchFamily="18" charset="0"/>
                </a:rPr>
                <a:t>A la messe</a:t>
              </a:r>
              <a:r>
                <a:rPr lang="fr-FR" sz="2400" dirty="0">
                  <a:latin typeface="Times New Roman" panose="02020603050405020304" pitchFamily="18" charset="0"/>
                  <a:ea typeface="Calibri" panose="020F0502020204030204" pitchFamily="34" charset="0"/>
                  <a:cs typeface="Times New Roman" panose="02020603050405020304" pitchFamily="18" charset="0"/>
                </a:rPr>
                <a:t> : nous commençons la célébration en reconnaissant </a:t>
              </a:r>
            </a:p>
            <a:p>
              <a:pPr algn="ctr"/>
              <a:r>
                <a:rPr lang="fr-FR" sz="2400" dirty="0">
                  <a:latin typeface="Times New Roman" panose="02020603050405020304" pitchFamily="18" charset="0"/>
                  <a:ea typeface="Calibri" panose="020F0502020204030204" pitchFamily="34" charset="0"/>
                  <a:cs typeface="Times New Roman" panose="02020603050405020304" pitchFamily="18" charset="0"/>
                </a:rPr>
                <a:t>que nous sommes pécheurs </a:t>
              </a:r>
            </a:p>
            <a:p>
              <a:pPr algn="ctr"/>
              <a:r>
                <a:rPr lang="fr-FR" sz="2400" dirty="0">
                  <a:latin typeface="Times New Roman" panose="02020603050405020304" pitchFamily="18" charset="0"/>
                  <a:ea typeface="Calibri" panose="020F0502020204030204" pitchFamily="34" charset="0"/>
                  <a:cs typeface="Times New Roman" panose="02020603050405020304" pitchFamily="18" charset="0"/>
                </a:rPr>
                <a:t>et nous chantons : </a:t>
              </a:r>
            </a:p>
            <a:p>
              <a:pPr algn="ctr"/>
              <a:r>
                <a:rPr lang="fr-FR" sz="2400" b="1" dirty="0">
                  <a:latin typeface="Times New Roman" panose="02020603050405020304" pitchFamily="18" charset="0"/>
                  <a:ea typeface="Calibri" panose="020F0502020204030204" pitchFamily="34" charset="0"/>
                  <a:cs typeface="Times New Roman" panose="02020603050405020304" pitchFamily="18" charset="0"/>
                </a:rPr>
                <a:t>“Seigneur, prends pitié de nous” </a:t>
              </a:r>
              <a:r>
                <a:rPr lang="fr-FR" sz="2400" dirty="0">
                  <a:latin typeface="Times New Roman" panose="02020603050405020304" pitchFamily="18" charset="0"/>
                  <a:ea typeface="Calibri" panose="020F0502020204030204" pitchFamily="34" charset="0"/>
                  <a:cs typeface="Times New Roman" panose="02020603050405020304" pitchFamily="18" charset="0"/>
                </a:rPr>
                <a:t>(Kyrie</a:t>
              </a:r>
              <a:r>
                <a:rPr lang="fr-FR" sz="2100" dirty="0">
                  <a:latin typeface="Times New Roman" panose="02020603050405020304" pitchFamily="18" charset="0"/>
                  <a:ea typeface="Calibri" panose="020F0502020204030204" pitchFamily="34" charset="0"/>
                  <a:cs typeface="Times New Roman" panose="02020603050405020304" pitchFamily="18" charset="0"/>
                </a:rPr>
                <a:t>) </a:t>
              </a:r>
              <a:endParaRPr lang="fr-FR" sz="2100" dirty="0">
                <a:latin typeface="Times New Roman" panose="02020603050405020304" pitchFamily="18" charset="0"/>
                <a:cs typeface="Times New Roman" panose="02020603050405020304" pitchFamily="18" charset="0"/>
              </a:endParaRPr>
            </a:p>
          </p:txBody>
        </p:sp>
      </p:grpSp>
      <p:pic>
        <p:nvPicPr>
          <p:cNvPr id="11" name="Image 10">
            <a:extLst>
              <a:ext uri="{FF2B5EF4-FFF2-40B4-BE49-F238E27FC236}">
                <a16:creationId xmlns:a16="http://schemas.microsoft.com/office/drawing/2014/main" id="{5AB42580-5763-227C-B0CA-90B88682374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69515" y="1054142"/>
            <a:ext cx="2268362" cy="4542124"/>
          </a:xfrm>
          <a:prstGeom prst="rect">
            <a:avLst/>
          </a:prstGeom>
        </p:spPr>
      </p:pic>
    </p:spTree>
    <p:extLst>
      <p:ext uri="{BB962C8B-B14F-4D97-AF65-F5344CB8AC3E}">
        <p14:creationId xmlns:p14="http://schemas.microsoft.com/office/powerpoint/2010/main" val="10486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9F99108-BC77-BBA5-91C2-5BC59DAA805D}"/>
              </a:ext>
            </a:extLst>
          </p:cNvPr>
          <p:cNvSpPr txBox="1"/>
          <p:nvPr/>
        </p:nvSpPr>
        <p:spPr>
          <a:xfrm>
            <a:off x="254672" y="136120"/>
            <a:ext cx="1101020" cy="573686"/>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prends pitié </a:t>
            </a:r>
            <a:endParaRPr lang="fr-FR" dirty="0"/>
          </a:p>
        </p:txBody>
      </p:sp>
      <p:grpSp>
        <p:nvGrpSpPr>
          <p:cNvPr id="13" name="Groupe 12">
            <a:extLst>
              <a:ext uri="{FF2B5EF4-FFF2-40B4-BE49-F238E27FC236}">
                <a16:creationId xmlns:a16="http://schemas.microsoft.com/office/drawing/2014/main" id="{DD0DEC54-9F0A-3D31-852F-BC597AC1BDFC}"/>
              </a:ext>
            </a:extLst>
          </p:cNvPr>
          <p:cNvGrpSpPr/>
          <p:nvPr/>
        </p:nvGrpSpPr>
        <p:grpSpPr>
          <a:xfrm>
            <a:off x="1991171" y="369567"/>
            <a:ext cx="6485564" cy="2488963"/>
            <a:chOff x="786653" y="784480"/>
            <a:chExt cx="8416564" cy="1708626"/>
          </a:xfrm>
        </p:grpSpPr>
        <p:sp>
          <p:nvSpPr>
            <p:cNvPr id="5" name="ZoneTexte 4">
              <a:extLst>
                <a:ext uri="{FF2B5EF4-FFF2-40B4-BE49-F238E27FC236}">
                  <a16:creationId xmlns:a16="http://schemas.microsoft.com/office/drawing/2014/main" id="{29E425D4-B6CF-B8B9-F9E0-25D7660201E1}"/>
                </a:ext>
              </a:extLst>
            </p:cNvPr>
            <p:cNvSpPr txBox="1"/>
            <p:nvPr/>
          </p:nvSpPr>
          <p:spPr>
            <a:xfrm>
              <a:off x="1192097" y="891152"/>
              <a:ext cx="7669099" cy="288197"/>
            </a:xfrm>
            <a:prstGeom prst="rect">
              <a:avLst/>
            </a:prstGeom>
            <a:noFill/>
          </p:spPr>
          <p:txBody>
            <a:bodyPr wrap="square">
              <a:spAutoFit/>
            </a:bodyPr>
            <a:lstStyle/>
            <a:p>
              <a:pPr algn="ctr"/>
              <a:endParaRPr lang="fr-FR" sz="2100" dirty="0">
                <a:latin typeface="Times New Roman" panose="02020603050405020304" pitchFamily="18" charset="0"/>
                <a:cs typeface="Times New Roman" panose="02020603050405020304" pitchFamily="18" charset="0"/>
              </a:endParaRPr>
            </a:p>
          </p:txBody>
        </p:sp>
        <p:sp>
          <p:nvSpPr>
            <p:cNvPr id="6" name="Rectangle : coins arrondis 5">
              <a:extLst>
                <a:ext uri="{FF2B5EF4-FFF2-40B4-BE49-F238E27FC236}">
                  <a16:creationId xmlns:a16="http://schemas.microsoft.com/office/drawing/2014/main" id="{B17251B8-3DA2-1030-5673-CE946350E313}"/>
                </a:ext>
              </a:extLst>
            </p:cNvPr>
            <p:cNvSpPr/>
            <p:nvPr/>
          </p:nvSpPr>
          <p:spPr>
            <a:xfrm>
              <a:off x="786653" y="784480"/>
              <a:ext cx="8416564" cy="170862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a:extLst>
              <a:ext uri="{FF2B5EF4-FFF2-40B4-BE49-F238E27FC236}">
                <a16:creationId xmlns:a16="http://schemas.microsoft.com/office/drawing/2014/main" id="{6DAAC4CA-62BA-D250-D779-CF061D948654}"/>
              </a:ext>
            </a:extLst>
          </p:cNvPr>
          <p:cNvSpPr txBox="1"/>
          <p:nvPr/>
        </p:nvSpPr>
        <p:spPr>
          <a:xfrm>
            <a:off x="2418460" y="574588"/>
            <a:ext cx="5409488" cy="2251068"/>
          </a:xfrm>
          <a:prstGeom prst="rect">
            <a:avLst/>
          </a:prstGeom>
          <a:noFill/>
        </p:spPr>
        <p:txBody>
          <a:bodyPr wrap="square" lIns="80457" tIns="40229" rIns="80457" bIns="40229">
            <a:spAutoFit/>
          </a:bodyPr>
          <a:lstStyle/>
          <a:p>
            <a:r>
              <a:rPr lang="fr-FR" sz="2400" dirty="0">
                <a:latin typeface="Times New Roman" panose="02020603050405020304" pitchFamily="18" charset="0"/>
                <a:cs typeface="Times New Roman" panose="02020603050405020304" pitchFamily="18" charset="0"/>
              </a:rPr>
              <a:t>Les lépreux s’adressent à Jésus comme à Dieu, celui qui prend pitié de son peuple et  est pris aux entrailles. </a:t>
            </a:r>
          </a:p>
          <a:p>
            <a:r>
              <a:rPr lang="fr-FR" sz="2400" dirty="0">
                <a:latin typeface="Times New Roman" panose="02020603050405020304" pitchFamily="18" charset="0"/>
                <a:cs typeface="Times New Roman" panose="02020603050405020304" pitchFamily="18" charset="0"/>
              </a:rPr>
              <a:t>Dieu, dans son amour pour nous, </a:t>
            </a:r>
          </a:p>
          <a:p>
            <a:r>
              <a:rPr lang="fr-FR" sz="2400" dirty="0">
                <a:latin typeface="Times New Roman" panose="02020603050405020304" pitchFamily="18" charset="0"/>
                <a:cs typeface="Times New Roman" panose="02020603050405020304" pitchFamily="18" charset="0"/>
              </a:rPr>
              <a:t>nous offre son salut et sa miséricorde. </a:t>
            </a:r>
          </a:p>
          <a:p>
            <a:pPr algn="ctr"/>
            <a:endParaRPr lang="fr-FR" sz="2100" dirty="0">
              <a:latin typeface="Times New Roman" panose="02020603050405020304" pitchFamily="18" charset="0"/>
              <a:cs typeface="Times New Roman" panose="02020603050405020304" pitchFamily="18" charset="0"/>
            </a:endParaRPr>
          </a:p>
        </p:txBody>
      </p:sp>
      <p:grpSp>
        <p:nvGrpSpPr>
          <p:cNvPr id="14" name="Groupe 13">
            <a:extLst>
              <a:ext uri="{FF2B5EF4-FFF2-40B4-BE49-F238E27FC236}">
                <a16:creationId xmlns:a16="http://schemas.microsoft.com/office/drawing/2014/main" id="{259A6DAA-728C-A50F-2317-8F81460270F3}"/>
              </a:ext>
            </a:extLst>
          </p:cNvPr>
          <p:cNvGrpSpPr/>
          <p:nvPr/>
        </p:nvGrpSpPr>
        <p:grpSpPr>
          <a:xfrm>
            <a:off x="2493683" y="3742926"/>
            <a:ext cx="6819628" cy="2195025"/>
            <a:chOff x="3698515" y="2701210"/>
            <a:chExt cx="7334053" cy="1851075"/>
          </a:xfrm>
        </p:grpSpPr>
        <p:sp>
          <p:nvSpPr>
            <p:cNvPr id="2" name="Rectangle : coins arrondis 1">
              <a:extLst>
                <a:ext uri="{FF2B5EF4-FFF2-40B4-BE49-F238E27FC236}">
                  <a16:creationId xmlns:a16="http://schemas.microsoft.com/office/drawing/2014/main" id="{1F08F87C-5702-2655-B8D2-FE71ED709F28}"/>
                </a:ext>
              </a:extLst>
            </p:cNvPr>
            <p:cNvSpPr/>
            <p:nvPr/>
          </p:nvSpPr>
          <p:spPr>
            <a:xfrm>
              <a:off x="3698515" y="2701210"/>
              <a:ext cx="7334053" cy="185107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E1183A05-2BE1-E447-E1D2-96BC0AF003A9}"/>
                </a:ext>
              </a:extLst>
            </p:cNvPr>
            <p:cNvSpPr txBox="1"/>
            <p:nvPr/>
          </p:nvSpPr>
          <p:spPr>
            <a:xfrm>
              <a:off x="3762848" y="2861076"/>
              <a:ext cx="7036653" cy="1531342"/>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Comme les dix lépreux, </a:t>
              </a:r>
            </a:p>
            <a:p>
              <a:pPr algn="ctr"/>
              <a:r>
                <a:rPr lang="fr-FR" sz="2800" dirty="0">
                  <a:latin typeface="Times New Roman" panose="02020603050405020304" pitchFamily="18" charset="0"/>
                  <a:cs typeface="Times New Roman" panose="02020603050405020304" pitchFamily="18" charset="0"/>
                </a:rPr>
                <a:t>mettons notre confiance en Dieu</a:t>
              </a:r>
            </a:p>
            <a:p>
              <a:pPr algn="ctr"/>
              <a:r>
                <a:rPr lang="fr-FR" sz="2800" dirty="0">
                  <a:latin typeface="Times New Roman" panose="02020603050405020304" pitchFamily="18" charset="0"/>
                  <a:cs typeface="Times New Roman" panose="02020603050405020304" pitchFamily="18" charset="0"/>
                </a:rPr>
                <a:t>en lui adressant notre prière : </a:t>
              </a:r>
            </a:p>
            <a:p>
              <a:pPr algn="ctr"/>
              <a:r>
                <a:rPr lang="fr-FR" sz="2800" dirty="0">
                  <a:latin typeface="Times New Roman" panose="02020603050405020304" pitchFamily="18" charset="0"/>
                  <a:cs typeface="Times New Roman" panose="02020603050405020304" pitchFamily="18" charset="0"/>
                </a:rPr>
                <a:t>“Seigneur, prends pitié de nous”.  </a:t>
              </a:r>
            </a:p>
          </p:txBody>
        </p:sp>
      </p:grpSp>
      <p:pic>
        <p:nvPicPr>
          <p:cNvPr id="16" name="Image 15">
            <a:extLst>
              <a:ext uri="{FF2B5EF4-FFF2-40B4-BE49-F238E27FC236}">
                <a16:creationId xmlns:a16="http://schemas.microsoft.com/office/drawing/2014/main" id="{14549826-4D1A-391D-286F-548EE4288C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81190"/>
            <a:ext cx="2295720" cy="4355600"/>
          </a:xfrm>
          <a:prstGeom prst="rect">
            <a:avLst/>
          </a:prstGeom>
        </p:spPr>
      </p:pic>
    </p:spTree>
    <p:extLst>
      <p:ext uri="{BB962C8B-B14F-4D97-AF65-F5344CB8AC3E}">
        <p14:creationId xmlns:p14="http://schemas.microsoft.com/office/powerpoint/2010/main" val="179443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9802E1B6-9004-7FD1-DB13-B04CE7317435}"/>
              </a:ext>
            </a:extLst>
          </p:cNvPr>
          <p:cNvGrpSpPr/>
          <p:nvPr/>
        </p:nvGrpSpPr>
        <p:grpSpPr>
          <a:xfrm>
            <a:off x="2760108" y="3702455"/>
            <a:ext cx="6922278" cy="1578846"/>
            <a:chOff x="1624551" y="2222071"/>
            <a:chExt cx="9366069" cy="1812724"/>
          </a:xfrm>
        </p:grpSpPr>
        <p:sp>
          <p:nvSpPr>
            <p:cNvPr id="2" name="Rectangle : coins arrondis 1">
              <a:extLst>
                <a:ext uri="{FF2B5EF4-FFF2-40B4-BE49-F238E27FC236}">
                  <a16:creationId xmlns:a16="http://schemas.microsoft.com/office/drawing/2014/main" id="{3D5049B5-B010-F1E2-59AE-D719645DE6F8}"/>
                </a:ext>
              </a:extLst>
            </p:cNvPr>
            <p:cNvSpPr/>
            <p:nvPr/>
          </p:nvSpPr>
          <p:spPr>
            <a:xfrm>
              <a:off x="1624551" y="2222071"/>
              <a:ext cx="9366069" cy="1812724"/>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1CB112C0-B227-DED0-DE39-4BDE548E81F1}"/>
                </a:ext>
              </a:extLst>
            </p:cNvPr>
            <p:cNvSpPr txBox="1"/>
            <p:nvPr/>
          </p:nvSpPr>
          <p:spPr>
            <a:xfrm>
              <a:off x="1755744" y="2250351"/>
              <a:ext cx="8755143" cy="1384995"/>
            </a:xfrm>
            <a:prstGeom prst="rect">
              <a:avLst/>
            </a:prstGeom>
            <a:noFill/>
          </p:spPr>
          <p:txBody>
            <a:bodyPr wrap="square">
              <a:spAutoFit/>
            </a:bodyPr>
            <a:lstStyle/>
            <a:p>
              <a:pPr algn="ctr"/>
              <a:r>
                <a:rPr lang="fr-FR" sz="2800" dirty="0">
                  <a:solidFill>
                    <a:srgbClr val="FF0000"/>
                  </a:solidFill>
                  <a:latin typeface="Times New Roman" panose="02020603050405020304" pitchFamily="18" charset="0"/>
                  <a:ea typeface="Calibri" panose="020F0502020204030204" pitchFamily="34" charset="0"/>
                </a:rPr>
                <a:t>14</a:t>
              </a:r>
              <a:r>
                <a:rPr lang="fr-FR" sz="2800" dirty="0">
                  <a:latin typeface="Times New Roman" panose="02020603050405020304" pitchFamily="18" charset="0"/>
                  <a:ea typeface="Calibri" panose="020F0502020204030204" pitchFamily="34" charset="0"/>
                </a:rPr>
                <a:t> A cette vue, Jésus leur dit : </a:t>
              </a:r>
            </a:p>
            <a:p>
              <a:pPr algn="ctr"/>
              <a:r>
                <a:rPr lang="fr-FR" sz="2800" dirty="0">
                  <a:latin typeface="Times New Roman" panose="02020603050405020304" pitchFamily="18" charset="0"/>
                  <a:ea typeface="Calibri" panose="020F0502020204030204" pitchFamily="34" charset="0"/>
                </a:rPr>
                <a:t>« </a:t>
              </a:r>
              <a:r>
                <a:rPr lang="fr-FR" sz="2800" dirty="0">
                  <a:solidFill>
                    <a:srgbClr val="FF0000"/>
                  </a:solidFill>
                  <a:latin typeface="Times New Roman" panose="02020603050405020304" pitchFamily="18" charset="0"/>
                  <a:ea typeface="Calibri" panose="020F0502020204030204" pitchFamily="34" charset="0"/>
                </a:rPr>
                <a:t>Allez-vous montrer aux prêtres</a:t>
              </a:r>
              <a:r>
                <a:rPr lang="fr-FR" sz="2800" dirty="0">
                  <a:latin typeface="Times New Roman" panose="02020603050405020304" pitchFamily="18" charset="0"/>
                  <a:ea typeface="Calibri" panose="020F0502020204030204" pitchFamily="34" charset="0"/>
                </a:rPr>
                <a:t>. » </a:t>
              </a:r>
            </a:p>
            <a:p>
              <a:pPr algn="ctr"/>
              <a:r>
                <a:rPr lang="fr-FR" sz="2800" dirty="0">
                  <a:latin typeface="Times New Roman" panose="02020603050405020304" pitchFamily="18" charset="0"/>
                  <a:ea typeface="Calibri" panose="020F0502020204030204" pitchFamily="34" charset="0"/>
                </a:rPr>
                <a:t>En cours de route,</a:t>
              </a:r>
              <a:r>
                <a:rPr lang="fr-FR" sz="2800" dirty="0">
                  <a:solidFill>
                    <a:srgbClr val="FF0000"/>
                  </a:solidFill>
                  <a:latin typeface="Times New Roman" panose="02020603050405020304" pitchFamily="18" charset="0"/>
                  <a:ea typeface="Calibri" panose="020F0502020204030204" pitchFamily="34" charset="0"/>
                </a:rPr>
                <a:t> </a:t>
              </a:r>
              <a:r>
                <a:rPr lang="fr-FR" sz="2800" dirty="0">
                  <a:latin typeface="Times New Roman" panose="02020603050405020304" pitchFamily="18" charset="0"/>
                  <a:ea typeface="Calibri" panose="020F0502020204030204" pitchFamily="34" charset="0"/>
                </a:rPr>
                <a:t>ils</a:t>
              </a:r>
              <a:r>
                <a:rPr lang="fr-FR" sz="2800" dirty="0">
                  <a:solidFill>
                    <a:srgbClr val="FF0000"/>
                  </a:solidFill>
                  <a:latin typeface="Times New Roman" panose="02020603050405020304" pitchFamily="18" charset="0"/>
                  <a:ea typeface="Calibri" panose="020F0502020204030204" pitchFamily="34" charset="0"/>
                </a:rPr>
                <a:t> </a:t>
              </a:r>
              <a:r>
                <a:rPr lang="fr-FR" sz="2800" dirty="0">
                  <a:latin typeface="Times New Roman" panose="02020603050405020304" pitchFamily="18" charset="0"/>
                  <a:ea typeface="Calibri" panose="020F0502020204030204" pitchFamily="34" charset="0"/>
                </a:rPr>
                <a:t>furent purifiés.</a:t>
              </a:r>
              <a:endParaRPr lang="fr-FR" sz="2400" dirty="0">
                <a:latin typeface="Calibri" panose="020F0502020204030204" pitchFamily="34" charset="0"/>
                <a:ea typeface="Calibri" panose="020F0502020204030204" pitchFamily="34" charset="0"/>
              </a:endParaRPr>
            </a:p>
          </p:txBody>
        </p:sp>
      </p:grpSp>
      <p:pic>
        <p:nvPicPr>
          <p:cNvPr id="9" name="Image 8">
            <a:extLst>
              <a:ext uri="{FF2B5EF4-FFF2-40B4-BE49-F238E27FC236}">
                <a16:creationId xmlns:a16="http://schemas.microsoft.com/office/drawing/2014/main" id="{11657BB5-87F1-74CF-A45B-58BC9BC566C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76999" y="841145"/>
            <a:ext cx="2105416" cy="4173835"/>
          </a:xfrm>
          <a:prstGeom prst="rect">
            <a:avLst/>
          </a:prstGeom>
        </p:spPr>
      </p:pic>
    </p:spTree>
    <p:extLst>
      <p:ext uri="{BB962C8B-B14F-4D97-AF65-F5344CB8AC3E}">
        <p14:creationId xmlns:p14="http://schemas.microsoft.com/office/powerpoint/2010/main" val="3936172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0E3C62D-B7B1-3CCF-ECA1-2C32C945FB0C}"/>
              </a:ext>
            </a:extLst>
          </p:cNvPr>
          <p:cNvSpPr txBox="1"/>
          <p:nvPr/>
        </p:nvSpPr>
        <p:spPr>
          <a:xfrm>
            <a:off x="98624" y="91341"/>
            <a:ext cx="3123140"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rPr>
              <a:t>Allez-vous montrer aux prêtres</a:t>
            </a:r>
            <a:endParaRPr lang="fr-FR" dirty="0"/>
          </a:p>
        </p:txBody>
      </p:sp>
      <p:grpSp>
        <p:nvGrpSpPr>
          <p:cNvPr id="11" name="Groupe 10">
            <a:extLst>
              <a:ext uri="{FF2B5EF4-FFF2-40B4-BE49-F238E27FC236}">
                <a16:creationId xmlns:a16="http://schemas.microsoft.com/office/drawing/2014/main" id="{52D415FA-E951-57ED-5EE7-39AE6A40BDED}"/>
              </a:ext>
            </a:extLst>
          </p:cNvPr>
          <p:cNvGrpSpPr/>
          <p:nvPr/>
        </p:nvGrpSpPr>
        <p:grpSpPr>
          <a:xfrm>
            <a:off x="717848" y="1342062"/>
            <a:ext cx="5742774" cy="1384091"/>
            <a:chOff x="1206631" y="726984"/>
            <a:chExt cx="7871382" cy="3836729"/>
          </a:xfrm>
        </p:grpSpPr>
        <p:sp>
          <p:nvSpPr>
            <p:cNvPr id="3" name="Rectangle : coins arrondis 2">
              <a:extLst>
                <a:ext uri="{FF2B5EF4-FFF2-40B4-BE49-F238E27FC236}">
                  <a16:creationId xmlns:a16="http://schemas.microsoft.com/office/drawing/2014/main" id="{E0D489A4-D8E1-D872-AB20-1E0E68A191DA}"/>
                </a:ext>
              </a:extLst>
            </p:cNvPr>
            <p:cNvSpPr/>
            <p:nvPr/>
          </p:nvSpPr>
          <p:spPr>
            <a:xfrm>
              <a:off x="1206631" y="726984"/>
              <a:ext cx="7871382" cy="383672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1F17ED9A-DDD7-132C-8145-28B5ED82C407}"/>
                </a:ext>
              </a:extLst>
            </p:cNvPr>
            <p:cNvSpPr txBox="1"/>
            <p:nvPr/>
          </p:nvSpPr>
          <p:spPr>
            <a:xfrm>
              <a:off x="1447603" y="726984"/>
              <a:ext cx="7093081" cy="1324870"/>
            </a:xfrm>
            <a:prstGeom prst="rect">
              <a:avLst/>
            </a:prstGeom>
            <a:noFill/>
          </p:spPr>
          <p:txBody>
            <a:bodyPr wrap="square">
              <a:spAutoFit/>
            </a:bodyPr>
            <a:lstStyle/>
            <a:p>
              <a:endParaRPr lang="fr-FR" dirty="0"/>
            </a:p>
            <a:p>
              <a:endParaRPr lang="fr-FR" dirty="0"/>
            </a:p>
          </p:txBody>
        </p:sp>
      </p:grpSp>
      <p:grpSp>
        <p:nvGrpSpPr>
          <p:cNvPr id="12" name="Groupe 11">
            <a:extLst>
              <a:ext uri="{FF2B5EF4-FFF2-40B4-BE49-F238E27FC236}">
                <a16:creationId xmlns:a16="http://schemas.microsoft.com/office/drawing/2014/main" id="{D456F6A4-28DE-7DC7-0294-3E1CE2AAB1AF}"/>
              </a:ext>
            </a:extLst>
          </p:cNvPr>
          <p:cNvGrpSpPr/>
          <p:nvPr/>
        </p:nvGrpSpPr>
        <p:grpSpPr>
          <a:xfrm>
            <a:off x="2240616" y="4683239"/>
            <a:ext cx="6271673" cy="1068082"/>
            <a:chOff x="2880229" y="4568527"/>
            <a:chExt cx="7718982" cy="1609423"/>
          </a:xfrm>
        </p:grpSpPr>
        <p:sp>
          <p:nvSpPr>
            <p:cNvPr id="8" name="Rectangle : coins arrondis 7">
              <a:extLst>
                <a:ext uri="{FF2B5EF4-FFF2-40B4-BE49-F238E27FC236}">
                  <a16:creationId xmlns:a16="http://schemas.microsoft.com/office/drawing/2014/main" id="{064237D5-94EF-6C31-BFE2-DAA5045B687D}"/>
                </a:ext>
              </a:extLst>
            </p:cNvPr>
            <p:cNvSpPr/>
            <p:nvPr/>
          </p:nvSpPr>
          <p:spPr>
            <a:xfrm>
              <a:off x="2880229" y="4568527"/>
              <a:ext cx="7718982" cy="160942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B2F7BBA4-C78E-9EDF-442D-C4DBDF3A97C0}"/>
                </a:ext>
              </a:extLst>
            </p:cNvPr>
            <p:cNvSpPr txBox="1"/>
            <p:nvPr/>
          </p:nvSpPr>
          <p:spPr>
            <a:xfrm>
              <a:off x="3180462" y="5010390"/>
              <a:ext cx="6946957" cy="608401"/>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Pourquoi ne les touchent-ils pas ?</a:t>
              </a:r>
            </a:p>
          </p:txBody>
        </p:sp>
      </p:grpSp>
      <p:pic>
        <p:nvPicPr>
          <p:cNvPr id="13" name="Image 12">
            <a:extLst>
              <a:ext uri="{FF2B5EF4-FFF2-40B4-BE49-F238E27FC236}">
                <a16:creationId xmlns:a16="http://schemas.microsoft.com/office/drawing/2014/main" id="{A91F8BEA-D7BB-9E01-CCCA-B4B4C1443A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25314" y="631681"/>
            <a:ext cx="1754018" cy="3477214"/>
          </a:xfrm>
          <a:prstGeom prst="rect">
            <a:avLst/>
          </a:prstGeom>
        </p:spPr>
      </p:pic>
      <p:sp>
        <p:nvSpPr>
          <p:cNvPr id="28673" name="Rectangle 1"/>
          <p:cNvSpPr>
            <a:spLocks noChangeArrowheads="1"/>
          </p:cNvSpPr>
          <p:nvPr/>
        </p:nvSpPr>
        <p:spPr bwMode="auto">
          <a:xfrm>
            <a:off x="1278409" y="1594251"/>
            <a:ext cx="5071116" cy="943018"/>
          </a:xfrm>
          <a:prstGeom prst="rect">
            <a:avLst/>
          </a:prstGeom>
          <a:noFill/>
          <a:ln w="9525">
            <a:noFill/>
            <a:miter lim="800000"/>
            <a:headEnd/>
            <a:tailEnd/>
          </a:ln>
          <a:effectLst/>
        </p:spPr>
        <p:txBody>
          <a:bodyPr vert="horz" wrap="square" lIns="80457" tIns="40229" rIns="80457" bIns="40229" numCol="1" anchor="ctr" anchorCtr="0" compatLnSpc="1">
            <a:prstTxWarp prst="textNoShape">
              <a:avLst/>
            </a:prstTxWarp>
            <a:spAutoFit/>
          </a:bodyPr>
          <a:lstStyle/>
          <a:p>
            <a:pPr fontAlgn="base">
              <a:spcBef>
                <a:spcPct val="0"/>
              </a:spcBef>
              <a:spcAft>
                <a:spcPct val="0"/>
              </a:spcAft>
            </a:pPr>
            <a:r>
              <a:rPr lang="fr-FR" sz="2800" dirty="0">
                <a:solidFill>
                  <a:srgbClr val="000000"/>
                </a:solidFill>
                <a:latin typeface="Times New Roman" pitchFamily="18" charset="0"/>
                <a:ea typeface="Calibri" pitchFamily="34" charset="0"/>
                <a:cs typeface="Times New Roman" pitchFamily="18" charset="0"/>
              </a:rPr>
              <a:t>Pourquoi Jésus les envoient-ils </a:t>
            </a:r>
          </a:p>
          <a:p>
            <a:pPr fontAlgn="base">
              <a:spcBef>
                <a:spcPct val="0"/>
              </a:spcBef>
              <a:spcAft>
                <a:spcPct val="0"/>
              </a:spcAft>
            </a:pPr>
            <a:r>
              <a:rPr lang="fr-FR" sz="2800" dirty="0">
                <a:solidFill>
                  <a:srgbClr val="000000"/>
                </a:solidFill>
                <a:latin typeface="Times New Roman" pitchFamily="18" charset="0"/>
                <a:ea typeface="Calibri" pitchFamily="34" charset="0"/>
                <a:cs typeface="Times New Roman" pitchFamily="18" charset="0"/>
              </a:rPr>
              <a:t>chez les prêtres ? </a:t>
            </a:r>
            <a:endParaRPr lang="fr-FR" sz="2800" dirty="0">
              <a:latin typeface="Arial" pitchFamily="34" charset="0"/>
              <a:cs typeface="Arial" pitchFamily="34" charset="0"/>
            </a:endParaRPr>
          </a:p>
        </p:txBody>
      </p:sp>
    </p:spTree>
    <p:extLst>
      <p:ext uri="{BB962C8B-B14F-4D97-AF65-F5344CB8AC3E}">
        <p14:creationId xmlns:p14="http://schemas.microsoft.com/office/powerpoint/2010/main" val="341954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2078ADCF-594B-3CC9-A927-D0DF1A1FCC54}"/>
              </a:ext>
            </a:extLst>
          </p:cNvPr>
          <p:cNvGrpSpPr/>
          <p:nvPr/>
        </p:nvGrpSpPr>
        <p:grpSpPr>
          <a:xfrm>
            <a:off x="3124768" y="1643909"/>
            <a:ext cx="6100464" cy="2227876"/>
            <a:chOff x="1608232" y="2080547"/>
            <a:chExt cx="9670610" cy="3749040"/>
          </a:xfrm>
        </p:grpSpPr>
        <p:grpSp>
          <p:nvGrpSpPr>
            <p:cNvPr id="4" name="Groupe 3">
              <a:extLst>
                <a:ext uri="{FF2B5EF4-FFF2-40B4-BE49-F238E27FC236}">
                  <a16:creationId xmlns:a16="http://schemas.microsoft.com/office/drawing/2014/main" id="{F0894B61-ECD4-9057-53D9-3939C744EFD5}"/>
                </a:ext>
              </a:extLst>
            </p:cNvPr>
            <p:cNvGrpSpPr/>
            <p:nvPr/>
          </p:nvGrpSpPr>
          <p:grpSpPr>
            <a:xfrm>
              <a:off x="1608232" y="2080547"/>
              <a:ext cx="9366069" cy="3749040"/>
              <a:chOff x="1593668" y="2042840"/>
              <a:chExt cx="9366069" cy="3749040"/>
            </a:xfrm>
          </p:grpSpPr>
          <p:sp>
            <p:nvSpPr>
              <p:cNvPr id="5" name="Rectangle : coins arrondis 4">
                <a:extLst>
                  <a:ext uri="{FF2B5EF4-FFF2-40B4-BE49-F238E27FC236}">
                    <a16:creationId xmlns:a16="http://schemas.microsoft.com/office/drawing/2014/main" id="{4F455106-E52C-DD0A-E184-AEB597556534}"/>
                  </a:ext>
                </a:extLst>
              </p:cNvPr>
              <p:cNvSpPr/>
              <p:nvPr/>
            </p:nvSpPr>
            <p:spPr>
              <a:xfrm>
                <a:off x="1593668" y="2042840"/>
                <a:ext cx="9366069" cy="374904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A9EE5ADD-A14B-17DE-5495-2EFF8A8F7C8B}"/>
                  </a:ext>
                </a:extLst>
              </p:cNvPr>
              <p:cNvSpPr txBox="1"/>
              <p:nvPr/>
            </p:nvSpPr>
            <p:spPr>
              <a:xfrm>
                <a:off x="1712587" y="2077691"/>
                <a:ext cx="8856619" cy="1316818"/>
              </a:xfrm>
              <a:prstGeom prst="rect">
                <a:avLst/>
              </a:prstGeom>
              <a:noFill/>
            </p:spPr>
            <p:txBody>
              <a:bodyPr wrap="square">
                <a:spAutoFit/>
              </a:bodyPr>
              <a:lstStyle/>
              <a:p>
                <a:pPr algn="just">
                  <a:lnSpc>
                    <a:spcPct val="115000"/>
                  </a:lnSpc>
                  <a:spcAft>
                    <a:spcPts val="881"/>
                  </a:spcAft>
                </a:pPr>
                <a:endParaRPr lang="fr-FR" sz="39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0" name="ZoneTexte 9">
              <a:extLst>
                <a:ext uri="{FF2B5EF4-FFF2-40B4-BE49-F238E27FC236}">
                  <a16:creationId xmlns:a16="http://schemas.microsoft.com/office/drawing/2014/main" id="{6BBE6319-0669-A318-7C33-978C289B9D4C}"/>
                </a:ext>
              </a:extLst>
            </p:cNvPr>
            <p:cNvSpPr txBox="1"/>
            <p:nvPr/>
          </p:nvSpPr>
          <p:spPr>
            <a:xfrm>
              <a:off x="2179731" y="2519704"/>
              <a:ext cx="9099111" cy="2330651"/>
            </a:xfrm>
            <a:prstGeom prst="rect">
              <a:avLst/>
            </a:prstGeom>
            <a:noFill/>
          </p:spPr>
          <p:txBody>
            <a:bodyPr wrap="square">
              <a:spAutoFit/>
            </a:bodyPr>
            <a:lstStyle/>
            <a:p>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a:t>
              </a:r>
              <a:r>
                <a:rPr lang="fr-FR" sz="2800" dirty="0">
                  <a:latin typeface="Times New Roman" panose="02020603050405020304" pitchFamily="18" charset="0"/>
                  <a:ea typeface="Calibri" panose="020F0502020204030204" pitchFamily="34" charset="0"/>
                  <a:cs typeface="Times New Roman" panose="02020603050405020304" pitchFamily="18" charset="0"/>
                </a:rPr>
                <a:t> Jésus, </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marchant vers Jérusalem</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p>
            <a:p>
              <a:r>
                <a:rPr lang="fr-FR" sz="2800" dirty="0">
                  <a:latin typeface="Times New Roman" panose="02020603050405020304" pitchFamily="18" charset="0"/>
                  <a:ea typeface="Calibri" panose="020F0502020204030204" pitchFamily="34" charset="0"/>
                  <a:cs typeface="Times New Roman" panose="02020603050405020304" pitchFamily="18" charset="0"/>
                </a:rPr>
                <a:t>traversait la région située </a:t>
              </a:r>
            </a:p>
            <a:p>
              <a:r>
                <a:rPr lang="fr-FR" sz="2800" dirty="0">
                  <a:latin typeface="Times New Roman" panose="02020603050405020304" pitchFamily="18" charset="0"/>
                  <a:ea typeface="Calibri" panose="020F0502020204030204" pitchFamily="34" charset="0"/>
                  <a:cs typeface="Times New Roman" panose="02020603050405020304" pitchFamily="18" charset="0"/>
                </a:rPr>
                <a:t>entre la Samarie et la Galilée. </a:t>
              </a:r>
            </a:p>
          </p:txBody>
        </p:sp>
      </p:grpSp>
      <p:pic>
        <p:nvPicPr>
          <p:cNvPr id="12" name="Image 11">
            <a:extLst>
              <a:ext uri="{FF2B5EF4-FFF2-40B4-BE49-F238E27FC236}">
                <a16:creationId xmlns:a16="http://schemas.microsoft.com/office/drawing/2014/main" id="{FAC7215D-6AA3-3E70-2465-A865027CABF4}"/>
              </a:ext>
            </a:extLst>
          </p:cNvPr>
          <p:cNvPicPr>
            <a:picLocks noChangeAspect="1"/>
          </p:cNvPicPr>
          <p:nvPr/>
        </p:nvPicPr>
        <p:blipFill>
          <a:blip r:embed="rId2" cstate="print">
            <a:extLst>
              <a:ext uri="{28A0092B-C50C-407E-A947-70E740481C1C}">
                <a14:useLocalDpi xmlns:a14="http://schemas.microsoft.com/office/drawing/2010/main" val="0"/>
              </a:ext>
            </a:extLst>
          </a:blip>
          <a:srcRect l="6774" r="6774"/>
          <a:stretch/>
        </p:blipFill>
        <p:spPr>
          <a:xfrm>
            <a:off x="549188" y="1081000"/>
            <a:ext cx="2185174" cy="5168086"/>
          </a:xfrm>
          <a:prstGeom prst="rect">
            <a:avLst/>
          </a:prstGeom>
        </p:spPr>
      </p:pic>
    </p:spTree>
    <p:extLst>
      <p:ext uri="{BB962C8B-B14F-4D97-AF65-F5344CB8AC3E}">
        <p14:creationId xmlns:p14="http://schemas.microsoft.com/office/powerpoint/2010/main" val="1871140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A7D6289-D1F6-0A87-3E0C-3AB4BBA9B215}"/>
              </a:ext>
            </a:extLst>
          </p:cNvPr>
          <p:cNvSpPr txBox="1"/>
          <p:nvPr/>
        </p:nvSpPr>
        <p:spPr>
          <a:xfrm>
            <a:off x="84237" y="132019"/>
            <a:ext cx="3230496"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rPr>
              <a:t>Allez-vous montrer aux prêtres</a:t>
            </a:r>
            <a:endParaRPr lang="fr-FR" dirty="0"/>
          </a:p>
        </p:txBody>
      </p:sp>
      <p:grpSp>
        <p:nvGrpSpPr>
          <p:cNvPr id="6" name="Groupe 5">
            <a:extLst>
              <a:ext uri="{FF2B5EF4-FFF2-40B4-BE49-F238E27FC236}">
                <a16:creationId xmlns:a16="http://schemas.microsoft.com/office/drawing/2014/main" id="{ED7BFD6E-3D2D-92B1-742A-A9D1A003CBC9}"/>
              </a:ext>
            </a:extLst>
          </p:cNvPr>
          <p:cNvGrpSpPr/>
          <p:nvPr/>
        </p:nvGrpSpPr>
        <p:grpSpPr>
          <a:xfrm>
            <a:off x="117385" y="526749"/>
            <a:ext cx="7581868" cy="3260541"/>
            <a:chOff x="2168165" y="2315123"/>
            <a:chExt cx="6825007" cy="3747084"/>
          </a:xfrm>
        </p:grpSpPr>
        <p:sp>
          <p:nvSpPr>
            <p:cNvPr id="2" name="Rectangle : coins arrondis 1">
              <a:extLst>
                <a:ext uri="{FF2B5EF4-FFF2-40B4-BE49-F238E27FC236}">
                  <a16:creationId xmlns:a16="http://schemas.microsoft.com/office/drawing/2014/main" id="{52DBCB5D-6E29-C0A1-8EE6-36B0D8ACF4F2}"/>
                </a:ext>
              </a:extLst>
            </p:cNvPr>
            <p:cNvSpPr/>
            <p:nvPr/>
          </p:nvSpPr>
          <p:spPr>
            <a:xfrm>
              <a:off x="2168165" y="2315123"/>
              <a:ext cx="6825007" cy="3747084"/>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0853CADA-D1D5-5472-BE76-ACCC04F381BA}"/>
                </a:ext>
              </a:extLst>
            </p:cNvPr>
            <p:cNvSpPr txBox="1"/>
            <p:nvPr/>
          </p:nvSpPr>
          <p:spPr>
            <a:xfrm>
              <a:off x="2377912" y="2530081"/>
              <a:ext cx="6094428" cy="461665"/>
            </a:xfrm>
            <a:prstGeom prst="rect">
              <a:avLst/>
            </a:prstGeom>
            <a:noFill/>
          </p:spPr>
          <p:txBody>
            <a:bodyPr wrap="square">
              <a:spAutoFit/>
            </a:bodyPr>
            <a:lstStyle/>
            <a:p>
              <a:pPr algn="ctr"/>
              <a:endParaRPr lang="fr-FR" sz="2100" dirty="0">
                <a:latin typeface="Times New Roman" panose="02020603050405020304" pitchFamily="18" charset="0"/>
                <a:cs typeface="Times New Roman" panose="02020603050405020304" pitchFamily="18" charset="0"/>
              </a:endParaRPr>
            </a:p>
          </p:txBody>
        </p:sp>
      </p:grpSp>
      <p:pic>
        <p:nvPicPr>
          <p:cNvPr id="9" name="Image 8">
            <a:extLst>
              <a:ext uri="{FF2B5EF4-FFF2-40B4-BE49-F238E27FC236}">
                <a16:creationId xmlns:a16="http://schemas.microsoft.com/office/drawing/2014/main" id="{9D442B0A-12F9-0C37-428E-7B633FE3F10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152687" y="417560"/>
            <a:ext cx="1541707" cy="3056323"/>
          </a:xfrm>
          <a:prstGeom prst="rect">
            <a:avLst/>
          </a:prstGeom>
        </p:spPr>
      </p:pic>
      <p:sp>
        <p:nvSpPr>
          <p:cNvPr id="27649" name="Rectangle 1"/>
          <p:cNvSpPr>
            <a:spLocks noChangeArrowheads="1"/>
          </p:cNvSpPr>
          <p:nvPr/>
        </p:nvSpPr>
        <p:spPr bwMode="auto">
          <a:xfrm>
            <a:off x="350392" y="659764"/>
            <a:ext cx="6972846" cy="3035899"/>
          </a:xfrm>
          <a:prstGeom prst="rect">
            <a:avLst/>
          </a:prstGeom>
          <a:noFill/>
          <a:ln w="9525">
            <a:noFill/>
            <a:miter lim="800000"/>
            <a:headEnd/>
            <a:tailEnd/>
          </a:ln>
          <a:effectLst/>
        </p:spPr>
        <p:txBody>
          <a:bodyPr vert="horz" wrap="square" lIns="80457" tIns="40229" rIns="80457" bIns="40229" numCol="1" anchor="ctr" anchorCtr="0" compatLnSpc="1">
            <a:prstTxWarp prst="textNoShape">
              <a:avLst/>
            </a:prstTxWarp>
            <a:spAutoFit/>
          </a:bodyPr>
          <a:lstStyle/>
          <a:p>
            <a:pPr fontAlgn="base">
              <a:spcBef>
                <a:spcPct val="0"/>
              </a:spcBef>
              <a:spcAft>
                <a:spcPct val="0"/>
              </a:spcAft>
            </a:pPr>
            <a:r>
              <a:rPr lang="fr-FR" sz="2400" dirty="0">
                <a:latin typeface="Times New Roman" panose="02020603050405020304" pitchFamily="18" charset="0"/>
                <a:ea typeface="Calibri" pitchFamily="34" charset="0"/>
                <a:cs typeface="Times New Roman" pitchFamily="18" charset="0"/>
              </a:rPr>
              <a:t>Chez les juifs, au temps de Jésus, le prêtre devait suivre un rituel pour purifier toute personne exclue, considérée impure ou ayant péché pour qu’elle puisse revenir vivre en famille et dans la société. Cela montrait que c’est Dieu qui guérit. </a:t>
            </a:r>
            <a:endParaRPr lang="fr-FR" sz="2400" dirty="0">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fr-FR" sz="2400" dirty="0">
                <a:latin typeface="Times New Roman" panose="02020603050405020304" pitchFamily="18" charset="0"/>
                <a:ea typeface="Calibri" pitchFamily="34" charset="0"/>
                <a:cs typeface="Times New Roman" pitchFamily="18" charset="0"/>
              </a:rPr>
              <a:t>Jésus est juif, il respecte la Loi. Il renvoie les lépreux suivre le rituel que la Loi impose, pour signifier que c'est Dieu qui guérit.</a:t>
            </a:r>
            <a:endParaRPr lang="fr-FR" sz="2400" dirty="0">
              <a:latin typeface="Times New Roman" panose="02020603050405020304" pitchFamily="18" charset="0"/>
              <a:cs typeface="Times New Roman" panose="02020603050405020304" pitchFamily="18" charset="0"/>
            </a:endParaRPr>
          </a:p>
        </p:txBody>
      </p:sp>
      <p:grpSp>
        <p:nvGrpSpPr>
          <p:cNvPr id="4" name="Groupe 3">
            <a:extLst>
              <a:ext uri="{FF2B5EF4-FFF2-40B4-BE49-F238E27FC236}">
                <a16:creationId xmlns:a16="http://schemas.microsoft.com/office/drawing/2014/main" id="{9D2E9BF0-1206-8025-6C16-2916C7D31A02}"/>
              </a:ext>
            </a:extLst>
          </p:cNvPr>
          <p:cNvGrpSpPr/>
          <p:nvPr/>
        </p:nvGrpSpPr>
        <p:grpSpPr>
          <a:xfrm>
            <a:off x="2015324" y="3994070"/>
            <a:ext cx="7679070" cy="2752123"/>
            <a:chOff x="2015324" y="3994070"/>
            <a:chExt cx="7679070" cy="2752123"/>
          </a:xfrm>
        </p:grpSpPr>
        <p:sp>
          <p:nvSpPr>
            <p:cNvPr id="27650" name="Rectangle 2"/>
            <p:cNvSpPr>
              <a:spLocks noChangeArrowheads="1"/>
            </p:cNvSpPr>
            <p:nvPr/>
          </p:nvSpPr>
          <p:spPr bwMode="auto">
            <a:xfrm>
              <a:off x="2331913" y="4059414"/>
              <a:ext cx="7025731" cy="2666567"/>
            </a:xfrm>
            <a:prstGeom prst="rect">
              <a:avLst/>
            </a:prstGeom>
            <a:noFill/>
            <a:ln w="9525">
              <a:noFill/>
              <a:miter lim="800000"/>
              <a:headEnd/>
              <a:tailEnd/>
            </a:ln>
            <a:effectLst/>
          </p:spPr>
          <p:txBody>
            <a:bodyPr vert="horz" wrap="square" lIns="80457" tIns="40229" rIns="80457" bIns="40229" numCol="1" anchor="ctr" anchorCtr="0" compatLnSpc="1">
              <a:prstTxWarp prst="textNoShape">
                <a:avLst/>
              </a:prstTxWarp>
              <a:spAutoFit/>
            </a:bodyPr>
            <a:lstStyle/>
            <a:p>
              <a:pPr fontAlgn="base">
                <a:spcBef>
                  <a:spcPct val="0"/>
                </a:spcBef>
                <a:spcAft>
                  <a:spcPct val="0"/>
                </a:spcAft>
              </a:pPr>
              <a:r>
                <a:rPr lang="fr-FR" sz="2400" b="1" dirty="0">
                  <a:latin typeface="Times New Roman" panose="02020603050405020304" pitchFamily="18" charset="0"/>
                  <a:ea typeface="Calibri" pitchFamily="34" charset="0"/>
                  <a:cs typeface="Times New Roman" pitchFamily="18" charset="0"/>
                </a:rPr>
                <a:t>Matthieu 5, 17</a:t>
              </a:r>
              <a:r>
                <a:rPr lang="fr-FR" sz="2400" dirty="0">
                  <a:latin typeface="Times New Roman" panose="02020603050405020304" pitchFamily="18" charset="0"/>
                  <a:ea typeface="Calibri" pitchFamily="34" charset="0"/>
                  <a:cs typeface="Times New Roman" pitchFamily="18" charset="0"/>
                </a:rPr>
                <a:t> : </a:t>
              </a:r>
              <a:r>
                <a:rPr lang="fr-FR" sz="2400" i="1" dirty="0">
                  <a:latin typeface="Times New Roman" panose="02020603050405020304" pitchFamily="18" charset="0"/>
                  <a:ea typeface="Calibri" pitchFamily="34" charset="0"/>
                  <a:cs typeface="Times New Roman" pitchFamily="18" charset="0"/>
                </a:rPr>
                <a:t>“ Ne pensez pas que je sois venu abolir la Loi ou les Prophètes : je ne suis pas venu abolir, mais accomplir”.</a:t>
              </a:r>
              <a:endParaRPr lang="fr-FR" sz="2400" b="1" dirty="0">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fr-FR" sz="2400" b="1" dirty="0">
                  <a:latin typeface="Times New Roman" pitchFamily="18" charset="0"/>
                  <a:ea typeface="Calibri" pitchFamily="34" charset="0"/>
                  <a:cs typeface="Times New Roman" pitchFamily="18" charset="0"/>
                </a:rPr>
                <a:t>Matthieu 8, 4</a:t>
              </a:r>
              <a:r>
                <a:rPr lang="fr-FR" sz="2400" dirty="0">
                  <a:latin typeface="Times New Roman" panose="02020603050405020304" pitchFamily="18" charset="0"/>
                  <a:ea typeface="Calibri" pitchFamily="34" charset="0"/>
                  <a:cs typeface="Times New Roman" pitchFamily="18" charset="0"/>
                </a:rPr>
                <a:t> : </a:t>
              </a:r>
              <a:r>
                <a:rPr lang="fr-FR" sz="2400" i="1" dirty="0">
                  <a:latin typeface="Times New Roman" panose="02020603050405020304" pitchFamily="18" charset="0"/>
                  <a:ea typeface="Calibri" pitchFamily="34" charset="0"/>
                  <a:cs typeface="Times New Roman" pitchFamily="18" charset="0"/>
                </a:rPr>
                <a:t>Jésus lui dit : « Attention, ne dis rien à personne, mais va te montrer au prêtre. Et donne l’offrande que Moïse a prescrite : ce sera pour les gens un témoignage. »</a:t>
              </a:r>
              <a:r>
                <a:rPr lang="fr-FR" sz="2400" dirty="0">
                  <a:latin typeface="Times New Roman" panose="02020603050405020304" pitchFamily="18" charset="0"/>
                  <a:cs typeface="Times New Roman" panose="02020603050405020304" pitchFamily="18" charset="0"/>
                </a:rPr>
                <a:t> </a:t>
              </a:r>
            </a:p>
          </p:txBody>
        </p:sp>
        <p:sp>
          <p:nvSpPr>
            <p:cNvPr id="11" name="Rectangle : coins arrondis 1">
              <a:extLst>
                <a:ext uri="{FF2B5EF4-FFF2-40B4-BE49-F238E27FC236}">
                  <a16:creationId xmlns:a16="http://schemas.microsoft.com/office/drawing/2014/main" id="{52DBCB5D-6E29-C0A1-8EE6-36B0D8ACF4F2}"/>
                </a:ext>
              </a:extLst>
            </p:cNvPr>
            <p:cNvSpPr/>
            <p:nvPr/>
          </p:nvSpPr>
          <p:spPr>
            <a:xfrm>
              <a:off x="2015324" y="3994070"/>
              <a:ext cx="7679070" cy="2752123"/>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8" name="Image 7">
            <a:extLst>
              <a:ext uri="{FF2B5EF4-FFF2-40B4-BE49-F238E27FC236}">
                <a16:creationId xmlns:a16="http://schemas.microsoft.com/office/drawing/2014/main" id="{1BF9542E-1616-809C-1818-72540F05F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49" y="3854957"/>
            <a:ext cx="2347563" cy="1913352"/>
          </a:xfrm>
          <a:prstGeom prst="rect">
            <a:avLst/>
          </a:prstGeom>
        </p:spPr>
      </p:pic>
    </p:spTree>
    <p:extLst>
      <p:ext uri="{BB962C8B-B14F-4D97-AF65-F5344CB8AC3E}">
        <p14:creationId xmlns:p14="http://schemas.microsoft.com/office/powerpoint/2010/main" val="97674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A81A4A-BAA6-AB5C-7B8B-EDD63D1008C7}"/>
              </a:ext>
            </a:extLst>
          </p:cNvPr>
          <p:cNvSpPr txBox="1"/>
          <p:nvPr/>
        </p:nvSpPr>
        <p:spPr>
          <a:xfrm>
            <a:off x="78508" y="135845"/>
            <a:ext cx="3006523"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rPr>
              <a:t>Allez-vous montrer aux prêtres</a:t>
            </a:r>
            <a:endParaRPr lang="fr-FR" dirty="0"/>
          </a:p>
        </p:txBody>
      </p:sp>
      <p:grpSp>
        <p:nvGrpSpPr>
          <p:cNvPr id="14" name="Groupe 13">
            <a:extLst>
              <a:ext uri="{FF2B5EF4-FFF2-40B4-BE49-F238E27FC236}">
                <a16:creationId xmlns:a16="http://schemas.microsoft.com/office/drawing/2014/main" id="{19698335-F3F6-930B-FEE1-FC4B94E11835}"/>
              </a:ext>
            </a:extLst>
          </p:cNvPr>
          <p:cNvGrpSpPr/>
          <p:nvPr/>
        </p:nvGrpSpPr>
        <p:grpSpPr>
          <a:xfrm>
            <a:off x="307422" y="1017106"/>
            <a:ext cx="6999232" cy="2437421"/>
            <a:chOff x="2313103" y="2459089"/>
            <a:chExt cx="9245731" cy="3172535"/>
          </a:xfrm>
        </p:grpSpPr>
        <p:sp>
          <p:nvSpPr>
            <p:cNvPr id="2" name="Rectangle : coins arrondis 1">
              <a:extLst>
                <a:ext uri="{FF2B5EF4-FFF2-40B4-BE49-F238E27FC236}">
                  <a16:creationId xmlns:a16="http://schemas.microsoft.com/office/drawing/2014/main" id="{AC433A78-758D-914E-835F-2653A7D3D7D1}"/>
                </a:ext>
              </a:extLst>
            </p:cNvPr>
            <p:cNvSpPr/>
            <p:nvPr/>
          </p:nvSpPr>
          <p:spPr>
            <a:xfrm>
              <a:off x="2313103" y="2459089"/>
              <a:ext cx="9245731" cy="317253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C1C91C56-DD9C-6E0A-A092-C262AE31B231}"/>
                </a:ext>
              </a:extLst>
            </p:cNvPr>
            <p:cNvSpPr txBox="1"/>
            <p:nvPr/>
          </p:nvSpPr>
          <p:spPr>
            <a:xfrm>
              <a:off x="2898929" y="2735091"/>
              <a:ext cx="8426382" cy="523220"/>
            </a:xfrm>
            <a:prstGeom prst="rect">
              <a:avLst/>
            </a:prstGeom>
            <a:noFill/>
          </p:spPr>
          <p:txBody>
            <a:bodyPr wrap="square">
              <a:spAutoFit/>
            </a:bodyPr>
            <a:lstStyle/>
            <a:p>
              <a:pPr algn="ctr"/>
              <a:r>
                <a:rPr lang="fr-FR" sz="2800" dirty="0">
                  <a:latin typeface="Times New Roman" panose="02020603050405020304" pitchFamily="18" charset="0"/>
                  <a:ea typeface="Calibri" panose="020F0502020204030204" pitchFamily="34" charset="0"/>
                  <a:cs typeface="Times New Roman" panose="02020603050405020304" pitchFamily="18" charset="0"/>
                </a:rPr>
                <a:t>. </a:t>
              </a:r>
            </a:p>
          </p:txBody>
        </p:sp>
      </p:grpSp>
      <p:grpSp>
        <p:nvGrpSpPr>
          <p:cNvPr id="9" name="Groupe 8">
            <a:extLst>
              <a:ext uri="{FF2B5EF4-FFF2-40B4-BE49-F238E27FC236}">
                <a16:creationId xmlns:a16="http://schemas.microsoft.com/office/drawing/2014/main" id="{B1679B09-C0F9-6D45-7C7B-2910CBDD4F89}"/>
              </a:ext>
            </a:extLst>
          </p:cNvPr>
          <p:cNvGrpSpPr/>
          <p:nvPr/>
        </p:nvGrpSpPr>
        <p:grpSpPr>
          <a:xfrm>
            <a:off x="821116" y="4569185"/>
            <a:ext cx="6578548" cy="1406336"/>
            <a:chOff x="2789483" y="5265589"/>
            <a:chExt cx="9325631" cy="1406336"/>
          </a:xfrm>
        </p:grpSpPr>
        <p:sp>
          <p:nvSpPr>
            <p:cNvPr id="8" name="ZoneTexte 7">
              <a:extLst>
                <a:ext uri="{FF2B5EF4-FFF2-40B4-BE49-F238E27FC236}">
                  <a16:creationId xmlns:a16="http://schemas.microsoft.com/office/drawing/2014/main" id="{01E9C78A-67D8-AFC7-1F81-CCE8C2889902}"/>
                </a:ext>
              </a:extLst>
            </p:cNvPr>
            <p:cNvSpPr txBox="1"/>
            <p:nvPr/>
          </p:nvSpPr>
          <p:spPr>
            <a:xfrm>
              <a:off x="2826787" y="5265590"/>
              <a:ext cx="8003357" cy="523220"/>
            </a:xfrm>
            <a:prstGeom prst="rect">
              <a:avLst/>
            </a:prstGeom>
            <a:noFill/>
          </p:spPr>
          <p:txBody>
            <a:bodyPr wrap="square">
              <a:spAutoFit/>
            </a:bodyPr>
            <a:lstStyle/>
            <a:p>
              <a:pPr algn="ctr"/>
              <a:endParaRPr lang="fr-FR"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C72F6903-9133-2864-9D17-5664669A43C5}"/>
                </a:ext>
              </a:extLst>
            </p:cNvPr>
            <p:cNvSpPr txBox="1"/>
            <p:nvPr/>
          </p:nvSpPr>
          <p:spPr>
            <a:xfrm>
              <a:off x="2789483" y="5265589"/>
              <a:ext cx="8003357" cy="523220"/>
            </a:xfrm>
            <a:prstGeom prst="rect">
              <a:avLst/>
            </a:prstGeom>
            <a:noFill/>
          </p:spPr>
          <p:txBody>
            <a:bodyPr wrap="square">
              <a:spAutoFit/>
            </a:bodyPr>
            <a:lstStyle/>
            <a:p>
              <a:pPr algn="ctr"/>
              <a:endParaRPr lang="fr-FR"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 coins arrondis 12">
              <a:extLst>
                <a:ext uri="{FF2B5EF4-FFF2-40B4-BE49-F238E27FC236}">
                  <a16:creationId xmlns:a16="http://schemas.microsoft.com/office/drawing/2014/main" id="{6FBFEBF8-17C0-1D20-2E54-2DC506C8B73A}"/>
                </a:ext>
              </a:extLst>
            </p:cNvPr>
            <p:cNvSpPr/>
            <p:nvPr/>
          </p:nvSpPr>
          <p:spPr>
            <a:xfrm>
              <a:off x="3103089" y="5426015"/>
              <a:ext cx="9012025" cy="124591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11" name="Image 10">
            <a:extLst>
              <a:ext uri="{FF2B5EF4-FFF2-40B4-BE49-F238E27FC236}">
                <a16:creationId xmlns:a16="http://schemas.microsoft.com/office/drawing/2014/main" id="{26969112-07C1-2AF0-BF80-E14FC0A225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54753" y="1300996"/>
            <a:ext cx="1724752" cy="3419196"/>
          </a:xfrm>
          <a:prstGeom prst="rect">
            <a:avLst/>
          </a:prstGeom>
        </p:spPr>
      </p:pic>
      <p:sp>
        <p:nvSpPr>
          <p:cNvPr id="12" name="ZoneTexte 11">
            <a:extLst>
              <a:ext uri="{FF2B5EF4-FFF2-40B4-BE49-F238E27FC236}">
                <a16:creationId xmlns:a16="http://schemas.microsoft.com/office/drawing/2014/main" id="{1DDC8BA2-E467-79CA-DDCB-C6E0D5DF6293}"/>
              </a:ext>
            </a:extLst>
          </p:cNvPr>
          <p:cNvSpPr txBox="1"/>
          <p:nvPr/>
        </p:nvSpPr>
        <p:spPr>
          <a:xfrm>
            <a:off x="1427423" y="4775776"/>
            <a:ext cx="5845048" cy="954107"/>
          </a:xfrm>
          <a:prstGeom prst="rect">
            <a:avLst/>
          </a:prstGeom>
          <a:noFill/>
        </p:spPr>
        <p:txBody>
          <a:bodyPr wrap="square">
            <a:spAutoFit/>
          </a:bodyPr>
          <a:lstStyle/>
          <a:p>
            <a:r>
              <a:rPr lang="fr-FR" sz="2800" dirty="0">
                <a:effectLst/>
                <a:latin typeface="Times New Roman" panose="02020603050405020304" pitchFamily="18" charset="0"/>
                <a:ea typeface="Calibri" panose="020F0502020204030204" pitchFamily="34" charset="0"/>
              </a:rPr>
              <a:t>La rencontre avec le Christ, </a:t>
            </a:r>
          </a:p>
          <a:p>
            <a:r>
              <a:rPr lang="fr-FR" sz="2800" dirty="0">
                <a:effectLst/>
                <a:latin typeface="Times New Roman" panose="02020603050405020304" pitchFamily="18" charset="0"/>
                <a:ea typeface="Calibri" panose="020F0502020204030204" pitchFamily="34" charset="0"/>
              </a:rPr>
              <a:t>dans la confiance, ouvre la guérison</a:t>
            </a:r>
            <a:r>
              <a:rPr lang="fr-FR" sz="1600" dirty="0">
                <a:effectLst/>
                <a:latin typeface="Times New Roman" panose="02020603050405020304" pitchFamily="18" charset="0"/>
                <a:ea typeface="Calibri" panose="020F0502020204030204" pitchFamily="34" charset="0"/>
              </a:rPr>
              <a:t>. </a:t>
            </a:r>
            <a:endParaRPr lang="fr-FR" sz="1400" dirty="0">
              <a:effectLst/>
              <a:latin typeface="Calibri" panose="020F0502020204030204" pitchFamily="34" charset="0"/>
              <a:ea typeface="Calibri" panose="020F0502020204030204" pitchFamily="34" charset="0"/>
            </a:endParaRPr>
          </a:p>
        </p:txBody>
      </p:sp>
      <p:sp>
        <p:nvSpPr>
          <p:cNvPr id="15" name="ZoneTexte 14">
            <a:extLst>
              <a:ext uri="{FF2B5EF4-FFF2-40B4-BE49-F238E27FC236}">
                <a16:creationId xmlns:a16="http://schemas.microsoft.com/office/drawing/2014/main" id="{2E104784-96BE-2E1D-107A-2B71C7404E47}"/>
              </a:ext>
            </a:extLst>
          </p:cNvPr>
          <p:cNvSpPr txBox="1"/>
          <p:nvPr/>
        </p:nvSpPr>
        <p:spPr>
          <a:xfrm>
            <a:off x="515133" y="1112433"/>
            <a:ext cx="6666198" cy="2246769"/>
          </a:xfrm>
          <a:prstGeom prst="rect">
            <a:avLst/>
          </a:prstGeom>
          <a:noFill/>
        </p:spPr>
        <p:txBody>
          <a:bodyPr wrap="square">
            <a:spAutoFit/>
          </a:bodyPr>
          <a:lstStyle/>
          <a:p>
            <a:r>
              <a:rPr lang="fr-FR" sz="2800" dirty="0">
                <a:effectLst/>
                <a:latin typeface="Times New Roman" panose="02020603050405020304" pitchFamily="18" charset="0"/>
                <a:ea typeface="Calibri" panose="020F0502020204030204" pitchFamily="34" charset="0"/>
              </a:rPr>
              <a:t>Dans ce récit d’évangile, Jésus ne fait pas de gestes, ne touche pas les lépreux. </a:t>
            </a:r>
          </a:p>
          <a:p>
            <a:r>
              <a:rPr lang="fr-FR" sz="2800" dirty="0">
                <a:effectLst/>
                <a:latin typeface="Times New Roman" panose="02020603050405020304" pitchFamily="18" charset="0"/>
                <a:ea typeface="Calibri" panose="020F0502020204030204" pitchFamily="34" charset="0"/>
              </a:rPr>
              <a:t>Il anticipe la guérison à venir. </a:t>
            </a:r>
          </a:p>
          <a:p>
            <a:r>
              <a:rPr lang="fr-FR" sz="2800" dirty="0">
                <a:effectLst/>
                <a:latin typeface="Times New Roman" panose="02020603050405020304" pitchFamily="18" charset="0"/>
                <a:ea typeface="Calibri" panose="020F0502020204030204" pitchFamily="34" charset="0"/>
              </a:rPr>
              <a:t>Il fait appel à leur foi, à leur confiance. </a:t>
            </a:r>
          </a:p>
          <a:p>
            <a:r>
              <a:rPr lang="fr-FR" sz="2800" dirty="0">
                <a:effectLst/>
                <a:latin typeface="Times New Roman" panose="02020603050405020304" pitchFamily="18" charset="0"/>
                <a:ea typeface="Calibri" panose="020F0502020204030204" pitchFamily="34" charset="0"/>
              </a:rPr>
              <a:t>C’est Dieu qui guérit. </a:t>
            </a:r>
            <a:endParaRPr lang="fr-FR"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7496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D127AAAB-E202-C21E-746B-29AF0EE26F3B}"/>
              </a:ext>
            </a:extLst>
          </p:cNvPr>
          <p:cNvGrpSpPr/>
          <p:nvPr/>
        </p:nvGrpSpPr>
        <p:grpSpPr>
          <a:xfrm>
            <a:off x="2765783" y="2278159"/>
            <a:ext cx="6105141" cy="3071554"/>
            <a:chOff x="1499402" y="1859369"/>
            <a:chExt cx="9366069" cy="3749040"/>
          </a:xfrm>
        </p:grpSpPr>
        <p:sp>
          <p:nvSpPr>
            <p:cNvPr id="2" name="Rectangle : coins arrondis 1">
              <a:extLst>
                <a:ext uri="{FF2B5EF4-FFF2-40B4-BE49-F238E27FC236}">
                  <a16:creationId xmlns:a16="http://schemas.microsoft.com/office/drawing/2014/main" id="{0E476CFC-38AD-FCB8-EAE7-E8B648D3FE08}"/>
                </a:ext>
              </a:extLst>
            </p:cNvPr>
            <p:cNvSpPr/>
            <p:nvPr/>
          </p:nvSpPr>
          <p:spPr>
            <a:xfrm>
              <a:off x="1499402" y="1859369"/>
              <a:ext cx="9366069" cy="374904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25068CF4-9155-44BE-8E89-54EBFCDAAEC9}"/>
                </a:ext>
              </a:extLst>
            </p:cNvPr>
            <p:cNvSpPr txBox="1"/>
            <p:nvPr/>
          </p:nvSpPr>
          <p:spPr>
            <a:xfrm>
              <a:off x="2691041" y="2258105"/>
              <a:ext cx="5823406" cy="2677656"/>
            </a:xfrm>
            <a:prstGeom prst="rect">
              <a:avLst/>
            </a:prstGeom>
            <a:noFill/>
          </p:spPr>
          <p:txBody>
            <a:bodyPr wrap="square">
              <a:spAutoFit/>
            </a:bodyPr>
            <a:lstStyle/>
            <a:p>
              <a:pPr algn="ctr"/>
              <a:r>
                <a:rPr lang="fr-FR" sz="2800" dirty="0">
                  <a:solidFill>
                    <a:srgbClr val="FF0000"/>
                  </a:solidFill>
                  <a:latin typeface="Times New Roman" panose="02020603050405020304" pitchFamily="18" charset="0"/>
                  <a:cs typeface="Times New Roman" panose="02020603050405020304" pitchFamily="18" charset="0"/>
                </a:rPr>
                <a:t>14</a:t>
              </a:r>
              <a:r>
                <a:rPr lang="fr-FR" sz="2800" dirty="0">
                  <a:latin typeface="Times New Roman" panose="02020603050405020304" pitchFamily="18" charset="0"/>
                  <a:cs typeface="Times New Roman" panose="02020603050405020304" pitchFamily="18" charset="0"/>
                </a:rPr>
                <a:t> A cette vue, </a:t>
              </a:r>
            </a:p>
            <a:p>
              <a:pPr algn="ctr"/>
              <a:r>
                <a:rPr lang="fr-FR" sz="2800" dirty="0">
                  <a:latin typeface="Times New Roman" panose="02020603050405020304" pitchFamily="18" charset="0"/>
                  <a:cs typeface="Times New Roman" panose="02020603050405020304" pitchFamily="18" charset="0"/>
                </a:rPr>
                <a:t>Jésus leur dit : </a:t>
              </a:r>
            </a:p>
            <a:p>
              <a:pPr algn="ctr"/>
              <a:r>
                <a:rPr lang="fr-FR" sz="2800" dirty="0">
                  <a:latin typeface="Times New Roman" panose="02020603050405020304" pitchFamily="18" charset="0"/>
                  <a:cs typeface="Times New Roman" panose="02020603050405020304" pitchFamily="18" charset="0"/>
                </a:rPr>
                <a:t>« Allez-vous montrer aux prêtres. » </a:t>
              </a:r>
            </a:p>
            <a:p>
              <a:pPr algn="ctr"/>
              <a:r>
                <a:rPr lang="fr-FR" sz="2800" dirty="0">
                  <a:latin typeface="Times New Roman" panose="02020603050405020304" pitchFamily="18" charset="0"/>
                  <a:cs typeface="Times New Roman" panose="02020603050405020304" pitchFamily="18" charset="0"/>
                </a:rPr>
                <a:t>En cours de route,</a:t>
              </a:r>
            </a:p>
            <a:p>
              <a:pPr algn="ctr"/>
              <a:r>
                <a:rPr lang="fr-FR" sz="2800" dirty="0">
                  <a:latin typeface="Times New Roman" panose="02020603050405020304" pitchFamily="18" charset="0"/>
                  <a:cs typeface="Times New Roman" panose="02020603050405020304" pitchFamily="18" charset="0"/>
                </a:rPr>
                <a:t> ils furent </a:t>
              </a:r>
              <a:r>
                <a:rPr lang="fr-FR" sz="2800" dirty="0">
                  <a:solidFill>
                    <a:srgbClr val="FF0000"/>
                  </a:solidFill>
                  <a:latin typeface="Times New Roman" panose="02020603050405020304" pitchFamily="18" charset="0"/>
                  <a:cs typeface="Times New Roman" panose="02020603050405020304" pitchFamily="18" charset="0"/>
                </a:rPr>
                <a:t>purifiés</a:t>
              </a:r>
              <a:r>
                <a:rPr lang="fr-FR" sz="2800" dirty="0">
                  <a:latin typeface="Times New Roman" panose="02020603050405020304" pitchFamily="18" charset="0"/>
                  <a:cs typeface="Times New Roman" panose="02020603050405020304" pitchFamily="18" charset="0"/>
                </a:rPr>
                <a:t>.</a:t>
              </a:r>
            </a:p>
          </p:txBody>
        </p:sp>
      </p:grpSp>
      <p:pic>
        <p:nvPicPr>
          <p:cNvPr id="6" name="Image 5" descr="Une image contenant poupée&#10;&#10;Description générée automatiquement">
            <a:extLst>
              <a:ext uri="{FF2B5EF4-FFF2-40B4-BE49-F238E27FC236}">
                <a16:creationId xmlns:a16="http://schemas.microsoft.com/office/drawing/2014/main" id="{74A1E0C5-9448-E127-5849-CBBE41AC4A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9157" y="641024"/>
            <a:ext cx="2079982" cy="4708689"/>
          </a:xfrm>
          <a:prstGeom prst="rect">
            <a:avLst/>
          </a:prstGeom>
        </p:spPr>
      </p:pic>
      <p:pic>
        <p:nvPicPr>
          <p:cNvPr id="7" name="Image 6">
            <a:extLst>
              <a:ext uri="{FF2B5EF4-FFF2-40B4-BE49-F238E27FC236}">
                <a16:creationId xmlns:a16="http://schemas.microsoft.com/office/drawing/2014/main" id="{81E24826-706B-8928-3D87-63E3ECE2E7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1186" y="1705545"/>
            <a:ext cx="2332249" cy="4704318"/>
          </a:xfrm>
          <a:prstGeom prst="rect">
            <a:avLst/>
          </a:prstGeom>
        </p:spPr>
      </p:pic>
    </p:spTree>
    <p:extLst>
      <p:ext uri="{BB962C8B-B14F-4D97-AF65-F5344CB8AC3E}">
        <p14:creationId xmlns:p14="http://schemas.microsoft.com/office/powerpoint/2010/main" val="3412371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FDC1692-3205-72CD-AF2B-2734E89D81FE}"/>
              </a:ext>
            </a:extLst>
          </p:cNvPr>
          <p:cNvSpPr txBox="1"/>
          <p:nvPr/>
        </p:nvSpPr>
        <p:spPr>
          <a:xfrm>
            <a:off x="303498" y="135843"/>
            <a:ext cx="1602214"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cs typeface="Times New Roman" panose="02020603050405020304" pitchFamily="18" charset="0"/>
              </a:rPr>
              <a:t>furent purifiés</a:t>
            </a:r>
            <a:endParaRPr lang="fr-FR" dirty="0"/>
          </a:p>
        </p:txBody>
      </p:sp>
      <p:grpSp>
        <p:nvGrpSpPr>
          <p:cNvPr id="10" name="Groupe 9">
            <a:extLst>
              <a:ext uri="{FF2B5EF4-FFF2-40B4-BE49-F238E27FC236}">
                <a16:creationId xmlns:a16="http://schemas.microsoft.com/office/drawing/2014/main" id="{95168347-8591-3971-2F01-DD20C55BD74F}"/>
              </a:ext>
            </a:extLst>
          </p:cNvPr>
          <p:cNvGrpSpPr/>
          <p:nvPr/>
        </p:nvGrpSpPr>
        <p:grpSpPr>
          <a:xfrm>
            <a:off x="510483" y="3759995"/>
            <a:ext cx="6044142" cy="2163199"/>
            <a:chOff x="2146002" y="4101826"/>
            <a:chExt cx="7767687" cy="2512504"/>
          </a:xfrm>
        </p:grpSpPr>
        <p:sp>
          <p:nvSpPr>
            <p:cNvPr id="2" name="Rectangle : coins arrondis 1">
              <a:extLst>
                <a:ext uri="{FF2B5EF4-FFF2-40B4-BE49-F238E27FC236}">
                  <a16:creationId xmlns:a16="http://schemas.microsoft.com/office/drawing/2014/main" id="{58FA68D5-187E-FCBF-4336-7D77761B85C3}"/>
                </a:ext>
              </a:extLst>
            </p:cNvPr>
            <p:cNvSpPr/>
            <p:nvPr/>
          </p:nvSpPr>
          <p:spPr>
            <a:xfrm>
              <a:off x="2146002" y="4101826"/>
              <a:ext cx="7767687" cy="251250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0988C999-D046-E675-081C-20FEBDDA795A}"/>
                </a:ext>
              </a:extLst>
            </p:cNvPr>
            <p:cNvSpPr txBox="1"/>
            <p:nvPr/>
          </p:nvSpPr>
          <p:spPr>
            <a:xfrm>
              <a:off x="2447998" y="4244450"/>
              <a:ext cx="5601334" cy="2369880"/>
            </a:xfrm>
            <a:prstGeom prst="rect">
              <a:avLst/>
            </a:prstGeom>
            <a:noFill/>
          </p:spPr>
          <p:txBody>
            <a:bodyPr wrap="square">
              <a:spAutoFit/>
            </a:bodyPr>
            <a:lstStyle/>
            <a:p>
              <a:r>
                <a:rPr lang="fr-FR" sz="2400" dirty="0">
                  <a:solidFill>
                    <a:srgbClr val="000000"/>
                  </a:solidFill>
                  <a:effectLst/>
                  <a:latin typeface="Times New Roman" panose="02020603050405020304" pitchFamily="18" charset="0"/>
                  <a:ea typeface="Calibri" panose="020F0502020204030204" pitchFamily="34" charset="0"/>
                </a:rPr>
                <a:t>Être guéri. </a:t>
              </a:r>
              <a:endParaRPr lang="fr-FR" sz="2400" dirty="0">
                <a:effectLst/>
                <a:latin typeface="Calibri" panose="020F0502020204030204" pitchFamily="34" charset="0"/>
                <a:ea typeface="Calibri" panose="020F0502020204030204" pitchFamily="34" charset="0"/>
              </a:endParaRPr>
            </a:p>
            <a:p>
              <a:r>
                <a:rPr lang="fr-FR" sz="2400" dirty="0">
                  <a:solidFill>
                    <a:srgbClr val="000000"/>
                  </a:solidFill>
                  <a:effectLst/>
                  <a:latin typeface="Times New Roman" panose="02020603050405020304" pitchFamily="18" charset="0"/>
                  <a:ea typeface="Calibri" panose="020F0502020204030204" pitchFamily="34" charset="0"/>
                </a:rPr>
                <a:t>Est-ce miraculeux ? </a:t>
              </a:r>
              <a:endParaRPr lang="fr-FR" sz="2400" dirty="0">
                <a:effectLst/>
                <a:latin typeface="Calibri" panose="020F0502020204030204" pitchFamily="34" charset="0"/>
                <a:ea typeface="Calibri" panose="020F0502020204030204" pitchFamily="34" charset="0"/>
              </a:endParaRPr>
            </a:p>
            <a:p>
              <a:r>
                <a:rPr lang="fr-FR" sz="2400" dirty="0">
                  <a:solidFill>
                    <a:srgbClr val="000000"/>
                  </a:solidFill>
                  <a:effectLst/>
                  <a:latin typeface="Times New Roman" panose="02020603050405020304" pitchFamily="18" charset="0"/>
                  <a:ea typeface="Calibri" panose="020F0502020204030204" pitchFamily="34" charset="0"/>
                </a:rPr>
                <a:t>Jésus est-il un des nombreux guérisseurs comme il en existait </a:t>
              </a:r>
            </a:p>
            <a:p>
              <a:r>
                <a:rPr lang="fr-FR" sz="2400" dirty="0">
                  <a:solidFill>
                    <a:srgbClr val="000000"/>
                  </a:solidFill>
                  <a:effectLst/>
                  <a:latin typeface="Times New Roman" panose="02020603050405020304" pitchFamily="18" charset="0"/>
                  <a:ea typeface="Calibri" panose="020F0502020204030204" pitchFamily="34" charset="0"/>
                </a:rPr>
                <a:t>de son époque ? </a:t>
              </a:r>
              <a:endParaRPr lang="fr-FR" sz="2400" dirty="0">
                <a:effectLst/>
                <a:latin typeface="Calibri" panose="020F0502020204030204" pitchFamily="34" charset="0"/>
                <a:ea typeface="Calibri" panose="020F0502020204030204" pitchFamily="34" charset="0"/>
              </a:endParaRPr>
            </a:p>
            <a:p>
              <a:pPr algn="ctr"/>
              <a:endParaRPr lang="fr-FR" sz="2800" dirty="0">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1" name="Groupe 10">
            <a:extLst>
              <a:ext uri="{FF2B5EF4-FFF2-40B4-BE49-F238E27FC236}">
                <a16:creationId xmlns:a16="http://schemas.microsoft.com/office/drawing/2014/main" id="{67259806-8422-49FC-9903-25D6AB501F08}"/>
              </a:ext>
            </a:extLst>
          </p:cNvPr>
          <p:cNvGrpSpPr/>
          <p:nvPr/>
        </p:nvGrpSpPr>
        <p:grpSpPr>
          <a:xfrm>
            <a:off x="521574" y="934806"/>
            <a:ext cx="6311246" cy="1586203"/>
            <a:chOff x="641937" y="934805"/>
            <a:chExt cx="7767687" cy="1835918"/>
          </a:xfrm>
        </p:grpSpPr>
        <p:sp>
          <p:nvSpPr>
            <p:cNvPr id="7" name="Rectangle : coins arrondis 6">
              <a:extLst>
                <a:ext uri="{FF2B5EF4-FFF2-40B4-BE49-F238E27FC236}">
                  <a16:creationId xmlns:a16="http://schemas.microsoft.com/office/drawing/2014/main" id="{A3FC93AC-3190-2A0F-346A-43736193830B}"/>
                </a:ext>
              </a:extLst>
            </p:cNvPr>
            <p:cNvSpPr/>
            <p:nvPr/>
          </p:nvSpPr>
          <p:spPr>
            <a:xfrm>
              <a:off x="641937" y="934805"/>
              <a:ext cx="7767687" cy="18359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3E005E87-6E3A-2F1A-C74E-83C58A3678B6}"/>
                </a:ext>
              </a:extLst>
            </p:cNvPr>
            <p:cNvSpPr txBox="1"/>
            <p:nvPr/>
          </p:nvSpPr>
          <p:spPr>
            <a:xfrm>
              <a:off x="774401" y="1142736"/>
              <a:ext cx="7475456" cy="1200329"/>
            </a:xfrm>
            <a:prstGeom prst="rect">
              <a:avLst/>
            </a:prstGeom>
            <a:noFill/>
          </p:spPr>
          <p:txBody>
            <a:bodyPr wrap="square">
              <a:spAutoFit/>
            </a:bodyPr>
            <a:lstStyle/>
            <a:p>
              <a:pPr algn="ctr"/>
              <a:r>
                <a:rPr 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Purifié</a:t>
              </a: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fr-FR" sz="2400" b="0" dirty="0">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Du verbe </a:t>
              </a:r>
              <a:r>
                <a:rPr lang="fr-FR" sz="2400" b="0" dirty="0" err="1">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katharizo</a:t>
              </a:r>
              <a:r>
                <a:rPr lang="fr-FR" sz="2400" b="0" dirty="0">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 : nettoyer, purifier</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être débarrassé de ce qui n’est pas pur.  </a:t>
              </a:r>
            </a:p>
            <a:p>
              <a:pPr algn="ct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Être guéri.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5" name="Image 4">
            <a:extLst>
              <a:ext uri="{FF2B5EF4-FFF2-40B4-BE49-F238E27FC236}">
                <a16:creationId xmlns:a16="http://schemas.microsoft.com/office/drawing/2014/main" id="{110CE99E-F983-1109-7ED1-3B22E2FD6D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25493" y="806495"/>
            <a:ext cx="2332249" cy="4704318"/>
          </a:xfrm>
          <a:prstGeom prst="rect">
            <a:avLst/>
          </a:prstGeom>
        </p:spPr>
      </p:pic>
    </p:spTree>
    <p:extLst>
      <p:ext uri="{BB962C8B-B14F-4D97-AF65-F5344CB8AC3E}">
        <p14:creationId xmlns:p14="http://schemas.microsoft.com/office/powerpoint/2010/main" val="241514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9772BB6-0BB1-A5AA-08D3-B7FF8E2D611F}"/>
              </a:ext>
            </a:extLst>
          </p:cNvPr>
          <p:cNvSpPr txBox="1"/>
          <p:nvPr/>
        </p:nvSpPr>
        <p:spPr>
          <a:xfrm>
            <a:off x="109080" y="57235"/>
            <a:ext cx="1651353"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cs typeface="Times New Roman" panose="02020603050405020304" pitchFamily="18" charset="0"/>
              </a:rPr>
              <a:t>furent purifiés</a:t>
            </a:r>
            <a:endParaRPr lang="fr-FR" dirty="0"/>
          </a:p>
        </p:txBody>
      </p:sp>
      <p:grpSp>
        <p:nvGrpSpPr>
          <p:cNvPr id="15" name="Groupe 14">
            <a:extLst>
              <a:ext uri="{FF2B5EF4-FFF2-40B4-BE49-F238E27FC236}">
                <a16:creationId xmlns:a16="http://schemas.microsoft.com/office/drawing/2014/main" id="{AE18C85F-8754-9A91-433E-1693AB8E2221}"/>
              </a:ext>
            </a:extLst>
          </p:cNvPr>
          <p:cNvGrpSpPr/>
          <p:nvPr/>
        </p:nvGrpSpPr>
        <p:grpSpPr>
          <a:xfrm>
            <a:off x="662420" y="1975053"/>
            <a:ext cx="6057691" cy="3203699"/>
            <a:chOff x="5712382" y="2379686"/>
            <a:chExt cx="5983370" cy="3784358"/>
          </a:xfrm>
        </p:grpSpPr>
        <p:sp>
          <p:nvSpPr>
            <p:cNvPr id="8" name="Rectangle : coins arrondis 7">
              <a:extLst>
                <a:ext uri="{FF2B5EF4-FFF2-40B4-BE49-F238E27FC236}">
                  <a16:creationId xmlns:a16="http://schemas.microsoft.com/office/drawing/2014/main" id="{DB014BCE-D8D2-5705-4979-222D145449D1}"/>
                </a:ext>
              </a:extLst>
            </p:cNvPr>
            <p:cNvSpPr/>
            <p:nvPr/>
          </p:nvSpPr>
          <p:spPr>
            <a:xfrm>
              <a:off x="5712382" y="2379686"/>
              <a:ext cx="5983370" cy="3784358"/>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2033FC8-BA43-063B-8C76-EFC97C52A217}"/>
                </a:ext>
              </a:extLst>
            </p:cNvPr>
            <p:cNvSpPr txBox="1"/>
            <p:nvPr/>
          </p:nvSpPr>
          <p:spPr>
            <a:xfrm>
              <a:off x="5712382" y="2631691"/>
              <a:ext cx="5983370" cy="2783172"/>
            </a:xfrm>
            <a:prstGeom prst="rect">
              <a:avLst/>
            </a:prstGeom>
            <a:noFill/>
          </p:spPr>
          <p:txBody>
            <a:bodyPr wrap="square">
              <a:spAutoFit/>
            </a:bodyPr>
            <a:lstStyle/>
            <a:p>
              <a:pPr algn="ctr"/>
              <a:r>
                <a:rPr lang="fr-FR" sz="2400" b="1" dirty="0">
                  <a:latin typeface="Times New Roman" panose="02020603050405020304" pitchFamily="18" charset="0"/>
                  <a:cs typeface="Times New Roman" panose="02020603050405020304" pitchFamily="18" charset="0"/>
                </a:rPr>
                <a:t>Dans le 1</a:t>
              </a:r>
              <a:r>
                <a:rPr lang="fr-FR" sz="2400" b="1" baseline="30000" dirty="0">
                  <a:latin typeface="Times New Roman" panose="02020603050405020304" pitchFamily="18" charset="0"/>
                  <a:cs typeface="Times New Roman" panose="02020603050405020304" pitchFamily="18" charset="0"/>
                </a:rPr>
                <a:t>er</a:t>
              </a:r>
              <a:r>
                <a:rPr lang="fr-FR" sz="2400" b="1" dirty="0">
                  <a:latin typeface="Times New Roman" panose="02020603050405020304" pitchFamily="18" charset="0"/>
                  <a:cs typeface="Times New Roman" panose="02020603050405020304" pitchFamily="18" charset="0"/>
                </a:rPr>
                <a:t> Testament un autre </a:t>
              </a:r>
            </a:p>
            <a:p>
              <a:pPr algn="ctr"/>
              <a:r>
                <a:rPr lang="fr-FR" sz="2400" b="1" dirty="0">
                  <a:latin typeface="Times New Roman" panose="02020603050405020304" pitchFamily="18" charset="0"/>
                  <a:cs typeface="Times New Roman" panose="02020603050405020304" pitchFamily="18" charset="0"/>
                </a:rPr>
                <a:t>récit de guérison  de lépreux </a:t>
              </a:r>
            </a:p>
            <a:p>
              <a:pPr algn="ctr"/>
              <a:r>
                <a:rPr lang="fr-FR" sz="2400" b="1" dirty="0">
                  <a:latin typeface="Times New Roman" panose="02020603050405020304" pitchFamily="18" charset="0"/>
                  <a:cs typeface="Times New Roman" panose="02020603050405020304" pitchFamily="18" charset="0"/>
                </a:rPr>
                <a:t>2 Rois 5, 14 </a:t>
              </a:r>
              <a:r>
                <a:rPr lang="fr-FR" sz="2400" dirty="0">
                  <a:latin typeface="Times New Roman" panose="02020603050405020304" pitchFamily="18" charset="0"/>
                  <a:cs typeface="Times New Roman" panose="02020603050405020304" pitchFamily="18" charset="0"/>
                </a:rPr>
                <a:t>: “Naaman descendit jusqu’au Jourdain et s’y plongea sept fois, pour obéir à la parole de l’homme de Dieu ; alors sa chair redevint semblable à celle d’un petit enfant : </a:t>
              </a:r>
            </a:p>
            <a:p>
              <a:pPr algn="ctr"/>
              <a:r>
                <a:rPr lang="fr-FR" sz="2400" dirty="0">
                  <a:latin typeface="Times New Roman" panose="02020603050405020304" pitchFamily="18" charset="0"/>
                  <a:cs typeface="Times New Roman" panose="02020603050405020304" pitchFamily="18" charset="0"/>
                </a:rPr>
                <a:t>il était purifié !”</a:t>
              </a:r>
            </a:p>
          </p:txBody>
        </p:sp>
      </p:grpSp>
      <p:pic>
        <p:nvPicPr>
          <p:cNvPr id="5" name="Image 4">
            <a:extLst>
              <a:ext uri="{FF2B5EF4-FFF2-40B4-BE49-F238E27FC236}">
                <a16:creationId xmlns:a16="http://schemas.microsoft.com/office/drawing/2014/main" id="{3C0FA6FA-86EC-064C-180A-07DE1465ADA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01013" y="1767054"/>
            <a:ext cx="1539441" cy="3198804"/>
          </a:xfrm>
          <a:prstGeom prst="rect">
            <a:avLst/>
          </a:prstGeom>
        </p:spPr>
      </p:pic>
    </p:spTree>
    <p:extLst>
      <p:ext uri="{BB962C8B-B14F-4D97-AF65-F5344CB8AC3E}">
        <p14:creationId xmlns:p14="http://schemas.microsoft.com/office/powerpoint/2010/main" val="2762506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9772BB6-0BB1-A5AA-08D3-B7FF8E2D611F}"/>
              </a:ext>
            </a:extLst>
          </p:cNvPr>
          <p:cNvSpPr txBox="1"/>
          <p:nvPr/>
        </p:nvSpPr>
        <p:spPr>
          <a:xfrm>
            <a:off x="303497" y="135843"/>
            <a:ext cx="1522709"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cs typeface="Times New Roman" panose="02020603050405020304" pitchFamily="18" charset="0"/>
              </a:rPr>
              <a:t>Furent  purifiés</a:t>
            </a:r>
            <a:endParaRPr lang="fr-FR" dirty="0"/>
          </a:p>
        </p:txBody>
      </p:sp>
      <p:sp>
        <p:nvSpPr>
          <p:cNvPr id="19" name="Rectangle : coins arrondis 18">
            <a:extLst>
              <a:ext uri="{FF2B5EF4-FFF2-40B4-BE49-F238E27FC236}">
                <a16:creationId xmlns:a16="http://schemas.microsoft.com/office/drawing/2014/main" id="{9F55BA33-BD1D-4913-3C08-2096A562B31C}"/>
              </a:ext>
            </a:extLst>
          </p:cNvPr>
          <p:cNvSpPr>
            <a:spLocks noGrp="1" noRot="1" noMove="1" noResize="1" noEditPoints="1" noAdjustHandles="1" noChangeArrowheads="1" noChangeShapeType="1"/>
          </p:cNvSpPr>
          <p:nvPr/>
        </p:nvSpPr>
        <p:spPr>
          <a:xfrm>
            <a:off x="1017230" y="970747"/>
            <a:ext cx="7571475" cy="1998483"/>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23DF8EE1-FEA4-01E8-A293-65B016435E39}"/>
              </a:ext>
            </a:extLst>
          </p:cNvPr>
          <p:cNvPicPr>
            <a:picLocks noChangeAspect="1"/>
          </p:cNvPicPr>
          <p:nvPr/>
        </p:nvPicPr>
        <p:blipFill>
          <a:blip r:embed="rId2" cstate="print"/>
          <a:stretch>
            <a:fillRect/>
          </a:stretch>
        </p:blipFill>
        <p:spPr>
          <a:xfrm>
            <a:off x="1561290" y="1303233"/>
            <a:ext cx="5833876" cy="1450975"/>
          </a:xfrm>
          <a:prstGeom prst="rect">
            <a:avLst/>
          </a:prstGeom>
        </p:spPr>
      </p:pic>
      <p:grpSp>
        <p:nvGrpSpPr>
          <p:cNvPr id="25" name="Groupe 24">
            <a:extLst>
              <a:ext uri="{FF2B5EF4-FFF2-40B4-BE49-F238E27FC236}">
                <a16:creationId xmlns:a16="http://schemas.microsoft.com/office/drawing/2014/main" id="{76E8DF6D-1B26-27A3-BE98-F8319F8558DE}"/>
              </a:ext>
            </a:extLst>
          </p:cNvPr>
          <p:cNvGrpSpPr/>
          <p:nvPr/>
        </p:nvGrpSpPr>
        <p:grpSpPr>
          <a:xfrm>
            <a:off x="2931368" y="4200471"/>
            <a:ext cx="5657337" cy="1362842"/>
            <a:chOff x="3694084" y="3601165"/>
            <a:chExt cx="6962875" cy="1998482"/>
          </a:xfrm>
        </p:grpSpPr>
        <p:sp>
          <p:nvSpPr>
            <p:cNvPr id="22" name="Rectangle : coins arrondis 21">
              <a:extLst>
                <a:ext uri="{FF2B5EF4-FFF2-40B4-BE49-F238E27FC236}">
                  <a16:creationId xmlns:a16="http://schemas.microsoft.com/office/drawing/2014/main" id="{7EF6DAE6-124B-D72B-BDCF-93C55E5F84C6}"/>
                </a:ext>
              </a:extLst>
            </p:cNvPr>
            <p:cNvSpPr/>
            <p:nvPr/>
          </p:nvSpPr>
          <p:spPr>
            <a:xfrm>
              <a:off x="3694084" y="3601165"/>
              <a:ext cx="6962875" cy="199848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87E65ACD-79E7-0714-C499-EE6719AB1353}"/>
                </a:ext>
              </a:extLst>
            </p:cNvPr>
            <p:cNvSpPr txBox="1"/>
            <p:nvPr/>
          </p:nvSpPr>
          <p:spPr>
            <a:xfrm>
              <a:off x="4067599" y="3875394"/>
              <a:ext cx="6215844" cy="954107"/>
            </a:xfrm>
            <a:prstGeom prst="rect">
              <a:avLst/>
            </a:prstGeom>
            <a:noFill/>
          </p:spPr>
          <p:txBody>
            <a:bodyPr wrap="square">
              <a:spAutoFit/>
            </a:bodyPr>
            <a:lstStyle/>
            <a:p>
              <a:pPr algn="ctr"/>
              <a:r>
                <a:rPr lang="fr-FR" sz="2800" dirty="0">
                  <a:solidFill>
                    <a:srgbClr val="000000"/>
                  </a:solidFill>
                  <a:effectLst/>
                  <a:latin typeface="Times New Roman" panose="02020603050405020304" pitchFamily="18" charset="0"/>
                  <a:ea typeface="Calibri" panose="020F0502020204030204" pitchFamily="34" charset="0"/>
                </a:rPr>
                <a:t>Avec Jésus, quel sens nouveau peut prendre cette purification ? </a:t>
              </a:r>
              <a:endParaRPr lang="fr-FR"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5820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8B69946-ED3B-54FD-4976-468B20D8D620}"/>
              </a:ext>
            </a:extLst>
          </p:cNvPr>
          <p:cNvSpPr txBox="1"/>
          <p:nvPr/>
        </p:nvSpPr>
        <p:spPr>
          <a:xfrm>
            <a:off x="142652" y="164124"/>
            <a:ext cx="1686147"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cs typeface="Times New Roman" panose="02020603050405020304" pitchFamily="18" charset="0"/>
              </a:rPr>
              <a:t>furent purifiés</a:t>
            </a:r>
            <a:endParaRPr lang="fr-FR" dirty="0"/>
          </a:p>
        </p:txBody>
      </p:sp>
      <p:grpSp>
        <p:nvGrpSpPr>
          <p:cNvPr id="14" name="Groupe 13">
            <a:extLst>
              <a:ext uri="{FF2B5EF4-FFF2-40B4-BE49-F238E27FC236}">
                <a16:creationId xmlns:a16="http://schemas.microsoft.com/office/drawing/2014/main" id="{DEA7069A-3FED-259D-21C5-E90A1617E203}"/>
              </a:ext>
            </a:extLst>
          </p:cNvPr>
          <p:cNvGrpSpPr/>
          <p:nvPr/>
        </p:nvGrpSpPr>
        <p:grpSpPr>
          <a:xfrm>
            <a:off x="471136" y="547411"/>
            <a:ext cx="8601243" cy="1674083"/>
            <a:chOff x="760786" y="933769"/>
            <a:chExt cx="10090490" cy="3908258"/>
          </a:xfrm>
        </p:grpSpPr>
        <p:sp>
          <p:nvSpPr>
            <p:cNvPr id="6" name="ZoneTexte 5">
              <a:extLst>
                <a:ext uri="{FF2B5EF4-FFF2-40B4-BE49-F238E27FC236}">
                  <a16:creationId xmlns:a16="http://schemas.microsoft.com/office/drawing/2014/main" id="{FBF8D4F4-5BA8-1022-0DF6-EC48AC096697}"/>
                </a:ext>
              </a:extLst>
            </p:cNvPr>
            <p:cNvSpPr txBox="1"/>
            <p:nvPr/>
          </p:nvSpPr>
          <p:spPr>
            <a:xfrm>
              <a:off x="760786" y="998019"/>
              <a:ext cx="10090490" cy="543100"/>
            </a:xfrm>
            <a:prstGeom prst="rect">
              <a:avLst/>
            </a:prstGeom>
            <a:noFill/>
          </p:spPr>
          <p:txBody>
            <a:bodyPr wrap="square">
              <a:spAutoFit/>
            </a:bodyPr>
            <a:lstStyle/>
            <a:p>
              <a:pPr algn="ctr"/>
              <a:endParaRPr lang="fr-FR" sz="17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 coins arrondis 8">
              <a:extLst>
                <a:ext uri="{FF2B5EF4-FFF2-40B4-BE49-F238E27FC236}">
                  <a16:creationId xmlns:a16="http://schemas.microsoft.com/office/drawing/2014/main" id="{E0EB0290-B171-4CFB-0900-5EE8202B7472}"/>
                </a:ext>
              </a:extLst>
            </p:cNvPr>
            <p:cNvSpPr/>
            <p:nvPr/>
          </p:nvSpPr>
          <p:spPr>
            <a:xfrm>
              <a:off x="873287" y="933769"/>
              <a:ext cx="9736712" cy="390825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Rectangle : coins arrondis 17">
            <a:extLst>
              <a:ext uri="{FF2B5EF4-FFF2-40B4-BE49-F238E27FC236}">
                <a16:creationId xmlns:a16="http://schemas.microsoft.com/office/drawing/2014/main" id="{BF435EE6-C153-E159-5930-205E7BFA46BE}"/>
              </a:ext>
            </a:extLst>
          </p:cNvPr>
          <p:cNvSpPr/>
          <p:nvPr/>
        </p:nvSpPr>
        <p:spPr>
          <a:xfrm>
            <a:off x="377132" y="2830283"/>
            <a:ext cx="7156320" cy="377959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a:solidFill>
                  <a:schemeClr val="tx1"/>
                </a:solidFill>
                <a:effectLst/>
                <a:latin typeface="Times New Roman" panose="02020603050405020304" pitchFamily="18" charset="0"/>
                <a:ea typeface="Calibri" panose="020F0502020204030204" pitchFamily="34" charset="0"/>
              </a:rPr>
              <a:t>Nous chrétiens, sommes purifiés par notre baptême, vivons une nouvelle naissance. </a:t>
            </a:r>
            <a:endParaRPr lang="fr-FR" sz="2400" dirty="0">
              <a:solidFill>
                <a:schemeClr val="tx1"/>
              </a:solidFill>
              <a:effectLst/>
              <a:latin typeface="Calibri" panose="020F0502020204030204" pitchFamily="34" charset="0"/>
              <a:ea typeface="Calibri" panose="020F0502020204030204" pitchFamily="34" charset="0"/>
            </a:endParaRPr>
          </a:p>
          <a:p>
            <a:r>
              <a:rPr lang="fr-FR" sz="2400" dirty="0">
                <a:solidFill>
                  <a:schemeClr val="tx1"/>
                </a:solidFill>
                <a:effectLst/>
                <a:latin typeface="Times New Roman" panose="02020603050405020304" pitchFamily="18" charset="0"/>
                <a:ea typeface="Calibri" panose="020F0502020204030204" pitchFamily="34" charset="0"/>
              </a:rPr>
              <a:t>Notre lèpre, le péché coupe notre relation à Dieu et nous éloigne de son amour. Cette relation rompue avec Dieu, nous pouvons la restaurer en venant à la rencontre du Seigneur, en implorant sa pitié. </a:t>
            </a:r>
            <a:endParaRPr lang="fr-FR" sz="2400" dirty="0">
              <a:solidFill>
                <a:schemeClr val="tx1"/>
              </a:solidFill>
              <a:effectLst/>
              <a:latin typeface="Calibri" panose="020F0502020204030204" pitchFamily="34" charset="0"/>
              <a:ea typeface="Calibri" panose="020F0502020204030204" pitchFamily="34" charset="0"/>
            </a:endParaRPr>
          </a:p>
          <a:p>
            <a:r>
              <a:rPr lang="fr-FR" sz="2400" dirty="0">
                <a:solidFill>
                  <a:schemeClr val="tx1"/>
                </a:solidFill>
                <a:effectLst/>
                <a:latin typeface="Times New Roman" panose="02020603050405020304" pitchFamily="18" charset="0"/>
                <a:ea typeface="Calibri" panose="020F0502020204030204" pitchFamily="34" charset="0"/>
              </a:rPr>
              <a:t>C’est le sens du sacrement de réconciliation.</a:t>
            </a:r>
            <a:endParaRPr lang="fr-FR" sz="2400" dirty="0">
              <a:solidFill>
                <a:schemeClr val="tx1"/>
              </a:solidFill>
              <a:effectLst/>
              <a:latin typeface="Calibri" panose="020F0502020204030204" pitchFamily="34" charset="0"/>
              <a:ea typeface="Calibri" panose="020F0502020204030204" pitchFamily="34" charset="0"/>
            </a:endParaRPr>
          </a:p>
          <a:p>
            <a:r>
              <a:rPr lang="fr-FR" sz="2400" dirty="0">
                <a:solidFill>
                  <a:schemeClr val="tx1"/>
                </a:solidFill>
                <a:effectLst/>
                <a:latin typeface="Times New Roman" panose="02020603050405020304" pitchFamily="18" charset="0"/>
                <a:ea typeface="Calibri" panose="020F0502020204030204" pitchFamily="34" charset="0"/>
              </a:rPr>
              <a:t>Nous nous reconnaissons pécheur, et le Seigneur nous ouvre le Salut.</a:t>
            </a:r>
            <a:endParaRPr lang="fr-FR" sz="2400" dirty="0">
              <a:solidFill>
                <a:schemeClr val="tx1"/>
              </a:solidFill>
            </a:endParaRPr>
          </a:p>
        </p:txBody>
      </p:sp>
      <p:pic>
        <p:nvPicPr>
          <p:cNvPr id="15" name="Image 14">
            <a:extLst>
              <a:ext uri="{FF2B5EF4-FFF2-40B4-BE49-F238E27FC236}">
                <a16:creationId xmlns:a16="http://schemas.microsoft.com/office/drawing/2014/main" id="{10C4058D-DD91-DE06-D523-AA8F161A3F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2511" y="3276161"/>
            <a:ext cx="1940199" cy="3395025"/>
          </a:xfrm>
          <a:prstGeom prst="rect">
            <a:avLst/>
          </a:prstGeom>
        </p:spPr>
      </p:pic>
      <p:sp>
        <p:nvSpPr>
          <p:cNvPr id="11" name="ZoneTexte 10">
            <a:extLst>
              <a:ext uri="{FF2B5EF4-FFF2-40B4-BE49-F238E27FC236}">
                <a16:creationId xmlns:a16="http://schemas.microsoft.com/office/drawing/2014/main" id="{A3E62D8A-2D6C-7E7B-797A-7FBDD01BBD3D}"/>
              </a:ext>
            </a:extLst>
          </p:cNvPr>
          <p:cNvSpPr txBox="1"/>
          <p:nvPr/>
        </p:nvSpPr>
        <p:spPr>
          <a:xfrm>
            <a:off x="985725" y="802567"/>
            <a:ext cx="7582256" cy="1200329"/>
          </a:xfrm>
          <a:prstGeom prst="rect">
            <a:avLst/>
          </a:prstGeom>
          <a:noFill/>
        </p:spPr>
        <p:txBody>
          <a:bodyPr wrap="square">
            <a:spAutoFit/>
          </a:bodyPr>
          <a:lstStyle/>
          <a:p>
            <a:r>
              <a:rPr lang="fr-FR" sz="2400" dirty="0">
                <a:solidFill>
                  <a:srgbClr val="000000"/>
                </a:solidFill>
                <a:effectLst/>
                <a:latin typeface="Times New Roman" panose="02020603050405020304" pitchFamily="18" charset="0"/>
                <a:ea typeface="Calibri" panose="020F0502020204030204" pitchFamily="34" charset="0"/>
              </a:rPr>
              <a:t>Naaman est purifié. Il vit une nouvelle naissance. </a:t>
            </a:r>
            <a:endParaRPr lang="fr-FR" sz="2400" dirty="0">
              <a:effectLst/>
              <a:latin typeface="Calibri" panose="020F0502020204030204" pitchFamily="34" charset="0"/>
              <a:ea typeface="Calibri" panose="020F0502020204030204" pitchFamily="34" charset="0"/>
            </a:endParaRPr>
          </a:p>
          <a:p>
            <a:r>
              <a:rPr lang="fr-FR" sz="2400" dirty="0">
                <a:solidFill>
                  <a:srgbClr val="000000"/>
                </a:solidFill>
                <a:effectLst/>
                <a:latin typeface="Times New Roman" panose="02020603050405020304" pitchFamily="18" charset="0"/>
                <a:ea typeface="Calibri" panose="020F0502020204030204" pitchFamily="34" charset="0"/>
              </a:rPr>
              <a:t>Être purifié par le Seigneur, c’est être re-suscité. </a:t>
            </a:r>
          </a:p>
          <a:p>
            <a:r>
              <a:rPr lang="fr-FR" sz="2400" dirty="0">
                <a:solidFill>
                  <a:srgbClr val="000000"/>
                </a:solidFill>
                <a:effectLst/>
                <a:latin typeface="Times New Roman" panose="02020603050405020304" pitchFamily="18" charset="0"/>
                <a:ea typeface="Calibri" panose="020F0502020204030204" pitchFamily="34" charset="0"/>
              </a:rPr>
              <a:t>C’est être remis debout, restauré en Homme (humain) libre</a:t>
            </a:r>
            <a:r>
              <a:rPr lang="fr-FR" sz="2400" dirty="0">
                <a:effectLst/>
                <a:latin typeface="Times New Roman" panose="02020603050405020304" pitchFamily="18" charset="0"/>
                <a:ea typeface="Calibri" panose="020F0502020204030204" pitchFamily="34" charset="0"/>
              </a:rPr>
              <a:t>.</a:t>
            </a:r>
            <a:endParaRPr lang="fr-FR" sz="2400" dirty="0"/>
          </a:p>
        </p:txBody>
      </p:sp>
      <p:grpSp>
        <p:nvGrpSpPr>
          <p:cNvPr id="2" name="Groupe 1">
            <a:extLst>
              <a:ext uri="{FF2B5EF4-FFF2-40B4-BE49-F238E27FC236}">
                <a16:creationId xmlns:a16="http://schemas.microsoft.com/office/drawing/2014/main" id="{91222920-3B2B-941F-1FB1-D2CC31739AED}"/>
              </a:ext>
            </a:extLst>
          </p:cNvPr>
          <p:cNvGrpSpPr/>
          <p:nvPr/>
        </p:nvGrpSpPr>
        <p:grpSpPr>
          <a:xfrm>
            <a:off x="305481" y="2170641"/>
            <a:ext cx="9148563" cy="993461"/>
            <a:chOff x="305481" y="2170641"/>
            <a:chExt cx="9148563" cy="993461"/>
          </a:xfrm>
        </p:grpSpPr>
        <p:pic>
          <p:nvPicPr>
            <p:cNvPr id="12" name="Image 11">
              <a:extLst>
                <a:ext uri="{FF2B5EF4-FFF2-40B4-BE49-F238E27FC236}">
                  <a16:creationId xmlns:a16="http://schemas.microsoft.com/office/drawing/2014/main" id="{42001B20-DD5E-760B-0B21-0C2BD41ABE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91227">
              <a:off x="305481" y="2360817"/>
              <a:ext cx="4277201" cy="724976"/>
            </a:xfrm>
            <a:prstGeom prst="rect">
              <a:avLst/>
            </a:prstGeom>
          </p:spPr>
        </p:pic>
        <p:pic>
          <p:nvPicPr>
            <p:cNvPr id="13" name="Image 12">
              <a:extLst>
                <a:ext uri="{FF2B5EF4-FFF2-40B4-BE49-F238E27FC236}">
                  <a16:creationId xmlns:a16="http://schemas.microsoft.com/office/drawing/2014/main" id="{D172BF37-B2FF-D127-32C8-A5C16541B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7596">
              <a:off x="5612859" y="2170641"/>
              <a:ext cx="3841185" cy="993461"/>
            </a:xfrm>
            <a:prstGeom prst="rect">
              <a:avLst/>
            </a:prstGeom>
          </p:spPr>
        </p:pic>
      </p:grpSp>
    </p:spTree>
    <p:extLst>
      <p:ext uri="{BB962C8B-B14F-4D97-AF65-F5344CB8AC3E}">
        <p14:creationId xmlns:p14="http://schemas.microsoft.com/office/powerpoint/2010/main" val="330588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2F3BE985-0DF8-C091-D0D1-D5DB3D2C7C89}"/>
              </a:ext>
            </a:extLst>
          </p:cNvPr>
          <p:cNvGrpSpPr/>
          <p:nvPr/>
        </p:nvGrpSpPr>
        <p:grpSpPr>
          <a:xfrm>
            <a:off x="1377389" y="1931064"/>
            <a:ext cx="7609931" cy="2820398"/>
            <a:chOff x="1573950" y="1632484"/>
            <a:chExt cx="9366069" cy="4371599"/>
          </a:xfrm>
        </p:grpSpPr>
        <p:sp>
          <p:nvSpPr>
            <p:cNvPr id="2" name="Rectangle : coins arrondis 1">
              <a:extLst>
                <a:ext uri="{FF2B5EF4-FFF2-40B4-BE49-F238E27FC236}">
                  <a16:creationId xmlns:a16="http://schemas.microsoft.com/office/drawing/2014/main" id="{42E58552-F4E4-DF56-54A0-B02C59C94783}"/>
                </a:ext>
              </a:extLst>
            </p:cNvPr>
            <p:cNvSpPr/>
            <p:nvPr/>
          </p:nvSpPr>
          <p:spPr>
            <a:xfrm>
              <a:off x="1573950" y="1632484"/>
              <a:ext cx="9366069" cy="4371599"/>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BE793604-C402-C68B-FFA9-3557764FBA0E}"/>
                </a:ext>
              </a:extLst>
            </p:cNvPr>
            <p:cNvSpPr txBox="1"/>
            <p:nvPr/>
          </p:nvSpPr>
          <p:spPr>
            <a:xfrm>
              <a:off x="1884260" y="2075582"/>
              <a:ext cx="8491194" cy="3577888"/>
            </a:xfrm>
            <a:prstGeom prst="rect">
              <a:avLst/>
            </a:prstGeom>
            <a:noFill/>
          </p:spPr>
          <p:txBody>
            <a:bodyPr wrap="square">
              <a:spAutoFit/>
            </a:bodyPr>
            <a:lstStyle/>
            <a:p>
              <a:pPr algn="ct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15</a:t>
              </a:r>
              <a:r>
                <a:rPr lang="fr-FR" sz="2400" dirty="0">
                  <a:latin typeface="Times New Roman" panose="02020603050405020304" pitchFamily="18" charset="0"/>
                  <a:ea typeface="Calibri" panose="020F0502020204030204" pitchFamily="34" charset="0"/>
                  <a:cs typeface="Times New Roman" panose="02020603050405020304" pitchFamily="18" charset="0"/>
                </a:rPr>
                <a:t> L’un d’eux, </a:t>
              </a:r>
            </a:p>
            <a:p>
              <a:pPr algn="ct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voyant qu’il était guéri, revint sur ses pas</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lgn="ctr"/>
              <a:r>
                <a:rPr lang="fr-FR" sz="2400" dirty="0">
                  <a:latin typeface="Times New Roman" panose="02020603050405020304" pitchFamily="18" charset="0"/>
                  <a:ea typeface="Calibri" panose="020F0502020204030204" pitchFamily="34" charset="0"/>
                  <a:cs typeface="Times New Roman" panose="02020603050405020304" pitchFamily="18" charset="0"/>
                </a:rPr>
                <a:t>en glorifiant Dieu à pleine voix.</a:t>
              </a:r>
            </a:p>
            <a:p>
              <a:pPr algn="ct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16</a:t>
              </a:r>
              <a:r>
                <a:rPr lang="fr-FR" sz="2400" dirty="0">
                  <a:latin typeface="Times New Roman" panose="02020603050405020304" pitchFamily="18" charset="0"/>
                  <a:ea typeface="Calibri" panose="020F0502020204030204" pitchFamily="34" charset="0"/>
                  <a:cs typeface="Times New Roman" panose="02020603050405020304" pitchFamily="18" charset="0"/>
                </a:rPr>
                <a:t> Il se jeta face contre terre </a:t>
              </a:r>
            </a:p>
            <a:p>
              <a:pPr algn="ctr"/>
              <a:r>
                <a:rPr lang="fr-FR" sz="2400" dirty="0">
                  <a:latin typeface="Times New Roman" panose="02020603050405020304" pitchFamily="18" charset="0"/>
                  <a:ea typeface="Calibri" panose="020F0502020204030204" pitchFamily="34" charset="0"/>
                  <a:cs typeface="Times New Roman" panose="02020603050405020304" pitchFamily="18" charset="0"/>
                </a:rPr>
                <a:t>aux pieds de Jésus </a:t>
              </a:r>
            </a:p>
            <a:p>
              <a:pPr algn="ctr"/>
              <a:r>
                <a:rPr lang="fr-FR" sz="2400" dirty="0">
                  <a:latin typeface="Times New Roman" panose="02020603050405020304" pitchFamily="18" charset="0"/>
                  <a:ea typeface="Calibri" panose="020F0502020204030204" pitchFamily="34" charset="0"/>
                  <a:cs typeface="Times New Roman" panose="02020603050405020304" pitchFamily="18" charset="0"/>
                </a:rPr>
                <a:t>en lui rendant grâce.</a:t>
              </a:r>
              <a:endParaRPr lang="fr-FR" sz="2400" dirty="0"/>
            </a:p>
          </p:txBody>
        </p:sp>
      </p:grpSp>
      <p:pic>
        <p:nvPicPr>
          <p:cNvPr id="6" name="Image 5" descr="Une image contenant poupée&#10;&#10;Description générée automatiquement">
            <a:extLst>
              <a:ext uri="{FF2B5EF4-FFF2-40B4-BE49-F238E27FC236}">
                <a16:creationId xmlns:a16="http://schemas.microsoft.com/office/drawing/2014/main" id="{B172250F-ABF5-3935-907A-1608BDE547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816" y="846296"/>
            <a:ext cx="2079982" cy="4708689"/>
          </a:xfrm>
          <a:prstGeom prst="rect">
            <a:avLst/>
          </a:prstGeom>
        </p:spPr>
      </p:pic>
    </p:spTree>
    <p:extLst>
      <p:ext uri="{BB962C8B-B14F-4D97-AF65-F5344CB8AC3E}">
        <p14:creationId xmlns:p14="http://schemas.microsoft.com/office/powerpoint/2010/main" val="1287500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ECB4CC51-FE03-0B4E-DF28-D3698AB76AE5}"/>
              </a:ext>
            </a:extLst>
          </p:cNvPr>
          <p:cNvGrpSpPr/>
          <p:nvPr/>
        </p:nvGrpSpPr>
        <p:grpSpPr>
          <a:xfrm>
            <a:off x="1214952" y="996829"/>
            <a:ext cx="4952288" cy="1488593"/>
            <a:chOff x="1779309" y="1675615"/>
            <a:chExt cx="7767687" cy="1835918"/>
          </a:xfrm>
        </p:grpSpPr>
        <p:sp>
          <p:nvSpPr>
            <p:cNvPr id="2" name="Rectangle : coins arrondis 1">
              <a:extLst>
                <a:ext uri="{FF2B5EF4-FFF2-40B4-BE49-F238E27FC236}">
                  <a16:creationId xmlns:a16="http://schemas.microsoft.com/office/drawing/2014/main" id="{9CBF1FD0-4F08-B9E7-623B-A0ABFB3EB337}"/>
                </a:ext>
              </a:extLst>
            </p:cNvPr>
            <p:cNvSpPr/>
            <p:nvPr/>
          </p:nvSpPr>
          <p:spPr>
            <a:xfrm>
              <a:off x="1779309" y="1675615"/>
              <a:ext cx="7767687" cy="18359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CF578DD1-6627-0E36-68F6-3EBA90A39874}"/>
                </a:ext>
              </a:extLst>
            </p:cNvPr>
            <p:cNvSpPr txBox="1"/>
            <p:nvPr/>
          </p:nvSpPr>
          <p:spPr>
            <a:xfrm>
              <a:off x="2066828" y="1784816"/>
              <a:ext cx="6094428" cy="323165"/>
            </a:xfrm>
            <a:prstGeom prst="rect">
              <a:avLst/>
            </a:prstGeom>
            <a:noFill/>
          </p:spPr>
          <p:txBody>
            <a:bodyPr wrap="square">
              <a:spAutoFit/>
            </a:bodyPr>
            <a:lstStyle/>
            <a:p>
              <a:endParaRPr lang="fr-FR" sz="1500" dirty="0">
                <a:latin typeface="Calibri" panose="020F0502020204030204" pitchFamily="34" charset="0"/>
                <a:ea typeface="Calibri" panose="020F0502020204030204" pitchFamily="34" charset="0"/>
              </a:endParaRPr>
            </a:p>
          </p:txBody>
        </p:sp>
      </p:grpSp>
      <p:sp>
        <p:nvSpPr>
          <p:cNvPr id="14" name="ZoneTexte 13">
            <a:extLst>
              <a:ext uri="{FF2B5EF4-FFF2-40B4-BE49-F238E27FC236}">
                <a16:creationId xmlns:a16="http://schemas.microsoft.com/office/drawing/2014/main" id="{4A680B06-DAA7-5351-B74E-CA489AC0FDD7}"/>
              </a:ext>
            </a:extLst>
          </p:cNvPr>
          <p:cNvSpPr txBox="1"/>
          <p:nvPr/>
        </p:nvSpPr>
        <p:spPr>
          <a:xfrm>
            <a:off x="151688" y="144727"/>
            <a:ext cx="4952288" cy="338554"/>
          </a:xfrm>
          <a:prstGeom prst="rect">
            <a:avLst/>
          </a:prstGeom>
          <a:noFill/>
        </p:spPr>
        <p:txBody>
          <a:bodyPr wrap="square">
            <a:spAutoFit/>
          </a:bodyPr>
          <a:lstStyle/>
          <a:p>
            <a:r>
              <a:rPr lang="fr-FR"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voyant qu’il était guéri, revint sur ses pas</a:t>
            </a:r>
            <a:endParaRPr lang="fr-FR" dirty="0"/>
          </a:p>
        </p:txBody>
      </p:sp>
      <p:sp>
        <p:nvSpPr>
          <p:cNvPr id="12" name="ZoneTexte 11">
            <a:extLst>
              <a:ext uri="{FF2B5EF4-FFF2-40B4-BE49-F238E27FC236}">
                <a16:creationId xmlns:a16="http://schemas.microsoft.com/office/drawing/2014/main" id="{A53B60E1-AFF0-DAA3-427D-E07860BBDC84}"/>
              </a:ext>
            </a:extLst>
          </p:cNvPr>
          <p:cNvSpPr txBox="1"/>
          <p:nvPr/>
        </p:nvSpPr>
        <p:spPr>
          <a:xfrm>
            <a:off x="1681605" y="1331494"/>
            <a:ext cx="4718679" cy="830997"/>
          </a:xfrm>
          <a:prstGeom prst="rect">
            <a:avLst/>
          </a:prstGeom>
          <a:noFill/>
        </p:spPr>
        <p:txBody>
          <a:bodyPr wrap="square">
            <a:spAutoFit/>
          </a:bodyPr>
          <a:lstStyle/>
          <a:p>
            <a:r>
              <a:rPr lang="fr-FR" sz="2400" b="0" dirty="0">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Guérir du verbe </a:t>
            </a:r>
            <a:r>
              <a:rPr lang="fr-FR" sz="2400" b="0" dirty="0" err="1">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iaomaï</a:t>
            </a:r>
            <a:r>
              <a:rPr lang="fr-FR" sz="2400" b="0" dirty="0">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FR" sz="2400" b="0" dirty="0" err="1">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iatros</a:t>
            </a:r>
            <a:r>
              <a:rPr lang="fr-FR" sz="2400" b="0" dirty="0">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 :  médecin</a:t>
            </a:r>
            <a:r>
              <a:rPr lang="fr-FR"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e 4">
            <a:extLst>
              <a:ext uri="{FF2B5EF4-FFF2-40B4-BE49-F238E27FC236}">
                <a16:creationId xmlns:a16="http://schemas.microsoft.com/office/drawing/2014/main" id="{C915F297-A07B-34F1-CB80-B277B3692D9A}"/>
              </a:ext>
            </a:extLst>
          </p:cNvPr>
          <p:cNvGrpSpPr/>
          <p:nvPr/>
        </p:nvGrpSpPr>
        <p:grpSpPr>
          <a:xfrm>
            <a:off x="1606213" y="3450149"/>
            <a:ext cx="6311246" cy="2190075"/>
            <a:chOff x="1606213" y="3450149"/>
            <a:chExt cx="6311246" cy="2190075"/>
          </a:xfrm>
        </p:grpSpPr>
        <p:grpSp>
          <p:nvGrpSpPr>
            <p:cNvPr id="11" name="Groupe 10">
              <a:extLst>
                <a:ext uri="{FF2B5EF4-FFF2-40B4-BE49-F238E27FC236}">
                  <a16:creationId xmlns:a16="http://schemas.microsoft.com/office/drawing/2014/main" id="{45DB1A42-80CB-89BF-32A8-9F8E461FE0D2}"/>
                </a:ext>
              </a:extLst>
            </p:cNvPr>
            <p:cNvGrpSpPr/>
            <p:nvPr/>
          </p:nvGrpSpPr>
          <p:grpSpPr>
            <a:xfrm>
              <a:off x="1606213" y="3450149"/>
              <a:ext cx="6311246" cy="2190075"/>
              <a:chOff x="2639504" y="4667110"/>
              <a:chExt cx="7767687" cy="1488593"/>
            </a:xfrm>
          </p:grpSpPr>
          <p:sp>
            <p:nvSpPr>
              <p:cNvPr id="7" name="Rectangle : coins arrondis 6">
                <a:extLst>
                  <a:ext uri="{FF2B5EF4-FFF2-40B4-BE49-F238E27FC236}">
                    <a16:creationId xmlns:a16="http://schemas.microsoft.com/office/drawing/2014/main" id="{96B1F324-1317-CDE1-BC89-42C9707DF3C6}"/>
                  </a:ext>
                </a:extLst>
              </p:cNvPr>
              <p:cNvSpPr/>
              <p:nvPr/>
            </p:nvSpPr>
            <p:spPr>
              <a:xfrm>
                <a:off x="2639504" y="4667110"/>
                <a:ext cx="7767687" cy="148859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63F40C23-A49D-2A32-47BA-99E1105CEFD1}"/>
                  </a:ext>
                </a:extLst>
              </p:cNvPr>
              <p:cNvSpPr txBox="1"/>
              <p:nvPr/>
            </p:nvSpPr>
            <p:spPr>
              <a:xfrm>
                <a:off x="3048785" y="4938741"/>
                <a:ext cx="6094428" cy="461665"/>
              </a:xfrm>
              <a:prstGeom prst="rect">
                <a:avLst/>
              </a:prstGeom>
              <a:noFill/>
            </p:spPr>
            <p:txBody>
              <a:bodyPr wrap="square">
                <a:spAutoFit/>
              </a:bodyPr>
              <a:lstStyle/>
              <a:p>
                <a:pPr algn="ctr"/>
                <a:endParaRPr lang="fr-FR" sz="2400" dirty="0">
                  <a:latin typeface="Times New Roman" panose="02020603050405020304" pitchFamily="18" charset="0"/>
                  <a:cs typeface="Times New Roman" panose="02020603050405020304" pitchFamily="18" charset="0"/>
                </a:endParaRPr>
              </a:p>
            </p:txBody>
          </p:sp>
        </p:grpSp>
        <p:sp>
          <p:nvSpPr>
            <p:cNvPr id="13" name="ZoneTexte 12">
              <a:extLst>
                <a:ext uri="{FF2B5EF4-FFF2-40B4-BE49-F238E27FC236}">
                  <a16:creationId xmlns:a16="http://schemas.microsoft.com/office/drawing/2014/main" id="{18B51A12-456A-764A-C547-9261CF5C5082}"/>
                </a:ext>
              </a:extLst>
            </p:cNvPr>
            <p:cNvSpPr txBox="1"/>
            <p:nvPr/>
          </p:nvSpPr>
          <p:spPr>
            <a:xfrm>
              <a:off x="1860352" y="3773080"/>
              <a:ext cx="5668491" cy="1569660"/>
            </a:xfrm>
            <a:prstGeom prst="rect">
              <a:avLst/>
            </a:prstGeom>
            <a:noFill/>
          </p:spPr>
          <p:txBody>
            <a:bodyPr wrap="square">
              <a:spAutoFit/>
            </a:bodyPr>
            <a:lstStyle/>
            <a:p>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Pourquoi cet homme revient-il sur ses pas ?</a:t>
              </a:r>
              <a:r>
                <a:rPr lang="fr-FR" sz="24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 fait de voir sa guérison déclenche son retour. </a:t>
              </a:r>
            </a:p>
            <a:p>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Serait-ce au-delà d’une simple constatation ? </a:t>
              </a:r>
              <a:endParaRPr lang="fr-FR"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0719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CFB31FC7-E10A-3646-3B87-EE754FD7171C}"/>
              </a:ext>
            </a:extLst>
          </p:cNvPr>
          <p:cNvSpPr/>
          <p:nvPr/>
        </p:nvSpPr>
        <p:spPr>
          <a:xfrm>
            <a:off x="1677383" y="2023650"/>
            <a:ext cx="5545318" cy="2582535"/>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80457" tIns="40229" rIns="80457" bIns="40229" rtlCol="0" anchor="ctr"/>
          <a:lstStyle/>
          <a:p>
            <a:pPr algn="ctr"/>
            <a:endParaRPr lang="fr-FR" dirty="0"/>
          </a:p>
        </p:txBody>
      </p:sp>
      <p:sp>
        <p:nvSpPr>
          <p:cNvPr id="8" name="ZoneTexte 7">
            <a:extLst>
              <a:ext uri="{FF2B5EF4-FFF2-40B4-BE49-F238E27FC236}">
                <a16:creationId xmlns:a16="http://schemas.microsoft.com/office/drawing/2014/main" id="{846ADD94-0EE7-8862-857A-826D382325FA}"/>
              </a:ext>
            </a:extLst>
          </p:cNvPr>
          <p:cNvSpPr txBox="1"/>
          <p:nvPr/>
        </p:nvSpPr>
        <p:spPr>
          <a:xfrm>
            <a:off x="177326" y="142644"/>
            <a:ext cx="4952288" cy="338554"/>
          </a:xfrm>
          <a:prstGeom prst="rect">
            <a:avLst/>
          </a:prstGeom>
          <a:noFill/>
        </p:spPr>
        <p:txBody>
          <a:bodyPr wrap="square">
            <a:spAutoFit/>
          </a:bodyPr>
          <a:lstStyle/>
          <a:p>
            <a:r>
              <a:rPr lang="fr-FR"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voyant qu’il était guéri, revint sur ses pas</a:t>
            </a:r>
            <a:endParaRPr lang="fr-FR" dirty="0"/>
          </a:p>
        </p:txBody>
      </p:sp>
      <p:sp>
        <p:nvSpPr>
          <p:cNvPr id="5" name="ZoneTexte 4">
            <a:extLst>
              <a:ext uri="{FF2B5EF4-FFF2-40B4-BE49-F238E27FC236}">
                <a16:creationId xmlns:a16="http://schemas.microsoft.com/office/drawing/2014/main" id="{7EC9E9D6-EDF1-45DD-76FA-03ADB35FDE7F}"/>
              </a:ext>
            </a:extLst>
          </p:cNvPr>
          <p:cNvSpPr txBox="1"/>
          <p:nvPr/>
        </p:nvSpPr>
        <p:spPr>
          <a:xfrm>
            <a:off x="1973898" y="2345421"/>
            <a:ext cx="4952288" cy="1938992"/>
          </a:xfrm>
          <a:prstGeom prst="rect">
            <a:avLst/>
          </a:prstGeom>
          <a:noFill/>
        </p:spPr>
        <p:txBody>
          <a:bodyPr wrap="square">
            <a:spAutoFit/>
          </a:bodyPr>
          <a:lstStyle/>
          <a:p>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 lépreux est entré dans une compréhension profonde. </a:t>
            </a:r>
          </a:p>
          <a:p>
            <a:r>
              <a:rPr lang="fr-FR" sz="2400" dirty="0">
                <a:effectLst/>
                <a:latin typeface="Times New Roman" panose="02020603050405020304" pitchFamily="18" charset="0"/>
                <a:ea typeface="Calibri" panose="020F0502020204030204" pitchFamily="34" charset="0"/>
                <a:cs typeface="Times New Roman" panose="02020603050405020304" pitchFamily="18" charset="0"/>
              </a:rPr>
              <a:t>Revenir, pour lui est plus important que de suivre la Loi </a:t>
            </a:r>
          </a:p>
          <a:p>
            <a:r>
              <a:rPr lang="fr-FR" sz="2400" dirty="0">
                <a:effectLst/>
                <a:latin typeface="Times New Roman" panose="02020603050405020304" pitchFamily="18" charset="0"/>
                <a:ea typeface="Calibri" panose="020F0502020204030204" pitchFamily="34" charset="0"/>
                <a:cs typeface="Times New Roman" panose="02020603050405020304" pitchFamily="18" charset="0"/>
              </a:rPr>
              <a:t>et d’aller voir les prêtres juifs</a:t>
            </a:r>
            <a:r>
              <a:rPr lang="fr-FR" sz="1600" dirty="0">
                <a:effectLst/>
                <a:latin typeface="Times New Roman" panose="02020603050405020304" pitchFamily="18" charset="0"/>
                <a:ea typeface="Calibri" panose="020F0502020204030204" pitchFamily="34" charset="0"/>
              </a:rPr>
              <a:t>. </a:t>
            </a:r>
            <a:endParaRPr lang="fr-FR" dirty="0"/>
          </a:p>
        </p:txBody>
      </p:sp>
    </p:spTree>
    <p:extLst>
      <p:ext uri="{BB962C8B-B14F-4D97-AF65-F5344CB8AC3E}">
        <p14:creationId xmlns:p14="http://schemas.microsoft.com/office/powerpoint/2010/main" val="3272813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7712B0C3-9BA3-C929-F80B-200E1D72B554}"/>
              </a:ext>
            </a:extLst>
          </p:cNvPr>
          <p:cNvGrpSpPr/>
          <p:nvPr/>
        </p:nvGrpSpPr>
        <p:grpSpPr>
          <a:xfrm>
            <a:off x="1114698" y="1459167"/>
            <a:ext cx="6311246" cy="2300214"/>
            <a:chOff x="589341" y="907233"/>
            <a:chExt cx="7767687" cy="2300213"/>
          </a:xfrm>
        </p:grpSpPr>
        <p:sp>
          <p:nvSpPr>
            <p:cNvPr id="6" name="Rectangle : coins arrondis 5">
              <a:extLst>
                <a:ext uri="{FF2B5EF4-FFF2-40B4-BE49-F238E27FC236}">
                  <a16:creationId xmlns:a16="http://schemas.microsoft.com/office/drawing/2014/main" id="{78251D54-4AD9-FED5-2D30-F305939D4F8D}"/>
                </a:ext>
              </a:extLst>
            </p:cNvPr>
            <p:cNvSpPr/>
            <p:nvPr/>
          </p:nvSpPr>
          <p:spPr>
            <a:xfrm>
              <a:off x="589341" y="907233"/>
              <a:ext cx="7767687" cy="220666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4A1DDE08-32BB-F9A4-C996-DC4A4C8F9A0A}"/>
                </a:ext>
              </a:extLst>
            </p:cNvPr>
            <p:cNvSpPr txBox="1"/>
            <p:nvPr/>
          </p:nvSpPr>
          <p:spPr>
            <a:xfrm>
              <a:off x="1268946" y="1145344"/>
              <a:ext cx="6444838" cy="2062102"/>
            </a:xfrm>
            <a:prstGeom prst="rect">
              <a:avLst/>
            </a:prstGeom>
            <a:noFill/>
          </p:spPr>
          <p:txBody>
            <a:bodyPr wrap="square">
              <a:spAutoFit/>
            </a:bodyPr>
            <a:lstStyle/>
            <a:p>
              <a:pPr algn="ctr"/>
              <a:r>
                <a:rPr lang="fr-FR" sz="3200" dirty="0"/>
                <a:t>Pourquoi Luc nous précise-t-il que Jésus </a:t>
              </a:r>
            </a:p>
            <a:p>
              <a:pPr algn="ctr"/>
              <a:r>
                <a:rPr lang="fr-FR" sz="3200" dirty="0"/>
                <a:t>marche vers Jérusalem ? </a:t>
              </a:r>
            </a:p>
            <a:p>
              <a:pPr algn="ctr"/>
              <a:r>
                <a:rPr lang="fr-FR" sz="3200" dirty="0">
                  <a:latin typeface="Times New Roman" panose="02020603050405020304" pitchFamily="18" charset="0"/>
                  <a:cs typeface="Times New Roman" panose="02020603050405020304" pitchFamily="18" charset="0"/>
                </a:rPr>
                <a:t> </a:t>
              </a:r>
            </a:p>
          </p:txBody>
        </p:sp>
      </p:grpSp>
      <p:sp>
        <p:nvSpPr>
          <p:cNvPr id="10" name="Rectangle 9"/>
          <p:cNvSpPr/>
          <p:nvPr/>
        </p:nvSpPr>
        <p:spPr>
          <a:xfrm>
            <a:off x="142187" y="163383"/>
            <a:ext cx="2198299" cy="327465"/>
          </a:xfrm>
          <a:prstGeom prst="rect">
            <a:avLst/>
          </a:prstGeom>
        </p:spPr>
        <p:txBody>
          <a:bodyPr wrap="non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marchant vers Jérusalem</a:t>
            </a:r>
            <a:endParaRPr lang="fr-FR" dirty="0"/>
          </a:p>
        </p:txBody>
      </p:sp>
    </p:spTree>
    <p:extLst>
      <p:ext uri="{BB962C8B-B14F-4D97-AF65-F5344CB8AC3E}">
        <p14:creationId xmlns:p14="http://schemas.microsoft.com/office/powerpoint/2010/main" val="3626354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194B94ED-7CDC-7041-3E99-72B8108C61A1}"/>
              </a:ext>
            </a:extLst>
          </p:cNvPr>
          <p:cNvGrpSpPr/>
          <p:nvPr/>
        </p:nvGrpSpPr>
        <p:grpSpPr>
          <a:xfrm>
            <a:off x="805038" y="1632498"/>
            <a:ext cx="6533614" cy="2452391"/>
            <a:chOff x="328187" y="632639"/>
            <a:chExt cx="8041372" cy="2880247"/>
          </a:xfrm>
        </p:grpSpPr>
        <p:sp>
          <p:nvSpPr>
            <p:cNvPr id="2" name="Rectangle : coins arrondis 1">
              <a:extLst>
                <a:ext uri="{FF2B5EF4-FFF2-40B4-BE49-F238E27FC236}">
                  <a16:creationId xmlns:a16="http://schemas.microsoft.com/office/drawing/2014/main" id="{E41A2695-21CD-EDDF-657B-318142C6E2B5}"/>
                </a:ext>
              </a:extLst>
            </p:cNvPr>
            <p:cNvSpPr/>
            <p:nvPr/>
          </p:nvSpPr>
          <p:spPr>
            <a:xfrm>
              <a:off x="328187" y="632639"/>
              <a:ext cx="8041372" cy="288024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923EE74B-3935-311F-49B7-89E5479B4992}"/>
                </a:ext>
              </a:extLst>
            </p:cNvPr>
            <p:cNvSpPr txBox="1"/>
            <p:nvPr/>
          </p:nvSpPr>
          <p:spPr>
            <a:xfrm>
              <a:off x="682860" y="798790"/>
              <a:ext cx="7304144" cy="415498"/>
            </a:xfrm>
            <a:prstGeom prst="rect">
              <a:avLst/>
            </a:prstGeom>
            <a:noFill/>
          </p:spPr>
          <p:txBody>
            <a:bodyPr wrap="square">
              <a:spAutoFit/>
            </a:bodyPr>
            <a:lstStyle/>
            <a:p>
              <a:pPr algn="ctr"/>
              <a:endParaRPr lang="fr-FR" sz="2100" dirty="0">
                <a:latin typeface="Calibri" panose="020F0502020204030204" pitchFamily="34" charset="0"/>
                <a:ea typeface="Calibri" panose="020F0502020204030204" pitchFamily="34" charset="0"/>
              </a:endParaRPr>
            </a:p>
          </p:txBody>
        </p:sp>
      </p:grpSp>
      <p:sp>
        <p:nvSpPr>
          <p:cNvPr id="15" name="ZoneTexte 14">
            <a:extLst>
              <a:ext uri="{FF2B5EF4-FFF2-40B4-BE49-F238E27FC236}">
                <a16:creationId xmlns:a16="http://schemas.microsoft.com/office/drawing/2014/main" id="{6FFD7FF3-70AE-74A2-5529-A812BEEB98FD}"/>
              </a:ext>
            </a:extLst>
          </p:cNvPr>
          <p:cNvSpPr txBox="1"/>
          <p:nvPr/>
        </p:nvSpPr>
        <p:spPr>
          <a:xfrm>
            <a:off x="126052" y="123510"/>
            <a:ext cx="4952288" cy="338554"/>
          </a:xfrm>
          <a:prstGeom prst="rect">
            <a:avLst/>
          </a:prstGeom>
          <a:noFill/>
        </p:spPr>
        <p:txBody>
          <a:bodyPr wrap="square">
            <a:spAutoFit/>
          </a:bodyPr>
          <a:lstStyle/>
          <a:p>
            <a:r>
              <a:rPr lang="fr-FR"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voyant qu’il était guéri, revint sur ses pas</a:t>
            </a:r>
            <a:endParaRPr lang="fr-FR" dirty="0"/>
          </a:p>
        </p:txBody>
      </p:sp>
      <p:sp>
        <p:nvSpPr>
          <p:cNvPr id="11" name="ZoneTexte 10">
            <a:extLst>
              <a:ext uri="{FF2B5EF4-FFF2-40B4-BE49-F238E27FC236}">
                <a16:creationId xmlns:a16="http://schemas.microsoft.com/office/drawing/2014/main" id="{8ED01CAE-0FFC-A201-7D10-564E1B977AE0}"/>
              </a:ext>
            </a:extLst>
          </p:cNvPr>
          <p:cNvSpPr txBox="1"/>
          <p:nvPr/>
        </p:nvSpPr>
        <p:spPr>
          <a:xfrm>
            <a:off x="1228457" y="2017594"/>
            <a:ext cx="5531265" cy="1569660"/>
          </a:xfrm>
          <a:prstGeom prst="rect">
            <a:avLst/>
          </a:prstGeom>
          <a:noFill/>
        </p:spPr>
        <p:txBody>
          <a:bodyPr wrap="square">
            <a:spAutoFit/>
          </a:bodyPr>
          <a:lstStyle/>
          <a:p>
            <a:r>
              <a:rPr lang="fr-FR" sz="2400" dirty="0">
                <a:effectLst/>
                <a:latin typeface="Times New Roman" panose="02020603050405020304" pitchFamily="18" charset="0"/>
                <a:ea typeface="Calibri" panose="020F0502020204030204" pitchFamily="34" charset="0"/>
              </a:rPr>
              <a:t>Le lépreux a fait une démarche spirituelle. Il s’est retourné. </a:t>
            </a:r>
          </a:p>
          <a:p>
            <a:r>
              <a:rPr lang="fr-FR" sz="2400" dirty="0">
                <a:effectLst/>
                <a:latin typeface="Times New Roman" panose="02020603050405020304" pitchFamily="18" charset="0"/>
                <a:ea typeface="Calibri" panose="020F0502020204030204" pitchFamily="34" charset="0"/>
              </a:rPr>
              <a:t>Il reconnait en Jésus le nouveau Sauveur, Dieu qui guérit et purifie. </a:t>
            </a:r>
            <a:endParaRPr lang="fr-FR" sz="2400" dirty="0"/>
          </a:p>
        </p:txBody>
      </p:sp>
    </p:spTree>
    <p:extLst>
      <p:ext uri="{BB962C8B-B14F-4D97-AF65-F5344CB8AC3E}">
        <p14:creationId xmlns:p14="http://schemas.microsoft.com/office/powerpoint/2010/main" val="4181542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2F3BE985-0DF8-C091-D0D1-D5DB3D2C7C89}"/>
              </a:ext>
            </a:extLst>
          </p:cNvPr>
          <p:cNvGrpSpPr/>
          <p:nvPr/>
        </p:nvGrpSpPr>
        <p:grpSpPr>
          <a:xfrm>
            <a:off x="2709017" y="2076343"/>
            <a:ext cx="6338123" cy="1222334"/>
            <a:chOff x="1573950" y="1632484"/>
            <a:chExt cx="9366069" cy="3749040"/>
          </a:xfrm>
        </p:grpSpPr>
        <p:sp>
          <p:nvSpPr>
            <p:cNvPr id="2" name="Rectangle : coins arrondis 1">
              <a:extLst>
                <a:ext uri="{FF2B5EF4-FFF2-40B4-BE49-F238E27FC236}">
                  <a16:creationId xmlns:a16="http://schemas.microsoft.com/office/drawing/2014/main" id="{42E58552-F4E4-DF56-54A0-B02C59C94783}"/>
                </a:ext>
              </a:extLst>
            </p:cNvPr>
            <p:cNvSpPr/>
            <p:nvPr/>
          </p:nvSpPr>
          <p:spPr>
            <a:xfrm>
              <a:off x="1573950" y="1632484"/>
              <a:ext cx="9366069" cy="374904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BE793604-C402-C68B-FFA9-3557764FBA0E}"/>
                </a:ext>
              </a:extLst>
            </p:cNvPr>
            <p:cNvSpPr txBox="1"/>
            <p:nvPr/>
          </p:nvSpPr>
          <p:spPr>
            <a:xfrm>
              <a:off x="1884260" y="2027013"/>
              <a:ext cx="8491194" cy="1270090"/>
            </a:xfrm>
            <a:prstGeom prst="rect">
              <a:avLst/>
            </a:prstGeom>
            <a:noFill/>
          </p:spPr>
          <p:txBody>
            <a:bodyPr wrap="square">
              <a:spAutoFit/>
            </a:bodyPr>
            <a:lstStyle/>
            <a:p>
              <a:pPr algn="ct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15</a:t>
              </a:r>
              <a:r>
                <a:rPr lang="fr-FR" sz="2400" dirty="0">
                  <a:latin typeface="Times New Roman" panose="02020603050405020304" pitchFamily="18" charset="0"/>
                  <a:ea typeface="Calibri" panose="020F0502020204030204" pitchFamily="34" charset="0"/>
                  <a:cs typeface="Times New Roman" panose="02020603050405020304" pitchFamily="18" charset="0"/>
                </a:rPr>
                <a:t> L’un d’eux, voyant qu’il était guéri, revint sur ses pas, en </a:t>
              </a: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glorifiant Dieu </a:t>
              </a:r>
              <a:r>
                <a:rPr lang="fr-FR" sz="2400" dirty="0">
                  <a:latin typeface="Times New Roman" panose="02020603050405020304" pitchFamily="18" charset="0"/>
                  <a:ea typeface="Calibri" panose="020F0502020204030204" pitchFamily="34" charset="0"/>
                  <a:cs typeface="Times New Roman" panose="02020603050405020304" pitchFamily="18" charset="0"/>
                </a:rPr>
                <a:t>à pleine voix.</a:t>
              </a:r>
            </a:p>
          </p:txBody>
        </p:sp>
      </p:grpSp>
      <p:pic>
        <p:nvPicPr>
          <p:cNvPr id="6" name="Image 5">
            <a:extLst>
              <a:ext uri="{FF2B5EF4-FFF2-40B4-BE49-F238E27FC236}">
                <a16:creationId xmlns:a16="http://schemas.microsoft.com/office/drawing/2014/main" id="{B172250F-ABF5-3935-907A-1608BDE547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30816" y="1068159"/>
            <a:ext cx="2079982" cy="4264963"/>
          </a:xfrm>
          <a:prstGeom prst="rect">
            <a:avLst/>
          </a:prstGeom>
        </p:spPr>
      </p:pic>
    </p:spTree>
    <p:extLst>
      <p:ext uri="{BB962C8B-B14F-4D97-AF65-F5344CB8AC3E}">
        <p14:creationId xmlns:p14="http://schemas.microsoft.com/office/powerpoint/2010/main" val="2540710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9CBF1FD0-4F08-B9E7-623B-A0ABFB3EB337}"/>
              </a:ext>
            </a:extLst>
          </p:cNvPr>
          <p:cNvSpPr/>
          <p:nvPr/>
        </p:nvSpPr>
        <p:spPr>
          <a:xfrm>
            <a:off x="2659192" y="1586167"/>
            <a:ext cx="6311246" cy="110917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2E060719-39D4-D791-A2CF-B9A46B8AC198}"/>
              </a:ext>
            </a:extLst>
          </p:cNvPr>
          <p:cNvSpPr txBox="1"/>
          <p:nvPr/>
        </p:nvSpPr>
        <p:spPr>
          <a:xfrm>
            <a:off x="347933" y="181485"/>
            <a:ext cx="2010706" cy="338554"/>
          </a:xfrm>
          <a:prstGeom prst="rect">
            <a:avLst/>
          </a:prstGeom>
          <a:noFill/>
        </p:spPr>
        <p:txBody>
          <a:bodyPr wrap="square">
            <a:spAutoFit/>
          </a:bodyPr>
          <a:lstStyle/>
          <a:p>
            <a:r>
              <a:rPr lang="fr-FR"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glorifiant Dieu </a:t>
            </a:r>
            <a:endParaRPr lang="fr-FR" dirty="0"/>
          </a:p>
        </p:txBody>
      </p:sp>
      <p:grpSp>
        <p:nvGrpSpPr>
          <p:cNvPr id="13" name="Groupe 12">
            <a:extLst>
              <a:ext uri="{FF2B5EF4-FFF2-40B4-BE49-F238E27FC236}">
                <a16:creationId xmlns:a16="http://schemas.microsoft.com/office/drawing/2014/main" id="{B142C3CA-C08A-E042-A12C-0EB624ABDCFD}"/>
              </a:ext>
            </a:extLst>
          </p:cNvPr>
          <p:cNvGrpSpPr/>
          <p:nvPr/>
        </p:nvGrpSpPr>
        <p:grpSpPr>
          <a:xfrm>
            <a:off x="3784591" y="3550501"/>
            <a:ext cx="5185847" cy="1488593"/>
            <a:chOff x="1445689" y="3576139"/>
            <a:chExt cx="5185847" cy="1488593"/>
          </a:xfrm>
        </p:grpSpPr>
        <p:sp>
          <p:nvSpPr>
            <p:cNvPr id="7" name="Rectangle : coins arrondis 6">
              <a:extLst>
                <a:ext uri="{FF2B5EF4-FFF2-40B4-BE49-F238E27FC236}">
                  <a16:creationId xmlns:a16="http://schemas.microsoft.com/office/drawing/2014/main" id="{96B1F324-1317-CDE1-BC89-42C9707DF3C6}"/>
                </a:ext>
              </a:extLst>
            </p:cNvPr>
            <p:cNvSpPr/>
            <p:nvPr/>
          </p:nvSpPr>
          <p:spPr>
            <a:xfrm>
              <a:off x="1445689" y="3576139"/>
              <a:ext cx="5185847" cy="148859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C5FF58B7-D9DE-B5CD-ED1A-8CBABFD9BF53}"/>
                </a:ext>
              </a:extLst>
            </p:cNvPr>
            <p:cNvSpPr txBox="1"/>
            <p:nvPr/>
          </p:nvSpPr>
          <p:spPr>
            <a:xfrm>
              <a:off x="1766844" y="3627937"/>
              <a:ext cx="4702322" cy="1384995"/>
            </a:xfrm>
            <a:prstGeom prst="rect">
              <a:avLst/>
            </a:prstGeom>
            <a:noFill/>
          </p:spPr>
          <p:txBody>
            <a:bodyPr wrap="square">
              <a:spAutoFit/>
            </a:bodyPr>
            <a:lstStyle/>
            <a:p>
              <a:r>
                <a:rPr lang="fr-FR" sz="2800" dirty="0">
                  <a:solidFill>
                    <a:srgbClr val="000000"/>
                  </a:solidFill>
                  <a:effectLst/>
                  <a:latin typeface="Times New Roman" panose="02020603050405020304" pitchFamily="18" charset="0"/>
                  <a:ea typeface="Calibri" panose="020F0502020204030204" pitchFamily="34" charset="0"/>
                </a:rPr>
                <a:t>Glorifier, rendre gloire, </a:t>
              </a:r>
            </a:p>
            <a:p>
              <a:r>
                <a:rPr lang="fr-FR" sz="2800" dirty="0">
                  <a:solidFill>
                    <a:srgbClr val="000000"/>
                  </a:solidFill>
                  <a:effectLst/>
                  <a:latin typeface="Times New Roman" panose="02020603050405020304" pitchFamily="18" charset="0"/>
                  <a:ea typeface="Calibri" panose="020F0502020204030204" pitchFamily="34" charset="0"/>
                </a:rPr>
                <a:t>c’est reconnaître la grandeur, </a:t>
              </a:r>
            </a:p>
            <a:p>
              <a:r>
                <a:rPr lang="fr-FR" sz="2800" dirty="0">
                  <a:solidFill>
                    <a:srgbClr val="000000"/>
                  </a:solidFill>
                  <a:effectLst/>
                  <a:latin typeface="Times New Roman" panose="02020603050405020304" pitchFamily="18" charset="0"/>
                  <a:ea typeface="Calibri" panose="020F0502020204030204" pitchFamily="34" charset="0"/>
                </a:rPr>
                <a:t>la sainteté de Dieu.</a:t>
              </a:r>
              <a:endParaRPr lang="fr-FR" sz="2800" dirty="0"/>
            </a:p>
          </p:txBody>
        </p:sp>
      </p:grpSp>
      <p:sp>
        <p:nvSpPr>
          <p:cNvPr id="18" name="ZoneTexte 17">
            <a:extLst>
              <a:ext uri="{FF2B5EF4-FFF2-40B4-BE49-F238E27FC236}">
                <a16:creationId xmlns:a16="http://schemas.microsoft.com/office/drawing/2014/main" id="{95B29D74-0280-BF5D-DDDC-5B668E1FB53D}"/>
              </a:ext>
            </a:extLst>
          </p:cNvPr>
          <p:cNvSpPr txBox="1"/>
          <p:nvPr/>
        </p:nvSpPr>
        <p:spPr>
          <a:xfrm>
            <a:off x="3236721" y="1786479"/>
            <a:ext cx="5411624" cy="523220"/>
          </a:xfrm>
          <a:prstGeom prst="rect">
            <a:avLst/>
          </a:prstGeom>
          <a:noFill/>
        </p:spPr>
        <p:txBody>
          <a:bodyPr wrap="square">
            <a:spAutoFit/>
          </a:bodyPr>
          <a:lstStyle/>
          <a:p>
            <a:r>
              <a:rPr lang="fr-FR" sz="2800" b="0" dirty="0" err="1">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Doza</a:t>
            </a:r>
            <a:r>
              <a:rPr lang="fr-FR" sz="2800" b="0" dirty="0">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 : glorifier - gloire, splendeur</a:t>
            </a:r>
            <a:r>
              <a:rPr lang="fr-FR" sz="2800" b="1" dirty="0">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800" dirty="0">
              <a:latin typeface="Times New Roman" panose="02020603050405020304" pitchFamily="18" charset="0"/>
              <a:cs typeface="Times New Roman" panose="02020603050405020304" pitchFamily="18" charset="0"/>
            </a:endParaRPr>
          </a:p>
        </p:txBody>
      </p:sp>
      <p:pic>
        <p:nvPicPr>
          <p:cNvPr id="8" name="Image 7">
            <a:extLst>
              <a:ext uri="{FF2B5EF4-FFF2-40B4-BE49-F238E27FC236}">
                <a16:creationId xmlns:a16="http://schemas.microsoft.com/office/drawing/2014/main" id="{1ECB9412-7458-3930-E110-9722D6BAB6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0446" y="1418019"/>
            <a:ext cx="2079982" cy="4264963"/>
          </a:xfrm>
          <a:prstGeom prst="rect">
            <a:avLst/>
          </a:prstGeom>
        </p:spPr>
      </p:pic>
    </p:spTree>
    <p:extLst>
      <p:ext uri="{BB962C8B-B14F-4D97-AF65-F5344CB8AC3E}">
        <p14:creationId xmlns:p14="http://schemas.microsoft.com/office/powerpoint/2010/main" val="289439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CFB31FC7-E10A-3646-3B87-EE754FD7171C}"/>
              </a:ext>
            </a:extLst>
          </p:cNvPr>
          <p:cNvSpPr/>
          <p:nvPr/>
        </p:nvSpPr>
        <p:spPr>
          <a:xfrm>
            <a:off x="596861" y="560109"/>
            <a:ext cx="6564515" cy="1525065"/>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80457" tIns="40229" rIns="80457" bIns="40229" rtlCol="0" anchor="ctr"/>
          <a:lstStyle/>
          <a:p>
            <a:pPr algn="ctr"/>
            <a:endParaRPr lang="fr-FR" dirty="0"/>
          </a:p>
        </p:txBody>
      </p:sp>
      <p:sp>
        <p:nvSpPr>
          <p:cNvPr id="6" name="ZoneTexte 5">
            <a:extLst>
              <a:ext uri="{FF2B5EF4-FFF2-40B4-BE49-F238E27FC236}">
                <a16:creationId xmlns:a16="http://schemas.microsoft.com/office/drawing/2014/main" id="{8002EB00-E665-20DD-0357-969F2B163C17}"/>
              </a:ext>
            </a:extLst>
          </p:cNvPr>
          <p:cNvSpPr txBox="1"/>
          <p:nvPr/>
        </p:nvSpPr>
        <p:spPr>
          <a:xfrm>
            <a:off x="159925" y="57789"/>
            <a:ext cx="2010706" cy="338554"/>
          </a:xfrm>
          <a:prstGeom prst="rect">
            <a:avLst/>
          </a:prstGeom>
          <a:noFill/>
        </p:spPr>
        <p:txBody>
          <a:bodyPr wrap="square">
            <a:spAutoFit/>
          </a:bodyPr>
          <a:lstStyle/>
          <a:p>
            <a:r>
              <a:rPr lang="fr-FR"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glorifiant Dieu </a:t>
            </a:r>
            <a:endParaRPr lang="fr-FR" dirty="0"/>
          </a:p>
        </p:txBody>
      </p:sp>
      <p:sp>
        <p:nvSpPr>
          <p:cNvPr id="8" name="ZoneTexte 7">
            <a:extLst>
              <a:ext uri="{FF2B5EF4-FFF2-40B4-BE49-F238E27FC236}">
                <a16:creationId xmlns:a16="http://schemas.microsoft.com/office/drawing/2014/main" id="{CD8CE80D-BFF7-6A8A-2E87-939CEB0421D0}"/>
              </a:ext>
            </a:extLst>
          </p:cNvPr>
          <p:cNvSpPr txBox="1"/>
          <p:nvPr/>
        </p:nvSpPr>
        <p:spPr>
          <a:xfrm>
            <a:off x="694165" y="679802"/>
            <a:ext cx="6289885" cy="1200329"/>
          </a:xfrm>
          <a:prstGeom prst="rect">
            <a:avLst/>
          </a:prstGeom>
          <a:noFill/>
        </p:spPr>
        <p:txBody>
          <a:bodyPr wrap="square">
            <a:spAutoFit/>
          </a:bodyPr>
          <a:lstStyle/>
          <a:p>
            <a:r>
              <a:rPr lang="fr-FR" sz="2400" b="1" dirty="0">
                <a:effectLst/>
                <a:latin typeface="Times New Roman" panose="02020603050405020304" pitchFamily="18" charset="0"/>
                <a:ea typeface="Calibri" panose="020F0502020204030204" pitchFamily="34" charset="0"/>
              </a:rPr>
              <a:t>Jean 14, 13</a:t>
            </a:r>
            <a:r>
              <a:rPr lang="fr-FR" sz="2400" dirty="0">
                <a:effectLst/>
                <a:latin typeface="Times New Roman" panose="02020603050405020304" pitchFamily="18" charset="0"/>
                <a:ea typeface="Calibri" panose="020F0502020204030204" pitchFamily="34" charset="0"/>
              </a:rPr>
              <a:t> : “ …</a:t>
            </a:r>
            <a:r>
              <a:rPr lang="fr-FR" sz="2400" i="1" dirty="0">
                <a:effectLst/>
                <a:latin typeface="Times New Roman" panose="02020603050405020304" pitchFamily="18" charset="0"/>
                <a:ea typeface="Calibri" panose="020F0502020204030204" pitchFamily="34" charset="0"/>
              </a:rPr>
              <a:t>et tout ce que vous demanderez en mon nom, je le ferai, </a:t>
            </a:r>
          </a:p>
          <a:p>
            <a:r>
              <a:rPr lang="fr-FR" sz="2400" i="1" dirty="0">
                <a:effectLst/>
                <a:latin typeface="Times New Roman" panose="02020603050405020304" pitchFamily="18" charset="0"/>
                <a:ea typeface="Calibri" panose="020F0502020204030204" pitchFamily="34" charset="0"/>
              </a:rPr>
              <a:t>afin que le Père soit glorifié dans le Fils</a:t>
            </a:r>
            <a:r>
              <a:rPr lang="fr-FR" sz="2400" dirty="0">
                <a:effectLst/>
                <a:latin typeface="Times New Roman" panose="02020603050405020304" pitchFamily="18" charset="0"/>
                <a:ea typeface="Calibri" panose="020F0502020204030204" pitchFamily="34" charset="0"/>
              </a:rPr>
              <a:t>. ”</a:t>
            </a:r>
            <a:endParaRPr lang="fr-FR" sz="2400" dirty="0">
              <a:effectLst/>
              <a:latin typeface="Calibri" panose="020F0502020204030204" pitchFamily="34" charset="0"/>
              <a:ea typeface="Calibri" panose="020F0502020204030204" pitchFamily="34" charset="0"/>
            </a:endParaRPr>
          </a:p>
        </p:txBody>
      </p:sp>
      <p:grpSp>
        <p:nvGrpSpPr>
          <p:cNvPr id="15" name="Groupe 14">
            <a:extLst>
              <a:ext uri="{FF2B5EF4-FFF2-40B4-BE49-F238E27FC236}">
                <a16:creationId xmlns:a16="http://schemas.microsoft.com/office/drawing/2014/main" id="{A8C37A90-F051-1AD5-57A5-E3CD902DC6F1}"/>
              </a:ext>
            </a:extLst>
          </p:cNvPr>
          <p:cNvGrpSpPr/>
          <p:nvPr/>
        </p:nvGrpSpPr>
        <p:grpSpPr>
          <a:xfrm>
            <a:off x="596861" y="2412707"/>
            <a:ext cx="7889113" cy="2176385"/>
            <a:chOff x="596861" y="2412707"/>
            <a:chExt cx="7889113" cy="2176385"/>
          </a:xfrm>
        </p:grpSpPr>
        <p:sp>
          <p:nvSpPr>
            <p:cNvPr id="10" name="ZoneTexte 9">
              <a:extLst>
                <a:ext uri="{FF2B5EF4-FFF2-40B4-BE49-F238E27FC236}">
                  <a16:creationId xmlns:a16="http://schemas.microsoft.com/office/drawing/2014/main" id="{4AB01677-D02B-25FE-02BA-424657EBB387}"/>
                </a:ext>
              </a:extLst>
            </p:cNvPr>
            <p:cNvSpPr txBox="1"/>
            <p:nvPr/>
          </p:nvSpPr>
          <p:spPr>
            <a:xfrm>
              <a:off x="785511" y="2544181"/>
              <a:ext cx="7247536" cy="1938992"/>
            </a:xfrm>
            <a:prstGeom prst="rect">
              <a:avLst/>
            </a:prstGeom>
            <a:noFill/>
          </p:spPr>
          <p:txBody>
            <a:bodyPr wrap="square">
              <a:spAutoFit/>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A la nativité</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les anges chantent la gloire de Dieu. </a:t>
              </a:r>
            </a:p>
            <a:p>
              <a:r>
                <a:rPr lang="fr-FR" sz="2400" b="1" dirty="0">
                  <a:effectLst/>
                  <a:latin typeface="Times New Roman" panose="02020603050405020304" pitchFamily="18" charset="0"/>
                  <a:ea typeface="Times New Roman" panose="02020603050405020304" pitchFamily="18" charset="0"/>
                  <a:cs typeface="Times New Roman" panose="02020603050405020304" pitchFamily="18" charset="0"/>
                </a:rPr>
                <a:t>Luc 2, 13-14</a:t>
              </a:r>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i="1" dirty="0">
                  <a:effectLst/>
                  <a:latin typeface="Times New Roman" panose="02020603050405020304" pitchFamily="18" charset="0"/>
                  <a:ea typeface="Times New Roman" panose="02020603050405020304" pitchFamily="18" charset="0"/>
                  <a:cs typeface="Times New Roman" panose="02020603050405020304" pitchFamily="18" charset="0"/>
                </a:rPr>
                <a:t>Et soudain, il y eut avec l’ange une troupe céleste innombrable, qui louait Dieu en disant : « Gloire à Dieu au plus haut des cieux, et paix sur la terre aux hommes, qu’Il aime. »”</a:t>
              </a:r>
              <a:endParaRPr lang="fr-FR"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 coins arrondis 10">
              <a:extLst>
                <a:ext uri="{FF2B5EF4-FFF2-40B4-BE49-F238E27FC236}">
                  <a16:creationId xmlns:a16="http://schemas.microsoft.com/office/drawing/2014/main" id="{83511853-DB5A-2DCF-925D-3C7C141BFF97}"/>
                </a:ext>
              </a:extLst>
            </p:cNvPr>
            <p:cNvSpPr/>
            <p:nvPr/>
          </p:nvSpPr>
          <p:spPr>
            <a:xfrm>
              <a:off x="596861" y="2412707"/>
              <a:ext cx="7889113" cy="2176385"/>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80457" tIns="40229" rIns="80457" bIns="40229" rtlCol="0" anchor="ctr"/>
            <a:lstStyle/>
            <a:p>
              <a:pPr algn="ctr"/>
              <a:endParaRPr lang="fr-FR" dirty="0"/>
            </a:p>
          </p:txBody>
        </p:sp>
      </p:grpSp>
      <p:grpSp>
        <p:nvGrpSpPr>
          <p:cNvPr id="16" name="Groupe 15">
            <a:extLst>
              <a:ext uri="{FF2B5EF4-FFF2-40B4-BE49-F238E27FC236}">
                <a16:creationId xmlns:a16="http://schemas.microsoft.com/office/drawing/2014/main" id="{C9926A60-769A-A879-BE7C-772BFD67A31D}"/>
              </a:ext>
            </a:extLst>
          </p:cNvPr>
          <p:cNvGrpSpPr/>
          <p:nvPr/>
        </p:nvGrpSpPr>
        <p:grpSpPr>
          <a:xfrm>
            <a:off x="596861" y="4772826"/>
            <a:ext cx="6718340" cy="1525065"/>
            <a:chOff x="596861" y="4829744"/>
            <a:chExt cx="6718340" cy="1525065"/>
          </a:xfrm>
        </p:grpSpPr>
        <p:sp>
          <p:nvSpPr>
            <p:cNvPr id="13" name="ZoneTexte 12">
              <a:extLst>
                <a:ext uri="{FF2B5EF4-FFF2-40B4-BE49-F238E27FC236}">
                  <a16:creationId xmlns:a16="http://schemas.microsoft.com/office/drawing/2014/main" id="{E876A1F8-5857-D4F4-A586-8D8885567E99}"/>
                </a:ext>
              </a:extLst>
            </p:cNvPr>
            <p:cNvSpPr txBox="1"/>
            <p:nvPr/>
          </p:nvSpPr>
          <p:spPr>
            <a:xfrm>
              <a:off x="785511" y="4916625"/>
              <a:ext cx="6529689" cy="1200329"/>
            </a:xfrm>
            <a:prstGeom prst="rect">
              <a:avLst/>
            </a:prstGeom>
            <a:noFill/>
          </p:spPr>
          <p:txBody>
            <a:bodyPr wrap="square">
              <a:spAutoFit/>
            </a:bodyPr>
            <a:lstStyle/>
            <a:p>
              <a:r>
                <a:rPr lang="fr-FR" sz="2400" b="1" dirty="0">
                  <a:effectLst/>
                  <a:latin typeface="Times New Roman" panose="02020603050405020304" pitchFamily="18" charset="0"/>
                  <a:ea typeface="Calibri" panose="020F0502020204030204" pitchFamily="34" charset="0"/>
                </a:rPr>
                <a:t>Chaque dimanche à la messe</a:t>
              </a:r>
              <a:r>
                <a:rPr lang="fr-FR" sz="2400" dirty="0">
                  <a:effectLst/>
                  <a:latin typeface="Times New Roman" panose="02020603050405020304" pitchFamily="18" charset="0"/>
                  <a:ea typeface="Calibri" panose="020F0502020204030204" pitchFamily="34" charset="0"/>
                </a:rPr>
                <a:t>, nous reprenons </a:t>
              </a:r>
            </a:p>
            <a:p>
              <a:r>
                <a:rPr lang="fr-FR" sz="2400" dirty="0">
                  <a:effectLst/>
                  <a:latin typeface="Times New Roman" panose="02020603050405020304" pitchFamily="18" charset="0"/>
                  <a:ea typeface="Calibri" panose="020F0502020204030204" pitchFamily="34" charset="0"/>
                </a:rPr>
                <a:t>leurs paroles avec le “Gloire à Dieu”. </a:t>
              </a:r>
            </a:p>
            <a:p>
              <a:r>
                <a:rPr lang="fr-FR" sz="2400" dirty="0">
                  <a:effectLst/>
                  <a:latin typeface="Times New Roman" panose="02020603050405020304" pitchFamily="18" charset="0"/>
                  <a:ea typeface="Calibri" panose="020F0502020204030204" pitchFamily="34" charset="0"/>
                </a:rPr>
                <a:t>Sauf pendant le temps de l’Avent, et du Carême.</a:t>
              </a:r>
              <a:endParaRPr lang="fr-FR" sz="2400" dirty="0"/>
            </a:p>
          </p:txBody>
        </p:sp>
        <p:sp>
          <p:nvSpPr>
            <p:cNvPr id="14" name="Rectangle : coins arrondis 13">
              <a:extLst>
                <a:ext uri="{FF2B5EF4-FFF2-40B4-BE49-F238E27FC236}">
                  <a16:creationId xmlns:a16="http://schemas.microsoft.com/office/drawing/2014/main" id="{F8B7D17C-17C3-63B8-4730-7B0E51A7A320}"/>
                </a:ext>
              </a:extLst>
            </p:cNvPr>
            <p:cNvSpPr/>
            <p:nvPr/>
          </p:nvSpPr>
          <p:spPr>
            <a:xfrm>
              <a:off x="596861" y="4829744"/>
              <a:ext cx="6718340" cy="1525065"/>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80457" tIns="40229" rIns="80457" bIns="40229" rtlCol="0" anchor="ctr"/>
            <a:lstStyle/>
            <a:p>
              <a:pPr algn="ctr"/>
              <a:endParaRPr lang="fr-FR" dirty="0"/>
            </a:p>
          </p:txBody>
        </p:sp>
      </p:grpSp>
    </p:spTree>
    <p:extLst>
      <p:ext uri="{BB962C8B-B14F-4D97-AF65-F5344CB8AC3E}">
        <p14:creationId xmlns:p14="http://schemas.microsoft.com/office/powerpoint/2010/main" val="411931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194B94ED-7CDC-7041-3E99-72B8108C61A1}"/>
              </a:ext>
            </a:extLst>
          </p:cNvPr>
          <p:cNvGrpSpPr/>
          <p:nvPr/>
        </p:nvGrpSpPr>
        <p:grpSpPr>
          <a:xfrm>
            <a:off x="805038" y="1649590"/>
            <a:ext cx="6766536" cy="3358246"/>
            <a:chOff x="328187" y="632639"/>
            <a:chExt cx="8041372" cy="2880247"/>
          </a:xfrm>
        </p:grpSpPr>
        <p:sp>
          <p:nvSpPr>
            <p:cNvPr id="2" name="Rectangle : coins arrondis 1">
              <a:extLst>
                <a:ext uri="{FF2B5EF4-FFF2-40B4-BE49-F238E27FC236}">
                  <a16:creationId xmlns:a16="http://schemas.microsoft.com/office/drawing/2014/main" id="{E41A2695-21CD-EDDF-657B-318142C6E2B5}"/>
                </a:ext>
              </a:extLst>
            </p:cNvPr>
            <p:cNvSpPr/>
            <p:nvPr/>
          </p:nvSpPr>
          <p:spPr>
            <a:xfrm>
              <a:off x="328187" y="632639"/>
              <a:ext cx="8041372" cy="288024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923EE74B-3935-311F-49B7-89E5479B4992}"/>
                </a:ext>
              </a:extLst>
            </p:cNvPr>
            <p:cNvSpPr txBox="1"/>
            <p:nvPr/>
          </p:nvSpPr>
          <p:spPr>
            <a:xfrm>
              <a:off x="682860" y="798790"/>
              <a:ext cx="7304144" cy="415498"/>
            </a:xfrm>
            <a:prstGeom prst="rect">
              <a:avLst/>
            </a:prstGeom>
            <a:noFill/>
          </p:spPr>
          <p:txBody>
            <a:bodyPr wrap="square">
              <a:spAutoFit/>
            </a:bodyPr>
            <a:lstStyle/>
            <a:p>
              <a:pPr algn="ctr"/>
              <a:endParaRPr lang="fr-FR" sz="2100" dirty="0">
                <a:latin typeface="Calibri" panose="020F0502020204030204" pitchFamily="34" charset="0"/>
                <a:ea typeface="Calibri" panose="020F0502020204030204" pitchFamily="34" charset="0"/>
              </a:endParaRPr>
            </a:p>
          </p:txBody>
        </p:sp>
      </p:grpSp>
      <p:sp>
        <p:nvSpPr>
          <p:cNvPr id="7" name="ZoneTexte 6">
            <a:extLst>
              <a:ext uri="{FF2B5EF4-FFF2-40B4-BE49-F238E27FC236}">
                <a16:creationId xmlns:a16="http://schemas.microsoft.com/office/drawing/2014/main" id="{30E7B4B3-C9FA-7C66-7AB3-3C9368CBDDAF}"/>
              </a:ext>
            </a:extLst>
          </p:cNvPr>
          <p:cNvSpPr txBox="1"/>
          <p:nvPr/>
        </p:nvSpPr>
        <p:spPr>
          <a:xfrm>
            <a:off x="159925" y="57789"/>
            <a:ext cx="2010706" cy="338554"/>
          </a:xfrm>
          <a:prstGeom prst="rect">
            <a:avLst/>
          </a:prstGeom>
          <a:noFill/>
        </p:spPr>
        <p:txBody>
          <a:bodyPr wrap="square">
            <a:spAutoFit/>
          </a:bodyPr>
          <a:lstStyle/>
          <a:p>
            <a:r>
              <a:rPr lang="fr-FR"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glorifiant Dieu </a:t>
            </a:r>
            <a:endParaRPr lang="fr-FR" dirty="0"/>
          </a:p>
        </p:txBody>
      </p:sp>
      <p:sp>
        <p:nvSpPr>
          <p:cNvPr id="12" name="ZoneTexte 11">
            <a:extLst>
              <a:ext uri="{FF2B5EF4-FFF2-40B4-BE49-F238E27FC236}">
                <a16:creationId xmlns:a16="http://schemas.microsoft.com/office/drawing/2014/main" id="{680D228F-CD76-C91F-144D-BC25712D3A2D}"/>
              </a:ext>
            </a:extLst>
          </p:cNvPr>
          <p:cNvSpPr txBox="1"/>
          <p:nvPr/>
        </p:nvSpPr>
        <p:spPr>
          <a:xfrm>
            <a:off x="1093209" y="2029098"/>
            <a:ext cx="6164326" cy="2677656"/>
          </a:xfrm>
          <a:prstGeom prst="rect">
            <a:avLst/>
          </a:prstGeom>
          <a:noFill/>
        </p:spPr>
        <p:txBody>
          <a:bodyPr wrap="square">
            <a:spAutoFit/>
          </a:bodyPr>
          <a:lstStyle/>
          <a:p>
            <a:r>
              <a:rPr lang="fr-FR" sz="2800" dirty="0">
                <a:effectLst/>
                <a:latin typeface="Times New Roman" panose="02020603050405020304" pitchFamily="18" charset="0"/>
                <a:ea typeface="Calibri" panose="020F0502020204030204" pitchFamily="34" charset="0"/>
              </a:rPr>
              <a:t>Glorifier Dieu, c’est reconnaître sa grandeur et son Amour immense pour l’homme. </a:t>
            </a:r>
          </a:p>
          <a:p>
            <a:r>
              <a:rPr lang="fr-FR" sz="2800" dirty="0">
                <a:effectLst/>
                <a:latin typeface="Times New Roman" panose="02020603050405020304" pitchFamily="18" charset="0"/>
                <a:ea typeface="Calibri" panose="020F0502020204030204" pitchFamily="34" charset="0"/>
              </a:rPr>
              <a:t>C’est croire qu’Il est avec nous </a:t>
            </a:r>
          </a:p>
          <a:p>
            <a:r>
              <a:rPr lang="fr-FR" sz="2800" dirty="0">
                <a:effectLst/>
                <a:latin typeface="Times New Roman" panose="02020603050405020304" pitchFamily="18" charset="0"/>
                <a:ea typeface="Calibri" panose="020F0502020204030204" pitchFamily="34" charset="0"/>
              </a:rPr>
              <a:t>dans les moments de profonde douleur, </a:t>
            </a:r>
          </a:p>
          <a:p>
            <a:r>
              <a:rPr lang="fr-FR" sz="2800" dirty="0">
                <a:effectLst/>
                <a:latin typeface="Times New Roman" panose="02020603050405020304" pitchFamily="18" charset="0"/>
                <a:ea typeface="Calibri" panose="020F0502020204030204" pitchFamily="34" charset="0"/>
              </a:rPr>
              <a:t>ou de profond doute. </a:t>
            </a:r>
            <a:endParaRPr lang="fr-FR" sz="2800" dirty="0"/>
          </a:p>
        </p:txBody>
      </p:sp>
    </p:spTree>
    <p:extLst>
      <p:ext uri="{BB962C8B-B14F-4D97-AF65-F5344CB8AC3E}">
        <p14:creationId xmlns:p14="http://schemas.microsoft.com/office/powerpoint/2010/main" val="1030478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2F3BE985-0DF8-C091-D0D1-D5DB3D2C7C89}"/>
              </a:ext>
            </a:extLst>
          </p:cNvPr>
          <p:cNvGrpSpPr/>
          <p:nvPr/>
        </p:nvGrpSpPr>
        <p:grpSpPr>
          <a:xfrm>
            <a:off x="3332860" y="1939610"/>
            <a:ext cx="6244120" cy="2452929"/>
            <a:chOff x="1573950" y="1632484"/>
            <a:chExt cx="9366069" cy="3749040"/>
          </a:xfrm>
        </p:grpSpPr>
        <p:sp>
          <p:nvSpPr>
            <p:cNvPr id="2" name="Rectangle : coins arrondis 1">
              <a:extLst>
                <a:ext uri="{FF2B5EF4-FFF2-40B4-BE49-F238E27FC236}">
                  <a16:creationId xmlns:a16="http://schemas.microsoft.com/office/drawing/2014/main" id="{42E58552-F4E4-DF56-54A0-B02C59C94783}"/>
                </a:ext>
              </a:extLst>
            </p:cNvPr>
            <p:cNvSpPr/>
            <p:nvPr/>
          </p:nvSpPr>
          <p:spPr>
            <a:xfrm>
              <a:off x="1573950" y="1632484"/>
              <a:ext cx="9366069" cy="374904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BE793604-C402-C68B-FFA9-3557764FBA0E}"/>
                </a:ext>
              </a:extLst>
            </p:cNvPr>
            <p:cNvSpPr txBox="1"/>
            <p:nvPr/>
          </p:nvSpPr>
          <p:spPr>
            <a:xfrm>
              <a:off x="2011387" y="2000889"/>
              <a:ext cx="8491194" cy="2681300"/>
            </a:xfrm>
            <a:prstGeom prst="rect">
              <a:avLst/>
            </a:prstGeom>
            <a:noFill/>
          </p:spPr>
          <p:txBody>
            <a:bodyPr wrap="square">
              <a:spAutoFit/>
            </a:bodyPr>
            <a:lstStyle/>
            <a:p>
              <a:pPr algn="ct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16</a:t>
              </a:r>
              <a:r>
                <a:rPr lang="fr-FR" sz="2800" dirty="0">
                  <a:latin typeface="Times New Roman" panose="02020603050405020304" pitchFamily="18" charset="0"/>
                  <a:ea typeface="Calibri" panose="020F0502020204030204" pitchFamily="34" charset="0"/>
                  <a:cs typeface="Times New Roman" panose="02020603050405020304" pitchFamily="18" charset="0"/>
                </a:rPr>
                <a:t> Il se jeta face contre terre </a:t>
              </a:r>
            </a:p>
            <a:p>
              <a:pPr algn="ctr"/>
              <a:r>
                <a:rPr lang="fr-FR" sz="2800" dirty="0">
                  <a:latin typeface="Times New Roman" panose="02020603050405020304" pitchFamily="18" charset="0"/>
                  <a:ea typeface="Calibri" panose="020F0502020204030204" pitchFamily="34" charset="0"/>
                  <a:cs typeface="Times New Roman" panose="02020603050405020304" pitchFamily="18" charset="0"/>
                </a:rPr>
                <a:t>aux pieds de Jésus </a:t>
              </a:r>
            </a:p>
            <a:p>
              <a:pPr algn="ctr"/>
              <a:r>
                <a:rPr lang="fr-FR" sz="2800" dirty="0">
                  <a:latin typeface="Times New Roman" panose="02020603050405020304" pitchFamily="18" charset="0"/>
                  <a:ea typeface="Calibri" panose="020F0502020204030204" pitchFamily="34" charset="0"/>
                  <a:cs typeface="Times New Roman" panose="02020603050405020304" pitchFamily="18" charset="0"/>
                </a:rPr>
                <a:t>en lui </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rendant grâce</a:t>
              </a:r>
              <a:r>
                <a:rPr lang="fr-FR" sz="2800" dirty="0">
                  <a:latin typeface="Times New Roman" panose="02020603050405020304" pitchFamily="18" charset="0"/>
                  <a:ea typeface="Calibri" panose="020F0502020204030204" pitchFamily="34" charset="0"/>
                  <a:cs typeface="Times New Roman" panose="02020603050405020304" pitchFamily="18" charset="0"/>
                </a:rPr>
                <a:t>.</a:t>
              </a:r>
              <a:endParaRPr lang="fr-FR" sz="2800" dirty="0"/>
            </a:p>
          </p:txBody>
        </p:sp>
      </p:grpSp>
      <p:pic>
        <p:nvPicPr>
          <p:cNvPr id="7" name="Image 6">
            <a:extLst>
              <a:ext uri="{FF2B5EF4-FFF2-40B4-BE49-F238E27FC236}">
                <a16:creationId xmlns:a16="http://schemas.microsoft.com/office/drawing/2014/main" id="{C9258098-F906-E0AC-8FB2-42BC5570B25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2273" y="316600"/>
            <a:ext cx="2979005" cy="5865876"/>
          </a:xfrm>
          <a:prstGeom prst="rect">
            <a:avLst/>
          </a:prstGeom>
        </p:spPr>
      </p:pic>
    </p:spTree>
    <p:extLst>
      <p:ext uri="{BB962C8B-B14F-4D97-AF65-F5344CB8AC3E}">
        <p14:creationId xmlns:p14="http://schemas.microsoft.com/office/powerpoint/2010/main" val="1802546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67163B5-F8D9-6501-2C41-F2CEB4CF75F4}"/>
              </a:ext>
            </a:extLst>
          </p:cNvPr>
          <p:cNvSpPr txBox="1"/>
          <p:nvPr/>
        </p:nvSpPr>
        <p:spPr>
          <a:xfrm>
            <a:off x="91912" y="192405"/>
            <a:ext cx="1353777"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rendant grâce</a:t>
            </a:r>
            <a:endParaRPr lang="fr-FR" dirty="0"/>
          </a:p>
        </p:txBody>
      </p:sp>
      <p:grpSp>
        <p:nvGrpSpPr>
          <p:cNvPr id="10" name="Groupe 9">
            <a:extLst>
              <a:ext uri="{FF2B5EF4-FFF2-40B4-BE49-F238E27FC236}">
                <a16:creationId xmlns:a16="http://schemas.microsoft.com/office/drawing/2014/main" id="{ECB4CC51-FE03-0B4E-DF28-D3698AB76AE5}"/>
              </a:ext>
            </a:extLst>
          </p:cNvPr>
          <p:cNvGrpSpPr/>
          <p:nvPr/>
        </p:nvGrpSpPr>
        <p:grpSpPr>
          <a:xfrm>
            <a:off x="1445689" y="1675616"/>
            <a:ext cx="6311246" cy="1605969"/>
            <a:chOff x="1779309" y="1675615"/>
            <a:chExt cx="7767687" cy="1835918"/>
          </a:xfrm>
        </p:grpSpPr>
        <p:sp>
          <p:nvSpPr>
            <p:cNvPr id="2" name="Rectangle : coins arrondis 1">
              <a:extLst>
                <a:ext uri="{FF2B5EF4-FFF2-40B4-BE49-F238E27FC236}">
                  <a16:creationId xmlns:a16="http://schemas.microsoft.com/office/drawing/2014/main" id="{9CBF1FD0-4F08-B9E7-623B-A0ABFB3EB337}"/>
                </a:ext>
              </a:extLst>
            </p:cNvPr>
            <p:cNvSpPr/>
            <p:nvPr/>
          </p:nvSpPr>
          <p:spPr>
            <a:xfrm>
              <a:off x="1779309" y="1675615"/>
              <a:ext cx="7767687" cy="18359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CF578DD1-6627-0E36-68F6-3EBA90A39874}"/>
                </a:ext>
              </a:extLst>
            </p:cNvPr>
            <p:cNvSpPr txBox="1"/>
            <p:nvPr/>
          </p:nvSpPr>
          <p:spPr>
            <a:xfrm>
              <a:off x="2066828" y="1784816"/>
              <a:ext cx="6094428" cy="1431161"/>
            </a:xfrm>
            <a:prstGeom prst="rect">
              <a:avLst/>
            </a:prstGeom>
            <a:noFill/>
          </p:spPr>
          <p:txBody>
            <a:bodyPr wrap="square">
              <a:spAutoFit/>
            </a:bodyPr>
            <a:lstStyle/>
            <a:p>
              <a:pPr algn="ct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Rendre grâce signifie : dire merci. </a:t>
              </a:r>
              <a:endParaRPr lang="fr-FR" sz="21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fr-FR" sz="2400" dirty="0">
                  <a:latin typeface="Times New Roman" panose="02020603050405020304" pitchFamily="18" charset="0"/>
                  <a:ea typeface="Calibri" panose="020F0502020204030204" pitchFamily="34" charset="0"/>
                  <a:cs typeface="Times New Roman" panose="02020603050405020304" pitchFamily="18" charset="0"/>
                </a:rPr>
                <a:t>Du grec ancien : </a:t>
              </a:r>
              <a:r>
                <a:rPr lang="fr-FR" sz="2400" i="1" dirty="0" err="1">
                  <a:latin typeface="Times New Roman" panose="02020603050405020304" pitchFamily="18" charset="0"/>
                  <a:ea typeface="Calibri" panose="020F0502020204030204" pitchFamily="34" charset="0"/>
                  <a:cs typeface="Times New Roman" panose="02020603050405020304" pitchFamily="18" charset="0"/>
                </a:rPr>
                <a:t>eukharistía</a:t>
              </a:r>
              <a:r>
                <a:rPr lang="fr-FR" sz="2400" dirty="0">
                  <a:latin typeface="Times New Roman" panose="02020603050405020304" pitchFamily="18" charset="0"/>
                  <a:ea typeface="Calibri" panose="020F0502020204030204" pitchFamily="34" charset="0"/>
                  <a:cs typeface="Times New Roman" panose="02020603050405020304" pitchFamily="18" charset="0"/>
                </a:rPr>
                <a:t> : </a:t>
              </a:r>
            </a:p>
            <a:p>
              <a:pPr algn="ctr"/>
              <a:r>
                <a:rPr lang="fr-FR" sz="2400" dirty="0">
                  <a:latin typeface="Times New Roman" panose="02020603050405020304" pitchFamily="18" charset="0"/>
                  <a:ea typeface="Calibri" panose="020F0502020204030204" pitchFamily="34" charset="0"/>
                  <a:cs typeface="Times New Roman" panose="02020603050405020304" pitchFamily="18" charset="0"/>
                </a:rPr>
                <a:t>rendre grâce, remercier.</a:t>
              </a:r>
              <a:endParaRPr lang="fr-FR" sz="2100" dirty="0">
                <a:latin typeface="Times New Roman" panose="02020603050405020304" pitchFamily="18" charset="0"/>
                <a:ea typeface="Calibri" panose="020F0502020204030204" pitchFamily="34" charset="0"/>
                <a:cs typeface="Times New Roman" panose="02020603050405020304" pitchFamily="18" charset="0"/>
              </a:endParaRPr>
            </a:p>
            <a:p>
              <a:endParaRPr lang="fr-FR" sz="1500" dirty="0">
                <a:latin typeface="Calibri" panose="020F0502020204030204" pitchFamily="34" charset="0"/>
                <a:ea typeface="Calibri" panose="020F0502020204030204" pitchFamily="34" charset="0"/>
              </a:endParaRPr>
            </a:p>
          </p:txBody>
        </p:sp>
      </p:grpSp>
      <p:pic>
        <p:nvPicPr>
          <p:cNvPr id="12" name="Image 11">
            <a:extLst>
              <a:ext uri="{FF2B5EF4-FFF2-40B4-BE49-F238E27FC236}">
                <a16:creationId xmlns:a16="http://schemas.microsoft.com/office/drawing/2014/main" id="{B4071EDD-593F-6914-2EA5-540E4B90B6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394338" y="144727"/>
            <a:ext cx="2725194" cy="3366806"/>
          </a:xfrm>
          <a:prstGeom prst="rect">
            <a:avLst/>
          </a:prstGeom>
        </p:spPr>
      </p:pic>
    </p:spTree>
    <p:extLst>
      <p:ext uri="{BB962C8B-B14F-4D97-AF65-F5344CB8AC3E}">
        <p14:creationId xmlns:p14="http://schemas.microsoft.com/office/powerpoint/2010/main" val="2220550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CFB31FC7-E10A-3646-3B87-EE754FD7171C}"/>
              </a:ext>
            </a:extLst>
          </p:cNvPr>
          <p:cNvSpPr/>
          <p:nvPr/>
        </p:nvSpPr>
        <p:spPr>
          <a:xfrm>
            <a:off x="1677382" y="2023650"/>
            <a:ext cx="5714729" cy="3881494"/>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80457" tIns="40229" rIns="80457" bIns="40229" rtlCol="0" anchor="ctr"/>
          <a:lstStyle/>
          <a:p>
            <a:pPr algn="ctr"/>
            <a:endParaRPr lang="fr-FR" dirty="0"/>
          </a:p>
        </p:txBody>
      </p:sp>
      <p:sp>
        <p:nvSpPr>
          <p:cNvPr id="3" name="ZoneTexte 2">
            <a:extLst>
              <a:ext uri="{FF2B5EF4-FFF2-40B4-BE49-F238E27FC236}">
                <a16:creationId xmlns:a16="http://schemas.microsoft.com/office/drawing/2014/main" id="{9F094A30-3774-791C-B45F-7C5CF21D4576}"/>
              </a:ext>
            </a:extLst>
          </p:cNvPr>
          <p:cNvSpPr txBox="1"/>
          <p:nvPr/>
        </p:nvSpPr>
        <p:spPr>
          <a:xfrm>
            <a:off x="91912" y="192405"/>
            <a:ext cx="1353777"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rendant grâce</a:t>
            </a:r>
            <a:endParaRPr lang="fr-FR" dirty="0"/>
          </a:p>
        </p:txBody>
      </p:sp>
      <p:sp>
        <p:nvSpPr>
          <p:cNvPr id="5" name="ZoneTexte 4">
            <a:extLst>
              <a:ext uri="{FF2B5EF4-FFF2-40B4-BE49-F238E27FC236}">
                <a16:creationId xmlns:a16="http://schemas.microsoft.com/office/drawing/2014/main" id="{E2F3D5C6-97AF-70D5-AA71-B543BF4EA608}"/>
              </a:ext>
            </a:extLst>
          </p:cNvPr>
          <p:cNvSpPr txBox="1"/>
          <p:nvPr/>
        </p:nvSpPr>
        <p:spPr>
          <a:xfrm>
            <a:off x="1779933" y="2200226"/>
            <a:ext cx="5282988" cy="3528341"/>
          </a:xfrm>
          <a:prstGeom prst="rect">
            <a:avLst/>
          </a:prstGeom>
          <a:noFill/>
        </p:spPr>
        <p:txBody>
          <a:bodyPr wrap="square" lIns="80457" tIns="40229" rIns="80457" bIns="40229">
            <a:spAutoFit/>
          </a:bodyPr>
          <a:lstStyle/>
          <a:p>
            <a:pPr algn="ctr"/>
            <a:r>
              <a:rPr lang="fr-FR" sz="2800" dirty="0">
                <a:latin typeface="Times New Roman" panose="02020603050405020304" pitchFamily="18" charset="0"/>
                <a:ea typeface="Calibri" panose="020F0502020204030204" pitchFamily="34" charset="0"/>
              </a:rPr>
              <a:t>L’Eucharistie, </a:t>
            </a:r>
          </a:p>
          <a:p>
            <a:pPr algn="ctr"/>
            <a:r>
              <a:rPr lang="fr-FR" sz="2800" dirty="0">
                <a:latin typeface="Times New Roman" panose="02020603050405020304" pitchFamily="18" charset="0"/>
                <a:ea typeface="Calibri" panose="020F0502020204030204" pitchFamily="34" charset="0"/>
              </a:rPr>
              <a:t>source et sommet </a:t>
            </a:r>
          </a:p>
          <a:p>
            <a:pPr algn="ctr"/>
            <a:r>
              <a:rPr lang="fr-FR" sz="2800" dirty="0">
                <a:latin typeface="Times New Roman" panose="02020603050405020304" pitchFamily="18" charset="0"/>
                <a:ea typeface="Calibri" panose="020F0502020204030204" pitchFamily="34" charset="0"/>
              </a:rPr>
              <a:t>de la vie chrétienne, </a:t>
            </a:r>
          </a:p>
          <a:p>
            <a:pPr algn="ctr"/>
            <a:r>
              <a:rPr lang="fr-FR" sz="2800" dirty="0">
                <a:latin typeface="Times New Roman" panose="02020603050405020304" pitchFamily="18" charset="0"/>
                <a:ea typeface="Calibri" panose="020F0502020204030204" pitchFamily="34" charset="0"/>
              </a:rPr>
              <a:t>est un des sacrements </a:t>
            </a:r>
          </a:p>
          <a:p>
            <a:pPr algn="ctr"/>
            <a:r>
              <a:rPr lang="fr-FR" sz="2800" dirty="0">
                <a:latin typeface="Times New Roman" panose="02020603050405020304" pitchFamily="18" charset="0"/>
                <a:ea typeface="Calibri" panose="020F0502020204030204" pitchFamily="34" charset="0"/>
              </a:rPr>
              <a:t>les plus importants </a:t>
            </a:r>
          </a:p>
          <a:p>
            <a:pPr algn="ctr"/>
            <a:r>
              <a:rPr lang="fr-FR" sz="2800" dirty="0">
                <a:latin typeface="Times New Roman" panose="02020603050405020304" pitchFamily="18" charset="0"/>
                <a:ea typeface="Calibri" panose="020F0502020204030204" pitchFamily="34" charset="0"/>
              </a:rPr>
              <a:t>où nous rendons grâce à Dieu </a:t>
            </a:r>
          </a:p>
          <a:p>
            <a:pPr algn="ctr"/>
            <a:r>
              <a:rPr lang="fr-FR" sz="2800" dirty="0">
                <a:latin typeface="Times New Roman" panose="02020603050405020304" pitchFamily="18" charset="0"/>
                <a:ea typeface="Calibri" panose="020F0502020204030204" pitchFamily="34" charset="0"/>
              </a:rPr>
              <a:t>qui nous sauve </a:t>
            </a:r>
          </a:p>
          <a:p>
            <a:pPr algn="ctr"/>
            <a:r>
              <a:rPr lang="fr-FR" sz="2800" dirty="0">
                <a:latin typeface="Times New Roman" panose="02020603050405020304" pitchFamily="18" charset="0"/>
                <a:ea typeface="Calibri" panose="020F0502020204030204" pitchFamily="34" charset="0"/>
              </a:rPr>
              <a:t>par son Fils Jésus-Christ</a:t>
            </a:r>
            <a:r>
              <a:rPr lang="fr-FR" sz="2400" dirty="0">
                <a:latin typeface="Times New Roman" panose="02020603050405020304" pitchFamily="18" charset="0"/>
                <a:ea typeface="Calibri" panose="020F0502020204030204" pitchFamily="34" charset="0"/>
              </a:rPr>
              <a:t>. </a:t>
            </a:r>
            <a:endParaRPr lang="fr-FR" sz="2100" dirty="0">
              <a:latin typeface="Calibri" panose="020F0502020204030204" pitchFamily="34" charset="0"/>
              <a:ea typeface="Calibri" panose="020F0502020204030204" pitchFamily="34" charset="0"/>
            </a:endParaRPr>
          </a:p>
        </p:txBody>
      </p:sp>
      <p:pic>
        <p:nvPicPr>
          <p:cNvPr id="7" name="Image 6">
            <a:extLst>
              <a:ext uri="{FF2B5EF4-FFF2-40B4-BE49-F238E27FC236}">
                <a16:creationId xmlns:a16="http://schemas.microsoft.com/office/drawing/2014/main" id="{0BC7C280-87DE-D4ED-5C5A-9D7A56EEE67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408379" y="80288"/>
            <a:ext cx="1573015" cy="1943360"/>
          </a:xfrm>
          <a:prstGeom prst="rect">
            <a:avLst/>
          </a:prstGeom>
        </p:spPr>
      </p:pic>
    </p:spTree>
    <p:extLst>
      <p:ext uri="{BB962C8B-B14F-4D97-AF65-F5344CB8AC3E}">
        <p14:creationId xmlns:p14="http://schemas.microsoft.com/office/powerpoint/2010/main" val="1858563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0F72D7B-66E5-F402-ADF7-3C8A3342CB5B}"/>
              </a:ext>
            </a:extLst>
          </p:cNvPr>
          <p:cNvSpPr txBox="1"/>
          <p:nvPr/>
        </p:nvSpPr>
        <p:spPr>
          <a:xfrm>
            <a:off x="91912" y="192405"/>
            <a:ext cx="1353777"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rendant grâce</a:t>
            </a:r>
            <a:endParaRPr lang="fr-FR" dirty="0"/>
          </a:p>
        </p:txBody>
      </p:sp>
      <p:grpSp>
        <p:nvGrpSpPr>
          <p:cNvPr id="10" name="Groupe 9">
            <a:extLst>
              <a:ext uri="{FF2B5EF4-FFF2-40B4-BE49-F238E27FC236}">
                <a16:creationId xmlns:a16="http://schemas.microsoft.com/office/drawing/2014/main" id="{194B94ED-7CDC-7041-3E99-72B8108C61A1}"/>
              </a:ext>
            </a:extLst>
          </p:cNvPr>
          <p:cNvGrpSpPr/>
          <p:nvPr/>
        </p:nvGrpSpPr>
        <p:grpSpPr>
          <a:xfrm>
            <a:off x="820396" y="616659"/>
            <a:ext cx="6152745" cy="2502556"/>
            <a:chOff x="328187" y="632639"/>
            <a:chExt cx="8041372" cy="3217935"/>
          </a:xfrm>
        </p:grpSpPr>
        <p:sp>
          <p:nvSpPr>
            <p:cNvPr id="2" name="Rectangle : coins arrondis 1">
              <a:extLst>
                <a:ext uri="{FF2B5EF4-FFF2-40B4-BE49-F238E27FC236}">
                  <a16:creationId xmlns:a16="http://schemas.microsoft.com/office/drawing/2014/main" id="{E41A2695-21CD-EDDF-657B-318142C6E2B5}"/>
                </a:ext>
              </a:extLst>
            </p:cNvPr>
            <p:cNvSpPr/>
            <p:nvPr/>
          </p:nvSpPr>
          <p:spPr>
            <a:xfrm>
              <a:off x="328187" y="632639"/>
              <a:ext cx="8041372" cy="288024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923EE74B-3935-311F-49B7-89E5479B4992}"/>
                </a:ext>
              </a:extLst>
            </p:cNvPr>
            <p:cNvSpPr txBox="1"/>
            <p:nvPr/>
          </p:nvSpPr>
          <p:spPr>
            <a:xfrm>
              <a:off x="696801" y="976849"/>
              <a:ext cx="7304144" cy="2873725"/>
            </a:xfrm>
            <a:prstGeom prst="rect">
              <a:avLst/>
            </a:prstGeom>
            <a:noFill/>
          </p:spPr>
          <p:txBody>
            <a:bodyPr wrap="square">
              <a:spAutoFit/>
            </a:bodyPr>
            <a:lstStyle/>
            <a:p>
              <a:pPr algn="ctr"/>
              <a:r>
                <a:rPr lang="fr-FR" sz="2800" dirty="0">
                  <a:latin typeface="Times New Roman" panose="02020603050405020304" pitchFamily="18" charset="0"/>
                  <a:ea typeface="Calibri" panose="020F0502020204030204" pitchFamily="34" charset="0"/>
                </a:rPr>
                <a:t>Rendre grâce à Dieu, </a:t>
              </a:r>
            </a:p>
            <a:p>
              <a:pPr algn="ctr"/>
              <a:r>
                <a:rPr lang="fr-FR" sz="2800" dirty="0">
                  <a:latin typeface="Times New Roman" panose="02020603050405020304" pitchFamily="18" charset="0"/>
                  <a:ea typeface="Calibri" panose="020F0502020204030204" pitchFamily="34" charset="0"/>
                </a:rPr>
                <a:t>c’est reconnaitre à Dieu </a:t>
              </a:r>
            </a:p>
            <a:p>
              <a:pPr algn="ctr"/>
              <a:r>
                <a:rPr lang="fr-FR" sz="2800" dirty="0">
                  <a:latin typeface="Times New Roman" panose="02020603050405020304" pitchFamily="18" charset="0"/>
                  <a:ea typeface="Calibri" panose="020F0502020204030204" pitchFamily="34" charset="0"/>
                </a:rPr>
                <a:t>tous les dons qu’il nous fait </a:t>
              </a:r>
            </a:p>
            <a:p>
              <a:pPr algn="ctr"/>
              <a:r>
                <a:rPr lang="fr-FR" sz="2800" dirty="0">
                  <a:latin typeface="Times New Roman" panose="02020603050405020304" pitchFamily="18" charset="0"/>
                  <a:ea typeface="Calibri" panose="020F0502020204030204" pitchFamily="34" charset="0"/>
                </a:rPr>
                <a:t>et lui dire merci pour tout cela</a:t>
              </a:r>
              <a:r>
                <a:rPr lang="fr-FR" sz="2100" dirty="0">
                  <a:latin typeface="Times New Roman" panose="02020603050405020304" pitchFamily="18" charset="0"/>
                  <a:ea typeface="Calibri" panose="020F0502020204030204" pitchFamily="34" charset="0"/>
                </a:rPr>
                <a:t>. </a:t>
              </a:r>
            </a:p>
          </p:txBody>
        </p:sp>
      </p:grpSp>
      <p:grpSp>
        <p:nvGrpSpPr>
          <p:cNvPr id="9" name="Groupe 8">
            <a:extLst>
              <a:ext uri="{FF2B5EF4-FFF2-40B4-BE49-F238E27FC236}">
                <a16:creationId xmlns:a16="http://schemas.microsoft.com/office/drawing/2014/main" id="{87FF7346-61EE-2FC1-171C-6A493EDC52E3}"/>
              </a:ext>
            </a:extLst>
          </p:cNvPr>
          <p:cNvGrpSpPr/>
          <p:nvPr/>
        </p:nvGrpSpPr>
        <p:grpSpPr>
          <a:xfrm>
            <a:off x="2730726" y="4216595"/>
            <a:ext cx="6806128" cy="1278351"/>
            <a:chOff x="4604995" y="4222960"/>
            <a:chExt cx="7074815" cy="3076343"/>
          </a:xfrm>
        </p:grpSpPr>
        <p:sp>
          <p:nvSpPr>
            <p:cNvPr id="6" name="Rectangle : coins arrondis 5">
              <a:extLst>
                <a:ext uri="{FF2B5EF4-FFF2-40B4-BE49-F238E27FC236}">
                  <a16:creationId xmlns:a16="http://schemas.microsoft.com/office/drawing/2014/main" id="{1FFBF77E-456A-DEB7-AFD9-656F7076E9E9}"/>
                </a:ext>
              </a:extLst>
            </p:cNvPr>
            <p:cNvSpPr/>
            <p:nvPr/>
          </p:nvSpPr>
          <p:spPr>
            <a:xfrm>
              <a:off x="4604995" y="4222960"/>
              <a:ext cx="7074815" cy="307634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4E648415-070F-44F1-A11C-0CF8BB5016A5}"/>
                </a:ext>
              </a:extLst>
            </p:cNvPr>
            <p:cNvSpPr txBox="1"/>
            <p:nvPr/>
          </p:nvSpPr>
          <p:spPr>
            <a:xfrm>
              <a:off x="5095188" y="4389111"/>
              <a:ext cx="6094429" cy="1230055"/>
            </a:xfrm>
            <a:prstGeom prst="rect">
              <a:avLst/>
            </a:prstGeom>
            <a:noFill/>
          </p:spPr>
          <p:txBody>
            <a:bodyPr wrap="square">
              <a:spAutoFit/>
            </a:bodyPr>
            <a:lstStyle/>
            <a:p>
              <a:pPr algn="ctr"/>
              <a:r>
                <a:rPr lang="fr-FR" sz="2800" dirty="0">
                  <a:latin typeface="Times New Roman" panose="02020603050405020304" pitchFamily="18" charset="0"/>
                  <a:ea typeface="Calibri" panose="020F0502020204030204" pitchFamily="34" charset="0"/>
                  <a:cs typeface="Times New Roman" panose="02020603050405020304" pitchFamily="18" charset="0"/>
                </a:rPr>
                <a:t>La messe est une action de grâce, </a:t>
              </a:r>
            </a:p>
            <a:p>
              <a:pPr algn="ctr"/>
              <a:r>
                <a:rPr lang="fr-FR" sz="2800" dirty="0">
                  <a:effectLst/>
                  <a:latin typeface="Times New Roman" panose="02020603050405020304" pitchFamily="18" charset="0"/>
                  <a:ea typeface="Calibri" panose="020F0502020204030204" pitchFamily="34" charset="0"/>
                </a:rPr>
                <a:t>pour le don que fait Jésus de sa vie. </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p>
          </p:txBody>
        </p:sp>
      </p:grpSp>
      <p:pic>
        <p:nvPicPr>
          <p:cNvPr id="11" name="Image 10">
            <a:extLst>
              <a:ext uri="{FF2B5EF4-FFF2-40B4-BE49-F238E27FC236}">
                <a16:creationId xmlns:a16="http://schemas.microsoft.com/office/drawing/2014/main" id="{F7EA6F56-FD8B-D34C-14C1-E8931BC31CE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874642" y="2496619"/>
            <a:ext cx="1573015" cy="1943360"/>
          </a:xfrm>
          <a:prstGeom prst="rect">
            <a:avLst/>
          </a:prstGeom>
        </p:spPr>
      </p:pic>
    </p:spTree>
    <p:extLst>
      <p:ext uri="{BB962C8B-B14F-4D97-AF65-F5344CB8AC3E}">
        <p14:creationId xmlns:p14="http://schemas.microsoft.com/office/powerpoint/2010/main" val="374136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C92C4957-1F34-D338-73DC-BDF55D976397}"/>
              </a:ext>
            </a:extLst>
          </p:cNvPr>
          <p:cNvSpPr/>
          <p:nvPr/>
        </p:nvSpPr>
        <p:spPr>
          <a:xfrm>
            <a:off x="3248062" y="2313500"/>
            <a:ext cx="6165718" cy="2035243"/>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80457" tIns="40229" rIns="80457" bIns="40229" rtlCol="0" anchor="ctr"/>
          <a:lstStyle/>
          <a:p>
            <a:pPr algn="ctr"/>
            <a:endParaRPr lang="fr-FR"/>
          </a:p>
        </p:txBody>
      </p:sp>
      <p:sp>
        <p:nvSpPr>
          <p:cNvPr id="4" name="ZoneTexte 3">
            <a:extLst>
              <a:ext uri="{FF2B5EF4-FFF2-40B4-BE49-F238E27FC236}">
                <a16:creationId xmlns:a16="http://schemas.microsoft.com/office/drawing/2014/main" id="{3621C94F-1732-818D-7AB6-F7B4EDE5F2B4}"/>
              </a:ext>
            </a:extLst>
          </p:cNvPr>
          <p:cNvSpPr txBox="1"/>
          <p:nvPr/>
        </p:nvSpPr>
        <p:spPr>
          <a:xfrm>
            <a:off x="3647914" y="2644168"/>
            <a:ext cx="4951723" cy="1373905"/>
          </a:xfrm>
          <a:prstGeom prst="rect">
            <a:avLst/>
          </a:prstGeom>
          <a:noFill/>
        </p:spPr>
        <p:txBody>
          <a:bodyPr wrap="square" lIns="80457" tIns="40229" rIns="80457" bIns="40229">
            <a:spAutoFit/>
          </a:bodyPr>
          <a:lstStyle/>
          <a:p>
            <a:pPr algn="ct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16</a:t>
            </a:r>
            <a:r>
              <a:rPr lang="fr-FR" sz="2800" dirty="0">
                <a:latin typeface="Times New Roman" panose="02020603050405020304" pitchFamily="18" charset="0"/>
                <a:ea typeface="Calibri" panose="020F0502020204030204" pitchFamily="34" charset="0"/>
                <a:cs typeface="Times New Roman" panose="02020603050405020304" pitchFamily="18" charset="0"/>
              </a:rPr>
              <a:t> Il se jeta face contre terre aux pieds de Jésus en lui rendant grâce. Or, c’était un </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Samaritain.</a:t>
            </a:r>
            <a:endParaRPr lang="fr-FR"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AF4644E4-7E0A-C06A-AECD-20D79528E4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2273" y="316600"/>
            <a:ext cx="2979005" cy="5865876"/>
          </a:xfrm>
          <a:prstGeom prst="rect">
            <a:avLst/>
          </a:prstGeom>
        </p:spPr>
      </p:pic>
    </p:spTree>
    <p:extLst>
      <p:ext uri="{BB962C8B-B14F-4D97-AF65-F5344CB8AC3E}">
        <p14:creationId xmlns:p14="http://schemas.microsoft.com/office/powerpoint/2010/main" val="88783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1528CB29-7085-593F-3B9B-6325A8FE2882}"/>
              </a:ext>
            </a:extLst>
          </p:cNvPr>
          <p:cNvGrpSpPr/>
          <p:nvPr/>
        </p:nvGrpSpPr>
        <p:grpSpPr>
          <a:xfrm>
            <a:off x="436649" y="585347"/>
            <a:ext cx="6932614" cy="3335864"/>
            <a:chOff x="603315" y="618298"/>
            <a:chExt cx="6825007" cy="2810701"/>
          </a:xfrm>
        </p:grpSpPr>
        <p:sp>
          <p:nvSpPr>
            <p:cNvPr id="10" name="Rectangle : coins arrondis 9">
              <a:extLst>
                <a:ext uri="{FF2B5EF4-FFF2-40B4-BE49-F238E27FC236}">
                  <a16:creationId xmlns:a16="http://schemas.microsoft.com/office/drawing/2014/main" id="{9AE899B0-D1A1-B399-B741-039680134544}"/>
                </a:ext>
              </a:extLst>
            </p:cNvPr>
            <p:cNvSpPr/>
            <p:nvPr/>
          </p:nvSpPr>
          <p:spPr>
            <a:xfrm>
              <a:off x="603315" y="618298"/>
              <a:ext cx="6825007" cy="2810701"/>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D819422C-68C0-CAAD-852E-93FDBA605C48}"/>
                </a:ext>
              </a:extLst>
            </p:cNvPr>
            <p:cNvSpPr txBox="1"/>
            <p:nvPr/>
          </p:nvSpPr>
          <p:spPr>
            <a:xfrm>
              <a:off x="869624" y="708600"/>
              <a:ext cx="6094429" cy="388797"/>
            </a:xfrm>
            <a:prstGeom prst="rect">
              <a:avLst/>
            </a:prstGeom>
            <a:noFill/>
          </p:spPr>
          <p:txBody>
            <a:bodyPr wrap="square">
              <a:spAutoFit/>
            </a:bodyPr>
            <a:lstStyle/>
            <a:p>
              <a:pPr algn="ctr"/>
              <a:r>
                <a:rPr lang="fr-FR" sz="2100" dirty="0">
                  <a:latin typeface="Times New Roman" panose="02020603050405020304" pitchFamily="18" charset="0"/>
                  <a:cs typeface="Times New Roman" panose="02020603050405020304" pitchFamily="18" charset="0"/>
                </a:rPr>
                <a:t>. </a:t>
              </a:r>
            </a:p>
          </p:txBody>
        </p:sp>
      </p:grpSp>
      <p:sp>
        <p:nvSpPr>
          <p:cNvPr id="11" name="Rectangle 10"/>
          <p:cNvSpPr/>
          <p:nvPr/>
        </p:nvSpPr>
        <p:spPr>
          <a:xfrm>
            <a:off x="140285" y="138670"/>
            <a:ext cx="2198299" cy="327465"/>
          </a:xfrm>
          <a:prstGeom prst="rect">
            <a:avLst/>
          </a:prstGeom>
        </p:spPr>
        <p:txBody>
          <a:bodyPr wrap="non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marchant vers Jérusalem</a:t>
            </a:r>
            <a:endParaRPr lang="fr-FR" dirty="0"/>
          </a:p>
        </p:txBody>
      </p:sp>
      <p:sp>
        <p:nvSpPr>
          <p:cNvPr id="40961" name="Rectangle 1"/>
          <p:cNvSpPr>
            <a:spLocks noChangeArrowheads="1"/>
          </p:cNvSpPr>
          <p:nvPr/>
        </p:nvSpPr>
        <p:spPr bwMode="auto">
          <a:xfrm>
            <a:off x="707157" y="735329"/>
            <a:ext cx="6256280" cy="3035899"/>
          </a:xfrm>
          <a:prstGeom prst="rect">
            <a:avLst/>
          </a:prstGeom>
          <a:noFill/>
          <a:ln w="9525">
            <a:noFill/>
            <a:miter lim="800000"/>
            <a:headEnd/>
            <a:tailEnd/>
          </a:ln>
          <a:effectLst/>
        </p:spPr>
        <p:txBody>
          <a:bodyPr vert="horz" wrap="square" lIns="80457" tIns="40229" rIns="80457" bIns="40229" numCol="1" anchor="ctr" anchorCtr="0" compatLnSpc="1">
            <a:prstTxWarp prst="textNoShape">
              <a:avLst/>
            </a:prstTxWarp>
            <a:spAutoFit/>
          </a:bodyPr>
          <a:lstStyle/>
          <a:p>
            <a:pPr fontAlgn="base">
              <a:spcBef>
                <a:spcPct val="0"/>
              </a:spcBef>
              <a:spcAft>
                <a:spcPct val="0"/>
              </a:spcAft>
            </a:pPr>
            <a:r>
              <a:rPr lang="fr-FR" sz="2400" b="1" dirty="0">
                <a:latin typeface="Times New Roman" panose="02020603050405020304" pitchFamily="18" charset="0"/>
                <a:ea typeface="Calibri" pitchFamily="34" charset="0"/>
                <a:cs typeface="Times New Roman" panose="02020603050405020304" pitchFamily="18" charset="0"/>
              </a:rPr>
              <a:t>Jérusalem</a:t>
            </a:r>
            <a:r>
              <a:rPr lang="fr-FR" sz="2400" dirty="0">
                <a:latin typeface="Times New Roman" panose="02020603050405020304" pitchFamily="18" charset="0"/>
                <a:ea typeface="Calibri" pitchFamily="34" charset="0"/>
                <a:cs typeface="Times New Roman" panose="02020603050405020304" pitchFamily="18" charset="0"/>
              </a:rPr>
              <a:t> </a:t>
            </a:r>
          </a:p>
          <a:p>
            <a:pPr fontAlgn="base">
              <a:spcBef>
                <a:spcPct val="0"/>
              </a:spcBef>
              <a:spcAft>
                <a:spcPct val="0"/>
              </a:spcAft>
            </a:pPr>
            <a:r>
              <a:rPr lang="fr-FR" sz="2400" dirty="0">
                <a:latin typeface="Times New Roman" panose="02020603050405020304" pitchFamily="18" charset="0"/>
                <a:ea typeface="Calibri" pitchFamily="34" charset="0"/>
                <a:cs typeface="Times New Roman" panose="02020603050405020304" pitchFamily="18" charset="0"/>
              </a:rPr>
              <a:t>Dans l’ancien testament, </a:t>
            </a:r>
          </a:p>
          <a:p>
            <a:pPr fontAlgn="base">
              <a:spcBef>
                <a:spcPct val="0"/>
              </a:spcBef>
              <a:spcAft>
                <a:spcPct val="0"/>
              </a:spcAft>
            </a:pPr>
            <a:r>
              <a:rPr lang="fr-FR" sz="2400" dirty="0">
                <a:latin typeface="Times New Roman" panose="02020603050405020304" pitchFamily="18" charset="0"/>
                <a:ea typeface="Calibri" pitchFamily="34" charset="0"/>
                <a:cs typeface="Times New Roman" panose="02020603050405020304" pitchFamily="18" charset="0"/>
              </a:rPr>
              <a:t>ville où Dieu doit se révéler et révéler son nom. </a:t>
            </a:r>
            <a:endParaRPr lang="fr-FR" sz="2400" dirty="0">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fr-FR" sz="2400" b="1" dirty="0">
                <a:latin typeface="Times New Roman" panose="02020603050405020304" pitchFamily="18" charset="0"/>
                <a:ea typeface="Calibri" pitchFamily="34" charset="0"/>
                <a:cs typeface="Times New Roman" panose="02020603050405020304" pitchFamily="18" charset="0"/>
              </a:rPr>
              <a:t>Deutéronome 12, 05</a:t>
            </a:r>
            <a:r>
              <a:rPr lang="fr-FR" sz="2400" i="1" dirty="0">
                <a:latin typeface="Times New Roman" panose="02020603050405020304" pitchFamily="18" charset="0"/>
                <a:ea typeface="Calibri" pitchFamily="34" charset="0"/>
                <a:cs typeface="Times New Roman" panose="02020603050405020304" pitchFamily="18" charset="0"/>
              </a:rPr>
              <a:t> C’est uniquement au lieu choisi par le Seigneur votre Dieu parmi toutes vos tribus pour y mettre son nom et y demeurer, c’est là que vous le chercherez, c’est là que tu viendras.</a:t>
            </a:r>
            <a:endParaRPr lang="fr-FR" sz="2400" i="1" dirty="0">
              <a:latin typeface="Times New Roman" panose="02020603050405020304" pitchFamily="18" charset="0"/>
              <a:cs typeface="Times New Roman" panose="02020603050405020304" pitchFamily="18" charset="0"/>
            </a:endParaRPr>
          </a:p>
        </p:txBody>
      </p:sp>
      <p:grpSp>
        <p:nvGrpSpPr>
          <p:cNvPr id="2" name="Groupe 1">
            <a:extLst>
              <a:ext uri="{FF2B5EF4-FFF2-40B4-BE49-F238E27FC236}">
                <a16:creationId xmlns:a16="http://schemas.microsoft.com/office/drawing/2014/main" id="{B06C4FBD-670A-089B-CBA2-9EDBFFBE7F66}"/>
              </a:ext>
            </a:extLst>
          </p:cNvPr>
          <p:cNvGrpSpPr/>
          <p:nvPr/>
        </p:nvGrpSpPr>
        <p:grpSpPr>
          <a:xfrm>
            <a:off x="2338583" y="4305325"/>
            <a:ext cx="6586184" cy="2192193"/>
            <a:chOff x="2099300" y="4083134"/>
            <a:chExt cx="6586184" cy="2192193"/>
          </a:xfrm>
        </p:grpSpPr>
        <p:sp>
          <p:nvSpPr>
            <p:cNvPr id="7" name="Rectangle : coins arrondis 6">
              <a:extLst>
                <a:ext uri="{FF2B5EF4-FFF2-40B4-BE49-F238E27FC236}">
                  <a16:creationId xmlns:a16="http://schemas.microsoft.com/office/drawing/2014/main" id="{A31326AD-CF57-2280-9047-DD7DD238A16E}"/>
                </a:ext>
              </a:extLst>
            </p:cNvPr>
            <p:cNvSpPr/>
            <p:nvPr/>
          </p:nvSpPr>
          <p:spPr>
            <a:xfrm>
              <a:off x="2099300" y="4083134"/>
              <a:ext cx="6586184" cy="2192193"/>
            </a:xfrm>
            <a:prstGeom prst="roundRect">
              <a:avLst/>
            </a:prstGeom>
            <a:noFill/>
            <a:ln w="76200">
              <a:solidFill>
                <a:srgbClr val="5AC6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962" name="Rectangle 2"/>
            <p:cNvSpPr>
              <a:spLocks noChangeArrowheads="1"/>
            </p:cNvSpPr>
            <p:nvPr/>
          </p:nvSpPr>
          <p:spPr bwMode="auto">
            <a:xfrm>
              <a:off x="2635724" y="4384638"/>
              <a:ext cx="5725812" cy="1558571"/>
            </a:xfrm>
            <a:prstGeom prst="rect">
              <a:avLst/>
            </a:prstGeom>
            <a:noFill/>
            <a:ln w="9525">
              <a:noFill/>
              <a:miter lim="800000"/>
              <a:headEnd/>
              <a:tailEnd/>
            </a:ln>
            <a:effectLst/>
          </p:spPr>
          <p:txBody>
            <a:bodyPr vert="horz" wrap="square" lIns="80457" tIns="40229" rIns="80457" bIns="40229" numCol="1" anchor="ctr" anchorCtr="0" compatLnSpc="1">
              <a:prstTxWarp prst="textNoShape">
                <a:avLst/>
              </a:prstTxWarp>
              <a:spAutoFit/>
            </a:bodyPr>
            <a:lstStyle/>
            <a:p>
              <a:pPr fontAlgn="base">
                <a:spcBef>
                  <a:spcPct val="0"/>
                </a:spcBef>
                <a:spcAft>
                  <a:spcPct val="0"/>
                </a:spcAft>
              </a:pPr>
              <a:r>
                <a:rPr lang="fr-FR" sz="2400" dirty="0">
                  <a:latin typeface="Times New Roman" pitchFamily="18" charset="0"/>
                  <a:ea typeface="Calibri" pitchFamily="34" charset="0"/>
                  <a:cs typeface="Times New Roman" pitchFamily="18" charset="0"/>
                </a:rPr>
                <a:t>Ville où Jésus vivra sa passion et sa résurrection. Jésus a déjà conscience du risque qu’il court en allant à Jérusalem. </a:t>
              </a:r>
            </a:p>
            <a:p>
              <a:pPr fontAlgn="base">
                <a:spcBef>
                  <a:spcPct val="0"/>
                </a:spcBef>
                <a:spcAft>
                  <a:spcPct val="0"/>
                </a:spcAft>
              </a:pPr>
              <a:r>
                <a:rPr lang="fr-FR" sz="2400" dirty="0">
                  <a:latin typeface="Times New Roman" pitchFamily="18" charset="0"/>
                  <a:ea typeface="Calibri" pitchFamily="34" charset="0"/>
                  <a:cs typeface="Times New Roman" pitchFamily="18" charset="0"/>
                </a:rPr>
                <a:t>Ou du moins, Luc sait ce qui va arriver. </a:t>
              </a:r>
              <a:endParaRPr lang="fr-FR" sz="2400" dirty="0">
                <a:latin typeface="Arial" pitchFamily="34" charset="0"/>
                <a:cs typeface="Arial" pitchFamily="34" charset="0"/>
              </a:endParaRPr>
            </a:p>
          </p:txBody>
        </p:sp>
      </p:grpSp>
    </p:spTree>
    <p:extLst>
      <p:ext uri="{BB962C8B-B14F-4D97-AF65-F5344CB8AC3E}">
        <p14:creationId xmlns:p14="http://schemas.microsoft.com/office/powerpoint/2010/main" val="356458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2C9F1F5-833F-12E5-2271-4B5FE3B9AEBB}"/>
              </a:ext>
            </a:extLst>
          </p:cNvPr>
          <p:cNvSpPr txBox="1"/>
          <p:nvPr/>
        </p:nvSpPr>
        <p:spPr>
          <a:xfrm>
            <a:off x="101487" y="201832"/>
            <a:ext cx="1248749"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Samaritain</a:t>
            </a:r>
            <a:endParaRPr lang="fr-FR" dirty="0"/>
          </a:p>
        </p:txBody>
      </p:sp>
      <p:grpSp>
        <p:nvGrpSpPr>
          <p:cNvPr id="10" name="Groupe 9">
            <a:extLst>
              <a:ext uri="{FF2B5EF4-FFF2-40B4-BE49-F238E27FC236}">
                <a16:creationId xmlns:a16="http://schemas.microsoft.com/office/drawing/2014/main" id="{D3D4F595-3C62-BAF2-E67E-4FC3871EBE6A}"/>
              </a:ext>
            </a:extLst>
          </p:cNvPr>
          <p:cNvGrpSpPr/>
          <p:nvPr/>
        </p:nvGrpSpPr>
        <p:grpSpPr>
          <a:xfrm>
            <a:off x="164867" y="746664"/>
            <a:ext cx="4535321" cy="1744289"/>
            <a:chOff x="1319198" y="558446"/>
            <a:chExt cx="5421578" cy="2416913"/>
          </a:xfrm>
        </p:grpSpPr>
        <p:sp>
          <p:nvSpPr>
            <p:cNvPr id="2" name="Rectangle : coins arrondis 1">
              <a:extLst>
                <a:ext uri="{FF2B5EF4-FFF2-40B4-BE49-F238E27FC236}">
                  <a16:creationId xmlns:a16="http://schemas.microsoft.com/office/drawing/2014/main" id="{B7CBDB3D-6C41-733C-A447-D26FBA7A5B87}"/>
                </a:ext>
              </a:extLst>
            </p:cNvPr>
            <p:cNvSpPr/>
            <p:nvPr/>
          </p:nvSpPr>
          <p:spPr>
            <a:xfrm>
              <a:off x="1319198" y="558446"/>
              <a:ext cx="5329635" cy="241691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B522977C-E6A7-595D-9E38-A6316BAEE659}"/>
                </a:ext>
              </a:extLst>
            </p:cNvPr>
            <p:cNvSpPr txBox="1"/>
            <p:nvPr/>
          </p:nvSpPr>
          <p:spPr>
            <a:xfrm>
              <a:off x="1536661" y="679430"/>
              <a:ext cx="5204115" cy="2174944"/>
            </a:xfrm>
            <a:prstGeom prst="rect">
              <a:avLst/>
            </a:prstGeom>
            <a:noFill/>
          </p:spPr>
          <p:txBody>
            <a:bodyPr wrap="square">
              <a:spAutoFit/>
            </a:bodyPr>
            <a:lstStyle/>
            <a:p>
              <a:r>
                <a:rPr lang="fr-FR" sz="2400" dirty="0">
                  <a:latin typeface="Times New Roman" panose="02020603050405020304" pitchFamily="18" charset="0"/>
                  <a:ea typeface="Calibri" panose="020F0502020204030204" pitchFamily="34" charset="0"/>
                </a:rPr>
                <a:t>C’était le nom donné </a:t>
              </a:r>
            </a:p>
            <a:p>
              <a:r>
                <a:rPr lang="fr-FR" sz="2400" dirty="0">
                  <a:latin typeface="Times New Roman" panose="02020603050405020304" pitchFamily="18" charset="0"/>
                  <a:ea typeface="Calibri" panose="020F0502020204030204" pitchFamily="34" charset="0"/>
                </a:rPr>
                <a:t>aux habitants </a:t>
              </a:r>
            </a:p>
            <a:p>
              <a:r>
                <a:rPr lang="fr-FR" sz="2400" dirty="0">
                  <a:latin typeface="Times New Roman" panose="02020603050405020304" pitchFamily="18" charset="0"/>
                  <a:ea typeface="Calibri" panose="020F0502020204030204" pitchFamily="34" charset="0"/>
                </a:rPr>
                <a:t>d’une région de la terre d’Israël</a:t>
              </a:r>
              <a:r>
                <a:rPr lang="fr-FR" sz="2400" dirty="0">
                  <a:solidFill>
                    <a:srgbClr val="538135"/>
                  </a:solidFill>
                  <a:latin typeface="Times New Roman" panose="02020603050405020304" pitchFamily="18" charset="0"/>
                  <a:ea typeface="Calibri" panose="020F0502020204030204" pitchFamily="34" charset="0"/>
                </a:rPr>
                <a:t> </a:t>
              </a:r>
              <a:r>
                <a:rPr lang="fr-FR" sz="2400" dirty="0">
                  <a:latin typeface="Times New Roman" panose="02020603050405020304" pitchFamily="18" charset="0"/>
                  <a:ea typeface="Calibri" panose="020F0502020204030204" pitchFamily="34" charset="0"/>
                </a:rPr>
                <a:t>:</a:t>
              </a:r>
            </a:p>
            <a:p>
              <a:r>
                <a:rPr lang="fr-FR" sz="2400" dirty="0">
                  <a:latin typeface="Times New Roman" panose="02020603050405020304" pitchFamily="18" charset="0"/>
                  <a:ea typeface="Calibri" panose="020F0502020204030204" pitchFamily="34" charset="0"/>
                </a:rPr>
                <a:t> la Samarie</a:t>
              </a:r>
              <a:r>
                <a:rPr lang="fr-FR" sz="2100" dirty="0">
                  <a:latin typeface="Times New Roman" panose="02020603050405020304" pitchFamily="18" charset="0"/>
                  <a:ea typeface="Calibri" panose="020F0502020204030204" pitchFamily="34" charset="0"/>
                </a:rPr>
                <a:t>. </a:t>
              </a:r>
              <a:endParaRPr lang="fr-FR" sz="1700" dirty="0">
                <a:latin typeface="Calibri" panose="020F0502020204030204" pitchFamily="34" charset="0"/>
                <a:ea typeface="Calibri" panose="020F0502020204030204" pitchFamily="34" charset="0"/>
              </a:endParaRPr>
            </a:p>
          </p:txBody>
        </p:sp>
      </p:grpSp>
      <p:grpSp>
        <p:nvGrpSpPr>
          <p:cNvPr id="11" name="Groupe 10">
            <a:extLst>
              <a:ext uri="{FF2B5EF4-FFF2-40B4-BE49-F238E27FC236}">
                <a16:creationId xmlns:a16="http://schemas.microsoft.com/office/drawing/2014/main" id="{C479D7DB-D922-2AD3-794D-62DA1FBC9C7E}"/>
              </a:ext>
            </a:extLst>
          </p:cNvPr>
          <p:cNvGrpSpPr/>
          <p:nvPr/>
        </p:nvGrpSpPr>
        <p:grpSpPr>
          <a:xfrm>
            <a:off x="164866" y="2708319"/>
            <a:ext cx="4885697" cy="3067454"/>
            <a:chOff x="-833610" y="3790243"/>
            <a:chExt cx="10835993" cy="3067454"/>
          </a:xfrm>
        </p:grpSpPr>
        <p:sp>
          <p:nvSpPr>
            <p:cNvPr id="5" name="Rectangle : coins arrondis 4">
              <a:extLst>
                <a:ext uri="{FF2B5EF4-FFF2-40B4-BE49-F238E27FC236}">
                  <a16:creationId xmlns:a16="http://schemas.microsoft.com/office/drawing/2014/main" id="{EE566A96-9368-8757-50E0-41E85A626DBE}"/>
                </a:ext>
              </a:extLst>
            </p:cNvPr>
            <p:cNvSpPr/>
            <p:nvPr/>
          </p:nvSpPr>
          <p:spPr>
            <a:xfrm>
              <a:off x="-833610" y="3790243"/>
              <a:ext cx="10835993" cy="293926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A6D12896-6730-746C-4934-6B507B8B8590}"/>
                </a:ext>
              </a:extLst>
            </p:cNvPr>
            <p:cNvSpPr txBox="1"/>
            <p:nvPr/>
          </p:nvSpPr>
          <p:spPr>
            <a:xfrm>
              <a:off x="-833608" y="3918431"/>
              <a:ext cx="10648359" cy="2939266"/>
            </a:xfrm>
            <a:prstGeom prst="rect">
              <a:avLst/>
            </a:prstGeom>
            <a:noFill/>
          </p:spPr>
          <p:txBody>
            <a:bodyPr wrap="square">
              <a:spAutoFit/>
            </a:bodyPr>
            <a:lstStyle/>
            <a:p>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Bien que les Samaritains croyaient au même Dieu que les Juifs, ceux-ci les considéraient comme des hérétiques et même comme des païens. Les évangiles montrent plusieurs traces de conflit entre Juifs et Samaritains.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S </a:t>
              </a:r>
              <a:r>
                <a:rPr lang="fr-FR" sz="2400" i="1" dirty="0" err="1">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Doane</a:t>
              </a:r>
              <a:r>
                <a:rPr lang="fr-FR" sz="2400"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fr-FR" sz="1700" dirty="0">
                  <a:latin typeface="Times New Roman" panose="02020603050405020304" pitchFamily="18" charset="0"/>
                  <a:ea typeface="Calibri" panose="020F0502020204030204" pitchFamily="34" charset="0"/>
                  <a:cs typeface="Times New Roman" panose="02020603050405020304" pitchFamily="18" charset="0"/>
                </a:rPr>
                <a:t> </a:t>
              </a:r>
              <a:endParaRPr lang="fr-FR" sz="1700" dirty="0">
                <a:latin typeface="Times New Roman" panose="02020603050405020304" pitchFamily="18" charset="0"/>
                <a:cs typeface="Times New Roman" panose="02020603050405020304" pitchFamily="18" charset="0"/>
              </a:endParaRPr>
            </a:p>
          </p:txBody>
        </p:sp>
      </p:grpSp>
      <p:pic>
        <p:nvPicPr>
          <p:cNvPr id="6" name="Image 5">
            <a:extLst>
              <a:ext uri="{FF2B5EF4-FFF2-40B4-BE49-F238E27FC236}">
                <a16:creationId xmlns:a16="http://schemas.microsoft.com/office/drawing/2014/main" id="{257AD816-AAF6-658E-3847-E7F01AB4D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07" y="267470"/>
            <a:ext cx="3878718" cy="6275087"/>
          </a:xfrm>
          <a:prstGeom prst="rect">
            <a:avLst/>
          </a:prstGeom>
        </p:spPr>
      </p:pic>
    </p:spTree>
    <p:extLst>
      <p:ext uri="{BB962C8B-B14F-4D97-AF65-F5344CB8AC3E}">
        <p14:creationId xmlns:p14="http://schemas.microsoft.com/office/powerpoint/2010/main" val="308234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4E87E02-E663-FB90-EB9F-AC8319B70675}"/>
              </a:ext>
            </a:extLst>
          </p:cNvPr>
          <p:cNvSpPr txBox="1"/>
          <p:nvPr/>
        </p:nvSpPr>
        <p:spPr>
          <a:xfrm>
            <a:off x="101487" y="90737"/>
            <a:ext cx="1153816"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Samaritain</a:t>
            </a:r>
            <a:endParaRPr lang="fr-FR" dirty="0"/>
          </a:p>
        </p:txBody>
      </p:sp>
      <p:grpSp>
        <p:nvGrpSpPr>
          <p:cNvPr id="10" name="Groupe 9">
            <a:extLst>
              <a:ext uri="{FF2B5EF4-FFF2-40B4-BE49-F238E27FC236}">
                <a16:creationId xmlns:a16="http://schemas.microsoft.com/office/drawing/2014/main" id="{2C0452A2-4402-575E-006A-FAA288AB79F9}"/>
              </a:ext>
            </a:extLst>
          </p:cNvPr>
          <p:cNvGrpSpPr/>
          <p:nvPr/>
        </p:nvGrpSpPr>
        <p:grpSpPr>
          <a:xfrm>
            <a:off x="3351926" y="3286052"/>
            <a:ext cx="5545318" cy="2712882"/>
            <a:chOff x="467846" y="449925"/>
            <a:chExt cx="6825007" cy="2969487"/>
          </a:xfrm>
        </p:grpSpPr>
        <p:sp>
          <p:nvSpPr>
            <p:cNvPr id="2" name="Rectangle : coins arrondis 1">
              <a:extLst>
                <a:ext uri="{FF2B5EF4-FFF2-40B4-BE49-F238E27FC236}">
                  <a16:creationId xmlns:a16="http://schemas.microsoft.com/office/drawing/2014/main" id="{6F0F8DFE-D43F-1F81-A3BA-BCD6323785A3}"/>
                </a:ext>
              </a:extLst>
            </p:cNvPr>
            <p:cNvSpPr/>
            <p:nvPr/>
          </p:nvSpPr>
          <p:spPr>
            <a:xfrm>
              <a:off x="467846" y="449925"/>
              <a:ext cx="6825007" cy="2810701"/>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D9967CF6-17BF-B76D-CEE0-294FA8F6C927}"/>
                </a:ext>
              </a:extLst>
            </p:cNvPr>
            <p:cNvSpPr txBox="1"/>
            <p:nvPr/>
          </p:nvSpPr>
          <p:spPr>
            <a:xfrm>
              <a:off x="733213" y="606394"/>
              <a:ext cx="6094427" cy="2813018"/>
            </a:xfrm>
            <a:prstGeom prst="rect">
              <a:avLst/>
            </a:prstGeom>
            <a:noFill/>
          </p:spPr>
          <p:txBody>
            <a:bodyPr wrap="square">
              <a:spAutoFit/>
            </a:bodyPr>
            <a:lstStyle/>
            <a:p>
              <a:pPr algn="ct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Jésus fait référence à des Samaritains, </a:t>
              </a:r>
            </a:p>
            <a:p>
              <a:pPr algn="ct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 étrangers et ennemis. </a:t>
              </a:r>
            </a:p>
            <a:p>
              <a:pPr algn="ctr"/>
              <a:r>
                <a:rPr lang="fr-FR" sz="2400" dirty="0">
                  <a:solidFill>
                    <a:srgbClr val="000000"/>
                  </a:solidFill>
                  <a:effectLst/>
                  <a:latin typeface="Times New Roman" panose="02020603050405020304" pitchFamily="18" charset="0"/>
                  <a:ea typeface="Calibri" panose="020F0502020204030204" pitchFamily="34" charset="0"/>
                </a:rPr>
                <a:t>Luc présente un Samaritain </a:t>
              </a:r>
            </a:p>
            <a:p>
              <a:pPr algn="ctr"/>
              <a:r>
                <a:rPr lang="fr-FR" sz="2400" dirty="0">
                  <a:solidFill>
                    <a:srgbClr val="000000"/>
                  </a:solidFill>
                  <a:effectLst/>
                  <a:latin typeface="Times New Roman" panose="02020603050405020304" pitchFamily="18" charset="0"/>
                  <a:ea typeface="Calibri" panose="020F0502020204030204" pitchFamily="34" charset="0"/>
                </a:rPr>
                <a:t>comme exemple de foi. </a:t>
              </a:r>
            </a:p>
            <a:p>
              <a:pPr algn="ctr"/>
              <a:r>
                <a:rPr lang="fr-FR" sz="2400" dirty="0">
                  <a:effectLst/>
                  <a:latin typeface="Times New Roman" panose="02020603050405020304" pitchFamily="18" charset="0"/>
                  <a:ea typeface="Calibri" panose="020F0502020204030204" pitchFamily="34" charset="0"/>
                </a:rPr>
                <a:t>Luc présente aussi une femme Samaritaine</a:t>
              </a:r>
              <a:r>
                <a:rPr lang="fr-FR" sz="1800" dirty="0">
                  <a:effectLst/>
                  <a:latin typeface="Times New Roman" panose="02020603050405020304" pitchFamily="18" charset="0"/>
                  <a:ea typeface="Calibri" panose="020F0502020204030204" pitchFamily="34" charset="0"/>
                </a:rPr>
                <a:t>.</a:t>
              </a:r>
              <a:endParaRPr lang="fr-FR" sz="1800" dirty="0">
                <a:effectLst/>
                <a:latin typeface="Calibri" panose="020F0502020204030204" pitchFamily="34" charset="0"/>
                <a:ea typeface="Calibri" panose="020F0502020204030204" pitchFamily="34" charset="0"/>
              </a:endParaRPr>
            </a:p>
            <a:p>
              <a:pPr algn="ctr"/>
              <a:endParaRPr lang="fr-FR" sz="1700" dirty="0">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9" name="Groupe 8">
            <a:extLst>
              <a:ext uri="{FF2B5EF4-FFF2-40B4-BE49-F238E27FC236}">
                <a16:creationId xmlns:a16="http://schemas.microsoft.com/office/drawing/2014/main" id="{3AA563E7-1CF8-2462-B28A-34AFE2AD9885}"/>
              </a:ext>
            </a:extLst>
          </p:cNvPr>
          <p:cNvGrpSpPr/>
          <p:nvPr/>
        </p:nvGrpSpPr>
        <p:grpSpPr>
          <a:xfrm>
            <a:off x="1255303" y="335743"/>
            <a:ext cx="5696588" cy="2330545"/>
            <a:chOff x="3047215" y="3797400"/>
            <a:chExt cx="7011185" cy="2678813"/>
          </a:xfrm>
        </p:grpSpPr>
        <p:sp>
          <p:nvSpPr>
            <p:cNvPr id="6" name="Rectangle : coins arrondis 5">
              <a:extLst>
                <a:ext uri="{FF2B5EF4-FFF2-40B4-BE49-F238E27FC236}">
                  <a16:creationId xmlns:a16="http://schemas.microsoft.com/office/drawing/2014/main" id="{C84C6A40-ADBA-DD58-62DB-E1DBA1EE774A}"/>
                </a:ext>
              </a:extLst>
            </p:cNvPr>
            <p:cNvSpPr/>
            <p:nvPr/>
          </p:nvSpPr>
          <p:spPr>
            <a:xfrm>
              <a:off x="3047215" y="3797400"/>
              <a:ext cx="7011185" cy="2678813"/>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619EB373-0D94-94C3-6472-34816C2F7953}"/>
                </a:ext>
              </a:extLst>
            </p:cNvPr>
            <p:cNvSpPr txBox="1"/>
            <p:nvPr/>
          </p:nvSpPr>
          <p:spPr>
            <a:xfrm>
              <a:off x="3412505" y="3955505"/>
              <a:ext cx="6094428" cy="2031325"/>
            </a:xfrm>
            <a:prstGeom prst="rect">
              <a:avLst/>
            </a:prstGeom>
            <a:noFill/>
          </p:spPr>
          <p:txBody>
            <a:bodyPr wrap="square">
              <a:spAutoFit/>
            </a:bodyPr>
            <a:lstStyle/>
            <a:p>
              <a:pPr algn="ctr"/>
              <a:r>
                <a:rPr lang="fr-FR"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Luc 10, 30-35</a:t>
              </a:r>
              <a:r>
                <a:rPr lang="fr-FR"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100" b="1" dirty="0">
                  <a:latin typeface="Times New Roman" panose="02020603050405020304" pitchFamily="18" charset="0"/>
                  <a:ea typeface="Calibri" panose="020F0502020204030204" pitchFamily="34" charset="0"/>
                  <a:cs typeface="Times New Roman" panose="02020603050405020304" pitchFamily="18" charset="0"/>
                </a:rPr>
                <a:t> “</a:t>
              </a:r>
              <a:r>
                <a:rPr lang="fr-FR" sz="2100" b="1" i="1" dirty="0">
                  <a:latin typeface="Times New Roman" panose="02020603050405020304" pitchFamily="18" charset="0"/>
                  <a:ea typeface="Calibri" panose="020F0502020204030204" pitchFamily="34" charset="0"/>
                  <a:cs typeface="Times New Roman" panose="02020603050405020304" pitchFamily="18" charset="0"/>
                </a:rPr>
                <a:t>33</a:t>
              </a:r>
              <a:r>
                <a:rPr lang="fr-FR" sz="2100" i="1" dirty="0">
                  <a:latin typeface="Times New Roman" panose="02020603050405020304" pitchFamily="18" charset="0"/>
                  <a:ea typeface="Calibri" panose="020F0502020204030204" pitchFamily="34" charset="0"/>
                  <a:cs typeface="Times New Roman" panose="02020603050405020304" pitchFamily="18" charset="0"/>
                </a:rPr>
                <a:t> Mais un Samaritain, qui était en route, arriva près de lui ; il le vit et fut saisi de compassion”.</a:t>
              </a:r>
              <a:endParaRPr lang="fr-FR" sz="17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fr-FR" sz="2100" b="1" dirty="0">
                  <a:latin typeface="Times New Roman" panose="02020603050405020304" pitchFamily="18" charset="0"/>
                  <a:ea typeface="Calibri" panose="020F0502020204030204" pitchFamily="34" charset="0"/>
                  <a:cs typeface="Times New Roman" panose="02020603050405020304" pitchFamily="18" charset="0"/>
                </a:rPr>
                <a:t>Jean 4, 5-42 L’histoire de la samaritaine</a:t>
              </a:r>
              <a:endParaRPr lang="fr-FR" sz="17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fr-FR" sz="2100" b="1" i="1" dirty="0">
                  <a:latin typeface="Times New Roman" panose="02020603050405020304" pitchFamily="18" charset="0"/>
                  <a:ea typeface="Calibri" panose="020F0502020204030204" pitchFamily="34" charset="0"/>
                  <a:cs typeface="Times New Roman" panose="02020603050405020304" pitchFamily="18" charset="0"/>
                </a:rPr>
                <a:t>“07</a:t>
              </a:r>
              <a:r>
                <a:rPr lang="fr-FR" sz="2100" i="1" dirty="0">
                  <a:latin typeface="Times New Roman" panose="02020603050405020304" pitchFamily="18" charset="0"/>
                  <a:ea typeface="Calibri" panose="020F0502020204030204" pitchFamily="34" charset="0"/>
                  <a:cs typeface="Times New Roman" panose="02020603050405020304" pitchFamily="18" charset="0"/>
                </a:rPr>
                <a:t> Arrive une femme de Samarie, qui venait puiser de l’eau.”</a:t>
              </a:r>
              <a:endParaRPr lang="fr-FR" sz="21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4283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F1BBE09-FF8D-83BB-E237-4B6C9281FD32}"/>
              </a:ext>
            </a:extLst>
          </p:cNvPr>
          <p:cNvSpPr txBox="1"/>
          <p:nvPr/>
        </p:nvSpPr>
        <p:spPr>
          <a:xfrm>
            <a:off x="75849" y="59034"/>
            <a:ext cx="1086378"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Samaritain</a:t>
            </a:r>
            <a:endParaRPr lang="fr-FR" dirty="0"/>
          </a:p>
        </p:txBody>
      </p:sp>
      <p:grpSp>
        <p:nvGrpSpPr>
          <p:cNvPr id="13" name="Groupe 12">
            <a:extLst>
              <a:ext uri="{FF2B5EF4-FFF2-40B4-BE49-F238E27FC236}">
                <a16:creationId xmlns:a16="http://schemas.microsoft.com/office/drawing/2014/main" id="{C87FA80D-50C8-FA32-B61D-13B42D2697F9}"/>
              </a:ext>
            </a:extLst>
          </p:cNvPr>
          <p:cNvGrpSpPr/>
          <p:nvPr/>
        </p:nvGrpSpPr>
        <p:grpSpPr>
          <a:xfrm>
            <a:off x="1256413" y="1946305"/>
            <a:ext cx="7170737" cy="1976215"/>
            <a:chOff x="4150150" y="2639865"/>
            <a:chExt cx="6883140" cy="1564490"/>
          </a:xfrm>
        </p:grpSpPr>
        <p:sp>
          <p:nvSpPr>
            <p:cNvPr id="2" name="Rectangle : coins arrondis 1">
              <a:extLst>
                <a:ext uri="{FF2B5EF4-FFF2-40B4-BE49-F238E27FC236}">
                  <a16:creationId xmlns:a16="http://schemas.microsoft.com/office/drawing/2014/main" id="{514AA891-2D0F-01D6-848B-59C9CECA7B58}"/>
                </a:ext>
              </a:extLst>
            </p:cNvPr>
            <p:cNvSpPr/>
            <p:nvPr/>
          </p:nvSpPr>
          <p:spPr>
            <a:xfrm>
              <a:off x="4150150" y="2639865"/>
              <a:ext cx="6883140" cy="156449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722858CF-8AF5-A664-3A9C-A30F31A123A4}"/>
                </a:ext>
              </a:extLst>
            </p:cNvPr>
            <p:cNvSpPr txBox="1"/>
            <p:nvPr/>
          </p:nvSpPr>
          <p:spPr>
            <a:xfrm>
              <a:off x="4395247" y="2749357"/>
              <a:ext cx="6094428" cy="1139750"/>
            </a:xfrm>
            <a:prstGeom prst="rect">
              <a:avLst/>
            </a:prstGeom>
            <a:noFill/>
          </p:spPr>
          <p:txBody>
            <a:bodyPr wrap="square">
              <a:spAutoFit/>
            </a:bodyPr>
            <a:lstStyle/>
            <a:p>
              <a:pPr algn="ctr"/>
              <a:r>
                <a:rPr lang="fr-FR" sz="2400" dirty="0">
                  <a:latin typeface="Times New Roman" panose="02020603050405020304" pitchFamily="18" charset="0"/>
                  <a:ea typeface="Calibri" panose="020F0502020204030204" pitchFamily="34" charset="0"/>
                  <a:cs typeface="Times New Roman" panose="02020603050405020304" pitchFamily="18" charset="0"/>
                </a:rPr>
                <a:t>Jésus, dans les évangiles, n’hésite pas à s’adresser à des étrangers (considérés comme impurs) </a:t>
              </a:r>
            </a:p>
            <a:p>
              <a:pPr algn="ctr"/>
              <a:r>
                <a:rPr lang="fr-FR" sz="2400" dirty="0">
                  <a:latin typeface="Times New Roman" panose="02020603050405020304" pitchFamily="18" charset="0"/>
                  <a:ea typeface="Calibri" panose="020F0502020204030204" pitchFamily="34" charset="0"/>
                  <a:cs typeface="Times New Roman" panose="02020603050405020304" pitchFamily="18" charset="0"/>
                </a:rPr>
                <a:t>et à les donner comme exemples de foi </a:t>
              </a:r>
            </a:p>
            <a:p>
              <a:pPr algn="ctr"/>
              <a:r>
                <a:rPr lang="fr-FR" sz="2400" dirty="0">
                  <a:latin typeface="Times New Roman" panose="02020603050405020304" pitchFamily="18" charset="0"/>
                  <a:ea typeface="Calibri" panose="020F0502020204030204" pitchFamily="34" charset="0"/>
                  <a:cs typeface="Times New Roman" panose="02020603050405020304" pitchFamily="18" charset="0"/>
                </a:rPr>
                <a:t>aux pharisiens, aux docteurs de la Loi</a:t>
              </a:r>
              <a:r>
                <a:rPr lang="fr-FR" sz="2100" dirty="0">
                  <a:latin typeface="Times New Roman" panose="02020603050405020304" pitchFamily="18" charset="0"/>
                  <a:ea typeface="Calibri" panose="020F0502020204030204" pitchFamily="34" charset="0"/>
                  <a:cs typeface="Times New Roman" panose="02020603050405020304" pitchFamily="18" charset="0"/>
                </a:rPr>
                <a:t>. </a:t>
              </a:r>
            </a:p>
          </p:txBody>
        </p:sp>
      </p:grpSp>
      <p:grpSp>
        <p:nvGrpSpPr>
          <p:cNvPr id="9" name="Groupe 8">
            <a:extLst>
              <a:ext uri="{FF2B5EF4-FFF2-40B4-BE49-F238E27FC236}">
                <a16:creationId xmlns:a16="http://schemas.microsoft.com/office/drawing/2014/main" id="{DAF10959-CCDE-9633-3C2D-EB7C5E41BAA0}"/>
              </a:ext>
            </a:extLst>
          </p:cNvPr>
          <p:cNvGrpSpPr/>
          <p:nvPr/>
        </p:nvGrpSpPr>
        <p:grpSpPr>
          <a:xfrm>
            <a:off x="1305493" y="295692"/>
            <a:ext cx="7121658" cy="994724"/>
            <a:chOff x="260022" y="579742"/>
            <a:chExt cx="7074815" cy="1885216"/>
          </a:xfrm>
        </p:grpSpPr>
        <p:sp>
          <p:nvSpPr>
            <p:cNvPr id="6" name="Rectangle : coins arrondis 5">
              <a:extLst>
                <a:ext uri="{FF2B5EF4-FFF2-40B4-BE49-F238E27FC236}">
                  <a16:creationId xmlns:a16="http://schemas.microsoft.com/office/drawing/2014/main" id="{021D2D37-B956-DD63-1472-28131EF29560}"/>
                </a:ext>
              </a:extLst>
            </p:cNvPr>
            <p:cNvSpPr/>
            <p:nvPr/>
          </p:nvSpPr>
          <p:spPr>
            <a:xfrm>
              <a:off x="260022" y="579742"/>
              <a:ext cx="7074815" cy="182116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90B349BD-465E-7234-DA23-766338B2D17B}"/>
                </a:ext>
              </a:extLst>
            </p:cNvPr>
            <p:cNvSpPr txBox="1"/>
            <p:nvPr/>
          </p:nvSpPr>
          <p:spPr>
            <a:xfrm>
              <a:off x="336141" y="654439"/>
              <a:ext cx="6094427" cy="1810519"/>
            </a:xfrm>
            <a:prstGeom prst="rect">
              <a:avLst/>
            </a:prstGeom>
            <a:noFill/>
          </p:spPr>
          <p:txBody>
            <a:bodyPr wrap="square">
              <a:spAutoFit/>
            </a:bodyPr>
            <a:lstStyle/>
            <a:p>
              <a:pPr algn="ctr"/>
              <a:r>
                <a:rPr lang="fr-FR" sz="2400" dirty="0">
                  <a:solidFill>
                    <a:srgbClr val="000000"/>
                  </a:solidFill>
                  <a:latin typeface="Times New Roman" panose="02020603050405020304" pitchFamily="18" charset="0"/>
                  <a:ea typeface="Calibri" panose="020F0502020204030204" pitchFamily="34" charset="0"/>
                </a:rPr>
                <a:t>C’est un samaritain, un étranger qui revient. </a:t>
              </a:r>
            </a:p>
            <a:p>
              <a:pPr algn="ctr"/>
              <a:r>
                <a:rPr lang="fr-FR" sz="2400" dirty="0">
                  <a:solidFill>
                    <a:srgbClr val="000000"/>
                  </a:solidFill>
                  <a:latin typeface="Times New Roman" panose="02020603050405020304" pitchFamily="18" charset="0"/>
                  <a:ea typeface="Calibri" panose="020F0502020204030204" pitchFamily="34" charset="0"/>
                </a:rPr>
                <a:t>Il reconnait en Jésus celui qui sauve.</a:t>
              </a:r>
              <a:endParaRPr lang="fr-FR" sz="2400" dirty="0">
                <a:latin typeface="Calibri" panose="020F0502020204030204" pitchFamily="34" charset="0"/>
                <a:ea typeface="Calibri" panose="020F0502020204030204" pitchFamily="34" charset="0"/>
              </a:endParaRPr>
            </a:p>
          </p:txBody>
        </p:sp>
      </p:grpSp>
      <p:grpSp>
        <p:nvGrpSpPr>
          <p:cNvPr id="7" name="Groupe 6">
            <a:extLst>
              <a:ext uri="{FF2B5EF4-FFF2-40B4-BE49-F238E27FC236}">
                <a16:creationId xmlns:a16="http://schemas.microsoft.com/office/drawing/2014/main" id="{C14F356F-5FF1-79DF-AADF-6AC3C9E85EBD}"/>
              </a:ext>
            </a:extLst>
          </p:cNvPr>
          <p:cNvGrpSpPr/>
          <p:nvPr/>
        </p:nvGrpSpPr>
        <p:grpSpPr>
          <a:xfrm>
            <a:off x="1256413" y="4365749"/>
            <a:ext cx="6845753" cy="1821163"/>
            <a:chOff x="1256413" y="4365749"/>
            <a:chExt cx="6845753" cy="1821163"/>
          </a:xfrm>
        </p:grpSpPr>
        <p:grpSp>
          <p:nvGrpSpPr>
            <p:cNvPr id="14" name="Groupe 13">
              <a:extLst>
                <a:ext uri="{FF2B5EF4-FFF2-40B4-BE49-F238E27FC236}">
                  <a16:creationId xmlns:a16="http://schemas.microsoft.com/office/drawing/2014/main" id="{62CB7D46-863F-8E7B-228E-4798CD466C45}"/>
                </a:ext>
              </a:extLst>
            </p:cNvPr>
            <p:cNvGrpSpPr/>
            <p:nvPr/>
          </p:nvGrpSpPr>
          <p:grpSpPr>
            <a:xfrm>
              <a:off x="1256413" y="4365749"/>
              <a:ext cx="6845753" cy="1821163"/>
              <a:chOff x="1329697" y="4630949"/>
              <a:chExt cx="7636875" cy="1821162"/>
            </a:xfrm>
          </p:grpSpPr>
          <p:sp>
            <p:nvSpPr>
              <p:cNvPr id="10" name="Rectangle : coins arrondis 9">
                <a:extLst>
                  <a:ext uri="{FF2B5EF4-FFF2-40B4-BE49-F238E27FC236}">
                    <a16:creationId xmlns:a16="http://schemas.microsoft.com/office/drawing/2014/main" id="{1CCDFF86-CF5C-8021-2F27-573EC94DA4F7}"/>
                  </a:ext>
                </a:extLst>
              </p:cNvPr>
              <p:cNvSpPr/>
              <p:nvPr/>
            </p:nvSpPr>
            <p:spPr>
              <a:xfrm>
                <a:off x="1329697" y="4630949"/>
                <a:ext cx="7613196" cy="182116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F8655AA2-D937-AB0A-322E-C772D4DAFA63}"/>
                  </a:ext>
                </a:extLst>
              </p:cNvPr>
              <p:cNvSpPr txBox="1"/>
              <p:nvPr/>
            </p:nvSpPr>
            <p:spPr>
              <a:xfrm>
                <a:off x="1661220" y="4751353"/>
                <a:ext cx="7305352" cy="415498"/>
              </a:xfrm>
              <a:prstGeom prst="rect">
                <a:avLst/>
              </a:prstGeom>
              <a:noFill/>
            </p:spPr>
            <p:txBody>
              <a:bodyPr wrap="square">
                <a:spAutoFit/>
              </a:bodyPr>
              <a:lstStyle/>
              <a:p>
                <a:pPr algn="ctr"/>
                <a:endParaRPr lang="fr-FR" sz="2100" dirty="0">
                  <a:latin typeface="Times New Roman" panose="02020603050405020304" pitchFamily="18" charset="0"/>
                  <a:cs typeface="Times New Roman" panose="02020603050405020304" pitchFamily="18" charset="0"/>
                </a:endParaRPr>
              </a:p>
            </p:txBody>
          </p:sp>
        </p:grpSp>
        <p:sp>
          <p:nvSpPr>
            <p:cNvPr id="15" name="ZoneTexte 14">
              <a:extLst>
                <a:ext uri="{FF2B5EF4-FFF2-40B4-BE49-F238E27FC236}">
                  <a16:creationId xmlns:a16="http://schemas.microsoft.com/office/drawing/2014/main" id="{8869B24A-E22C-B303-11F5-114C31180B78}"/>
                </a:ext>
              </a:extLst>
            </p:cNvPr>
            <p:cNvSpPr txBox="1"/>
            <p:nvPr/>
          </p:nvSpPr>
          <p:spPr>
            <a:xfrm>
              <a:off x="1511750" y="4491500"/>
              <a:ext cx="6349071" cy="1569660"/>
            </a:xfrm>
            <a:prstGeom prst="rect">
              <a:avLst/>
            </a:prstGeom>
            <a:noFill/>
          </p:spPr>
          <p:txBody>
            <a:bodyPr wrap="square">
              <a:spAutoFit/>
            </a:bodyPr>
            <a:lstStyle/>
            <a:p>
              <a:r>
                <a:rPr lang="fr-FR" sz="2400" dirty="0">
                  <a:effectLst/>
                  <a:latin typeface="Times New Roman" panose="02020603050405020304" pitchFamily="18" charset="0"/>
                  <a:ea typeface="Calibri" panose="020F0502020204030204" pitchFamily="34" charset="0"/>
                </a:rPr>
                <a:t>Luc répond ainsi à la grande question des premières communautés chrétiennes </a:t>
              </a:r>
            </a:p>
            <a:p>
              <a:r>
                <a:rPr lang="fr-FR" sz="2400" dirty="0">
                  <a:effectLst/>
                  <a:latin typeface="Times New Roman" panose="02020603050405020304" pitchFamily="18" charset="0"/>
                  <a:ea typeface="Calibri" panose="020F0502020204030204" pitchFamily="34" charset="0"/>
                </a:rPr>
                <a:t>au sujet de l’ouverture aux païens,  </a:t>
              </a:r>
            </a:p>
            <a:p>
              <a:r>
                <a:rPr lang="fr-FR" sz="2400" dirty="0">
                  <a:latin typeface="Times New Roman" panose="02020603050405020304" pitchFamily="18" charset="0"/>
                  <a:ea typeface="Calibri" panose="020F0502020204030204" pitchFamily="34" charset="0"/>
                </a:rPr>
                <a:t>q</a:t>
              </a:r>
              <a:r>
                <a:rPr lang="fr-FR" sz="2400" dirty="0">
                  <a:effectLst/>
                  <a:latin typeface="Times New Roman" panose="02020603050405020304" pitchFamily="18" charset="0"/>
                  <a:ea typeface="Calibri" panose="020F0502020204030204" pitchFamily="34" charset="0"/>
                </a:rPr>
                <a:t>ui nous devancent bien souvent dans la foi. </a:t>
              </a:r>
              <a:endParaRPr lang="fr-FR" sz="2400" dirty="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23217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FC48F968-5674-ACA4-3D0B-9CAC7A53DD54}"/>
              </a:ext>
            </a:extLst>
          </p:cNvPr>
          <p:cNvSpPr/>
          <p:nvPr/>
        </p:nvSpPr>
        <p:spPr>
          <a:xfrm>
            <a:off x="3917691" y="2175404"/>
            <a:ext cx="5713419" cy="2265955"/>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80457" tIns="40229" rIns="80457" bIns="40229" rtlCol="0" anchor="ctr"/>
          <a:lstStyle/>
          <a:p>
            <a:pPr algn="ctr"/>
            <a:endParaRPr lang="fr-FR"/>
          </a:p>
        </p:txBody>
      </p:sp>
      <p:sp>
        <p:nvSpPr>
          <p:cNvPr id="4" name="ZoneTexte 3">
            <a:extLst>
              <a:ext uri="{FF2B5EF4-FFF2-40B4-BE49-F238E27FC236}">
                <a16:creationId xmlns:a16="http://schemas.microsoft.com/office/drawing/2014/main" id="{2FF1EEAD-F91E-7657-1D5A-CB3450D0E585}"/>
              </a:ext>
            </a:extLst>
          </p:cNvPr>
          <p:cNvSpPr txBox="1"/>
          <p:nvPr/>
        </p:nvSpPr>
        <p:spPr>
          <a:xfrm>
            <a:off x="4109971" y="2602668"/>
            <a:ext cx="5328858" cy="1189239"/>
          </a:xfrm>
          <a:prstGeom prst="rect">
            <a:avLst/>
          </a:prstGeom>
          <a:noFill/>
        </p:spPr>
        <p:txBody>
          <a:bodyPr wrap="square" lIns="80457" tIns="40229" rIns="80457" bIns="40229">
            <a:spAutoFit/>
          </a:bodyPr>
          <a:lstStyle/>
          <a:p>
            <a:pPr algn="ct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17</a:t>
            </a:r>
            <a:r>
              <a:rPr lang="fr-FR" sz="2400" dirty="0">
                <a:latin typeface="Times New Roman" panose="02020603050405020304" pitchFamily="18" charset="0"/>
                <a:ea typeface="Calibri" panose="020F0502020204030204" pitchFamily="34" charset="0"/>
                <a:cs typeface="Times New Roman" panose="02020603050405020304" pitchFamily="18" charset="0"/>
              </a:rPr>
              <a:t> Alors Jésus prit la parole en disant : </a:t>
            </a:r>
          </a:p>
          <a:p>
            <a:pPr algn="ctr"/>
            <a:r>
              <a:rPr lang="fr-FR" sz="2400" dirty="0">
                <a:latin typeface="Times New Roman" panose="02020603050405020304" pitchFamily="18" charset="0"/>
                <a:ea typeface="Calibri" panose="020F0502020204030204" pitchFamily="34" charset="0"/>
                <a:cs typeface="Times New Roman" panose="02020603050405020304" pitchFamily="18" charset="0"/>
              </a:rPr>
              <a:t>« </a:t>
            </a: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Tous les dix n’ont-ils pas été purifiés ? </a:t>
            </a:r>
            <a:r>
              <a:rPr lang="fr-FR" sz="2400" dirty="0">
                <a:latin typeface="Times New Roman" panose="02020603050405020304" pitchFamily="18" charset="0"/>
                <a:ea typeface="Calibri" panose="020F0502020204030204" pitchFamily="34" charset="0"/>
                <a:cs typeface="Times New Roman" panose="02020603050405020304" pitchFamily="18" charset="0"/>
              </a:rPr>
              <a:t>Les neuf autres, où sont-ils ? »</a:t>
            </a:r>
          </a:p>
        </p:txBody>
      </p:sp>
      <p:pic>
        <p:nvPicPr>
          <p:cNvPr id="5" name="Image 4" descr="Une image contenant texte, posant&#10;&#10;Description générée automatiquement">
            <a:extLst>
              <a:ext uri="{FF2B5EF4-FFF2-40B4-BE49-F238E27FC236}">
                <a16:creationId xmlns:a16="http://schemas.microsoft.com/office/drawing/2014/main" id="{4BEDADD0-DCDA-E737-60D5-ED2087D29E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377" y="887785"/>
            <a:ext cx="2394238" cy="4829352"/>
          </a:xfrm>
          <a:prstGeom prst="rect">
            <a:avLst/>
          </a:prstGeom>
        </p:spPr>
      </p:pic>
    </p:spTree>
    <p:extLst>
      <p:ext uri="{BB962C8B-B14F-4D97-AF65-F5344CB8AC3E}">
        <p14:creationId xmlns:p14="http://schemas.microsoft.com/office/powerpoint/2010/main" val="503040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149EA5D2-D335-A334-5573-AA28A44E95F1}"/>
              </a:ext>
            </a:extLst>
          </p:cNvPr>
          <p:cNvGrpSpPr/>
          <p:nvPr/>
        </p:nvGrpSpPr>
        <p:grpSpPr>
          <a:xfrm>
            <a:off x="410682" y="832351"/>
            <a:ext cx="8666839" cy="2229381"/>
            <a:chOff x="996188" y="1140405"/>
            <a:chExt cx="6080289" cy="1915998"/>
          </a:xfrm>
        </p:grpSpPr>
        <p:sp>
          <p:nvSpPr>
            <p:cNvPr id="2" name="Rectangle : coins arrondis 1">
              <a:extLst>
                <a:ext uri="{FF2B5EF4-FFF2-40B4-BE49-F238E27FC236}">
                  <a16:creationId xmlns:a16="http://schemas.microsoft.com/office/drawing/2014/main" id="{BE938F29-50DF-8B96-9A12-AC3013D2DA86}"/>
                </a:ext>
              </a:extLst>
            </p:cNvPr>
            <p:cNvSpPr/>
            <p:nvPr/>
          </p:nvSpPr>
          <p:spPr>
            <a:xfrm>
              <a:off x="996188" y="1140405"/>
              <a:ext cx="6080289" cy="191599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251B4950-E601-9FAE-82E6-D747764689AD}"/>
                </a:ext>
              </a:extLst>
            </p:cNvPr>
            <p:cNvSpPr txBox="1"/>
            <p:nvPr/>
          </p:nvSpPr>
          <p:spPr>
            <a:xfrm>
              <a:off x="1158801" y="1277723"/>
              <a:ext cx="5917675" cy="1666429"/>
            </a:xfrm>
            <a:prstGeom prst="rect">
              <a:avLst/>
            </a:prstGeom>
            <a:noFill/>
          </p:spPr>
          <p:txBody>
            <a:bodyPr wrap="square">
              <a:spAutoFit/>
            </a:bodyPr>
            <a:lstStyle/>
            <a:p>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Littéralement : </a:t>
              </a:r>
              <a:r>
                <a:rPr lang="fr-FR" sz="2400" dirty="0">
                  <a:latin typeface="Times New Roman" panose="02020603050405020304" pitchFamily="18" charset="0"/>
                  <a:ea typeface="Calibri" panose="020F0502020204030204" pitchFamily="34" charset="0"/>
                  <a:cs typeface="Times New Roman" panose="02020603050405020304" pitchFamily="18" charset="0"/>
                </a:rPr>
                <a:t>d</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ébarrasser des impuretés, de la corruption, de la souillure morale, nettoyer entièrement, se séparer.  </a:t>
              </a:r>
            </a:p>
            <a:p>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 neuf lépreux ont suivi les paroles de Jésus au pied de la lettre. « Allez, vous montrer aux prêtres ». Ils ont obéi et l’ont fait. Pourquoi Jésus le leur reproche-t-il maintenant </a:t>
              </a:r>
              <a:r>
                <a:rPr lang="fr-FR" sz="1800" dirty="0">
                  <a:effectLst/>
                  <a:latin typeface="Times New Roman" panose="02020603050405020304" pitchFamily="18" charset="0"/>
                  <a:ea typeface="Calibri" panose="020F0502020204030204" pitchFamily="34" charset="0"/>
                </a:rPr>
                <a:t>?  </a:t>
              </a:r>
              <a:endParaRPr lang="fr-FR" sz="1800" dirty="0">
                <a:effectLst/>
                <a:latin typeface="Calibri" panose="020F0502020204030204" pitchFamily="34" charset="0"/>
                <a:ea typeface="Calibri" panose="020F0502020204030204" pitchFamily="34" charset="0"/>
              </a:endParaRPr>
            </a:p>
          </p:txBody>
        </p:sp>
      </p:grpSp>
      <p:sp>
        <p:nvSpPr>
          <p:cNvPr id="12" name="ZoneTexte 11">
            <a:extLst>
              <a:ext uri="{FF2B5EF4-FFF2-40B4-BE49-F238E27FC236}">
                <a16:creationId xmlns:a16="http://schemas.microsoft.com/office/drawing/2014/main" id="{4BF790D3-5126-65F1-A200-2C80C7961D67}"/>
              </a:ext>
            </a:extLst>
          </p:cNvPr>
          <p:cNvSpPr txBox="1"/>
          <p:nvPr/>
        </p:nvSpPr>
        <p:spPr>
          <a:xfrm>
            <a:off x="322604" y="209334"/>
            <a:ext cx="4952288" cy="338554"/>
          </a:xfrm>
          <a:prstGeom prst="rect">
            <a:avLst/>
          </a:prstGeom>
          <a:noFill/>
        </p:spPr>
        <p:txBody>
          <a:bodyPr wrap="square">
            <a:spAutoFit/>
          </a:bodyPr>
          <a:lstStyle/>
          <a:p>
            <a:r>
              <a:rPr lang="fr-FR"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Tous les dix n’ont-ils pas été purifiés ? </a:t>
            </a:r>
            <a:endParaRPr lang="fr-FR" dirty="0"/>
          </a:p>
        </p:txBody>
      </p:sp>
      <p:grpSp>
        <p:nvGrpSpPr>
          <p:cNvPr id="8" name="Groupe 7">
            <a:extLst>
              <a:ext uri="{FF2B5EF4-FFF2-40B4-BE49-F238E27FC236}">
                <a16:creationId xmlns:a16="http://schemas.microsoft.com/office/drawing/2014/main" id="{D141B532-28AA-6E3C-4152-E585495747CC}"/>
              </a:ext>
            </a:extLst>
          </p:cNvPr>
          <p:cNvGrpSpPr/>
          <p:nvPr/>
        </p:nvGrpSpPr>
        <p:grpSpPr>
          <a:xfrm>
            <a:off x="4060375" y="3769938"/>
            <a:ext cx="4940235" cy="1041344"/>
            <a:chOff x="4060375" y="3769938"/>
            <a:chExt cx="4940235" cy="1041344"/>
          </a:xfrm>
        </p:grpSpPr>
        <p:sp>
          <p:nvSpPr>
            <p:cNvPr id="5" name="Rectangle : coins arrondis 4">
              <a:extLst>
                <a:ext uri="{FF2B5EF4-FFF2-40B4-BE49-F238E27FC236}">
                  <a16:creationId xmlns:a16="http://schemas.microsoft.com/office/drawing/2014/main" id="{AD838757-B900-501D-F5DB-D8432BE14242}"/>
                </a:ext>
              </a:extLst>
            </p:cNvPr>
            <p:cNvSpPr/>
            <p:nvPr/>
          </p:nvSpPr>
          <p:spPr>
            <a:xfrm>
              <a:off x="4060375" y="3769938"/>
              <a:ext cx="4940235" cy="104134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298AC055-9CD5-6D5C-F7F8-C0F1ED4AF5FA}"/>
                </a:ext>
              </a:extLst>
            </p:cNvPr>
            <p:cNvSpPr txBox="1"/>
            <p:nvPr/>
          </p:nvSpPr>
          <p:spPr>
            <a:xfrm>
              <a:off x="4467275" y="4029000"/>
              <a:ext cx="4126434" cy="523220"/>
            </a:xfrm>
            <a:prstGeom prst="rect">
              <a:avLst/>
            </a:prstGeom>
            <a:noFill/>
          </p:spPr>
          <p:txBody>
            <a:bodyPr wrap="square">
              <a:spAutoFit/>
            </a:bodyPr>
            <a:lstStyle/>
            <a:p>
              <a:r>
                <a:rPr lang="fr-FR" sz="2800" dirty="0">
                  <a:effectLst/>
                  <a:latin typeface="Times New Roman" panose="02020603050405020304" pitchFamily="18" charset="0"/>
                  <a:ea typeface="Calibri" panose="020F0502020204030204" pitchFamily="34" charset="0"/>
                </a:rPr>
                <a:t>Que veut dire être purifié ? </a:t>
              </a:r>
              <a:endParaRPr lang="fr-FR" sz="2800" dirty="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233701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44F4640D-53DF-0BBA-8E6E-196353D9EC94}"/>
              </a:ext>
            </a:extLst>
          </p:cNvPr>
          <p:cNvSpPr/>
          <p:nvPr/>
        </p:nvSpPr>
        <p:spPr>
          <a:xfrm>
            <a:off x="823530" y="1080401"/>
            <a:ext cx="7688081" cy="3920808"/>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DD1CD215-6028-F54E-62B5-BA0012404063}"/>
              </a:ext>
            </a:extLst>
          </p:cNvPr>
          <p:cNvSpPr txBox="1"/>
          <p:nvPr/>
        </p:nvSpPr>
        <p:spPr>
          <a:xfrm>
            <a:off x="322604" y="209334"/>
            <a:ext cx="3907564" cy="338554"/>
          </a:xfrm>
          <a:prstGeom prst="rect">
            <a:avLst/>
          </a:prstGeom>
          <a:noFill/>
        </p:spPr>
        <p:txBody>
          <a:bodyPr wrap="square">
            <a:spAutoFit/>
          </a:bodyPr>
          <a:lstStyle/>
          <a:p>
            <a:r>
              <a:rPr lang="fr-FR"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Tous les dix n’ont-ils pas été purifiés ? </a:t>
            </a:r>
            <a:endParaRPr lang="fr-FR" dirty="0"/>
          </a:p>
        </p:txBody>
      </p:sp>
      <p:sp>
        <p:nvSpPr>
          <p:cNvPr id="9" name="ZoneTexte 8">
            <a:extLst>
              <a:ext uri="{FF2B5EF4-FFF2-40B4-BE49-F238E27FC236}">
                <a16:creationId xmlns:a16="http://schemas.microsoft.com/office/drawing/2014/main" id="{EB5A965B-8805-AEB1-C3B2-6B46B1FC6E6F}"/>
              </a:ext>
            </a:extLst>
          </p:cNvPr>
          <p:cNvSpPr txBox="1"/>
          <p:nvPr/>
        </p:nvSpPr>
        <p:spPr>
          <a:xfrm>
            <a:off x="1028505" y="1147979"/>
            <a:ext cx="7112237" cy="3785652"/>
          </a:xfrm>
          <a:prstGeom prst="rect">
            <a:avLst/>
          </a:prstGeom>
          <a:noFill/>
        </p:spPr>
        <p:txBody>
          <a:bodyPr wrap="square">
            <a:spAutoFit/>
          </a:bodyPr>
          <a:lstStyle/>
          <a:p>
            <a:r>
              <a:rPr lang="fr-FR" sz="2800"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Chez les juifs, de nombreux rites de purification sont pratiqués par les prêtres.</a:t>
            </a:r>
            <a:endParaRPr lang="fr-FR"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fr-FR" sz="2800"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Dans les Evangiles, c’est Dieu qui purifie. </a:t>
            </a:r>
            <a:endParaRPr lang="fr-FR"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fr-FR" sz="2800" b="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Actes 15, 9</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Dieu a purifié les cœurs des croyants par la foi. </a:t>
            </a:r>
            <a:endParaRPr lang="fr-FR"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fr-FR" sz="2800"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Par son « reproche », Jésus voudrait-il montrer que c’est Dieu qui purifie ? </a:t>
            </a:r>
          </a:p>
          <a:p>
            <a:r>
              <a:rPr lang="fr-FR" sz="2800"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N’y aurait-il plus besoin des rites juifs </a:t>
            </a:r>
            <a:r>
              <a:rPr lang="fr-FR" sz="2800" dirty="0">
                <a:solidFill>
                  <a:srgbClr val="212529"/>
                </a:solidFill>
                <a:effectLst/>
                <a:latin typeface="Times New Roman" panose="02020603050405020304" pitchFamily="18" charset="0"/>
                <a:ea typeface="Calibri" panose="020F0502020204030204" pitchFamily="34" charset="0"/>
              </a:rPr>
              <a:t>?</a:t>
            </a:r>
            <a:r>
              <a:rPr lang="fr-FR" sz="1600" dirty="0">
                <a:solidFill>
                  <a:srgbClr val="212529"/>
                </a:solidFill>
                <a:effectLst/>
                <a:latin typeface="Times New Roman" panose="02020603050405020304" pitchFamily="18" charset="0"/>
                <a:ea typeface="Calibri" panose="020F0502020204030204" pitchFamily="34" charset="0"/>
              </a:rPr>
              <a:t>  </a:t>
            </a:r>
            <a:endParaRPr lang="fr-FR" sz="1400" dirty="0">
              <a:effectLst/>
              <a:latin typeface="Calibri" panose="020F0502020204030204" pitchFamily="34" charset="0"/>
              <a:ea typeface="Calibri" panose="020F0502020204030204" pitchFamily="34" charset="0"/>
            </a:endParaRPr>
          </a:p>
          <a:p>
            <a:r>
              <a:rPr lang="fr-FR" sz="1600" dirty="0">
                <a:effectLst/>
                <a:latin typeface="Times New Roman" panose="02020603050405020304" pitchFamily="18" charset="0"/>
                <a:ea typeface="Calibri" panose="020F0502020204030204" pitchFamily="34" charset="0"/>
              </a:rPr>
              <a:t> </a:t>
            </a:r>
            <a:endParaRPr lang="fr-FR"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84513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61803992-933B-F040-CE3F-546370EB0B04}"/>
              </a:ext>
            </a:extLst>
          </p:cNvPr>
          <p:cNvSpPr/>
          <p:nvPr/>
        </p:nvSpPr>
        <p:spPr>
          <a:xfrm>
            <a:off x="2417254" y="565697"/>
            <a:ext cx="7126709" cy="598892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poupée&#10;&#10;Description générée automatiquement">
            <a:extLst>
              <a:ext uri="{FF2B5EF4-FFF2-40B4-BE49-F238E27FC236}">
                <a16:creationId xmlns:a16="http://schemas.microsoft.com/office/drawing/2014/main" id="{55121DF6-5BA2-55B9-9918-F0DA5CF6D3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51" y="1367327"/>
            <a:ext cx="2383855" cy="5396602"/>
          </a:xfrm>
          <a:prstGeom prst="rect">
            <a:avLst/>
          </a:prstGeom>
        </p:spPr>
      </p:pic>
      <p:sp>
        <p:nvSpPr>
          <p:cNvPr id="11" name="ZoneTexte 10">
            <a:extLst>
              <a:ext uri="{FF2B5EF4-FFF2-40B4-BE49-F238E27FC236}">
                <a16:creationId xmlns:a16="http://schemas.microsoft.com/office/drawing/2014/main" id="{517C42A4-4D7C-69B8-30AA-1A1DA01826C4}"/>
              </a:ext>
            </a:extLst>
          </p:cNvPr>
          <p:cNvSpPr txBox="1"/>
          <p:nvPr/>
        </p:nvSpPr>
        <p:spPr>
          <a:xfrm>
            <a:off x="41651" y="80749"/>
            <a:ext cx="3907564" cy="338554"/>
          </a:xfrm>
          <a:prstGeom prst="rect">
            <a:avLst/>
          </a:prstGeom>
          <a:noFill/>
        </p:spPr>
        <p:txBody>
          <a:bodyPr wrap="square">
            <a:spAutoFit/>
          </a:bodyPr>
          <a:lstStyle/>
          <a:p>
            <a:r>
              <a:rPr lang="fr-FR"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Tous les dix n’ont-ils pas été purifiés ? </a:t>
            </a:r>
            <a:endParaRPr lang="fr-FR" dirty="0"/>
          </a:p>
        </p:txBody>
      </p:sp>
      <p:sp>
        <p:nvSpPr>
          <p:cNvPr id="17" name="Rectangle 10">
            <a:extLst>
              <a:ext uri="{FF2B5EF4-FFF2-40B4-BE49-F238E27FC236}">
                <a16:creationId xmlns:a16="http://schemas.microsoft.com/office/drawing/2014/main" id="{59BC2B9D-F40A-4E1D-3460-0844B30130A0}"/>
              </a:ext>
            </a:extLst>
          </p:cNvPr>
          <p:cNvSpPr>
            <a:spLocks noChangeArrowheads="1"/>
          </p:cNvSpPr>
          <p:nvPr/>
        </p:nvSpPr>
        <p:spPr bwMode="auto">
          <a:xfrm>
            <a:off x="2671940" y="967768"/>
            <a:ext cx="6805346"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Un Père de l'Eglise commente cette prière du lépreux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“Le juste commence par s'accuser, autrement dit, du fait qu'il s'accuse, il commence à être juste.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C'est pourquoi le lépreux, en arrivant, commence par dire : "Seigneur, si tu le veux, tu peux me purifier.”</a:t>
            </a:r>
            <a:endParaRPr kumimoji="0" lang="fr-FR" altLang="fr-FR"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Il confesse deux choses : son impureté et la puissance du Seigneur ; il en implore une troisième : le bienfait.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Avec une louange, il invoque le Seigneur [...].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Tout homme, en effet, qui invoque ainsi le Nom du Seigneur sera sauvé, et il entendra : “Je le veux, sois guéri”.</a:t>
            </a:r>
            <a:endParaRPr kumimoji="0" lang="fr-FR" altLang="fr-FR"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Cet homme reconnaît qu'il a besoin d'être purifié, cela veut dire à la fois guéri et pardonné et il implore Jésus en lui disant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si tu le veux ” tu as la possibilité, tu as le pouvoir, tu as l'autorité pour me purifier.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 volonté du Père est que personne ne se perde, que tous les hommes soient sauvés. Jésus est venu pour réaffirmer cette volonté de Dieu. </a:t>
            </a:r>
            <a:endParaRPr kumimoji="0" lang="fr-FR" altLang="fr-FR"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478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D4B10053-429B-5B33-7362-558E588AA5C1}"/>
              </a:ext>
            </a:extLst>
          </p:cNvPr>
          <p:cNvGrpSpPr/>
          <p:nvPr/>
        </p:nvGrpSpPr>
        <p:grpSpPr>
          <a:xfrm>
            <a:off x="3280560" y="2370535"/>
            <a:ext cx="4962927" cy="1936546"/>
            <a:chOff x="2856321" y="2413262"/>
            <a:chExt cx="7202079" cy="2696066"/>
          </a:xfrm>
        </p:grpSpPr>
        <p:sp>
          <p:nvSpPr>
            <p:cNvPr id="2" name="Rectangle : coins arrondis 1">
              <a:extLst>
                <a:ext uri="{FF2B5EF4-FFF2-40B4-BE49-F238E27FC236}">
                  <a16:creationId xmlns:a16="http://schemas.microsoft.com/office/drawing/2014/main" id="{DD30E469-216D-11B5-0A26-97AD3E3D741D}"/>
                </a:ext>
              </a:extLst>
            </p:cNvPr>
            <p:cNvSpPr/>
            <p:nvPr/>
          </p:nvSpPr>
          <p:spPr>
            <a:xfrm>
              <a:off x="2856321" y="2413262"/>
              <a:ext cx="7202079" cy="2696066"/>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3D5CEF2F-9301-A3E9-0F31-55D83E740957}"/>
                </a:ext>
              </a:extLst>
            </p:cNvPr>
            <p:cNvSpPr txBox="1"/>
            <p:nvPr/>
          </p:nvSpPr>
          <p:spPr>
            <a:xfrm>
              <a:off x="3191644" y="2716584"/>
              <a:ext cx="6094429" cy="1928195"/>
            </a:xfrm>
            <a:prstGeom prst="rect">
              <a:avLst/>
            </a:prstGeom>
            <a:noFill/>
          </p:spPr>
          <p:txBody>
            <a:bodyPr wrap="square">
              <a:spAutoFit/>
            </a:bodyPr>
            <a:lstStyle/>
            <a:p>
              <a:pPr algn="ct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19</a:t>
              </a:r>
              <a:r>
                <a:rPr lang="fr-FR" sz="2800" dirty="0">
                  <a:latin typeface="Times New Roman" panose="02020603050405020304" pitchFamily="18" charset="0"/>
                  <a:ea typeface="Calibri" panose="020F0502020204030204" pitchFamily="34" charset="0"/>
                  <a:cs typeface="Times New Roman" panose="02020603050405020304" pitchFamily="18" charset="0"/>
                </a:rPr>
                <a:t> Jésus lui dit : </a:t>
              </a:r>
            </a:p>
            <a:p>
              <a:pPr algn="ct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Relève-toi </a:t>
              </a:r>
              <a:r>
                <a:rPr lang="fr-FR" sz="2800" dirty="0">
                  <a:latin typeface="Times New Roman" panose="02020603050405020304" pitchFamily="18" charset="0"/>
                  <a:ea typeface="Calibri" panose="020F0502020204030204" pitchFamily="34" charset="0"/>
                  <a:cs typeface="Times New Roman" panose="02020603050405020304" pitchFamily="18" charset="0"/>
                </a:rPr>
                <a:t>et va : </a:t>
              </a:r>
            </a:p>
            <a:p>
              <a:pPr algn="ctr"/>
              <a:r>
                <a:rPr lang="fr-FR" sz="2800" dirty="0">
                  <a:latin typeface="Times New Roman" panose="02020603050405020304" pitchFamily="18" charset="0"/>
                  <a:ea typeface="Calibri" panose="020F0502020204030204" pitchFamily="34" charset="0"/>
                  <a:cs typeface="Times New Roman" panose="02020603050405020304" pitchFamily="18" charset="0"/>
                </a:rPr>
                <a:t>ta foi t’a sauvé. »</a:t>
              </a:r>
            </a:p>
          </p:txBody>
        </p:sp>
      </p:grpSp>
      <p:pic>
        <p:nvPicPr>
          <p:cNvPr id="6" name="Image 5" descr="Une image contenant poupée&#10;&#10;Description générée automatiquement">
            <a:extLst>
              <a:ext uri="{FF2B5EF4-FFF2-40B4-BE49-F238E27FC236}">
                <a16:creationId xmlns:a16="http://schemas.microsoft.com/office/drawing/2014/main" id="{89FD3F0B-3296-95D7-2BBC-640BB5D0B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792" y="405354"/>
            <a:ext cx="2746328" cy="6217173"/>
          </a:xfrm>
          <a:prstGeom prst="rect">
            <a:avLst/>
          </a:prstGeom>
        </p:spPr>
      </p:pic>
    </p:spTree>
    <p:extLst>
      <p:ext uri="{BB962C8B-B14F-4D97-AF65-F5344CB8AC3E}">
        <p14:creationId xmlns:p14="http://schemas.microsoft.com/office/powerpoint/2010/main" val="39361722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6E98E555-02E6-6D3E-B4F2-A6A86FDBE6A6}"/>
              </a:ext>
            </a:extLst>
          </p:cNvPr>
          <p:cNvGrpSpPr/>
          <p:nvPr/>
        </p:nvGrpSpPr>
        <p:grpSpPr>
          <a:xfrm>
            <a:off x="674068" y="910102"/>
            <a:ext cx="6303047" cy="1448537"/>
            <a:chOff x="848019" y="833499"/>
            <a:chExt cx="7418903" cy="1915998"/>
          </a:xfrm>
        </p:grpSpPr>
        <p:sp>
          <p:nvSpPr>
            <p:cNvPr id="2" name="Rectangle : coins arrondis 1">
              <a:extLst>
                <a:ext uri="{FF2B5EF4-FFF2-40B4-BE49-F238E27FC236}">
                  <a16:creationId xmlns:a16="http://schemas.microsoft.com/office/drawing/2014/main" id="{DB3DA3DD-5905-DEE9-C1EF-9E241B1D9CAF}"/>
                </a:ext>
              </a:extLst>
            </p:cNvPr>
            <p:cNvSpPr/>
            <p:nvPr/>
          </p:nvSpPr>
          <p:spPr>
            <a:xfrm>
              <a:off x="848019" y="833499"/>
              <a:ext cx="7418903" cy="191599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390F5216-D611-79F3-4A9A-342C1969EE2E}"/>
                </a:ext>
              </a:extLst>
            </p:cNvPr>
            <p:cNvSpPr txBox="1"/>
            <p:nvPr/>
          </p:nvSpPr>
          <p:spPr>
            <a:xfrm>
              <a:off x="1031967" y="883557"/>
              <a:ext cx="6831874" cy="461665"/>
            </a:xfrm>
            <a:prstGeom prst="rect">
              <a:avLst/>
            </a:prstGeom>
            <a:noFill/>
          </p:spPr>
          <p:txBody>
            <a:bodyPr wrap="square">
              <a:spAutoFit/>
            </a:bodyPr>
            <a:lstStyle/>
            <a:p>
              <a:pPr algn="ctr"/>
              <a:r>
                <a:rPr lang="fr-FR" sz="2400" dirty="0">
                  <a:solidFill>
                    <a:srgbClr val="FF0000"/>
                  </a:solidFill>
                  <a:latin typeface="Times New Roman" panose="02020603050405020304" pitchFamily="18" charset="0"/>
                  <a:ea typeface="Calibri" panose="020F0502020204030204" pitchFamily="34" charset="0"/>
                </a:rPr>
                <a:t> </a:t>
              </a:r>
              <a:endParaRPr lang="fr-FR" sz="2400" dirty="0">
                <a:latin typeface="Calibri" panose="020F0502020204030204" pitchFamily="34" charset="0"/>
                <a:ea typeface="Calibri" panose="020F0502020204030204" pitchFamily="34" charset="0"/>
              </a:endParaRPr>
            </a:p>
          </p:txBody>
        </p:sp>
      </p:grpSp>
      <p:grpSp>
        <p:nvGrpSpPr>
          <p:cNvPr id="11" name="Groupe 10">
            <a:extLst>
              <a:ext uri="{FF2B5EF4-FFF2-40B4-BE49-F238E27FC236}">
                <a16:creationId xmlns:a16="http://schemas.microsoft.com/office/drawing/2014/main" id="{9A3E0EF0-DB22-9A99-9487-1CA12D28247B}"/>
              </a:ext>
            </a:extLst>
          </p:cNvPr>
          <p:cNvGrpSpPr/>
          <p:nvPr/>
        </p:nvGrpSpPr>
        <p:grpSpPr>
          <a:xfrm>
            <a:off x="3113389" y="3417230"/>
            <a:ext cx="5753297" cy="2004439"/>
            <a:chOff x="5168185" y="3782337"/>
            <a:chExt cx="5180464" cy="2004438"/>
          </a:xfrm>
        </p:grpSpPr>
        <p:sp>
          <p:nvSpPr>
            <p:cNvPr id="5" name="Rectangle : coins arrondis 4">
              <a:extLst>
                <a:ext uri="{FF2B5EF4-FFF2-40B4-BE49-F238E27FC236}">
                  <a16:creationId xmlns:a16="http://schemas.microsoft.com/office/drawing/2014/main" id="{1581EA01-8AFE-AA92-3672-409BD8A8FF45}"/>
                </a:ext>
              </a:extLst>
            </p:cNvPr>
            <p:cNvSpPr/>
            <p:nvPr/>
          </p:nvSpPr>
          <p:spPr>
            <a:xfrm>
              <a:off x="5168185" y="3782337"/>
              <a:ext cx="5083895" cy="200443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4612D1A4-4BBC-702B-A7D3-D8EAE9DA9EFD}"/>
                </a:ext>
              </a:extLst>
            </p:cNvPr>
            <p:cNvSpPr txBox="1"/>
            <p:nvPr/>
          </p:nvSpPr>
          <p:spPr>
            <a:xfrm>
              <a:off x="5405674" y="4078616"/>
              <a:ext cx="4942975" cy="1708159"/>
            </a:xfrm>
            <a:prstGeom prst="rect">
              <a:avLst/>
            </a:prstGeom>
            <a:noFill/>
          </p:spPr>
          <p:txBody>
            <a:bodyPr wrap="square">
              <a:spAutoFit/>
            </a:bodyPr>
            <a:lstStyle/>
            <a:p>
              <a:r>
                <a:rPr lang="fr-FR" sz="2800" dirty="0">
                  <a:effectLst/>
                  <a:latin typeface="Times New Roman" panose="02020603050405020304" pitchFamily="18" charset="0"/>
                  <a:ea typeface="Calibri" panose="020F0502020204030204" pitchFamily="34" charset="0"/>
                  <a:cs typeface="Times New Roman" panose="02020603050405020304" pitchFamily="18" charset="0"/>
                </a:rPr>
                <a:t>Relève-toi : mot de la résurrection</a:t>
              </a:r>
            </a:p>
            <a:p>
              <a:r>
                <a:rPr lang="fr-FR" sz="2800" dirty="0">
                  <a:effectLst/>
                  <a:latin typeface="Times New Roman" panose="02020603050405020304" pitchFamily="18" charset="0"/>
                  <a:ea typeface="Calibri" panose="020F0502020204030204" pitchFamily="34" charset="0"/>
                  <a:cs typeface="Times New Roman" panose="02020603050405020304" pitchFamily="18" charset="0"/>
                </a:rPr>
                <a:t>Être debout, être vivant.</a:t>
              </a:r>
            </a:p>
            <a:p>
              <a:r>
                <a:rPr lang="fr-FR" sz="2800" dirty="0">
                  <a:effectLst/>
                  <a:latin typeface="Times New Roman" panose="02020603050405020304" pitchFamily="18" charset="0"/>
                  <a:ea typeface="Calibri" panose="020F0502020204030204" pitchFamily="34" charset="0"/>
                  <a:cs typeface="Times New Roman" panose="02020603050405020304" pitchFamily="18" charset="0"/>
                </a:rPr>
                <a:t>Opposé à être couché, être mort. </a:t>
              </a:r>
            </a:p>
            <a:p>
              <a:pPr algn="ctr"/>
              <a:endParaRPr lang="fr-FR" sz="21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2" name="ZoneTexte 11">
            <a:extLst>
              <a:ext uri="{FF2B5EF4-FFF2-40B4-BE49-F238E27FC236}">
                <a16:creationId xmlns:a16="http://schemas.microsoft.com/office/drawing/2014/main" id="{B30A4BF7-6374-3C21-A6AD-535FB4E9C8F5}"/>
              </a:ext>
            </a:extLst>
          </p:cNvPr>
          <p:cNvSpPr txBox="1"/>
          <p:nvPr/>
        </p:nvSpPr>
        <p:spPr>
          <a:xfrm>
            <a:off x="220054" y="59548"/>
            <a:ext cx="1480559" cy="342104"/>
          </a:xfrm>
          <a:prstGeom prst="rect">
            <a:avLst/>
          </a:prstGeom>
          <a:noFill/>
        </p:spPr>
        <p:txBody>
          <a:bodyPr wrap="square">
            <a:spAutoFit/>
          </a:bodyPr>
          <a:lstStyle/>
          <a:p>
            <a:r>
              <a:rPr lang="fr-FR"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Relève-toi</a:t>
            </a:r>
            <a:endParaRPr lang="fr-FR" dirty="0"/>
          </a:p>
        </p:txBody>
      </p:sp>
      <p:sp>
        <p:nvSpPr>
          <p:cNvPr id="15" name="ZoneTexte 14">
            <a:extLst>
              <a:ext uri="{FF2B5EF4-FFF2-40B4-BE49-F238E27FC236}">
                <a16:creationId xmlns:a16="http://schemas.microsoft.com/office/drawing/2014/main" id="{BFBCB30C-0303-255E-BDC4-EFD882279DB8}"/>
              </a:ext>
            </a:extLst>
          </p:cNvPr>
          <p:cNvSpPr txBox="1"/>
          <p:nvPr/>
        </p:nvSpPr>
        <p:spPr>
          <a:xfrm>
            <a:off x="845296" y="1102892"/>
            <a:ext cx="5960592" cy="954107"/>
          </a:xfrm>
          <a:prstGeom prst="rect">
            <a:avLst/>
          </a:prstGeom>
          <a:noFill/>
        </p:spPr>
        <p:txBody>
          <a:bodyPr wrap="square">
            <a:spAutoFit/>
          </a:bodyPr>
          <a:lstStyle/>
          <a:p>
            <a:r>
              <a:rPr lang="fr-FR"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a:t>
            </a:r>
            <a:r>
              <a:rPr lang="fr-FR" sz="2800" b="0" dirty="0" err="1">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nastas</a:t>
            </a:r>
            <a:r>
              <a:rPr lang="fr-FR" sz="2800" b="0" dirty="0">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 du verbe </a:t>
            </a:r>
            <a:r>
              <a:rPr lang="fr-FR" sz="2800" b="0" dirty="0" err="1">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anistemi</a:t>
            </a:r>
            <a:r>
              <a:rPr lang="fr-FR" sz="2800" b="0" dirty="0">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 : se relever.  </a:t>
            </a:r>
            <a:endParaRPr lang="fr-FR"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fr-FR" sz="2800" b="0" dirty="0" err="1">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Anastasis</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b="0" dirty="0">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résurrection</a:t>
            </a:r>
            <a:endParaRPr lang="fr-FR"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062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BA4510A5-2637-45B3-4F1B-4DD8B5A9D17E}"/>
              </a:ext>
            </a:extLst>
          </p:cNvPr>
          <p:cNvSpPr/>
          <p:nvPr/>
        </p:nvSpPr>
        <p:spPr>
          <a:xfrm>
            <a:off x="1738658" y="1351509"/>
            <a:ext cx="5379989" cy="1648065"/>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0E8D8804-BD76-7DFA-91E2-EC6308BE0620}"/>
              </a:ext>
            </a:extLst>
          </p:cNvPr>
          <p:cNvSpPr txBox="1"/>
          <p:nvPr/>
        </p:nvSpPr>
        <p:spPr>
          <a:xfrm>
            <a:off x="220054" y="59548"/>
            <a:ext cx="1480559" cy="342104"/>
          </a:xfrm>
          <a:prstGeom prst="rect">
            <a:avLst/>
          </a:prstGeom>
          <a:noFill/>
        </p:spPr>
        <p:txBody>
          <a:bodyPr wrap="square">
            <a:spAutoFit/>
          </a:bodyPr>
          <a:lstStyle/>
          <a:p>
            <a:r>
              <a:rPr lang="fr-FR"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Relève-toi</a:t>
            </a:r>
            <a:endParaRPr lang="fr-FR" dirty="0"/>
          </a:p>
        </p:txBody>
      </p:sp>
      <p:sp>
        <p:nvSpPr>
          <p:cNvPr id="8" name="ZoneTexte 7">
            <a:extLst>
              <a:ext uri="{FF2B5EF4-FFF2-40B4-BE49-F238E27FC236}">
                <a16:creationId xmlns:a16="http://schemas.microsoft.com/office/drawing/2014/main" id="{F4AA8DE3-3661-A8CA-2AB5-2F0F657BE4FB}"/>
              </a:ext>
            </a:extLst>
          </p:cNvPr>
          <p:cNvSpPr txBox="1"/>
          <p:nvPr/>
        </p:nvSpPr>
        <p:spPr>
          <a:xfrm>
            <a:off x="1920666" y="1446681"/>
            <a:ext cx="4952288" cy="1384995"/>
          </a:xfrm>
          <a:prstGeom prst="rect">
            <a:avLst/>
          </a:prstGeom>
          <a:noFill/>
        </p:spPr>
        <p:txBody>
          <a:bodyPr wrap="square">
            <a:spAutoFit/>
          </a:bodyPr>
          <a:lstStyle/>
          <a:p>
            <a:r>
              <a:rPr lang="fr-FR" sz="2800" b="1" dirty="0">
                <a:solidFill>
                  <a:srgbClr val="000000"/>
                </a:solidFill>
                <a:effectLst/>
                <a:latin typeface="Times New Roman" panose="02020603050405020304" pitchFamily="18" charset="0"/>
                <a:ea typeface="Calibri" panose="020F0502020204030204" pitchFamily="34" charset="0"/>
              </a:rPr>
              <a:t>Jean 5, 8</a:t>
            </a:r>
            <a:r>
              <a:rPr lang="fr-FR" sz="2800" dirty="0">
                <a:solidFill>
                  <a:srgbClr val="000000"/>
                </a:solidFill>
                <a:effectLst/>
                <a:latin typeface="Times New Roman" panose="02020603050405020304" pitchFamily="18" charset="0"/>
                <a:ea typeface="Calibri" panose="020F0502020204030204" pitchFamily="34" charset="0"/>
              </a:rPr>
              <a:t> : </a:t>
            </a:r>
            <a:r>
              <a:rPr lang="fr-FR" sz="2800" i="1" dirty="0">
                <a:solidFill>
                  <a:srgbClr val="000000"/>
                </a:solidFill>
                <a:effectLst/>
                <a:latin typeface="Times New Roman" panose="02020603050405020304" pitchFamily="18" charset="0"/>
                <a:ea typeface="Calibri" panose="020F0502020204030204" pitchFamily="34" charset="0"/>
              </a:rPr>
              <a:t>“ Jésus lui dit : </a:t>
            </a:r>
          </a:p>
          <a:p>
            <a:r>
              <a:rPr lang="fr-FR" sz="2800" i="1" dirty="0">
                <a:solidFill>
                  <a:srgbClr val="000000"/>
                </a:solidFill>
                <a:effectLst/>
                <a:latin typeface="Times New Roman" panose="02020603050405020304" pitchFamily="18" charset="0"/>
                <a:ea typeface="Calibri" panose="020F0502020204030204" pitchFamily="34" charset="0"/>
              </a:rPr>
              <a:t>« Lève-toi, prends ton brancard, et marche. »”</a:t>
            </a:r>
            <a:endParaRPr lang="fr-FR" sz="2800" dirty="0"/>
          </a:p>
        </p:txBody>
      </p:sp>
    </p:spTree>
    <p:extLst>
      <p:ext uri="{BB962C8B-B14F-4D97-AF65-F5344CB8AC3E}">
        <p14:creationId xmlns:p14="http://schemas.microsoft.com/office/powerpoint/2010/main" val="3187999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7">
            <a:extLst>
              <a:ext uri="{FF2B5EF4-FFF2-40B4-BE49-F238E27FC236}">
                <a16:creationId xmlns:a16="http://schemas.microsoft.com/office/drawing/2014/main" id="{14D3C3A8-4526-6BDA-1475-436F1E2CC87B}"/>
              </a:ext>
            </a:extLst>
          </p:cNvPr>
          <p:cNvGrpSpPr/>
          <p:nvPr/>
        </p:nvGrpSpPr>
        <p:grpSpPr>
          <a:xfrm>
            <a:off x="409133" y="698886"/>
            <a:ext cx="7913271" cy="2659612"/>
            <a:chOff x="280448" y="361144"/>
            <a:chExt cx="6094428" cy="3060786"/>
          </a:xfrm>
        </p:grpSpPr>
        <p:sp>
          <p:nvSpPr>
            <p:cNvPr id="10" name="Rectangle : coins arrondis 9">
              <a:extLst>
                <a:ext uri="{FF2B5EF4-FFF2-40B4-BE49-F238E27FC236}">
                  <a16:creationId xmlns:a16="http://schemas.microsoft.com/office/drawing/2014/main" id="{38F3FFE4-EBDC-F349-C9FF-425837C03BDF}"/>
                </a:ext>
              </a:extLst>
            </p:cNvPr>
            <p:cNvSpPr/>
            <p:nvPr/>
          </p:nvSpPr>
          <p:spPr>
            <a:xfrm>
              <a:off x="280448" y="361144"/>
              <a:ext cx="6094428" cy="306078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16BB699A-C493-BB74-29C7-74D964388CCC}"/>
                </a:ext>
              </a:extLst>
            </p:cNvPr>
            <p:cNvSpPr txBox="1"/>
            <p:nvPr/>
          </p:nvSpPr>
          <p:spPr>
            <a:xfrm>
              <a:off x="641023" y="457064"/>
              <a:ext cx="5373277" cy="588838"/>
            </a:xfrm>
            <a:prstGeom prst="rect">
              <a:avLst/>
            </a:prstGeom>
            <a:noFill/>
          </p:spPr>
          <p:txBody>
            <a:bodyPr wrap="square">
              <a:spAutoFit/>
            </a:bodyPr>
            <a:lstStyle/>
            <a:p>
              <a:pPr algn="ctr"/>
              <a:endParaRPr lang="fr-FR" sz="3200" dirty="0">
                <a:latin typeface="Times New Roman" panose="02020603050405020304" pitchFamily="18" charset="0"/>
                <a:cs typeface="Times New Roman" panose="02020603050405020304" pitchFamily="18" charset="0"/>
              </a:endParaRPr>
            </a:p>
          </p:txBody>
        </p:sp>
      </p:grpSp>
      <p:sp>
        <p:nvSpPr>
          <p:cNvPr id="12" name="Rectangle 11"/>
          <p:cNvSpPr/>
          <p:nvPr/>
        </p:nvSpPr>
        <p:spPr>
          <a:xfrm>
            <a:off x="142187" y="163383"/>
            <a:ext cx="2198299" cy="327465"/>
          </a:xfrm>
          <a:prstGeom prst="rect">
            <a:avLst/>
          </a:prstGeom>
        </p:spPr>
        <p:txBody>
          <a:bodyPr wrap="non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marchant vers Jérusalem</a:t>
            </a:r>
            <a:endParaRPr lang="fr-FR" dirty="0"/>
          </a:p>
        </p:txBody>
      </p:sp>
      <p:sp>
        <p:nvSpPr>
          <p:cNvPr id="58371" name="Rectangle 3"/>
          <p:cNvSpPr>
            <a:spLocks noChangeArrowheads="1"/>
          </p:cNvSpPr>
          <p:nvPr/>
        </p:nvSpPr>
        <p:spPr bwMode="auto">
          <a:xfrm>
            <a:off x="595576" y="1105155"/>
            <a:ext cx="7631403" cy="2174124"/>
          </a:xfrm>
          <a:prstGeom prst="rect">
            <a:avLst/>
          </a:prstGeom>
          <a:noFill/>
          <a:ln w="9525">
            <a:noFill/>
            <a:miter lim="800000"/>
            <a:headEnd/>
            <a:tailEnd/>
          </a:ln>
          <a:effectLst/>
        </p:spPr>
        <p:txBody>
          <a:bodyPr vert="horz" wrap="square" lIns="80457" tIns="40229" rIns="80457" bIns="40229" numCol="1" anchor="ctr" anchorCtr="0" compatLnSpc="1">
            <a:prstTxWarp prst="textNoShape">
              <a:avLst/>
            </a:prstTxWarp>
            <a:spAutoFit/>
          </a:bodyPr>
          <a:lstStyle/>
          <a:p>
            <a:pPr fontAlgn="base">
              <a:spcBef>
                <a:spcPct val="0"/>
              </a:spcBef>
              <a:spcAft>
                <a:spcPct val="0"/>
              </a:spcAft>
            </a:pPr>
            <a:r>
              <a:rPr lang="fr-FR" sz="2400" dirty="0">
                <a:latin typeface="Times New Roman" panose="02020603050405020304" pitchFamily="18" charset="0"/>
                <a:ea typeface="Calibri" pitchFamily="34" charset="0"/>
                <a:cs typeface="Times New Roman" pitchFamily="18" charset="0"/>
              </a:rPr>
              <a:t>“Cette partie de l’évangile se déroule à l’ombre de la croix.” </a:t>
            </a:r>
            <a:r>
              <a:rPr lang="fr-FR" sz="2400" dirty="0">
                <a:solidFill>
                  <a:schemeClr val="accent1"/>
                </a:solidFill>
                <a:latin typeface="Times New Roman" panose="02020603050405020304" pitchFamily="18" charset="0"/>
                <a:ea typeface="Calibri" pitchFamily="34" charset="0"/>
                <a:cs typeface="Times New Roman" pitchFamily="18" charset="0"/>
              </a:rPr>
              <a:t>Antoine </a:t>
            </a:r>
            <a:r>
              <a:rPr lang="fr-FR" sz="2400" dirty="0" err="1">
                <a:solidFill>
                  <a:schemeClr val="accent1"/>
                </a:solidFill>
                <a:latin typeface="Times New Roman" panose="02020603050405020304" pitchFamily="18" charset="0"/>
                <a:ea typeface="Calibri" pitchFamily="34" charset="0"/>
                <a:cs typeface="Times New Roman" pitchFamily="18" charset="0"/>
              </a:rPr>
              <a:t>Nouis</a:t>
            </a:r>
            <a:endParaRPr lang="fr-FR" sz="2400" dirty="0">
              <a:latin typeface="Times New Roman" panose="02020603050405020304" pitchFamily="18" charset="0"/>
              <a:ea typeface="Calibri" pitchFamily="34" charset="0"/>
              <a:cs typeface="Times New Roman" pitchFamily="18" charset="0"/>
            </a:endParaRPr>
          </a:p>
          <a:p>
            <a:pPr fontAlgn="base">
              <a:spcBef>
                <a:spcPct val="0"/>
              </a:spcBef>
              <a:spcAft>
                <a:spcPct val="0"/>
              </a:spcAft>
            </a:pPr>
            <a:endParaRPr lang="fr-FR" sz="2400" dirty="0">
              <a:latin typeface="Times New Roman" panose="02020603050405020304" pitchFamily="18" charset="0"/>
              <a:cs typeface="Times New Roman" pitchFamily="18" charset="0"/>
            </a:endParaRPr>
          </a:p>
          <a:p>
            <a:pPr lvl="0" eaLnBrk="0" fontAlgn="base" hangingPunct="0">
              <a:spcBef>
                <a:spcPct val="0"/>
              </a:spcBef>
              <a:spcAft>
                <a:spcPct val="0"/>
              </a:spcAft>
            </a:pPr>
            <a:r>
              <a:rPr lang="fr-FR" sz="2400" dirty="0">
                <a:latin typeface="Times New Roman" panose="02020603050405020304" pitchFamily="18" charset="0"/>
                <a:ea typeface="Calibri" pitchFamily="34" charset="0"/>
                <a:cs typeface="Times New Roman" pitchFamily="18" charset="0"/>
              </a:rPr>
              <a:t> “Ce texte va avoir un lien avec le mystère du salut apporté à l’humanité.” </a:t>
            </a:r>
            <a:r>
              <a:rPr lang="fr-FR" sz="2400" i="1" dirty="0">
                <a:solidFill>
                  <a:srgbClr val="4472C4"/>
                </a:solidFill>
                <a:latin typeface="Times New Roman" panose="02020603050405020304" pitchFamily="18" charset="0"/>
                <a:ea typeface="Calibri" pitchFamily="34" charset="0"/>
                <a:cs typeface="Times New Roman" pitchFamily="18" charset="0"/>
              </a:rPr>
              <a:t>Marie-Noëlle </a:t>
            </a:r>
            <a:r>
              <a:rPr lang="fr-FR" sz="2400" i="1" dirty="0" err="1">
                <a:solidFill>
                  <a:srgbClr val="4472C4"/>
                </a:solidFill>
                <a:latin typeface="Times New Roman" panose="02020603050405020304" pitchFamily="18" charset="0"/>
                <a:ea typeface="Calibri" pitchFamily="34" charset="0"/>
                <a:cs typeface="Times New Roman" pitchFamily="18" charset="0"/>
              </a:rPr>
              <a:t>Thabut</a:t>
            </a:r>
            <a:endParaRPr lang="fr-FR" sz="2400" dirty="0">
              <a:latin typeface="Times New Roman" panose="02020603050405020304" pitchFamily="18" charset="0"/>
              <a:cs typeface="Times New Roman" pitchFamily="18" charset="0"/>
            </a:endParaRPr>
          </a:p>
          <a:p>
            <a:pPr eaLnBrk="0" fontAlgn="base" hangingPunct="0">
              <a:spcBef>
                <a:spcPct val="0"/>
              </a:spcBef>
              <a:spcAft>
                <a:spcPct val="0"/>
              </a:spcAft>
            </a:pPr>
            <a:endParaRPr lang="fr-FR" dirty="0">
              <a:latin typeface="Arial" pitchFamily="34" charset="0"/>
              <a:cs typeface="Arial" pitchFamily="34" charset="0"/>
            </a:endParaRPr>
          </a:p>
        </p:txBody>
      </p:sp>
      <p:sp>
        <p:nvSpPr>
          <p:cNvPr id="58373" name="Rectangle 5"/>
          <p:cNvSpPr>
            <a:spLocks noChangeArrowheads="1"/>
          </p:cNvSpPr>
          <p:nvPr/>
        </p:nvSpPr>
        <p:spPr bwMode="auto">
          <a:xfrm>
            <a:off x="1" y="457201"/>
            <a:ext cx="656210" cy="419798"/>
          </a:xfrm>
          <a:prstGeom prst="rect">
            <a:avLst/>
          </a:prstGeom>
          <a:noFill/>
          <a:ln w="9525">
            <a:noFill/>
            <a:miter lim="800000"/>
            <a:headEnd/>
            <a:tailEnd/>
          </a:ln>
          <a:effectLst/>
        </p:spPr>
        <p:txBody>
          <a:bodyPr vert="horz" wrap="none" lIns="80457" tIns="40229" rIns="80457" bIns="40229" numCol="1" anchor="ctr" anchorCtr="0" compatLnSpc="1">
            <a:prstTxWarp prst="textNoShape">
              <a:avLst/>
            </a:prstTxWarp>
            <a:spAutoFit/>
          </a:bodyPr>
          <a:lstStyle/>
          <a:p>
            <a:pPr fontAlgn="base">
              <a:spcBef>
                <a:spcPct val="0"/>
              </a:spcBef>
              <a:spcAft>
                <a:spcPct val="0"/>
              </a:spcAft>
            </a:pPr>
            <a:endParaRPr lang="fr-FR" sz="1100" dirty="0">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fr-FR" sz="1100" dirty="0">
                <a:latin typeface="Times New Roman" pitchFamily="18" charset="0"/>
                <a:ea typeface="Calibri" pitchFamily="34" charset="0"/>
                <a:cs typeface="Times New Roman" pitchFamily="18" charset="0"/>
              </a:rPr>
              <a:t>              </a:t>
            </a:r>
            <a:endParaRPr lang="fr-FR" dirty="0">
              <a:latin typeface="Arial" pitchFamily="34" charset="0"/>
              <a:cs typeface="Arial" pitchFamily="34" charset="0"/>
            </a:endParaRPr>
          </a:p>
        </p:txBody>
      </p:sp>
      <p:grpSp>
        <p:nvGrpSpPr>
          <p:cNvPr id="4" name="Groupe 3">
            <a:extLst>
              <a:ext uri="{FF2B5EF4-FFF2-40B4-BE49-F238E27FC236}">
                <a16:creationId xmlns:a16="http://schemas.microsoft.com/office/drawing/2014/main" id="{1CA992EC-70B5-11C8-DD9F-23CACC4BF8BC}"/>
              </a:ext>
            </a:extLst>
          </p:cNvPr>
          <p:cNvGrpSpPr/>
          <p:nvPr/>
        </p:nvGrpSpPr>
        <p:grpSpPr>
          <a:xfrm>
            <a:off x="2637139" y="4223244"/>
            <a:ext cx="6446732" cy="2212805"/>
            <a:chOff x="2637139" y="4223244"/>
            <a:chExt cx="6446732" cy="2212805"/>
          </a:xfrm>
        </p:grpSpPr>
        <p:grpSp>
          <p:nvGrpSpPr>
            <p:cNvPr id="3" name="Groupe 16">
              <a:extLst>
                <a:ext uri="{FF2B5EF4-FFF2-40B4-BE49-F238E27FC236}">
                  <a16:creationId xmlns:a16="http://schemas.microsoft.com/office/drawing/2014/main" id="{7E402F08-B53E-1DC2-8A19-B47BBAC04502}"/>
                </a:ext>
              </a:extLst>
            </p:cNvPr>
            <p:cNvGrpSpPr/>
            <p:nvPr/>
          </p:nvGrpSpPr>
          <p:grpSpPr>
            <a:xfrm>
              <a:off x="2637139" y="4223244"/>
              <a:ext cx="6446732" cy="2212805"/>
              <a:chOff x="1795808" y="3827282"/>
              <a:chExt cx="6792011" cy="2699395"/>
            </a:xfrm>
          </p:grpSpPr>
          <p:sp>
            <p:nvSpPr>
              <p:cNvPr id="14" name="Rectangle : coins arrondis 13">
                <a:extLst>
                  <a:ext uri="{FF2B5EF4-FFF2-40B4-BE49-F238E27FC236}">
                    <a16:creationId xmlns:a16="http://schemas.microsoft.com/office/drawing/2014/main" id="{AADD42FD-9C48-9AF9-BBB8-221FFA35D480}"/>
                  </a:ext>
                </a:extLst>
              </p:cNvPr>
              <p:cNvSpPr/>
              <p:nvPr/>
            </p:nvSpPr>
            <p:spPr>
              <a:xfrm>
                <a:off x="1795808" y="3827282"/>
                <a:ext cx="6792011" cy="269939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A7C4BA0A-1A57-8DC9-86F6-F896D36B59CF}"/>
                  </a:ext>
                </a:extLst>
              </p:cNvPr>
              <p:cNvSpPr txBox="1"/>
              <p:nvPr/>
            </p:nvSpPr>
            <p:spPr>
              <a:xfrm>
                <a:off x="2236510" y="3944214"/>
                <a:ext cx="6094427" cy="574657"/>
              </a:xfrm>
              <a:prstGeom prst="rect">
                <a:avLst/>
              </a:prstGeom>
              <a:noFill/>
            </p:spPr>
            <p:txBody>
              <a:bodyPr wrap="square">
                <a:spAutoFit/>
              </a:bodyPr>
              <a:lstStyle/>
              <a:p>
                <a:pPr algn="ctr"/>
                <a:endParaRPr lang="fr-FR" sz="2400" dirty="0">
                  <a:latin typeface="Times New Roman" panose="02020603050405020304" pitchFamily="18" charset="0"/>
                  <a:cs typeface="Times New Roman" panose="02020603050405020304" pitchFamily="18" charset="0"/>
                </a:endParaRPr>
              </a:p>
            </p:txBody>
          </p:sp>
        </p:grpSp>
        <p:sp>
          <p:nvSpPr>
            <p:cNvPr id="15" name="Rectangle 14"/>
            <p:cNvSpPr/>
            <p:nvPr/>
          </p:nvSpPr>
          <p:spPr>
            <a:xfrm>
              <a:off x="3063989" y="4504624"/>
              <a:ext cx="5593032" cy="1558571"/>
            </a:xfrm>
            <a:prstGeom prst="rect">
              <a:avLst/>
            </a:prstGeom>
          </p:spPr>
          <p:txBody>
            <a:bodyPr wrap="square" lIns="80457" tIns="40229" rIns="80457" bIns="40229">
              <a:spAutoFit/>
            </a:bodyPr>
            <a:lstStyle/>
            <a:p>
              <a:r>
                <a:rPr lang="fr-FR" sz="2400" dirty="0">
                  <a:latin typeface="Times New Roman" panose="02020603050405020304" pitchFamily="18" charset="0"/>
                  <a:cs typeface="Times New Roman" panose="02020603050405020304" pitchFamily="18" charset="0"/>
                </a:rPr>
                <a:t>Sur le chemin qui mène Jésus vers sa passion et sa résurrection, Jésus va guérir. </a:t>
              </a:r>
            </a:p>
            <a:p>
              <a:r>
                <a:rPr lang="fr-FR" sz="2400" dirty="0">
                  <a:latin typeface="Times New Roman" panose="02020603050405020304" pitchFamily="18" charset="0"/>
                  <a:cs typeface="Times New Roman" panose="02020603050405020304" pitchFamily="18" charset="0"/>
                </a:rPr>
                <a:t>Son geste est un signe </a:t>
              </a:r>
            </a:p>
            <a:p>
              <a:r>
                <a:rPr lang="fr-FR" sz="2400" dirty="0">
                  <a:latin typeface="Times New Roman" panose="02020603050405020304" pitchFamily="18" charset="0"/>
                  <a:cs typeface="Times New Roman" panose="02020603050405020304" pitchFamily="18" charset="0"/>
                </a:rPr>
                <a:t>de passage de la mort à la Vie.</a:t>
              </a:r>
            </a:p>
          </p:txBody>
        </p:sp>
      </p:grpSp>
    </p:spTree>
    <p:extLst>
      <p:ext uri="{BB962C8B-B14F-4D97-AF65-F5344CB8AC3E}">
        <p14:creationId xmlns:p14="http://schemas.microsoft.com/office/powerpoint/2010/main" val="333060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9FC26EF6-2651-D35E-DF86-52E02CEEE938}"/>
              </a:ext>
            </a:extLst>
          </p:cNvPr>
          <p:cNvSpPr/>
          <p:nvPr/>
        </p:nvSpPr>
        <p:spPr>
          <a:xfrm>
            <a:off x="1648909" y="254194"/>
            <a:ext cx="7707318" cy="365123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754583A8-470A-0F4E-D24B-47532DB42B31}"/>
              </a:ext>
            </a:extLst>
          </p:cNvPr>
          <p:cNvGrpSpPr/>
          <p:nvPr/>
        </p:nvGrpSpPr>
        <p:grpSpPr>
          <a:xfrm>
            <a:off x="1648909" y="4420756"/>
            <a:ext cx="6385844" cy="1416022"/>
            <a:chOff x="1648909" y="4420756"/>
            <a:chExt cx="6385844" cy="1782092"/>
          </a:xfrm>
        </p:grpSpPr>
        <p:sp>
          <p:nvSpPr>
            <p:cNvPr id="6" name="Rectangle : coins arrondis 5">
              <a:extLst>
                <a:ext uri="{FF2B5EF4-FFF2-40B4-BE49-F238E27FC236}">
                  <a16:creationId xmlns:a16="http://schemas.microsoft.com/office/drawing/2014/main" id="{B851533B-9BF2-4739-34B7-19BCC9FCCD34}"/>
                </a:ext>
              </a:extLst>
            </p:cNvPr>
            <p:cNvSpPr/>
            <p:nvPr/>
          </p:nvSpPr>
          <p:spPr>
            <a:xfrm>
              <a:off x="1648909" y="4420756"/>
              <a:ext cx="6385844" cy="178209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12A80A32-B8C0-6DFC-B7AC-8102287E9450}"/>
                </a:ext>
              </a:extLst>
            </p:cNvPr>
            <p:cNvSpPr txBox="1"/>
            <p:nvPr/>
          </p:nvSpPr>
          <p:spPr>
            <a:xfrm>
              <a:off x="2101835" y="4766383"/>
              <a:ext cx="5657745" cy="954107"/>
            </a:xfrm>
            <a:prstGeom prst="rect">
              <a:avLst/>
            </a:prstGeom>
            <a:noFill/>
          </p:spPr>
          <p:txBody>
            <a:bodyPr wrap="square">
              <a:spAutoFit/>
            </a:bodyPr>
            <a:lstStyle/>
            <a:p>
              <a:r>
                <a:rPr lang="fr-FR"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Croyons-nous</a:t>
              </a:r>
              <a:r>
                <a:rPr lang="fr-FR" sz="2800" dirty="0">
                  <a:effectLst/>
                  <a:latin typeface="Times New Roman" panose="02020603050405020304" pitchFamily="18" charset="0"/>
                  <a:ea typeface="Calibri" panose="020F0502020204030204" pitchFamily="34" charset="0"/>
                </a:rPr>
                <a:t> </a:t>
              </a:r>
            </a:p>
            <a:p>
              <a:r>
                <a:rPr lang="fr-FR" sz="2800" dirty="0">
                  <a:effectLst/>
                  <a:latin typeface="Times New Roman" panose="02020603050405020304" pitchFamily="18" charset="0"/>
                  <a:ea typeface="Calibri" panose="020F0502020204030204" pitchFamily="34" charset="0"/>
                </a:rPr>
                <a:t>que nous sommes déjà ressuscités ? </a:t>
              </a:r>
              <a:endParaRPr lang="fr-FR" sz="2800" dirty="0">
                <a:effectLst/>
                <a:latin typeface="Calibri" panose="020F0502020204030204" pitchFamily="34" charset="0"/>
                <a:ea typeface="Calibri" panose="020F0502020204030204" pitchFamily="34" charset="0"/>
              </a:endParaRPr>
            </a:p>
          </p:txBody>
        </p:sp>
      </p:grpSp>
      <p:sp>
        <p:nvSpPr>
          <p:cNvPr id="16" name="ZoneTexte 15">
            <a:extLst>
              <a:ext uri="{FF2B5EF4-FFF2-40B4-BE49-F238E27FC236}">
                <a16:creationId xmlns:a16="http://schemas.microsoft.com/office/drawing/2014/main" id="{C7AFC59F-EDF5-B870-5842-941E46BAF227}"/>
              </a:ext>
            </a:extLst>
          </p:cNvPr>
          <p:cNvSpPr txBox="1"/>
          <p:nvPr/>
        </p:nvSpPr>
        <p:spPr>
          <a:xfrm>
            <a:off x="1962998" y="556317"/>
            <a:ext cx="7079139" cy="3046988"/>
          </a:xfrm>
          <a:prstGeom prst="rect">
            <a:avLst/>
          </a:prstGeom>
          <a:noFill/>
        </p:spPr>
        <p:txBody>
          <a:bodyPr wrap="square">
            <a:spAutoFit/>
          </a:bodyPr>
          <a:lstStyle/>
          <a:p>
            <a:r>
              <a:rPr lang="fr-FR" sz="2400" dirty="0">
                <a:effectLst/>
                <a:latin typeface="Times New Roman" panose="02020603050405020304" pitchFamily="18" charset="0"/>
                <a:ea typeface="Calibri" panose="020F0502020204030204" pitchFamily="34" charset="0"/>
              </a:rPr>
              <a:t>Le lépreux était comme mort. Il n’avait plus d’identité. Il n’avait plus de vie, il n’était plus personne. </a:t>
            </a:r>
          </a:p>
          <a:p>
            <a:r>
              <a:rPr lang="fr-FR" sz="2400" dirty="0">
                <a:effectLst/>
                <a:latin typeface="Times New Roman" panose="02020603050405020304" pitchFamily="18" charset="0"/>
                <a:ea typeface="Calibri" panose="020F0502020204030204" pitchFamily="34" charset="0"/>
              </a:rPr>
              <a:t>Il est revenu vers le Seigneur. </a:t>
            </a:r>
          </a:p>
          <a:p>
            <a:r>
              <a:rPr lang="fr-FR" sz="2400" dirty="0">
                <a:effectLst/>
                <a:latin typeface="Times New Roman" panose="02020603050405020304" pitchFamily="18" charset="0"/>
                <a:ea typeface="Calibri" panose="020F0502020204030204" pitchFamily="34" charset="0"/>
              </a:rPr>
              <a:t>Celui-ci le relève, le remet dans la vie, lui redonne sa dignité d’Homme. </a:t>
            </a:r>
          </a:p>
          <a:p>
            <a:r>
              <a:rPr lang="fr-FR" sz="2400" dirty="0">
                <a:effectLst/>
                <a:latin typeface="Times New Roman" panose="02020603050405020304" pitchFamily="18" charset="0"/>
                <a:ea typeface="Calibri" panose="020F0502020204030204" pitchFamily="34" charset="0"/>
              </a:rPr>
              <a:t>Il n’est plus esclave de sa maladie, il retrouve sa liberté d’homme. Il est ressuscité.  </a:t>
            </a:r>
          </a:p>
          <a:p>
            <a:r>
              <a:rPr lang="fr-FR" sz="2400" dirty="0">
                <a:effectLst/>
                <a:latin typeface="Times New Roman" panose="02020603050405020304" pitchFamily="18" charset="0"/>
                <a:ea typeface="Calibri" panose="020F0502020204030204" pitchFamily="34" charset="0"/>
              </a:rPr>
              <a:t>Il est avec le Seigneur tous les jours de sa vie</a:t>
            </a:r>
            <a:r>
              <a:rPr lang="fr-FR" sz="1600" dirty="0">
                <a:effectLst/>
                <a:latin typeface="Times New Roman" panose="02020603050405020304" pitchFamily="18" charset="0"/>
                <a:ea typeface="Calibri" panose="020F0502020204030204" pitchFamily="34" charset="0"/>
              </a:rPr>
              <a:t>. </a:t>
            </a:r>
            <a:endParaRPr lang="fr-FR" sz="1400" dirty="0">
              <a:effectLst/>
              <a:latin typeface="Calibri" panose="020F0502020204030204" pitchFamily="34" charset="0"/>
              <a:ea typeface="Calibri" panose="020F0502020204030204" pitchFamily="34" charset="0"/>
            </a:endParaRPr>
          </a:p>
        </p:txBody>
      </p:sp>
      <p:sp>
        <p:nvSpPr>
          <p:cNvPr id="17" name="ZoneTexte 16">
            <a:extLst>
              <a:ext uri="{FF2B5EF4-FFF2-40B4-BE49-F238E27FC236}">
                <a16:creationId xmlns:a16="http://schemas.microsoft.com/office/drawing/2014/main" id="{3BD74422-F15D-E1DB-DECA-C96C966D54B3}"/>
              </a:ext>
            </a:extLst>
          </p:cNvPr>
          <p:cNvSpPr txBox="1"/>
          <p:nvPr/>
        </p:nvSpPr>
        <p:spPr>
          <a:xfrm>
            <a:off x="168350" y="83142"/>
            <a:ext cx="1480559" cy="342104"/>
          </a:xfrm>
          <a:prstGeom prst="rect">
            <a:avLst/>
          </a:prstGeom>
          <a:noFill/>
        </p:spPr>
        <p:txBody>
          <a:bodyPr wrap="square">
            <a:spAutoFit/>
          </a:bodyPr>
          <a:lstStyle/>
          <a:p>
            <a:r>
              <a:rPr lang="fr-FR"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Relève-toi</a:t>
            </a:r>
            <a:endParaRPr lang="fr-FR" dirty="0"/>
          </a:p>
        </p:txBody>
      </p:sp>
    </p:spTree>
    <p:extLst>
      <p:ext uri="{BB962C8B-B14F-4D97-AF65-F5344CB8AC3E}">
        <p14:creationId xmlns:p14="http://schemas.microsoft.com/office/powerpoint/2010/main" val="138719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D4B10053-429B-5B33-7362-558E588AA5C1}"/>
              </a:ext>
            </a:extLst>
          </p:cNvPr>
          <p:cNvGrpSpPr/>
          <p:nvPr/>
        </p:nvGrpSpPr>
        <p:grpSpPr>
          <a:xfrm>
            <a:off x="3280560" y="2370535"/>
            <a:ext cx="4962927" cy="1936546"/>
            <a:chOff x="2856321" y="2413262"/>
            <a:chExt cx="7202079" cy="2696066"/>
          </a:xfrm>
        </p:grpSpPr>
        <p:sp>
          <p:nvSpPr>
            <p:cNvPr id="2" name="Rectangle : coins arrondis 1">
              <a:extLst>
                <a:ext uri="{FF2B5EF4-FFF2-40B4-BE49-F238E27FC236}">
                  <a16:creationId xmlns:a16="http://schemas.microsoft.com/office/drawing/2014/main" id="{DD30E469-216D-11B5-0A26-97AD3E3D741D}"/>
                </a:ext>
              </a:extLst>
            </p:cNvPr>
            <p:cNvSpPr/>
            <p:nvPr/>
          </p:nvSpPr>
          <p:spPr>
            <a:xfrm>
              <a:off x="2856321" y="2413262"/>
              <a:ext cx="7202079" cy="2696066"/>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3D5CEF2F-9301-A3E9-0F31-55D83E740957}"/>
                </a:ext>
              </a:extLst>
            </p:cNvPr>
            <p:cNvSpPr txBox="1"/>
            <p:nvPr/>
          </p:nvSpPr>
          <p:spPr>
            <a:xfrm>
              <a:off x="3191644" y="2716584"/>
              <a:ext cx="6094429" cy="1535249"/>
            </a:xfrm>
            <a:prstGeom prst="rect">
              <a:avLst/>
            </a:prstGeom>
            <a:noFill/>
          </p:spPr>
          <p:txBody>
            <a:bodyPr wrap="square">
              <a:spAutoFit/>
            </a:bodyPr>
            <a:lstStyle/>
            <a:p>
              <a:pPr algn="ct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19</a:t>
              </a:r>
              <a:r>
                <a:rPr lang="fr-FR" sz="2800" dirty="0">
                  <a:latin typeface="Times New Roman" panose="02020603050405020304" pitchFamily="18" charset="0"/>
                  <a:ea typeface="Calibri" panose="020F0502020204030204" pitchFamily="34" charset="0"/>
                  <a:cs typeface="Times New Roman" panose="02020603050405020304" pitchFamily="18" charset="0"/>
                </a:rPr>
                <a:t> Jésus lui dit : </a:t>
              </a:r>
            </a:p>
            <a:p>
              <a:pPr algn="ctr"/>
              <a:r>
                <a:rPr lang="fr-FR" sz="2800" dirty="0">
                  <a:latin typeface="Times New Roman" panose="02020603050405020304" pitchFamily="18" charset="0"/>
                  <a:ea typeface="Calibri" panose="020F0502020204030204" pitchFamily="34" charset="0"/>
                  <a:cs typeface="Times New Roman" panose="02020603050405020304" pitchFamily="18" charset="0"/>
                </a:rPr>
                <a:t>« Relève-toi</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2800" dirty="0">
                  <a:latin typeface="Times New Roman" panose="02020603050405020304" pitchFamily="18" charset="0"/>
                  <a:ea typeface="Calibri" panose="020F0502020204030204" pitchFamily="34" charset="0"/>
                  <a:cs typeface="Times New Roman" panose="02020603050405020304" pitchFamily="18" charset="0"/>
                </a:rPr>
                <a:t>et va : </a:t>
              </a:r>
            </a:p>
            <a:p>
              <a:pPr algn="ct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 foi t’a sauvé</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p>
          </p:txBody>
        </p:sp>
      </p:grpSp>
      <p:pic>
        <p:nvPicPr>
          <p:cNvPr id="6" name="Image 5" descr="Une image contenant poupée&#10;&#10;Description générée automatiquement">
            <a:extLst>
              <a:ext uri="{FF2B5EF4-FFF2-40B4-BE49-F238E27FC236}">
                <a16:creationId xmlns:a16="http://schemas.microsoft.com/office/drawing/2014/main" id="{89FD3F0B-3296-95D7-2BBC-640BB5D0B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792" y="405354"/>
            <a:ext cx="2746328" cy="6217173"/>
          </a:xfrm>
          <a:prstGeom prst="rect">
            <a:avLst/>
          </a:prstGeom>
        </p:spPr>
      </p:pic>
    </p:spTree>
    <p:extLst>
      <p:ext uri="{BB962C8B-B14F-4D97-AF65-F5344CB8AC3E}">
        <p14:creationId xmlns:p14="http://schemas.microsoft.com/office/powerpoint/2010/main" val="2189566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2B3F9F2-2809-F495-CD3A-D01D8400EC1E}"/>
              </a:ext>
            </a:extLst>
          </p:cNvPr>
          <p:cNvSpPr txBox="1"/>
          <p:nvPr/>
        </p:nvSpPr>
        <p:spPr>
          <a:xfrm>
            <a:off x="112692" y="88358"/>
            <a:ext cx="1384415"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 foi t’a sauvé</a:t>
            </a:r>
            <a:endParaRPr lang="fr-FR" dirty="0"/>
          </a:p>
        </p:txBody>
      </p:sp>
      <p:grpSp>
        <p:nvGrpSpPr>
          <p:cNvPr id="10" name="Groupe 9">
            <a:extLst>
              <a:ext uri="{FF2B5EF4-FFF2-40B4-BE49-F238E27FC236}">
                <a16:creationId xmlns:a16="http://schemas.microsoft.com/office/drawing/2014/main" id="{6E98E555-02E6-6D3E-B4F2-A6A86FDBE6A6}"/>
              </a:ext>
            </a:extLst>
          </p:cNvPr>
          <p:cNvGrpSpPr/>
          <p:nvPr/>
        </p:nvGrpSpPr>
        <p:grpSpPr>
          <a:xfrm>
            <a:off x="2722914" y="4471587"/>
            <a:ext cx="6303047" cy="1117363"/>
            <a:chOff x="848019" y="833499"/>
            <a:chExt cx="7418903" cy="1915998"/>
          </a:xfrm>
        </p:grpSpPr>
        <p:sp>
          <p:nvSpPr>
            <p:cNvPr id="2" name="Rectangle : coins arrondis 1">
              <a:extLst>
                <a:ext uri="{FF2B5EF4-FFF2-40B4-BE49-F238E27FC236}">
                  <a16:creationId xmlns:a16="http://schemas.microsoft.com/office/drawing/2014/main" id="{DB3DA3DD-5905-DEE9-C1EF-9E241B1D9CAF}"/>
                </a:ext>
              </a:extLst>
            </p:cNvPr>
            <p:cNvSpPr/>
            <p:nvPr/>
          </p:nvSpPr>
          <p:spPr>
            <a:xfrm>
              <a:off x="848019" y="833499"/>
              <a:ext cx="7418903" cy="191599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390F5216-D611-79F3-4A9A-342C1969EE2E}"/>
                </a:ext>
              </a:extLst>
            </p:cNvPr>
            <p:cNvSpPr txBox="1"/>
            <p:nvPr/>
          </p:nvSpPr>
          <p:spPr>
            <a:xfrm>
              <a:off x="1031967" y="883557"/>
              <a:ext cx="6831874" cy="954107"/>
            </a:xfrm>
            <a:prstGeom prst="rect">
              <a:avLst/>
            </a:prstGeom>
            <a:noFill/>
          </p:spPr>
          <p:txBody>
            <a:bodyPr wrap="square">
              <a:spAutoFit/>
            </a:bodyPr>
            <a:lstStyle/>
            <a:p>
              <a:pPr algn="ctr"/>
              <a:r>
                <a:rPr lang="fr-FR" sz="2800" dirty="0">
                  <a:solidFill>
                    <a:srgbClr val="FF0000"/>
                  </a:solidFill>
                  <a:latin typeface="Times New Roman" panose="02020603050405020304" pitchFamily="18" charset="0"/>
                  <a:ea typeface="Calibri" panose="020F0502020204030204" pitchFamily="34" charset="0"/>
                </a:rPr>
                <a:t> </a:t>
              </a:r>
              <a:r>
                <a:rPr lang="fr-FR" sz="2800" dirty="0">
                  <a:latin typeface="Times New Roman" panose="02020603050405020304" pitchFamily="18" charset="0"/>
                  <a:ea typeface="Calibri" panose="020F0502020204030204" pitchFamily="34" charset="0"/>
                </a:rPr>
                <a:t>Qu’est ce que la foi ? </a:t>
              </a:r>
            </a:p>
            <a:p>
              <a:pPr algn="ctr"/>
              <a:r>
                <a:rPr lang="fr-FR" sz="2800" dirty="0">
                  <a:latin typeface="Times New Roman" panose="02020603050405020304" pitchFamily="18" charset="0"/>
                  <a:ea typeface="Calibri" panose="020F0502020204030204" pitchFamily="34" charset="0"/>
                </a:rPr>
                <a:t>La foi peut-elle sauver </a:t>
              </a:r>
              <a:r>
                <a:rPr lang="fr-FR" sz="2400" dirty="0">
                  <a:latin typeface="Times New Roman" panose="02020603050405020304" pitchFamily="18" charset="0"/>
                  <a:ea typeface="Calibri" panose="020F0502020204030204" pitchFamily="34" charset="0"/>
                </a:rPr>
                <a:t>? </a:t>
              </a:r>
              <a:endParaRPr lang="fr-FR" sz="2400" dirty="0">
                <a:latin typeface="Calibri" panose="020F0502020204030204" pitchFamily="34" charset="0"/>
                <a:ea typeface="Calibri" panose="020F0502020204030204" pitchFamily="34" charset="0"/>
              </a:endParaRPr>
            </a:p>
          </p:txBody>
        </p:sp>
      </p:grpSp>
      <p:sp>
        <p:nvSpPr>
          <p:cNvPr id="12" name="ZoneTexte 11">
            <a:extLst>
              <a:ext uri="{FF2B5EF4-FFF2-40B4-BE49-F238E27FC236}">
                <a16:creationId xmlns:a16="http://schemas.microsoft.com/office/drawing/2014/main" id="{B7B3C483-E069-1E9C-1074-B45419890D31}"/>
              </a:ext>
            </a:extLst>
          </p:cNvPr>
          <p:cNvSpPr txBox="1"/>
          <p:nvPr/>
        </p:nvSpPr>
        <p:spPr>
          <a:xfrm>
            <a:off x="1168637" y="761795"/>
            <a:ext cx="4952288" cy="1384995"/>
          </a:xfrm>
          <a:prstGeom prst="rect">
            <a:avLst/>
          </a:prstGeom>
          <a:noFill/>
        </p:spPr>
        <p:txBody>
          <a:bodyPr wrap="square">
            <a:spAutoFit/>
          </a:bodyPr>
          <a:lstStyle/>
          <a:p>
            <a:r>
              <a:rPr lang="fr-FR"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fr-FR" sz="2800" b="0" dirty="0">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u verbe </a:t>
            </a:r>
            <a:r>
              <a:rPr lang="fr-FR" sz="2800" b="0" dirty="0" err="1">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sozo</a:t>
            </a:r>
            <a:r>
              <a:rPr lang="fr-FR" sz="2800" b="0" dirty="0">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 : sauver</a:t>
            </a:r>
            <a:br>
              <a:rPr lang="fr-FR" sz="2800" b="0" dirty="0">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800" b="0" dirty="0">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Dans la même famille : </a:t>
            </a:r>
            <a:r>
              <a:rPr lang="fr-FR" sz="2800" b="0" dirty="0" err="1">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soter</a:t>
            </a:r>
            <a:endParaRPr lang="fr-FR"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fr-FR" sz="2800" b="0" dirty="0">
                <a:solidFill>
                  <a:srgbClr val="B21A0F"/>
                </a:solidFill>
                <a:effectLst/>
                <a:latin typeface="Times New Roman" panose="02020603050405020304" pitchFamily="18" charset="0"/>
                <a:ea typeface="Calibri" panose="020F0502020204030204" pitchFamily="34" charset="0"/>
                <a:cs typeface="Times New Roman" panose="02020603050405020304" pitchFamily="18" charset="0"/>
              </a:rPr>
              <a:t>Sauveur : un nom du Christ.</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 coins arrondis 14">
            <a:extLst>
              <a:ext uri="{FF2B5EF4-FFF2-40B4-BE49-F238E27FC236}">
                <a16:creationId xmlns:a16="http://schemas.microsoft.com/office/drawing/2014/main" id="{1C86F5DC-58E9-AACC-FCD1-75047A90C7F5}"/>
              </a:ext>
            </a:extLst>
          </p:cNvPr>
          <p:cNvSpPr/>
          <p:nvPr/>
        </p:nvSpPr>
        <p:spPr>
          <a:xfrm>
            <a:off x="995239" y="761796"/>
            <a:ext cx="4824447" cy="16246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0071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67E8412-5B64-C758-3111-A3C9922E277B}"/>
              </a:ext>
            </a:extLst>
          </p:cNvPr>
          <p:cNvSpPr txBox="1"/>
          <p:nvPr/>
        </p:nvSpPr>
        <p:spPr>
          <a:xfrm>
            <a:off x="112691" y="148178"/>
            <a:ext cx="1384415"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 foi t’a sauvé</a:t>
            </a:r>
            <a:endParaRPr lang="fr-FR" dirty="0"/>
          </a:p>
        </p:txBody>
      </p:sp>
      <p:grpSp>
        <p:nvGrpSpPr>
          <p:cNvPr id="7" name="Groupe 6">
            <a:extLst>
              <a:ext uri="{FF2B5EF4-FFF2-40B4-BE49-F238E27FC236}">
                <a16:creationId xmlns:a16="http://schemas.microsoft.com/office/drawing/2014/main" id="{E8913CAE-A718-063C-FC21-FB80AF65D9D8}"/>
              </a:ext>
            </a:extLst>
          </p:cNvPr>
          <p:cNvGrpSpPr/>
          <p:nvPr/>
        </p:nvGrpSpPr>
        <p:grpSpPr>
          <a:xfrm>
            <a:off x="1678659" y="1231868"/>
            <a:ext cx="6548682" cy="4154984"/>
            <a:chOff x="1593129" y="963417"/>
            <a:chExt cx="8059917" cy="4154983"/>
          </a:xfrm>
        </p:grpSpPr>
        <p:sp>
          <p:nvSpPr>
            <p:cNvPr id="2" name="Rectangle : coins arrondis 1">
              <a:extLst>
                <a:ext uri="{FF2B5EF4-FFF2-40B4-BE49-F238E27FC236}">
                  <a16:creationId xmlns:a16="http://schemas.microsoft.com/office/drawing/2014/main" id="{BA4510A5-2637-45B3-4F1B-4DD8B5A9D17E}"/>
                </a:ext>
              </a:extLst>
            </p:cNvPr>
            <p:cNvSpPr/>
            <p:nvPr/>
          </p:nvSpPr>
          <p:spPr>
            <a:xfrm>
              <a:off x="1593129" y="963417"/>
              <a:ext cx="8059917" cy="4154983"/>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5CDEA460-6F4E-5B57-D1B4-C9EF1DD4ACB1}"/>
                </a:ext>
              </a:extLst>
            </p:cNvPr>
            <p:cNvSpPr txBox="1"/>
            <p:nvPr/>
          </p:nvSpPr>
          <p:spPr>
            <a:xfrm>
              <a:off x="1989054" y="1055750"/>
              <a:ext cx="7268066" cy="3970317"/>
            </a:xfrm>
            <a:prstGeom prst="rect">
              <a:avLst/>
            </a:prstGeom>
            <a:noFill/>
          </p:spPr>
          <p:txBody>
            <a:bodyPr wrap="square">
              <a:spAutoFit/>
            </a:bodyPr>
            <a:lstStyle/>
            <a:p>
              <a:pPr algn="ctr"/>
              <a:r>
                <a:rPr lang="fr-FR"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Jésus guérit l’aveugle Bartimée :</a:t>
              </a:r>
              <a:endParaRPr lang="fr-FR" sz="21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fr-FR"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Marc 10, 52</a:t>
              </a:r>
              <a:r>
                <a:rPr lang="fr-FR"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fr-FR" sz="2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Jésus lui dit : </a:t>
              </a:r>
            </a:p>
            <a:p>
              <a:pPr algn="ctr"/>
              <a:r>
                <a:rPr lang="fr-FR" sz="2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Va, ta foi t’a sauvé. » Aussitôt l’homme retrouva la vue, </a:t>
              </a:r>
            </a:p>
            <a:p>
              <a:pPr algn="ctr"/>
              <a:r>
                <a:rPr lang="fr-FR" sz="2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il suivait Jésus sur le chemin</a:t>
              </a:r>
              <a:r>
                <a:rPr lang="fr-FR"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1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fr-FR" sz="2100" dirty="0">
                  <a:latin typeface="Times New Roman" panose="02020603050405020304" pitchFamily="18" charset="0"/>
                  <a:ea typeface="Calibri" panose="020F0502020204030204" pitchFamily="34" charset="0"/>
                  <a:cs typeface="Times New Roman" panose="02020603050405020304" pitchFamily="18" charset="0"/>
                </a:rPr>
                <a:t> </a:t>
              </a:r>
            </a:p>
            <a:p>
              <a:pPr algn="ctr"/>
              <a:r>
                <a:rPr lang="fr-FR"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Jésus pardonne à la femme</a:t>
              </a:r>
              <a:endParaRPr lang="fr-FR" sz="21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fr-FR"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Luc 7, 50 </a:t>
              </a:r>
              <a:r>
                <a:rPr lang="fr-FR" sz="2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Jésus dit alors à la femme : </a:t>
              </a:r>
            </a:p>
            <a:p>
              <a:pPr algn="ctr"/>
              <a:r>
                <a:rPr lang="fr-FR" sz="2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foi t’a sauvée. Va en paix ! »”</a:t>
              </a:r>
              <a:endParaRPr lang="fr-FR" sz="21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fr-FR" sz="2100" b="1" dirty="0">
                  <a:latin typeface="Times New Roman" panose="02020603050405020304" pitchFamily="18" charset="0"/>
                  <a:ea typeface="Calibri" panose="020F0502020204030204" pitchFamily="34" charset="0"/>
                  <a:cs typeface="Times New Roman" panose="02020603050405020304" pitchFamily="18" charset="0"/>
                </a:rPr>
                <a:t> </a:t>
              </a:r>
              <a:endParaRPr lang="fr-FR" sz="21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fr-FR" sz="2100" b="1" dirty="0">
                  <a:latin typeface="Times New Roman" panose="02020603050405020304" pitchFamily="18" charset="0"/>
                  <a:ea typeface="Calibri" panose="020F0502020204030204" pitchFamily="34" charset="0"/>
                  <a:cs typeface="Times New Roman" panose="02020603050405020304" pitchFamily="18" charset="0"/>
                </a:rPr>
                <a:t>1 Timothée 2, 4</a:t>
              </a:r>
              <a:r>
                <a:rPr lang="fr-FR" sz="2100" dirty="0">
                  <a:latin typeface="Times New Roman" panose="02020603050405020304" pitchFamily="18" charset="0"/>
                  <a:ea typeface="Calibri" panose="020F0502020204030204" pitchFamily="34" charset="0"/>
                  <a:cs typeface="Times New Roman" panose="02020603050405020304" pitchFamily="18" charset="0"/>
                </a:rPr>
                <a:t> </a:t>
              </a:r>
              <a:r>
                <a:rPr lang="fr-FR" sz="2100" i="1" dirty="0">
                  <a:latin typeface="Times New Roman" panose="02020603050405020304" pitchFamily="18" charset="0"/>
                  <a:ea typeface="Calibri" panose="020F0502020204030204" pitchFamily="34" charset="0"/>
                  <a:cs typeface="Times New Roman" panose="02020603050405020304" pitchFamily="18" charset="0"/>
                </a:rPr>
                <a:t>« Dieu veut que tous les hommes </a:t>
              </a:r>
            </a:p>
            <a:p>
              <a:pPr algn="ctr"/>
              <a:r>
                <a:rPr lang="fr-FR" sz="2100" i="1" dirty="0">
                  <a:latin typeface="Times New Roman" panose="02020603050405020304" pitchFamily="18" charset="0"/>
                  <a:ea typeface="Calibri" panose="020F0502020204030204" pitchFamily="34" charset="0"/>
                  <a:cs typeface="Times New Roman" panose="02020603050405020304" pitchFamily="18" charset="0"/>
                </a:rPr>
                <a:t>soient sauvés ».</a:t>
              </a:r>
              <a:endParaRPr lang="fr-FR" sz="2100" dirty="0">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794231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DB8A2E0-2C4F-728C-FB13-BFE668FEE80D}"/>
              </a:ext>
            </a:extLst>
          </p:cNvPr>
          <p:cNvSpPr txBox="1"/>
          <p:nvPr/>
        </p:nvSpPr>
        <p:spPr>
          <a:xfrm>
            <a:off x="78508" y="267819"/>
            <a:ext cx="1384415" cy="327465"/>
          </a:xfrm>
          <a:prstGeom prst="rect">
            <a:avLst/>
          </a:prstGeom>
          <a:noFill/>
        </p:spPr>
        <p:txBody>
          <a:bodyPr wrap="squar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 foi t’a sauvé</a:t>
            </a:r>
            <a:endParaRPr lang="fr-FR" dirty="0"/>
          </a:p>
        </p:txBody>
      </p:sp>
      <p:sp>
        <p:nvSpPr>
          <p:cNvPr id="2" name="Rectangle : coins arrondis 1">
            <a:extLst>
              <a:ext uri="{FF2B5EF4-FFF2-40B4-BE49-F238E27FC236}">
                <a16:creationId xmlns:a16="http://schemas.microsoft.com/office/drawing/2014/main" id="{9FC26EF6-2651-D35E-DF86-52E02CEEE938}"/>
              </a:ext>
            </a:extLst>
          </p:cNvPr>
          <p:cNvSpPr/>
          <p:nvPr/>
        </p:nvSpPr>
        <p:spPr>
          <a:xfrm>
            <a:off x="1256441" y="2069587"/>
            <a:ext cx="6956068" cy="304661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2">
            <a:extLst>
              <a:ext uri="{FF2B5EF4-FFF2-40B4-BE49-F238E27FC236}">
                <a16:creationId xmlns:a16="http://schemas.microsoft.com/office/drawing/2014/main" id="{FEB59C90-B194-3442-3EBC-C2BF38424008}"/>
              </a:ext>
            </a:extLst>
          </p:cNvPr>
          <p:cNvSpPr>
            <a:spLocks noChangeArrowheads="1"/>
          </p:cNvSpPr>
          <p:nvPr/>
        </p:nvSpPr>
        <p:spPr bwMode="auto">
          <a:xfrm>
            <a:off x="1619533" y="2315439"/>
            <a:ext cx="6229884"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 tu le veux”</a:t>
            </a:r>
            <a:endParaRPr kumimoji="0" lang="fr-FR" altLang="fr-FR"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“Bien sûr, Jésus le veut, il veut que tous les hommes soient sauvés si les hommes désirent entrer dans ce mouvement de salut, ce qui est le cas du lépreux.” </a:t>
            </a:r>
          </a:p>
          <a:p>
            <a:pPr defTabSz="914400" eaLnBrk="0" fontAlgn="base" hangingPunct="0">
              <a:spcBef>
                <a:spcPct val="0"/>
              </a:spcBef>
              <a:spcAft>
                <a:spcPct val="0"/>
              </a:spcAft>
            </a:pPr>
            <a:r>
              <a:rPr lang="fr-FR" sz="1800" i="1" dirty="0">
                <a:solidFill>
                  <a:srgbClr val="4472C4"/>
                </a:solidFill>
                <a:effectLst/>
                <a:latin typeface="Times New Roman" panose="02020603050405020304" pitchFamily="18" charset="0"/>
                <a:ea typeface="Calibri" panose="020F0502020204030204" pitchFamily="34" charset="0"/>
              </a:rPr>
              <a:t>                                                                                Claire </a:t>
            </a:r>
            <a:r>
              <a:rPr lang="fr-FR" sz="1800" i="1" dirty="0" err="1">
                <a:solidFill>
                  <a:srgbClr val="4472C4"/>
                </a:solidFill>
                <a:effectLst/>
                <a:latin typeface="Times New Roman" panose="02020603050405020304" pitchFamily="18" charset="0"/>
                <a:ea typeface="Calibri" panose="020F0502020204030204" pitchFamily="34" charset="0"/>
              </a:rPr>
              <a:t>Patier</a:t>
            </a:r>
            <a:endParaRPr kumimoji="0" lang="fr-FR" altLang="fr-FR"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520829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6143D-1345-4C6A-2A07-C29620842FB6}"/>
              </a:ext>
            </a:extLst>
          </p:cNvPr>
          <p:cNvSpPr>
            <a:spLocks noGrp="1"/>
          </p:cNvSpPr>
          <p:nvPr>
            <p:ph type="title"/>
          </p:nvPr>
        </p:nvSpPr>
        <p:spPr>
          <a:xfrm>
            <a:off x="611238" y="494875"/>
            <a:ext cx="8779485" cy="995654"/>
          </a:xfrm>
        </p:spPr>
        <p:txBody>
          <a:bodyPr>
            <a:normAutofit fontScale="90000"/>
          </a:bodyPr>
          <a:lstStyle/>
          <a:p>
            <a:r>
              <a:rPr lang="fr-FR" sz="2700" b="1" dirty="0">
                <a:effectLst/>
                <a:latin typeface="Times New Roman" panose="02020603050405020304" pitchFamily="18" charset="0"/>
                <a:ea typeface="Times New Roman" panose="02020603050405020304" pitchFamily="18" charset="0"/>
              </a:rPr>
              <a:t>Synthèse finale </a:t>
            </a:r>
            <a:br>
              <a:rPr lang="fr-FR" sz="2700" b="1" dirty="0">
                <a:effectLst/>
                <a:latin typeface="Times New Roman" panose="02020603050405020304" pitchFamily="18" charset="0"/>
                <a:ea typeface="Times New Roman" panose="02020603050405020304" pitchFamily="18" charset="0"/>
              </a:rPr>
            </a:br>
            <a:r>
              <a:rPr lang="fr-FR" sz="2700" b="0" dirty="0">
                <a:effectLst/>
                <a:latin typeface="Times New Roman" panose="02020603050405020304" pitchFamily="18" charset="0"/>
                <a:ea typeface="Times New Roman" panose="02020603050405020304" pitchFamily="18" charset="0"/>
              </a:rPr>
              <a:t>Ce récit répond à la question de premières communautés chrétienne : </a:t>
            </a:r>
            <a:br>
              <a:rPr lang="fr-FR" sz="2700" b="0" dirty="0">
                <a:effectLst/>
                <a:latin typeface="Times New Roman" panose="02020603050405020304" pitchFamily="18" charset="0"/>
                <a:ea typeface="Times New Roman" panose="02020603050405020304" pitchFamily="18" charset="0"/>
              </a:rPr>
            </a:br>
            <a:r>
              <a:rPr lang="fr-FR" sz="2700" b="0" dirty="0">
                <a:effectLst/>
                <a:latin typeface="Times New Roman" panose="02020603050405020304" pitchFamily="18" charset="0"/>
                <a:ea typeface="Times New Roman" panose="02020603050405020304" pitchFamily="18" charset="0"/>
              </a:rPr>
              <a:t>Qui est sauvé ? </a:t>
            </a:r>
            <a:br>
              <a:rPr lang="fr-FR" sz="1800" dirty="0">
                <a:effectLst/>
                <a:latin typeface="Times New Roman" panose="02020603050405020304" pitchFamily="18" charset="0"/>
                <a:ea typeface="Times New Roman" panose="02020603050405020304" pitchFamily="18" charset="0"/>
              </a:rPr>
            </a:br>
            <a:endParaRPr lang="fr-FR" dirty="0"/>
          </a:p>
        </p:txBody>
      </p:sp>
      <p:sp>
        <p:nvSpPr>
          <p:cNvPr id="9" name="Rectangle 8">
            <a:extLst>
              <a:ext uri="{FF2B5EF4-FFF2-40B4-BE49-F238E27FC236}">
                <a16:creationId xmlns:a16="http://schemas.microsoft.com/office/drawing/2014/main" id="{50435CA3-BCBD-5609-9508-9E9C773FD14C}"/>
              </a:ext>
            </a:extLst>
          </p:cNvPr>
          <p:cNvSpPr>
            <a:spLocks noChangeArrowheads="1"/>
          </p:cNvSpPr>
          <p:nvPr/>
        </p:nvSpPr>
        <p:spPr bwMode="auto">
          <a:xfrm>
            <a:off x="6520002" y="6237036"/>
            <a:ext cx="279491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r>
              <a:rPr kumimoji="0" lang="fr-FR" altLang="fr-FR" sz="1100" b="0" i="1" u="none" strike="noStrike" cap="none" normalizeH="0" baseline="0" dirty="0">
                <a:ln>
                  <a:noFill/>
                </a:ln>
                <a:solidFill>
                  <a:srgbClr val="4472C4"/>
                </a:solidFill>
                <a:effectLst/>
                <a:latin typeface="Arial" panose="020B0604020202020204" pitchFamily="34" charset="0"/>
                <a:ea typeface="Calibri" panose="020F0502020204030204" pitchFamily="34" charset="0"/>
              </a:rPr>
              <a:t>D’après Marie-Noëlle </a:t>
            </a:r>
            <a:r>
              <a:rPr kumimoji="0" lang="fr-FR" altLang="fr-FR" sz="1100" b="0" i="1" u="none" strike="noStrike" cap="none" normalizeH="0" baseline="0" dirty="0" err="1">
                <a:ln>
                  <a:noFill/>
                </a:ln>
                <a:solidFill>
                  <a:srgbClr val="4472C4"/>
                </a:solidFill>
                <a:effectLst/>
                <a:latin typeface="Arial" panose="020B0604020202020204" pitchFamily="34" charset="0"/>
                <a:ea typeface="Calibri" panose="020F0502020204030204" pitchFamily="34" charset="0"/>
              </a:rPr>
              <a:t>Thabut</a:t>
            </a:r>
            <a:r>
              <a:rPr kumimoji="0" lang="fr-FR" altLang="fr-FR" sz="1100" b="0" i="1" u="none" strike="noStrike" cap="none" normalizeH="0" baseline="0" dirty="0">
                <a:ln>
                  <a:noFill/>
                </a:ln>
                <a:solidFill>
                  <a:srgbClr val="4472C4"/>
                </a:solidFill>
                <a:effectLst/>
                <a:latin typeface="Arial" panose="020B0604020202020204" pitchFamily="34" charset="0"/>
                <a:ea typeface="Calibri" panose="020F0502020204030204" pitchFamily="34"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0" name="Rectangle : coins arrondis 9">
            <a:extLst>
              <a:ext uri="{FF2B5EF4-FFF2-40B4-BE49-F238E27FC236}">
                <a16:creationId xmlns:a16="http://schemas.microsoft.com/office/drawing/2014/main" id="{45F6C714-08D5-FD50-89E2-5CEEDEF8DE1E}"/>
              </a:ext>
            </a:extLst>
          </p:cNvPr>
          <p:cNvSpPr/>
          <p:nvPr/>
        </p:nvSpPr>
        <p:spPr>
          <a:xfrm>
            <a:off x="490162" y="201872"/>
            <a:ext cx="8779484" cy="117435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e 13">
            <a:extLst>
              <a:ext uri="{FF2B5EF4-FFF2-40B4-BE49-F238E27FC236}">
                <a16:creationId xmlns:a16="http://schemas.microsoft.com/office/drawing/2014/main" id="{25AD32FB-49EA-4A09-F5B9-37EE5AC1D551}"/>
              </a:ext>
            </a:extLst>
          </p:cNvPr>
          <p:cNvGrpSpPr/>
          <p:nvPr/>
        </p:nvGrpSpPr>
        <p:grpSpPr>
          <a:xfrm>
            <a:off x="467075" y="1503171"/>
            <a:ext cx="8907174" cy="2988616"/>
            <a:chOff x="571427" y="732619"/>
            <a:chExt cx="8851795" cy="4485247"/>
          </a:xfrm>
        </p:grpSpPr>
        <p:sp>
          <p:nvSpPr>
            <p:cNvPr id="7" name="Rectangle 6">
              <a:extLst>
                <a:ext uri="{FF2B5EF4-FFF2-40B4-BE49-F238E27FC236}">
                  <a16:creationId xmlns:a16="http://schemas.microsoft.com/office/drawing/2014/main" id="{9643B1F8-19E8-A1D6-8426-9DD414C05A4F}"/>
                </a:ext>
              </a:extLst>
            </p:cNvPr>
            <p:cNvSpPr>
              <a:spLocks noChangeArrowheads="1"/>
            </p:cNvSpPr>
            <p:nvPr/>
          </p:nvSpPr>
          <p:spPr bwMode="auto">
            <a:xfrm>
              <a:off x="722867" y="981481"/>
              <a:ext cx="8700355" cy="83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-Le salut inauguré par Jésus-Christ dans sa passion, sa mort et sa Résurrection est offert à tous les hommes sans exception. </a:t>
              </a:r>
            </a:p>
          </p:txBody>
        </p:sp>
        <p:sp>
          <p:nvSpPr>
            <p:cNvPr id="11" name="Rectangle : coins arrondis 10">
              <a:extLst>
                <a:ext uri="{FF2B5EF4-FFF2-40B4-BE49-F238E27FC236}">
                  <a16:creationId xmlns:a16="http://schemas.microsoft.com/office/drawing/2014/main" id="{2E872104-A546-1842-8A02-A55C01008E71}"/>
                </a:ext>
              </a:extLst>
            </p:cNvPr>
            <p:cNvSpPr/>
            <p:nvPr/>
          </p:nvSpPr>
          <p:spPr>
            <a:xfrm>
              <a:off x="571427" y="732619"/>
              <a:ext cx="8779483" cy="448524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5" name="Groupe 14">
            <a:extLst>
              <a:ext uri="{FF2B5EF4-FFF2-40B4-BE49-F238E27FC236}">
                <a16:creationId xmlns:a16="http://schemas.microsoft.com/office/drawing/2014/main" id="{CEFFC772-329B-29A7-B1D0-F7A51BEE17E1}"/>
              </a:ext>
            </a:extLst>
          </p:cNvPr>
          <p:cNvGrpSpPr/>
          <p:nvPr/>
        </p:nvGrpSpPr>
        <p:grpSpPr>
          <a:xfrm>
            <a:off x="362283" y="4600526"/>
            <a:ext cx="8980831" cy="2146218"/>
            <a:chOff x="227226" y="652165"/>
            <a:chExt cx="8980831" cy="6531931"/>
          </a:xfrm>
        </p:grpSpPr>
        <p:sp>
          <p:nvSpPr>
            <p:cNvPr id="16" name="Rectangle 15">
              <a:extLst>
                <a:ext uri="{FF2B5EF4-FFF2-40B4-BE49-F238E27FC236}">
                  <a16:creationId xmlns:a16="http://schemas.microsoft.com/office/drawing/2014/main" id="{8ACD6393-3FBE-848A-EB7E-1418F788A12F}"/>
                </a:ext>
              </a:extLst>
            </p:cNvPr>
            <p:cNvSpPr>
              <a:spLocks noChangeArrowheads="1"/>
            </p:cNvSpPr>
            <p:nvPr/>
          </p:nvSpPr>
          <p:spPr bwMode="auto">
            <a:xfrm>
              <a:off x="443215" y="1080928"/>
              <a:ext cx="8700355" cy="5901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Sommes-nous sur le chemin de Jérusalem, c’est-à-dire sur le chemin du salut, chemin sur lequel Jésus entraîne tous les hommes qui le veulent bien, quelle que soit leur race, leur religion ?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Sommes-nous prêts</a:t>
              </a:r>
              <a:r>
                <a:rPr kumimoji="0" lang="fr-FR" altLang="fr-FR" sz="24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comme le lépreux </a:t>
              </a:r>
              <a:r>
                <a:rPr kumimoji="0" lang="fr-FR" altLang="fr-FR"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à opérer un demi-tour dans notre vie spirituelle, à revenir vers le</a:t>
              </a:r>
              <a:r>
                <a:rPr kumimoji="0" lang="fr-FR" altLang="fr-FR" sz="24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Seigneur </a:t>
              </a:r>
              <a:r>
                <a:rPr kumimoji="0" lang="fr-FR" altLang="fr-FR"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fr-FR" altLang="fr-FR"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fr-FR" altLang="fr-FR"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7" name="Rectangle : coins arrondis 16">
              <a:extLst>
                <a:ext uri="{FF2B5EF4-FFF2-40B4-BE49-F238E27FC236}">
                  <a16:creationId xmlns:a16="http://schemas.microsoft.com/office/drawing/2014/main" id="{73376873-B78D-3DC2-BAFA-E8431BFF8D5D}"/>
                </a:ext>
              </a:extLst>
            </p:cNvPr>
            <p:cNvSpPr/>
            <p:nvPr/>
          </p:nvSpPr>
          <p:spPr>
            <a:xfrm>
              <a:off x="227226" y="652165"/>
              <a:ext cx="8980831" cy="653193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9" name="ZoneTexte 18">
            <a:extLst>
              <a:ext uri="{FF2B5EF4-FFF2-40B4-BE49-F238E27FC236}">
                <a16:creationId xmlns:a16="http://schemas.microsoft.com/office/drawing/2014/main" id="{C0D95770-D52D-89F4-02CA-F70912C03D7C}"/>
              </a:ext>
            </a:extLst>
          </p:cNvPr>
          <p:cNvSpPr txBox="1"/>
          <p:nvPr/>
        </p:nvSpPr>
        <p:spPr>
          <a:xfrm>
            <a:off x="572540" y="2350676"/>
            <a:ext cx="8404516"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-Rendre grâce à Dieu, c’est la vocation du peuple élu, mais parfois ce sont des étrangers considérés comme hérétiques qui le font le mieux</a:t>
            </a:r>
            <a:r>
              <a:rPr kumimoji="0" lang="fr-FR" altLang="fr-FR"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1" name="ZoneTexte 20">
            <a:extLst>
              <a:ext uri="{FF2B5EF4-FFF2-40B4-BE49-F238E27FC236}">
                <a16:creationId xmlns:a16="http://schemas.microsoft.com/office/drawing/2014/main" id="{5D92FEEC-4C86-837A-D2AE-FC518146B617}"/>
              </a:ext>
            </a:extLst>
          </p:cNvPr>
          <p:cNvSpPr txBox="1"/>
          <p:nvPr/>
        </p:nvSpPr>
        <p:spPr>
          <a:xfrm>
            <a:off x="586510" y="3466100"/>
            <a:ext cx="8139896"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-Ce sont bien souvent les pauvres qui ont le cœur le plus ouvert à la rencontre de Dieu.  </a:t>
            </a:r>
          </a:p>
        </p:txBody>
      </p:sp>
    </p:spTree>
    <p:extLst>
      <p:ext uri="{BB962C8B-B14F-4D97-AF65-F5344CB8AC3E}">
        <p14:creationId xmlns:p14="http://schemas.microsoft.com/office/powerpoint/2010/main" val="257420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rgbClr val="D98F0B">
                <a:alpha val="0"/>
              </a:srgbClr>
            </a:gs>
            <a:gs pos="31000">
              <a:schemeClr val="accent2">
                <a:lumMod val="60000"/>
                <a:lumOff val="40000"/>
              </a:schemeClr>
            </a:gs>
            <a:gs pos="9000">
              <a:schemeClr val="accent2">
                <a:lumMod val="75000"/>
              </a:schemeClr>
            </a:gs>
            <a:gs pos="56000">
              <a:schemeClr val="accent2">
                <a:lumMod val="60000"/>
                <a:lumOff val="40000"/>
              </a:schemeClr>
            </a:gs>
            <a:gs pos="76000">
              <a:schemeClr val="accent2">
                <a:lumMod val="40000"/>
                <a:lumOff val="60000"/>
              </a:schemeClr>
            </a:gs>
          </a:gsLst>
          <a:lin ang="8100000" scaled="1"/>
          <a:tileRect/>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934EFE6-F209-4750-2B8F-4CCB05D413FE}"/>
              </a:ext>
            </a:extLst>
          </p:cNvPr>
          <p:cNvSpPr txBox="1"/>
          <p:nvPr/>
        </p:nvSpPr>
        <p:spPr>
          <a:xfrm>
            <a:off x="1701637" y="5668790"/>
            <a:ext cx="6502728" cy="819907"/>
          </a:xfrm>
          <a:prstGeom prst="rect">
            <a:avLst/>
          </a:prstGeom>
          <a:noFill/>
        </p:spPr>
        <p:txBody>
          <a:bodyPr wrap="square" lIns="80457" tIns="40229" rIns="80457" bIns="40229" rtlCol="0">
            <a:spAutoFit/>
          </a:bodyPr>
          <a:lstStyle/>
          <a:p>
            <a:pPr algn="ctr"/>
            <a:r>
              <a:rPr lang="fr-FR" sz="2400" b="1" dirty="0">
                <a:latin typeface="Times New Roman"/>
                <a:ea typeface="Times New Roman"/>
                <a:cs typeface="Times New Roman"/>
                <a:sym typeface="Times New Roman"/>
              </a:rPr>
              <a:t>Réalisation Catéchèse Par la Parole</a:t>
            </a:r>
            <a:br>
              <a:rPr lang="fr-FR" sz="2400" b="1" dirty="0">
                <a:latin typeface="Times New Roman"/>
                <a:ea typeface="Times New Roman"/>
                <a:cs typeface="Times New Roman"/>
                <a:sym typeface="Times New Roman"/>
              </a:rPr>
            </a:br>
            <a:r>
              <a:rPr lang="fr-FR" sz="2400" b="1" dirty="0">
                <a:latin typeface="Times New Roman"/>
                <a:ea typeface="Times New Roman"/>
                <a:cs typeface="Times New Roman"/>
                <a:sym typeface="Times New Roman"/>
              </a:rPr>
              <a:t>Illustrations Pascale </a:t>
            </a:r>
            <a:r>
              <a:rPr lang="fr-FR" sz="2400" b="1" dirty="0" err="1">
                <a:latin typeface="Times New Roman"/>
                <a:ea typeface="Times New Roman"/>
                <a:cs typeface="Times New Roman"/>
                <a:sym typeface="Times New Roman"/>
              </a:rPr>
              <a:t>Huré</a:t>
            </a:r>
            <a:r>
              <a:rPr lang="fr-FR" sz="2400" b="1" dirty="0">
                <a:latin typeface="Times New Roman"/>
                <a:ea typeface="Times New Roman"/>
                <a:cs typeface="Times New Roman"/>
                <a:sym typeface="Times New Roman"/>
              </a:rPr>
              <a:t> et Annie</a:t>
            </a:r>
            <a:endParaRPr lang="fr-FR" sz="2400" dirty="0"/>
          </a:p>
        </p:txBody>
      </p:sp>
    </p:spTree>
    <p:extLst>
      <p:ext uri="{BB962C8B-B14F-4D97-AF65-F5344CB8AC3E}">
        <p14:creationId xmlns:p14="http://schemas.microsoft.com/office/powerpoint/2010/main" val="1330658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2">
            <a:extLst>
              <a:ext uri="{FF2B5EF4-FFF2-40B4-BE49-F238E27FC236}">
                <a16:creationId xmlns:a16="http://schemas.microsoft.com/office/drawing/2014/main" id="{2078ADCF-594B-3CC9-A927-D0DF1A1FCC54}"/>
              </a:ext>
            </a:extLst>
          </p:cNvPr>
          <p:cNvGrpSpPr/>
          <p:nvPr/>
        </p:nvGrpSpPr>
        <p:grpSpPr>
          <a:xfrm>
            <a:off x="3091301" y="1545053"/>
            <a:ext cx="5908351" cy="2252591"/>
            <a:chOff x="1608232" y="2080547"/>
            <a:chExt cx="9366069" cy="3749040"/>
          </a:xfrm>
        </p:grpSpPr>
        <p:grpSp>
          <p:nvGrpSpPr>
            <p:cNvPr id="3" name="Groupe 3">
              <a:extLst>
                <a:ext uri="{FF2B5EF4-FFF2-40B4-BE49-F238E27FC236}">
                  <a16:creationId xmlns:a16="http://schemas.microsoft.com/office/drawing/2014/main" id="{F0894B61-ECD4-9057-53D9-3939C744EFD5}"/>
                </a:ext>
              </a:extLst>
            </p:cNvPr>
            <p:cNvGrpSpPr/>
            <p:nvPr/>
          </p:nvGrpSpPr>
          <p:grpSpPr>
            <a:xfrm>
              <a:off x="1608232" y="2080547"/>
              <a:ext cx="9366069" cy="3749040"/>
              <a:chOff x="1593668" y="2042840"/>
              <a:chExt cx="9366069" cy="3749040"/>
            </a:xfrm>
          </p:grpSpPr>
          <p:sp>
            <p:nvSpPr>
              <p:cNvPr id="5" name="Rectangle : coins arrondis 4">
                <a:extLst>
                  <a:ext uri="{FF2B5EF4-FFF2-40B4-BE49-F238E27FC236}">
                    <a16:creationId xmlns:a16="http://schemas.microsoft.com/office/drawing/2014/main" id="{4F455106-E52C-DD0A-E184-AEB597556534}"/>
                  </a:ext>
                </a:extLst>
              </p:cNvPr>
              <p:cNvSpPr/>
              <p:nvPr/>
            </p:nvSpPr>
            <p:spPr>
              <a:xfrm>
                <a:off x="1593668" y="2042840"/>
                <a:ext cx="9366069" cy="374904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A9EE5ADD-A14B-17DE-5495-2EFF8A8F7C8B}"/>
                  </a:ext>
                </a:extLst>
              </p:cNvPr>
              <p:cNvSpPr txBox="1"/>
              <p:nvPr/>
            </p:nvSpPr>
            <p:spPr>
              <a:xfrm>
                <a:off x="1712587" y="2077689"/>
                <a:ext cx="8856619" cy="1302370"/>
              </a:xfrm>
              <a:prstGeom prst="rect">
                <a:avLst/>
              </a:prstGeom>
              <a:noFill/>
            </p:spPr>
            <p:txBody>
              <a:bodyPr wrap="square">
                <a:spAutoFit/>
              </a:bodyPr>
              <a:lstStyle/>
              <a:p>
                <a:pPr algn="just">
                  <a:lnSpc>
                    <a:spcPct val="115000"/>
                  </a:lnSpc>
                  <a:spcAft>
                    <a:spcPts val="881"/>
                  </a:spcAft>
                </a:pPr>
                <a:endParaRPr lang="fr-FR" sz="39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0" name="ZoneTexte 9">
              <a:extLst>
                <a:ext uri="{FF2B5EF4-FFF2-40B4-BE49-F238E27FC236}">
                  <a16:creationId xmlns:a16="http://schemas.microsoft.com/office/drawing/2014/main" id="{6BBE6319-0669-A318-7C33-978C289B9D4C}"/>
                </a:ext>
              </a:extLst>
            </p:cNvPr>
            <p:cNvSpPr txBox="1"/>
            <p:nvPr/>
          </p:nvSpPr>
          <p:spPr>
            <a:xfrm>
              <a:off x="2200953" y="2643098"/>
              <a:ext cx="8406364" cy="2305080"/>
            </a:xfrm>
            <a:prstGeom prst="rect">
              <a:avLst/>
            </a:prstGeom>
            <a:noFill/>
          </p:spPr>
          <p:txBody>
            <a:bodyPr wrap="square">
              <a:spAutoFit/>
            </a:bodyPr>
            <a:lstStyle/>
            <a:p>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a:t>
              </a:r>
              <a:r>
                <a:rPr lang="fr-FR" sz="2800" dirty="0">
                  <a:latin typeface="Times New Roman" panose="02020603050405020304" pitchFamily="18" charset="0"/>
                  <a:ea typeface="Calibri" panose="020F0502020204030204" pitchFamily="34" charset="0"/>
                  <a:cs typeface="Times New Roman" panose="02020603050405020304" pitchFamily="18" charset="0"/>
                </a:rPr>
                <a:t> Jésus, marchant vers Jérusalem, </a:t>
              </a:r>
            </a:p>
            <a:p>
              <a:r>
                <a:rPr lang="fr-FR" sz="2800" dirty="0">
                  <a:latin typeface="Times New Roman" panose="02020603050405020304" pitchFamily="18" charset="0"/>
                  <a:ea typeface="Calibri" panose="020F0502020204030204" pitchFamily="34" charset="0"/>
                  <a:cs typeface="Times New Roman" panose="02020603050405020304" pitchFamily="18" charset="0"/>
                </a:rPr>
                <a:t>traversait la région située </a:t>
              </a:r>
            </a:p>
            <a:p>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entre la Samarie et la Galilée</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p>
          </p:txBody>
        </p:sp>
      </p:grpSp>
      <p:pic>
        <p:nvPicPr>
          <p:cNvPr id="12" name="Image 11">
            <a:extLst>
              <a:ext uri="{FF2B5EF4-FFF2-40B4-BE49-F238E27FC236}">
                <a16:creationId xmlns:a16="http://schemas.microsoft.com/office/drawing/2014/main" id="{FAC7215D-6AA3-3E70-2465-A865027CABF4}"/>
              </a:ext>
            </a:extLst>
          </p:cNvPr>
          <p:cNvPicPr>
            <a:picLocks noChangeAspect="1"/>
          </p:cNvPicPr>
          <p:nvPr/>
        </p:nvPicPr>
        <p:blipFill>
          <a:blip r:embed="rId2" cstate="print">
            <a:extLst>
              <a:ext uri="{28A0092B-C50C-407E-A947-70E740481C1C}">
                <a14:useLocalDpi xmlns:a14="http://schemas.microsoft.com/office/drawing/2010/main" val="0"/>
              </a:ext>
            </a:extLst>
          </a:blip>
          <a:srcRect l="6774" r="6774"/>
          <a:stretch/>
        </p:blipFill>
        <p:spPr>
          <a:xfrm>
            <a:off x="523551" y="1072454"/>
            <a:ext cx="2185174" cy="5168086"/>
          </a:xfrm>
          <a:prstGeom prst="rect">
            <a:avLst/>
          </a:prstGeom>
        </p:spPr>
      </p:pic>
    </p:spTree>
    <p:extLst>
      <p:ext uri="{BB962C8B-B14F-4D97-AF65-F5344CB8AC3E}">
        <p14:creationId xmlns:p14="http://schemas.microsoft.com/office/powerpoint/2010/main" val="1871140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2">
            <a:extLst>
              <a:ext uri="{FF2B5EF4-FFF2-40B4-BE49-F238E27FC236}">
                <a16:creationId xmlns:a16="http://schemas.microsoft.com/office/drawing/2014/main" id="{7712B0C3-9BA3-C929-F80B-200E1D72B554}"/>
              </a:ext>
            </a:extLst>
          </p:cNvPr>
          <p:cNvGrpSpPr/>
          <p:nvPr/>
        </p:nvGrpSpPr>
        <p:grpSpPr>
          <a:xfrm>
            <a:off x="478842" y="907235"/>
            <a:ext cx="3862987" cy="1521555"/>
            <a:chOff x="589341" y="907234"/>
            <a:chExt cx="7767687" cy="1835918"/>
          </a:xfrm>
        </p:grpSpPr>
        <p:sp>
          <p:nvSpPr>
            <p:cNvPr id="6" name="Rectangle : coins arrondis 5">
              <a:extLst>
                <a:ext uri="{FF2B5EF4-FFF2-40B4-BE49-F238E27FC236}">
                  <a16:creationId xmlns:a16="http://schemas.microsoft.com/office/drawing/2014/main" id="{78251D54-4AD9-FED5-2D30-F305939D4F8D}"/>
                </a:ext>
              </a:extLst>
            </p:cNvPr>
            <p:cNvSpPr/>
            <p:nvPr/>
          </p:nvSpPr>
          <p:spPr>
            <a:xfrm>
              <a:off x="589341" y="907234"/>
              <a:ext cx="7767687" cy="18359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4A1DDE08-32BB-F9A4-C996-DC4A4C8F9A0A}"/>
                </a:ext>
              </a:extLst>
            </p:cNvPr>
            <p:cNvSpPr txBox="1"/>
            <p:nvPr/>
          </p:nvSpPr>
          <p:spPr>
            <a:xfrm>
              <a:off x="1161853" y="988825"/>
              <a:ext cx="6094429" cy="588837"/>
            </a:xfrm>
            <a:prstGeom prst="rect">
              <a:avLst/>
            </a:prstGeom>
            <a:noFill/>
          </p:spPr>
          <p:txBody>
            <a:bodyPr wrap="square">
              <a:spAutoFit/>
            </a:bodyPr>
            <a:lstStyle/>
            <a:p>
              <a:pPr algn="ctr"/>
              <a:endParaRPr lang="fr-FR" sz="3200" dirty="0">
                <a:latin typeface="Times New Roman" panose="02020603050405020304" pitchFamily="18" charset="0"/>
                <a:cs typeface="Times New Roman" panose="02020603050405020304" pitchFamily="18" charset="0"/>
              </a:endParaRPr>
            </a:p>
          </p:txBody>
        </p:sp>
      </p:grpSp>
      <p:sp>
        <p:nvSpPr>
          <p:cNvPr id="10" name="Rectangle 9"/>
          <p:cNvSpPr/>
          <p:nvPr/>
        </p:nvSpPr>
        <p:spPr>
          <a:xfrm>
            <a:off x="184086" y="130431"/>
            <a:ext cx="2547754" cy="327465"/>
          </a:xfrm>
          <a:prstGeom prst="rect">
            <a:avLst/>
          </a:prstGeom>
        </p:spPr>
        <p:txBody>
          <a:bodyPr wrap="non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entre la Samarie et la Galilée</a:t>
            </a:r>
            <a:endParaRPr lang="fr-FR" dirty="0"/>
          </a:p>
        </p:txBody>
      </p:sp>
      <p:sp>
        <p:nvSpPr>
          <p:cNvPr id="40961" name="Rectangle 1"/>
          <p:cNvSpPr>
            <a:spLocks noChangeArrowheads="1"/>
          </p:cNvSpPr>
          <p:nvPr/>
        </p:nvSpPr>
        <p:spPr bwMode="auto">
          <a:xfrm>
            <a:off x="670063" y="1088378"/>
            <a:ext cx="3527768" cy="1189239"/>
          </a:xfrm>
          <a:prstGeom prst="rect">
            <a:avLst/>
          </a:prstGeom>
          <a:noFill/>
          <a:ln w="9525">
            <a:noFill/>
            <a:miter lim="800000"/>
            <a:headEnd/>
            <a:tailEnd/>
          </a:ln>
          <a:effectLst/>
        </p:spPr>
        <p:txBody>
          <a:bodyPr vert="horz" wrap="square" lIns="80457" tIns="40229" rIns="80457" bIns="40229" numCol="1" anchor="ctr" anchorCtr="0" compatLnSpc="1">
            <a:prstTxWarp prst="textNoShape">
              <a:avLst/>
            </a:prstTxWarp>
            <a:spAutoFit/>
          </a:bodyPr>
          <a:lstStyle/>
          <a:p>
            <a:pPr fontAlgn="base">
              <a:spcBef>
                <a:spcPct val="0"/>
              </a:spcBef>
              <a:spcAft>
                <a:spcPct val="0"/>
              </a:spcAft>
            </a:pPr>
            <a:r>
              <a:rPr lang="fr-FR" sz="2400" dirty="0">
                <a:latin typeface="Times New Roman" pitchFamily="18" charset="0"/>
                <a:ea typeface="Calibri" pitchFamily="34" charset="0"/>
                <a:cs typeface="Times New Roman" pitchFamily="18" charset="0"/>
              </a:rPr>
              <a:t>Géographiquement, </a:t>
            </a:r>
          </a:p>
          <a:p>
            <a:pPr fontAlgn="base">
              <a:spcBef>
                <a:spcPct val="0"/>
              </a:spcBef>
              <a:spcAft>
                <a:spcPct val="0"/>
              </a:spcAft>
            </a:pPr>
            <a:r>
              <a:rPr lang="fr-FR" sz="2400" dirty="0">
                <a:latin typeface="Times New Roman" pitchFamily="18" charset="0"/>
                <a:ea typeface="Calibri" pitchFamily="34" charset="0"/>
                <a:cs typeface="Times New Roman" pitchFamily="18" charset="0"/>
              </a:rPr>
              <a:t>on passe d’abord la Galilée puis ensuite la Samarie</a:t>
            </a:r>
            <a:r>
              <a:rPr lang="fr-FR" sz="1100" dirty="0">
                <a:latin typeface="Times New Roman" pitchFamily="18" charset="0"/>
                <a:ea typeface="Calibri" pitchFamily="34" charset="0"/>
                <a:cs typeface="Times New Roman" pitchFamily="18" charset="0"/>
              </a:rPr>
              <a:t>. </a:t>
            </a:r>
            <a:endParaRPr lang="fr-FR" dirty="0">
              <a:latin typeface="Arial" pitchFamily="34" charset="0"/>
              <a:cs typeface="Arial" pitchFamily="34" charset="0"/>
            </a:endParaRPr>
          </a:p>
        </p:txBody>
      </p:sp>
      <p:grpSp>
        <p:nvGrpSpPr>
          <p:cNvPr id="4" name="Groupe 3">
            <a:extLst>
              <a:ext uri="{FF2B5EF4-FFF2-40B4-BE49-F238E27FC236}">
                <a16:creationId xmlns:a16="http://schemas.microsoft.com/office/drawing/2014/main" id="{647CB59D-F3FC-C6AB-0298-79464E573A29}"/>
              </a:ext>
            </a:extLst>
          </p:cNvPr>
          <p:cNvGrpSpPr/>
          <p:nvPr/>
        </p:nvGrpSpPr>
        <p:grpSpPr>
          <a:xfrm>
            <a:off x="520616" y="3648555"/>
            <a:ext cx="3172837" cy="1521555"/>
            <a:chOff x="640758" y="3648554"/>
            <a:chExt cx="3905028" cy="2225023"/>
          </a:xfrm>
        </p:grpSpPr>
        <p:sp>
          <p:nvSpPr>
            <p:cNvPr id="9" name="Rectangle : coins arrondis 8">
              <a:extLst>
                <a:ext uri="{FF2B5EF4-FFF2-40B4-BE49-F238E27FC236}">
                  <a16:creationId xmlns:a16="http://schemas.microsoft.com/office/drawing/2014/main" id="{92966331-63B6-73B9-2C26-7BBBCB1A5A0F}"/>
                </a:ext>
              </a:extLst>
            </p:cNvPr>
            <p:cNvSpPr/>
            <p:nvPr/>
          </p:nvSpPr>
          <p:spPr>
            <a:xfrm>
              <a:off x="640758" y="3648554"/>
              <a:ext cx="3905028" cy="222502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p:cNvSpPr/>
            <p:nvPr/>
          </p:nvSpPr>
          <p:spPr>
            <a:xfrm>
              <a:off x="1032766" y="3817985"/>
              <a:ext cx="3121010" cy="1200329"/>
            </a:xfrm>
            <a:prstGeom prst="rect">
              <a:avLst/>
            </a:prstGeom>
          </p:spPr>
          <p:txBody>
            <a:bodyPr wrap="none">
              <a:spAutoFit/>
            </a:bodyPr>
            <a:lstStyle/>
            <a:p>
              <a:r>
                <a:rPr lang="fr-FR" sz="2400" dirty="0">
                  <a:latin typeface="Times New Roman" panose="02020603050405020304" pitchFamily="18" charset="0"/>
                  <a:cs typeface="Times New Roman" panose="02020603050405020304" pitchFamily="18" charset="0"/>
                </a:rPr>
                <a:t>Pourquoi dire </a:t>
              </a:r>
            </a:p>
            <a:p>
              <a:r>
                <a:rPr lang="fr-FR" sz="2400" dirty="0">
                  <a:latin typeface="Times New Roman" panose="02020603050405020304" pitchFamily="18" charset="0"/>
                  <a:cs typeface="Times New Roman" panose="02020603050405020304" pitchFamily="18" charset="0"/>
                </a:rPr>
                <a:t>que Jésus traverse </a:t>
              </a:r>
            </a:p>
            <a:p>
              <a:r>
                <a:rPr lang="fr-FR" sz="2400" dirty="0">
                  <a:latin typeface="Times New Roman" panose="02020603050405020304" pitchFamily="18" charset="0"/>
                  <a:cs typeface="Times New Roman" panose="02020603050405020304" pitchFamily="18" charset="0"/>
                </a:rPr>
                <a:t>entre les deux ? </a:t>
              </a:r>
            </a:p>
          </p:txBody>
        </p:sp>
      </p:grpSp>
      <p:pic>
        <p:nvPicPr>
          <p:cNvPr id="13" name="Image 12" descr="carte terre d'Israel au temps de Jésus.jpg"/>
          <p:cNvPicPr>
            <a:picLocks noChangeAspect="1"/>
          </p:cNvPicPr>
          <p:nvPr/>
        </p:nvPicPr>
        <p:blipFill>
          <a:blip r:embed="rId2" cstate="print"/>
          <a:stretch>
            <a:fillRect/>
          </a:stretch>
        </p:blipFill>
        <p:spPr>
          <a:xfrm>
            <a:off x="5900713" y="0"/>
            <a:ext cx="4005287" cy="6479854"/>
          </a:xfrm>
          <a:prstGeom prst="rect">
            <a:avLst/>
          </a:prstGeom>
        </p:spPr>
      </p:pic>
      <p:grpSp>
        <p:nvGrpSpPr>
          <p:cNvPr id="22" name="Groupe 21"/>
          <p:cNvGrpSpPr/>
          <p:nvPr/>
        </p:nvGrpSpPr>
        <p:grpSpPr>
          <a:xfrm>
            <a:off x="4808900" y="428369"/>
            <a:ext cx="3597814" cy="411320"/>
            <a:chOff x="5918645" y="428368"/>
            <a:chExt cx="4428080" cy="411320"/>
          </a:xfrm>
        </p:grpSpPr>
        <p:sp>
          <p:nvSpPr>
            <p:cNvPr id="14" name="Rectangle 13"/>
            <p:cNvSpPr/>
            <p:nvPr/>
          </p:nvSpPr>
          <p:spPr>
            <a:xfrm>
              <a:off x="5918645" y="501134"/>
              <a:ext cx="959238" cy="338554"/>
            </a:xfrm>
            <a:prstGeom prst="rect">
              <a:avLst/>
            </a:prstGeom>
          </p:spPr>
          <p:txBody>
            <a:bodyPr wrap="none">
              <a:spAutoFit/>
            </a:bodyPr>
            <a:lstStyle/>
            <a:p>
              <a:r>
                <a:rPr lang="fr-FR" dirty="0">
                  <a:latin typeface="Times New Roman" pitchFamily="18" charset="0"/>
                  <a:ea typeface="Calibri" pitchFamily="34" charset="0"/>
                  <a:cs typeface="Times New Roman" pitchFamily="18" charset="0"/>
                </a:rPr>
                <a:t>Galilée</a:t>
              </a:r>
              <a:endParaRPr lang="fr-FR" dirty="0"/>
            </a:p>
          </p:txBody>
        </p:sp>
        <p:cxnSp>
          <p:nvCxnSpPr>
            <p:cNvPr id="17" name="Connecteur droit avec flèche 16"/>
            <p:cNvCxnSpPr/>
            <p:nvPr/>
          </p:nvCxnSpPr>
          <p:spPr>
            <a:xfrm flipV="1">
              <a:off x="6810083" y="428368"/>
              <a:ext cx="3536642" cy="265671"/>
            </a:xfrm>
            <a:prstGeom prst="straightConnector1">
              <a:avLst/>
            </a:prstGeom>
            <a:ln w="25400">
              <a:solidFill>
                <a:srgbClr val="FF0000">
                  <a:alpha val="67000"/>
                </a:srgb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3" name="Groupe 22"/>
          <p:cNvGrpSpPr/>
          <p:nvPr/>
        </p:nvGrpSpPr>
        <p:grpSpPr>
          <a:xfrm>
            <a:off x="4583990" y="2360142"/>
            <a:ext cx="3665433" cy="407202"/>
            <a:chOff x="5641833" y="2360140"/>
            <a:chExt cx="4511303" cy="407202"/>
          </a:xfrm>
        </p:grpSpPr>
        <p:sp>
          <p:nvSpPr>
            <p:cNvPr id="18" name="Rectangle 17"/>
            <p:cNvSpPr/>
            <p:nvPr/>
          </p:nvSpPr>
          <p:spPr>
            <a:xfrm>
              <a:off x="5641833" y="2428788"/>
              <a:ext cx="1057885" cy="338554"/>
            </a:xfrm>
            <a:prstGeom prst="rect">
              <a:avLst/>
            </a:prstGeom>
          </p:spPr>
          <p:txBody>
            <a:bodyPr wrap="none">
              <a:spAutoFit/>
            </a:bodyPr>
            <a:lstStyle/>
            <a:p>
              <a:r>
                <a:rPr lang="fr-FR" dirty="0">
                  <a:latin typeface="Times New Roman" pitchFamily="18" charset="0"/>
                  <a:ea typeface="Calibri" pitchFamily="34" charset="0"/>
                  <a:cs typeface="Times New Roman" pitchFamily="18" charset="0"/>
                </a:rPr>
                <a:t>Samarie</a:t>
              </a:r>
              <a:endParaRPr lang="fr-FR" dirty="0"/>
            </a:p>
          </p:txBody>
        </p:sp>
        <p:cxnSp>
          <p:nvCxnSpPr>
            <p:cNvPr id="19" name="Connecteur droit avec flèche 18"/>
            <p:cNvCxnSpPr/>
            <p:nvPr/>
          </p:nvCxnSpPr>
          <p:spPr>
            <a:xfrm flipV="1">
              <a:off x="6616494" y="2360140"/>
              <a:ext cx="3536642" cy="265671"/>
            </a:xfrm>
            <a:prstGeom prst="straightConnector1">
              <a:avLst/>
            </a:prstGeom>
            <a:ln w="25400">
              <a:solidFill>
                <a:srgbClr val="FF0000">
                  <a:alpha val="67000"/>
                </a:srgb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Groupe 23"/>
          <p:cNvGrpSpPr/>
          <p:nvPr/>
        </p:nvGrpSpPr>
        <p:grpSpPr>
          <a:xfrm>
            <a:off x="4232056" y="3962401"/>
            <a:ext cx="3813223" cy="378370"/>
            <a:chOff x="5208685" y="3962400"/>
            <a:chExt cx="4693197" cy="378370"/>
          </a:xfrm>
        </p:grpSpPr>
        <p:sp>
          <p:nvSpPr>
            <p:cNvPr id="20" name="Rectangle 19"/>
            <p:cNvSpPr/>
            <p:nvPr/>
          </p:nvSpPr>
          <p:spPr>
            <a:xfrm>
              <a:off x="5208685" y="4002216"/>
              <a:ext cx="1241365" cy="338554"/>
            </a:xfrm>
            <a:prstGeom prst="rect">
              <a:avLst/>
            </a:prstGeom>
          </p:spPr>
          <p:txBody>
            <a:bodyPr wrap="none">
              <a:spAutoFit/>
            </a:bodyPr>
            <a:lstStyle/>
            <a:p>
              <a:r>
                <a:rPr lang="fr-FR" dirty="0">
                  <a:latin typeface="Times New Roman" panose="02020603050405020304" pitchFamily="18" charset="0"/>
                  <a:ea typeface="Calibri" panose="020F0502020204030204" pitchFamily="34" charset="0"/>
                  <a:cs typeface="Times New Roman" panose="02020603050405020304" pitchFamily="18" charset="0"/>
                </a:rPr>
                <a:t>Jérusalem</a:t>
              </a:r>
              <a:endParaRPr lang="fr-FR" dirty="0"/>
            </a:p>
          </p:txBody>
        </p:sp>
        <p:cxnSp>
          <p:nvCxnSpPr>
            <p:cNvPr id="21" name="Connecteur droit avec flèche 20"/>
            <p:cNvCxnSpPr/>
            <p:nvPr/>
          </p:nvCxnSpPr>
          <p:spPr>
            <a:xfrm flipV="1">
              <a:off x="6365240" y="3962400"/>
              <a:ext cx="3536642" cy="265671"/>
            </a:xfrm>
            <a:prstGeom prst="straightConnector1">
              <a:avLst/>
            </a:prstGeom>
            <a:ln w="25400">
              <a:solidFill>
                <a:srgbClr val="FF0000">
                  <a:alpha val="67000"/>
                </a:srgb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635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84086" y="130431"/>
            <a:ext cx="2547754" cy="327465"/>
          </a:xfrm>
          <a:prstGeom prst="rect">
            <a:avLst/>
          </a:prstGeom>
        </p:spPr>
        <p:txBody>
          <a:bodyPr wrap="none" lIns="80457" tIns="40229" rIns="80457" bIns="40229">
            <a:spAutoFit/>
          </a:bodyPr>
          <a:lstStyle/>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entre la Samarie et la Galilée</a:t>
            </a:r>
            <a:endParaRPr lang="fr-FR" dirty="0"/>
          </a:p>
        </p:txBody>
      </p:sp>
      <p:grpSp>
        <p:nvGrpSpPr>
          <p:cNvPr id="3" name="Groupe 2">
            <a:extLst>
              <a:ext uri="{FF2B5EF4-FFF2-40B4-BE49-F238E27FC236}">
                <a16:creationId xmlns:a16="http://schemas.microsoft.com/office/drawing/2014/main" id="{C1BEEBD3-E6A2-D8A2-FF11-1690FC017916}"/>
              </a:ext>
            </a:extLst>
          </p:cNvPr>
          <p:cNvGrpSpPr/>
          <p:nvPr/>
        </p:nvGrpSpPr>
        <p:grpSpPr>
          <a:xfrm>
            <a:off x="555307" y="1043498"/>
            <a:ext cx="7443633" cy="2998663"/>
            <a:chOff x="683455" y="1043497"/>
            <a:chExt cx="8607464" cy="3334567"/>
          </a:xfrm>
        </p:grpSpPr>
        <p:grpSp>
          <p:nvGrpSpPr>
            <p:cNvPr id="2" name="Groupe 14">
              <a:extLst>
                <a:ext uri="{FF2B5EF4-FFF2-40B4-BE49-F238E27FC236}">
                  <a16:creationId xmlns:a16="http://schemas.microsoft.com/office/drawing/2014/main" id="{E58B815F-A942-C50B-9173-F158CAC05DDF}"/>
                </a:ext>
              </a:extLst>
            </p:cNvPr>
            <p:cNvGrpSpPr/>
            <p:nvPr/>
          </p:nvGrpSpPr>
          <p:grpSpPr>
            <a:xfrm>
              <a:off x="683455" y="1043497"/>
              <a:ext cx="8523676" cy="3334567"/>
              <a:chOff x="5559458" y="4210408"/>
              <a:chExt cx="6504970" cy="2554187"/>
            </a:xfrm>
          </p:grpSpPr>
          <p:sp>
            <p:nvSpPr>
              <p:cNvPr id="7" name="Rectangle : coins arrondis 6">
                <a:extLst>
                  <a:ext uri="{FF2B5EF4-FFF2-40B4-BE49-F238E27FC236}">
                    <a16:creationId xmlns:a16="http://schemas.microsoft.com/office/drawing/2014/main" id="{A31326AD-CF57-2280-9047-DD7DD238A16E}"/>
                  </a:ext>
                </a:extLst>
              </p:cNvPr>
              <p:cNvSpPr/>
              <p:nvPr/>
            </p:nvSpPr>
            <p:spPr>
              <a:xfrm>
                <a:off x="6078407" y="4290901"/>
                <a:ext cx="5986021" cy="2473694"/>
              </a:xfrm>
              <a:prstGeom prst="roundRect">
                <a:avLst/>
              </a:prstGeom>
              <a:noFill/>
              <a:ln w="76200">
                <a:solidFill>
                  <a:srgbClr val="5AC6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B76EE04E-9D48-95C4-9710-CC3FCA240319}"/>
                  </a:ext>
                </a:extLst>
              </p:cNvPr>
              <p:cNvSpPr txBox="1"/>
              <p:nvPr/>
            </p:nvSpPr>
            <p:spPr>
              <a:xfrm>
                <a:off x="5559458" y="4210408"/>
                <a:ext cx="5696146" cy="330758"/>
              </a:xfrm>
              <a:prstGeom prst="rect">
                <a:avLst/>
              </a:prstGeom>
              <a:noFill/>
            </p:spPr>
            <p:txBody>
              <a:bodyPr wrap="square">
                <a:spAutoFit/>
              </a:bodyPr>
              <a:lstStyle/>
              <a:p>
                <a:pPr algn="ctr"/>
                <a:endParaRPr lang="fr-FR" sz="2100" dirty="0">
                  <a:latin typeface="Times New Roman" panose="02020603050405020304" pitchFamily="18" charset="0"/>
                  <a:cs typeface="Times New Roman" panose="02020603050405020304" pitchFamily="18" charset="0"/>
                </a:endParaRPr>
              </a:p>
            </p:txBody>
          </p:sp>
        </p:grpSp>
        <p:sp>
          <p:nvSpPr>
            <p:cNvPr id="39937" name="Rectangle 1"/>
            <p:cNvSpPr>
              <a:spLocks noChangeArrowheads="1"/>
            </p:cNvSpPr>
            <p:nvPr/>
          </p:nvSpPr>
          <p:spPr bwMode="auto">
            <a:xfrm>
              <a:off x="1655803" y="1328673"/>
              <a:ext cx="7635116" cy="2677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2400" dirty="0">
                  <a:latin typeface="Times New Roman" pitchFamily="18" charset="0"/>
                  <a:ea typeface="Calibri" pitchFamily="34" charset="0"/>
                  <a:cs typeface="Times New Roman" pitchFamily="18" charset="0"/>
                </a:rPr>
                <a:t>Au moment où ce texte a été écrit, </a:t>
              </a:r>
            </a:p>
            <a:p>
              <a:pPr fontAlgn="base">
                <a:spcBef>
                  <a:spcPct val="0"/>
                </a:spcBef>
                <a:spcAft>
                  <a:spcPct val="0"/>
                </a:spcAft>
              </a:pPr>
              <a:r>
                <a:rPr lang="fr-FR" sz="2400" dirty="0">
                  <a:latin typeface="Times New Roman" pitchFamily="18" charset="0"/>
                  <a:ea typeface="Calibri" pitchFamily="34" charset="0"/>
                  <a:cs typeface="Times New Roman" pitchFamily="18" charset="0"/>
                </a:rPr>
                <a:t>il y a des controverses </a:t>
              </a:r>
            </a:p>
            <a:p>
              <a:pPr fontAlgn="base">
                <a:spcBef>
                  <a:spcPct val="0"/>
                </a:spcBef>
                <a:spcAft>
                  <a:spcPct val="0"/>
                </a:spcAft>
              </a:pPr>
              <a:r>
                <a:rPr lang="fr-FR" sz="2400" dirty="0">
                  <a:latin typeface="Times New Roman" pitchFamily="18" charset="0"/>
                  <a:ea typeface="Calibri" pitchFamily="34" charset="0"/>
                  <a:cs typeface="Times New Roman" pitchFamily="18" charset="0"/>
                </a:rPr>
                <a:t>dans les premières communautés chrétiennes.  </a:t>
              </a:r>
              <a:br>
                <a:rPr lang="fr-FR" sz="2400" dirty="0">
                  <a:latin typeface="Times New Roman" pitchFamily="18" charset="0"/>
                  <a:ea typeface="Calibri" pitchFamily="34" charset="0"/>
                  <a:cs typeface="Times New Roman" pitchFamily="18" charset="0"/>
                </a:rPr>
              </a:br>
              <a:r>
                <a:rPr lang="fr-FR" sz="2400" dirty="0">
                  <a:latin typeface="Times New Roman" pitchFamily="18" charset="0"/>
                  <a:ea typeface="Calibri" pitchFamily="34" charset="0"/>
                  <a:cs typeface="Times New Roman" pitchFamily="18" charset="0"/>
                </a:rPr>
                <a:t>Faut-il nécessairement être Juif pour être baptisé ?</a:t>
              </a:r>
              <a:r>
                <a:rPr lang="fr-FR" sz="2400" b="1" dirty="0">
                  <a:latin typeface="Times New Roman" pitchFamily="18" charset="0"/>
                  <a:ea typeface="Calibri" pitchFamily="34" charset="0"/>
                  <a:cs typeface="Times New Roman" pitchFamily="18" charset="0"/>
                </a:rPr>
                <a:t> </a:t>
              </a:r>
              <a:endParaRPr lang="fr-FR" sz="2400" dirty="0">
                <a:latin typeface="Arial" pitchFamily="34" charset="0"/>
                <a:cs typeface="Arial" pitchFamily="34" charset="0"/>
              </a:endParaRPr>
            </a:p>
            <a:p>
              <a:pPr eaLnBrk="0" fontAlgn="base" hangingPunct="0">
                <a:spcBef>
                  <a:spcPct val="0"/>
                </a:spcBef>
                <a:spcAft>
                  <a:spcPct val="0"/>
                </a:spcAft>
              </a:pPr>
              <a:r>
                <a:rPr lang="fr-FR" sz="2400" dirty="0">
                  <a:latin typeface="Times New Roman" pitchFamily="18" charset="0"/>
                  <a:ea typeface="Calibri" pitchFamily="34" charset="0"/>
                  <a:cs typeface="Times New Roman" pitchFamily="18" charset="0"/>
                </a:rPr>
                <a:t>Pourquoi les non juifs reçoivent-ils la Bonne Nouvelle souvent plus facilement que les juifs ? </a:t>
              </a:r>
              <a:endParaRPr lang="fr-FR" sz="2400" dirty="0">
                <a:latin typeface="Arial" pitchFamily="34" charset="0"/>
                <a:cs typeface="Arial" pitchFamily="34" charset="0"/>
              </a:endParaRPr>
            </a:p>
          </p:txBody>
        </p:sp>
      </p:grpSp>
    </p:spTree>
    <p:extLst>
      <p:ext uri="{BB962C8B-B14F-4D97-AF65-F5344CB8AC3E}">
        <p14:creationId xmlns:p14="http://schemas.microsoft.com/office/powerpoint/2010/main" val="356458038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1160</TotalTime>
  <Words>3741</Words>
  <Application>Microsoft Office PowerPoint</Application>
  <PresentationFormat>Format A4 (210 x 297 mm)</PresentationFormat>
  <Paragraphs>411</Paragraphs>
  <Slides>66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66</vt:i4>
      </vt:variant>
    </vt:vector>
  </HeadingPairs>
  <TitlesOfParts>
    <vt:vector size="71"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Synthèse finale  Ce récit répond à la question de premières communautés chrétienne :  Qui est sauvé ?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PROPRIETAIRE</dc:creator>
  <cp:lastModifiedBy>odile theiller</cp:lastModifiedBy>
  <cp:revision>149</cp:revision>
  <dcterms:created xsi:type="dcterms:W3CDTF">2022-06-24T13:46:26Z</dcterms:created>
  <dcterms:modified xsi:type="dcterms:W3CDTF">2022-07-21T09:31:54Z</dcterms:modified>
</cp:coreProperties>
</file>