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58" r:id="rId2"/>
    <p:sldId id="422" r:id="rId3"/>
    <p:sldId id="260" r:id="rId4"/>
    <p:sldId id="261" r:id="rId5"/>
    <p:sldId id="262" r:id="rId6"/>
    <p:sldId id="263" r:id="rId7"/>
    <p:sldId id="264" r:id="rId8"/>
    <p:sldId id="308" r:id="rId9"/>
    <p:sldId id="309" r:id="rId10"/>
    <p:sldId id="310" r:id="rId11"/>
    <p:sldId id="311" r:id="rId12"/>
    <p:sldId id="312" r:id="rId13"/>
    <p:sldId id="313" r:id="rId14"/>
    <p:sldId id="314" r:id="rId15"/>
    <p:sldId id="315" r:id="rId16"/>
    <p:sldId id="316" r:id="rId17"/>
    <p:sldId id="317" r:id="rId18"/>
    <p:sldId id="333" r:id="rId19"/>
    <p:sldId id="334" r:id="rId20"/>
    <p:sldId id="335" r:id="rId21"/>
    <p:sldId id="336" r:id="rId22"/>
    <p:sldId id="337" r:id="rId23"/>
    <p:sldId id="338" r:id="rId24"/>
    <p:sldId id="339" r:id="rId25"/>
    <p:sldId id="340" r:id="rId26"/>
    <p:sldId id="341" r:id="rId27"/>
    <p:sldId id="342" r:id="rId28"/>
    <p:sldId id="420" r:id="rId29"/>
    <p:sldId id="354" r:id="rId30"/>
    <p:sldId id="353" r:id="rId31"/>
    <p:sldId id="356" r:id="rId32"/>
    <p:sldId id="355" r:id="rId33"/>
    <p:sldId id="358" r:id="rId34"/>
    <p:sldId id="357" r:id="rId35"/>
    <p:sldId id="360" r:id="rId36"/>
    <p:sldId id="359" r:id="rId37"/>
    <p:sldId id="362" r:id="rId38"/>
    <p:sldId id="361" r:id="rId39"/>
    <p:sldId id="364" r:id="rId40"/>
    <p:sldId id="363" r:id="rId41"/>
    <p:sldId id="366" r:id="rId42"/>
    <p:sldId id="365" r:id="rId43"/>
    <p:sldId id="368" r:id="rId44"/>
    <p:sldId id="367" r:id="rId45"/>
    <p:sldId id="370" r:id="rId46"/>
    <p:sldId id="369" r:id="rId47"/>
    <p:sldId id="372" r:id="rId48"/>
    <p:sldId id="371" r:id="rId49"/>
    <p:sldId id="374" r:id="rId50"/>
    <p:sldId id="373" r:id="rId51"/>
    <p:sldId id="376" r:id="rId52"/>
    <p:sldId id="375" r:id="rId53"/>
    <p:sldId id="378" r:id="rId54"/>
    <p:sldId id="377" r:id="rId55"/>
    <p:sldId id="380" r:id="rId56"/>
    <p:sldId id="379" r:id="rId57"/>
    <p:sldId id="382" r:id="rId58"/>
    <p:sldId id="381" r:id="rId59"/>
    <p:sldId id="384" r:id="rId60"/>
    <p:sldId id="383" r:id="rId61"/>
    <p:sldId id="343" r:id="rId62"/>
    <p:sldId id="344" r:id="rId63"/>
    <p:sldId id="345" r:id="rId64"/>
    <p:sldId id="346" r:id="rId65"/>
    <p:sldId id="347" r:id="rId66"/>
    <p:sldId id="348" r:id="rId67"/>
    <p:sldId id="349" r:id="rId68"/>
    <p:sldId id="350" r:id="rId69"/>
    <p:sldId id="351" r:id="rId70"/>
    <p:sldId id="352" r:id="rId71"/>
    <p:sldId id="385" r:id="rId72"/>
    <p:sldId id="386" r:id="rId73"/>
    <p:sldId id="387" r:id="rId74"/>
    <p:sldId id="389" r:id="rId75"/>
    <p:sldId id="390" r:id="rId76"/>
    <p:sldId id="391" r:id="rId77"/>
    <p:sldId id="393" r:id="rId78"/>
    <p:sldId id="394" r:id="rId79"/>
    <p:sldId id="395" r:id="rId80"/>
    <p:sldId id="396" r:id="rId81"/>
    <p:sldId id="397" r:id="rId82"/>
    <p:sldId id="398" r:id="rId83"/>
    <p:sldId id="399" r:id="rId84"/>
    <p:sldId id="400" r:id="rId85"/>
    <p:sldId id="401" r:id="rId86"/>
    <p:sldId id="402" r:id="rId87"/>
    <p:sldId id="403" r:id="rId88"/>
    <p:sldId id="404" r:id="rId89"/>
    <p:sldId id="405" r:id="rId90"/>
    <p:sldId id="421" r:id="rId91"/>
    <p:sldId id="406" r:id="rId92"/>
    <p:sldId id="407" r:id="rId93"/>
    <p:sldId id="408" r:id="rId94"/>
    <p:sldId id="409" r:id="rId95"/>
    <p:sldId id="410" r:id="rId96"/>
    <p:sldId id="411" r:id="rId97"/>
    <p:sldId id="412" r:id="rId98"/>
    <p:sldId id="413" r:id="rId99"/>
    <p:sldId id="414" r:id="rId100"/>
    <p:sldId id="415" r:id="rId101"/>
    <p:sldId id="416" r:id="rId102"/>
    <p:sldId id="417" r:id="rId103"/>
    <p:sldId id="418" r:id="rId104"/>
    <p:sldId id="41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03" autoAdjust="0"/>
    <p:restoredTop sz="94660"/>
  </p:normalViewPr>
  <p:slideViewPr>
    <p:cSldViewPr>
      <p:cViewPr varScale="1">
        <p:scale>
          <a:sx n="117" d="100"/>
          <a:sy n="117" d="100"/>
        </p:scale>
        <p:origin x="1026" y="3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9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algn="r" eaLnBrk="1" latinLnBrk="0" hangingPunct="1"/>
            <a:fld id="{96652B35-718D-4E28-AFEB-B694A3B357E8}" type="slidenum">
              <a:rPr kumimoji="0" lang="en-US" smtClean="0"/>
              <a:pPr algn="r" eaLnBrk="1" latinLnBrk="0" hangingPunct="1"/>
              <a:t>‹N°›</a:t>
            </a:fld>
            <a:endParaRPr kumimoji="0" lang="en-US" sz="1800" dirty="0">
              <a:solidFill>
                <a:schemeClr val="bg1"/>
              </a:solidFill>
            </a:endParaRPr>
          </a:p>
        </p:txBody>
      </p:sp>
    </p:spTree>
    <p:extLst>
      <p:ext uri="{BB962C8B-B14F-4D97-AF65-F5344CB8AC3E}">
        <p14:creationId xmlns:p14="http://schemas.microsoft.com/office/powerpoint/2010/main" val="226846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1641193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96666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1079500" y="288925"/>
            <a:ext cx="7726363" cy="1143000"/>
          </a:xfrm>
        </p:spPr>
        <p:txBody>
          <a:bodyPr/>
          <a:lstStyle/>
          <a:p>
            <a:r>
              <a:rPr lang="fr-FR"/>
              <a:t>Cliquez pour modifier le style du titre</a:t>
            </a:r>
          </a:p>
        </p:txBody>
      </p:sp>
      <p:sp>
        <p:nvSpPr>
          <p:cNvPr id="3" name="Espace réservé du contenu 2"/>
          <p:cNvSpPr>
            <a:spLocks noGrp="1"/>
          </p:cNvSpPr>
          <p:nvPr>
            <p:ph sz="quarter" idx="1"/>
          </p:nvPr>
        </p:nvSpPr>
        <p:spPr>
          <a:xfrm>
            <a:off x="855663" y="1593850"/>
            <a:ext cx="3976687" cy="2136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984750" y="1593850"/>
            <a:ext cx="3976688" cy="2136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855663" y="3883025"/>
            <a:ext cx="3976687" cy="2136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984750" y="3883025"/>
            <a:ext cx="3976688" cy="2136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838200" y="6235700"/>
            <a:ext cx="2449513" cy="457200"/>
          </a:xfrm>
        </p:spPr>
        <p:txBody>
          <a:bodyPr/>
          <a:lstStyle>
            <a:lvl1pPr>
              <a:defRPr/>
            </a:lvl1pPr>
          </a:lstStyle>
          <a:p>
            <a:endParaRPr lang="fr-FR"/>
          </a:p>
        </p:txBody>
      </p:sp>
      <p:sp>
        <p:nvSpPr>
          <p:cNvPr id="8" name="Espace réservé du numéro de diapositive 7"/>
          <p:cNvSpPr>
            <a:spLocks noGrp="1"/>
          </p:cNvSpPr>
          <p:nvPr>
            <p:ph type="sldNum" sz="quarter" idx="11"/>
          </p:nvPr>
        </p:nvSpPr>
        <p:spPr>
          <a:xfrm>
            <a:off x="6553200" y="6224588"/>
            <a:ext cx="2420938" cy="457200"/>
          </a:xfrm>
        </p:spPr>
        <p:txBody>
          <a:bodyPr/>
          <a:lstStyle>
            <a:lvl1pPr>
              <a:defRPr/>
            </a:lvl1pPr>
          </a:lstStyle>
          <a:p>
            <a:endParaRPr lang="fr-FR"/>
          </a:p>
        </p:txBody>
      </p:sp>
      <p:sp>
        <p:nvSpPr>
          <p:cNvPr id="9" name="Espace réservé du pied de page 8"/>
          <p:cNvSpPr>
            <a:spLocks noGrp="1"/>
          </p:cNvSpPr>
          <p:nvPr>
            <p:ph type="ftr" sz="quarter" idx="12"/>
          </p:nvPr>
        </p:nvSpPr>
        <p:spPr>
          <a:xfrm>
            <a:off x="3484563" y="6237288"/>
            <a:ext cx="2895600" cy="457200"/>
          </a:xfrm>
        </p:spPr>
        <p:txBody>
          <a:bodyPr/>
          <a:lstStyle>
            <a:lvl1pPr>
              <a:defRPr/>
            </a:lvl1pPr>
          </a:lstStyle>
          <a:p>
            <a:endParaRPr lang="fr-FR"/>
          </a:p>
        </p:txBody>
      </p:sp>
    </p:spTree>
    <p:extLst>
      <p:ext uri="{BB962C8B-B14F-4D97-AF65-F5344CB8AC3E}">
        <p14:creationId xmlns:p14="http://schemas.microsoft.com/office/powerpoint/2010/main" val="219070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1079500" y="288925"/>
            <a:ext cx="7726363"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855663" y="1593850"/>
            <a:ext cx="8105775" cy="2136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855663" y="3883025"/>
            <a:ext cx="8105775" cy="21367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235700"/>
            <a:ext cx="2449513" cy="457200"/>
          </a:xfrm>
        </p:spPr>
        <p:txBody>
          <a:bodyPr/>
          <a:lstStyle>
            <a:lvl1pPr>
              <a:defRPr/>
            </a:lvl1pPr>
          </a:lstStyle>
          <a:p>
            <a:endParaRPr lang="fr-FR"/>
          </a:p>
        </p:txBody>
      </p:sp>
      <p:sp>
        <p:nvSpPr>
          <p:cNvPr id="6" name="Espace réservé du numéro de diapositive 5"/>
          <p:cNvSpPr>
            <a:spLocks noGrp="1"/>
          </p:cNvSpPr>
          <p:nvPr>
            <p:ph type="sldNum" sz="quarter" idx="11"/>
          </p:nvPr>
        </p:nvSpPr>
        <p:spPr>
          <a:xfrm>
            <a:off x="6553200" y="6224588"/>
            <a:ext cx="2420938" cy="457200"/>
          </a:xfrm>
        </p:spPr>
        <p:txBody>
          <a:bodyPr/>
          <a:lstStyle>
            <a:lvl1pPr>
              <a:defRPr/>
            </a:lvl1pPr>
          </a:lstStyle>
          <a:p>
            <a:endParaRPr lang="fr-FR"/>
          </a:p>
        </p:txBody>
      </p:sp>
      <p:sp>
        <p:nvSpPr>
          <p:cNvPr id="7" name="Espace réservé du pied de page 6"/>
          <p:cNvSpPr>
            <a:spLocks noGrp="1"/>
          </p:cNvSpPr>
          <p:nvPr>
            <p:ph type="ftr" sz="quarter" idx="12"/>
          </p:nvPr>
        </p:nvSpPr>
        <p:spPr>
          <a:xfrm>
            <a:off x="3484563" y="6237288"/>
            <a:ext cx="2895600" cy="457200"/>
          </a:xfrm>
        </p:spPr>
        <p:txBody>
          <a:bodyPr/>
          <a:lstStyle>
            <a:lvl1pPr>
              <a:defRPr/>
            </a:lvl1pPr>
          </a:lstStyle>
          <a:p>
            <a:endParaRPr lang="fr-FR"/>
          </a:p>
        </p:txBody>
      </p:sp>
    </p:spTree>
    <p:extLst>
      <p:ext uri="{BB962C8B-B14F-4D97-AF65-F5344CB8AC3E}">
        <p14:creationId xmlns:p14="http://schemas.microsoft.com/office/powerpoint/2010/main" val="155989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008063" y="1676400"/>
            <a:ext cx="7315200" cy="1362075"/>
          </a:xfrm>
        </p:spPr>
        <p:txBody>
          <a:bodyPr vert="horz" lIns="91440" tIns="45720" rIns="91440" bIns="45720" rtlCol="0" anchor="b" anchorCtr="0">
            <a:noAutofit/>
            <a:scene3d>
              <a:camera prst="orthographicFront"/>
              <a:lightRig rig="balanced" dir="t"/>
            </a:scene3d>
            <a:sp3d>
              <a:extrusionClr>
                <a:schemeClr val="tx1">
                  <a:lumMod val="75000"/>
                </a:schemeClr>
              </a:extrusionClr>
            </a:sp3d>
          </a:bodyPr>
          <a:lstStyle>
            <a:lvl1pPr algn="l" defTabSz="914400" rtl="0" eaLnBrk="1" latinLnBrk="0" hangingPunct="1">
              <a:spcBef>
                <a:spcPct val="0"/>
              </a:spcBef>
              <a:buNone/>
              <a:defRPr sz="4800" b="0" kern="1200" spc="250" normalizeH="0" baseline="0">
                <a:ln>
                  <a:noFill/>
                </a:ln>
                <a:gradFill>
                  <a:gsLst>
                    <a:gs pos="0">
                      <a:schemeClr val="tx1">
                        <a:lumMod val="85000"/>
                      </a:schemeClr>
                    </a:gs>
                    <a:gs pos="100000">
                      <a:schemeClr val="tx1"/>
                    </a:gs>
                  </a:gsLst>
                  <a:lin ang="5400000" scaled="0"/>
                </a:gradFill>
                <a:effectLst>
                  <a:outerShdw blurRad="50800" dist="101600" dir="3000000" algn="l" rotWithShape="0">
                    <a:prstClr val="black">
                      <a:alpha val="40000"/>
                    </a:prstClr>
                  </a:outerShdw>
                </a:effectLst>
                <a:latin typeface="+mj-lt"/>
                <a:ea typeface="+mj-ea"/>
                <a:cs typeface="+mj-cs"/>
              </a:defRPr>
            </a:lvl1pPr>
          </a:lstStyle>
          <a:p>
            <a:r>
              <a:rPr lang="fr-FR"/>
              <a:t>Cliquez pour modifier le style du titre</a:t>
            </a:r>
            <a:endParaRPr/>
          </a:p>
        </p:txBody>
      </p:sp>
      <p:sp>
        <p:nvSpPr>
          <p:cNvPr id="3" name="Text Placeholder 2"/>
          <p:cNvSpPr>
            <a:spLocks noGrp="1"/>
          </p:cNvSpPr>
          <p:nvPr>
            <p:ph type="body" idx="1"/>
          </p:nvPr>
        </p:nvSpPr>
        <p:spPr>
          <a:xfrm>
            <a:off x="1008063" y="3148013"/>
            <a:ext cx="7315200" cy="1119187"/>
          </a:xfrm>
        </p:spPr>
        <p:txBody>
          <a:bodyPr vert="horz" lIns="91440" tIns="45720" rIns="91440" bIns="45720" rtlCol="0">
            <a:normAutofit/>
          </a:bodyPr>
          <a:lstStyle>
            <a:lvl1pPr marL="0" indent="0" algn="l" defTabSz="914400" rtl="0" eaLnBrk="1" latinLnBrk="0" hangingPunct="1">
              <a:spcBef>
                <a:spcPts val="1200"/>
              </a:spcBef>
              <a:buFont typeface="Wingdings" pitchFamily="2" charset="2"/>
              <a:buNone/>
              <a:defRPr sz="1800" kern="1200">
                <a:ln>
                  <a:noFill/>
                </a:ln>
                <a:gradFill>
                  <a:gsLst>
                    <a:gs pos="1000">
                      <a:schemeClr val="tx2">
                        <a:lumMod val="40000"/>
                        <a:lumOff val="60000"/>
                      </a:schemeClr>
                    </a:gs>
                    <a:gs pos="50000">
                      <a:schemeClr val="tx2"/>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30404EB-99FA-4C6A-B76B-E117304F753D}" type="datetimeFigureOut">
              <a:rPr lang="fr-FR" smtClean="0"/>
              <a:pPr/>
              <a:t>16/09/2025</a:t>
            </a:fld>
            <a:endParaRPr lang="fr-FR"/>
          </a:p>
        </p:txBody>
      </p:sp>
      <p:sp>
        <p:nvSpPr>
          <p:cNvPr id="5" name="Footer Placeholder 4"/>
          <p:cNvSpPr>
            <a:spLocks noGrp="1"/>
          </p:cNvSpPr>
          <p:nvPr>
            <p:ph type="ftr" sz="quarter" idx="11"/>
          </p:nvPr>
        </p:nvSpPr>
        <p:spPr/>
        <p:txBody>
          <a:bodyPr/>
          <a:lstStyle>
            <a:lvl1pPr algn="ctr">
              <a:defRPr/>
            </a:lvl1pPr>
          </a:lstStyle>
          <a:p>
            <a:r>
              <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Olivier 	PLICHON</a:t>
            </a:r>
          </a:p>
        </p:txBody>
      </p:sp>
      <p:sp>
        <p:nvSpPr>
          <p:cNvPr id="6" name="Slide Number Placeholder 5"/>
          <p:cNvSpPr>
            <a:spLocks noGrp="1"/>
          </p:cNvSpPr>
          <p:nvPr>
            <p:ph type="sldNum" sz="quarter" idx="12"/>
          </p:nvPr>
        </p:nvSpPr>
        <p:spPr/>
        <p:txBody>
          <a:bodyPr/>
          <a:lstStyle/>
          <a:p>
            <a:fld id="{4C106067-CAD3-4F87-9255-07F198567BB6}" type="slidenum">
              <a:rPr lang="fr-FR" smtClean="0"/>
              <a:pPr/>
              <a:t>‹N°›</a:t>
            </a:fld>
            <a:endParaRPr lang="fr-FR"/>
          </a:p>
        </p:txBody>
      </p:sp>
      <p:sp>
        <p:nvSpPr>
          <p:cNvPr id="8" name="Espace réservé du contenu 7"/>
          <p:cNvSpPr>
            <a:spLocks noGrp="1"/>
          </p:cNvSpPr>
          <p:nvPr>
            <p:ph sz="quarter" idx="13" hasCustomPrompt="1"/>
          </p:nvPr>
        </p:nvSpPr>
        <p:spPr>
          <a:xfrm>
            <a:off x="8643966" y="3786190"/>
            <a:ext cx="357159" cy="2857519"/>
          </a:xfrm>
        </p:spPr>
        <p:txBody>
          <a:bodyPr vert="vert">
            <a:noAutofit/>
          </a:bodyPr>
          <a:lstStyle>
            <a:lvl1pPr marL="228600" marR="0" indent="-228600" algn="l" defTabSz="914400" rtl="0" eaLnBrk="1" fontAlgn="auto" latinLnBrk="0" hangingPunct="1">
              <a:lnSpc>
                <a:spcPct val="100000"/>
              </a:lnSpc>
              <a:spcBef>
                <a:spcPts val="1200"/>
              </a:spcBef>
              <a:spcAft>
                <a:spcPts val="0"/>
              </a:spcAft>
              <a:buClrTx/>
              <a:buSzTx/>
              <a:buFontTx/>
              <a:buNone/>
              <a:tabLst/>
              <a:defRPr sz="1100"/>
            </a:lvl1pPr>
          </a:lstStyle>
          <a:p>
            <a:pPr marL="228600" marR="0" lvl="0" indent="-228600" algn="l" defTabSz="914400" rtl="0" eaLnBrk="1" fontAlgn="auto" latinLnBrk="0" hangingPunct="1">
              <a:lnSpc>
                <a:spcPct val="100000"/>
              </a:lnSpc>
              <a:spcBef>
                <a:spcPts val="1200"/>
              </a:spcBef>
              <a:spcAft>
                <a:spcPts val="0"/>
              </a:spcAft>
              <a:buClrTx/>
              <a:buSzTx/>
              <a:buFont typeface="Wingdings" pitchFamily="2" charset="2"/>
              <a:buChar char=""/>
              <a:tabLst/>
              <a:defRPr/>
            </a:pPr>
            <a:r>
              <a:rPr lang="fr-FR"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Olivier 	PLICHON</a:t>
            </a:r>
            <a:endParaRPr lang="fr-FR" dirty="0"/>
          </a:p>
        </p:txBody>
      </p:sp>
    </p:spTree>
    <p:extLst>
      <p:ext uri="{BB962C8B-B14F-4D97-AF65-F5344CB8AC3E}">
        <p14:creationId xmlns:p14="http://schemas.microsoft.com/office/powerpoint/2010/main" val="324967054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1079500" y="288925"/>
            <a:ext cx="7726363" cy="1143000"/>
          </a:xfrm>
        </p:spPr>
        <p:txBody>
          <a:bodyPr/>
          <a:lstStyle/>
          <a:p>
            <a:r>
              <a:rPr lang="fr-FR"/>
              <a:t>Cliquez pour modifier le style du titre</a:t>
            </a:r>
          </a:p>
        </p:txBody>
      </p:sp>
      <p:sp>
        <p:nvSpPr>
          <p:cNvPr id="3" name="Espace réservé du contenu 2"/>
          <p:cNvSpPr>
            <a:spLocks noGrp="1"/>
          </p:cNvSpPr>
          <p:nvPr>
            <p:ph sz="half" idx="1"/>
          </p:nvPr>
        </p:nvSpPr>
        <p:spPr>
          <a:xfrm>
            <a:off x="855663" y="1593850"/>
            <a:ext cx="3976687" cy="4425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84750" y="1593850"/>
            <a:ext cx="3976688" cy="4425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235700"/>
            <a:ext cx="2449513" cy="457200"/>
          </a:xfrm>
        </p:spPr>
        <p:txBody>
          <a:bodyPr/>
          <a:lstStyle>
            <a:lvl1pPr>
              <a:defRPr/>
            </a:lvl1pPr>
          </a:lstStyle>
          <a:p>
            <a:endParaRPr lang="fr-FR"/>
          </a:p>
        </p:txBody>
      </p:sp>
      <p:sp>
        <p:nvSpPr>
          <p:cNvPr id="6" name="Espace réservé du numéro de diapositive 5"/>
          <p:cNvSpPr>
            <a:spLocks noGrp="1"/>
          </p:cNvSpPr>
          <p:nvPr>
            <p:ph type="sldNum" sz="quarter" idx="11"/>
          </p:nvPr>
        </p:nvSpPr>
        <p:spPr>
          <a:xfrm>
            <a:off x="6553200" y="6224588"/>
            <a:ext cx="2420938" cy="457200"/>
          </a:xfrm>
        </p:spPr>
        <p:txBody>
          <a:bodyPr/>
          <a:lstStyle>
            <a:lvl1pPr>
              <a:defRPr/>
            </a:lvl1pPr>
          </a:lstStyle>
          <a:p>
            <a:endParaRPr lang="fr-FR"/>
          </a:p>
        </p:txBody>
      </p:sp>
      <p:sp>
        <p:nvSpPr>
          <p:cNvPr id="7" name="Espace réservé du pied de page 6"/>
          <p:cNvSpPr>
            <a:spLocks noGrp="1"/>
          </p:cNvSpPr>
          <p:nvPr>
            <p:ph type="ftr" sz="quarter" idx="12"/>
          </p:nvPr>
        </p:nvSpPr>
        <p:spPr>
          <a:xfrm>
            <a:off x="3484563" y="6237288"/>
            <a:ext cx="2895600" cy="457200"/>
          </a:xfrm>
        </p:spPr>
        <p:txBody>
          <a:bodyPr/>
          <a:lstStyle>
            <a:lvl1pPr>
              <a:defRPr/>
            </a:lvl1pPr>
          </a:lstStyle>
          <a:p>
            <a:endParaRPr lang="fr-FR"/>
          </a:p>
        </p:txBody>
      </p:sp>
    </p:spTree>
    <p:extLst>
      <p:ext uri="{BB962C8B-B14F-4D97-AF65-F5344CB8AC3E}">
        <p14:creationId xmlns:p14="http://schemas.microsoft.com/office/powerpoint/2010/main" val="2768661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079500" y="288925"/>
            <a:ext cx="7726363"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855663" y="1593850"/>
            <a:ext cx="3976687" cy="4425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984750" y="1593850"/>
            <a:ext cx="3976688" cy="4425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235700"/>
            <a:ext cx="2449513" cy="457200"/>
          </a:xfrm>
        </p:spPr>
        <p:txBody>
          <a:bodyPr/>
          <a:lstStyle>
            <a:lvl1pPr>
              <a:defRPr/>
            </a:lvl1pPr>
          </a:lstStyle>
          <a:p>
            <a:endParaRPr lang="fr-FR"/>
          </a:p>
        </p:txBody>
      </p:sp>
      <p:sp>
        <p:nvSpPr>
          <p:cNvPr id="6" name="Espace réservé du numéro de diapositive 5"/>
          <p:cNvSpPr>
            <a:spLocks noGrp="1"/>
          </p:cNvSpPr>
          <p:nvPr>
            <p:ph type="sldNum" sz="quarter" idx="11"/>
          </p:nvPr>
        </p:nvSpPr>
        <p:spPr>
          <a:xfrm>
            <a:off x="6553200" y="6224588"/>
            <a:ext cx="2420938" cy="457200"/>
          </a:xfrm>
        </p:spPr>
        <p:txBody>
          <a:bodyPr/>
          <a:lstStyle>
            <a:lvl1pPr>
              <a:defRPr/>
            </a:lvl1pPr>
          </a:lstStyle>
          <a:p>
            <a:endParaRPr lang="fr-FR"/>
          </a:p>
        </p:txBody>
      </p:sp>
      <p:sp>
        <p:nvSpPr>
          <p:cNvPr id="7" name="Espace réservé du pied de page 6"/>
          <p:cNvSpPr>
            <a:spLocks noGrp="1"/>
          </p:cNvSpPr>
          <p:nvPr>
            <p:ph type="ftr" sz="quarter" idx="12"/>
          </p:nvPr>
        </p:nvSpPr>
        <p:spPr>
          <a:xfrm>
            <a:off x="3484563" y="6237288"/>
            <a:ext cx="2895600" cy="457200"/>
          </a:xfrm>
        </p:spPr>
        <p:txBody>
          <a:bodyPr/>
          <a:lstStyle>
            <a:lvl1pPr>
              <a:defRPr/>
            </a:lvl1pPr>
          </a:lstStyle>
          <a:p>
            <a:endParaRPr lang="fr-FR"/>
          </a:p>
        </p:txBody>
      </p:sp>
    </p:spTree>
    <p:extLst>
      <p:ext uri="{BB962C8B-B14F-4D97-AF65-F5344CB8AC3E}">
        <p14:creationId xmlns:p14="http://schemas.microsoft.com/office/powerpoint/2010/main" val="188007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295400" y="609600"/>
            <a:ext cx="7772400" cy="1143000"/>
          </a:xfrm>
        </p:spPr>
        <p:txBody>
          <a:bodyPr/>
          <a:lstStyle/>
          <a:p>
            <a:r>
              <a:rPr lang="fr-FR"/>
              <a:t>Cliquez pour modifier le style du titre</a:t>
            </a:r>
          </a:p>
        </p:txBody>
      </p:sp>
      <p:sp>
        <p:nvSpPr>
          <p:cNvPr id="3" name="Espace réservé du texte 2"/>
          <p:cNvSpPr>
            <a:spLocks noGrp="1"/>
          </p:cNvSpPr>
          <p:nvPr>
            <p:ph type="body" sz="half" idx="1"/>
          </p:nvPr>
        </p:nvSpPr>
        <p:spPr>
          <a:xfrm>
            <a:off x="12954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2578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2578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0"/>
          </p:nvPr>
        </p:nvSpPr>
        <p:spPr>
          <a:xfrm>
            <a:off x="1295400" y="6248400"/>
            <a:ext cx="1905000" cy="457200"/>
          </a:xfrm>
        </p:spPr>
        <p:txBody>
          <a:bodyPr/>
          <a:lstStyle>
            <a:lvl1pPr>
              <a:defRPr/>
            </a:lvl1pPr>
          </a:lstStyle>
          <a:p>
            <a:endParaRPr lang="fr-FR"/>
          </a:p>
        </p:txBody>
      </p:sp>
      <p:sp>
        <p:nvSpPr>
          <p:cNvPr id="7" name="Espace réservé du pied de page 6"/>
          <p:cNvSpPr>
            <a:spLocks noGrp="1"/>
          </p:cNvSpPr>
          <p:nvPr>
            <p:ph type="ftr" sz="quarter" idx="11"/>
          </p:nvPr>
        </p:nvSpPr>
        <p:spPr>
          <a:xfrm>
            <a:off x="3733800" y="6248400"/>
            <a:ext cx="2895600" cy="457200"/>
          </a:xfrm>
        </p:spPr>
        <p:txBody>
          <a:bodyPr/>
          <a:lstStyle>
            <a:lvl1pPr>
              <a:defRPr/>
            </a:lvl1pPr>
          </a:lstStyle>
          <a:p>
            <a:endParaRPr lang="fr-FR"/>
          </a:p>
        </p:txBody>
      </p:sp>
      <p:sp>
        <p:nvSpPr>
          <p:cNvPr id="8" name="Espace réservé du numéro de diapositive 7"/>
          <p:cNvSpPr>
            <a:spLocks noGrp="1"/>
          </p:cNvSpPr>
          <p:nvPr>
            <p:ph type="sldNum" sz="quarter" idx="12"/>
          </p:nvPr>
        </p:nvSpPr>
        <p:spPr>
          <a:xfrm>
            <a:off x="7162800" y="6248400"/>
            <a:ext cx="1905000" cy="457200"/>
          </a:xfrm>
        </p:spPr>
        <p:txBody>
          <a:bodyPr/>
          <a:lstStyle>
            <a:lvl1pPr>
              <a:defRPr/>
            </a:lvl1pPr>
          </a:lstStyle>
          <a:p>
            <a:fld id="{855050EB-3AA4-4408-B230-9D4757F5E660}" type="slidenum">
              <a:rPr lang="fr-FR"/>
              <a:pPr/>
              <a:t>‹N°›</a:t>
            </a:fld>
            <a:endParaRPr lang="fr-FR"/>
          </a:p>
        </p:txBody>
      </p:sp>
    </p:spTree>
    <p:extLst>
      <p:ext uri="{BB962C8B-B14F-4D97-AF65-F5344CB8AC3E}">
        <p14:creationId xmlns:p14="http://schemas.microsoft.com/office/powerpoint/2010/main" val="3997272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1295400" y="609600"/>
            <a:ext cx="7772400" cy="1143000"/>
          </a:xfrm>
        </p:spPr>
        <p:txBody>
          <a:bodyPr/>
          <a:lstStyle/>
          <a:p>
            <a:r>
              <a:rPr lang="fr-FR"/>
              <a:t>Cliquez pour modifier le style du titre</a:t>
            </a:r>
          </a:p>
        </p:txBody>
      </p:sp>
      <p:sp>
        <p:nvSpPr>
          <p:cNvPr id="3" name="Espace réservé du contenu 2"/>
          <p:cNvSpPr>
            <a:spLocks noGrp="1"/>
          </p:cNvSpPr>
          <p:nvPr>
            <p:ph sz="quarter" idx="1"/>
          </p:nvPr>
        </p:nvSpPr>
        <p:spPr>
          <a:xfrm>
            <a:off x="1295400" y="19812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1295400" y="4114800"/>
            <a:ext cx="38100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half" idx="3"/>
          </p:nvPr>
        </p:nvSpPr>
        <p:spPr>
          <a:xfrm>
            <a:off x="5257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0"/>
          </p:nvPr>
        </p:nvSpPr>
        <p:spPr>
          <a:xfrm>
            <a:off x="1295400" y="6248400"/>
            <a:ext cx="1905000" cy="457200"/>
          </a:xfrm>
        </p:spPr>
        <p:txBody>
          <a:bodyPr/>
          <a:lstStyle>
            <a:lvl1pPr>
              <a:defRPr/>
            </a:lvl1pPr>
          </a:lstStyle>
          <a:p>
            <a:endParaRPr lang="fr-FR"/>
          </a:p>
        </p:txBody>
      </p:sp>
      <p:sp>
        <p:nvSpPr>
          <p:cNvPr id="7" name="Espace réservé du pied de page 6"/>
          <p:cNvSpPr>
            <a:spLocks noGrp="1"/>
          </p:cNvSpPr>
          <p:nvPr>
            <p:ph type="ftr" sz="quarter" idx="11"/>
          </p:nvPr>
        </p:nvSpPr>
        <p:spPr>
          <a:xfrm>
            <a:off x="3733800" y="6248400"/>
            <a:ext cx="2895600" cy="457200"/>
          </a:xfrm>
        </p:spPr>
        <p:txBody>
          <a:bodyPr/>
          <a:lstStyle>
            <a:lvl1pPr>
              <a:defRPr/>
            </a:lvl1pPr>
          </a:lstStyle>
          <a:p>
            <a:endParaRPr lang="fr-FR"/>
          </a:p>
        </p:txBody>
      </p:sp>
      <p:sp>
        <p:nvSpPr>
          <p:cNvPr id="8" name="Espace réservé du numéro de diapositive 7"/>
          <p:cNvSpPr>
            <a:spLocks noGrp="1"/>
          </p:cNvSpPr>
          <p:nvPr>
            <p:ph type="sldNum" sz="quarter" idx="12"/>
          </p:nvPr>
        </p:nvSpPr>
        <p:spPr>
          <a:xfrm>
            <a:off x="7162800" y="6248400"/>
            <a:ext cx="1905000" cy="457200"/>
          </a:xfrm>
        </p:spPr>
        <p:txBody>
          <a:bodyPr/>
          <a:lstStyle>
            <a:lvl1pPr>
              <a:defRPr/>
            </a:lvl1pPr>
          </a:lstStyle>
          <a:p>
            <a:fld id="{1AD7D8B7-EF77-44FC-BA22-60C44A179DB1}" type="slidenum">
              <a:rPr lang="fr-FR"/>
              <a:pPr/>
              <a:t>‹N°›</a:t>
            </a:fld>
            <a:endParaRPr lang="fr-FR"/>
          </a:p>
        </p:txBody>
      </p:sp>
    </p:spTree>
    <p:extLst>
      <p:ext uri="{BB962C8B-B14F-4D97-AF65-F5344CB8AC3E}">
        <p14:creationId xmlns:p14="http://schemas.microsoft.com/office/powerpoint/2010/main" val="4173077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F416CD-67A3-4CF0-A210-F6AF31AC147F}"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338831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3F416CD-67A3-4CF0-A210-F6AF31AC147F}"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116613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3F416CD-67A3-4CF0-A210-F6AF31AC147F}"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80352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lgn="l" eaLnBrk="1" latinLnBrk="0" hangingPunct="1"/>
            <a:fld id="{C3F416CD-67A3-4CF0-A210-F6AF31AC147F}" type="datetimeFigureOut">
              <a:rPr lang="en-US" smtClean="0"/>
              <a:pPr algn="l" eaLnBrk="1" latinLnBrk="0" hangingPunct="1"/>
              <a:t>9/16/2025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algn="r" eaLnBrk="1" latinLnBrk="0" hangingPunct="1"/>
            <a:fld id="{96652B35-718D-4E28-AFEB-B694A3B357E8}" type="slidenum">
              <a:rPr kumimoji="0" lang="en-US" smtClean="0"/>
              <a:pPr algn="r" eaLnBrk="1" latinLnBrk="0" hangingPunct="1"/>
              <a:t>‹N°›</a:t>
            </a:fld>
            <a:endParaRPr kumimoji="0" lang="en-US"/>
          </a:p>
        </p:txBody>
      </p:sp>
    </p:spTree>
    <p:extLst>
      <p:ext uri="{BB962C8B-B14F-4D97-AF65-F5344CB8AC3E}">
        <p14:creationId xmlns:p14="http://schemas.microsoft.com/office/powerpoint/2010/main" val="354872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3F416CD-67A3-4CF0-A210-F6AF31AC147F}"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96652B35-718D-4E28-AFEB-B694A3B357E8}" type="slidenum">
              <a:rPr kumimoji="0" lang="en-US" smtClean="0"/>
              <a:pPr/>
              <a:t>‹N°›</a:t>
            </a:fld>
            <a:endParaRPr kumimoji="0" lang="en-US" dirty="0"/>
          </a:p>
        </p:txBody>
      </p:sp>
    </p:spTree>
    <p:extLst>
      <p:ext uri="{BB962C8B-B14F-4D97-AF65-F5344CB8AC3E}">
        <p14:creationId xmlns:p14="http://schemas.microsoft.com/office/powerpoint/2010/main" val="2283972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416CD-67A3-4CF0-A210-F6AF31AC147F}"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2771413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F416CD-67A3-4CF0-A210-F6AF31AC147F}"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416824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F416CD-67A3-4CF0-A210-F6AF31AC147F}"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a:t>‹N°›</a:t>
            </a:fld>
            <a:endParaRPr kumimoji="0" lang="en-US"/>
          </a:p>
        </p:txBody>
      </p:sp>
    </p:spTree>
    <p:extLst>
      <p:ext uri="{BB962C8B-B14F-4D97-AF65-F5344CB8AC3E}">
        <p14:creationId xmlns:p14="http://schemas.microsoft.com/office/powerpoint/2010/main" val="4221646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C3F416CD-67A3-4CF0-A210-F6AF31AC147F}" type="datetimeFigureOut">
              <a:rPr lang="en-US" smtClean="0"/>
              <a:pPr algn="l" eaLnBrk="1" latinLnBrk="0" hangingPunct="1"/>
              <a:t>9/16/2025</a:t>
            </a:fld>
            <a:endParaRPr lang="en-US" sz="800" dirty="0">
              <a:solidFill>
                <a:schemeClr val="accent2"/>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800" dirty="0">
              <a:solidFill>
                <a:schemeClr val="accent2"/>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eaLnBrk="1" latinLnBrk="0" hangingPunct="1"/>
            <a:fld id="{96652B35-718D-4E28-AFEB-B694A3B357E8}" type="slidenum">
              <a:rPr kumimoji="0" lang="en-US" smtClean="0"/>
              <a:pPr algn="r" eaLnBrk="1" latinLnBrk="0" hangingPunct="1"/>
              <a:t>‹N°›</a:t>
            </a:fld>
            <a:endParaRPr kumimoji="0" lang="en-US" sz="1800" dirty="0">
              <a:solidFill>
                <a:schemeClr val="bg1"/>
              </a:solidFill>
            </a:endParaRPr>
          </a:p>
        </p:txBody>
      </p:sp>
    </p:spTree>
    <p:extLst>
      <p:ext uri="{BB962C8B-B14F-4D97-AF65-F5344CB8AC3E}">
        <p14:creationId xmlns:p14="http://schemas.microsoft.com/office/powerpoint/2010/main" val="6034269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755576" y="3573016"/>
            <a:ext cx="7772400" cy="1091456"/>
          </a:xfrm>
        </p:spPr>
        <p:txBody>
          <a:bodyPr>
            <a:normAutofit fontScale="90000"/>
          </a:bodyPr>
          <a:lstStyle/>
          <a:p>
            <a:r>
              <a:rPr lang="fr-FR" dirty="0"/>
              <a:t>Présentation </a:t>
            </a:r>
            <a:br>
              <a:rPr lang="fr-FR" dirty="0"/>
            </a:br>
            <a:r>
              <a:rPr lang="fr-FR" dirty="0"/>
              <a:t>Module « Accueillir »</a:t>
            </a:r>
          </a:p>
        </p:txBody>
      </p:sp>
      <p:sp>
        <p:nvSpPr>
          <p:cNvPr id="6" name="Sous-titre 5"/>
          <p:cNvSpPr>
            <a:spLocks noGrp="1"/>
          </p:cNvSpPr>
          <p:nvPr>
            <p:ph type="subTitle" idx="1"/>
          </p:nvPr>
        </p:nvSpPr>
        <p:spPr>
          <a:xfrm>
            <a:off x="1043608" y="4808488"/>
            <a:ext cx="6858000" cy="1716856"/>
          </a:xfrm>
        </p:spPr>
        <p:txBody>
          <a:bodyPr>
            <a:noAutofit/>
          </a:bodyPr>
          <a:lstStyle/>
          <a:p>
            <a:r>
              <a:rPr lang="fr-FR" dirty="0"/>
              <a:t>Temps de l’Avent</a:t>
            </a:r>
          </a:p>
          <a:p>
            <a:r>
              <a:rPr lang="fr-FR" dirty="0"/>
              <a:t>Genèse 37 à 50 Joseph le patriarche</a:t>
            </a:r>
          </a:p>
          <a:p>
            <a:r>
              <a:rPr lang="fr-FR" dirty="0"/>
              <a:t>Matthieu 1 et  2 Joseph de l’évangile</a:t>
            </a:r>
          </a:p>
        </p:txBody>
      </p:sp>
      <p:pic>
        <p:nvPicPr>
          <p:cNvPr id="4" name="Image 3" descr="Une image contenant bâtiment, fenêtre&#10;&#10;Description générée automatiquement">
            <a:extLst>
              <a:ext uri="{FF2B5EF4-FFF2-40B4-BE49-F238E27FC236}">
                <a16:creationId xmlns:a16="http://schemas.microsoft.com/office/drawing/2014/main" id="{1C1A0673-56C8-8DCE-25BA-9B11BF5CF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599" y="188640"/>
            <a:ext cx="2900801" cy="28083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2" y="258890"/>
            <a:ext cx="7886700" cy="1325563"/>
          </a:xfrm>
        </p:spPr>
        <p:txBody>
          <a:bodyPr/>
          <a:lstStyle/>
          <a:p>
            <a:r>
              <a:rPr lang="fr-FR" dirty="0"/>
              <a:t>Curieux…</a:t>
            </a:r>
          </a:p>
        </p:txBody>
      </p:sp>
      <p:sp>
        <p:nvSpPr>
          <p:cNvPr id="4" name="Espace réservé du texte 3"/>
          <p:cNvSpPr>
            <a:spLocks noGrp="1"/>
          </p:cNvSpPr>
          <p:nvPr>
            <p:ph type="body" idx="1"/>
          </p:nvPr>
        </p:nvSpPr>
        <p:spPr>
          <a:xfrm>
            <a:off x="703660" y="1269207"/>
            <a:ext cx="3868340" cy="823912"/>
          </a:xfrm>
        </p:spPr>
        <p:txBody>
          <a:bodyPr>
            <a:normAutofit fontScale="92500" lnSpcReduction="20000"/>
          </a:bodyPr>
          <a:lstStyle/>
          <a:p>
            <a:r>
              <a:rPr lang="fr-FR" dirty="0"/>
              <a:t>Autour des rêves</a:t>
            </a:r>
          </a:p>
        </p:txBody>
      </p:sp>
      <p:sp>
        <p:nvSpPr>
          <p:cNvPr id="3" name="Espace réservé du contenu 2"/>
          <p:cNvSpPr>
            <a:spLocks noGrp="1"/>
          </p:cNvSpPr>
          <p:nvPr>
            <p:ph sz="half" idx="2"/>
          </p:nvPr>
        </p:nvSpPr>
        <p:spPr/>
        <p:txBody>
          <a:bodyPr>
            <a:normAutofit fontScale="77500" lnSpcReduction="20000"/>
          </a:bodyPr>
          <a:lstStyle/>
          <a:p>
            <a:r>
              <a:rPr lang="fr-FR" dirty="0"/>
              <a:t>L’interprétation des rêves fait de Joseph un devin.</a:t>
            </a:r>
          </a:p>
          <a:p>
            <a:r>
              <a:rPr lang="fr-FR" dirty="0"/>
              <a:t>Est-ce un hasard si les rêves tournent autour de pain, de vigne, d’épis de blé ?</a:t>
            </a:r>
          </a:p>
          <a:p>
            <a:r>
              <a:rPr lang="fr-FR" dirty="0"/>
              <a:t>Le rêve des vaches grasses se réalise un peu trop facilement.</a:t>
            </a:r>
          </a:p>
          <a:p>
            <a:r>
              <a:rPr lang="fr-FR" dirty="0"/>
              <a:t>Ce n’est pas le cas des rêves de chacun.</a:t>
            </a:r>
          </a:p>
          <a:p>
            <a:r>
              <a:rPr lang="fr-FR" dirty="0"/>
              <a:t>La Bible serait-elle comme les prédictions de Madame Soleil ?</a:t>
            </a:r>
          </a:p>
        </p:txBody>
      </p:sp>
      <p:sp>
        <p:nvSpPr>
          <p:cNvPr id="5" name="Espace réservé du texte 4"/>
          <p:cNvSpPr>
            <a:spLocks noGrp="1"/>
          </p:cNvSpPr>
          <p:nvPr>
            <p:ph type="body" sz="quarter" idx="3"/>
          </p:nvPr>
        </p:nvSpPr>
        <p:spPr>
          <a:xfrm>
            <a:off x="4645820" y="1681163"/>
            <a:ext cx="4041775" cy="630492"/>
          </a:xfrm>
        </p:spPr>
        <p:txBody>
          <a:bodyPr>
            <a:normAutofit fontScale="92500" lnSpcReduction="20000"/>
          </a:bodyPr>
          <a:lstStyle/>
          <a:p>
            <a:r>
              <a:rPr lang="fr-FR" dirty="0"/>
              <a:t>Autour de la personnalité de Joseph</a:t>
            </a:r>
          </a:p>
        </p:txBody>
      </p:sp>
      <p:sp>
        <p:nvSpPr>
          <p:cNvPr id="6" name="Espace réservé du contenu 5"/>
          <p:cNvSpPr>
            <a:spLocks noGrp="1"/>
          </p:cNvSpPr>
          <p:nvPr>
            <p:ph sz="quarter" idx="4"/>
          </p:nvPr>
        </p:nvSpPr>
        <p:spPr/>
        <p:txBody>
          <a:bodyPr>
            <a:normAutofit fontScale="77500" lnSpcReduction="20000"/>
          </a:bodyPr>
          <a:lstStyle/>
          <a:p>
            <a:r>
              <a:rPr lang="fr-FR" dirty="0"/>
              <a:t>Une des questions essentielles de ce grand récit tourne autour de la personnalité de Joseph.</a:t>
            </a:r>
          </a:p>
          <a:p>
            <a:r>
              <a:rPr lang="fr-FR" dirty="0"/>
              <a:t>Il est beau, aimé, le préféré de son père, il sait tout, interprète, agit, réussit ce qu’il entreprend.</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857232"/>
            <a:ext cx="8382000" cy="1069848"/>
          </a:xfrm>
        </p:spPr>
        <p:txBody>
          <a:bodyPr/>
          <a:lstStyle/>
          <a:p>
            <a:pPr algn="ctr"/>
            <a:r>
              <a:rPr lang="fr-FR" dirty="0"/>
              <a:t>Le sacrement de l’Eucharistie</a:t>
            </a:r>
          </a:p>
        </p:txBody>
      </p:sp>
      <p:sp>
        <p:nvSpPr>
          <p:cNvPr id="4" name="Espace réservé du texte 3"/>
          <p:cNvSpPr>
            <a:spLocks noGrp="1"/>
          </p:cNvSpPr>
          <p:nvPr>
            <p:ph type="body" idx="1"/>
          </p:nvPr>
        </p:nvSpPr>
        <p:spPr>
          <a:xfrm>
            <a:off x="381000" y="2000240"/>
            <a:ext cx="4041648" cy="701930"/>
          </a:xfrm>
        </p:spPr>
        <p:txBody>
          <a:bodyPr>
            <a:normAutofit lnSpcReduction="10000"/>
          </a:bodyPr>
          <a:lstStyle/>
          <a:p>
            <a:r>
              <a:rPr lang="fr-FR" dirty="0"/>
              <a:t>Fraction du pain / communion / don de Dieu</a:t>
            </a:r>
          </a:p>
        </p:txBody>
      </p:sp>
      <p:sp>
        <p:nvSpPr>
          <p:cNvPr id="5" name="Espace réservé du contenu 4"/>
          <p:cNvSpPr>
            <a:spLocks noGrp="1"/>
          </p:cNvSpPr>
          <p:nvPr>
            <p:ph sz="half" idx="2"/>
          </p:nvPr>
        </p:nvSpPr>
        <p:spPr>
          <a:xfrm>
            <a:off x="467654" y="2790298"/>
            <a:ext cx="3868340" cy="3684588"/>
          </a:xfrm>
        </p:spPr>
        <p:txBody>
          <a:bodyPr>
            <a:normAutofit fontScale="77500" lnSpcReduction="20000"/>
          </a:bodyPr>
          <a:lstStyle/>
          <a:p>
            <a:r>
              <a:rPr lang="fr-FR" dirty="0"/>
              <a:t>Le pain partagé n’est pas n’importe quel pain.</a:t>
            </a:r>
          </a:p>
          <a:p>
            <a:r>
              <a:rPr lang="fr-FR" dirty="0"/>
              <a:t>Il est celui que Joseph, instruit par le Seigneur, avait collecté pour que la vie puisse continuer.</a:t>
            </a:r>
          </a:p>
          <a:p>
            <a:r>
              <a:rPr lang="fr-FR" dirty="0"/>
              <a:t>Il est don de Dieu, associé à la Parole qui libère les frères de la prison et de la culpabilité.</a:t>
            </a:r>
          </a:p>
          <a:p>
            <a:r>
              <a:rPr lang="fr-FR" dirty="0"/>
              <a:t>Il est assez abondant pour nourrir le monde entier !</a:t>
            </a:r>
          </a:p>
        </p:txBody>
      </p:sp>
      <p:sp>
        <p:nvSpPr>
          <p:cNvPr id="6" name="Espace réservé du texte 5"/>
          <p:cNvSpPr>
            <a:spLocks noGrp="1"/>
          </p:cNvSpPr>
          <p:nvPr>
            <p:ph type="body" sz="quarter" idx="3"/>
          </p:nvPr>
        </p:nvSpPr>
        <p:spPr>
          <a:xfrm>
            <a:off x="4721225" y="1700808"/>
            <a:ext cx="4041775" cy="701930"/>
          </a:xfrm>
        </p:spPr>
        <p:txBody>
          <a:bodyPr>
            <a:normAutofit lnSpcReduction="10000"/>
          </a:bodyPr>
          <a:lstStyle/>
          <a:p>
            <a:r>
              <a:rPr lang="fr-FR" dirty="0"/>
              <a:t>Source / force / anamnèse</a:t>
            </a:r>
          </a:p>
        </p:txBody>
      </p:sp>
      <p:sp>
        <p:nvSpPr>
          <p:cNvPr id="7" name="Espace réservé du contenu 6"/>
          <p:cNvSpPr>
            <a:spLocks noGrp="1"/>
          </p:cNvSpPr>
          <p:nvPr>
            <p:ph sz="quarter" idx="4"/>
          </p:nvPr>
        </p:nvSpPr>
        <p:spPr/>
        <p:txBody>
          <a:bodyPr>
            <a:normAutofit fontScale="77500" lnSpcReduction="20000"/>
          </a:bodyPr>
          <a:lstStyle/>
          <a:p>
            <a:r>
              <a:rPr lang="fr-FR" dirty="0"/>
              <a:t>Ce repas n’est pas fermé sur lui-même.</a:t>
            </a:r>
          </a:p>
          <a:p>
            <a:r>
              <a:rPr lang="fr-FR" dirty="0"/>
              <a:t>Il donne la force pour la route.</a:t>
            </a:r>
          </a:p>
          <a:p>
            <a:r>
              <a:rPr lang="fr-FR" dirty="0"/>
              <a:t>En faisant mémoire du passé (Joseph vendu) (</a:t>
            </a:r>
            <a:r>
              <a:rPr lang="fr-FR" b="1" dirty="0"/>
              <a:t>nous proclamons ta mort, Seigneur Jésus</a:t>
            </a:r>
            <a:r>
              <a:rPr lang="fr-FR" dirty="0"/>
              <a:t>), en partageant le présent (retrouvailles) (</a:t>
            </a:r>
            <a:r>
              <a:rPr lang="fr-FR" b="1" dirty="0"/>
              <a:t>nous célébrons ta résurrection</a:t>
            </a:r>
            <a:r>
              <a:rPr lang="fr-FR" dirty="0"/>
              <a:t>), il ouvre un avenir pour tout le peuple (installation en Égypte) (</a:t>
            </a:r>
            <a:r>
              <a:rPr lang="fr-FR" b="1" dirty="0"/>
              <a:t>nous attendons ta venue dans la gloire</a:t>
            </a:r>
            <a:r>
              <a:rPr lang="fr-FR" dirty="0"/>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857232"/>
            <a:ext cx="8382000" cy="1069848"/>
          </a:xfrm>
        </p:spPr>
        <p:txBody>
          <a:bodyPr/>
          <a:lstStyle/>
          <a:p>
            <a:r>
              <a:rPr lang="fr-FR" dirty="0"/>
              <a:t>Le sacrement de l’Eucharistie</a:t>
            </a:r>
          </a:p>
        </p:txBody>
      </p:sp>
      <p:sp>
        <p:nvSpPr>
          <p:cNvPr id="4" name="Espace réservé du texte 3"/>
          <p:cNvSpPr>
            <a:spLocks noGrp="1"/>
          </p:cNvSpPr>
          <p:nvPr>
            <p:ph type="body" idx="1"/>
          </p:nvPr>
        </p:nvSpPr>
        <p:spPr>
          <a:xfrm>
            <a:off x="424586" y="1665594"/>
            <a:ext cx="4041648" cy="701930"/>
          </a:xfrm>
        </p:spPr>
        <p:txBody>
          <a:bodyPr>
            <a:normAutofit fontScale="85000" lnSpcReduction="20000"/>
          </a:bodyPr>
          <a:lstStyle/>
          <a:p>
            <a:r>
              <a:rPr lang="fr-FR" dirty="0"/>
              <a:t>Sacrifice / don de soi</a:t>
            </a:r>
          </a:p>
        </p:txBody>
      </p:sp>
      <p:sp>
        <p:nvSpPr>
          <p:cNvPr id="5" name="Espace réservé du contenu 4"/>
          <p:cNvSpPr>
            <a:spLocks noGrp="1"/>
          </p:cNvSpPr>
          <p:nvPr>
            <p:ph sz="half" idx="2"/>
          </p:nvPr>
        </p:nvSpPr>
        <p:spPr/>
        <p:txBody>
          <a:bodyPr>
            <a:normAutofit fontScale="62500" lnSpcReduction="20000"/>
          </a:bodyPr>
          <a:lstStyle/>
          <a:p>
            <a:r>
              <a:rPr lang="fr-FR" dirty="0"/>
              <a:t>Et si les frères sont prêts à se sacrifier pour sauver le reste de la famille, c’est bien le plus jeune, le plus petit qui est « donné » par son père pour le dénouement final.</a:t>
            </a:r>
          </a:p>
          <a:p>
            <a:r>
              <a:rPr lang="fr-FR" dirty="0"/>
              <a:t>Appelés nous aussi, à nous donner, c’est bien accompagnés par celui qui offre son corps et son sang pour que le monde vive.</a:t>
            </a:r>
          </a:p>
        </p:txBody>
      </p:sp>
      <p:sp>
        <p:nvSpPr>
          <p:cNvPr id="6" name="Espace réservé du texte 5"/>
          <p:cNvSpPr>
            <a:spLocks noGrp="1"/>
          </p:cNvSpPr>
          <p:nvPr>
            <p:ph type="body" sz="quarter" idx="3"/>
          </p:nvPr>
        </p:nvSpPr>
        <p:spPr>
          <a:xfrm>
            <a:off x="4721225" y="2000240"/>
            <a:ext cx="4041775" cy="701930"/>
          </a:xfrm>
        </p:spPr>
        <p:txBody>
          <a:bodyPr>
            <a:normAutofit fontScale="85000" lnSpcReduction="20000"/>
          </a:bodyPr>
          <a:lstStyle/>
          <a:p>
            <a:r>
              <a:rPr lang="fr-FR" dirty="0"/>
              <a:t>Évangile selon saint Jean </a:t>
            </a:r>
          </a:p>
          <a:p>
            <a:pPr algn="r"/>
            <a:r>
              <a:rPr lang="fr-FR" dirty="0"/>
              <a:t>(</a:t>
            </a:r>
            <a:r>
              <a:rPr lang="fr-FR" dirty="0" err="1"/>
              <a:t>Jn</a:t>
            </a:r>
            <a:r>
              <a:rPr lang="fr-FR" dirty="0"/>
              <a:t> 6, 32-35 et 51)</a:t>
            </a:r>
          </a:p>
        </p:txBody>
      </p:sp>
      <p:sp>
        <p:nvSpPr>
          <p:cNvPr id="7" name="Espace réservé du contenu 6"/>
          <p:cNvSpPr>
            <a:spLocks noGrp="1"/>
          </p:cNvSpPr>
          <p:nvPr>
            <p:ph sz="quarter" idx="4"/>
          </p:nvPr>
        </p:nvSpPr>
        <p:spPr>
          <a:xfrm>
            <a:off x="4645820" y="2775330"/>
            <a:ext cx="3887391" cy="3684588"/>
          </a:xfrm>
        </p:spPr>
        <p:txBody>
          <a:bodyPr>
            <a:normAutofit fontScale="62500" lnSpcReduction="20000"/>
          </a:bodyPr>
          <a:lstStyle/>
          <a:p>
            <a:pPr>
              <a:buNone/>
            </a:pPr>
            <a:r>
              <a:rPr lang="fr-FR" dirty="0"/>
              <a:t>Jésus leur répondit : "En vérité, en vérité, je vous le dis, non, ce n'est pas Moïse qui vous a donné le pain qui vient du ciel ; mais c'est mon Père qui vous le donne, le pain qui vient du ciel, le vrai ; car le pain de Dieu, c'est celui qui descend du ciel et donne la vie au monde. » Ils lui dirent alors : "Seigneur, donne-nous toujours ce pain-là. » Jésus leur dit : "Je suis le pain de vie. Qui vient à moi n'aura jamais faim ; qui croit en moi n'aura jamais soif. Je suis le pain vivant, descendu du ciel. Qui mangera ce pain vivra à jamais. Et même, le pain que je donnerai, c'est ma chair pour la vie du monde."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AN0018.JPG"/>
          <p:cNvPicPr>
            <a:picLocks noChangeAspect="1"/>
          </p:cNvPicPr>
          <p:nvPr/>
        </p:nvPicPr>
        <p:blipFill>
          <a:blip r:embed="rId2" cstate="print"/>
          <a:stretch>
            <a:fillRect/>
          </a:stretch>
        </p:blipFill>
        <p:spPr>
          <a:xfrm>
            <a:off x="251520" y="-9379"/>
            <a:ext cx="6795744" cy="68580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CAN0019.JPG"/>
          <p:cNvPicPr>
            <a:picLocks noChangeAspect="1"/>
          </p:cNvPicPr>
          <p:nvPr/>
        </p:nvPicPr>
        <p:blipFill>
          <a:blip r:embed="rId2" cstate="print"/>
          <a:stretch>
            <a:fillRect/>
          </a:stretch>
        </p:blipFill>
        <p:spPr>
          <a:xfrm>
            <a:off x="251520" y="-25739"/>
            <a:ext cx="6403292" cy="6858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BFE1A2-F306-3622-7216-24E27EA5A034}"/>
              </a:ext>
            </a:extLst>
          </p:cNvPr>
          <p:cNvSpPr txBox="1"/>
          <p:nvPr/>
        </p:nvSpPr>
        <p:spPr>
          <a:xfrm>
            <a:off x="2267744" y="5085184"/>
            <a:ext cx="6336704" cy="646331"/>
          </a:xfrm>
          <a:prstGeom prst="rect">
            <a:avLst/>
          </a:prstGeom>
          <a:noFill/>
        </p:spPr>
        <p:txBody>
          <a:bodyPr wrap="square" rtlCol="0">
            <a:spAutoFit/>
          </a:bodyPr>
          <a:lstStyle/>
          <a:p>
            <a:r>
              <a:rPr lang="fr-FR" dirty="0"/>
              <a:t>Collection Porte Parole  Module Accueillir</a:t>
            </a:r>
          </a:p>
          <a:p>
            <a:r>
              <a:rPr lang="fr-FR" dirty="0"/>
              <a:t>Mis en ligne sur le site Catéchèse Par la Parole</a:t>
            </a:r>
          </a:p>
        </p:txBody>
      </p:sp>
      <p:pic>
        <p:nvPicPr>
          <p:cNvPr id="4" name="Image 3" descr="Une image contenant texte, clipart, dessin humoristique, illustration&#10;&#10;Le contenu généré par l’IA peut être incorrect.">
            <a:extLst>
              <a:ext uri="{FF2B5EF4-FFF2-40B4-BE49-F238E27FC236}">
                <a16:creationId xmlns:a16="http://schemas.microsoft.com/office/drawing/2014/main" id="{BCB9CE5B-1275-9AEB-1193-CEBC6E3BA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773516"/>
            <a:ext cx="1732824" cy="957999"/>
          </a:xfrm>
          <a:prstGeom prst="rect">
            <a:avLst/>
          </a:prstGeom>
        </p:spPr>
      </p:pic>
      <p:pic>
        <p:nvPicPr>
          <p:cNvPr id="6" name="Image 5" descr="Une image contenant motif, art, point, pixel&#10;&#10;Le contenu généré par l’IA peut être incorrect.">
            <a:extLst>
              <a:ext uri="{FF2B5EF4-FFF2-40B4-BE49-F238E27FC236}">
                <a16:creationId xmlns:a16="http://schemas.microsoft.com/office/drawing/2014/main" id="{9B45D9E7-C544-D8F4-5A54-61F2666DD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536" y="4628336"/>
            <a:ext cx="1281581" cy="1281581"/>
          </a:xfrm>
          <a:prstGeom prst="rect">
            <a:avLst/>
          </a:prstGeom>
        </p:spPr>
      </p:pic>
    </p:spTree>
    <p:extLst>
      <p:ext uri="{BB962C8B-B14F-4D97-AF65-F5344CB8AC3E}">
        <p14:creationId xmlns:p14="http://schemas.microsoft.com/office/powerpoint/2010/main" val="2986052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Précisions</a:t>
            </a:r>
          </a:p>
        </p:txBody>
      </p:sp>
      <p:sp>
        <p:nvSpPr>
          <p:cNvPr id="3" name="Espace réservé du contenu 2"/>
          <p:cNvSpPr>
            <a:spLocks noGrp="1"/>
          </p:cNvSpPr>
          <p:nvPr>
            <p:ph idx="1"/>
          </p:nvPr>
        </p:nvSpPr>
        <p:spPr/>
        <p:txBody>
          <a:bodyPr>
            <a:normAutofit fontScale="77500" lnSpcReduction="20000"/>
          </a:bodyPr>
          <a:lstStyle/>
          <a:p>
            <a:r>
              <a:rPr lang="fr-FR" dirty="0"/>
              <a:t>Le don de voyance et de clairvoyance de Joseph est impressionnant.</a:t>
            </a:r>
          </a:p>
          <a:p>
            <a:r>
              <a:rPr lang="fr-FR" dirty="0"/>
              <a:t>Joseph est campé d’emblée comme l’homme aux visions, le « </a:t>
            </a:r>
            <a:r>
              <a:rPr lang="fr-FR" i="1" dirty="0"/>
              <a:t>maître des songes</a:t>
            </a:r>
            <a:r>
              <a:rPr lang="fr-FR" dirty="0"/>
              <a:t> » […]</a:t>
            </a:r>
          </a:p>
          <a:p>
            <a:r>
              <a:rPr lang="fr-FR" dirty="0"/>
              <a:t>Il bénéficie aussi de l’art d’interpréter, de manière infaillible, les songes d’autrui […]</a:t>
            </a:r>
          </a:p>
          <a:p>
            <a:r>
              <a:rPr lang="fr-FR" dirty="0"/>
              <a:t>Si Joseph est celui qui sait, il est aussi celui qui fait advenir les choses […]</a:t>
            </a:r>
          </a:p>
          <a:p>
            <a:r>
              <a:rPr lang="fr-FR" dirty="0"/>
              <a:t>En étant le maître du jeu, Joseph ne tiendrait-il pas la place de Dieu ?</a:t>
            </a:r>
          </a:p>
          <a:p>
            <a:r>
              <a:rPr lang="fr-FR" dirty="0"/>
              <a:t>Il concentre en lui une science et un pouvoir d’agir qui touchent au divin.</a:t>
            </a:r>
          </a:p>
          <a:p>
            <a:endParaRPr lang="fr-FR" dirty="0"/>
          </a:p>
          <a:p>
            <a:pPr algn="r">
              <a:buNone/>
            </a:pPr>
            <a:r>
              <a:rPr lang="fr-FR" b="1" dirty="0">
                <a:effectLst>
                  <a:outerShdw blurRad="38100" dist="38100" dir="2700000" algn="tl">
                    <a:srgbClr val="000000">
                      <a:alpha val="43137"/>
                    </a:srgbClr>
                  </a:outerShdw>
                </a:effectLst>
              </a:rPr>
              <a:t>Jean-Pierre SONNET, in </a:t>
            </a:r>
            <a:r>
              <a:rPr lang="fr-FR" b="1" u="sng" dirty="0">
                <a:effectLst>
                  <a:outerShdw blurRad="38100" dist="38100" dir="2700000" algn="tl">
                    <a:srgbClr val="000000">
                      <a:alpha val="43137"/>
                    </a:srgbClr>
                  </a:outerShdw>
                </a:effectLst>
              </a:rPr>
              <a:t>Bible et littérature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personnalité de Joseph</a:t>
            </a:r>
          </a:p>
        </p:txBody>
      </p:sp>
      <p:sp>
        <p:nvSpPr>
          <p:cNvPr id="3" name="Espace réservé du contenu 2"/>
          <p:cNvSpPr>
            <a:spLocks noGrp="1"/>
          </p:cNvSpPr>
          <p:nvPr>
            <p:ph sz="half" idx="1"/>
          </p:nvPr>
        </p:nvSpPr>
        <p:spPr/>
        <p:txBody>
          <a:bodyPr>
            <a:normAutofit fontScale="77500" lnSpcReduction="20000"/>
          </a:bodyPr>
          <a:lstStyle/>
          <a:p>
            <a:r>
              <a:rPr lang="fr-FR" dirty="0"/>
              <a:t>Mais au chapitre 45 versets 5 et 7, Joseph, à travers ses larmes, apparaît profondément humain.</a:t>
            </a:r>
          </a:p>
          <a:p>
            <a:r>
              <a:rPr lang="fr-FR" dirty="0"/>
              <a:t>« </a:t>
            </a:r>
            <a:r>
              <a:rPr lang="fr-FR" i="1" dirty="0"/>
              <a:t>C’est Dieu qui m’a envoyé vers vous</a:t>
            </a:r>
            <a:r>
              <a:rPr lang="fr-FR" dirty="0"/>
              <a:t> ». Joseph renvoie alors au vrai maître de l’histoire.</a:t>
            </a:r>
          </a:p>
          <a:p>
            <a:r>
              <a:rPr lang="fr-FR" dirty="0"/>
              <a:t>« </a:t>
            </a:r>
            <a:r>
              <a:rPr lang="fr-FR" i="1" dirty="0"/>
              <a:t>Ne craignez point. Suis-je en effet à la place de Dieu ? Vous avez voulu me faire du mal, Dieu a voulu en faire du bien : conserver la vie à un peuple nombreux comme cela se réalise aujourd’hui. </a:t>
            </a:r>
            <a:r>
              <a:rPr lang="fr-FR" dirty="0"/>
              <a:t>» Genèse 50, 19 et 20.</a:t>
            </a:r>
          </a:p>
        </p:txBody>
      </p:sp>
      <p:sp>
        <p:nvSpPr>
          <p:cNvPr id="4" name="Espace réservé du contenu 3"/>
          <p:cNvSpPr>
            <a:spLocks noGrp="1"/>
          </p:cNvSpPr>
          <p:nvPr>
            <p:ph sz="half" idx="2"/>
          </p:nvPr>
        </p:nvSpPr>
        <p:spPr/>
        <p:txBody>
          <a:bodyPr>
            <a:normAutofit fontScale="77500" lnSpcReduction="20000"/>
          </a:bodyPr>
          <a:lstStyle/>
          <a:p>
            <a:r>
              <a:rPr lang="fr-FR" dirty="0"/>
              <a:t>Il a fallu attendre la fin pour donner un sens à toute l’histoire : Dieu tire un bien du mal.</a:t>
            </a:r>
          </a:p>
          <a:p>
            <a:r>
              <a:rPr lang="fr-FR" dirty="0"/>
              <a:t>L’art du narrateur est de mettre la pointe de cette œuvre dans la bouche de son principal personnage.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cohérence de l’histoire</a:t>
            </a:r>
          </a:p>
        </p:txBody>
      </p:sp>
      <p:sp>
        <p:nvSpPr>
          <p:cNvPr id="3" name="Espace réservé du contenu 2"/>
          <p:cNvSpPr>
            <a:spLocks noGrp="1"/>
          </p:cNvSpPr>
          <p:nvPr>
            <p:ph sz="half" idx="1"/>
          </p:nvPr>
        </p:nvSpPr>
        <p:spPr/>
        <p:txBody>
          <a:bodyPr>
            <a:normAutofit fontScale="85000" lnSpcReduction="10000"/>
          </a:bodyPr>
          <a:lstStyle/>
          <a:p>
            <a:r>
              <a:rPr lang="fr-FR" dirty="0"/>
              <a:t>Ce grand récit de l’histoire de Joseph a donc « </a:t>
            </a:r>
            <a:r>
              <a:rPr lang="fr-FR" i="1" dirty="0"/>
              <a:t>une cohérence interne. Le cœur du récit comprend le conflit et la ‘vente’ de Joseph (37), l’accession de Joseph au pouvoir (40-41), les voyages de ses frères en Égypte et la réconciliation (42-45). </a:t>
            </a:r>
            <a:r>
              <a:rPr lang="fr-FR" dirty="0"/>
              <a:t>»</a:t>
            </a:r>
          </a:p>
          <a:p>
            <a:endParaRPr lang="fr-FR" dirty="0"/>
          </a:p>
          <a:p>
            <a:pPr algn="r">
              <a:buNone/>
            </a:pPr>
            <a:r>
              <a:rPr lang="fr-FR" sz="1200" b="1" dirty="0"/>
              <a:t>Jean-Louis SKA, </a:t>
            </a:r>
            <a:r>
              <a:rPr lang="fr-FR" sz="1200" b="1" u="sng" dirty="0"/>
              <a:t>Introduction à la lecture du Pentateuque</a:t>
            </a:r>
          </a:p>
        </p:txBody>
      </p:sp>
      <p:sp>
        <p:nvSpPr>
          <p:cNvPr id="4" name="Espace réservé du contenu 3"/>
          <p:cNvSpPr>
            <a:spLocks noGrp="1"/>
          </p:cNvSpPr>
          <p:nvPr>
            <p:ph sz="half" idx="2"/>
          </p:nvPr>
        </p:nvSpPr>
        <p:spPr/>
        <p:txBody>
          <a:bodyPr>
            <a:normAutofit fontScale="85000" lnSpcReduction="10000"/>
          </a:bodyPr>
          <a:lstStyle/>
          <a:p>
            <a:r>
              <a:rPr lang="fr-FR" dirty="0"/>
              <a:t>Il permet au lecteur de comprendre comment le peuple du Dieu d’Abraham, d’Isaac et de Jacob est arrivé en Égypte.</a:t>
            </a:r>
          </a:p>
          <a:p>
            <a:r>
              <a:rPr lang="fr-FR" dirty="0"/>
              <a:t>Il permet de découvrir que c’est Dieu qui mène son peuple, c’est lui qui l’a fait descendre en Égypte.</a:t>
            </a:r>
          </a:p>
          <a:p>
            <a:r>
              <a:rPr lang="fr-FR" dirty="0"/>
              <a:t>Plus tard, ce même Dieu l’en fera sortir pour le mener vers la Terre promise.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cohérence de l’histoire</a:t>
            </a:r>
          </a:p>
        </p:txBody>
      </p:sp>
      <p:sp>
        <p:nvSpPr>
          <p:cNvPr id="3" name="Espace réservé du contenu 2"/>
          <p:cNvSpPr>
            <a:spLocks noGrp="1"/>
          </p:cNvSpPr>
          <p:nvPr>
            <p:ph sz="half" idx="1"/>
          </p:nvPr>
        </p:nvSpPr>
        <p:spPr/>
        <p:txBody>
          <a:bodyPr>
            <a:normAutofit fontScale="77500" lnSpcReduction="20000"/>
          </a:bodyPr>
          <a:lstStyle/>
          <a:p>
            <a:r>
              <a:rPr lang="fr-FR" dirty="0"/>
              <a:t>Il s’agit donc d’un récit narratif au cœur du grand récit de la Bible, récit qui raconte l’aventure humaine : Dieu conduit chacun, à travers les événements de sa vie, les jalousies, les violences…</a:t>
            </a:r>
          </a:p>
          <a:p>
            <a:r>
              <a:rPr lang="fr-FR" dirty="0"/>
              <a:t>Il fait remonter chacun.</a:t>
            </a:r>
          </a:p>
        </p:txBody>
      </p:sp>
      <p:sp>
        <p:nvSpPr>
          <p:cNvPr id="4" name="Espace réservé du contenu 3"/>
          <p:cNvSpPr>
            <a:spLocks noGrp="1"/>
          </p:cNvSpPr>
          <p:nvPr>
            <p:ph sz="half" idx="2"/>
          </p:nvPr>
        </p:nvSpPr>
        <p:spPr/>
        <p:txBody>
          <a:bodyPr>
            <a:normAutofit fontScale="77500" lnSpcReduction="20000"/>
          </a:bodyPr>
          <a:lstStyle/>
          <a:p>
            <a:r>
              <a:rPr lang="fr-FR" dirty="0"/>
              <a:t>La grande figure de Joseph, celui qui réussit et fait advenir, est là pour annoncer que Dieu partage et conduit chaque histoire humaine.</a:t>
            </a:r>
          </a:p>
          <a:p>
            <a:r>
              <a:rPr lang="fr-FR" dirty="0"/>
              <a:t>L’homme vendu, esclave, va gouverner l’Égypte, nourrir la terre de sa parole et de son pain, annoncer un Dieu d’amour qui pardonne.</a:t>
            </a:r>
          </a:p>
          <a:p>
            <a:r>
              <a:rPr lang="fr-FR" dirty="0"/>
              <a:t>N’est-ce pas là une annonce messianique ?</a:t>
            </a:r>
          </a:p>
          <a:p>
            <a:r>
              <a:rPr lang="fr-FR" dirty="0"/>
              <a:t>Déjà dans la tradition juive, il était dit que Joseph était un messie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692696"/>
            <a:ext cx="4032448" cy="877824"/>
          </a:xfrm>
        </p:spPr>
        <p:txBody>
          <a:bodyPr>
            <a:noAutofit/>
          </a:bodyPr>
          <a:lstStyle/>
          <a:p>
            <a:r>
              <a:rPr lang="fr-FR" sz="3200" dirty="0"/>
              <a:t>Le nom de Joseph</a:t>
            </a:r>
          </a:p>
        </p:txBody>
      </p:sp>
      <p:pic>
        <p:nvPicPr>
          <p:cNvPr id="7" name="Espace réservé du contenu 6" descr="joseph_1.jpg"/>
          <p:cNvPicPr>
            <a:picLocks noGrp="1" noChangeAspect="1"/>
          </p:cNvPicPr>
          <p:nvPr>
            <p:ph idx="1"/>
          </p:nvPr>
        </p:nvPicPr>
        <p:blipFill>
          <a:blip r:embed="rId2" cstate="print"/>
          <a:stretch>
            <a:fillRect/>
          </a:stretch>
        </p:blipFill>
        <p:spPr>
          <a:xfrm>
            <a:off x="214282" y="1928802"/>
            <a:ext cx="4937654" cy="3468702"/>
          </a:xfrm>
        </p:spPr>
      </p:pic>
      <p:sp>
        <p:nvSpPr>
          <p:cNvPr id="3" name="Espace réservé du texte 2"/>
          <p:cNvSpPr>
            <a:spLocks noGrp="1"/>
          </p:cNvSpPr>
          <p:nvPr>
            <p:ph type="body" sz="half" idx="2"/>
          </p:nvPr>
        </p:nvSpPr>
        <p:spPr>
          <a:xfrm>
            <a:off x="5353496" y="2143115"/>
            <a:ext cx="3383280" cy="4485331"/>
          </a:xfrm>
        </p:spPr>
        <p:txBody>
          <a:bodyPr/>
          <a:lstStyle/>
          <a:p>
            <a:r>
              <a:rPr lang="fr-FR" sz="1800" dirty="0"/>
              <a:t>En hébreu, Joseph veut dire : </a:t>
            </a:r>
            <a:br>
              <a:rPr lang="fr-FR" sz="1800" dirty="0"/>
            </a:br>
            <a:r>
              <a:rPr lang="fr-FR" sz="1800" b="1" dirty="0">
                <a:effectLst>
                  <a:outerShdw blurRad="38100" dist="38100" dir="2700000" algn="tl">
                    <a:srgbClr val="000000">
                      <a:alpha val="43137"/>
                    </a:srgbClr>
                  </a:outerShdw>
                </a:effectLst>
              </a:rPr>
              <a:t>« </a:t>
            </a:r>
            <a:r>
              <a:rPr lang="fr-FR" sz="1800" b="1" i="1" dirty="0">
                <a:effectLst>
                  <a:outerShdw blurRad="38100" dist="38100" dir="2700000" algn="tl">
                    <a:srgbClr val="000000">
                      <a:alpha val="43137"/>
                    </a:srgbClr>
                  </a:outerShdw>
                </a:effectLst>
              </a:rPr>
              <a:t>Il ajoute. Dieu ajoute. </a:t>
            </a:r>
            <a:br>
              <a:rPr lang="fr-FR" sz="1800" b="1" i="1" dirty="0">
                <a:effectLst>
                  <a:outerShdw blurRad="38100" dist="38100" dir="2700000" algn="tl">
                    <a:srgbClr val="000000">
                      <a:alpha val="43137"/>
                    </a:srgbClr>
                  </a:outerShdw>
                </a:effectLst>
              </a:rPr>
            </a:br>
            <a:r>
              <a:rPr lang="fr-FR" sz="1800" b="1" i="1" dirty="0">
                <a:effectLst>
                  <a:outerShdw blurRad="38100" dist="38100" dir="2700000" algn="tl">
                    <a:srgbClr val="000000">
                      <a:alpha val="43137"/>
                    </a:srgbClr>
                  </a:outerShdw>
                </a:effectLst>
              </a:rPr>
              <a:t>Dieu accroît</a:t>
            </a:r>
            <a:r>
              <a:rPr lang="fr-FR" sz="1800" b="1" dirty="0">
                <a:effectLst>
                  <a:outerShdw blurRad="38100" dist="38100" dir="2700000" algn="tl">
                    <a:srgbClr val="000000">
                      <a:alpha val="43137"/>
                    </a:srgbClr>
                  </a:outerShdw>
                </a:effectLst>
              </a:rPr>
              <a:t> ».</a:t>
            </a:r>
          </a:p>
          <a:p>
            <a:endParaRPr lang="fr-FR" sz="1800" dirty="0"/>
          </a:p>
          <a:p>
            <a:r>
              <a:rPr lang="fr-FR" sz="1800" b="1" dirty="0"/>
              <a:t>Genèse 30, 22-24 </a:t>
            </a:r>
            <a:r>
              <a:rPr lang="fr-FR" sz="1800" dirty="0"/>
              <a:t>: Dieu se souvint de Rachel, Dieu l’exauça et la rendit féconde. Elle devint enceinte, enfanta un fils et s’écria : « </a:t>
            </a:r>
            <a:r>
              <a:rPr lang="fr-FR" sz="1800" i="1" dirty="0"/>
              <a:t>Dieu a enfin enlevé mon opprobre !</a:t>
            </a:r>
            <a:r>
              <a:rPr lang="fr-FR" sz="1800" dirty="0"/>
              <a:t> » Elle l’appela Joseph en disant : « </a:t>
            </a:r>
            <a:r>
              <a:rPr lang="fr-FR" sz="1800" i="1" dirty="0"/>
              <a:t>Que le Seigneur m’ajoute un autre fils !</a:t>
            </a:r>
            <a:r>
              <a:rPr lang="fr-FR" sz="1800" dirty="0"/>
              <a:t> »</a:t>
            </a:r>
          </a:p>
          <a:p>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86022"/>
            <a:ext cx="7886700" cy="1306191"/>
          </a:xfrm>
        </p:spPr>
        <p:txBody>
          <a:bodyPr>
            <a:normAutofit fontScale="90000"/>
          </a:bodyPr>
          <a:lstStyle/>
          <a:p>
            <a:r>
              <a:rPr lang="fr-FR" dirty="0"/>
              <a:t>Redécouvrir </a:t>
            </a:r>
            <a:br>
              <a:rPr lang="fr-FR" dirty="0"/>
            </a:br>
            <a:r>
              <a:rPr lang="fr-FR" dirty="0"/>
              <a:t>Joseph de l’Évangile</a:t>
            </a:r>
          </a:p>
        </p:txBody>
      </p:sp>
      <p:sp>
        <p:nvSpPr>
          <p:cNvPr id="3" name="Espace réservé du texte 2"/>
          <p:cNvSpPr>
            <a:spLocks noGrp="1"/>
          </p:cNvSpPr>
          <p:nvPr>
            <p:ph type="body" idx="1"/>
          </p:nvPr>
        </p:nvSpPr>
        <p:spPr>
          <a:xfrm>
            <a:off x="664272" y="4282061"/>
            <a:ext cx="7886700" cy="1500187"/>
          </a:xfrm>
        </p:spPr>
        <p:txBody>
          <a:bodyPr>
            <a:normAutofit/>
          </a:bodyPr>
          <a:lstStyle/>
          <a:p>
            <a:r>
              <a:rPr lang="fr-FR" dirty="0"/>
              <a:t>Dans l’évangile de Matthieu</a:t>
            </a:r>
          </a:p>
        </p:txBody>
      </p:sp>
      <p:pic>
        <p:nvPicPr>
          <p:cNvPr id="6" name="Image 5" descr="Une image contenant texte, bâtiment, fenêtre, très coloré&#10;&#10;Description générée automatiquement">
            <a:extLst>
              <a:ext uri="{FF2B5EF4-FFF2-40B4-BE49-F238E27FC236}">
                <a16:creationId xmlns:a16="http://schemas.microsoft.com/office/drawing/2014/main" id="{E5F1CC3D-4B04-2550-A202-30948ADFD1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1995673"/>
            <a:ext cx="2898852" cy="286665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Présentation</a:t>
            </a:r>
          </a:p>
        </p:txBody>
      </p:sp>
      <p:sp>
        <p:nvSpPr>
          <p:cNvPr id="3" name="Espace réservé du contenu 2"/>
          <p:cNvSpPr>
            <a:spLocks noGrp="1"/>
          </p:cNvSpPr>
          <p:nvPr>
            <p:ph idx="1"/>
          </p:nvPr>
        </p:nvSpPr>
        <p:spPr/>
        <p:txBody>
          <a:bodyPr/>
          <a:lstStyle/>
          <a:p>
            <a:r>
              <a:rPr lang="fr-FR" dirty="0"/>
              <a:t>Avec les récits de Joseph du Nouveau testament, les grandes lignes de la figure du Messie attendu vont être retrouvées.</a:t>
            </a:r>
          </a:p>
          <a:p>
            <a:r>
              <a:rPr lang="fr-FR" dirty="0"/>
              <a:t>Les récits étudiés concernant Joseph, père adoptif de Jésus, sont au nombre de quatre :</a:t>
            </a:r>
          </a:p>
          <a:p>
            <a:pPr lvl="1"/>
            <a:r>
              <a:rPr lang="fr-FR" dirty="0"/>
              <a:t>La généalogie de Jésus (Matthieu 1, 1-17)</a:t>
            </a:r>
          </a:p>
          <a:p>
            <a:pPr lvl="1"/>
            <a:r>
              <a:rPr lang="fr-FR" dirty="0"/>
              <a:t>L’annonce à Joseph (Matthieu 1, 18-25)</a:t>
            </a:r>
          </a:p>
          <a:p>
            <a:pPr lvl="1"/>
            <a:r>
              <a:rPr lang="fr-FR" dirty="0"/>
              <a:t>La visite des Mages (Matthieu 2, 1-12)</a:t>
            </a:r>
          </a:p>
          <a:p>
            <a:pPr lvl="1"/>
            <a:r>
              <a:rPr lang="fr-FR" dirty="0"/>
              <a:t>La fuite en Égypte (Matthieu 2, 13-23)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2" y="470091"/>
            <a:ext cx="6927304" cy="1069848"/>
          </a:xfrm>
        </p:spPr>
        <p:txBody>
          <a:bodyPr>
            <a:normAutofit fontScale="90000"/>
          </a:bodyPr>
          <a:lstStyle/>
          <a:p>
            <a:r>
              <a:rPr lang="fr-FR" dirty="0"/>
              <a:t>Les rapprochements entre les deux Joseph…</a:t>
            </a:r>
          </a:p>
        </p:txBody>
      </p:sp>
      <p:sp>
        <p:nvSpPr>
          <p:cNvPr id="3" name="Espace réservé du texte 2"/>
          <p:cNvSpPr>
            <a:spLocks noGrp="1"/>
          </p:cNvSpPr>
          <p:nvPr>
            <p:ph type="body" idx="1"/>
          </p:nvPr>
        </p:nvSpPr>
        <p:spPr/>
        <p:txBody>
          <a:bodyPr/>
          <a:lstStyle/>
          <a:p>
            <a:r>
              <a:rPr lang="fr-FR" dirty="0"/>
              <a:t>En commun</a:t>
            </a:r>
          </a:p>
        </p:txBody>
      </p:sp>
      <p:sp>
        <p:nvSpPr>
          <p:cNvPr id="5" name="Espace réservé du contenu 4"/>
          <p:cNvSpPr>
            <a:spLocks noGrp="1"/>
          </p:cNvSpPr>
          <p:nvPr>
            <p:ph sz="half" idx="2"/>
          </p:nvPr>
        </p:nvSpPr>
        <p:spPr/>
        <p:txBody>
          <a:bodyPr>
            <a:normAutofit fontScale="85000" lnSpcReduction="20000"/>
          </a:bodyPr>
          <a:lstStyle/>
          <a:p>
            <a:r>
              <a:rPr lang="fr-FR" dirty="0"/>
              <a:t>Ils ont le même nom, la même ascendance.</a:t>
            </a:r>
          </a:p>
          <a:p>
            <a:r>
              <a:rPr lang="fr-FR" dirty="0"/>
              <a:t>Ils sont fils de Jacob.</a:t>
            </a:r>
          </a:p>
          <a:p>
            <a:r>
              <a:rPr lang="fr-FR" dirty="0"/>
              <a:t>Ils font des songes.</a:t>
            </a:r>
          </a:p>
          <a:p>
            <a:r>
              <a:rPr lang="fr-FR" dirty="0"/>
              <a:t>Ils descendent en Égypte et en remontent.</a:t>
            </a:r>
          </a:p>
          <a:p>
            <a:r>
              <a:rPr lang="fr-FR" dirty="0"/>
              <a:t>Ils sont protecteurs de la famille, nourriciers.</a:t>
            </a:r>
          </a:p>
          <a:p>
            <a:r>
              <a:rPr lang="fr-FR" dirty="0"/>
              <a:t>Le premier Joseph a permis la venue du Moïse, le second la venue de Jésus</a:t>
            </a:r>
          </a:p>
        </p:txBody>
      </p:sp>
      <p:sp>
        <p:nvSpPr>
          <p:cNvPr id="4" name="Espace réservé du texte 3"/>
          <p:cNvSpPr>
            <a:spLocks noGrp="1"/>
          </p:cNvSpPr>
          <p:nvPr>
            <p:ph type="body" sz="quarter" idx="3"/>
          </p:nvPr>
        </p:nvSpPr>
        <p:spPr/>
        <p:txBody>
          <a:bodyPr/>
          <a:lstStyle/>
          <a:p>
            <a:r>
              <a:rPr lang="fr-FR" dirty="0"/>
              <a:t>En commun</a:t>
            </a:r>
          </a:p>
        </p:txBody>
      </p:sp>
      <p:sp>
        <p:nvSpPr>
          <p:cNvPr id="6" name="Espace réservé du contenu 5"/>
          <p:cNvSpPr>
            <a:spLocks noGrp="1"/>
          </p:cNvSpPr>
          <p:nvPr>
            <p:ph sz="quarter" idx="4"/>
          </p:nvPr>
        </p:nvSpPr>
        <p:spPr/>
        <p:txBody>
          <a:bodyPr>
            <a:normAutofit fontScale="85000" lnSpcReduction="20000"/>
          </a:bodyPr>
          <a:lstStyle/>
          <a:p>
            <a:r>
              <a:rPr lang="fr-FR" dirty="0"/>
              <a:t>Les deux Joseph ont mission de révéler les choses cachées, d’aller au-delà des apparences.</a:t>
            </a:r>
          </a:p>
          <a:p>
            <a:r>
              <a:rPr lang="fr-FR" dirty="0"/>
              <a:t>Ils doivent sortir des impasses de l’histoire.</a:t>
            </a:r>
          </a:p>
          <a:p>
            <a:r>
              <a:rPr lang="fr-FR" dirty="0"/>
              <a:t>À partir d’un mal surgit un bien.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28" y="620688"/>
            <a:ext cx="6347048" cy="1066800"/>
          </a:xfrm>
        </p:spPr>
        <p:txBody>
          <a:bodyPr>
            <a:normAutofit fontScale="90000"/>
          </a:bodyPr>
          <a:lstStyle/>
          <a:p>
            <a:r>
              <a:rPr lang="fr-FR" dirty="0"/>
              <a:t>Les rapprochements entre le premier Joseph et Jésus…</a:t>
            </a:r>
          </a:p>
        </p:txBody>
      </p:sp>
      <p:sp>
        <p:nvSpPr>
          <p:cNvPr id="3" name="Espace réservé du contenu 2"/>
          <p:cNvSpPr>
            <a:spLocks noGrp="1"/>
          </p:cNvSpPr>
          <p:nvPr>
            <p:ph sz="half" idx="1"/>
          </p:nvPr>
        </p:nvSpPr>
        <p:spPr>
          <a:xfrm>
            <a:off x="457200" y="2249424"/>
            <a:ext cx="5900750" cy="4525963"/>
          </a:xfrm>
        </p:spPr>
        <p:txBody>
          <a:bodyPr/>
          <a:lstStyle/>
          <a:p>
            <a:r>
              <a:rPr lang="fr-FR" dirty="0"/>
              <a:t>Nous verrons cela en détail dans le vitrail.</a:t>
            </a:r>
          </a:p>
          <a:p>
            <a:r>
              <a:rPr lang="fr-FR" dirty="0"/>
              <a:t>Depuis le Moyen-âge, ce vitrail est dit de « Joseph ».</a:t>
            </a:r>
          </a:p>
          <a:p>
            <a:r>
              <a:rPr lang="fr-FR" dirty="0"/>
              <a:t>Il joue de l’homonymie Joseph : les donateurs de ce vitrail représentant Joseph du premier Testament sont des charpentiers qui ont pour patron Joseph de Nazareth…</a:t>
            </a:r>
          </a:p>
        </p:txBody>
      </p:sp>
      <p:pic>
        <p:nvPicPr>
          <p:cNvPr id="5"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p:blipFill>
        <p:spPr>
          <a:xfrm>
            <a:off x="6838376" y="1166019"/>
            <a:ext cx="1673706" cy="4525962"/>
          </a:xfrm>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47772A-4A36-C6CF-C461-AC347BAE636D}"/>
              </a:ext>
            </a:extLst>
          </p:cNvPr>
          <p:cNvSpPr>
            <a:spLocks noGrp="1"/>
          </p:cNvSpPr>
          <p:nvPr>
            <p:ph idx="1"/>
          </p:nvPr>
        </p:nvSpPr>
        <p:spPr>
          <a:xfrm>
            <a:off x="628650" y="764704"/>
            <a:ext cx="7886700" cy="3888432"/>
          </a:xfrm>
        </p:spPr>
        <p:txBody>
          <a:bodyPr>
            <a:normAutofit fontScale="92500" lnSpcReduction="10000"/>
          </a:bodyPr>
          <a:lstStyle/>
          <a:p>
            <a:pPr marL="0" indent="0">
              <a:buNone/>
            </a:pPr>
            <a:r>
              <a:rPr lang="fr-FR" sz="1800" dirty="0"/>
              <a:t>Contenu du diaporama</a:t>
            </a:r>
            <a:br>
              <a:rPr lang="fr-FR" sz="1800" dirty="0"/>
            </a:br>
            <a:endParaRPr lang="fr-FR" sz="1800" dirty="0"/>
          </a:p>
          <a:p>
            <a:pPr marL="0" indent="0">
              <a:buNone/>
            </a:pPr>
            <a:r>
              <a:rPr lang="fr-FR" sz="1800" dirty="0"/>
              <a:t>Diapos 2 à 6 Visées et objectifs</a:t>
            </a:r>
          </a:p>
          <a:p>
            <a:pPr marL="0" indent="0">
              <a:buNone/>
            </a:pPr>
            <a:r>
              <a:rPr lang="fr-FR" sz="1800" dirty="0"/>
              <a:t>Diapos 7 à 15 Questionnement autour de Joseph le patriarche  </a:t>
            </a:r>
          </a:p>
          <a:p>
            <a:pPr marL="0" indent="0">
              <a:buNone/>
            </a:pPr>
            <a:r>
              <a:rPr lang="fr-FR" sz="1800" dirty="0"/>
              <a:t>Diapos 16 à 19 Les deux Joseph</a:t>
            </a:r>
          </a:p>
          <a:p>
            <a:pPr marL="0" indent="0">
              <a:buNone/>
            </a:pPr>
            <a:r>
              <a:rPr lang="fr-FR" sz="1800" dirty="0"/>
              <a:t>Diapos 20 à 67 Descriptif du vitrail de Bourge et rapports avec Jésus </a:t>
            </a:r>
          </a:p>
          <a:p>
            <a:pPr marL="0" indent="0">
              <a:buNone/>
            </a:pPr>
            <a:r>
              <a:rPr lang="fr-FR" sz="1800" dirty="0"/>
              <a:t>Diapos 68 à 70  Vers le sens des rapports entre les deux </a:t>
            </a:r>
            <a:r>
              <a:rPr lang="fr-FR" sz="1800" dirty="0" err="1"/>
              <a:t>Joqeph</a:t>
            </a:r>
            <a:endParaRPr lang="fr-FR" sz="1800" dirty="0"/>
          </a:p>
          <a:p>
            <a:pPr marL="0" indent="0">
              <a:buNone/>
            </a:pPr>
            <a:r>
              <a:rPr lang="fr-FR" sz="1800" dirty="0"/>
              <a:t>Diapos 71 à 82 Joseph de l’évangile </a:t>
            </a:r>
          </a:p>
          <a:p>
            <a:pPr marL="0" indent="0">
              <a:buNone/>
            </a:pPr>
            <a:r>
              <a:rPr lang="fr-FR" sz="1800" dirty="0"/>
              <a:t>Diapos 83 à 89 Questions Sens lecture chrétienne </a:t>
            </a:r>
          </a:p>
          <a:p>
            <a:pPr marL="0" indent="0">
              <a:buNone/>
            </a:pPr>
            <a:r>
              <a:rPr lang="fr-FR" sz="1800" dirty="0"/>
              <a:t>Diapos 90 à 95 Textes d’auteurs</a:t>
            </a:r>
          </a:p>
          <a:p>
            <a:pPr marL="0" indent="0">
              <a:buNone/>
            </a:pPr>
            <a:r>
              <a:rPr lang="fr-FR" sz="1800" dirty="0"/>
              <a:t>Diapos 96 à 101 La messe , l’Eucharistie et Joseph</a:t>
            </a:r>
          </a:p>
          <a:p>
            <a:pPr marL="0" indent="0">
              <a:buNone/>
            </a:pPr>
            <a:r>
              <a:rPr lang="fr-FR" sz="1800" dirty="0"/>
              <a:t>Diapos 102 103  Méditation </a:t>
            </a:r>
          </a:p>
        </p:txBody>
      </p:sp>
    </p:spTree>
    <p:extLst>
      <p:ext uri="{BB962C8B-B14F-4D97-AF65-F5344CB8AC3E}">
        <p14:creationId xmlns:p14="http://schemas.microsoft.com/office/powerpoint/2010/main" val="419127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088614" y="88675"/>
            <a:ext cx="5473700" cy="1143000"/>
          </a:xfrm>
        </p:spPr>
        <p:txBody>
          <a:bodyPr>
            <a:normAutofit/>
          </a:bodyPr>
          <a:lstStyle/>
          <a:p>
            <a:r>
              <a:rPr lang="fr-FR" sz="4000" dirty="0"/>
              <a:t>Un vitrail à regarder…</a:t>
            </a: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a:xfrm>
            <a:off x="6677025" y="94456"/>
            <a:ext cx="2466975" cy="6669087"/>
          </a:xfrm>
          <a:noFill/>
          <a:ln/>
        </p:spPr>
      </p:pic>
      <p:sp>
        <p:nvSpPr>
          <p:cNvPr id="3076" name="Text Box 4"/>
          <p:cNvSpPr txBox="1">
            <a:spLocks noChangeArrowheads="1"/>
          </p:cNvSpPr>
          <p:nvPr/>
        </p:nvSpPr>
        <p:spPr bwMode="auto">
          <a:xfrm>
            <a:off x="1979712" y="1430386"/>
            <a:ext cx="4968875" cy="2554545"/>
          </a:xfrm>
          <a:prstGeom prst="rect">
            <a:avLst/>
          </a:prstGeom>
          <a:noFill/>
          <a:ln w="9525">
            <a:noFill/>
            <a:miter lim="800000"/>
            <a:headEnd/>
            <a:tailEnd/>
          </a:ln>
          <a:effectLst/>
        </p:spPr>
        <p:txBody>
          <a:bodyPr>
            <a:spAutoFit/>
          </a:bodyPr>
          <a:lstStyle/>
          <a:p>
            <a:pPr algn="ctr">
              <a:spcBef>
                <a:spcPct val="50000"/>
              </a:spcBef>
            </a:pPr>
            <a:r>
              <a:rPr lang="fr-FR" sz="3200" dirty="0"/>
              <a:t>Vitrail de Joseph </a:t>
            </a:r>
            <a:br>
              <a:rPr lang="fr-FR" sz="3200" dirty="0"/>
            </a:br>
            <a:r>
              <a:rPr lang="fr-FR" sz="3200" dirty="0"/>
              <a:t>le patriarche</a:t>
            </a:r>
          </a:p>
          <a:p>
            <a:pPr algn="ctr">
              <a:spcBef>
                <a:spcPct val="50000"/>
              </a:spcBef>
            </a:pPr>
            <a:r>
              <a:rPr lang="fr-FR" sz="3200" dirty="0"/>
              <a:t>XIII</a:t>
            </a:r>
            <a:r>
              <a:rPr lang="fr-FR" sz="3200" baseline="30000" dirty="0"/>
              <a:t>ème</a:t>
            </a:r>
            <a:r>
              <a:rPr lang="fr-FR" sz="3200" dirty="0"/>
              <a:t> siècle</a:t>
            </a:r>
          </a:p>
          <a:p>
            <a:pPr algn="ctr">
              <a:spcBef>
                <a:spcPct val="50000"/>
              </a:spcBef>
            </a:pPr>
            <a:r>
              <a:rPr lang="fr-FR" sz="3200" dirty="0"/>
              <a:t>Cathédrale de Bourges</a:t>
            </a:r>
          </a:p>
        </p:txBody>
      </p:sp>
      <p:sp>
        <p:nvSpPr>
          <p:cNvPr id="2" name="ZoneTexte 1">
            <a:extLst>
              <a:ext uri="{FF2B5EF4-FFF2-40B4-BE49-F238E27FC236}">
                <a16:creationId xmlns:a16="http://schemas.microsoft.com/office/drawing/2014/main" id="{3E2BDCB4-53AC-A29F-88CB-434F43963418}"/>
              </a:ext>
            </a:extLst>
          </p:cNvPr>
          <p:cNvSpPr txBox="1"/>
          <p:nvPr/>
        </p:nvSpPr>
        <p:spPr>
          <a:xfrm>
            <a:off x="4132023" y="5980057"/>
            <a:ext cx="2545002" cy="584775"/>
          </a:xfrm>
          <a:prstGeom prst="rect">
            <a:avLst/>
          </a:prstGeom>
          <a:noFill/>
        </p:spPr>
        <p:txBody>
          <a:bodyPr wrap="square" rtlCol="0">
            <a:spAutoFit/>
          </a:bodyPr>
          <a:lstStyle/>
          <a:p>
            <a:r>
              <a:rPr lang="fr-FR" sz="1600" dirty="0"/>
              <a:t>Dessins de Sylvie Bethmont</a:t>
            </a:r>
          </a:p>
          <a:p>
            <a:r>
              <a:rPr lang="fr-FR" sz="1600" dirty="0"/>
              <a:t>Colorisation Annie</a:t>
            </a:r>
          </a:p>
        </p:txBody>
      </p:sp>
      <p:pic>
        <p:nvPicPr>
          <p:cNvPr id="4" name="Image 3" descr="Une image contenant église, bâtiment, vitrail, fenêtre&#10;&#10;Le contenu généré par l’IA peut être incorrect.">
            <a:extLst>
              <a:ext uri="{FF2B5EF4-FFF2-40B4-BE49-F238E27FC236}">
                <a16:creationId xmlns:a16="http://schemas.microsoft.com/office/drawing/2014/main" id="{B23B14E1-FADE-D243-7ABC-0CB31277F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55" y="1079053"/>
            <a:ext cx="2107407" cy="51933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fr-FR"/>
              <a:t>Présentation</a:t>
            </a:r>
          </a:p>
        </p:txBody>
      </p:sp>
      <p:pic>
        <p:nvPicPr>
          <p:cNvPr id="4100" name="Picture 4" descr="t067766a"/>
          <p:cNvPicPr>
            <a:picLocks noGrp="1" noChangeAspect="1" noChangeArrowheads="1"/>
          </p:cNvPicPr>
          <p:nvPr>
            <p:ph sz="half" idx="1"/>
          </p:nvPr>
        </p:nvPicPr>
        <p:blipFill>
          <a:blip r:embed="rId2" cstate="print"/>
          <a:srcRect/>
          <a:stretch>
            <a:fillRect/>
          </a:stretch>
        </p:blipFill>
        <p:spPr>
          <a:xfrm>
            <a:off x="1259632" y="2492896"/>
            <a:ext cx="3598863" cy="2174875"/>
          </a:xfrm>
          <a:noFill/>
          <a:ln/>
        </p:spPr>
      </p:pic>
      <p:sp>
        <p:nvSpPr>
          <p:cNvPr id="4099" name="Rectangle 3"/>
          <p:cNvSpPr>
            <a:spLocks noGrp="1" noChangeArrowheads="1"/>
          </p:cNvSpPr>
          <p:nvPr>
            <p:ph type="body" sz="half" idx="2"/>
          </p:nvPr>
        </p:nvSpPr>
        <p:spPr>
          <a:xfrm>
            <a:off x="5256213" y="1981200"/>
            <a:ext cx="3811587" cy="4114800"/>
          </a:xfrm>
        </p:spPr>
        <p:txBody>
          <a:bodyPr/>
          <a:lstStyle/>
          <a:p>
            <a:pPr>
              <a:lnSpc>
                <a:spcPct val="90000"/>
              </a:lnSpc>
            </a:pPr>
            <a:r>
              <a:rPr lang="fr-FR" sz="2400"/>
              <a:t>Commencée en 1195, la Cathédrale Saint-Etienne de Bourges est terminée dans le second quart du XIII</a:t>
            </a:r>
            <a:r>
              <a:rPr lang="fr-FR" sz="2400" baseline="30000"/>
              <a:t>ème</a:t>
            </a:r>
            <a:r>
              <a:rPr lang="fr-FR" sz="2400"/>
              <a:t> siècle.</a:t>
            </a:r>
          </a:p>
          <a:p>
            <a:pPr>
              <a:lnSpc>
                <a:spcPct val="90000"/>
              </a:lnSpc>
            </a:pPr>
            <a:r>
              <a:rPr lang="fr-FR" sz="2400"/>
              <a:t>S’inspirant du plan de la Cathédrale de Paris, le maître de Bourges bouleverse l’architecture gothique par son esprit d’avant-garde.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fr-FR"/>
              <a:t>Les vitraux</a:t>
            </a:r>
          </a:p>
        </p:txBody>
      </p:sp>
      <p:sp>
        <p:nvSpPr>
          <p:cNvPr id="5123" name="Rectangle 3"/>
          <p:cNvSpPr>
            <a:spLocks noGrp="1" noChangeArrowheads="1"/>
          </p:cNvSpPr>
          <p:nvPr>
            <p:ph type="body" sz="half" idx="1"/>
          </p:nvPr>
        </p:nvSpPr>
        <p:spPr>
          <a:xfrm>
            <a:off x="1295400" y="1981200"/>
            <a:ext cx="3811588" cy="4114800"/>
          </a:xfrm>
        </p:spPr>
        <p:txBody>
          <a:bodyPr/>
          <a:lstStyle/>
          <a:p>
            <a:pPr>
              <a:lnSpc>
                <a:spcPct val="90000"/>
              </a:lnSpc>
            </a:pPr>
            <a:r>
              <a:rPr lang="fr-FR" sz="2400"/>
              <a:t>Le vitrail prend une grande place dans l’édifice.</a:t>
            </a:r>
          </a:p>
          <a:p>
            <a:pPr>
              <a:lnSpc>
                <a:spcPct val="90000"/>
              </a:lnSpc>
            </a:pPr>
            <a:r>
              <a:rPr lang="fr-FR" sz="2400"/>
              <a:t>Il a un rôle à la fois esthétique – conférant à l’ensemble son extraordinaire envolée – et pédagogique, véritable Bible ouverte pour l’enseignement religieux du peuple.</a:t>
            </a:r>
          </a:p>
        </p:txBody>
      </p:sp>
      <p:pic>
        <p:nvPicPr>
          <p:cNvPr id="5124" name="Picture 4" descr="t013783a"/>
          <p:cNvPicPr>
            <a:picLocks noGrp="1" noChangeAspect="1" noChangeArrowheads="1"/>
          </p:cNvPicPr>
          <p:nvPr>
            <p:ph sz="half" idx="2"/>
          </p:nvPr>
        </p:nvPicPr>
        <p:blipFill>
          <a:blip r:embed="rId2" cstate="print"/>
          <a:stretch>
            <a:fillRect/>
          </a:stretch>
        </p:blipFill>
        <p:spPr>
          <a:xfrm>
            <a:off x="5644356" y="2206625"/>
            <a:ext cx="2657475" cy="3200400"/>
          </a:xfrm>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fr-FR"/>
              <a:t>Le vitrail de Joseph</a:t>
            </a:r>
          </a:p>
        </p:txBody>
      </p:sp>
      <p:pic>
        <p:nvPicPr>
          <p:cNvPr id="6148" name="Picture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p:blipFill>
        <p:spPr>
          <a:xfrm>
            <a:off x="785786" y="1643050"/>
            <a:ext cx="1928826" cy="5026896"/>
          </a:xfrm>
          <a:noFill/>
          <a:ln/>
        </p:spPr>
      </p:pic>
      <p:sp>
        <p:nvSpPr>
          <p:cNvPr id="6147" name="Rectangle 3"/>
          <p:cNvSpPr>
            <a:spLocks noGrp="1" noChangeArrowheads="1"/>
          </p:cNvSpPr>
          <p:nvPr>
            <p:ph type="body" sz="half" idx="2"/>
          </p:nvPr>
        </p:nvSpPr>
        <p:spPr>
          <a:xfrm>
            <a:off x="3347864" y="2099098"/>
            <a:ext cx="5253037" cy="4114800"/>
          </a:xfrm>
        </p:spPr>
        <p:txBody>
          <a:bodyPr>
            <a:normAutofit/>
          </a:bodyPr>
          <a:lstStyle/>
          <a:p>
            <a:r>
              <a:rPr lang="fr-FR" sz="2800" dirty="0"/>
              <a:t>Ce vitrail représente la vie de Joseph, personnage du Premier Testament.</a:t>
            </a:r>
          </a:p>
          <a:p>
            <a:r>
              <a:rPr lang="fr-FR" sz="2800" dirty="0"/>
              <a:t>Il est situé dans les grandes verrières du déambulatoire, côté sud.</a:t>
            </a:r>
          </a:p>
          <a:p>
            <a:r>
              <a:rPr lang="fr-FR" sz="2800" dirty="0"/>
              <a:t>C’est le seul vitrail de la Cathédrale consacré entièrement au Premier Testament.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fr-FR"/>
              <a:t>Comment le lire ?</a:t>
            </a:r>
          </a:p>
        </p:txBody>
      </p:sp>
      <p:pic>
        <p:nvPicPr>
          <p:cNvPr id="7172" name="Picture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p:blipFill>
        <p:spPr>
          <a:xfrm>
            <a:off x="1357290" y="2214554"/>
            <a:ext cx="1435100" cy="3736975"/>
          </a:xfrm>
          <a:noFill/>
          <a:ln/>
        </p:spPr>
      </p:pic>
      <p:sp>
        <p:nvSpPr>
          <p:cNvPr id="7171" name="Rectangle 3"/>
          <p:cNvSpPr>
            <a:spLocks noGrp="1" noChangeArrowheads="1"/>
          </p:cNvSpPr>
          <p:nvPr>
            <p:ph type="body" sz="half" idx="2"/>
          </p:nvPr>
        </p:nvSpPr>
        <p:spPr>
          <a:xfrm>
            <a:off x="3814763" y="1981200"/>
            <a:ext cx="5253037" cy="4114800"/>
          </a:xfrm>
        </p:spPr>
        <p:txBody>
          <a:bodyPr/>
          <a:lstStyle/>
          <a:p>
            <a:r>
              <a:rPr lang="fr-FR" sz="2800" dirty="0"/>
              <a:t>En principe, la lecture d’un vitrail du Moyen Age s’effectue de bas en haut et de gauche à droite.</a:t>
            </a:r>
          </a:p>
        </p:txBody>
      </p:sp>
      <p:sp>
        <p:nvSpPr>
          <p:cNvPr id="7173" name="Freeform 5"/>
          <p:cNvSpPr>
            <a:spLocks/>
          </p:cNvSpPr>
          <p:nvPr/>
        </p:nvSpPr>
        <p:spPr bwMode="auto">
          <a:xfrm>
            <a:off x="1643042" y="2928934"/>
            <a:ext cx="869950" cy="2574930"/>
          </a:xfrm>
          <a:custGeom>
            <a:avLst/>
            <a:gdLst/>
            <a:ahLst/>
            <a:cxnLst>
              <a:cxn ang="0">
                <a:pos x="58" y="1089"/>
              </a:cxn>
              <a:cxn ang="0">
                <a:pos x="528" y="1061"/>
              </a:cxn>
              <a:cxn ang="0">
                <a:pos x="416" y="899"/>
              </a:cxn>
              <a:cxn ang="0">
                <a:pos x="100" y="843"/>
              </a:cxn>
              <a:cxn ang="0">
                <a:pos x="37" y="787"/>
              </a:cxn>
              <a:cxn ang="0">
                <a:pos x="23" y="738"/>
              </a:cxn>
              <a:cxn ang="0">
                <a:pos x="79" y="710"/>
              </a:cxn>
              <a:cxn ang="0">
                <a:pos x="261" y="703"/>
              </a:cxn>
              <a:cxn ang="0">
                <a:pos x="465" y="689"/>
              </a:cxn>
              <a:cxn ang="0">
                <a:pos x="451" y="604"/>
              </a:cxn>
              <a:cxn ang="0">
                <a:pos x="304" y="534"/>
              </a:cxn>
              <a:cxn ang="0">
                <a:pos x="156" y="527"/>
              </a:cxn>
              <a:cxn ang="0">
                <a:pos x="30" y="450"/>
              </a:cxn>
              <a:cxn ang="0">
                <a:pos x="142" y="359"/>
              </a:cxn>
              <a:cxn ang="0">
                <a:pos x="528" y="323"/>
              </a:cxn>
              <a:cxn ang="0">
                <a:pos x="500" y="155"/>
              </a:cxn>
              <a:cxn ang="0">
                <a:pos x="465" y="120"/>
              </a:cxn>
              <a:cxn ang="0">
                <a:pos x="268" y="113"/>
              </a:cxn>
              <a:cxn ang="0">
                <a:pos x="37" y="85"/>
              </a:cxn>
              <a:cxn ang="0">
                <a:pos x="65" y="0"/>
              </a:cxn>
            </a:cxnLst>
            <a:rect l="0" t="0" r="r" b="b"/>
            <a:pathLst>
              <a:path w="548" h="1127">
                <a:moveTo>
                  <a:pt x="58" y="1089"/>
                </a:moveTo>
                <a:cubicBezTo>
                  <a:pt x="367" y="1084"/>
                  <a:pt x="363" y="1127"/>
                  <a:pt x="528" y="1061"/>
                </a:cubicBezTo>
                <a:cubicBezTo>
                  <a:pt x="543" y="986"/>
                  <a:pt x="487" y="923"/>
                  <a:pt x="416" y="899"/>
                </a:cubicBezTo>
                <a:cubicBezTo>
                  <a:pt x="322" y="829"/>
                  <a:pt x="217" y="847"/>
                  <a:pt x="100" y="843"/>
                </a:cubicBezTo>
                <a:cubicBezTo>
                  <a:pt x="70" y="828"/>
                  <a:pt x="56" y="815"/>
                  <a:pt x="37" y="787"/>
                </a:cubicBezTo>
                <a:cubicBezTo>
                  <a:pt x="33" y="771"/>
                  <a:pt x="18" y="754"/>
                  <a:pt x="23" y="738"/>
                </a:cubicBezTo>
                <a:cubicBezTo>
                  <a:pt x="31" y="715"/>
                  <a:pt x="60" y="711"/>
                  <a:pt x="79" y="710"/>
                </a:cubicBezTo>
                <a:cubicBezTo>
                  <a:pt x="140" y="706"/>
                  <a:pt x="200" y="706"/>
                  <a:pt x="261" y="703"/>
                </a:cubicBezTo>
                <a:cubicBezTo>
                  <a:pt x="381" y="698"/>
                  <a:pt x="366" y="698"/>
                  <a:pt x="465" y="689"/>
                </a:cubicBezTo>
                <a:cubicBezTo>
                  <a:pt x="487" y="657"/>
                  <a:pt x="472" y="634"/>
                  <a:pt x="451" y="604"/>
                </a:cubicBezTo>
                <a:cubicBezTo>
                  <a:pt x="411" y="548"/>
                  <a:pt x="370" y="539"/>
                  <a:pt x="304" y="534"/>
                </a:cubicBezTo>
                <a:cubicBezTo>
                  <a:pt x="255" y="531"/>
                  <a:pt x="205" y="529"/>
                  <a:pt x="156" y="527"/>
                </a:cubicBezTo>
                <a:cubicBezTo>
                  <a:pt x="116" y="497"/>
                  <a:pt x="72" y="478"/>
                  <a:pt x="30" y="450"/>
                </a:cubicBezTo>
                <a:cubicBezTo>
                  <a:pt x="0" y="359"/>
                  <a:pt x="80" y="367"/>
                  <a:pt x="142" y="359"/>
                </a:cubicBezTo>
                <a:cubicBezTo>
                  <a:pt x="267" y="321"/>
                  <a:pt x="398" y="328"/>
                  <a:pt x="528" y="323"/>
                </a:cubicBezTo>
                <a:cubicBezTo>
                  <a:pt x="548" y="263"/>
                  <a:pt x="534" y="203"/>
                  <a:pt x="500" y="155"/>
                </a:cubicBezTo>
                <a:cubicBezTo>
                  <a:pt x="492" y="144"/>
                  <a:pt x="482" y="122"/>
                  <a:pt x="465" y="120"/>
                </a:cubicBezTo>
                <a:cubicBezTo>
                  <a:pt x="400" y="114"/>
                  <a:pt x="334" y="115"/>
                  <a:pt x="268" y="113"/>
                </a:cubicBezTo>
                <a:cubicBezTo>
                  <a:pt x="188" y="95"/>
                  <a:pt x="121" y="90"/>
                  <a:pt x="37" y="85"/>
                </a:cubicBezTo>
                <a:cubicBezTo>
                  <a:pt x="25" y="48"/>
                  <a:pt x="39" y="26"/>
                  <a:pt x="65" y="0"/>
                </a:cubicBezTo>
              </a:path>
            </a:pathLst>
          </a:custGeom>
          <a:noFill/>
          <a:ln w="25400">
            <a:solidFill>
              <a:srgbClr val="FFFF00"/>
            </a:solidFill>
            <a:round/>
            <a:headEnd/>
            <a:tailEnd/>
          </a:ln>
          <a:effectLst/>
        </p:spPr>
        <p:txBody>
          <a:bodyPr/>
          <a:lstStyle/>
          <a:p>
            <a:endParaRPr lang="fr-FR" dirty="0">
              <a:solidFill>
                <a:srgbClr val="FF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fr-FR"/>
              <a:t>Vision globale</a:t>
            </a:r>
          </a:p>
        </p:txBody>
      </p:sp>
      <p:sp>
        <p:nvSpPr>
          <p:cNvPr id="8195" name="Rectangle 3"/>
          <p:cNvSpPr>
            <a:spLocks noGrp="1" noChangeArrowheads="1"/>
          </p:cNvSpPr>
          <p:nvPr>
            <p:ph type="body" sz="half" idx="1"/>
          </p:nvPr>
        </p:nvSpPr>
        <p:spPr>
          <a:xfrm>
            <a:off x="539552" y="1749425"/>
            <a:ext cx="3811588" cy="4114800"/>
          </a:xfrm>
        </p:spPr>
        <p:txBody>
          <a:bodyPr>
            <a:normAutofit/>
          </a:bodyPr>
          <a:lstStyle/>
          <a:p>
            <a:pPr algn="ctr">
              <a:buFontTx/>
              <a:buNone/>
            </a:pPr>
            <a:r>
              <a:rPr lang="fr-FR" sz="2400" b="1" u="sng" dirty="0"/>
              <a:t>Verticalement</a:t>
            </a:r>
          </a:p>
          <a:p>
            <a:r>
              <a:rPr lang="fr-FR" sz="2400" dirty="0"/>
              <a:t>Trois fleurs à quatre lobes racontent la vie de Joseph, fils de Jacob.</a:t>
            </a:r>
          </a:p>
          <a:p>
            <a:r>
              <a:rPr lang="fr-FR" sz="2400" dirty="0"/>
              <a:t>Exception : les deux lobes inférieurs représentent les confréries commanditaires du vitrail, charpentiers à gauche, charrons et tonneliers à droite.</a:t>
            </a:r>
          </a:p>
        </p:txBody>
      </p:sp>
      <p:sp>
        <p:nvSpPr>
          <p:cNvPr id="8197" name="Line 5"/>
          <p:cNvSpPr>
            <a:spLocks noChangeShapeType="1"/>
          </p:cNvSpPr>
          <p:nvPr/>
        </p:nvSpPr>
        <p:spPr bwMode="auto">
          <a:xfrm>
            <a:off x="4708185" y="5445224"/>
            <a:ext cx="936625" cy="0"/>
          </a:xfrm>
          <a:prstGeom prst="line">
            <a:avLst/>
          </a:prstGeom>
          <a:noFill/>
          <a:ln w="38100">
            <a:solidFill>
              <a:schemeClr val="tx1"/>
            </a:solidFill>
            <a:round/>
            <a:headEnd/>
            <a:tailEnd type="triangle" w="med" len="med"/>
          </a:ln>
          <a:effectLst/>
        </p:spPr>
        <p:txBody>
          <a:bodyPr/>
          <a:lstStyle/>
          <a:p>
            <a:endParaRPr lang="fr-FR"/>
          </a:p>
        </p:txBody>
      </p:sp>
      <p:pic>
        <p:nvPicPr>
          <p:cNvPr id="3" name="Image 2" descr="Une image contenant art, dessin humoristique, Caractère coloré, créativité&#10;&#10;Le contenu généré par l’IA peut être incorrect.">
            <a:extLst>
              <a:ext uri="{FF2B5EF4-FFF2-40B4-BE49-F238E27FC236}">
                <a16:creationId xmlns:a16="http://schemas.microsoft.com/office/drawing/2014/main" id="{138308E2-8A20-9A31-5E48-EE946E460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1069" y="1984077"/>
            <a:ext cx="1800000" cy="1854594"/>
          </a:xfrm>
          <a:prstGeom prst="rect">
            <a:avLst/>
          </a:prstGeom>
        </p:spPr>
      </p:pic>
      <p:pic>
        <p:nvPicPr>
          <p:cNvPr id="5" name="Image 4" descr="Une image contenant art, dessin humoristique, vitrail&#10;&#10;Le contenu généré par l’IA peut être incorrect.">
            <a:extLst>
              <a:ext uri="{FF2B5EF4-FFF2-40B4-BE49-F238E27FC236}">
                <a16:creationId xmlns:a16="http://schemas.microsoft.com/office/drawing/2014/main" id="{0317A528-4312-5C33-3859-19BC96F7B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069" y="224442"/>
            <a:ext cx="1800000" cy="1775237"/>
          </a:xfrm>
          <a:prstGeom prst="rect">
            <a:avLst/>
          </a:prstGeom>
        </p:spPr>
      </p:pic>
      <p:pic>
        <p:nvPicPr>
          <p:cNvPr id="7" name="Image 6" descr="Une image contenant art, dessin humoristique&#10;&#10;Le contenu généré par l’IA peut être incorrect.">
            <a:extLst>
              <a:ext uri="{FF2B5EF4-FFF2-40B4-BE49-F238E27FC236}">
                <a16:creationId xmlns:a16="http://schemas.microsoft.com/office/drawing/2014/main" id="{9CD5DDA6-6573-82E0-11CE-B31B73A769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810" y="4149080"/>
            <a:ext cx="1800000" cy="15576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fr-FR"/>
              <a:t>Vision globale</a:t>
            </a:r>
          </a:p>
        </p:txBody>
      </p:sp>
      <p:sp>
        <p:nvSpPr>
          <p:cNvPr id="9219" name="Rectangle 3"/>
          <p:cNvSpPr>
            <a:spLocks noGrp="1" noChangeArrowheads="1"/>
          </p:cNvSpPr>
          <p:nvPr>
            <p:ph type="body" sz="half" idx="1"/>
          </p:nvPr>
        </p:nvSpPr>
        <p:spPr>
          <a:xfrm>
            <a:off x="785786" y="1928802"/>
            <a:ext cx="3811588" cy="4114800"/>
          </a:xfrm>
        </p:spPr>
        <p:txBody>
          <a:bodyPr/>
          <a:lstStyle/>
          <a:p>
            <a:pPr marL="381000" indent="-381000" algn="ctr">
              <a:lnSpc>
                <a:spcPct val="90000"/>
              </a:lnSpc>
              <a:buFontTx/>
              <a:buNone/>
            </a:pPr>
            <a:r>
              <a:rPr lang="fr-FR" sz="2000" b="1" u="sng" dirty="0"/>
              <a:t>Verticalement</a:t>
            </a:r>
          </a:p>
          <a:p>
            <a:pPr marL="381000" indent="-381000">
              <a:lnSpc>
                <a:spcPct val="90000"/>
              </a:lnSpc>
            </a:pPr>
            <a:r>
              <a:rPr lang="fr-FR" sz="2000" dirty="0"/>
              <a:t>Trois médaillons – losanges formant le cœur de ces fleurs privilégient chacun un épisode de la vie de Joseph.</a:t>
            </a:r>
          </a:p>
          <a:p>
            <a:pPr marL="381000" indent="-381000">
              <a:lnSpc>
                <a:spcPct val="90000"/>
              </a:lnSpc>
            </a:pPr>
            <a:r>
              <a:rPr lang="fr-FR" sz="2000" dirty="0"/>
              <a:t>De bas en haut :</a:t>
            </a:r>
          </a:p>
          <a:p>
            <a:pPr marL="381000" indent="-381000">
              <a:lnSpc>
                <a:spcPct val="90000"/>
              </a:lnSpc>
              <a:buFontTx/>
              <a:buAutoNum type="arabicPeriod"/>
            </a:pPr>
            <a:r>
              <a:rPr lang="fr-FR" sz="2000" dirty="0"/>
              <a:t>Les songes de Joseph</a:t>
            </a:r>
          </a:p>
          <a:p>
            <a:pPr marL="381000" indent="-381000">
              <a:lnSpc>
                <a:spcPct val="90000"/>
              </a:lnSpc>
              <a:buFontTx/>
              <a:buAutoNum type="arabicPeriod"/>
            </a:pPr>
            <a:r>
              <a:rPr lang="fr-FR" sz="2000" dirty="0"/>
              <a:t>Joseph surveillent en Égypte, les ouvriers qui engrangent les récoltes</a:t>
            </a:r>
          </a:p>
          <a:p>
            <a:pPr marL="381000" indent="-381000">
              <a:lnSpc>
                <a:spcPct val="90000"/>
              </a:lnSpc>
              <a:buFontTx/>
              <a:buAutoNum type="arabicPeriod"/>
            </a:pPr>
            <a:r>
              <a:rPr lang="fr-FR" sz="2000" dirty="0"/>
              <a:t>La vente de Joseph à des marchands.</a:t>
            </a:r>
          </a:p>
        </p:txBody>
      </p:sp>
      <p:sp>
        <p:nvSpPr>
          <p:cNvPr id="9221" name="Line 5"/>
          <p:cNvSpPr>
            <a:spLocks noChangeShapeType="1"/>
          </p:cNvSpPr>
          <p:nvPr/>
        </p:nvSpPr>
        <p:spPr bwMode="auto">
          <a:xfrm>
            <a:off x="3859728" y="4194418"/>
            <a:ext cx="2512472" cy="962774"/>
          </a:xfrm>
          <a:prstGeom prst="line">
            <a:avLst/>
          </a:prstGeom>
          <a:noFill/>
          <a:ln w="38100">
            <a:solidFill>
              <a:srgbClr val="FF0000"/>
            </a:solidFill>
            <a:round/>
            <a:headEnd/>
            <a:tailEnd type="triangle" w="med" len="med"/>
          </a:ln>
          <a:effectLst/>
        </p:spPr>
        <p:txBody>
          <a:bodyPr/>
          <a:lstStyle/>
          <a:p>
            <a:endParaRPr lang="fr-FR"/>
          </a:p>
        </p:txBody>
      </p:sp>
      <p:sp>
        <p:nvSpPr>
          <p:cNvPr id="9224" name="Line 8"/>
          <p:cNvSpPr>
            <a:spLocks noChangeShapeType="1"/>
          </p:cNvSpPr>
          <p:nvPr/>
        </p:nvSpPr>
        <p:spPr bwMode="auto">
          <a:xfrm flipV="1">
            <a:off x="3923928" y="1431924"/>
            <a:ext cx="2591477" cy="4114799"/>
          </a:xfrm>
          <a:prstGeom prst="line">
            <a:avLst/>
          </a:prstGeom>
          <a:noFill/>
          <a:ln w="38100">
            <a:solidFill>
              <a:srgbClr val="FF0000"/>
            </a:solidFill>
            <a:round/>
            <a:headEnd/>
            <a:tailEnd type="triangle" w="med" len="med"/>
          </a:ln>
          <a:effectLst/>
        </p:spPr>
        <p:txBody>
          <a:bodyPr/>
          <a:lstStyle/>
          <a:p>
            <a:endParaRPr lang="fr-FR"/>
          </a:p>
        </p:txBody>
      </p:sp>
      <p:sp>
        <p:nvSpPr>
          <p:cNvPr id="9225" name="Line 9"/>
          <p:cNvSpPr>
            <a:spLocks noChangeShapeType="1"/>
          </p:cNvSpPr>
          <p:nvPr/>
        </p:nvSpPr>
        <p:spPr bwMode="auto">
          <a:xfrm flipV="1">
            <a:off x="4242169" y="3251921"/>
            <a:ext cx="2435236" cy="1468561"/>
          </a:xfrm>
          <a:prstGeom prst="line">
            <a:avLst/>
          </a:prstGeom>
          <a:noFill/>
          <a:ln w="38100">
            <a:solidFill>
              <a:srgbClr val="FF0000"/>
            </a:solidFill>
            <a:round/>
            <a:headEnd/>
            <a:tailEnd type="triangle" w="med" len="med"/>
          </a:ln>
          <a:effectLst/>
        </p:spPr>
        <p:txBody>
          <a:bodyPr/>
          <a:lstStyle/>
          <a:p>
            <a:endParaRPr lang="fr-FR"/>
          </a:p>
        </p:txBody>
      </p:sp>
      <p:pic>
        <p:nvPicPr>
          <p:cNvPr id="10" name="Image 9" descr="Une image contenant art, dessin humoristique, Caractère coloré, créativité&#10;&#10;Le contenu généré par l’IA peut être incorrect.">
            <a:extLst>
              <a:ext uri="{FF2B5EF4-FFF2-40B4-BE49-F238E27FC236}">
                <a16:creationId xmlns:a16="http://schemas.microsoft.com/office/drawing/2014/main" id="{7F8B4125-DC26-A263-1A42-B044059C60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8529" y="2268899"/>
            <a:ext cx="1800000" cy="1854594"/>
          </a:xfrm>
          <a:prstGeom prst="rect">
            <a:avLst/>
          </a:prstGeom>
        </p:spPr>
      </p:pic>
      <p:pic>
        <p:nvPicPr>
          <p:cNvPr id="11" name="Image 10" descr="Une image contenant art, dessin humoristique, vitrail&#10;&#10;Le contenu généré par l’IA peut être incorrect.">
            <a:extLst>
              <a:ext uri="{FF2B5EF4-FFF2-40B4-BE49-F238E27FC236}">
                <a16:creationId xmlns:a16="http://schemas.microsoft.com/office/drawing/2014/main" id="{2BB54570-94F5-1692-CEEC-1FD185421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8214" y="324789"/>
            <a:ext cx="1800000" cy="1775237"/>
          </a:xfrm>
          <a:prstGeom prst="rect">
            <a:avLst/>
          </a:prstGeom>
        </p:spPr>
      </p:pic>
      <p:pic>
        <p:nvPicPr>
          <p:cNvPr id="12" name="Image 11" descr="Une image contenant art, dessin humoristique&#10;&#10;Le contenu généré par l’IA peut être incorrect.">
            <a:extLst>
              <a:ext uri="{FF2B5EF4-FFF2-40B4-BE49-F238E27FC236}">
                <a16:creationId xmlns:a16="http://schemas.microsoft.com/office/drawing/2014/main" id="{2F2C3160-9ECF-70D8-3B9E-1060C1F3A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8214" y="4504117"/>
            <a:ext cx="1800000" cy="15576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fr-FR"/>
              <a:t>Vision globale</a:t>
            </a:r>
          </a:p>
        </p:txBody>
      </p:sp>
      <p:sp>
        <p:nvSpPr>
          <p:cNvPr id="10243" name="Rectangle 3"/>
          <p:cNvSpPr>
            <a:spLocks noGrp="1" noChangeArrowheads="1"/>
          </p:cNvSpPr>
          <p:nvPr>
            <p:ph type="body" sz="half" idx="1"/>
          </p:nvPr>
        </p:nvSpPr>
        <p:spPr>
          <a:xfrm>
            <a:off x="428596" y="2000240"/>
            <a:ext cx="4359428" cy="4114800"/>
          </a:xfrm>
        </p:spPr>
        <p:txBody>
          <a:bodyPr>
            <a:normAutofit/>
          </a:bodyPr>
          <a:lstStyle/>
          <a:p>
            <a:pPr marL="533400" indent="-533400" algn="ctr">
              <a:lnSpc>
                <a:spcPct val="80000"/>
              </a:lnSpc>
              <a:buFontTx/>
              <a:buNone/>
            </a:pPr>
            <a:r>
              <a:rPr lang="fr-FR" sz="2400" b="1" u="sng" dirty="0"/>
              <a:t>Verticalement</a:t>
            </a:r>
          </a:p>
          <a:p>
            <a:pPr marL="533400" indent="-533400">
              <a:lnSpc>
                <a:spcPct val="80000"/>
              </a:lnSpc>
            </a:pPr>
            <a:r>
              <a:rPr lang="fr-FR" sz="2400" dirty="0"/>
              <a:t>Quatre médaillons – cercles</a:t>
            </a:r>
          </a:p>
          <a:p>
            <a:pPr marL="533400" indent="-533400">
              <a:lnSpc>
                <a:spcPct val="80000"/>
              </a:lnSpc>
            </a:pPr>
            <a:r>
              <a:rPr lang="fr-FR" sz="2400" dirty="0"/>
              <a:t>De bas en haut :</a:t>
            </a:r>
          </a:p>
          <a:p>
            <a:pPr marL="533400" indent="-533400">
              <a:lnSpc>
                <a:spcPct val="80000"/>
              </a:lnSpc>
              <a:buFontTx/>
              <a:buAutoNum type="arabicPeriod"/>
            </a:pPr>
            <a:r>
              <a:rPr lang="fr-FR" sz="2400" dirty="0"/>
              <a:t>Une dédicace : les artisans du bois</a:t>
            </a:r>
          </a:p>
          <a:p>
            <a:pPr marL="533400" indent="-533400">
              <a:lnSpc>
                <a:spcPct val="80000"/>
              </a:lnSpc>
              <a:buFontTx/>
              <a:buAutoNum type="arabicPeriod"/>
            </a:pPr>
            <a:r>
              <a:rPr lang="fr-FR" sz="2400" dirty="0"/>
              <a:t>Joseph donne à manger à ses frères</a:t>
            </a:r>
          </a:p>
          <a:p>
            <a:pPr marL="533400" indent="-533400">
              <a:lnSpc>
                <a:spcPct val="80000"/>
              </a:lnSpc>
              <a:buFontTx/>
              <a:buAutoNum type="arabicPeriod"/>
            </a:pPr>
            <a:r>
              <a:rPr lang="fr-FR" sz="2400" dirty="0"/>
              <a:t>Joseph garde son troupeau</a:t>
            </a:r>
          </a:p>
          <a:p>
            <a:pPr marL="533400" indent="-533400">
              <a:lnSpc>
                <a:spcPct val="80000"/>
              </a:lnSpc>
              <a:buFontTx/>
              <a:buAutoNum type="arabicPeriod"/>
            </a:pPr>
            <a:r>
              <a:rPr lang="fr-FR" sz="2400" dirty="0"/>
              <a:t>Joseph accueille son plus jeune frère Benjamin.</a:t>
            </a:r>
          </a:p>
        </p:txBody>
      </p:sp>
      <p:sp>
        <p:nvSpPr>
          <p:cNvPr id="10245" name="Line 5"/>
          <p:cNvSpPr>
            <a:spLocks noChangeShapeType="1"/>
          </p:cNvSpPr>
          <p:nvPr/>
        </p:nvSpPr>
        <p:spPr bwMode="auto">
          <a:xfrm flipV="1">
            <a:off x="4726682" y="2856959"/>
            <a:ext cx="2425261" cy="1289873"/>
          </a:xfrm>
          <a:prstGeom prst="line">
            <a:avLst/>
          </a:prstGeom>
          <a:noFill/>
          <a:ln w="38100">
            <a:solidFill>
              <a:srgbClr val="008000"/>
            </a:solidFill>
            <a:round/>
            <a:headEnd/>
            <a:tailEnd type="triangle" w="med" len="med"/>
          </a:ln>
          <a:effectLst/>
        </p:spPr>
        <p:txBody>
          <a:bodyPr/>
          <a:lstStyle/>
          <a:p>
            <a:endParaRPr lang="fr-FR"/>
          </a:p>
        </p:txBody>
      </p:sp>
      <p:sp>
        <p:nvSpPr>
          <p:cNvPr id="10246" name="Line 6"/>
          <p:cNvSpPr>
            <a:spLocks noChangeShapeType="1"/>
          </p:cNvSpPr>
          <p:nvPr/>
        </p:nvSpPr>
        <p:spPr bwMode="auto">
          <a:xfrm flipV="1">
            <a:off x="4499992" y="4293096"/>
            <a:ext cx="2582028" cy="663914"/>
          </a:xfrm>
          <a:prstGeom prst="line">
            <a:avLst/>
          </a:prstGeom>
          <a:noFill/>
          <a:ln w="38100">
            <a:solidFill>
              <a:srgbClr val="008000"/>
            </a:solidFill>
            <a:round/>
            <a:headEnd/>
            <a:tailEnd type="triangle" w="med" len="med"/>
          </a:ln>
          <a:effectLst/>
        </p:spPr>
        <p:txBody>
          <a:bodyPr/>
          <a:lstStyle/>
          <a:p>
            <a:endParaRPr lang="fr-FR"/>
          </a:p>
        </p:txBody>
      </p:sp>
      <p:sp>
        <p:nvSpPr>
          <p:cNvPr id="10247" name="Line 7"/>
          <p:cNvSpPr>
            <a:spLocks noChangeShapeType="1"/>
          </p:cNvSpPr>
          <p:nvPr/>
        </p:nvSpPr>
        <p:spPr bwMode="auto">
          <a:xfrm>
            <a:off x="4337016" y="5346636"/>
            <a:ext cx="2788932" cy="182512"/>
          </a:xfrm>
          <a:prstGeom prst="line">
            <a:avLst/>
          </a:prstGeom>
          <a:noFill/>
          <a:ln w="38100">
            <a:solidFill>
              <a:srgbClr val="008000"/>
            </a:solidFill>
            <a:round/>
            <a:headEnd/>
            <a:tailEnd type="triangle" w="med" len="med"/>
          </a:ln>
          <a:effectLst/>
        </p:spPr>
        <p:txBody>
          <a:bodyPr/>
          <a:lstStyle/>
          <a:p>
            <a:endParaRPr lang="fr-FR"/>
          </a:p>
        </p:txBody>
      </p:sp>
      <p:pic>
        <p:nvPicPr>
          <p:cNvPr id="13" name="Image 12" descr="Une image contenant clipart, dessin humoristique&#10;&#10;Le contenu généré par l’IA peut être incorrect.">
            <a:extLst>
              <a:ext uri="{FF2B5EF4-FFF2-40B4-BE49-F238E27FC236}">
                <a16:creationId xmlns:a16="http://schemas.microsoft.com/office/drawing/2014/main" id="{EF693132-E295-7D87-CFDF-970742857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1943" y="2318323"/>
            <a:ext cx="941834" cy="804674"/>
          </a:xfrm>
          <a:prstGeom prst="rect">
            <a:avLst/>
          </a:prstGeom>
        </p:spPr>
      </p:pic>
      <p:pic>
        <p:nvPicPr>
          <p:cNvPr id="15" name="Image 14" descr="Une image contenant clipart, Graphique, dessin humoristique&#10;&#10;Le contenu généré par l’IA peut être incorrect.">
            <a:extLst>
              <a:ext uri="{FF2B5EF4-FFF2-40B4-BE49-F238E27FC236}">
                <a16:creationId xmlns:a16="http://schemas.microsoft.com/office/drawing/2014/main" id="{053C199F-0FBA-8A88-A3D5-2B2E2D6CD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3331" y="3735004"/>
            <a:ext cx="960122" cy="905258"/>
          </a:xfrm>
          <a:prstGeom prst="rect">
            <a:avLst/>
          </a:prstGeom>
        </p:spPr>
      </p:pic>
      <p:pic>
        <p:nvPicPr>
          <p:cNvPr id="17" name="Image 16" descr="Une image contenant dessin humoristique, art&#10;&#10;Le contenu généré par l’IA peut être incorrect.">
            <a:extLst>
              <a:ext uri="{FF2B5EF4-FFF2-40B4-BE49-F238E27FC236}">
                <a16:creationId xmlns:a16="http://schemas.microsoft.com/office/drawing/2014/main" id="{EC4023AF-E94B-3502-2580-D77C8C78E8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335" y="5014627"/>
            <a:ext cx="853442" cy="8429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5C5CC-E69D-4558-EB14-20E029790016}"/>
              </a:ext>
            </a:extLst>
          </p:cNvPr>
          <p:cNvSpPr>
            <a:spLocks noGrp="1"/>
          </p:cNvSpPr>
          <p:nvPr>
            <p:ph type="title"/>
          </p:nvPr>
        </p:nvSpPr>
        <p:spPr>
          <a:xfrm>
            <a:off x="628650" y="365126"/>
            <a:ext cx="7886700" cy="3999978"/>
          </a:xfrm>
        </p:spPr>
        <p:txBody>
          <a:bodyPr>
            <a:normAutofit/>
          </a:bodyPr>
          <a:lstStyle/>
          <a:p>
            <a:r>
              <a:rPr lang="fr-FR" dirty="0"/>
              <a:t>Lecture d’image </a:t>
            </a:r>
            <a:br>
              <a:rPr lang="fr-FR" dirty="0"/>
            </a:br>
            <a:r>
              <a:rPr lang="fr-FR" dirty="0"/>
              <a:t>de chaque médaillon </a:t>
            </a:r>
            <a:br>
              <a:rPr lang="fr-FR" dirty="0"/>
            </a:br>
            <a:r>
              <a:rPr lang="fr-FR" dirty="0"/>
              <a:t>du vitrail de Joseph </a:t>
            </a:r>
            <a:br>
              <a:rPr lang="fr-FR" dirty="0"/>
            </a:br>
            <a:r>
              <a:rPr lang="fr-FR" dirty="0"/>
              <a:t>et rapprochements </a:t>
            </a:r>
            <a:br>
              <a:rPr lang="fr-FR" dirty="0"/>
            </a:br>
            <a:r>
              <a:rPr lang="fr-FR" dirty="0"/>
              <a:t>avec Joseph et Jésus </a:t>
            </a:r>
          </a:p>
        </p:txBody>
      </p:sp>
      <p:pic>
        <p:nvPicPr>
          <p:cNvPr id="4" name="Picture 4">
            <a:extLst>
              <a:ext uri="{FF2B5EF4-FFF2-40B4-BE49-F238E27FC236}">
                <a16:creationId xmlns:a16="http://schemas.microsoft.com/office/drawing/2014/main" id="{1D0E54DB-471C-3E7D-7B28-F83FCA90BE6C}"/>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p:blipFill>
        <p:spPr>
          <a:xfrm>
            <a:off x="6586524" y="692696"/>
            <a:ext cx="1928826" cy="5026896"/>
          </a:xfrm>
          <a:noFill/>
          <a:ln/>
        </p:spPr>
      </p:pic>
    </p:spTree>
    <p:extLst>
      <p:ext uri="{BB962C8B-B14F-4D97-AF65-F5344CB8AC3E}">
        <p14:creationId xmlns:p14="http://schemas.microsoft.com/office/powerpoint/2010/main" val="1053676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85787" y="642918"/>
            <a:ext cx="6810550" cy="1143000"/>
          </a:xfrm>
        </p:spPr>
        <p:txBody>
          <a:bodyPr>
            <a:normAutofit fontScale="90000"/>
          </a:bodyPr>
          <a:lstStyle/>
          <a:p>
            <a:r>
              <a:rPr lang="fr-FR" sz="4000" dirty="0"/>
              <a:t>Jacob envoie Joseph à Sichem vers ses frères (Genèse 37, 12-15)</a:t>
            </a:r>
          </a:p>
        </p:txBody>
      </p:sp>
      <p:pic>
        <p:nvPicPr>
          <p:cNvPr id="4096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725987"/>
          </a:xfrm>
          <a:noFill/>
          <a:ln/>
        </p:spPr>
      </p:pic>
      <p:sp>
        <p:nvSpPr>
          <p:cNvPr id="40963" name="Rectangle 3"/>
          <p:cNvSpPr>
            <a:spLocks noGrp="1" noChangeArrowheads="1"/>
          </p:cNvSpPr>
          <p:nvPr>
            <p:ph type="body" sz="half" idx="2"/>
          </p:nvPr>
        </p:nvSpPr>
        <p:spPr>
          <a:xfrm>
            <a:off x="5003800" y="1981200"/>
            <a:ext cx="4138613" cy="4616450"/>
          </a:xfrm>
        </p:spPr>
        <p:txBody>
          <a:bodyPr>
            <a:normAutofit/>
          </a:bodyPr>
          <a:lstStyle/>
          <a:p>
            <a:pPr>
              <a:lnSpc>
                <a:spcPct val="80000"/>
              </a:lnSpc>
            </a:pPr>
            <a:r>
              <a:rPr lang="fr-FR" sz="1600"/>
              <a:t>À gauche, Jacob, vieillard barbu, vêtu d’une ample tunique blanche, assis, de sa main gauche, fait un geste d’envoi, de bénédiction. L’autre main semble tenir une canne.</a:t>
            </a:r>
          </a:p>
          <a:p>
            <a:pPr>
              <a:lnSpc>
                <a:spcPct val="80000"/>
              </a:lnSpc>
            </a:pPr>
            <a:r>
              <a:rPr lang="fr-FR" sz="1600"/>
              <a:t>À droite, en tunique rouge, Joseph porte des pains enveloppés dans un linge blanc prenant forme de besace dont la bandoulière fait le tour de son cou. Le père et le fils échange un regard triste. Vers un avenir sombre ?</a:t>
            </a:r>
          </a:p>
          <a:p>
            <a:pPr>
              <a:lnSpc>
                <a:spcPct val="80000"/>
              </a:lnSpc>
            </a:pPr>
            <a:r>
              <a:rPr lang="fr-FR" sz="1600"/>
              <a:t>Le linge autour du cou de Joseph rappelle les pains, en forme de couronne, autour du cou des hébreux qui passent la Mer Rouge, sur le sarcophage déjà vu. C’est une allusion au passage que va vivre Joseph.</a:t>
            </a:r>
          </a:p>
          <a:p>
            <a:pPr>
              <a:lnSpc>
                <a:spcPct val="80000"/>
              </a:lnSpc>
            </a:pPr>
            <a:r>
              <a:rPr lang="fr-FR" sz="1600"/>
              <a:t>Les pains rappellent que Joseph nourrit ses frères, au début comme à la fin de l’histoire.</a:t>
            </a:r>
          </a:p>
          <a:p>
            <a:pPr>
              <a:lnSpc>
                <a:spcPct val="80000"/>
              </a:lnSpc>
            </a:pPr>
            <a:r>
              <a:rPr lang="fr-FR" sz="1600"/>
              <a:t>L’arbre de droite symbolique l’arbre de vie, de générosité, de fécondité de l’itinéraire spirituel de Joseph.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sz="quarter"/>
          </p:nvPr>
        </p:nvSpPr>
        <p:spPr>
          <a:xfrm>
            <a:off x="983285" y="-18256"/>
            <a:ext cx="7726363" cy="1143000"/>
          </a:xfrm>
        </p:spPr>
        <p:txBody>
          <a:bodyPr/>
          <a:lstStyle/>
          <a:p>
            <a:r>
              <a:rPr lang="fr-FR" dirty="0"/>
              <a:t>Comprendre…</a:t>
            </a:r>
          </a:p>
        </p:txBody>
      </p:sp>
      <p:sp>
        <p:nvSpPr>
          <p:cNvPr id="5" name="Espace réservé du contenu 4"/>
          <p:cNvSpPr>
            <a:spLocks noGrp="1"/>
          </p:cNvSpPr>
          <p:nvPr>
            <p:ph sz="quarter" idx="1"/>
          </p:nvPr>
        </p:nvSpPr>
        <p:spPr>
          <a:xfrm>
            <a:off x="282404" y="1002705"/>
            <a:ext cx="3976687" cy="2880320"/>
          </a:xfrm>
        </p:spPr>
        <p:txBody>
          <a:bodyPr>
            <a:noAutofit/>
          </a:bodyPr>
          <a:lstStyle/>
          <a:p>
            <a:r>
              <a:rPr lang="fr-FR" sz="1400" dirty="0"/>
              <a:t>« Accueillir » propose à chacun, pour préparer Noël, avec la communauté chrétienne, de découvrir deux grands récits de la Bible, ceux de deux personnages qui portent le même prénom.</a:t>
            </a:r>
          </a:p>
          <a:p>
            <a:r>
              <a:rPr lang="fr-FR" sz="1400" dirty="0"/>
              <a:t>Il s’agit de Joseph, le patriarche du Premier Testament, et Joseph, le Charpentier, père adoptif de Jésus.</a:t>
            </a:r>
          </a:p>
          <a:p>
            <a:r>
              <a:rPr lang="fr-FR" sz="1400" dirty="0"/>
              <a:t>L’année liturgique A, année de l’évangéliste Matthieu, est le moment idéal pour découvrir le « </a:t>
            </a:r>
            <a:r>
              <a:rPr lang="fr-FR" sz="1400" i="1" dirty="0"/>
              <a:t>silencieux</a:t>
            </a:r>
            <a:r>
              <a:rPr lang="fr-FR" sz="1400" dirty="0"/>
              <a:t> » de l’évangile, celui dont on parle peu, dont on ne sait pas ce qu’il devient, mais qui porte un prénom messianique, qui résume l’humanité.</a:t>
            </a:r>
          </a:p>
        </p:txBody>
      </p:sp>
      <p:sp>
        <p:nvSpPr>
          <p:cNvPr id="7" name="Espace réservé du contenu 6"/>
          <p:cNvSpPr>
            <a:spLocks noGrp="1"/>
          </p:cNvSpPr>
          <p:nvPr>
            <p:ph sz="quarter" idx="2"/>
          </p:nvPr>
        </p:nvSpPr>
        <p:spPr>
          <a:xfrm>
            <a:off x="5601938" y="1005189"/>
            <a:ext cx="3259658" cy="2136775"/>
          </a:xfrm>
        </p:spPr>
        <p:txBody>
          <a:bodyPr>
            <a:noAutofit/>
          </a:bodyPr>
          <a:lstStyle/>
          <a:p>
            <a:r>
              <a:rPr lang="fr-FR" sz="1400" dirty="0"/>
              <a:t>Le vitrail de Joseph de la cathédrale de Bourges sera un support privilégié pour toutes les activités catéchétiques. </a:t>
            </a:r>
          </a:p>
          <a:p>
            <a:r>
              <a:rPr lang="fr-FR" sz="1400" dirty="0"/>
              <a:t>C’est lui qui permettra de visualiser le récit ; il accompagnera les étapes du rassemblement, permettra les rapprochements entre les deux Joseph et aidera chacun à monter spirituellement vers ce lieu où le Père et le Fils ouvrent les portes du Royaume.</a:t>
            </a:r>
          </a:p>
        </p:txBody>
      </p:sp>
      <p:sp>
        <p:nvSpPr>
          <p:cNvPr id="8" name="Espace réservé du contenu 7"/>
          <p:cNvSpPr>
            <a:spLocks noGrp="1"/>
          </p:cNvSpPr>
          <p:nvPr>
            <p:ph sz="quarter" idx="3"/>
          </p:nvPr>
        </p:nvSpPr>
        <p:spPr>
          <a:xfrm>
            <a:off x="282403" y="3883024"/>
            <a:ext cx="3976687" cy="2136775"/>
          </a:xfrm>
        </p:spPr>
        <p:txBody>
          <a:bodyPr>
            <a:noAutofit/>
          </a:bodyPr>
          <a:lstStyle/>
          <a:p>
            <a:r>
              <a:rPr lang="fr-FR" sz="1400" dirty="0"/>
              <a:t>En vivant un rassemblement, la communauté chrétienne expérimentera le grand récit de joseph le Patriarche ; elle le découvrira dans sa narrativité.</a:t>
            </a:r>
          </a:p>
          <a:p>
            <a:r>
              <a:rPr lang="fr-FR" sz="1400" dirty="0"/>
              <a:t>Avec lui, elle n’aura plus peur de « </a:t>
            </a:r>
            <a:r>
              <a:rPr lang="fr-FR" sz="1400" i="1" dirty="0"/>
              <a:t>descendre en Égypte et de remonter </a:t>
            </a:r>
            <a:r>
              <a:rPr lang="fr-FR" sz="1100" dirty="0"/>
              <a:t>».</a:t>
            </a:r>
          </a:p>
        </p:txBody>
      </p:sp>
      <p:sp>
        <p:nvSpPr>
          <p:cNvPr id="9" name="Espace réservé du contenu 8"/>
          <p:cNvSpPr>
            <a:spLocks noGrp="1"/>
          </p:cNvSpPr>
          <p:nvPr>
            <p:ph sz="quarter" idx="4"/>
          </p:nvPr>
        </p:nvSpPr>
        <p:spPr>
          <a:xfrm>
            <a:off x="5649116" y="3429000"/>
            <a:ext cx="3165302" cy="2136775"/>
          </a:xfrm>
        </p:spPr>
        <p:txBody>
          <a:bodyPr>
            <a:noAutofit/>
          </a:bodyPr>
          <a:lstStyle/>
          <a:p>
            <a:r>
              <a:rPr lang="fr-FR" sz="1400" dirty="0"/>
              <a:t>Chacun accueillera Jésus comme le nouveau Joseph, descendu au plus bas de l’humanité, innocent condamné, celui qui nourrit ses frères de Parole et de Pain pour la vie.</a:t>
            </a:r>
          </a:p>
          <a:p>
            <a:r>
              <a:rPr lang="fr-FR" sz="1400" dirty="0"/>
              <a:t>Au bout du cheminement de l’Avent, chacun accueillera Jésus à Noël, Dieu avec nous, celui qui dit : « </a:t>
            </a:r>
            <a:r>
              <a:rPr lang="fr-FR" sz="1400" i="1" dirty="0"/>
              <a:t>Quand tu descends, je descends avec toi, je suis avec toi, je remonterai avec toi. </a:t>
            </a:r>
            <a:r>
              <a:rPr lang="fr-FR" sz="1400" dirty="0"/>
              <a:t>»</a:t>
            </a:r>
          </a:p>
        </p:txBody>
      </p:sp>
      <p:pic>
        <p:nvPicPr>
          <p:cNvPr id="3" name="Image 2" descr="Une image contenant vitrail, fenêtre, église, bâtiment&#10;&#10;Le contenu généré par l’IA peut être incorrect.">
            <a:extLst>
              <a:ext uri="{FF2B5EF4-FFF2-40B4-BE49-F238E27FC236}">
                <a16:creationId xmlns:a16="http://schemas.microsoft.com/office/drawing/2014/main" id="{7E042AFC-299C-0A98-0CB3-F8E4E9E223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8512" y="1060341"/>
            <a:ext cx="1524003" cy="381915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57225" y="642918"/>
            <a:ext cx="6667104" cy="1143000"/>
          </a:xfrm>
        </p:spPr>
        <p:txBody>
          <a:bodyPr>
            <a:normAutofit fontScale="90000"/>
          </a:bodyPr>
          <a:lstStyle/>
          <a:p>
            <a:r>
              <a:rPr lang="fr-FR" sz="4000" dirty="0"/>
              <a:t>Jacob envoie Joseph à Sichem vers ses frères (Genèse 37, 12-15)</a:t>
            </a:r>
          </a:p>
        </p:txBody>
      </p:sp>
      <p:pic>
        <p:nvPicPr>
          <p:cNvPr id="3994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725987"/>
          </a:xfrm>
          <a:noFill/>
          <a:ln/>
        </p:spPr>
      </p:pic>
      <p:sp>
        <p:nvSpPr>
          <p:cNvPr id="39939" name="Rectangle 3"/>
          <p:cNvSpPr>
            <a:spLocks noGrp="1" noChangeArrowheads="1"/>
          </p:cNvSpPr>
          <p:nvPr>
            <p:ph type="body" sz="half" idx="2"/>
          </p:nvPr>
        </p:nvSpPr>
        <p:spPr>
          <a:xfrm>
            <a:off x="5003800" y="1981200"/>
            <a:ext cx="4138613" cy="4616450"/>
          </a:xfrm>
        </p:spPr>
        <p:txBody>
          <a:bodyPr/>
          <a:lstStyle/>
          <a:p>
            <a:r>
              <a:rPr lang="fr-FR" sz="2800"/>
              <a:t>Jésus a-t-il été lui aussi envoyé par son Père ?</a:t>
            </a:r>
          </a:p>
          <a:p>
            <a:r>
              <a:rPr lang="fr-FR" sz="2800"/>
              <a:t>Comment ?</a:t>
            </a:r>
          </a:p>
          <a:p>
            <a:r>
              <a:rPr lang="fr-FR" sz="2800"/>
              <a:t>Pour quoi faire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23528" y="620688"/>
            <a:ext cx="7726363" cy="1143000"/>
          </a:xfrm>
        </p:spPr>
        <p:txBody>
          <a:bodyPr>
            <a:normAutofit fontScale="90000"/>
          </a:bodyPr>
          <a:lstStyle/>
          <a:p>
            <a:r>
              <a:rPr lang="fr-FR" sz="4000" dirty="0"/>
              <a:t>Les frères de Joseph complotent contre lui (Genèse 37, 18-23)</a:t>
            </a:r>
          </a:p>
        </p:txBody>
      </p:sp>
      <p:pic>
        <p:nvPicPr>
          <p:cNvPr id="4301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89138"/>
            <a:ext cx="4895850" cy="4757737"/>
          </a:xfrm>
          <a:noFill/>
          <a:ln/>
        </p:spPr>
      </p:pic>
      <p:sp>
        <p:nvSpPr>
          <p:cNvPr id="43011" name="Rectangle 3"/>
          <p:cNvSpPr>
            <a:spLocks noGrp="1" noChangeArrowheads="1"/>
          </p:cNvSpPr>
          <p:nvPr>
            <p:ph type="body" sz="half" idx="2"/>
          </p:nvPr>
        </p:nvSpPr>
        <p:spPr>
          <a:xfrm>
            <a:off x="5003800" y="1981200"/>
            <a:ext cx="4138613" cy="4616450"/>
          </a:xfrm>
        </p:spPr>
        <p:txBody>
          <a:bodyPr/>
          <a:lstStyle/>
          <a:p>
            <a:r>
              <a:rPr lang="fr-FR" sz="2800"/>
              <a:t>Ils forment un groupe serré et uni.</a:t>
            </a:r>
          </a:p>
          <a:p>
            <a:r>
              <a:rPr lang="fr-FR" sz="2800"/>
              <a:t>Le sol est composé de rochers.</a:t>
            </a:r>
          </a:p>
          <a:p>
            <a:r>
              <a:rPr lang="fr-FR" sz="2800"/>
              <a:t>Les rochers symbolisent la sécheresse de cœur des frères et s’opposent à l’arbre de vie de Joseph.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9512" y="692696"/>
            <a:ext cx="7726363" cy="1143000"/>
          </a:xfrm>
        </p:spPr>
        <p:txBody>
          <a:bodyPr>
            <a:normAutofit fontScale="90000"/>
          </a:bodyPr>
          <a:lstStyle/>
          <a:p>
            <a:r>
              <a:rPr lang="fr-FR" sz="4000" dirty="0"/>
              <a:t>Les frères de Joseph complotent contre lui (Genèse 37, 18-23)</a:t>
            </a:r>
          </a:p>
        </p:txBody>
      </p:sp>
      <p:pic>
        <p:nvPicPr>
          <p:cNvPr id="4198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89138"/>
            <a:ext cx="4895850" cy="4757737"/>
          </a:xfrm>
          <a:noFill/>
          <a:ln/>
        </p:spPr>
      </p:pic>
      <p:sp>
        <p:nvSpPr>
          <p:cNvPr id="41987" name="Rectangle 3"/>
          <p:cNvSpPr>
            <a:spLocks noGrp="1" noChangeArrowheads="1"/>
          </p:cNvSpPr>
          <p:nvPr>
            <p:ph type="body" sz="half" idx="2"/>
          </p:nvPr>
        </p:nvSpPr>
        <p:spPr>
          <a:xfrm>
            <a:off x="5003800" y="1981200"/>
            <a:ext cx="4138613" cy="4616450"/>
          </a:xfrm>
        </p:spPr>
        <p:txBody>
          <a:bodyPr/>
          <a:lstStyle/>
          <a:p>
            <a:r>
              <a:rPr lang="fr-FR" sz="2800"/>
              <a:t>A-t-on comploté contre Jésus, comme les frères de Joseph ont comploté contre lui ,</a:t>
            </a:r>
          </a:p>
          <a:p>
            <a:r>
              <a:rPr lang="fr-FR" sz="2800"/>
              <a:t>Qui ?</a:t>
            </a:r>
          </a:p>
          <a:p>
            <a:r>
              <a:rPr lang="fr-FR" sz="2800"/>
              <a:t>Quand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9513" y="620688"/>
            <a:ext cx="7200799" cy="1143000"/>
          </a:xfrm>
        </p:spPr>
        <p:txBody>
          <a:bodyPr>
            <a:normAutofit fontScale="90000"/>
          </a:bodyPr>
          <a:lstStyle/>
          <a:p>
            <a:r>
              <a:rPr lang="fr-FR" sz="4000" dirty="0"/>
              <a:t>Joseph est jeté par ses frères dans un puits (Genèse 37, 23-24)</a:t>
            </a:r>
          </a:p>
        </p:txBody>
      </p:sp>
      <p:pic>
        <p:nvPicPr>
          <p:cNvPr id="4506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45037" cy="4826000"/>
          </a:xfrm>
          <a:noFill/>
          <a:ln/>
        </p:spPr>
      </p:pic>
      <p:sp>
        <p:nvSpPr>
          <p:cNvPr id="45059" name="Rectangle 3"/>
          <p:cNvSpPr>
            <a:spLocks noGrp="1" noChangeArrowheads="1"/>
          </p:cNvSpPr>
          <p:nvPr>
            <p:ph type="body" sz="half" idx="2"/>
          </p:nvPr>
        </p:nvSpPr>
        <p:spPr>
          <a:xfrm>
            <a:off x="5003800" y="1981200"/>
            <a:ext cx="4138613" cy="4616450"/>
          </a:xfrm>
        </p:spPr>
        <p:txBody>
          <a:bodyPr/>
          <a:lstStyle/>
          <a:p>
            <a:pPr>
              <a:lnSpc>
                <a:spcPct val="80000"/>
              </a:lnSpc>
            </a:pPr>
            <a:r>
              <a:rPr lang="fr-FR" sz="2400"/>
              <a:t>Joseph, vêtu d’une tunique rouge, est précipité dans la citerne.</a:t>
            </a:r>
          </a:p>
          <a:p>
            <a:pPr>
              <a:lnSpc>
                <a:spcPct val="80000"/>
              </a:lnSpc>
            </a:pPr>
            <a:r>
              <a:rPr lang="fr-FR" sz="2400"/>
              <a:t>Ses frères forment deux blocs opposés : ceux de gauche ont un regard interrogateur, ils semblent vouloir prendre de la distance ; ceux de droite semblent plus actifs et agressifs.</a:t>
            </a:r>
          </a:p>
          <a:p>
            <a:pPr>
              <a:lnSpc>
                <a:spcPct val="80000"/>
              </a:lnSpc>
            </a:pPr>
            <a:r>
              <a:rPr lang="fr-FR" sz="2400"/>
              <a:t>Le mouvement des bras en croix de Joseph préfigure la crucifixion.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23529" y="620688"/>
            <a:ext cx="7128791" cy="1143000"/>
          </a:xfrm>
        </p:spPr>
        <p:txBody>
          <a:bodyPr>
            <a:normAutofit fontScale="90000"/>
          </a:bodyPr>
          <a:lstStyle/>
          <a:p>
            <a:r>
              <a:rPr lang="fr-FR" sz="4000" dirty="0"/>
              <a:t>Joseph est jeté par ses frères dans un puits (Genèse 37, 23-24)</a:t>
            </a:r>
          </a:p>
        </p:txBody>
      </p:sp>
      <p:pic>
        <p:nvPicPr>
          <p:cNvPr id="4403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45037" cy="4826000"/>
          </a:xfrm>
          <a:noFill/>
          <a:ln/>
        </p:spPr>
      </p:pic>
      <p:sp>
        <p:nvSpPr>
          <p:cNvPr id="44035" name="Rectangle 3"/>
          <p:cNvSpPr>
            <a:spLocks noGrp="1" noChangeArrowheads="1"/>
          </p:cNvSpPr>
          <p:nvPr>
            <p:ph type="body" sz="half" idx="2"/>
          </p:nvPr>
        </p:nvSpPr>
        <p:spPr>
          <a:xfrm>
            <a:off x="5003800" y="1981200"/>
            <a:ext cx="4138613" cy="4616450"/>
          </a:xfrm>
        </p:spPr>
        <p:txBody>
          <a:bodyPr/>
          <a:lstStyle/>
          <a:p>
            <a:r>
              <a:rPr lang="fr-FR" sz="2800"/>
              <a:t>Jésus a-t-il été jeté lui aussi dans un trou ?</a:t>
            </a:r>
          </a:p>
          <a:p>
            <a:r>
              <a:rPr lang="fr-FR" sz="2800"/>
              <a:t>A-t-il été battu ?</a:t>
            </a:r>
          </a:p>
          <a:p>
            <a:r>
              <a:rPr lang="fr-FR" sz="2800"/>
              <a:t>Quand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725987"/>
          </a:xfrm>
          <a:noFill/>
          <a:ln/>
        </p:spPr>
      </p:pic>
      <p:sp>
        <p:nvSpPr>
          <p:cNvPr id="47107" name="Rectangle 3"/>
          <p:cNvSpPr>
            <a:spLocks noGrp="1" noChangeArrowheads="1"/>
          </p:cNvSpPr>
          <p:nvPr>
            <p:ph type="body" sz="half" idx="2"/>
          </p:nvPr>
        </p:nvSpPr>
        <p:spPr>
          <a:xfrm>
            <a:off x="5003800" y="1981200"/>
            <a:ext cx="4138613" cy="4616450"/>
          </a:xfrm>
        </p:spPr>
        <p:txBody>
          <a:bodyPr/>
          <a:lstStyle/>
          <a:p>
            <a:pPr>
              <a:lnSpc>
                <a:spcPct val="80000"/>
              </a:lnSpc>
            </a:pPr>
            <a:r>
              <a:rPr lang="fr-FR" sz="2400"/>
              <a:t>Le père, assis, tassé par la douleur, tend le bras pour recevoir la tunique de Joseph.</a:t>
            </a:r>
          </a:p>
          <a:p>
            <a:pPr>
              <a:lnSpc>
                <a:spcPct val="80000"/>
              </a:lnSpc>
            </a:pPr>
            <a:r>
              <a:rPr lang="fr-FR" sz="2400"/>
              <a:t>Le premier frère, en vert, tend l’étoffe.</a:t>
            </a:r>
          </a:p>
          <a:p>
            <a:pPr>
              <a:lnSpc>
                <a:spcPct val="80000"/>
              </a:lnSpc>
            </a:pPr>
            <a:r>
              <a:rPr lang="fr-FR" sz="2400"/>
              <a:t>Deux autres, au second plan, dont un en blanc, semblent tendre un doigt accusateur vers leur père.</a:t>
            </a:r>
          </a:p>
          <a:p>
            <a:pPr>
              <a:lnSpc>
                <a:spcPct val="80000"/>
              </a:lnSpc>
            </a:pPr>
            <a:r>
              <a:rPr lang="fr-FR" sz="2400"/>
              <a:t>La main de Jacob pend, sans vie, en opposition avec les mains raides et agressives des deux frères.</a:t>
            </a:r>
          </a:p>
        </p:txBody>
      </p:sp>
      <p:sp>
        <p:nvSpPr>
          <p:cNvPr id="6" name="Rectangle 2"/>
          <p:cNvSpPr txBox="1">
            <a:spLocks noChangeArrowheads="1"/>
          </p:cNvSpPr>
          <p:nvPr/>
        </p:nvSpPr>
        <p:spPr>
          <a:xfrm>
            <a:off x="214282" y="785794"/>
            <a:ext cx="6661974" cy="1143000"/>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a:ln>
                  <a:noFill/>
                </a:ln>
                <a:solidFill>
                  <a:schemeClr val="tx2"/>
                </a:solidFill>
                <a:effectLst/>
                <a:uLnTx/>
                <a:uFillTx/>
                <a:latin typeface="+mj-lt"/>
                <a:ea typeface="+mj-ea"/>
                <a:cs typeface="+mj-cs"/>
              </a:rPr>
              <a:t>Les</a:t>
            </a:r>
            <a:r>
              <a:rPr kumimoji="0" lang="fr-FR" sz="2800" b="0" i="0" u="none" strike="noStrike" kern="1200" cap="none" spc="0" normalizeH="0" baseline="0" noProof="0" dirty="0">
                <a:ln>
                  <a:noFill/>
                </a:ln>
                <a:solidFill>
                  <a:schemeClr val="tx2"/>
                </a:solidFill>
                <a:effectLst/>
                <a:uLnTx/>
                <a:uFillTx/>
                <a:latin typeface="+mj-lt"/>
                <a:ea typeface="+mj-ea"/>
                <a:cs typeface="+mj-cs"/>
              </a:rPr>
              <a:t> </a:t>
            </a:r>
            <a:r>
              <a:rPr kumimoji="0" lang="fr-FR" sz="3200" b="0" i="0" u="none" strike="noStrike" kern="1200" cap="none" spc="0" normalizeH="0" baseline="0" noProof="0" dirty="0">
                <a:ln>
                  <a:noFill/>
                </a:ln>
                <a:solidFill>
                  <a:schemeClr val="tx2"/>
                </a:solidFill>
                <a:effectLst/>
                <a:uLnTx/>
                <a:uFillTx/>
                <a:latin typeface="+mj-lt"/>
                <a:ea typeface="+mj-ea"/>
                <a:cs typeface="+mj-cs"/>
              </a:rPr>
              <a:t>frères apportent à Jacob la tunique ensanglantée de Joseph - (Genèse 37, 31-33)</a:t>
            </a:r>
            <a:endParaRPr kumimoji="0" lang="fr-FR" sz="2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14282" y="548680"/>
            <a:ext cx="6877998" cy="1380114"/>
          </a:xfrm>
        </p:spPr>
        <p:txBody>
          <a:bodyPr>
            <a:noAutofit/>
          </a:bodyPr>
          <a:lstStyle/>
          <a:p>
            <a:r>
              <a:rPr lang="fr-FR" sz="3200" dirty="0"/>
              <a:t>Les</a:t>
            </a:r>
            <a:r>
              <a:rPr lang="fr-FR" sz="2800" dirty="0"/>
              <a:t> </a:t>
            </a:r>
            <a:r>
              <a:rPr lang="fr-FR" sz="3200" dirty="0"/>
              <a:t>frères apportent à Jacob la tunique ensanglantée de Joseph - (Genèse 37, 31-33)</a:t>
            </a:r>
            <a:endParaRPr lang="fr-FR" sz="2800" dirty="0"/>
          </a:p>
        </p:txBody>
      </p:sp>
      <p:pic>
        <p:nvPicPr>
          <p:cNvPr id="4608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725987"/>
          </a:xfrm>
          <a:noFill/>
          <a:ln/>
        </p:spPr>
      </p:pic>
      <p:sp>
        <p:nvSpPr>
          <p:cNvPr id="46083" name="Rectangle 3"/>
          <p:cNvSpPr>
            <a:spLocks noGrp="1" noChangeArrowheads="1"/>
          </p:cNvSpPr>
          <p:nvPr>
            <p:ph type="body" sz="half" idx="2"/>
          </p:nvPr>
        </p:nvSpPr>
        <p:spPr>
          <a:xfrm>
            <a:off x="4825999" y="1970881"/>
            <a:ext cx="4318001" cy="2034183"/>
          </a:xfrm>
        </p:spPr>
        <p:txBody>
          <a:bodyPr/>
          <a:lstStyle/>
          <a:p>
            <a:r>
              <a:rPr lang="fr-FR" sz="2800" dirty="0"/>
              <a:t>Jésus avait-il une tunique ?</a:t>
            </a:r>
          </a:p>
          <a:p>
            <a:r>
              <a:rPr lang="fr-FR" sz="2800" dirty="0"/>
              <a:t>Si oui, à quel moment parle-t-on de cette tunique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95536" y="548680"/>
            <a:ext cx="7128793" cy="1143000"/>
          </a:xfrm>
        </p:spPr>
        <p:txBody>
          <a:bodyPr>
            <a:normAutofit fontScale="90000"/>
          </a:bodyPr>
          <a:lstStyle/>
          <a:p>
            <a:r>
              <a:rPr lang="fr-FR" sz="4000" dirty="0"/>
              <a:t>Putiphar et sa femme rencontrent Joseph (Genèse 39, 1-4)</a:t>
            </a:r>
          </a:p>
        </p:txBody>
      </p:sp>
      <p:pic>
        <p:nvPicPr>
          <p:cNvPr id="4915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824412" cy="4572000"/>
          </a:xfrm>
          <a:noFill/>
          <a:ln/>
        </p:spPr>
      </p:pic>
      <p:sp>
        <p:nvSpPr>
          <p:cNvPr id="49155" name="Rectangle 3"/>
          <p:cNvSpPr>
            <a:spLocks noGrp="1" noChangeArrowheads="1"/>
          </p:cNvSpPr>
          <p:nvPr>
            <p:ph type="body" sz="half" idx="2"/>
          </p:nvPr>
        </p:nvSpPr>
        <p:spPr>
          <a:xfrm>
            <a:off x="5003800" y="1981200"/>
            <a:ext cx="4138613" cy="4616450"/>
          </a:xfrm>
        </p:spPr>
        <p:txBody>
          <a:bodyPr/>
          <a:lstStyle/>
          <a:p>
            <a:pPr>
              <a:lnSpc>
                <a:spcPct val="90000"/>
              </a:lnSpc>
            </a:pPr>
            <a:r>
              <a:rPr lang="fr-FR" sz="2000" dirty="0"/>
              <a:t>Putiphar, au centre, est assis sur un trône.</a:t>
            </a:r>
          </a:p>
          <a:p>
            <a:pPr>
              <a:lnSpc>
                <a:spcPct val="90000"/>
              </a:lnSpc>
            </a:pPr>
            <a:r>
              <a:rPr lang="fr-FR" sz="2000" dirty="0"/>
              <a:t>Il porte un sceptre et une couronne comme un roi;</a:t>
            </a:r>
          </a:p>
          <a:p>
            <a:pPr>
              <a:lnSpc>
                <a:spcPct val="90000"/>
              </a:lnSpc>
            </a:pPr>
            <a:r>
              <a:rPr lang="fr-FR" sz="2000" dirty="0"/>
              <a:t>À sa droite, sa femme, également couronnée, converse avec lui.</a:t>
            </a:r>
          </a:p>
          <a:p>
            <a:pPr>
              <a:lnSpc>
                <a:spcPct val="90000"/>
              </a:lnSpc>
            </a:pPr>
            <a:r>
              <a:rPr lang="fr-FR" sz="2000" dirty="0"/>
              <a:t>À droite de l’image, Joseph, debout, en tunique rouge, est entravée dans des liens qu’il dénoue.</a:t>
            </a:r>
          </a:p>
          <a:p>
            <a:pPr>
              <a:lnSpc>
                <a:spcPct val="90000"/>
              </a:lnSpc>
            </a:pPr>
            <a:r>
              <a:rPr lang="fr-FR" sz="2000" dirty="0"/>
              <a:t>Les liens de Joseph forment comme un serpent, mal qui l’enserre, mal avec lequel il lutte pour s’en débarrasser.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23529" y="332656"/>
            <a:ext cx="7056784" cy="1728192"/>
          </a:xfrm>
        </p:spPr>
        <p:txBody>
          <a:bodyPr>
            <a:normAutofit fontScale="90000"/>
          </a:bodyPr>
          <a:lstStyle/>
          <a:p>
            <a:r>
              <a:rPr lang="fr-FR" sz="4000" dirty="0"/>
              <a:t>Putiphar et sa femme rencontrent Joseph (Genèse 39, 1-4)</a:t>
            </a:r>
          </a:p>
        </p:txBody>
      </p:sp>
      <p:pic>
        <p:nvPicPr>
          <p:cNvPr id="4813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824412" cy="4572000"/>
          </a:xfrm>
          <a:noFill/>
          <a:ln/>
        </p:spPr>
      </p:pic>
      <p:sp>
        <p:nvSpPr>
          <p:cNvPr id="48131" name="Rectangle 3"/>
          <p:cNvSpPr>
            <a:spLocks noGrp="1" noChangeArrowheads="1"/>
          </p:cNvSpPr>
          <p:nvPr>
            <p:ph type="body" sz="half" idx="2"/>
          </p:nvPr>
        </p:nvSpPr>
        <p:spPr>
          <a:xfrm>
            <a:off x="5003800" y="1981200"/>
            <a:ext cx="4138613" cy="4616450"/>
          </a:xfrm>
        </p:spPr>
        <p:txBody>
          <a:bodyPr/>
          <a:lstStyle/>
          <a:p>
            <a:r>
              <a:rPr lang="fr-FR" sz="2800"/>
              <a:t>Jésus a-t-il lui aussi été vendu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51520" y="620688"/>
            <a:ext cx="7726363" cy="1143000"/>
          </a:xfrm>
        </p:spPr>
        <p:txBody>
          <a:bodyPr>
            <a:normAutofit fontScale="90000"/>
          </a:bodyPr>
          <a:lstStyle/>
          <a:p>
            <a:r>
              <a:rPr lang="fr-FR" sz="4000" dirty="0"/>
              <a:t>Joseph et la femme de Putiphar (Genèse 39, 7-20)</a:t>
            </a:r>
          </a:p>
        </p:txBody>
      </p:sp>
      <p:pic>
        <p:nvPicPr>
          <p:cNvPr id="5120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565650"/>
          </a:xfrm>
          <a:noFill/>
          <a:ln/>
        </p:spPr>
      </p:pic>
      <p:sp>
        <p:nvSpPr>
          <p:cNvPr id="51203" name="Rectangle 3"/>
          <p:cNvSpPr>
            <a:spLocks noGrp="1" noChangeArrowheads="1"/>
          </p:cNvSpPr>
          <p:nvPr>
            <p:ph type="body" sz="half" idx="2"/>
          </p:nvPr>
        </p:nvSpPr>
        <p:spPr>
          <a:xfrm>
            <a:off x="5003800" y="1981200"/>
            <a:ext cx="4138613" cy="4616450"/>
          </a:xfrm>
        </p:spPr>
        <p:txBody>
          <a:bodyPr/>
          <a:lstStyle/>
          <a:p>
            <a:pPr>
              <a:lnSpc>
                <a:spcPct val="80000"/>
              </a:lnSpc>
            </a:pPr>
            <a:r>
              <a:rPr lang="fr-FR" sz="1600"/>
              <a:t>Deux récits sont représentés dans la même image.</a:t>
            </a:r>
          </a:p>
          <a:p>
            <a:pPr>
              <a:lnSpc>
                <a:spcPct val="80000"/>
              </a:lnSpc>
            </a:pPr>
            <a:r>
              <a:rPr lang="fr-FR" sz="1600"/>
              <a:t>À gauche, la femme de Putiphar tente de séduire Joseph : elle l’invite à partager sa couche ; elle en déploie le drap blanc qu’elle lui tend. Le refus de Joseph est marqué par le mouvement de son corps et par ses mains tendues dans le sens inverse, il se détourne de la femme.</a:t>
            </a:r>
          </a:p>
          <a:p>
            <a:pPr>
              <a:lnSpc>
                <a:spcPct val="80000"/>
              </a:lnSpc>
            </a:pPr>
            <a:r>
              <a:rPr lang="fr-FR" sz="1600"/>
              <a:t>À droite, la femme de Putiphar vient accuser Joseph devant son époux : elle lui présente le drap roulé comme preuve du délit.</a:t>
            </a:r>
          </a:p>
          <a:p>
            <a:pPr>
              <a:lnSpc>
                <a:spcPct val="80000"/>
              </a:lnSpc>
            </a:pPr>
            <a:r>
              <a:rPr lang="fr-FR" sz="1600"/>
              <a:t>Putiphar et sa femme sont couronnés et portent le sceptre, symbole du pouvoir.</a:t>
            </a:r>
          </a:p>
          <a:p>
            <a:pPr>
              <a:lnSpc>
                <a:spcPct val="80000"/>
              </a:lnSpc>
            </a:pPr>
            <a:r>
              <a:rPr lang="fr-FR" sz="1600"/>
              <a:t>Le geste tentateur de la femme de Putiphar évoque Ève et la symbolique de la femme tentatrice.</a:t>
            </a:r>
          </a:p>
          <a:p>
            <a:pPr>
              <a:lnSpc>
                <a:spcPct val="80000"/>
              </a:lnSpc>
            </a:pPr>
            <a:r>
              <a:rPr lang="fr-FR" sz="1600"/>
              <a:t>Il est renforcé par l’image précédente du serpent.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Visée théologique</a:t>
            </a:r>
          </a:p>
        </p:txBody>
      </p:sp>
      <p:sp>
        <p:nvSpPr>
          <p:cNvPr id="3" name="Espace réservé du contenu 2"/>
          <p:cNvSpPr>
            <a:spLocks noGrp="1"/>
          </p:cNvSpPr>
          <p:nvPr>
            <p:ph idx="1"/>
          </p:nvPr>
        </p:nvSpPr>
        <p:spPr/>
        <p:txBody>
          <a:bodyPr>
            <a:normAutofit fontScale="77500" lnSpcReduction="20000"/>
          </a:bodyPr>
          <a:lstStyle/>
          <a:p>
            <a:r>
              <a:rPr lang="fr-FR" dirty="0"/>
              <a:t>L’histoire de Joseph, fils de Jacob, le patriarche, nous permet de découvrir que Dieu ne se lasse pas de donner, de pardonner, de nourrir, de sauver. </a:t>
            </a:r>
          </a:p>
          <a:p>
            <a:r>
              <a:rPr lang="fr-FR" dirty="0"/>
              <a:t>Le personnage de Joseph annonce Jésus-Christ, le Fils bien-aimé du Père, qui donne sa vie pour sauver ses frères et les réunir dans un même amour, une même communion. </a:t>
            </a:r>
          </a:p>
          <a:p>
            <a:r>
              <a:rPr lang="fr-FR" dirty="0"/>
              <a:t>Avec le Seigneur, le bien triomphe.</a:t>
            </a:r>
          </a:p>
          <a:p>
            <a:endParaRPr lang="fr-FR" dirty="0"/>
          </a:p>
          <a:p>
            <a:pPr algn="ctr">
              <a:buNone/>
            </a:pPr>
            <a:r>
              <a:rPr lang="fr-FR" b="1" i="1" dirty="0"/>
              <a:t>"C'est pour préserver vos vies </a:t>
            </a:r>
            <a:br>
              <a:rPr lang="fr-FR" b="1" i="1" dirty="0"/>
            </a:br>
            <a:r>
              <a:rPr lang="fr-FR" b="1" i="1" dirty="0"/>
              <a:t>que Dieu m'a envoyé en avant de vous." </a:t>
            </a:r>
            <a:r>
              <a:rPr lang="fr-FR" dirty="0"/>
              <a:t>(</a:t>
            </a:r>
            <a:r>
              <a:rPr lang="fr-FR" dirty="0" err="1"/>
              <a:t>Gn</a:t>
            </a:r>
            <a:r>
              <a:rPr lang="fr-FR" dirty="0"/>
              <a:t> 45,5)</a:t>
            </a:r>
          </a:p>
          <a:p>
            <a:pPr algn="ctr">
              <a:buNone/>
            </a:pPr>
            <a:endParaRPr lang="fr-FR" dirty="0"/>
          </a:p>
          <a:p>
            <a:pPr algn="ctr">
              <a:buNone/>
            </a:pPr>
            <a:r>
              <a:rPr lang="fr-FR" b="1" i="1" dirty="0"/>
              <a:t>"Le mal que vous aviez projeté de me faire, Dieu l'a transformé en bien, afin de sauver la vie à un peuple nombreux." </a:t>
            </a:r>
            <a:r>
              <a:rPr lang="fr-FR" dirty="0"/>
              <a:t>(</a:t>
            </a:r>
            <a:r>
              <a:rPr lang="fr-FR" dirty="0" err="1"/>
              <a:t>Gn</a:t>
            </a:r>
            <a:r>
              <a:rPr lang="fr-FR" dirty="0"/>
              <a:t> 50,20)</a:t>
            </a:r>
          </a:p>
          <a:p>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95536" y="692696"/>
            <a:ext cx="7726363" cy="1143000"/>
          </a:xfrm>
        </p:spPr>
        <p:txBody>
          <a:bodyPr>
            <a:normAutofit fontScale="90000"/>
          </a:bodyPr>
          <a:lstStyle/>
          <a:p>
            <a:r>
              <a:rPr lang="fr-FR" sz="4000" dirty="0"/>
              <a:t>Joseph et la femme de Putiphar (Genèse 39, 7-20)</a:t>
            </a:r>
          </a:p>
        </p:txBody>
      </p:sp>
      <p:pic>
        <p:nvPicPr>
          <p:cNvPr id="5018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565650"/>
          </a:xfrm>
          <a:noFill/>
          <a:ln/>
        </p:spPr>
      </p:pic>
      <p:sp>
        <p:nvSpPr>
          <p:cNvPr id="50179" name="Rectangle 3"/>
          <p:cNvSpPr>
            <a:spLocks noGrp="1" noChangeArrowheads="1"/>
          </p:cNvSpPr>
          <p:nvPr>
            <p:ph type="body" sz="half" idx="2"/>
          </p:nvPr>
        </p:nvSpPr>
        <p:spPr>
          <a:xfrm>
            <a:off x="5003800" y="1981200"/>
            <a:ext cx="4138613" cy="4616450"/>
          </a:xfrm>
        </p:spPr>
        <p:txBody>
          <a:bodyPr/>
          <a:lstStyle/>
          <a:p>
            <a:r>
              <a:rPr lang="fr-FR" sz="2800"/>
              <a:t>Jésus a-t-il lui aussi été trahi ?</a:t>
            </a:r>
          </a:p>
          <a:p>
            <a:r>
              <a:rPr lang="fr-FR" sz="2800"/>
              <a:t>Par qui ?</a:t>
            </a:r>
          </a:p>
          <a:p>
            <a:r>
              <a:rPr lang="fr-FR" sz="2800"/>
              <a:t>Et par un autre de ses disciples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9512" y="692696"/>
            <a:ext cx="7726363" cy="1143000"/>
          </a:xfrm>
        </p:spPr>
        <p:txBody>
          <a:bodyPr>
            <a:normAutofit/>
          </a:bodyPr>
          <a:lstStyle/>
          <a:p>
            <a:r>
              <a:rPr lang="fr-FR" sz="3600" dirty="0"/>
              <a:t>Le songe de Pharaon, vaches grasses et vaches maigres (Genèse 41, 1-7)</a:t>
            </a:r>
          </a:p>
        </p:txBody>
      </p:sp>
      <p:pic>
        <p:nvPicPr>
          <p:cNvPr id="5325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250825" y="1916113"/>
            <a:ext cx="4576763" cy="4752975"/>
          </a:xfrm>
          <a:noFill/>
          <a:ln/>
        </p:spPr>
      </p:pic>
      <p:sp>
        <p:nvSpPr>
          <p:cNvPr id="53251" name="Rectangle 3"/>
          <p:cNvSpPr>
            <a:spLocks noGrp="1" noChangeArrowheads="1"/>
          </p:cNvSpPr>
          <p:nvPr>
            <p:ph type="body" sz="half" idx="2"/>
          </p:nvPr>
        </p:nvSpPr>
        <p:spPr>
          <a:xfrm>
            <a:off x="5003800" y="1981200"/>
            <a:ext cx="4138613" cy="4616450"/>
          </a:xfrm>
        </p:spPr>
        <p:txBody>
          <a:bodyPr/>
          <a:lstStyle/>
          <a:p>
            <a:pPr>
              <a:lnSpc>
                <a:spcPct val="80000"/>
              </a:lnSpc>
            </a:pPr>
            <a:r>
              <a:rPr lang="fr-FR" sz="2000"/>
              <a:t>Pharaon, habillé de pourpre et couronné comme un roi médiéval, dort, couché sur un lit, la tête appuyée sur sa main droite, le bras gauche allongé le long du corps.</a:t>
            </a:r>
          </a:p>
          <a:p>
            <a:pPr>
              <a:lnSpc>
                <a:spcPct val="80000"/>
              </a:lnSpc>
            </a:pPr>
            <a:r>
              <a:rPr lang="fr-FR" sz="2000"/>
              <a:t>Des vaches bien grasses, dressées sur leurs pattes, le dominent et le regardent.</a:t>
            </a:r>
          </a:p>
          <a:p>
            <a:pPr>
              <a:lnSpc>
                <a:spcPct val="80000"/>
              </a:lnSpc>
            </a:pPr>
            <a:r>
              <a:rPr lang="fr-FR" sz="2000"/>
              <a:t>En bas, à droite, sept vaches faméliques, couchées, pattes repliées sous elles, tournent le dos à Pharaon.</a:t>
            </a:r>
          </a:p>
          <a:p>
            <a:pPr>
              <a:lnSpc>
                <a:spcPct val="80000"/>
              </a:lnSpc>
            </a:pPr>
            <a:r>
              <a:rPr lang="fr-FR" sz="2000"/>
              <a:t>La posture de Pharaon se retrouve fréquemment dans les vitraux et les icônes pour le Joseph de l’Évangile.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79512" y="692696"/>
            <a:ext cx="7726363" cy="1143000"/>
          </a:xfrm>
        </p:spPr>
        <p:txBody>
          <a:bodyPr>
            <a:normAutofit/>
          </a:bodyPr>
          <a:lstStyle/>
          <a:p>
            <a:r>
              <a:rPr lang="fr-FR" sz="3600" dirty="0"/>
              <a:t>Le songe de Pharaon, vaches grasses et vaches maigres (Genèse 41, 1-7)</a:t>
            </a:r>
          </a:p>
        </p:txBody>
      </p:sp>
      <p:pic>
        <p:nvPicPr>
          <p:cNvPr id="5222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250825" y="1916113"/>
            <a:ext cx="4576763" cy="4752975"/>
          </a:xfrm>
          <a:noFill/>
          <a:ln/>
        </p:spPr>
      </p:pic>
      <p:sp>
        <p:nvSpPr>
          <p:cNvPr id="52227" name="Rectangle 3"/>
          <p:cNvSpPr>
            <a:spLocks noGrp="1" noChangeArrowheads="1"/>
          </p:cNvSpPr>
          <p:nvPr>
            <p:ph type="body" sz="half" idx="2"/>
          </p:nvPr>
        </p:nvSpPr>
        <p:spPr>
          <a:xfrm>
            <a:off x="5003800" y="1981200"/>
            <a:ext cx="4138613" cy="4616450"/>
          </a:xfrm>
        </p:spPr>
        <p:txBody>
          <a:bodyPr/>
          <a:lstStyle/>
          <a:p>
            <a:r>
              <a:rPr lang="fr-FR" sz="2800"/>
              <a:t>Jésus est-il allé en Égypte, le pays des pharaons ?</a:t>
            </a:r>
          </a:p>
          <a:p>
            <a:r>
              <a:rPr lang="fr-FR" sz="2800"/>
              <a:t>Si oui, à quel moment de sa vie ?</a:t>
            </a:r>
          </a:p>
          <a:p>
            <a:r>
              <a:rPr lang="fr-FR" sz="2800"/>
              <a:t>Pourquoi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14348" y="642918"/>
            <a:ext cx="7726363" cy="1143000"/>
          </a:xfrm>
        </p:spPr>
        <p:txBody>
          <a:bodyPr>
            <a:normAutofit fontScale="90000"/>
          </a:bodyPr>
          <a:lstStyle/>
          <a:p>
            <a:r>
              <a:rPr lang="fr-FR" sz="4000" dirty="0"/>
              <a:t>Joseph explique les songes à Pharaon (Genèse 41, 14-16)</a:t>
            </a:r>
          </a:p>
        </p:txBody>
      </p:sp>
      <p:pic>
        <p:nvPicPr>
          <p:cNvPr id="5530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02175" cy="4752975"/>
          </a:xfrm>
          <a:noFill/>
          <a:ln/>
        </p:spPr>
      </p:pic>
      <p:sp>
        <p:nvSpPr>
          <p:cNvPr id="55299" name="Rectangle 3"/>
          <p:cNvSpPr>
            <a:spLocks noGrp="1" noChangeArrowheads="1"/>
          </p:cNvSpPr>
          <p:nvPr>
            <p:ph type="body" sz="half" idx="2"/>
          </p:nvPr>
        </p:nvSpPr>
        <p:spPr>
          <a:xfrm>
            <a:off x="5003800" y="1981200"/>
            <a:ext cx="4138613" cy="4616450"/>
          </a:xfrm>
        </p:spPr>
        <p:txBody>
          <a:bodyPr>
            <a:normAutofit lnSpcReduction="10000"/>
          </a:bodyPr>
          <a:lstStyle/>
          <a:p>
            <a:pPr>
              <a:lnSpc>
                <a:spcPct val="80000"/>
              </a:lnSpc>
            </a:pPr>
            <a:r>
              <a:rPr lang="fr-FR" sz="1800"/>
              <a:t>Joseph, à droite, vient d’expliquer les songes à Pharaon qui est placé au milieu de l’image.</a:t>
            </a:r>
          </a:p>
          <a:p>
            <a:pPr>
              <a:lnSpc>
                <a:spcPct val="80000"/>
              </a:lnSpc>
            </a:pPr>
            <a:r>
              <a:rPr lang="fr-FR" sz="1800"/>
              <a:t>Celui-ci nomme Joseph grand intendant du Royaume.</a:t>
            </a:r>
          </a:p>
          <a:p>
            <a:pPr>
              <a:lnSpc>
                <a:spcPct val="80000"/>
              </a:lnSpc>
            </a:pPr>
            <a:r>
              <a:rPr lang="fr-FR" sz="1800"/>
              <a:t>Il lui donne le sceptre du pouvoir.</a:t>
            </a:r>
          </a:p>
          <a:p>
            <a:pPr>
              <a:lnSpc>
                <a:spcPct val="80000"/>
              </a:lnSpc>
            </a:pPr>
            <a:r>
              <a:rPr lang="fr-FR" sz="1800"/>
              <a:t>Joseph esquisse une génuflexion, signe d’obédience ?</a:t>
            </a:r>
          </a:p>
          <a:p>
            <a:pPr>
              <a:lnSpc>
                <a:spcPct val="80000"/>
              </a:lnSpc>
            </a:pPr>
            <a:r>
              <a:rPr lang="fr-FR" sz="1800"/>
              <a:t>À gauche, un serviteur assiste à la scène.</a:t>
            </a:r>
          </a:p>
          <a:p>
            <a:pPr>
              <a:lnSpc>
                <a:spcPct val="80000"/>
              </a:lnSpc>
            </a:pPr>
            <a:r>
              <a:rPr lang="fr-FR" sz="1800"/>
              <a:t>Le linge blanc, en bas à droite, sur lequel est assis Joseph, pourrait faire allusion au drap de la tentation de la femme de Putiphar qui est à l’origine de son malheur et de son emprisonnement.</a:t>
            </a:r>
          </a:p>
          <a:p>
            <a:pPr>
              <a:lnSpc>
                <a:spcPct val="80000"/>
              </a:lnSpc>
            </a:pPr>
            <a:r>
              <a:rPr lang="fr-FR" sz="1800"/>
              <a:t>Il serait le signe du mal écrasé et dominé.</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928662" y="642918"/>
            <a:ext cx="7726363" cy="1143000"/>
          </a:xfrm>
        </p:spPr>
        <p:txBody>
          <a:bodyPr>
            <a:normAutofit fontScale="90000"/>
          </a:bodyPr>
          <a:lstStyle/>
          <a:p>
            <a:r>
              <a:rPr lang="fr-FR" sz="4000" dirty="0"/>
              <a:t>Joseph explique les songes à Pharaon (Genèse 41, 14-16)</a:t>
            </a:r>
          </a:p>
        </p:txBody>
      </p:sp>
      <p:pic>
        <p:nvPicPr>
          <p:cNvPr id="5427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02175" cy="4752975"/>
          </a:xfrm>
          <a:noFill/>
          <a:ln/>
        </p:spPr>
      </p:pic>
      <p:sp>
        <p:nvSpPr>
          <p:cNvPr id="54275" name="Rectangle 3"/>
          <p:cNvSpPr>
            <a:spLocks noGrp="1" noChangeArrowheads="1"/>
          </p:cNvSpPr>
          <p:nvPr>
            <p:ph type="body" sz="half" idx="2"/>
          </p:nvPr>
        </p:nvSpPr>
        <p:spPr>
          <a:xfrm>
            <a:off x="5003800" y="1981200"/>
            <a:ext cx="4138613" cy="4616450"/>
          </a:xfrm>
        </p:spPr>
        <p:txBody>
          <a:bodyPr/>
          <a:lstStyle/>
          <a:p>
            <a:r>
              <a:rPr lang="fr-FR" sz="2800"/>
              <a:t>Jésus expliquait-il des histoires ?</a:t>
            </a:r>
          </a:p>
          <a:p>
            <a:r>
              <a:rPr lang="fr-FR" sz="2800"/>
              <a:t>Jésus avait-il un sceptre comme Joseph ?</a:t>
            </a:r>
          </a:p>
          <a:p>
            <a:r>
              <a:rPr lang="fr-FR" sz="2800"/>
              <a:t>Si oui, quand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1520" y="620688"/>
            <a:ext cx="7726363" cy="1143000"/>
          </a:xfrm>
        </p:spPr>
        <p:txBody>
          <a:bodyPr>
            <a:normAutofit fontScale="90000"/>
          </a:bodyPr>
          <a:lstStyle/>
          <a:p>
            <a:r>
              <a:rPr lang="fr-FR" sz="4000" dirty="0"/>
              <a:t>La fouille des sacs des frères de Joseph (Genèse 44, 1-13)</a:t>
            </a:r>
          </a:p>
        </p:txBody>
      </p:sp>
      <p:pic>
        <p:nvPicPr>
          <p:cNvPr id="5734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24413" cy="4752975"/>
          </a:xfrm>
          <a:noFill/>
          <a:ln/>
        </p:spPr>
      </p:pic>
      <p:sp>
        <p:nvSpPr>
          <p:cNvPr id="57347" name="Rectangle 3"/>
          <p:cNvSpPr>
            <a:spLocks noGrp="1" noChangeArrowheads="1"/>
          </p:cNvSpPr>
          <p:nvPr>
            <p:ph type="body" sz="half" idx="2"/>
          </p:nvPr>
        </p:nvSpPr>
        <p:spPr>
          <a:xfrm>
            <a:off x="5003800" y="1981200"/>
            <a:ext cx="4138613" cy="4616450"/>
          </a:xfrm>
        </p:spPr>
        <p:txBody>
          <a:bodyPr/>
          <a:lstStyle/>
          <a:p>
            <a:r>
              <a:rPr lang="fr-FR" sz="2800"/>
              <a:t>Joseph fouille le sac de Benjamin qui regarde la scène du haut de sa monture et en sort la coupe d’argent qu’il a fait cacher.</a:t>
            </a:r>
          </a:p>
          <a:p>
            <a:r>
              <a:rPr lang="fr-FR" sz="2800"/>
              <a:t>Benjamin tient un bâton dans la main droite.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51520" y="692696"/>
            <a:ext cx="7726363" cy="1143000"/>
          </a:xfrm>
        </p:spPr>
        <p:txBody>
          <a:bodyPr>
            <a:normAutofit fontScale="90000"/>
          </a:bodyPr>
          <a:lstStyle/>
          <a:p>
            <a:r>
              <a:rPr lang="fr-FR" sz="4000" dirty="0"/>
              <a:t>La fouille des sacs des frères de Joseph (Genèse 44, 1-13)</a:t>
            </a:r>
          </a:p>
        </p:txBody>
      </p:sp>
      <p:pic>
        <p:nvPicPr>
          <p:cNvPr id="5632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24413" cy="4752975"/>
          </a:xfrm>
          <a:noFill/>
          <a:ln/>
        </p:spPr>
      </p:pic>
      <p:sp>
        <p:nvSpPr>
          <p:cNvPr id="56323" name="Rectangle 3"/>
          <p:cNvSpPr>
            <a:spLocks noGrp="1" noChangeArrowheads="1"/>
          </p:cNvSpPr>
          <p:nvPr>
            <p:ph type="body" sz="half" idx="2"/>
          </p:nvPr>
        </p:nvSpPr>
        <p:spPr>
          <a:xfrm>
            <a:off x="5003800" y="1981200"/>
            <a:ext cx="4138613" cy="4616450"/>
          </a:xfrm>
        </p:spPr>
        <p:txBody>
          <a:bodyPr/>
          <a:lstStyle/>
          <a:p>
            <a:r>
              <a:rPr lang="fr-FR" sz="2800"/>
              <a:t>Jésus a-t-il lui aussi été accusé ?</a:t>
            </a:r>
          </a:p>
          <a:p>
            <a:r>
              <a:rPr lang="fr-FR" sz="2800"/>
              <a:t>De quoi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1520" y="548680"/>
            <a:ext cx="7726363" cy="1143000"/>
          </a:xfrm>
        </p:spPr>
        <p:txBody>
          <a:bodyPr>
            <a:normAutofit fontScale="90000"/>
          </a:bodyPr>
          <a:lstStyle/>
          <a:p>
            <a:r>
              <a:rPr lang="fr-FR" sz="4000" dirty="0"/>
              <a:t>Joseph se fait reconnaître à ses frères (Genèse 45, 1-8)</a:t>
            </a:r>
          </a:p>
        </p:txBody>
      </p:sp>
      <p:pic>
        <p:nvPicPr>
          <p:cNvPr id="5939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95850" cy="4778375"/>
          </a:xfrm>
          <a:noFill/>
          <a:ln/>
        </p:spPr>
      </p:pic>
      <p:sp>
        <p:nvSpPr>
          <p:cNvPr id="59395" name="Rectangle 3"/>
          <p:cNvSpPr>
            <a:spLocks noGrp="1" noChangeArrowheads="1"/>
          </p:cNvSpPr>
          <p:nvPr>
            <p:ph type="body" sz="half" idx="2"/>
          </p:nvPr>
        </p:nvSpPr>
        <p:spPr>
          <a:xfrm>
            <a:off x="5003800" y="1981200"/>
            <a:ext cx="4138613" cy="4616450"/>
          </a:xfrm>
        </p:spPr>
        <p:txBody>
          <a:bodyPr/>
          <a:lstStyle/>
          <a:p>
            <a:pPr>
              <a:lnSpc>
                <a:spcPct val="80000"/>
              </a:lnSpc>
            </a:pPr>
            <a:r>
              <a:rPr lang="fr-FR" sz="1600"/>
              <a:t>Joseph, à droite, toujours en habit pourpre, se fait reconnaître et se réconcilie avec ses frères.</a:t>
            </a:r>
          </a:p>
          <a:p>
            <a:pPr>
              <a:lnSpc>
                <a:spcPct val="80000"/>
              </a:lnSpc>
            </a:pPr>
            <a:r>
              <a:rPr lang="fr-FR" sz="1600"/>
              <a:t>Au centre de l’image, un des frères montre du doigt celui que Joseph embrasse, certainement Benjamin : Joseph avait exigé que ses frères le lui amènent.</a:t>
            </a:r>
          </a:p>
          <a:p>
            <a:pPr>
              <a:lnSpc>
                <a:spcPct val="80000"/>
              </a:lnSpc>
            </a:pPr>
            <a:r>
              <a:rPr lang="fr-FR" sz="1600"/>
              <a:t>Un autre, vêtu d’une tunique verte, attend son tour.</a:t>
            </a:r>
          </a:p>
          <a:p>
            <a:pPr>
              <a:lnSpc>
                <a:spcPct val="80000"/>
              </a:lnSpc>
            </a:pPr>
            <a:r>
              <a:rPr lang="fr-FR" sz="1600"/>
              <a:t>Le dernier, blond, juvénile est juché sur un chameau.</a:t>
            </a:r>
          </a:p>
          <a:p>
            <a:pPr>
              <a:lnSpc>
                <a:spcPct val="80000"/>
              </a:lnSpc>
            </a:pPr>
            <a:r>
              <a:rPr lang="fr-FR" sz="1600"/>
              <a:t>Au premier plan, en bas, un sac de farine.</a:t>
            </a:r>
          </a:p>
          <a:p>
            <a:pPr>
              <a:lnSpc>
                <a:spcPct val="80000"/>
              </a:lnSpc>
            </a:pPr>
            <a:r>
              <a:rPr lang="fr-FR" sz="1600"/>
              <a:t>Le mouvement en avant des personnages et des animaux montre la dynamique de la réconciliation : un mouvement à double sens.</a:t>
            </a:r>
          </a:p>
          <a:p>
            <a:pPr>
              <a:lnSpc>
                <a:spcPct val="80000"/>
              </a:lnSpc>
            </a:pPr>
            <a:r>
              <a:rPr lang="fr-FR" sz="1600"/>
              <a:t>L’accolade de Joseph et de Benjamin peut faire penser à la parabole du fils prodigue.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23528" y="620688"/>
            <a:ext cx="7726363" cy="1143000"/>
          </a:xfrm>
        </p:spPr>
        <p:txBody>
          <a:bodyPr>
            <a:normAutofit fontScale="90000"/>
          </a:bodyPr>
          <a:lstStyle/>
          <a:p>
            <a:r>
              <a:rPr lang="fr-FR" sz="4000" dirty="0"/>
              <a:t>Joseph se fait reconnaître à ses frères (Genèse 45, 1-8)</a:t>
            </a:r>
          </a:p>
        </p:txBody>
      </p:sp>
      <p:pic>
        <p:nvPicPr>
          <p:cNvPr id="5837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95850" cy="4778375"/>
          </a:xfrm>
          <a:noFill/>
          <a:ln/>
        </p:spPr>
      </p:pic>
      <p:sp>
        <p:nvSpPr>
          <p:cNvPr id="58371" name="Rectangle 3"/>
          <p:cNvSpPr>
            <a:spLocks noGrp="1" noChangeArrowheads="1"/>
          </p:cNvSpPr>
          <p:nvPr>
            <p:ph type="body" sz="half" idx="2"/>
          </p:nvPr>
        </p:nvSpPr>
        <p:spPr>
          <a:xfrm>
            <a:off x="5003800" y="1981200"/>
            <a:ext cx="4138613" cy="4616450"/>
          </a:xfrm>
        </p:spPr>
        <p:txBody>
          <a:bodyPr/>
          <a:lstStyle/>
          <a:p>
            <a:r>
              <a:rPr lang="fr-FR" sz="2800"/>
              <a:t>Jésus s’est-il fait reconnaître à des proches ?</a:t>
            </a:r>
          </a:p>
          <a:p>
            <a:r>
              <a:rPr lang="fr-FR" sz="2800"/>
              <a:t>Jésus a-t-il pardonné, comme Joseph a pardonné à ses frères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51521" y="620688"/>
            <a:ext cx="6696744" cy="1143000"/>
          </a:xfrm>
        </p:spPr>
        <p:txBody>
          <a:bodyPr>
            <a:normAutofit fontScale="90000"/>
          </a:bodyPr>
          <a:lstStyle/>
          <a:p>
            <a:r>
              <a:rPr lang="fr-FR" sz="4000" dirty="0"/>
              <a:t>Joseph donne à manger à ses frères (Genèse 43, 31)</a:t>
            </a:r>
          </a:p>
        </p:txBody>
      </p:sp>
      <p:pic>
        <p:nvPicPr>
          <p:cNvPr id="6144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89138"/>
            <a:ext cx="4679950" cy="4560887"/>
          </a:xfrm>
          <a:noFill/>
          <a:ln/>
        </p:spPr>
      </p:pic>
      <p:sp>
        <p:nvSpPr>
          <p:cNvPr id="61443" name="Rectangle 3"/>
          <p:cNvSpPr>
            <a:spLocks noGrp="1" noChangeArrowheads="1"/>
          </p:cNvSpPr>
          <p:nvPr>
            <p:ph type="body" sz="half" idx="2"/>
          </p:nvPr>
        </p:nvSpPr>
        <p:spPr>
          <a:xfrm>
            <a:off x="5003800" y="1981200"/>
            <a:ext cx="4138613" cy="4616450"/>
          </a:xfrm>
        </p:spPr>
        <p:txBody>
          <a:bodyPr/>
          <a:lstStyle/>
          <a:p>
            <a:r>
              <a:rPr lang="fr-FR" sz="2800"/>
              <a:t>Joseph, au centre, en tunique rouge, propose de la nourriture à ses frères.</a:t>
            </a:r>
          </a:p>
          <a:p>
            <a:r>
              <a:rPr lang="fr-FR" sz="2800"/>
              <a:t>Les mets sont étalés devant eux.</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9500" y="500050"/>
            <a:ext cx="7726363" cy="1143000"/>
          </a:xfrm>
        </p:spPr>
        <p:txBody>
          <a:bodyPr/>
          <a:lstStyle/>
          <a:p>
            <a:r>
              <a:rPr lang="fr-FR" dirty="0"/>
              <a:t>Propositions catéchétiques</a:t>
            </a:r>
          </a:p>
        </p:txBody>
      </p:sp>
      <p:sp>
        <p:nvSpPr>
          <p:cNvPr id="5" name="Espace réservé du texte 4"/>
          <p:cNvSpPr>
            <a:spLocks noGrp="1"/>
          </p:cNvSpPr>
          <p:nvPr>
            <p:ph type="body" sz="half" idx="1"/>
          </p:nvPr>
        </p:nvSpPr>
        <p:spPr/>
        <p:txBody>
          <a:bodyPr/>
          <a:lstStyle/>
          <a:p>
            <a:pPr marL="0" indent="0">
              <a:buNone/>
            </a:pPr>
            <a:r>
              <a:rPr lang="fr-FR" dirty="0"/>
              <a:t>Il est encore possible aujourd’hui de descendre en Égypte et de remonter !</a:t>
            </a:r>
          </a:p>
        </p:txBody>
      </p:sp>
      <p:pic>
        <p:nvPicPr>
          <p:cNvPr id="7" name="Espace réservé du contenu 6" descr="Joseph_jete_dans_la_citerne.gif"/>
          <p:cNvPicPr>
            <a:picLocks noGrp="1" noChangeAspect="1"/>
          </p:cNvPicPr>
          <p:nvPr>
            <p:ph sz="half" idx="2"/>
          </p:nvPr>
        </p:nvPicPr>
        <p:blipFill>
          <a:blip r:embed="rId2" cstate="print"/>
          <a:stretch>
            <a:fillRect/>
          </a:stretch>
        </p:blipFill>
        <p:spPr>
          <a:xfrm>
            <a:off x="2154056" y="2725045"/>
            <a:ext cx="5204026" cy="3294756"/>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51521" y="692696"/>
            <a:ext cx="7128792" cy="1143000"/>
          </a:xfrm>
        </p:spPr>
        <p:txBody>
          <a:bodyPr>
            <a:normAutofit fontScale="90000"/>
          </a:bodyPr>
          <a:lstStyle/>
          <a:p>
            <a:r>
              <a:rPr lang="fr-FR" sz="4000" dirty="0"/>
              <a:t>Joseph donne à manger à ses frères (Genèse 43, 31)</a:t>
            </a:r>
          </a:p>
        </p:txBody>
      </p:sp>
      <p:pic>
        <p:nvPicPr>
          <p:cNvPr id="6042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89138"/>
            <a:ext cx="4679950" cy="4560887"/>
          </a:xfrm>
          <a:noFill/>
          <a:ln/>
        </p:spPr>
      </p:pic>
      <p:sp>
        <p:nvSpPr>
          <p:cNvPr id="60419" name="Rectangle 3"/>
          <p:cNvSpPr>
            <a:spLocks noGrp="1" noChangeArrowheads="1"/>
          </p:cNvSpPr>
          <p:nvPr>
            <p:ph type="body" sz="half" idx="2"/>
          </p:nvPr>
        </p:nvSpPr>
        <p:spPr>
          <a:xfrm>
            <a:off x="5003800" y="1981200"/>
            <a:ext cx="4138613" cy="4616450"/>
          </a:xfrm>
        </p:spPr>
        <p:txBody>
          <a:bodyPr/>
          <a:lstStyle/>
          <a:p>
            <a:r>
              <a:rPr lang="fr-FR" sz="2800"/>
              <a:t>Comme Joseph, Jésus a-t-il lui aussi nourri des proches ?</a:t>
            </a:r>
          </a:p>
          <a:p>
            <a:r>
              <a:rPr lang="fr-FR" sz="2800"/>
              <a:t>Quand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57224" y="785794"/>
            <a:ext cx="7726363" cy="1143000"/>
          </a:xfrm>
        </p:spPr>
        <p:txBody>
          <a:bodyPr>
            <a:normAutofit fontScale="90000"/>
          </a:bodyPr>
          <a:lstStyle/>
          <a:p>
            <a:r>
              <a:rPr lang="fr-FR" sz="4000" dirty="0"/>
              <a:t>Joseph garde son troupeau </a:t>
            </a:r>
            <a:br>
              <a:rPr lang="fr-FR" sz="4000" dirty="0"/>
            </a:br>
            <a:r>
              <a:rPr lang="fr-FR" sz="4000" dirty="0"/>
              <a:t>(Genèse 37, 2)</a:t>
            </a:r>
          </a:p>
        </p:txBody>
      </p:sp>
      <p:pic>
        <p:nvPicPr>
          <p:cNvPr id="6349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95850" cy="4578350"/>
          </a:xfrm>
          <a:noFill/>
          <a:ln/>
        </p:spPr>
      </p:pic>
      <p:sp>
        <p:nvSpPr>
          <p:cNvPr id="63491" name="Rectangle 3"/>
          <p:cNvSpPr>
            <a:spLocks noGrp="1" noChangeArrowheads="1"/>
          </p:cNvSpPr>
          <p:nvPr>
            <p:ph type="body" sz="half" idx="2"/>
          </p:nvPr>
        </p:nvSpPr>
        <p:spPr>
          <a:xfrm>
            <a:off x="5003800" y="1981200"/>
            <a:ext cx="4138613" cy="4616450"/>
          </a:xfrm>
        </p:spPr>
        <p:txBody>
          <a:bodyPr/>
          <a:lstStyle/>
          <a:p>
            <a:r>
              <a:rPr lang="fr-FR" sz="2800"/>
              <a:t>À droite, Joseph garde ses bêtes.</a:t>
            </a:r>
          </a:p>
          <a:p>
            <a:r>
              <a:rPr lang="fr-FR" sz="2800"/>
              <a:t>Cette scène évoque celle du fils prodigue qui garde les cochons.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85786" y="642918"/>
            <a:ext cx="7726363" cy="1143000"/>
          </a:xfrm>
        </p:spPr>
        <p:txBody>
          <a:bodyPr>
            <a:normAutofit fontScale="90000"/>
          </a:bodyPr>
          <a:lstStyle/>
          <a:p>
            <a:r>
              <a:rPr lang="fr-FR" sz="4000" dirty="0"/>
              <a:t>Joseph garde son troupeau </a:t>
            </a:r>
            <a:br>
              <a:rPr lang="fr-FR" sz="4000" dirty="0"/>
            </a:br>
            <a:r>
              <a:rPr lang="fr-FR" sz="4000" dirty="0"/>
              <a:t>(Genèse 37, 2)</a:t>
            </a:r>
          </a:p>
        </p:txBody>
      </p:sp>
      <p:pic>
        <p:nvPicPr>
          <p:cNvPr id="6246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95850" cy="4578350"/>
          </a:xfrm>
          <a:noFill/>
          <a:ln/>
        </p:spPr>
      </p:pic>
      <p:sp>
        <p:nvSpPr>
          <p:cNvPr id="62467" name="Rectangle 3"/>
          <p:cNvSpPr>
            <a:spLocks noGrp="1" noChangeArrowheads="1"/>
          </p:cNvSpPr>
          <p:nvPr>
            <p:ph type="body" sz="half" idx="2"/>
          </p:nvPr>
        </p:nvSpPr>
        <p:spPr>
          <a:xfrm>
            <a:off x="5003800" y="1981200"/>
            <a:ext cx="4138613" cy="4616450"/>
          </a:xfrm>
        </p:spPr>
        <p:txBody>
          <a:bodyPr/>
          <a:lstStyle/>
          <a:p>
            <a:r>
              <a:rPr lang="fr-FR" sz="2800"/>
              <a:t>Jésus gardait-il des troupeaux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51520" y="620688"/>
            <a:ext cx="7726363" cy="1143000"/>
          </a:xfrm>
        </p:spPr>
        <p:txBody>
          <a:bodyPr>
            <a:normAutofit fontScale="90000"/>
          </a:bodyPr>
          <a:lstStyle/>
          <a:p>
            <a:r>
              <a:rPr lang="fr-FR" sz="4000" dirty="0"/>
              <a:t>Joseph accueille son plus jeune frère Benjamin (Genèse 43, 29-30)</a:t>
            </a:r>
          </a:p>
        </p:txBody>
      </p:sp>
      <p:pic>
        <p:nvPicPr>
          <p:cNvPr id="6554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95850" cy="4624387"/>
          </a:xfrm>
          <a:noFill/>
          <a:ln/>
        </p:spPr>
      </p:pic>
      <p:sp>
        <p:nvSpPr>
          <p:cNvPr id="65539" name="Rectangle 3"/>
          <p:cNvSpPr>
            <a:spLocks noGrp="1" noChangeArrowheads="1"/>
          </p:cNvSpPr>
          <p:nvPr>
            <p:ph type="body" sz="half" idx="2"/>
          </p:nvPr>
        </p:nvSpPr>
        <p:spPr>
          <a:xfrm>
            <a:off x="5003800" y="1981200"/>
            <a:ext cx="4138613" cy="4616450"/>
          </a:xfrm>
        </p:spPr>
        <p:txBody>
          <a:bodyPr/>
          <a:lstStyle/>
          <a:p>
            <a:r>
              <a:rPr lang="fr-FR" sz="2800"/>
              <a:t>Joseph, en tunique rouge, accueille Benjamin et va l’introduire dans sa maison.</a:t>
            </a:r>
          </a:p>
          <a:p>
            <a:r>
              <a:rPr lang="fr-FR" sz="2800"/>
              <a:t>Cette scène évoque, elle aussi, un passage du fils prodigue : l’accueil du fils aîné par le père.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23529" y="620688"/>
            <a:ext cx="7056784" cy="1143000"/>
          </a:xfrm>
        </p:spPr>
        <p:txBody>
          <a:bodyPr>
            <a:normAutofit fontScale="90000"/>
          </a:bodyPr>
          <a:lstStyle/>
          <a:p>
            <a:r>
              <a:rPr lang="fr-FR" sz="4000" dirty="0"/>
              <a:t>Joseph accueille son plus jeune frère Benjamin (Genèse 43, 29-30)</a:t>
            </a:r>
          </a:p>
        </p:txBody>
      </p:sp>
      <p:pic>
        <p:nvPicPr>
          <p:cNvPr id="6451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07950" y="1916113"/>
            <a:ext cx="4895850" cy="4624387"/>
          </a:xfrm>
          <a:noFill/>
          <a:ln/>
        </p:spPr>
      </p:pic>
      <p:sp>
        <p:nvSpPr>
          <p:cNvPr id="64515" name="Rectangle 3"/>
          <p:cNvSpPr>
            <a:spLocks noGrp="1" noChangeArrowheads="1"/>
          </p:cNvSpPr>
          <p:nvPr>
            <p:ph type="body" sz="half" idx="2"/>
          </p:nvPr>
        </p:nvSpPr>
        <p:spPr>
          <a:xfrm>
            <a:off x="5003800" y="1981200"/>
            <a:ext cx="4138613" cy="4616450"/>
          </a:xfrm>
        </p:spPr>
        <p:txBody>
          <a:bodyPr/>
          <a:lstStyle/>
          <a:p>
            <a:r>
              <a:rPr lang="fr-FR" sz="2800"/>
              <a:t>Jésus fait-il passer des personnes par une porte ?</a:t>
            </a:r>
          </a:p>
          <a:p>
            <a:r>
              <a:rPr lang="fr-FR" sz="2800"/>
              <a:t>De plus, par sa mort et sa résurrection, Jésus a-t-il ouvert une porte ?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85786" y="642918"/>
            <a:ext cx="7726363" cy="1143000"/>
          </a:xfrm>
        </p:spPr>
        <p:txBody>
          <a:bodyPr>
            <a:normAutofit fontScale="90000"/>
          </a:bodyPr>
          <a:lstStyle/>
          <a:p>
            <a:r>
              <a:rPr lang="fr-FR" sz="4000" dirty="0"/>
              <a:t>Les songes de Joseph</a:t>
            </a:r>
            <a:br>
              <a:rPr lang="fr-FR" sz="4000" dirty="0"/>
            </a:br>
            <a:r>
              <a:rPr lang="fr-FR" sz="4000" dirty="0"/>
              <a:t>(Genèse 37, 5-11)</a:t>
            </a:r>
          </a:p>
        </p:txBody>
      </p:sp>
      <p:pic>
        <p:nvPicPr>
          <p:cNvPr id="67588"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691062" cy="4752975"/>
          </a:xfrm>
          <a:noFill/>
          <a:ln/>
        </p:spPr>
      </p:pic>
      <p:sp>
        <p:nvSpPr>
          <p:cNvPr id="67587" name="Rectangle 3"/>
          <p:cNvSpPr>
            <a:spLocks noGrp="1" noChangeArrowheads="1"/>
          </p:cNvSpPr>
          <p:nvPr>
            <p:ph type="body" sz="half" idx="2"/>
          </p:nvPr>
        </p:nvSpPr>
        <p:spPr>
          <a:xfrm>
            <a:off x="5003800" y="1981200"/>
            <a:ext cx="4138613" cy="4616450"/>
          </a:xfrm>
        </p:spPr>
        <p:txBody>
          <a:bodyPr>
            <a:normAutofit/>
          </a:bodyPr>
          <a:lstStyle/>
          <a:p>
            <a:pPr>
              <a:lnSpc>
                <a:spcPct val="80000"/>
              </a:lnSpc>
            </a:pPr>
            <a:r>
              <a:rPr lang="fr-FR" sz="2000"/>
              <a:t>En bas de l’image, Joseph dort, le bras gauche pendant, la tête reposant sur son poignet droit.</a:t>
            </a:r>
          </a:p>
          <a:p>
            <a:pPr>
              <a:lnSpc>
                <a:spcPct val="80000"/>
              </a:lnSpc>
            </a:pPr>
            <a:r>
              <a:rPr lang="fr-FR" sz="2000"/>
              <a:t>Le haut de son corps, vêtu d’une tunique bleu-vert, émerge de drapements blancs.</a:t>
            </a:r>
          </a:p>
          <a:p>
            <a:pPr>
              <a:lnSpc>
                <a:spcPct val="80000"/>
              </a:lnSpc>
            </a:pPr>
            <a:r>
              <a:rPr lang="fr-FR" sz="2000"/>
              <a:t>Sont alignés juste au-dessus de lui, onze gerbes stylisées, onze cercles représentant les onze étoiles du songe, la lune et le soleil.</a:t>
            </a:r>
          </a:p>
          <a:p>
            <a:pPr>
              <a:lnSpc>
                <a:spcPct val="80000"/>
              </a:lnSpc>
            </a:pPr>
            <a:r>
              <a:rPr lang="fr-FR" sz="2000"/>
              <a:t>La position allongée de Joseph évoque celle de Jessé, et avec lui toute la généalogie qui conduit jusqu’à Jésus.</a:t>
            </a:r>
          </a:p>
          <a:p>
            <a:pPr>
              <a:lnSpc>
                <a:spcPct val="80000"/>
              </a:lnSpc>
            </a:pPr>
            <a:r>
              <a:rPr lang="fr-FR" sz="2000"/>
              <a:t>Pharaon,dans une des images précédentes a la même position.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85786" y="714356"/>
            <a:ext cx="7726363" cy="1143000"/>
          </a:xfrm>
        </p:spPr>
        <p:txBody>
          <a:bodyPr>
            <a:normAutofit fontScale="90000"/>
          </a:bodyPr>
          <a:lstStyle/>
          <a:p>
            <a:r>
              <a:rPr lang="fr-FR" sz="4000" dirty="0"/>
              <a:t>Les songes de Joseph</a:t>
            </a:r>
            <a:br>
              <a:rPr lang="fr-FR" sz="4000" dirty="0"/>
            </a:br>
            <a:r>
              <a:rPr lang="fr-FR" sz="4000" dirty="0"/>
              <a:t>(Genèse 37, 5-11)</a:t>
            </a:r>
          </a:p>
        </p:txBody>
      </p:sp>
      <p:pic>
        <p:nvPicPr>
          <p:cNvPr id="6656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691062" cy="4752975"/>
          </a:xfrm>
          <a:noFill/>
          <a:ln/>
        </p:spPr>
      </p:pic>
      <p:sp>
        <p:nvSpPr>
          <p:cNvPr id="66563" name="Rectangle 3"/>
          <p:cNvSpPr>
            <a:spLocks noGrp="1" noChangeArrowheads="1"/>
          </p:cNvSpPr>
          <p:nvPr>
            <p:ph type="body" sz="half" idx="2"/>
          </p:nvPr>
        </p:nvSpPr>
        <p:spPr>
          <a:xfrm>
            <a:off x="5003800" y="1981200"/>
            <a:ext cx="4138613" cy="4616450"/>
          </a:xfrm>
        </p:spPr>
        <p:txBody>
          <a:bodyPr/>
          <a:lstStyle/>
          <a:p>
            <a:r>
              <a:rPr lang="fr-FR" sz="2800"/>
              <a:t>Quel proche de Jésus a fait un songe ?</a:t>
            </a:r>
          </a:p>
          <a:p>
            <a:r>
              <a:rPr lang="fr-FR" sz="2800"/>
              <a:t>Que lui annonçait-il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85786" y="642918"/>
            <a:ext cx="7726363" cy="1143000"/>
          </a:xfrm>
        </p:spPr>
        <p:txBody>
          <a:bodyPr>
            <a:normAutofit fontScale="90000"/>
          </a:bodyPr>
          <a:lstStyle/>
          <a:p>
            <a:r>
              <a:rPr lang="fr-FR" sz="4000" dirty="0"/>
              <a:t>Joseph amasse les récoltes</a:t>
            </a:r>
            <a:br>
              <a:rPr lang="fr-FR" sz="4000" dirty="0"/>
            </a:br>
            <a:r>
              <a:rPr lang="fr-FR" sz="4000" dirty="0"/>
              <a:t>(Genèse 41, 7)</a:t>
            </a:r>
          </a:p>
        </p:txBody>
      </p:sp>
      <p:pic>
        <p:nvPicPr>
          <p:cNvPr id="69636"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672012"/>
          </a:xfrm>
          <a:noFill/>
          <a:ln/>
        </p:spPr>
      </p:pic>
      <p:sp>
        <p:nvSpPr>
          <p:cNvPr id="69635" name="Rectangle 3"/>
          <p:cNvSpPr>
            <a:spLocks noGrp="1" noChangeArrowheads="1"/>
          </p:cNvSpPr>
          <p:nvPr>
            <p:ph type="body" sz="half" idx="2"/>
          </p:nvPr>
        </p:nvSpPr>
        <p:spPr>
          <a:xfrm>
            <a:off x="5003800" y="1981200"/>
            <a:ext cx="4138613" cy="4616450"/>
          </a:xfrm>
        </p:spPr>
        <p:txBody>
          <a:bodyPr/>
          <a:lstStyle/>
          <a:p>
            <a:pPr>
              <a:lnSpc>
                <a:spcPct val="80000"/>
              </a:lnSpc>
            </a:pPr>
            <a:r>
              <a:rPr lang="fr-FR" sz="1600"/>
              <a:t>Joseph, en tunique rouge, sceptre du pouvoir sous le bras, donne, de sa main droite, des ordres aux deux esclaves (au second plan) qui apportent des sacs de blé.</a:t>
            </a:r>
          </a:p>
          <a:p>
            <a:pPr>
              <a:lnSpc>
                <a:spcPct val="80000"/>
              </a:lnSpc>
            </a:pPr>
            <a:r>
              <a:rPr lang="fr-FR" sz="1600"/>
              <a:t>Au milieu, au premier plan, un autre esclave verse un sac de farine dans une cuve.</a:t>
            </a:r>
          </a:p>
          <a:p>
            <a:pPr>
              <a:lnSpc>
                <a:spcPct val="80000"/>
              </a:lnSpc>
            </a:pPr>
            <a:r>
              <a:rPr lang="fr-FR" sz="1600"/>
              <a:t>Le blé s’écoule en deux jets blancs et rejoint celui qui est déjà engrangé sous forme de vagues.</a:t>
            </a:r>
          </a:p>
          <a:p>
            <a:pPr>
              <a:lnSpc>
                <a:spcPct val="80000"/>
              </a:lnSpc>
            </a:pPr>
            <a:r>
              <a:rPr lang="fr-FR" sz="1600"/>
              <a:t>À droite de Joseph, des provisions sont amassées.</a:t>
            </a:r>
          </a:p>
          <a:p>
            <a:pPr>
              <a:lnSpc>
                <a:spcPct val="80000"/>
              </a:lnSpc>
            </a:pPr>
            <a:r>
              <a:rPr lang="fr-FR" sz="1600"/>
              <a:t>Une analogie peut être faite entre Joseph, sceptre à la main, et Moïse, bâton à la main.</a:t>
            </a:r>
          </a:p>
          <a:p>
            <a:pPr>
              <a:lnSpc>
                <a:spcPct val="80000"/>
              </a:lnSpc>
            </a:pPr>
            <a:r>
              <a:rPr lang="fr-FR" sz="1600"/>
              <a:t>Joseph, dominant les flots de farine et Moïse, passant les flots : ils aident tous les deux le peuple à passer d’un risque de mort à la vie.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57224" y="642918"/>
            <a:ext cx="7726363" cy="1143000"/>
          </a:xfrm>
        </p:spPr>
        <p:txBody>
          <a:bodyPr>
            <a:normAutofit fontScale="90000"/>
          </a:bodyPr>
          <a:lstStyle/>
          <a:p>
            <a:r>
              <a:rPr lang="fr-FR" sz="4000" dirty="0"/>
              <a:t>Joseph amasse les récoltes</a:t>
            </a:r>
            <a:br>
              <a:rPr lang="fr-FR" sz="4000" dirty="0"/>
            </a:br>
            <a:r>
              <a:rPr lang="fr-FR" sz="4000" dirty="0"/>
              <a:t>(Genèse 41, 7)</a:t>
            </a:r>
          </a:p>
        </p:txBody>
      </p:sp>
      <p:pic>
        <p:nvPicPr>
          <p:cNvPr id="6861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16113"/>
            <a:ext cx="4752975" cy="4672012"/>
          </a:xfrm>
          <a:noFill/>
          <a:ln/>
        </p:spPr>
      </p:pic>
      <p:sp>
        <p:nvSpPr>
          <p:cNvPr id="68611" name="Rectangle 3"/>
          <p:cNvSpPr>
            <a:spLocks noGrp="1" noChangeArrowheads="1"/>
          </p:cNvSpPr>
          <p:nvPr>
            <p:ph type="body" sz="half" idx="2"/>
          </p:nvPr>
        </p:nvSpPr>
        <p:spPr>
          <a:xfrm>
            <a:off x="5003800" y="1981200"/>
            <a:ext cx="4138613" cy="4616450"/>
          </a:xfrm>
        </p:spPr>
        <p:txBody>
          <a:bodyPr/>
          <a:lstStyle/>
          <a:p>
            <a:r>
              <a:rPr lang="fr-FR" sz="2800"/>
              <a:t>Joseph est maître du blé, des récoltes et du pain.</a:t>
            </a:r>
          </a:p>
          <a:p>
            <a:r>
              <a:rPr lang="fr-FR" sz="2800"/>
              <a:t>Et Jésus qu’a-t-il fait avec le pain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51520" y="692696"/>
            <a:ext cx="7726363" cy="1143000"/>
          </a:xfrm>
        </p:spPr>
        <p:txBody>
          <a:bodyPr>
            <a:normAutofit fontScale="90000"/>
          </a:bodyPr>
          <a:lstStyle/>
          <a:p>
            <a:r>
              <a:rPr lang="fr-FR" sz="4000" dirty="0"/>
              <a:t>Joseph, vendu, amené en Égypte (Genèse 37, 28)</a:t>
            </a:r>
          </a:p>
        </p:txBody>
      </p:sp>
      <p:pic>
        <p:nvPicPr>
          <p:cNvPr id="7168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89138"/>
            <a:ext cx="4606925" cy="4679950"/>
          </a:xfrm>
          <a:noFill/>
          <a:ln/>
        </p:spPr>
      </p:pic>
      <p:sp>
        <p:nvSpPr>
          <p:cNvPr id="71683" name="Rectangle 3"/>
          <p:cNvSpPr>
            <a:spLocks noGrp="1" noChangeArrowheads="1"/>
          </p:cNvSpPr>
          <p:nvPr>
            <p:ph type="body" sz="half" idx="2"/>
          </p:nvPr>
        </p:nvSpPr>
        <p:spPr>
          <a:xfrm>
            <a:off x="5003800" y="1981200"/>
            <a:ext cx="4138613" cy="4616450"/>
          </a:xfrm>
        </p:spPr>
        <p:txBody>
          <a:bodyPr>
            <a:normAutofit/>
          </a:bodyPr>
          <a:lstStyle/>
          <a:p>
            <a:pPr>
              <a:lnSpc>
                <a:spcPct val="80000"/>
              </a:lnSpc>
            </a:pPr>
            <a:r>
              <a:rPr lang="fr-FR" sz="2000"/>
              <a:t>Joseph est au premier plan, en tunique rouge.</a:t>
            </a:r>
          </a:p>
          <a:p>
            <a:pPr>
              <a:lnSpc>
                <a:spcPct val="80000"/>
              </a:lnSpc>
            </a:pPr>
            <a:r>
              <a:rPr lang="fr-FR" sz="2000"/>
              <a:t>À gauche de l’image, ses frères sont groupés : ils reçoivent l’argent de la vente et le forcent à suivre le marchand déjà sur sa monture.</a:t>
            </a:r>
          </a:p>
          <a:p>
            <a:pPr>
              <a:lnSpc>
                <a:spcPct val="80000"/>
              </a:lnSpc>
            </a:pPr>
            <a:r>
              <a:rPr lang="fr-FR" sz="2000"/>
              <a:t>Un des frères, peut-être Ruben qui l’a sauvé de la mort, pose sa main sur l’épaule de Joseph, comme pour l’encourager.</a:t>
            </a:r>
          </a:p>
          <a:p>
            <a:pPr>
              <a:lnSpc>
                <a:spcPct val="80000"/>
              </a:lnSpc>
            </a:pPr>
            <a:r>
              <a:rPr lang="fr-FR" sz="2000"/>
              <a:t>Joseph se retourne vers ce qu’il quitte, vers son passé, vers les derniers instants de son enfance.</a:t>
            </a:r>
          </a:p>
          <a:p>
            <a:pPr>
              <a:lnSpc>
                <a:spcPct val="80000"/>
              </a:lnSpc>
            </a:pPr>
            <a:r>
              <a:rPr lang="fr-FR" sz="2000"/>
              <a:t>Ou est-ce un regard de reproche et de désespoir vers le frère qui pose sa main sur son épaule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Objectifs</a:t>
            </a:r>
          </a:p>
        </p:txBody>
      </p:sp>
      <p:sp>
        <p:nvSpPr>
          <p:cNvPr id="5" name="Espace réservé du contenu 4"/>
          <p:cNvSpPr>
            <a:spLocks noGrp="1"/>
          </p:cNvSpPr>
          <p:nvPr>
            <p:ph idx="1"/>
          </p:nvPr>
        </p:nvSpPr>
        <p:spPr/>
        <p:txBody>
          <a:bodyPr>
            <a:normAutofit/>
          </a:bodyPr>
          <a:lstStyle/>
          <a:p>
            <a:r>
              <a:rPr lang="fr-FR" dirty="0"/>
              <a:t>Découvrir et s’approprier les deux grands récits de Joseph :</a:t>
            </a:r>
          </a:p>
          <a:p>
            <a:pPr lvl="1"/>
            <a:r>
              <a:rPr lang="fr-FR" dirty="0"/>
              <a:t>Le patriarche du Premier Testament (Genèse 37 à 50).</a:t>
            </a:r>
          </a:p>
          <a:p>
            <a:pPr lvl="1"/>
            <a:r>
              <a:rPr lang="fr-FR" dirty="0"/>
              <a:t>Joseph de l’évangile, père adoptif de Jésus (Matthieu 1, 1-25).</a:t>
            </a:r>
          </a:p>
          <a:p>
            <a:r>
              <a:rPr lang="fr-FR" dirty="0"/>
              <a:t>Se questionner, faire des liens entre eux afin de donner du sens et prier aujourd’hui.</a:t>
            </a:r>
          </a:p>
        </p:txBody>
      </p:sp>
      <p:sp>
        <p:nvSpPr>
          <p:cNvPr id="2" name="ZoneTexte 1">
            <a:extLst>
              <a:ext uri="{FF2B5EF4-FFF2-40B4-BE49-F238E27FC236}">
                <a16:creationId xmlns:a16="http://schemas.microsoft.com/office/drawing/2014/main" id="{A99A2712-AF16-CE54-A3F0-9694559B94EE}"/>
              </a:ext>
            </a:extLst>
          </p:cNvPr>
          <p:cNvSpPr txBox="1"/>
          <p:nvPr/>
        </p:nvSpPr>
        <p:spPr>
          <a:xfrm>
            <a:off x="3059832" y="5558333"/>
            <a:ext cx="3960440" cy="646331"/>
          </a:xfrm>
          <a:prstGeom prst="rect">
            <a:avLst/>
          </a:prstGeom>
          <a:noFill/>
        </p:spPr>
        <p:txBody>
          <a:bodyPr wrap="square" rtlCol="0">
            <a:spAutoFit/>
          </a:bodyPr>
          <a:lstStyle/>
          <a:p>
            <a:r>
              <a:rPr lang="fr-FR" dirty="0"/>
              <a:t>Voir les propositions pour chaque âge </a:t>
            </a:r>
          </a:p>
          <a:p>
            <a:r>
              <a:rPr lang="fr-FR" dirty="0"/>
              <a:t>Sur le site dans les onglets concernés </a:t>
            </a:r>
          </a:p>
        </p:txBody>
      </p:sp>
      <p:pic>
        <p:nvPicPr>
          <p:cNvPr id="3" name="Image 2" descr="Une image contenant motif, art, point, pixel&#10;&#10;Le contenu généré par l’IA peut être incorrect.">
            <a:extLst>
              <a:ext uri="{FF2B5EF4-FFF2-40B4-BE49-F238E27FC236}">
                <a16:creationId xmlns:a16="http://schemas.microsoft.com/office/drawing/2014/main" id="{5DB3F6F7-715D-05F2-F1FF-33FD7097E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5540" y="4897157"/>
            <a:ext cx="1281581" cy="128158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51520" y="620688"/>
            <a:ext cx="7726363" cy="1143000"/>
          </a:xfrm>
        </p:spPr>
        <p:txBody>
          <a:bodyPr>
            <a:normAutofit fontScale="90000"/>
          </a:bodyPr>
          <a:lstStyle/>
          <a:p>
            <a:r>
              <a:rPr lang="fr-FR" sz="4000" dirty="0"/>
              <a:t>Joseph, vendu, amené en Égypte (Genèse 37, 28)</a:t>
            </a:r>
          </a:p>
        </p:txBody>
      </p:sp>
      <p:pic>
        <p:nvPicPr>
          <p:cNvPr id="70660"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p:blipFill>
        <p:spPr>
          <a:xfrm>
            <a:off x="179388" y="1989138"/>
            <a:ext cx="4606925" cy="4679950"/>
          </a:xfrm>
          <a:noFill/>
          <a:ln/>
        </p:spPr>
      </p:pic>
      <p:sp>
        <p:nvSpPr>
          <p:cNvPr id="70659" name="Rectangle 3"/>
          <p:cNvSpPr>
            <a:spLocks noGrp="1" noChangeArrowheads="1"/>
          </p:cNvSpPr>
          <p:nvPr>
            <p:ph type="body" sz="half" idx="2"/>
          </p:nvPr>
        </p:nvSpPr>
        <p:spPr>
          <a:xfrm>
            <a:off x="5003800" y="1981200"/>
            <a:ext cx="4138613" cy="4616450"/>
          </a:xfrm>
        </p:spPr>
        <p:txBody>
          <a:bodyPr/>
          <a:lstStyle/>
          <a:p>
            <a:r>
              <a:rPr lang="fr-FR" sz="2800"/>
              <a:t>Jésus est-il trahi, vendu comme Joseph ?</a:t>
            </a:r>
          </a:p>
          <a:p>
            <a:r>
              <a:rPr lang="fr-FR" sz="2800"/>
              <a:t>Le vêtement rouge nous rappelle-t-il quelque chose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385770"/>
            <a:ext cx="5643602" cy="1603070"/>
          </a:xfrm>
        </p:spPr>
        <p:txBody>
          <a:bodyPr>
            <a:normAutofit fontScale="90000"/>
          </a:bodyPr>
          <a:lstStyle/>
          <a:p>
            <a:r>
              <a:rPr lang="fr-FR" sz="4000" dirty="0"/>
              <a:t>Synthèse</a:t>
            </a:r>
            <a:br>
              <a:rPr lang="fr-FR" sz="4000" dirty="0"/>
            </a:br>
            <a:r>
              <a:rPr lang="fr-FR" sz="4000" dirty="0"/>
              <a:t>Les rapprochements entre le premier Joseph et Jésus…</a:t>
            </a:r>
          </a:p>
        </p:txBody>
      </p:sp>
      <p:sp>
        <p:nvSpPr>
          <p:cNvPr id="11267" name="Rectangle 3"/>
          <p:cNvSpPr>
            <a:spLocks noGrp="1" noChangeArrowheads="1"/>
          </p:cNvSpPr>
          <p:nvPr>
            <p:ph type="body" sz="half" idx="1"/>
          </p:nvPr>
        </p:nvSpPr>
        <p:spPr>
          <a:xfrm>
            <a:off x="1000100" y="2357430"/>
            <a:ext cx="6596236" cy="4114800"/>
          </a:xfrm>
        </p:spPr>
        <p:txBody>
          <a:bodyPr>
            <a:normAutofit/>
          </a:bodyPr>
          <a:lstStyle/>
          <a:p>
            <a:pPr marL="0" indent="0">
              <a:buNone/>
            </a:pPr>
            <a:endParaRPr lang="fr-FR" sz="2800" dirty="0"/>
          </a:p>
          <a:p>
            <a:pPr marL="0" indent="0">
              <a:buNone/>
            </a:pPr>
            <a:r>
              <a:rPr lang="fr-FR" sz="2800" dirty="0"/>
              <a:t>Essayons de regarder</a:t>
            </a:r>
            <a:endParaRPr lang="fr-FR" b="1" dirty="0">
              <a:solidFill>
                <a:srgbClr val="FF0000"/>
              </a:solidFill>
              <a:latin typeface="+mj-lt"/>
            </a:endParaRPr>
          </a:p>
          <a:p>
            <a:pPr marL="0" indent="0">
              <a:spcBef>
                <a:spcPct val="20000"/>
              </a:spcBef>
              <a:buNone/>
            </a:pPr>
            <a:r>
              <a:rPr lang="fr-FR" b="1" dirty="0">
                <a:solidFill>
                  <a:srgbClr val="FF0000"/>
                </a:solidFill>
                <a:latin typeface="+mj-lt"/>
              </a:rPr>
              <a:t>Ce qui est identique</a:t>
            </a:r>
          </a:p>
          <a:p>
            <a:pPr marL="0" indent="0">
              <a:buNone/>
            </a:pPr>
            <a:r>
              <a:rPr lang="fr-FR" sz="3000" b="1" dirty="0">
                <a:solidFill>
                  <a:srgbClr val="7030A0"/>
                </a:solidFill>
                <a:latin typeface="+mj-lt"/>
              </a:rPr>
              <a:t>Ce qui est différent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p:blipFill>
        <p:spPr>
          <a:xfrm>
            <a:off x="468313" y="404813"/>
            <a:ext cx="3095625" cy="3078162"/>
          </a:xfrm>
          <a:noFill/>
          <a:ln/>
        </p:spPr>
      </p:pic>
      <p:pic>
        <p:nvPicPr>
          <p:cNvPr id="1229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p:blipFill>
        <p:spPr>
          <a:xfrm>
            <a:off x="468313" y="3429000"/>
            <a:ext cx="3095625" cy="3008313"/>
          </a:xfrm>
          <a:noFill/>
          <a:ln/>
        </p:spPr>
      </p:pic>
      <p:sp>
        <p:nvSpPr>
          <p:cNvPr id="12290" name="Rectangle 2"/>
          <p:cNvSpPr>
            <a:spLocks noGrp="1" noChangeArrowheads="1"/>
          </p:cNvSpPr>
          <p:nvPr>
            <p:ph type="body" sz="half" idx="3"/>
          </p:nvPr>
        </p:nvSpPr>
        <p:spPr>
          <a:xfrm>
            <a:off x="3857620" y="4143380"/>
            <a:ext cx="5000660" cy="1949450"/>
          </a:xfrm>
        </p:spPr>
        <p:txBody>
          <a:bodyPr/>
          <a:lstStyle/>
          <a:p>
            <a:r>
              <a:rPr lang="fr-FR" sz="2800" b="1" dirty="0">
                <a:solidFill>
                  <a:srgbClr val="7030A0"/>
                </a:solidFill>
                <a:latin typeface="+mj-lt"/>
              </a:rPr>
              <a:t>On complote contre eux : ils sont rejetés</a:t>
            </a:r>
          </a:p>
        </p:txBody>
      </p:sp>
      <p:sp>
        <p:nvSpPr>
          <p:cNvPr id="12293" name="Rectangle 5"/>
          <p:cNvSpPr>
            <a:spLocks noChangeArrowheads="1"/>
          </p:cNvSpPr>
          <p:nvPr/>
        </p:nvSpPr>
        <p:spPr bwMode="auto">
          <a:xfrm>
            <a:off x="4211638"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2294" name="Rectangle 6"/>
          <p:cNvSpPr>
            <a:spLocks noChangeArrowheads="1"/>
          </p:cNvSpPr>
          <p:nvPr/>
        </p:nvSpPr>
        <p:spPr bwMode="auto">
          <a:xfrm>
            <a:off x="4140200"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2295" name="Rectangle 7"/>
          <p:cNvSpPr>
            <a:spLocks noChangeArrowheads="1"/>
          </p:cNvSpPr>
          <p:nvPr/>
        </p:nvSpPr>
        <p:spPr bwMode="auto">
          <a:xfrm>
            <a:off x="3851275" y="836613"/>
            <a:ext cx="3529038" cy="24479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fr-FR" sz="2800" b="1" dirty="0">
                <a:solidFill>
                  <a:srgbClr val="FF0000"/>
                </a:solidFill>
                <a:latin typeface="+mj-lt"/>
              </a:rPr>
              <a:t>Ils sont fils bien-aimés de leur père, envoyés vers leurs frères.</a:t>
            </a:r>
          </a:p>
          <a:p>
            <a:pPr marL="342900" indent="-342900">
              <a:spcBef>
                <a:spcPct val="20000"/>
              </a:spcBef>
              <a:buFontTx/>
              <a:buChar char="•"/>
            </a:pPr>
            <a:r>
              <a:rPr lang="fr-FR" sz="2800" b="1" dirty="0">
                <a:solidFill>
                  <a:srgbClr val="FF0000"/>
                </a:solidFill>
                <a:latin typeface="+mj-lt"/>
              </a:rPr>
              <a:t>Ils ont trente ans.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p:blipFill>
        <p:spPr>
          <a:xfrm>
            <a:off x="539750" y="333375"/>
            <a:ext cx="3255963" cy="3311525"/>
          </a:xfrm>
          <a:noFill/>
          <a:ln/>
        </p:spPr>
      </p:pic>
      <p:pic>
        <p:nvPicPr>
          <p:cNvPr id="13319"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p:blipFill>
        <p:spPr>
          <a:xfrm>
            <a:off x="539750" y="3429000"/>
            <a:ext cx="3240088" cy="3221038"/>
          </a:xfrm>
          <a:noFill/>
          <a:ln/>
        </p:spPr>
      </p:pic>
      <p:sp>
        <p:nvSpPr>
          <p:cNvPr id="13314" name="Rectangle 2"/>
          <p:cNvSpPr>
            <a:spLocks noGrp="1" noChangeArrowheads="1"/>
          </p:cNvSpPr>
          <p:nvPr>
            <p:ph type="body" sz="half" idx="3"/>
          </p:nvPr>
        </p:nvSpPr>
        <p:spPr>
          <a:xfrm>
            <a:off x="4000496" y="4214818"/>
            <a:ext cx="4786346" cy="1949450"/>
          </a:xfrm>
        </p:spPr>
        <p:txBody>
          <a:bodyPr>
            <a:normAutofit/>
          </a:bodyPr>
          <a:lstStyle/>
          <a:p>
            <a:r>
              <a:rPr lang="fr-FR" b="1" dirty="0">
                <a:solidFill>
                  <a:srgbClr val="7030A0"/>
                </a:solidFill>
                <a:latin typeface="+mj-lt"/>
              </a:rPr>
              <a:t>Ils sont dépouillés de leur tunique</a:t>
            </a:r>
          </a:p>
        </p:txBody>
      </p:sp>
      <p:sp>
        <p:nvSpPr>
          <p:cNvPr id="13315" name="Rectangle 3"/>
          <p:cNvSpPr>
            <a:spLocks noChangeArrowheads="1"/>
          </p:cNvSpPr>
          <p:nvPr/>
        </p:nvSpPr>
        <p:spPr bwMode="auto">
          <a:xfrm>
            <a:off x="4211638"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3316" name="Rectangle 4"/>
          <p:cNvSpPr>
            <a:spLocks noChangeArrowheads="1"/>
          </p:cNvSpPr>
          <p:nvPr/>
        </p:nvSpPr>
        <p:spPr bwMode="auto">
          <a:xfrm>
            <a:off x="4140200"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3317" name="Rectangle 5"/>
          <p:cNvSpPr>
            <a:spLocks noChangeArrowheads="1"/>
          </p:cNvSpPr>
          <p:nvPr/>
        </p:nvSpPr>
        <p:spPr bwMode="auto">
          <a:xfrm>
            <a:off x="3851275" y="836613"/>
            <a:ext cx="3529038" cy="24479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fr-FR" sz="2800" b="1" dirty="0">
                <a:solidFill>
                  <a:srgbClr val="FF0000"/>
                </a:solidFill>
                <a:latin typeface="+mj-lt"/>
              </a:rPr>
              <a:t>Joseph dans la citerne et Jésus dans le tombeau.</a:t>
            </a:r>
          </a:p>
          <a:p>
            <a:pPr marL="342900" indent="-342900">
              <a:spcBef>
                <a:spcPct val="20000"/>
              </a:spcBef>
              <a:buFontTx/>
              <a:buChar char="•"/>
            </a:pPr>
            <a:r>
              <a:rPr lang="fr-FR" sz="2800" b="1" dirty="0">
                <a:solidFill>
                  <a:srgbClr val="FF0000"/>
                </a:solidFill>
                <a:latin typeface="+mj-lt"/>
              </a:rPr>
              <a:t>Joseph est libéré le troisième jour, Jésus ressuscite.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p:blipFill>
        <p:spPr>
          <a:xfrm>
            <a:off x="323850" y="404813"/>
            <a:ext cx="3311525" cy="3138487"/>
          </a:xfrm>
          <a:noFill/>
          <a:ln/>
        </p:spPr>
      </p:pic>
      <p:pic>
        <p:nvPicPr>
          <p:cNvPr id="14343"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p:blipFill>
        <p:spPr>
          <a:xfrm>
            <a:off x="323850" y="3441700"/>
            <a:ext cx="3311525" cy="3181350"/>
          </a:xfrm>
          <a:noFill/>
          <a:ln/>
        </p:spPr>
      </p:pic>
      <p:sp>
        <p:nvSpPr>
          <p:cNvPr id="14338" name="Rectangle 2"/>
          <p:cNvSpPr>
            <a:spLocks noGrp="1" noChangeArrowheads="1"/>
          </p:cNvSpPr>
          <p:nvPr>
            <p:ph type="body" sz="half" idx="3"/>
          </p:nvPr>
        </p:nvSpPr>
        <p:spPr>
          <a:xfrm>
            <a:off x="3851275" y="5157788"/>
            <a:ext cx="3810000" cy="1443037"/>
          </a:xfrm>
        </p:spPr>
        <p:txBody>
          <a:bodyPr>
            <a:normAutofit/>
          </a:bodyPr>
          <a:lstStyle/>
          <a:p>
            <a:r>
              <a:rPr lang="fr-FR" b="1" dirty="0">
                <a:solidFill>
                  <a:srgbClr val="7030A0"/>
                </a:solidFill>
                <a:latin typeface="+mj-lt"/>
              </a:rPr>
              <a:t>Jésus est trahi.</a:t>
            </a:r>
          </a:p>
        </p:txBody>
      </p:sp>
      <p:sp>
        <p:nvSpPr>
          <p:cNvPr id="14339" name="Rectangle 3"/>
          <p:cNvSpPr>
            <a:spLocks noChangeArrowheads="1"/>
          </p:cNvSpPr>
          <p:nvPr/>
        </p:nvSpPr>
        <p:spPr bwMode="auto">
          <a:xfrm>
            <a:off x="4211638"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4340" name="Rectangle 4"/>
          <p:cNvSpPr>
            <a:spLocks noChangeArrowheads="1"/>
          </p:cNvSpPr>
          <p:nvPr/>
        </p:nvSpPr>
        <p:spPr bwMode="auto">
          <a:xfrm>
            <a:off x="4140200"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4341" name="Rectangle 5"/>
          <p:cNvSpPr>
            <a:spLocks noChangeArrowheads="1"/>
          </p:cNvSpPr>
          <p:nvPr/>
        </p:nvSpPr>
        <p:spPr bwMode="auto">
          <a:xfrm>
            <a:off x="3851275" y="836613"/>
            <a:ext cx="3745062" cy="24479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fr-FR" sz="2800" b="1" dirty="0">
                <a:solidFill>
                  <a:srgbClr val="FF0000"/>
                </a:solidFill>
                <a:latin typeface="+mj-lt"/>
              </a:rPr>
              <a:t>Jésus est vendu par Judas pour quelques deniers. </a:t>
            </a:r>
          </a:p>
          <a:p>
            <a:pPr marL="342900" indent="-342900">
              <a:spcBef>
                <a:spcPct val="20000"/>
              </a:spcBef>
              <a:buFontTx/>
              <a:buChar char="•"/>
            </a:pPr>
            <a:r>
              <a:rPr lang="fr-FR" sz="2800" b="1" dirty="0">
                <a:solidFill>
                  <a:srgbClr val="FF0000"/>
                </a:solidFill>
                <a:latin typeface="+mj-lt"/>
              </a:rPr>
              <a:t>Il est aussi descendu en Égypte dans son enfance, pour échapper à la mort.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211638"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5363" name="Rectangle 3"/>
          <p:cNvSpPr>
            <a:spLocks noChangeArrowheads="1"/>
          </p:cNvSpPr>
          <p:nvPr/>
        </p:nvSpPr>
        <p:spPr bwMode="auto">
          <a:xfrm>
            <a:off x="4140200"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5364" name="Rectangle 4"/>
          <p:cNvSpPr>
            <a:spLocks noChangeArrowheads="1"/>
          </p:cNvSpPr>
          <p:nvPr/>
        </p:nvSpPr>
        <p:spPr bwMode="auto">
          <a:xfrm>
            <a:off x="3851275" y="836613"/>
            <a:ext cx="3673054" cy="24479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fr-FR" sz="2800" b="1" dirty="0">
                <a:solidFill>
                  <a:srgbClr val="FF0000"/>
                </a:solidFill>
                <a:latin typeface="+mj-lt"/>
              </a:rPr>
              <a:t>Jésus parlait en paraboles, il expliquait l’Écriture</a:t>
            </a:r>
          </a:p>
          <a:p>
            <a:pPr marL="342900" indent="-342900">
              <a:spcBef>
                <a:spcPct val="20000"/>
              </a:spcBef>
              <a:buFontTx/>
              <a:buChar char="•"/>
            </a:pPr>
            <a:r>
              <a:rPr lang="fr-FR" sz="2800" b="1" dirty="0">
                <a:solidFill>
                  <a:srgbClr val="FF0000"/>
                </a:solidFill>
                <a:latin typeface="+mj-lt"/>
              </a:rPr>
              <a:t>Il évoque le pain et le vin comme le grand panetier et l’échanson.</a:t>
            </a:r>
          </a:p>
        </p:txBody>
      </p:sp>
      <p:pic>
        <p:nvPicPr>
          <p:cNvPr id="15365"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p:blipFill>
        <p:spPr>
          <a:xfrm>
            <a:off x="323850" y="188913"/>
            <a:ext cx="3259138" cy="3382962"/>
          </a:xfrm>
          <a:noFill/>
          <a:ln/>
        </p:spPr>
      </p:pic>
      <p:pic>
        <p:nvPicPr>
          <p:cNvPr id="15366"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p:blipFill>
        <p:spPr>
          <a:xfrm>
            <a:off x="323850" y="3573463"/>
            <a:ext cx="3240088" cy="3240087"/>
          </a:xfrm>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p:blipFill>
        <p:spPr>
          <a:xfrm>
            <a:off x="323850" y="188913"/>
            <a:ext cx="3311525" cy="3160712"/>
          </a:xfrm>
          <a:noFill/>
          <a:ln/>
        </p:spPr>
      </p:pic>
      <p:pic>
        <p:nvPicPr>
          <p:cNvPr id="16391"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p:blipFill>
        <p:spPr>
          <a:xfrm>
            <a:off x="323850" y="3323814"/>
            <a:ext cx="3311525" cy="3232150"/>
          </a:xfrm>
          <a:noFill/>
          <a:ln/>
        </p:spPr>
      </p:pic>
      <p:sp>
        <p:nvSpPr>
          <p:cNvPr id="16386" name="Rectangle 2"/>
          <p:cNvSpPr>
            <a:spLocks noGrp="1" noChangeArrowheads="1"/>
          </p:cNvSpPr>
          <p:nvPr>
            <p:ph type="body" sz="half" idx="3"/>
          </p:nvPr>
        </p:nvSpPr>
        <p:spPr>
          <a:xfrm>
            <a:off x="3851274" y="2349500"/>
            <a:ext cx="4864129" cy="4032250"/>
          </a:xfrm>
        </p:spPr>
        <p:txBody>
          <a:bodyPr>
            <a:noAutofit/>
          </a:bodyPr>
          <a:lstStyle/>
          <a:p>
            <a:r>
              <a:rPr lang="fr-FR" b="1" dirty="0">
                <a:solidFill>
                  <a:srgbClr val="7030A0"/>
                </a:solidFill>
                <a:latin typeface="+mj-lt"/>
              </a:rPr>
              <a:t>Les frères ne reconnaissent pas Joseph comme les disciples d’Emmaüs ne reconnaissent pas Jésus.</a:t>
            </a:r>
          </a:p>
          <a:p>
            <a:r>
              <a:rPr lang="fr-FR" b="1" dirty="0">
                <a:solidFill>
                  <a:srgbClr val="7030A0"/>
                </a:solidFill>
                <a:latin typeface="+mj-lt"/>
              </a:rPr>
              <a:t>Jésus se fait reconnaître par ses frères à la résurrection.</a:t>
            </a:r>
          </a:p>
        </p:txBody>
      </p:sp>
      <p:sp>
        <p:nvSpPr>
          <p:cNvPr id="16387" name="Rectangle 3"/>
          <p:cNvSpPr>
            <a:spLocks noChangeArrowheads="1"/>
          </p:cNvSpPr>
          <p:nvPr/>
        </p:nvSpPr>
        <p:spPr bwMode="auto">
          <a:xfrm>
            <a:off x="4211638"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6388" name="Rectangle 4"/>
          <p:cNvSpPr>
            <a:spLocks noChangeArrowheads="1"/>
          </p:cNvSpPr>
          <p:nvPr/>
        </p:nvSpPr>
        <p:spPr bwMode="auto">
          <a:xfrm>
            <a:off x="4140200"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6389" name="Rectangle 5"/>
          <p:cNvSpPr>
            <a:spLocks noChangeArrowheads="1"/>
          </p:cNvSpPr>
          <p:nvPr/>
        </p:nvSpPr>
        <p:spPr bwMode="auto">
          <a:xfrm>
            <a:off x="3851275" y="836613"/>
            <a:ext cx="3745062" cy="15843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fr-FR" sz="2800" b="1" dirty="0">
                <a:solidFill>
                  <a:srgbClr val="FF0000"/>
                </a:solidFill>
                <a:latin typeface="+mj-lt"/>
              </a:rPr>
              <a:t>Jésus a bu à la coupe lors de la passion.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p:blipFill>
        <p:spPr>
          <a:xfrm>
            <a:off x="142844" y="1377577"/>
            <a:ext cx="3749671" cy="3810373"/>
          </a:xfrm>
          <a:noFill/>
          <a:ln/>
        </p:spPr>
      </p:pic>
      <p:sp>
        <p:nvSpPr>
          <p:cNvPr id="17410" name="Rectangle 2"/>
          <p:cNvSpPr>
            <a:spLocks noGrp="1" noChangeArrowheads="1"/>
          </p:cNvSpPr>
          <p:nvPr>
            <p:ph type="body" sz="half" idx="3"/>
          </p:nvPr>
        </p:nvSpPr>
        <p:spPr>
          <a:xfrm>
            <a:off x="3851274" y="3860800"/>
            <a:ext cx="4792691" cy="2740025"/>
          </a:xfrm>
        </p:spPr>
        <p:txBody>
          <a:bodyPr>
            <a:normAutofit/>
          </a:bodyPr>
          <a:lstStyle/>
          <a:p>
            <a:r>
              <a:rPr lang="fr-FR" b="1" dirty="0">
                <a:solidFill>
                  <a:srgbClr val="7030A0"/>
                </a:solidFill>
                <a:latin typeface="+mj-lt"/>
              </a:rPr>
              <a:t>Marie dit à Cana : « </a:t>
            </a:r>
            <a:r>
              <a:rPr lang="fr-FR" b="1" i="1" dirty="0">
                <a:solidFill>
                  <a:srgbClr val="7030A0"/>
                </a:solidFill>
                <a:latin typeface="+mj-lt"/>
              </a:rPr>
              <a:t>Faites tout ce qu’il vous dira</a:t>
            </a:r>
            <a:r>
              <a:rPr lang="fr-FR" b="1" dirty="0">
                <a:solidFill>
                  <a:srgbClr val="7030A0"/>
                </a:solidFill>
                <a:latin typeface="+mj-lt"/>
              </a:rPr>
              <a:t> ». </a:t>
            </a:r>
          </a:p>
          <a:p>
            <a:r>
              <a:rPr lang="fr-FR" b="1" dirty="0">
                <a:solidFill>
                  <a:srgbClr val="7030A0"/>
                </a:solidFill>
                <a:latin typeface="+mj-lt"/>
              </a:rPr>
              <a:t>C’est la reprise textuelle du texte grec (</a:t>
            </a:r>
            <a:r>
              <a:rPr lang="fr-FR" b="1" dirty="0" err="1">
                <a:solidFill>
                  <a:srgbClr val="7030A0"/>
                </a:solidFill>
                <a:latin typeface="+mj-lt"/>
              </a:rPr>
              <a:t>Gn</a:t>
            </a:r>
            <a:r>
              <a:rPr lang="fr-FR" b="1" dirty="0">
                <a:solidFill>
                  <a:srgbClr val="7030A0"/>
                </a:solidFill>
                <a:latin typeface="+mj-lt"/>
              </a:rPr>
              <a:t> 41, 55)</a:t>
            </a:r>
          </a:p>
        </p:txBody>
      </p:sp>
      <p:sp>
        <p:nvSpPr>
          <p:cNvPr id="17411" name="Rectangle 3"/>
          <p:cNvSpPr>
            <a:spLocks noChangeArrowheads="1"/>
          </p:cNvSpPr>
          <p:nvPr/>
        </p:nvSpPr>
        <p:spPr bwMode="auto">
          <a:xfrm>
            <a:off x="4211638"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7412" name="Rectangle 4"/>
          <p:cNvSpPr>
            <a:spLocks noChangeArrowheads="1"/>
          </p:cNvSpPr>
          <p:nvPr/>
        </p:nvSpPr>
        <p:spPr bwMode="auto">
          <a:xfrm>
            <a:off x="4140200" y="2060575"/>
            <a:ext cx="3810000" cy="1947863"/>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endParaRPr kumimoji="1" lang="fr-FR" sz="2800">
              <a:latin typeface="Impact" pitchFamily="34" charset="0"/>
            </a:endParaRPr>
          </a:p>
        </p:txBody>
      </p:sp>
      <p:sp>
        <p:nvSpPr>
          <p:cNvPr id="17413" name="Rectangle 5"/>
          <p:cNvSpPr>
            <a:spLocks noChangeArrowheads="1"/>
          </p:cNvSpPr>
          <p:nvPr/>
        </p:nvSpPr>
        <p:spPr bwMode="auto">
          <a:xfrm>
            <a:off x="3851275" y="836613"/>
            <a:ext cx="3817070" cy="2447925"/>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fr-FR" sz="2800" b="1" dirty="0">
                <a:solidFill>
                  <a:srgbClr val="FF0000"/>
                </a:solidFill>
                <a:latin typeface="+mj-lt"/>
              </a:rPr>
              <a:t>Joseph nourrit ses frères comme Jésus nourrit de son pain de vie.</a:t>
            </a:r>
          </a:p>
          <a:p>
            <a:pPr marL="342900" indent="-342900">
              <a:spcBef>
                <a:spcPct val="20000"/>
              </a:spcBef>
              <a:buFontTx/>
              <a:buChar char="•"/>
            </a:pPr>
            <a:r>
              <a:rPr lang="fr-FR" sz="2800" b="1" dirty="0">
                <a:solidFill>
                  <a:srgbClr val="FF0000"/>
                </a:solidFill>
                <a:latin typeface="+mj-lt"/>
              </a:rPr>
              <a:t>Abondance de pain et de vin.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FR" dirty="0"/>
              <a:t>Questions</a:t>
            </a:r>
          </a:p>
        </p:txBody>
      </p:sp>
      <p:sp>
        <p:nvSpPr>
          <p:cNvPr id="18435" name="Rectangle 3"/>
          <p:cNvSpPr>
            <a:spLocks noGrp="1" noChangeArrowheads="1"/>
          </p:cNvSpPr>
          <p:nvPr>
            <p:ph idx="1"/>
          </p:nvPr>
        </p:nvSpPr>
        <p:spPr/>
        <p:txBody>
          <a:bodyPr/>
          <a:lstStyle/>
          <a:p>
            <a:r>
              <a:rPr lang="fr-FR" dirty="0"/>
              <a:t>Quel rôle a Joseph dans l’Évangile de Matthieu ?</a:t>
            </a:r>
          </a:p>
          <a:p>
            <a:r>
              <a:rPr lang="fr-FR" dirty="0"/>
              <a:t>Pourquoi y a-t-il tant de rapports avec celui du Premier Testament ?</a:t>
            </a:r>
          </a:p>
          <a:p>
            <a:r>
              <a:rPr lang="fr-FR" dirty="0"/>
              <a:t>Pourquoi est-ce si important de dire que Jésus est fils de Joseph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FR"/>
              <a:t>Vers le sens…</a:t>
            </a:r>
          </a:p>
        </p:txBody>
      </p:sp>
      <p:sp>
        <p:nvSpPr>
          <p:cNvPr id="18435" name="Rectangle 3"/>
          <p:cNvSpPr>
            <a:spLocks noGrp="1" noChangeArrowheads="1"/>
          </p:cNvSpPr>
          <p:nvPr>
            <p:ph idx="1"/>
          </p:nvPr>
        </p:nvSpPr>
        <p:spPr/>
        <p:txBody>
          <a:bodyPr>
            <a:normAutofit fontScale="85000" lnSpcReduction="20000"/>
          </a:bodyPr>
          <a:lstStyle/>
          <a:p>
            <a:r>
              <a:rPr lang="fr-FR" dirty="0"/>
              <a:t>Dans le Premier Testament, Joseph est déjà la figure du Messie.</a:t>
            </a:r>
          </a:p>
          <a:p>
            <a:r>
              <a:rPr lang="fr-FR" dirty="0"/>
              <a:t>Le Messie attendu sera fils de Joseph. Il sera un nouveau Joseph.</a:t>
            </a:r>
          </a:p>
          <a:p>
            <a:r>
              <a:rPr lang="fr-FR" dirty="0"/>
              <a:t>Le « Jésus » de Matthieu, descendu en Égypte est donc bien fils de Joseph.</a:t>
            </a:r>
          </a:p>
          <a:p>
            <a:r>
              <a:rPr lang="fr-FR" dirty="0"/>
              <a:t>Par ce lien entre les deux Testaments, « Jésus, fils de Joseph » est une affirmation théologique, une affirmation de foi.</a:t>
            </a:r>
          </a:p>
          <a:p>
            <a:r>
              <a:rPr lang="fr-FR" dirty="0"/>
              <a:t>Il est le fils spirituel, celui qui sera vendu comme esclave pour donner la Parole, le pain et le vin à tous.</a:t>
            </a:r>
          </a:p>
          <a:p>
            <a:r>
              <a:rPr lang="fr-FR" dirty="0"/>
              <a:t>Il descendra en Égypte le Vendredi Saint pour faire remonter chacun, avec lui, à la résurrection.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3888" y="768349"/>
            <a:ext cx="7886700" cy="1724547"/>
          </a:xfrm>
        </p:spPr>
        <p:txBody>
          <a:bodyPr>
            <a:normAutofit fontScale="90000"/>
          </a:bodyPr>
          <a:lstStyle/>
          <a:p>
            <a:r>
              <a:rPr lang="fr-FR" dirty="0"/>
              <a:t>Découvrir Joseph </a:t>
            </a:r>
            <a:br>
              <a:rPr lang="fr-FR" dirty="0"/>
            </a:br>
            <a:r>
              <a:rPr lang="fr-FR" dirty="0"/>
              <a:t>du Premier Testament</a:t>
            </a:r>
          </a:p>
        </p:txBody>
      </p:sp>
      <p:sp>
        <p:nvSpPr>
          <p:cNvPr id="3" name="Espace réservé du texte 2"/>
          <p:cNvSpPr>
            <a:spLocks noGrp="1"/>
          </p:cNvSpPr>
          <p:nvPr>
            <p:ph type="body" idx="1"/>
          </p:nvPr>
        </p:nvSpPr>
        <p:spPr>
          <a:xfrm>
            <a:off x="323528" y="4790765"/>
            <a:ext cx="4524176" cy="1500187"/>
          </a:xfrm>
        </p:spPr>
        <p:txBody>
          <a:bodyPr/>
          <a:lstStyle/>
          <a:p>
            <a:r>
              <a:rPr lang="fr-FR" dirty="0"/>
              <a:t>Genèse 37 à 50</a:t>
            </a:r>
          </a:p>
          <a:p>
            <a:r>
              <a:rPr lang="fr-FR" dirty="0"/>
              <a:t>Voir le récit </a:t>
            </a:r>
            <a:br>
              <a:rPr lang="fr-FR" dirty="0"/>
            </a:br>
            <a:r>
              <a:rPr lang="fr-FR" dirty="0"/>
              <a:t>dans diaporama Joseph AT raconté </a:t>
            </a:r>
          </a:p>
          <a:p>
            <a:endParaRPr lang="fr-FR" dirty="0"/>
          </a:p>
        </p:txBody>
      </p:sp>
      <p:pic>
        <p:nvPicPr>
          <p:cNvPr id="5" name="Image 4" descr="Une image contenant bâtiment, fenêtre&#10;&#10;Description générée automatiquement">
            <a:extLst>
              <a:ext uri="{FF2B5EF4-FFF2-40B4-BE49-F238E27FC236}">
                <a16:creationId xmlns:a16="http://schemas.microsoft.com/office/drawing/2014/main" id="{52D99CD0-7972-F0F5-4391-B5C621D01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924943"/>
            <a:ext cx="3476865" cy="336600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FR" dirty="0"/>
              <a:t>Vers le sens…</a:t>
            </a:r>
          </a:p>
        </p:txBody>
      </p:sp>
      <p:sp>
        <p:nvSpPr>
          <p:cNvPr id="18435" name="Rectangle 3"/>
          <p:cNvSpPr>
            <a:spLocks noGrp="1" noChangeArrowheads="1"/>
          </p:cNvSpPr>
          <p:nvPr>
            <p:ph idx="1"/>
          </p:nvPr>
        </p:nvSpPr>
        <p:spPr/>
        <p:txBody>
          <a:bodyPr>
            <a:normAutofit/>
          </a:bodyPr>
          <a:lstStyle/>
          <a:p>
            <a:r>
              <a:rPr lang="fr-FR" b="1" dirty="0">
                <a:solidFill>
                  <a:srgbClr val="FF0000"/>
                </a:solidFill>
                <a:effectLst>
                  <a:outerShdw blurRad="38100" dist="38100" dir="2700000" algn="tl">
                    <a:srgbClr val="000000">
                      <a:alpha val="43137"/>
                    </a:srgbClr>
                  </a:outerShdw>
                </a:effectLst>
              </a:rPr>
              <a:t>La descente en Égypte peut être lue par chacun aujourd’hui dans un sens spirituel.</a:t>
            </a:r>
          </a:p>
          <a:p>
            <a:r>
              <a:rPr lang="fr-FR" b="1" dirty="0">
                <a:solidFill>
                  <a:srgbClr val="FF0000"/>
                </a:solidFill>
                <a:effectLst>
                  <a:outerShdw blurRad="38100" dist="38100" dir="2700000" algn="tl">
                    <a:srgbClr val="000000">
                      <a:alpha val="43137"/>
                    </a:srgbClr>
                  </a:outerShdw>
                </a:effectLst>
              </a:rPr>
              <a:t>L’enfant Dieu descend en notre Égypte pour ouvrir nos tombeaux.</a:t>
            </a:r>
          </a:p>
          <a:p>
            <a:r>
              <a:rPr lang="fr-FR" b="1" dirty="0">
                <a:solidFill>
                  <a:srgbClr val="FF0000"/>
                </a:solidFill>
                <a:effectLst>
                  <a:outerShdw blurRad="38100" dist="38100" dir="2700000" algn="tl">
                    <a:srgbClr val="000000">
                      <a:alpha val="43137"/>
                    </a:srgbClr>
                  </a:outerShdw>
                </a:effectLst>
              </a:rPr>
              <a:t>L’enfant Dieu vient sur notre terre pour nous faire remonter avec lui et nous faire vivre dans la résurrection.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Revenons au « Joseph » de l’évangile…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AN0013.JPG"/>
          <p:cNvPicPr>
            <a:picLocks noChangeAspect="1"/>
          </p:cNvPicPr>
          <p:nvPr/>
        </p:nvPicPr>
        <p:blipFill>
          <a:blip r:embed="rId2" cstate="print"/>
          <a:stretch>
            <a:fillRect/>
          </a:stretch>
        </p:blipFill>
        <p:spPr>
          <a:xfrm>
            <a:off x="683568" y="-5216"/>
            <a:ext cx="6432393"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L’origine divine de Jésus</a:t>
            </a:r>
          </a:p>
        </p:txBody>
      </p:sp>
      <p:sp>
        <p:nvSpPr>
          <p:cNvPr id="3" name="Espace réservé du contenu 2"/>
          <p:cNvSpPr>
            <a:spLocks noGrp="1"/>
          </p:cNvSpPr>
          <p:nvPr>
            <p:ph sz="half" idx="1"/>
          </p:nvPr>
        </p:nvSpPr>
        <p:spPr/>
        <p:txBody>
          <a:bodyPr>
            <a:normAutofit fontScale="62500" lnSpcReduction="20000"/>
          </a:bodyPr>
          <a:lstStyle/>
          <a:p>
            <a:r>
              <a:rPr lang="fr-FR" dirty="0"/>
              <a:t>Quelques femmes sont citées :</a:t>
            </a:r>
          </a:p>
          <a:p>
            <a:pPr lvl="1"/>
            <a:r>
              <a:rPr lang="fr-FR" dirty="0"/>
              <a:t>Verset 3 : </a:t>
            </a:r>
            <a:r>
              <a:rPr lang="fr-FR" dirty="0" err="1"/>
              <a:t>Zara</a:t>
            </a:r>
            <a:r>
              <a:rPr lang="fr-FR" dirty="0"/>
              <a:t> et Thamar</a:t>
            </a:r>
          </a:p>
          <a:p>
            <a:pPr lvl="1"/>
            <a:r>
              <a:rPr lang="fr-FR" dirty="0"/>
              <a:t>Verset 5 : </a:t>
            </a:r>
            <a:r>
              <a:rPr lang="fr-FR" dirty="0" err="1"/>
              <a:t>Rahab</a:t>
            </a:r>
            <a:r>
              <a:rPr lang="fr-FR" dirty="0"/>
              <a:t> et Ruth</a:t>
            </a:r>
          </a:p>
          <a:p>
            <a:pPr lvl="1"/>
            <a:r>
              <a:rPr lang="fr-FR" dirty="0"/>
              <a:t>Verset 6 : la femme d’</a:t>
            </a:r>
            <a:r>
              <a:rPr lang="fr-FR" dirty="0" err="1"/>
              <a:t>Urie</a:t>
            </a:r>
            <a:r>
              <a:rPr lang="fr-FR" dirty="0"/>
              <a:t> est citée mais elle n’est pas nommée</a:t>
            </a:r>
          </a:p>
          <a:p>
            <a:pPr lvl="1"/>
            <a:r>
              <a:rPr lang="fr-FR" dirty="0"/>
              <a:t>Verset 16 : Marie</a:t>
            </a:r>
          </a:p>
          <a:p>
            <a:r>
              <a:rPr lang="fr-FR" dirty="0"/>
              <a:t>La structure est toujours la même :</a:t>
            </a:r>
          </a:p>
          <a:p>
            <a:pPr lvl="1"/>
            <a:r>
              <a:rPr lang="fr-FR" dirty="0"/>
              <a:t>Juda de son union avec Thamar engendra Phares et </a:t>
            </a:r>
            <a:r>
              <a:rPr lang="fr-FR" dirty="0" err="1"/>
              <a:t>Zara</a:t>
            </a:r>
            <a:r>
              <a:rPr lang="fr-FR" dirty="0"/>
              <a:t>.</a:t>
            </a:r>
          </a:p>
          <a:p>
            <a:pPr lvl="1"/>
            <a:r>
              <a:rPr lang="fr-FR" dirty="0"/>
              <a:t>Booz, de son union avec Ruth engendra </a:t>
            </a:r>
            <a:r>
              <a:rPr lang="fr-FR" dirty="0" err="1"/>
              <a:t>Jobed</a:t>
            </a:r>
            <a:r>
              <a:rPr lang="fr-FR" dirty="0"/>
              <a:t>.</a:t>
            </a:r>
          </a:p>
        </p:txBody>
      </p:sp>
      <p:sp>
        <p:nvSpPr>
          <p:cNvPr id="4" name="Espace réservé du contenu 3"/>
          <p:cNvSpPr>
            <a:spLocks noGrp="1"/>
          </p:cNvSpPr>
          <p:nvPr>
            <p:ph sz="half" idx="2"/>
          </p:nvPr>
        </p:nvSpPr>
        <p:spPr/>
        <p:txBody>
          <a:bodyPr>
            <a:normAutofit fontScale="62500" lnSpcReduction="20000"/>
          </a:bodyPr>
          <a:lstStyle/>
          <a:p>
            <a:r>
              <a:rPr lang="fr-FR" dirty="0"/>
              <a:t>Par contre, il est question de Marie de laquelle est engendré Jésus.</a:t>
            </a:r>
          </a:p>
          <a:p>
            <a:r>
              <a:rPr lang="fr-FR" dirty="0"/>
              <a:t>Marie prend un rôle masculin dans la lignée davidique et abrahamique de Jésus, par Joseph.</a:t>
            </a:r>
          </a:p>
          <a:p>
            <a:r>
              <a:rPr lang="fr-FR" dirty="0"/>
              <a:t>Il est à noter que la généalogie passe par des étrangères.</a:t>
            </a:r>
          </a:p>
          <a:p>
            <a:r>
              <a:rPr lang="fr-FR" dirty="0"/>
              <a:t>C’est du monde païen que naît la descendance de David.</a:t>
            </a:r>
          </a:p>
          <a:p>
            <a:r>
              <a:rPr lang="fr-FR" dirty="0"/>
              <a:t>Si l’on compte le nombre de générations, on en trouve quatorze qui est le nombre de David.</a:t>
            </a:r>
          </a:p>
          <a:p>
            <a:r>
              <a:rPr lang="fr-FR" dirty="0"/>
              <a:t>Chaque lettre en hébreu correspond à un chiffre.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16632"/>
            <a:ext cx="7272808" cy="1517104"/>
          </a:xfrm>
        </p:spPr>
        <p:txBody>
          <a:bodyPr>
            <a:normAutofit/>
          </a:bodyPr>
          <a:lstStyle/>
          <a:p>
            <a:r>
              <a:rPr lang="fr-FR" dirty="0"/>
              <a:t>Information sur le mariage juif</a:t>
            </a:r>
          </a:p>
        </p:txBody>
      </p:sp>
      <p:sp>
        <p:nvSpPr>
          <p:cNvPr id="3" name="Espace réservé du contenu 2"/>
          <p:cNvSpPr>
            <a:spLocks noGrp="1"/>
          </p:cNvSpPr>
          <p:nvPr>
            <p:ph idx="1"/>
          </p:nvPr>
        </p:nvSpPr>
        <p:spPr/>
        <p:txBody>
          <a:bodyPr>
            <a:normAutofit fontScale="77500" lnSpcReduction="20000"/>
          </a:bodyPr>
          <a:lstStyle/>
          <a:p>
            <a:r>
              <a:rPr lang="fr-FR" dirty="0"/>
              <a:t>Dans le judaïsme ancien, les fiançailles font partie du mariage.</a:t>
            </a:r>
          </a:p>
          <a:p>
            <a:r>
              <a:rPr lang="fr-FR" dirty="0"/>
              <a:t>Une année s’écoulait entre l’engagement matrimonial et le transfert de la femme sous le toit de son mari.</a:t>
            </a:r>
          </a:p>
          <a:p>
            <a:r>
              <a:rPr lang="fr-FR" dirty="0"/>
              <a:t>Les fiançailles équivalent au mariage.</a:t>
            </a:r>
          </a:p>
          <a:p>
            <a:r>
              <a:rPr lang="fr-FR" dirty="0"/>
              <a:t>Notre terme « fiancé » est donc trop faible.</a:t>
            </a:r>
          </a:p>
          <a:p>
            <a:r>
              <a:rPr lang="fr-FR" dirty="0"/>
              <a:t>Celui « d’époux » est trop fort.</a:t>
            </a:r>
          </a:p>
          <a:p>
            <a:r>
              <a:rPr lang="fr-FR" dirty="0"/>
              <a:t>Au temps du Christ, l’adultère est passible de lapidation.</a:t>
            </a:r>
          </a:p>
          <a:p>
            <a:r>
              <a:rPr lang="fr-FR" dirty="0"/>
              <a:t>Si Joseph la délie, elle n’est plus en cas d’adultère et donc ne sera pas lapidée.</a:t>
            </a:r>
          </a:p>
          <a:p>
            <a:r>
              <a:rPr lang="fr-FR" dirty="0"/>
              <a:t>Par contre, en gardant Marie, Joseph prend un très grand risque par rapport à la Loi de Moïse : il est passible de complicité ; ils sont tous les deux pécheurs.</a:t>
            </a:r>
          </a:p>
          <a:p>
            <a:r>
              <a:rPr lang="fr-FR" dirty="0"/>
              <a:t>Ils risquent l’expulsion, l’excommunication.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L’annonce à Joseph</a:t>
            </a:r>
          </a:p>
        </p:txBody>
      </p:sp>
      <p:sp>
        <p:nvSpPr>
          <p:cNvPr id="5" name="Espace réservé du contenu 4"/>
          <p:cNvSpPr>
            <a:spLocks noGrp="1"/>
          </p:cNvSpPr>
          <p:nvPr>
            <p:ph idx="1"/>
          </p:nvPr>
        </p:nvSpPr>
        <p:spPr/>
        <p:txBody>
          <a:bodyPr>
            <a:normAutofit fontScale="70000" lnSpcReduction="20000"/>
          </a:bodyPr>
          <a:lstStyle/>
          <a:p>
            <a:r>
              <a:rPr lang="fr-FR" dirty="0"/>
              <a:t>Il est intéressant de la comparer à l’annonce à Marie (Luc 1, 26-38).</a:t>
            </a:r>
          </a:p>
          <a:p>
            <a:pPr lvl="1">
              <a:buNone/>
            </a:pPr>
            <a:r>
              <a:rPr lang="fr-FR" dirty="0"/>
              <a:t>Le sixième mois, l'ange Gabriel fut envoyé par Dieu dans une ville de Galilée, du nom de Nazareth, à une vierge fiancée à un homme du nom de Joseph, de la maison de David ; et le nom de la vierge était Marie. Il entra et lui dit : "Réjouis-toi, comblée de grâce, le Seigneur est avec toi. » A cette parole elle fut toute troublée, et elle se demandait ce que signifiait cette salutation. Et l'ange lui dit : "Sois sans crainte, Marie ; car tu as trouvé grâce auprès de Dieu. Voici que tu concevras dans ton sein et enfanteras un fils, et tu l'appelleras du nom de Jésus. Il sera grand, et sera appelé Fils du Très-Haut. Le Seigneur Dieu lui donnera le trône de David, son père ; il régnera sur la maison de Jacob pour les siècles et son règne n'aura pas de fin. » Mais Marie dit à l'ange : "Comment cela sera-t-il, puisque je ne connais pas d'homme ? » L'ange lui répondit : "L'Esprit Saint viendra sur toi, et la puissance du Très-Haut te prendra sous son ombre ; c'est pourquoi l'être saint qui naîtra sera appelé Fils de Dieu. Et voici qu'Elisabeth, ta parente, vient, elle aussi, de concevoir un fils dans sa vieillesse, et elle en est à son sixième mois, elle qu'on appelait la stérile ; car rien n'est impossible à Dieu. » Marie dit alors : "Je suis la servante du Seigneur ; qu'il m'advienne selon ta parole !" Et l'ange la quitta.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551706"/>
          </a:xfrm>
        </p:spPr>
        <p:txBody>
          <a:bodyPr>
            <a:normAutofit fontScale="90000"/>
          </a:bodyPr>
          <a:lstStyle/>
          <a:p>
            <a:r>
              <a:rPr lang="fr-FR" dirty="0"/>
              <a:t>Les deux annonces</a:t>
            </a:r>
            <a:br>
              <a:rPr lang="fr-FR" dirty="0"/>
            </a:br>
            <a:r>
              <a:rPr lang="fr-FR" dirty="0"/>
              <a:t>Luc : Annonce à Marie</a:t>
            </a:r>
            <a:br>
              <a:rPr lang="fr-FR" dirty="0"/>
            </a:br>
            <a:r>
              <a:rPr lang="fr-FR" dirty="0"/>
              <a:t>Matthieu  : Annonce à Joseph </a:t>
            </a:r>
          </a:p>
        </p:txBody>
      </p:sp>
      <p:sp>
        <p:nvSpPr>
          <p:cNvPr id="3" name="Espace réservé du texte 2"/>
          <p:cNvSpPr>
            <a:spLocks noGrp="1"/>
          </p:cNvSpPr>
          <p:nvPr>
            <p:ph type="body" idx="1"/>
          </p:nvPr>
        </p:nvSpPr>
        <p:spPr/>
        <p:txBody>
          <a:bodyPr/>
          <a:lstStyle/>
          <a:p>
            <a:r>
              <a:rPr lang="fr-FR" dirty="0"/>
              <a:t>Les ressemblances</a:t>
            </a:r>
          </a:p>
        </p:txBody>
      </p:sp>
      <p:sp>
        <p:nvSpPr>
          <p:cNvPr id="5" name="Espace réservé du contenu 4"/>
          <p:cNvSpPr>
            <a:spLocks noGrp="1"/>
          </p:cNvSpPr>
          <p:nvPr>
            <p:ph sz="half" idx="2"/>
          </p:nvPr>
        </p:nvSpPr>
        <p:spPr/>
        <p:txBody>
          <a:bodyPr/>
          <a:lstStyle/>
          <a:p>
            <a:r>
              <a:rPr lang="fr-FR" dirty="0"/>
              <a:t>Un ange</a:t>
            </a:r>
          </a:p>
          <a:p>
            <a:r>
              <a:rPr lang="fr-FR" dirty="0"/>
              <a:t>« Ne crains pas »</a:t>
            </a:r>
          </a:p>
          <a:p>
            <a:r>
              <a:rPr lang="fr-FR" dirty="0"/>
              <a:t>L’Esprit</a:t>
            </a:r>
          </a:p>
          <a:p>
            <a:r>
              <a:rPr lang="fr-FR" dirty="0"/>
              <a:t>Le nom est donné</a:t>
            </a:r>
          </a:p>
          <a:p>
            <a:pPr lvl="1"/>
            <a:r>
              <a:rPr lang="fr-FR" dirty="0"/>
              <a:t>Dans Luc, il en reçoit plusieurs</a:t>
            </a:r>
          </a:p>
          <a:p>
            <a:pPr lvl="1"/>
            <a:r>
              <a:rPr lang="fr-FR" dirty="0"/>
              <a:t>Il est dans la lignée davidique</a:t>
            </a:r>
          </a:p>
        </p:txBody>
      </p:sp>
      <p:sp>
        <p:nvSpPr>
          <p:cNvPr id="4" name="Espace réservé du texte 3"/>
          <p:cNvSpPr>
            <a:spLocks noGrp="1"/>
          </p:cNvSpPr>
          <p:nvPr>
            <p:ph type="body" sz="quarter" idx="3"/>
          </p:nvPr>
        </p:nvSpPr>
        <p:spPr/>
        <p:txBody>
          <a:bodyPr/>
          <a:lstStyle/>
          <a:p>
            <a:r>
              <a:rPr lang="fr-FR" dirty="0"/>
              <a:t>Les différences</a:t>
            </a:r>
          </a:p>
        </p:txBody>
      </p:sp>
      <p:sp>
        <p:nvSpPr>
          <p:cNvPr id="6" name="Espace réservé du contenu 5"/>
          <p:cNvSpPr>
            <a:spLocks noGrp="1"/>
          </p:cNvSpPr>
          <p:nvPr>
            <p:ph sz="quarter" idx="4"/>
          </p:nvPr>
        </p:nvSpPr>
        <p:spPr/>
        <p:txBody>
          <a:bodyPr/>
          <a:lstStyle/>
          <a:p>
            <a:r>
              <a:rPr lang="fr-FR" dirty="0"/>
              <a:t>Pour Joseph : l’annonce se passe dans un songe.</a:t>
            </a:r>
          </a:p>
          <a:p>
            <a:r>
              <a:rPr lang="fr-FR" dirty="0"/>
              <a:t>Pour Marie : l’ange lui apparaît.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fuite en Égypte </a:t>
            </a:r>
          </a:p>
        </p:txBody>
      </p:sp>
      <p:sp>
        <p:nvSpPr>
          <p:cNvPr id="4" name="Espace réservé du texte 3"/>
          <p:cNvSpPr>
            <a:spLocks noGrp="1"/>
          </p:cNvSpPr>
          <p:nvPr>
            <p:ph type="body" idx="1"/>
          </p:nvPr>
        </p:nvSpPr>
        <p:spPr/>
        <p:txBody>
          <a:bodyPr/>
          <a:lstStyle/>
          <a:p>
            <a:r>
              <a:rPr lang="fr-FR" dirty="0"/>
              <a:t>Les paroles de l’Ange</a:t>
            </a:r>
          </a:p>
        </p:txBody>
      </p:sp>
      <p:sp>
        <p:nvSpPr>
          <p:cNvPr id="3" name="Espace réservé du contenu 2"/>
          <p:cNvSpPr>
            <a:spLocks noGrp="1"/>
          </p:cNvSpPr>
          <p:nvPr>
            <p:ph sz="half" idx="2"/>
          </p:nvPr>
        </p:nvSpPr>
        <p:spPr/>
        <p:txBody>
          <a:bodyPr>
            <a:normAutofit fontScale="92500" lnSpcReduction="20000"/>
          </a:bodyPr>
          <a:lstStyle/>
          <a:p>
            <a:r>
              <a:rPr lang="fr-FR" dirty="0"/>
              <a:t>La parole de l’Ange (Matthieu 1, 20) était dite pour accueillir l’enfant. Ici, elle vient pour le protéger, et permettre la vie.</a:t>
            </a:r>
          </a:p>
          <a:p>
            <a:r>
              <a:rPr lang="fr-FR" dirty="0"/>
              <a:t>La troisième apparition (verset 19) lui permet d’accomplir sa mission : il retourne à Nazareth.</a:t>
            </a:r>
          </a:p>
        </p:txBody>
      </p:sp>
      <p:sp>
        <p:nvSpPr>
          <p:cNvPr id="5" name="Espace réservé du texte 4"/>
          <p:cNvSpPr>
            <a:spLocks noGrp="1"/>
          </p:cNvSpPr>
          <p:nvPr>
            <p:ph type="body" sz="quarter" idx="3"/>
          </p:nvPr>
        </p:nvSpPr>
        <p:spPr/>
        <p:txBody>
          <a:bodyPr/>
          <a:lstStyle/>
          <a:p>
            <a:r>
              <a:rPr lang="fr-FR" dirty="0"/>
              <a:t>Les trois rôles de l’Ange</a:t>
            </a:r>
          </a:p>
        </p:txBody>
      </p:sp>
      <p:sp>
        <p:nvSpPr>
          <p:cNvPr id="6" name="Espace réservé du contenu 5"/>
          <p:cNvSpPr>
            <a:spLocks noGrp="1"/>
          </p:cNvSpPr>
          <p:nvPr>
            <p:ph sz="quarter" idx="4"/>
          </p:nvPr>
        </p:nvSpPr>
        <p:spPr/>
        <p:txBody>
          <a:bodyPr>
            <a:normAutofit fontScale="92500" lnSpcReduction="20000"/>
          </a:bodyPr>
          <a:lstStyle/>
          <a:p>
            <a:pPr marL="566928" indent="-457200">
              <a:buFont typeface="+mj-lt"/>
              <a:buAutoNum type="arabicPeriod"/>
            </a:pPr>
            <a:r>
              <a:rPr lang="fr-FR" dirty="0"/>
              <a:t>Accueillir</a:t>
            </a:r>
          </a:p>
          <a:p>
            <a:pPr marL="566928" indent="-457200">
              <a:buFont typeface="+mj-lt"/>
              <a:buAutoNum type="arabicPeriod"/>
            </a:pPr>
            <a:r>
              <a:rPr lang="fr-FR" dirty="0"/>
              <a:t>Protéger, permettre la vie.</a:t>
            </a:r>
          </a:p>
          <a:p>
            <a:pPr marL="566928" indent="-457200">
              <a:buFont typeface="+mj-lt"/>
              <a:buAutoNum type="arabicPeriod"/>
            </a:pPr>
            <a:r>
              <a:rPr lang="fr-FR" dirty="0"/>
              <a:t>Pouvoir accomplir sa mission.</a:t>
            </a:r>
          </a:p>
          <a:p>
            <a:pPr marL="566928" indent="-457200">
              <a:buFont typeface="+mj-lt"/>
              <a:buAutoNum type="arabicPeriod"/>
            </a:pPr>
            <a:endParaRPr lang="fr-FR" dirty="0"/>
          </a:p>
          <a:p>
            <a:pPr marL="566928" indent="-457200">
              <a:buNone/>
            </a:pPr>
            <a:r>
              <a:rPr lang="fr-FR" b="1" dirty="0"/>
              <a:t>N’est-ce pas aussi notre rôle, notre responsabilité éducative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titres de Jésus</a:t>
            </a:r>
          </a:p>
        </p:txBody>
      </p:sp>
      <p:sp>
        <p:nvSpPr>
          <p:cNvPr id="3" name="Espace réservé du contenu 2"/>
          <p:cNvSpPr>
            <a:spLocks noGrp="1"/>
          </p:cNvSpPr>
          <p:nvPr>
            <p:ph sz="half" idx="1"/>
          </p:nvPr>
        </p:nvSpPr>
        <p:spPr/>
        <p:txBody>
          <a:bodyPr>
            <a:normAutofit fontScale="77500" lnSpcReduction="20000"/>
          </a:bodyPr>
          <a:lstStyle/>
          <a:p>
            <a:r>
              <a:rPr lang="fr-FR" dirty="0"/>
              <a:t>« Il sera appelé </a:t>
            </a:r>
            <a:r>
              <a:rPr lang="fr-FR" i="1" dirty="0"/>
              <a:t>nazaréen</a:t>
            </a:r>
            <a:r>
              <a:rPr lang="fr-FR" dirty="0"/>
              <a:t> » ou </a:t>
            </a:r>
            <a:r>
              <a:rPr lang="fr-FR" i="1" dirty="0" err="1"/>
              <a:t>nazoréen</a:t>
            </a:r>
            <a:r>
              <a:rPr lang="fr-FR" dirty="0"/>
              <a:t> suivant les traductions.</a:t>
            </a:r>
          </a:p>
          <a:p>
            <a:r>
              <a:rPr lang="fr-FR" dirty="0"/>
              <a:t>C’est une citation qui n’existe pas dans les prophètes.</a:t>
            </a:r>
          </a:p>
          <a:p>
            <a:r>
              <a:rPr lang="fr-FR" dirty="0"/>
              <a:t>Ce n’est pas seulement un lieu géographique, mais un titre.</a:t>
            </a:r>
          </a:p>
          <a:p>
            <a:r>
              <a:rPr lang="fr-FR" dirty="0"/>
              <a:t>La racine est </a:t>
            </a:r>
            <a:r>
              <a:rPr lang="fr-FR" b="1" i="1" dirty="0" err="1">
                <a:effectLst>
                  <a:outerShdw blurRad="38100" dist="38100" dir="2700000" algn="tl">
                    <a:srgbClr val="000000">
                      <a:alpha val="43137"/>
                    </a:srgbClr>
                  </a:outerShdw>
                </a:effectLst>
              </a:rPr>
              <a:t>nazir</a:t>
            </a:r>
            <a:r>
              <a:rPr lang="fr-FR" dirty="0"/>
              <a:t> : comme Samson, un enfant consacré à Dieu dès la naissance.</a:t>
            </a:r>
          </a:p>
          <a:p>
            <a:r>
              <a:rPr lang="fr-FR" dirty="0"/>
              <a:t>Ou </a:t>
            </a:r>
            <a:r>
              <a:rPr lang="fr-FR" b="1" i="1" dirty="0" err="1">
                <a:effectLst>
                  <a:outerShdw blurRad="38100" dist="38100" dir="2700000" algn="tl">
                    <a:srgbClr val="000000">
                      <a:alpha val="43137"/>
                    </a:srgbClr>
                  </a:outerShdw>
                </a:effectLst>
              </a:rPr>
              <a:t>nazar</a:t>
            </a:r>
            <a:r>
              <a:rPr lang="fr-FR" dirty="0"/>
              <a:t> : garder. Expression liée au reste d’Israël qui est resté fidèle après l’Exil.</a:t>
            </a:r>
          </a:p>
        </p:txBody>
      </p:sp>
      <p:sp>
        <p:nvSpPr>
          <p:cNvPr id="4" name="Espace réservé du contenu 3"/>
          <p:cNvSpPr>
            <a:spLocks noGrp="1"/>
          </p:cNvSpPr>
          <p:nvPr>
            <p:ph sz="half" idx="2"/>
          </p:nvPr>
        </p:nvSpPr>
        <p:spPr/>
        <p:txBody>
          <a:bodyPr>
            <a:normAutofit fontScale="77500" lnSpcReduction="20000"/>
          </a:bodyPr>
          <a:lstStyle/>
          <a:p>
            <a:r>
              <a:rPr lang="fr-FR" dirty="0"/>
              <a:t>Dans les deux cas, Jésus est « le fidèle », le petit reste par excellence, le Saint d’Israël.</a:t>
            </a:r>
          </a:p>
          <a:p>
            <a:r>
              <a:rPr lang="fr-FR" dirty="0"/>
              <a:t>Les noms de Jésus disent qu’il est :</a:t>
            </a:r>
          </a:p>
          <a:p>
            <a:pPr lvl="1"/>
            <a:r>
              <a:rPr lang="fr-FR" dirty="0"/>
              <a:t>Fils de Dieu</a:t>
            </a:r>
          </a:p>
          <a:p>
            <a:pPr lvl="1"/>
            <a:r>
              <a:rPr lang="fr-FR" dirty="0"/>
              <a:t>Emmanuel : Dieu avec nous</a:t>
            </a:r>
          </a:p>
          <a:p>
            <a:pPr lvl="1"/>
            <a:r>
              <a:rPr lang="fr-FR" dirty="0"/>
              <a:t>Christ : oint</a:t>
            </a:r>
          </a:p>
          <a:p>
            <a:pPr lvl="1"/>
            <a:r>
              <a:rPr lang="fr-FR" dirty="0" err="1"/>
              <a:t>Nazar</a:t>
            </a:r>
            <a:r>
              <a:rPr lang="fr-FR" dirty="0"/>
              <a:t> : fidèle</a:t>
            </a:r>
          </a:p>
          <a:p>
            <a:pPr lvl="1"/>
            <a:r>
              <a:rPr lang="fr-FR" dirty="0" err="1"/>
              <a:t>Nazir</a:t>
            </a:r>
            <a:r>
              <a:rPr lang="fr-FR" dirty="0"/>
              <a:t> : consacré</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conclusion</a:t>
            </a:r>
          </a:p>
        </p:txBody>
      </p:sp>
      <p:sp>
        <p:nvSpPr>
          <p:cNvPr id="3" name="Espace réservé du contenu 2"/>
          <p:cNvSpPr>
            <a:spLocks noGrp="1"/>
          </p:cNvSpPr>
          <p:nvPr>
            <p:ph idx="1"/>
          </p:nvPr>
        </p:nvSpPr>
        <p:spPr/>
        <p:txBody>
          <a:bodyPr/>
          <a:lstStyle/>
          <a:p>
            <a:r>
              <a:rPr lang="fr-FR" dirty="0"/>
              <a:t>Le grand récit de Joseph est en fait un récit théologique.</a:t>
            </a:r>
          </a:p>
          <a:p>
            <a:r>
              <a:rPr lang="fr-FR" dirty="0"/>
              <a:t>Il est l’accomplissement de l’autre grand récit du Joseph du Premier Testament.</a:t>
            </a:r>
          </a:p>
          <a:p>
            <a:r>
              <a:rPr lang="fr-FR" dirty="0"/>
              <a:t>Jésus est fils de Joseph : ce n’est pas seulement une affirmation familiale, mais une affirmation théologique : Dieu ajoute…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008063" y="1676400"/>
            <a:ext cx="7315200" cy="2328664"/>
          </a:xfrm>
        </p:spPr>
        <p:txBody>
          <a:bodyPr/>
          <a:lstStyle/>
          <a:p>
            <a:r>
              <a:rPr lang="fr-FR" dirty="0">
                <a:solidFill>
                  <a:schemeClr val="bg1"/>
                </a:solidFill>
              </a:rPr>
              <a:t>Des questionnements </a:t>
            </a:r>
            <a:br>
              <a:rPr lang="fr-FR" dirty="0">
                <a:solidFill>
                  <a:schemeClr val="bg1"/>
                </a:solidFill>
              </a:rPr>
            </a:br>
            <a:r>
              <a:rPr lang="fr-FR" dirty="0">
                <a:solidFill>
                  <a:schemeClr val="bg1"/>
                </a:solidFill>
              </a:rPr>
              <a:t>autour du grand récit </a:t>
            </a:r>
            <a:br>
              <a:rPr lang="fr-FR" dirty="0">
                <a:solidFill>
                  <a:schemeClr val="bg1"/>
                </a:solidFill>
              </a:rPr>
            </a:br>
            <a:r>
              <a:rPr lang="fr-FR" dirty="0">
                <a:solidFill>
                  <a:schemeClr val="bg1"/>
                </a:solidFill>
              </a:rPr>
              <a:t>de Joseph</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nom de Joseph</a:t>
            </a:r>
          </a:p>
        </p:txBody>
      </p:sp>
      <p:sp>
        <p:nvSpPr>
          <p:cNvPr id="4" name="Espace réservé du texte 3"/>
          <p:cNvSpPr>
            <a:spLocks noGrp="1"/>
          </p:cNvSpPr>
          <p:nvPr>
            <p:ph type="body" idx="1"/>
          </p:nvPr>
        </p:nvSpPr>
        <p:spPr/>
        <p:txBody>
          <a:bodyPr/>
          <a:lstStyle/>
          <a:p>
            <a:r>
              <a:rPr lang="fr-FR" dirty="0">
                <a:latin typeface="David" pitchFamily="34" charset="-79"/>
                <a:cs typeface="David" pitchFamily="34" charset="-79"/>
              </a:rPr>
              <a:t>Joseph</a:t>
            </a:r>
          </a:p>
        </p:txBody>
      </p:sp>
      <p:sp>
        <p:nvSpPr>
          <p:cNvPr id="3" name="Espace réservé du contenu 2"/>
          <p:cNvSpPr>
            <a:spLocks noGrp="1"/>
          </p:cNvSpPr>
          <p:nvPr>
            <p:ph sz="half" idx="2"/>
          </p:nvPr>
        </p:nvSpPr>
        <p:spPr/>
        <p:txBody>
          <a:bodyPr/>
          <a:lstStyle/>
          <a:p>
            <a:r>
              <a:rPr lang="fr-FR" dirty="0"/>
              <a:t>En hébreu, Joseph veut dire : </a:t>
            </a:r>
          </a:p>
          <a:p>
            <a:pPr lvl="1"/>
            <a:r>
              <a:rPr lang="fr-FR" dirty="0"/>
              <a:t>il ajoute,</a:t>
            </a:r>
          </a:p>
          <a:p>
            <a:pPr lvl="1"/>
            <a:r>
              <a:rPr lang="fr-FR" dirty="0"/>
              <a:t>Dieu ajoute, </a:t>
            </a:r>
          </a:p>
          <a:p>
            <a:pPr lvl="1"/>
            <a:r>
              <a:rPr lang="fr-FR" dirty="0"/>
              <a:t>Il accroît.</a:t>
            </a:r>
          </a:p>
        </p:txBody>
      </p:sp>
      <p:sp>
        <p:nvSpPr>
          <p:cNvPr id="5" name="Espace réservé du texte 4"/>
          <p:cNvSpPr>
            <a:spLocks noGrp="1"/>
          </p:cNvSpPr>
          <p:nvPr>
            <p:ph type="body" sz="quarter" idx="3"/>
          </p:nvPr>
        </p:nvSpPr>
        <p:spPr/>
        <p:txBody>
          <a:bodyPr/>
          <a:lstStyle/>
          <a:p>
            <a:r>
              <a:rPr lang="fr-FR" dirty="0"/>
              <a:t>Genèse 30, 22-24</a:t>
            </a:r>
          </a:p>
        </p:txBody>
      </p:sp>
      <p:sp>
        <p:nvSpPr>
          <p:cNvPr id="6" name="Espace réservé du contenu 5"/>
          <p:cNvSpPr>
            <a:spLocks noGrp="1"/>
          </p:cNvSpPr>
          <p:nvPr>
            <p:ph sz="quarter" idx="4"/>
          </p:nvPr>
        </p:nvSpPr>
        <p:spPr/>
        <p:txBody>
          <a:bodyPr/>
          <a:lstStyle/>
          <a:p>
            <a:pPr>
              <a:buNone/>
            </a:pPr>
            <a:r>
              <a:rPr lang="fr-FR" dirty="0"/>
              <a:t>Alors Dieu se souvint de Rachel, il l'exauça et la rendit féconde. Elle conçut et elle enfanta un fils ; elle dit : "Dieu a enlevé ma honte" ; et elle l'appela Joseph, disant : "Que Yahvé m'ajoute un autre fils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 autre Joseph…</a:t>
            </a:r>
          </a:p>
        </p:txBody>
      </p:sp>
      <p:sp>
        <p:nvSpPr>
          <p:cNvPr id="5" name="Espace réservé du texte 4"/>
          <p:cNvSpPr>
            <a:spLocks noGrp="1"/>
          </p:cNvSpPr>
          <p:nvPr>
            <p:ph type="body" idx="1"/>
          </p:nvPr>
        </p:nvSpPr>
        <p:spPr/>
        <p:txBody>
          <a:bodyPr/>
          <a:lstStyle/>
          <a:p>
            <a:r>
              <a:rPr lang="fr-FR" dirty="0"/>
              <a:t>Joseph d’Arimathie</a:t>
            </a:r>
          </a:p>
        </p:txBody>
      </p:sp>
      <p:sp>
        <p:nvSpPr>
          <p:cNvPr id="3" name="Espace réservé du contenu 2"/>
          <p:cNvSpPr>
            <a:spLocks noGrp="1"/>
          </p:cNvSpPr>
          <p:nvPr>
            <p:ph sz="half" idx="2"/>
          </p:nvPr>
        </p:nvSpPr>
        <p:spPr/>
        <p:txBody>
          <a:bodyPr>
            <a:normAutofit fontScale="77500" lnSpcReduction="20000"/>
          </a:bodyPr>
          <a:lstStyle/>
          <a:p>
            <a:r>
              <a:rPr lang="fr-FR" dirty="0"/>
              <a:t>Un autre Joseph est présent dans l’évangile.</a:t>
            </a:r>
          </a:p>
          <a:p>
            <a:r>
              <a:rPr lang="fr-FR" dirty="0"/>
              <a:t>Il y a un Joseph au début de la vie de Jésus, et un autre à la fin.</a:t>
            </a:r>
          </a:p>
          <a:p>
            <a:endParaRPr lang="fr-FR" dirty="0"/>
          </a:p>
          <a:p>
            <a:endParaRPr lang="fr-FR" dirty="0"/>
          </a:p>
          <a:p>
            <a:endParaRPr lang="fr-FR" dirty="0"/>
          </a:p>
          <a:p>
            <a:pPr>
              <a:buNone/>
            </a:pPr>
            <a:r>
              <a:rPr lang="fr-FR" i="1" dirty="0"/>
              <a:t>* Au verset 60, il faut lire « Mémorial », à la place de tombeau ou monument</a:t>
            </a:r>
            <a:r>
              <a:rPr lang="fr-FR" dirty="0"/>
              <a:t>.</a:t>
            </a:r>
          </a:p>
          <a:p>
            <a:endParaRPr lang="fr-FR" dirty="0"/>
          </a:p>
        </p:txBody>
      </p:sp>
      <p:sp>
        <p:nvSpPr>
          <p:cNvPr id="6" name="Espace réservé du texte 5"/>
          <p:cNvSpPr>
            <a:spLocks noGrp="1"/>
          </p:cNvSpPr>
          <p:nvPr>
            <p:ph type="body" sz="quarter" idx="3"/>
          </p:nvPr>
        </p:nvSpPr>
        <p:spPr/>
        <p:txBody>
          <a:bodyPr/>
          <a:lstStyle/>
          <a:p>
            <a:r>
              <a:rPr lang="fr-FR" dirty="0"/>
              <a:t>Matthieu 27, 57-60</a:t>
            </a:r>
          </a:p>
        </p:txBody>
      </p:sp>
      <p:sp>
        <p:nvSpPr>
          <p:cNvPr id="7" name="Espace réservé du contenu 6"/>
          <p:cNvSpPr>
            <a:spLocks noGrp="1"/>
          </p:cNvSpPr>
          <p:nvPr>
            <p:ph sz="quarter" idx="4"/>
          </p:nvPr>
        </p:nvSpPr>
        <p:spPr/>
        <p:txBody>
          <a:bodyPr>
            <a:normAutofit fontScale="77500" lnSpcReduction="20000"/>
          </a:bodyPr>
          <a:lstStyle/>
          <a:p>
            <a:pPr>
              <a:buNone/>
            </a:pPr>
            <a:r>
              <a:rPr lang="fr-FR" dirty="0"/>
              <a:t>Le soir venu, il vint un homme riche d'Arimathie, du nom de Joseph, qui s'était fait, lui aussi, disciple de Jésus. Il alla trouver Pilate et réclama le corps de Jésus. Alors Pilate ordonna qu'on le lui remît. Joseph prit donc le corps, le roula dans un linceul propre et le mit dans le tombeau neuf </a:t>
            </a:r>
            <a:r>
              <a:rPr lang="fr-FR" b="1" dirty="0"/>
              <a:t>*</a:t>
            </a:r>
            <a:r>
              <a:rPr lang="fr-FR" dirty="0"/>
              <a:t> qu'il s'était fait tailler dans le roc ; puis il roula une grande pierre à l'entrée du tombeau et s'en alla.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Le « mémorial »</a:t>
            </a:r>
          </a:p>
        </p:txBody>
      </p:sp>
      <p:sp>
        <p:nvSpPr>
          <p:cNvPr id="8" name="Espace réservé du contenu 7"/>
          <p:cNvSpPr>
            <a:spLocks noGrp="1"/>
          </p:cNvSpPr>
          <p:nvPr>
            <p:ph idx="1"/>
          </p:nvPr>
        </p:nvSpPr>
        <p:spPr/>
        <p:txBody>
          <a:bodyPr>
            <a:normAutofit fontScale="85000" lnSpcReduction="20000"/>
          </a:bodyPr>
          <a:lstStyle/>
          <a:p>
            <a:r>
              <a:rPr lang="fr-FR" dirty="0"/>
              <a:t>En Israël, la tradition veut que l’on soit enterré dans le tombeau de ses pères.</a:t>
            </a:r>
          </a:p>
          <a:p>
            <a:r>
              <a:rPr lang="fr-FR" dirty="0"/>
              <a:t>Un tombeau n’est jamais donc neuf.</a:t>
            </a:r>
          </a:p>
          <a:p>
            <a:r>
              <a:rPr lang="fr-FR" dirty="0"/>
              <a:t>Joseph propose un mémorial neuf.</a:t>
            </a:r>
          </a:p>
          <a:p>
            <a:r>
              <a:rPr lang="fr-FR" dirty="0"/>
              <a:t>Jésus est donc enterré dans le tombeau de ses pères, il est fils de Joseph, de Rama.</a:t>
            </a:r>
          </a:p>
          <a:p>
            <a:r>
              <a:rPr lang="fr-FR" dirty="0"/>
              <a:t>Et en même temps, il y a du nouveau : il inaugure un mémorial nouveau, une destinée nouvelle, une tradition nouvelle, une </a:t>
            </a:r>
            <a:r>
              <a:rPr lang="fr-FR" b="1" dirty="0"/>
              <a:t>nouvelle lignée</a:t>
            </a:r>
            <a:r>
              <a:rPr lang="fr-FR" dirty="0"/>
              <a:t>.</a:t>
            </a:r>
          </a:p>
          <a:p>
            <a:r>
              <a:rPr lang="fr-FR" dirty="0"/>
              <a:t>Le mémorial est taillé dans le roc, comme la maison.</a:t>
            </a:r>
          </a:p>
          <a:p>
            <a:r>
              <a:rPr lang="fr-FR" dirty="0"/>
              <a:t>Ce texte peut être entendu comme une </a:t>
            </a:r>
            <a:r>
              <a:rPr lang="fr-FR" b="1" dirty="0"/>
              <a:t>profession de foi eucharistique</a:t>
            </a:r>
            <a:r>
              <a:rPr lang="fr-FR" dirty="0"/>
              <a:t> : le corps de Jésus est mis dans un mémorial et pas dans une tombe.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FR" dirty="0"/>
              <a:t>Revenons à nos questions…</a:t>
            </a:r>
          </a:p>
        </p:txBody>
      </p:sp>
      <p:sp>
        <p:nvSpPr>
          <p:cNvPr id="18435" name="Rectangle 3"/>
          <p:cNvSpPr>
            <a:spLocks noGrp="1" noChangeArrowheads="1"/>
          </p:cNvSpPr>
          <p:nvPr>
            <p:ph idx="1"/>
          </p:nvPr>
        </p:nvSpPr>
        <p:spPr/>
        <p:txBody>
          <a:bodyPr/>
          <a:lstStyle/>
          <a:p>
            <a:r>
              <a:rPr lang="fr-FR" dirty="0"/>
              <a:t>Quel rôle a Joseph dans l’Évangile de Matthieu ?</a:t>
            </a:r>
          </a:p>
          <a:p>
            <a:r>
              <a:rPr lang="fr-FR" dirty="0"/>
              <a:t>Pourquoi y a-t-il tant de rapports avec celui du Premier Testament ?</a:t>
            </a:r>
          </a:p>
          <a:p>
            <a:r>
              <a:rPr lang="fr-FR" dirty="0"/>
              <a:t>Pourquoi est-ce si important de dire que Jésus est fils de Joseph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FR"/>
              <a:t>Vers le sens…</a:t>
            </a:r>
          </a:p>
        </p:txBody>
      </p:sp>
      <p:sp>
        <p:nvSpPr>
          <p:cNvPr id="18435" name="Rectangle 3"/>
          <p:cNvSpPr>
            <a:spLocks noGrp="1" noChangeArrowheads="1"/>
          </p:cNvSpPr>
          <p:nvPr>
            <p:ph idx="1"/>
          </p:nvPr>
        </p:nvSpPr>
        <p:spPr/>
        <p:txBody>
          <a:bodyPr>
            <a:normAutofit fontScale="85000" lnSpcReduction="20000"/>
          </a:bodyPr>
          <a:lstStyle/>
          <a:p>
            <a:r>
              <a:rPr lang="fr-FR" dirty="0"/>
              <a:t>Dans le Premier Testament, Joseph est déjà la figure du Messie.</a:t>
            </a:r>
          </a:p>
          <a:p>
            <a:r>
              <a:rPr lang="fr-FR" dirty="0"/>
              <a:t>Le Messie attendu sera fils de Joseph. Il sera un nouveau Joseph.</a:t>
            </a:r>
          </a:p>
          <a:p>
            <a:r>
              <a:rPr lang="fr-FR" dirty="0"/>
              <a:t>Le « Jésus » de Matthieu, descendu en Égypte est donc bien fils de Joseph.</a:t>
            </a:r>
          </a:p>
          <a:p>
            <a:r>
              <a:rPr lang="fr-FR" dirty="0"/>
              <a:t>Par ce lien entre les deux Testaments, « Jésus, fils de Joseph » est une affirmation théologique, une affirmation de foi.</a:t>
            </a:r>
          </a:p>
          <a:p>
            <a:r>
              <a:rPr lang="fr-FR" dirty="0"/>
              <a:t>Il est le fils spirituel, celui qui sera vendu comme esclave pour donner la Parole, le pain et le vin à tous.</a:t>
            </a:r>
          </a:p>
          <a:p>
            <a:r>
              <a:rPr lang="fr-FR" dirty="0"/>
              <a:t>Il descendra en Égypte le Vendredi Saint pour faire remonter chacun, avec lui, à la résurrection.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fr-FR" dirty="0"/>
              <a:t>Vers le sens…</a:t>
            </a:r>
          </a:p>
        </p:txBody>
      </p:sp>
      <p:sp>
        <p:nvSpPr>
          <p:cNvPr id="18435" name="Rectangle 3"/>
          <p:cNvSpPr>
            <a:spLocks noGrp="1" noChangeArrowheads="1"/>
          </p:cNvSpPr>
          <p:nvPr>
            <p:ph idx="1"/>
          </p:nvPr>
        </p:nvSpPr>
        <p:spPr/>
        <p:txBody>
          <a:bodyPr>
            <a:normAutofit/>
          </a:bodyPr>
          <a:lstStyle/>
          <a:p>
            <a:r>
              <a:rPr lang="fr-FR" b="1" dirty="0">
                <a:solidFill>
                  <a:srgbClr val="FF0000"/>
                </a:solidFill>
                <a:effectLst>
                  <a:outerShdw blurRad="38100" dist="38100" dir="2700000" algn="tl">
                    <a:srgbClr val="000000">
                      <a:alpha val="43137"/>
                    </a:srgbClr>
                  </a:outerShdw>
                </a:effectLst>
              </a:rPr>
              <a:t>La descente en Égypte peut être lue par chacun aujourd’hui dans un sens spirituel.</a:t>
            </a:r>
          </a:p>
          <a:p>
            <a:r>
              <a:rPr lang="fr-FR" b="1" dirty="0">
                <a:solidFill>
                  <a:srgbClr val="FF0000"/>
                </a:solidFill>
                <a:effectLst>
                  <a:outerShdw blurRad="38100" dist="38100" dir="2700000" algn="tl">
                    <a:srgbClr val="000000">
                      <a:alpha val="43137"/>
                    </a:srgbClr>
                  </a:outerShdw>
                </a:effectLst>
              </a:rPr>
              <a:t>L’enfant Dieu descend en notre Égypte pour ouvrir nos tombeaux.</a:t>
            </a:r>
          </a:p>
          <a:p>
            <a:r>
              <a:rPr lang="fr-FR" b="1" dirty="0">
                <a:solidFill>
                  <a:srgbClr val="FF0000"/>
                </a:solidFill>
                <a:effectLst>
                  <a:outerShdw blurRad="38100" dist="38100" dir="2700000" algn="tl">
                    <a:srgbClr val="000000">
                      <a:alpha val="43137"/>
                    </a:srgbClr>
                  </a:outerShdw>
                </a:effectLst>
              </a:rPr>
              <a:t>L’enfant Dieu vient sur notre terre pour nous faire remonter avec lui et nous faire vivre dans la résurrection.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524" y="323832"/>
            <a:ext cx="4114800" cy="1066800"/>
          </a:xfrm>
        </p:spPr>
        <p:txBody>
          <a:bodyPr/>
          <a:lstStyle/>
          <a:p>
            <a:r>
              <a:rPr lang="fr-FR" dirty="0"/>
              <a:t>Conclusion </a:t>
            </a:r>
          </a:p>
        </p:txBody>
      </p:sp>
      <p:sp>
        <p:nvSpPr>
          <p:cNvPr id="3" name="Espace réservé du contenu 2"/>
          <p:cNvSpPr>
            <a:spLocks noGrp="1"/>
          </p:cNvSpPr>
          <p:nvPr>
            <p:ph sz="half" idx="1"/>
          </p:nvPr>
        </p:nvSpPr>
        <p:spPr/>
        <p:txBody>
          <a:bodyPr>
            <a:normAutofit fontScale="77500" lnSpcReduction="20000"/>
          </a:bodyPr>
          <a:lstStyle/>
          <a:p>
            <a:pPr>
              <a:buNone/>
            </a:pPr>
            <a:r>
              <a:rPr lang="fr-FR" dirty="0"/>
              <a:t>« </a:t>
            </a:r>
            <a:r>
              <a:rPr lang="fr-FR" i="1" dirty="0"/>
              <a:t>Toutes les fois, frères très chers, qu’on vous fait des lectures de l’Ancien Testament […] vous devez faire attention non seulement aux mots que les oreilles entendent mais au sens que l’esprit comprend et goûte comme l’Apôtre nous avertit aussi en disant : ‘La lettre tue mais l’Esprit vivifie’ (2 Corinthiens 3, 6). Car toutes ces choses qu’on lit dans l’Ancien Testament, comme dit l’Apôtre, ‘leur arrivaient en figures’. »</a:t>
            </a:r>
          </a:p>
        </p:txBody>
      </p:sp>
      <p:sp>
        <p:nvSpPr>
          <p:cNvPr id="4" name="Espace réservé du contenu 3"/>
          <p:cNvSpPr>
            <a:spLocks noGrp="1"/>
          </p:cNvSpPr>
          <p:nvPr>
            <p:ph sz="half" idx="2"/>
          </p:nvPr>
        </p:nvSpPr>
        <p:spPr>
          <a:xfrm>
            <a:off x="4648200" y="857232"/>
            <a:ext cx="4038600" cy="5918155"/>
          </a:xfrm>
        </p:spPr>
        <p:txBody>
          <a:bodyPr>
            <a:normAutofit fontScale="77500" lnSpcReduction="20000"/>
          </a:bodyPr>
          <a:lstStyle/>
          <a:p>
            <a:r>
              <a:rPr lang="fr-FR" b="1" dirty="0"/>
              <a:t>Et il convient de les examiner dans un sens spirituel</a:t>
            </a:r>
            <a:r>
              <a:rPr lang="fr-FR" dirty="0"/>
              <a:t>.</a:t>
            </a:r>
          </a:p>
          <a:p>
            <a:r>
              <a:rPr lang="fr-FR" dirty="0"/>
              <a:t>Ainsi s’adressait Césaire d’Arles à ses fidèles (Sermon 89, 1). Nous pouvons prendre pour nous ce conseil spirituel.</a:t>
            </a:r>
          </a:p>
          <a:p>
            <a:r>
              <a:rPr lang="fr-FR" dirty="0"/>
              <a:t>En fait, l’Ancien Testament n’est pas ancien, il est premier pour révéler Dieu aux hommes et Jésus en est l’accomplissement, la tête du corps des Ecritures.</a:t>
            </a:r>
          </a:p>
          <a:p>
            <a:r>
              <a:rPr lang="fr-FR" dirty="0"/>
              <a:t>Les récits de Joseph le patriarche et de Joseph le père de Jésus, ne seront pas de l’histoire ancienne. Ils sont là pour annoncer le Dieu qui partage le récit humain, c’est-à-dire notre histoire.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355600"/>
            <a:ext cx="7886700" cy="1325563"/>
          </a:xfrm>
        </p:spPr>
        <p:txBody>
          <a:bodyPr/>
          <a:lstStyle/>
          <a:p>
            <a:r>
              <a:rPr lang="fr-FR" dirty="0"/>
              <a:t>Conclusion</a:t>
            </a:r>
          </a:p>
        </p:txBody>
      </p:sp>
      <p:sp>
        <p:nvSpPr>
          <p:cNvPr id="5" name="Espace réservé du texte 4"/>
          <p:cNvSpPr>
            <a:spLocks noGrp="1"/>
          </p:cNvSpPr>
          <p:nvPr>
            <p:ph type="body" idx="1"/>
          </p:nvPr>
        </p:nvSpPr>
        <p:spPr/>
        <p:txBody>
          <a:bodyPr/>
          <a:lstStyle/>
          <a:p>
            <a:r>
              <a:rPr lang="fr-FR" dirty="0"/>
              <a:t>Joseph le Patriarche</a:t>
            </a:r>
          </a:p>
        </p:txBody>
      </p:sp>
      <p:sp>
        <p:nvSpPr>
          <p:cNvPr id="3" name="Espace réservé du contenu 2"/>
          <p:cNvSpPr>
            <a:spLocks noGrp="1"/>
          </p:cNvSpPr>
          <p:nvPr>
            <p:ph sz="half" idx="2"/>
          </p:nvPr>
        </p:nvSpPr>
        <p:spPr/>
        <p:txBody>
          <a:bodyPr>
            <a:noAutofit/>
          </a:bodyPr>
          <a:lstStyle/>
          <a:p>
            <a:r>
              <a:rPr lang="fr-FR" sz="1400" dirty="0"/>
              <a:t>En hébreu, Joseph signifie ajouter, accroître, ou il ajoute. </a:t>
            </a:r>
          </a:p>
          <a:p>
            <a:r>
              <a:rPr lang="fr-FR" sz="1400" dirty="0"/>
              <a:t>Joseph est le onzième des douze fils de Jacob, mais le premier fils de Rachel. L’enfant de la vieillesse, le fils bien-aimé de son père.</a:t>
            </a:r>
          </a:p>
          <a:p>
            <a:r>
              <a:rPr lang="fr-FR" sz="1400" dirty="0"/>
              <a:t>Déjà se dessine un projet de récit : c’est comme fils bien-aimé qu’il est envoyé vers es frères qui gardaient les brebis à Sichem. Il risque sa vie auprès d’eux.</a:t>
            </a:r>
          </a:p>
          <a:p>
            <a:r>
              <a:rPr lang="fr-FR" sz="1400" dirty="0"/>
              <a:t>Vendu comme esclave à des marchands de pierres précieuses et de parfums, il descend en Égypte, où décryptant les songes de Pharaon, il devient premier intendant au milieu des païens.</a:t>
            </a:r>
          </a:p>
          <a:p>
            <a:r>
              <a:rPr lang="fr-FR" sz="1400" dirty="0"/>
              <a:t>L’homme vendu comme esclave, gouverne l’Égypte !</a:t>
            </a:r>
          </a:p>
        </p:txBody>
      </p:sp>
      <p:sp>
        <p:nvSpPr>
          <p:cNvPr id="6" name="Espace réservé du texte 5"/>
          <p:cNvSpPr>
            <a:spLocks noGrp="1"/>
          </p:cNvSpPr>
          <p:nvPr>
            <p:ph type="body" sz="quarter" idx="3"/>
          </p:nvPr>
        </p:nvSpPr>
        <p:spPr/>
        <p:txBody>
          <a:bodyPr/>
          <a:lstStyle/>
          <a:p>
            <a:r>
              <a:rPr lang="fr-FR" dirty="0"/>
              <a:t>Jésus de Nazareth</a:t>
            </a:r>
          </a:p>
        </p:txBody>
      </p:sp>
      <p:sp>
        <p:nvSpPr>
          <p:cNvPr id="4" name="Espace réservé du contenu 3"/>
          <p:cNvSpPr>
            <a:spLocks noGrp="1"/>
          </p:cNvSpPr>
          <p:nvPr>
            <p:ph sz="quarter" idx="4"/>
          </p:nvPr>
        </p:nvSpPr>
        <p:spPr/>
        <p:txBody>
          <a:bodyPr>
            <a:normAutofit/>
          </a:bodyPr>
          <a:lstStyle/>
          <a:p>
            <a:r>
              <a:rPr lang="fr-FR" sz="1400" dirty="0"/>
              <a:t>Cette relecture du patriarche prépare la venue du messie.</a:t>
            </a:r>
          </a:p>
          <a:p>
            <a:r>
              <a:rPr lang="fr-FR" sz="1400" dirty="0"/>
              <a:t>Jésus lui aussi n’a-t-il pas été vendu comme esclave, n’a-t-il pas été envoyé auprès de ses frères par son Père ?</a:t>
            </a:r>
          </a:p>
          <a:p>
            <a:r>
              <a:rPr lang="fr-FR" sz="1400" dirty="0"/>
              <a:t>Lui aussi n’est-il pas descendu au plus bas pour revenir vivant et nourrir la terre de sa parole et de son pain ?</a:t>
            </a:r>
          </a:p>
          <a:p>
            <a:r>
              <a:rPr lang="fr-FR" sz="1400" dirty="0"/>
              <a:t>Déjà, dans la tradition juive, il était dit que Joseph était un messie…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a:t>
            </a:r>
          </a:p>
        </p:txBody>
      </p:sp>
      <p:sp>
        <p:nvSpPr>
          <p:cNvPr id="3" name="Espace réservé du texte 2"/>
          <p:cNvSpPr>
            <a:spLocks noGrp="1"/>
          </p:cNvSpPr>
          <p:nvPr>
            <p:ph type="body" idx="1"/>
          </p:nvPr>
        </p:nvSpPr>
        <p:spPr/>
        <p:txBody>
          <a:bodyPr/>
          <a:lstStyle/>
          <a:p>
            <a:r>
              <a:rPr lang="fr-FR" dirty="0"/>
              <a:t>Les deux Joseph</a:t>
            </a:r>
          </a:p>
        </p:txBody>
      </p:sp>
      <p:sp>
        <p:nvSpPr>
          <p:cNvPr id="5" name="Espace réservé du contenu 4"/>
          <p:cNvSpPr>
            <a:spLocks noGrp="1"/>
          </p:cNvSpPr>
          <p:nvPr>
            <p:ph sz="half" idx="2"/>
          </p:nvPr>
        </p:nvSpPr>
        <p:spPr/>
        <p:txBody>
          <a:bodyPr>
            <a:normAutofit fontScale="55000" lnSpcReduction="20000"/>
          </a:bodyPr>
          <a:lstStyle/>
          <a:p>
            <a:r>
              <a:rPr lang="fr-FR" dirty="0"/>
              <a:t>Si Joseph le patriarche est déjà une image de messie, il partage avec son homonyme le rôle de figure annonciatrice de Jésus le Christ.</a:t>
            </a:r>
          </a:p>
          <a:p>
            <a:r>
              <a:rPr lang="fr-FR" dirty="0"/>
              <a:t>Joseph de l’évangile :</a:t>
            </a:r>
          </a:p>
          <a:p>
            <a:pPr lvl="1"/>
            <a:r>
              <a:rPr lang="fr-FR" dirty="0"/>
              <a:t>sera lui aussi, fils de Jacob (Matthieu 1, 1-6), </a:t>
            </a:r>
          </a:p>
          <a:p>
            <a:pPr lvl="1"/>
            <a:r>
              <a:rPr lang="fr-FR" dirty="0"/>
              <a:t>lui aussi aura des songes, où Dieu y révèlera son dessein, </a:t>
            </a:r>
          </a:p>
          <a:p>
            <a:pPr lvl="1"/>
            <a:r>
              <a:rPr lang="fr-FR" dirty="0"/>
              <a:t>lui aussi ira en Égypte, </a:t>
            </a:r>
          </a:p>
          <a:p>
            <a:pPr lvl="1"/>
            <a:r>
              <a:rPr lang="fr-FR" dirty="0"/>
              <a:t>lui aussi passera à travers l’injuste persécution, </a:t>
            </a:r>
          </a:p>
          <a:p>
            <a:pPr lvl="1"/>
            <a:r>
              <a:rPr lang="fr-FR" dirty="0"/>
              <a:t>lui aussi risquera sa vie sur une dénonciation.</a:t>
            </a:r>
          </a:p>
          <a:p>
            <a:r>
              <a:rPr lang="fr-FR" dirty="0"/>
              <a:t>Les deux Joseph orientent nos regards vers le Christ, lui qui traversera les épreuves du monde pour faire surgir du malheur la vie, du péché le pardon, des ténèbres la lumière.</a:t>
            </a:r>
          </a:p>
        </p:txBody>
      </p:sp>
      <p:sp>
        <p:nvSpPr>
          <p:cNvPr id="4" name="Espace réservé du texte 3"/>
          <p:cNvSpPr>
            <a:spLocks noGrp="1"/>
          </p:cNvSpPr>
          <p:nvPr>
            <p:ph type="body" sz="quarter" idx="3"/>
          </p:nvPr>
        </p:nvSpPr>
        <p:spPr/>
        <p:txBody>
          <a:bodyPr/>
          <a:lstStyle/>
          <a:p>
            <a:r>
              <a:rPr lang="fr-FR" dirty="0"/>
              <a:t>La descente en Égypte…</a:t>
            </a:r>
          </a:p>
        </p:txBody>
      </p:sp>
      <p:sp>
        <p:nvSpPr>
          <p:cNvPr id="6" name="Espace réservé du contenu 5"/>
          <p:cNvSpPr>
            <a:spLocks noGrp="1"/>
          </p:cNvSpPr>
          <p:nvPr>
            <p:ph sz="quarter" idx="4"/>
          </p:nvPr>
        </p:nvSpPr>
        <p:spPr/>
        <p:txBody>
          <a:bodyPr>
            <a:normAutofit fontScale="55000" lnSpcReduction="20000"/>
          </a:bodyPr>
          <a:lstStyle/>
          <a:p>
            <a:r>
              <a:rPr lang="fr-FR" dirty="0"/>
              <a:t>La descente en Égypte peut être comprise comme l’expression métaphorique de la venue du Christ fils de Dieu vers les hommes, au milieu de notre histoire contrastée où l’apparence du non-droit et de la violence nous voile la présence humble du Dieu d’espérance.</a:t>
            </a:r>
          </a:p>
          <a:p>
            <a:r>
              <a:rPr lang="fr-FR" dirty="0"/>
              <a:t>L’enfant Dieu descend en notre Égypte pour nous ouvrir nos tombeaux.</a:t>
            </a:r>
          </a:p>
          <a:p>
            <a:r>
              <a:rPr lang="fr-FR" dirty="0"/>
              <a:t>C’est bien le sens premier de cette fête de l’Incarnation que nous appelons Noël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88640"/>
            <a:ext cx="6995120" cy="1517104"/>
          </a:xfrm>
        </p:spPr>
        <p:txBody>
          <a:bodyPr>
            <a:normAutofit/>
          </a:bodyPr>
          <a:lstStyle/>
          <a:p>
            <a:r>
              <a:rPr lang="fr-FR" dirty="0"/>
              <a:t>Lecture chrétienne </a:t>
            </a:r>
            <a:br>
              <a:rPr lang="fr-FR" dirty="0"/>
            </a:br>
            <a:r>
              <a:rPr lang="fr-FR" dirty="0"/>
              <a:t>pour aujourd’hui !</a:t>
            </a:r>
          </a:p>
        </p:txBody>
      </p:sp>
      <p:sp>
        <p:nvSpPr>
          <p:cNvPr id="3" name="Espace réservé du contenu 2"/>
          <p:cNvSpPr>
            <a:spLocks noGrp="1"/>
          </p:cNvSpPr>
          <p:nvPr>
            <p:ph idx="1"/>
          </p:nvPr>
        </p:nvSpPr>
        <p:spPr/>
        <p:txBody>
          <a:bodyPr>
            <a:normAutofit fontScale="85000" lnSpcReduction="10000"/>
          </a:bodyPr>
          <a:lstStyle/>
          <a:p>
            <a:r>
              <a:rPr lang="fr-FR" dirty="0"/>
              <a:t>À Bethléem, « </a:t>
            </a:r>
            <a:r>
              <a:rPr lang="fr-FR" i="1" dirty="0"/>
              <a:t>maison du pain</a:t>
            </a:r>
            <a:r>
              <a:rPr lang="fr-FR" dirty="0"/>
              <a:t> », naît celui livre son corps à l’humanité !</a:t>
            </a:r>
          </a:p>
          <a:p>
            <a:r>
              <a:rPr lang="fr-FR" dirty="0"/>
              <a:t>Aujourd’hui, à Noël, nous célébrons l’Eucharistie : nous faisons mémoire, c’est-à-dire, nous célébrons, nous revivons la descente de Dieu, cette « </a:t>
            </a:r>
            <a:r>
              <a:rPr lang="fr-FR" i="1" dirty="0"/>
              <a:t>descente en Égypte</a:t>
            </a:r>
            <a:r>
              <a:rPr lang="fr-FR" dirty="0"/>
              <a:t> », descente vers la mort, ce corps livré, pour remonter avec lui.</a:t>
            </a:r>
          </a:p>
          <a:p>
            <a:pPr lvl="1"/>
            <a:r>
              <a:rPr lang="fr-FR" b="1" dirty="0"/>
              <a:t>Descente et remontée !</a:t>
            </a:r>
          </a:p>
          <a:p>
            <a:pPr lvl="1"/>
            <a:r>
              <a:rPr lang="fr-FR" b="1" dirty="0"/>
              <a:t>Mort et résurrection !</a:t>
            </a:r>
          </a:p>
          <a:p>
            <a:pPr lvl="1"/>
            <a:r>
              <a:rPr lang="fr-FR" b="1" dirty="0"/>
              <a:t>Dieu incarné !</a:t>
            </a:r>
          </a:p>
          <a:p>
            <a:r>
              <a:rPr lang="fr-FR" dirty="0"/>
              <a:t>Comment vivrons-nous cette année notre « descente en Égypte » ?</a:t>
            </a:r>
          </a:p>
          <a:p>
            <a:r>
              <a:rPr lang="fr-FR" dirty="0"/>
              <a:t>Comment accueillerons-nous la venue du Christ parmi les hommes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Curieux…</a:t>
            </a:r>
          </a:p>
        </p:txBody>
      </p:sp>
      <p:sp>
        <p:nvSpPr>
          <p:cNvPr id="4" name="Espace réservé du texte 3"/>
          <p:cNvSpPr>
            <a:spLocks noGrp="1"/>
          </p:cNvSpPr>
          <p:nvPr>
            <p:ph type="body" idx="1"/>
          </p:nvPr>
        </p:nvSpPr>
        <p:spPr/>
        <p:txBody>
          <a:bodyPr/>
          <a:lstStyle/>
          <a:p>
            <a:r>
              <a:rPr lang="fr-FR" dirty="0"/>
              <a:t>Autour de la jalousie</a:t>
            </a:r>
          </a:p>
        </p:txBody>
      </p:sp>
      <p:sp>
        <p:nvSpPr>
          <p:cNvPr id="3" name="Espace réservé du contenu 2"/>
          <p:cNvSpPr>
            <a:spLocks noGrp="1"/>
          </p:cNvSpPr>
          <p:nvPr>
            <p:ph sz="half" idx="2"/>
          </p:nvPr>
        </p:nvSpPr>
        <p:spPr/>
        <p:txBody>
          <a:bodyPr>
            <a:normAutofit fontScale="77500" lnSpcReduction="20000"/>
          </a:bodyPr>
          <a:lstStyle/>
          <a:p>
            <a:r>
              <a:rPr lang="fr-FR" dirty="0"/>
              <a:t>Joseph était le préféré de son père, il est normal que ses frères en éprouvent de la jalousie.</a:t>
            </a:r>
          </a:p>
          <a:p>
            <a:r>
              <a:rPr lang="fr-FR" dirty="0"/>
              <a:t>De plus, Joseph raconte ses deux rêves qui le mettent en valeur par rapport à ses frères.</a:t>
            </a:r>
          </a:p>
          <a:p>
            <a:r>
              <a:rPr lang="fr-FR" dirty="0"/>
              <a:t>Il n’en reste pas moins que les frères paraissent bien méchants : ils abandonnent Joseph et provoquent le chagrin de leur père en lui faisant croire qu’il est mort…</a:t>
            </a:r>
          </a:p>
        </p:txBody>
      </p:sp>
      <p:sp>
        <p:nvSpPr>
          <p:cNvPr id="5" name="Espace réservé du texte 4"/>
          <p:cNvSpPr>
            <a:spLocks noGrp="1"/>
          </p:cNvSpPr>
          <p:nvPr>
            <p:ph type="body" sz="quarter" idx="3"/>
          </p:nvPr>
        </p:nvSpPr>
        <p:spPr/>
        <p:txBody>
          <a:bodyPr/>
          <a:lstStyle/>
          <a:p>
            <a:r>
              <a:rPr lang="fr-FR" dirty="0"/>
              <a:t>Autour du mal et du bien</a:t>
            </a:r>
          </a:p>
        </p:txBody>
      </p:sp>
      <p:sp>
        <p:nvSpPr>
          <p:cNvPr id="6" name="Espace réservé du contenu 5"/>
          <p:cNvSpPr>
            <a:spLocks noGrp="1"/>
          </p:cNvSpPr>
          <p:nvPr>
            <p:ph sz="quarter" idx="4"/>
          </p:nvPr>
        </p:nvSpPr>
        <p:spPr/>
        <p:txBody>
          <a:bodyPr>
            <a:normAutofit fontScale="77500" lnSpcReduction="20000"/>
          </a:bodyPr>
          <a:lstStyle/>
          <a:p>
            <a:pPr>
              <a:buNone/>
            </a:pPr>
            <a:r>
              <a:rPr lang="fr-FR" dirty="0"/>
              <a:t>« </a:t>
            </a:r>
            <a:r>
              <a:rPr lang="fr-FR" i="1" dirty="0"/>
              <a:t>Vous aviez voulu me faire du mal, Dieu a voulu en tirer du bien.</a:t>
            </a:r>
            <a:r>
              <a:rPr lang="fr-FR" dirty="0"/>
              <a:t> »</a:t>
            </a:r>
          </a:p>
          <a:p>
            <a:pPr algn="r">
              <a:buNone/>
            </a:pPr>
            <a:r>
              <a:rPr lang="fr-FR" dirty="0"/>
              <a:t>Genèse 50, 20</a:t>
            </a:r>
          </a:p>
          <a:p>
            <a:r>
              <a:rPr lang="fr-FR" dirty="0"/>
              <a:t>Comment un bien peut-il venir du mal ?</a:t>
            </a:r>
          </a:p>
          <a:p>
            <a:r>
              <a:rPr lang="fr-FR" dirty="0"/>
              <a:t>Quel écho à cette phrase dans l’évangile ?</a:t>
            </a:r>
          </a:p>
          <a:p>
            <a:r>
              <a:rPr lang="fr-FR" dirty="0"/>
              <a:t>De la mort sur la croix est advenu le salut pour tous.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7D299-3267-9B55-0E80-DC13FD905A75}"/>
              </a:ext>
            </a:extLst>
          </p:cNvPr>
          <p:cNvSpPr>
            <a:spLocks noGrp="1"/>
          </p:cNvSpPr>
          <p:nvPr>
            <p:ph type="title"/>
          </p:nvPr>
        </p:nvSpPr>
        <p:spPr>
          <a:xfrm>
            <a:off x="1691680" y="1052736"/>
            <a:ext cx="5311502" cy="1479698"/>
          </a:xfrm>
        </p:spPr>
        <p:txBody>
          <a:bodyPr/>
          <a:lstStyle/>
          <a:p>
            <a:r>
              <a:rPr lang="fr-FR" dirty="0"/>
              <a:t>Des textes d’auteurs</a:t>
            </a:r>
          </a:p>
        </p:txBody>
      </p:sp>
    </p:spTree>
    <p:extLst>
      <p:ext uri="{BB962C8B-B14F-4D97-AF65-F5344CB8AC3E}">
        <p14:creationId xmlns:p14="http://schemas.microsoft.com/office/powerpoint/2010/main" val="10673713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Pères de l’Eglise</a:t>
            </a:r>
          </a:p>
        </p:txBody>
      </p:sp>
      <p:sp>
        <p:nvSpPr>
          <p:cNvPr id="3" name="Espace réservé du contenu 2"/>
          <p:cNvSpPr>
            <a:spLocks noGrp="1"/>
          </p:cNvSpPr>
          <p:nvPr>
            <p:ph sz="half" idx="1"/>
          </p:nvPr>
        </p:nvSpPr>
        <p:spPr>
          <a:xfrm>
            <a:off x="855663" y="1593850"/>
            <a:ext cx="6596657" cy="4425950"/>
          </a:xfrm>
        </p:spPr>
        <p:txBody>
          <a:bodyPr>
            <a:normAutofit fontScale="70000" lnSpcReduction="20000"/>
          </a:bodyPr>
          <a:lstStyle/>
          <a:p>
            <a:pPr>
              <a:buNone/>
            </a:pPr>
            <a:r>
              <a:rPr lang="fr-FR" dirty="0"/>
              <a:t>Joseph est une figure du Christ, ce Fils que le Père aime d’un de préférence, comme il l’atteste lui-même : "</a:t>
            </a:r>
            <a:r>
              <a:rPr lang="fr-FR" i="1" dirty="0"/>
              <a:t>Celui-ci est mon Fils bien-aimé</a:t>
            </a:r>
            <a:r>
              <a:rPr lang="fr-FR" dirty="0"/>
              <a:t>" (Mt 17,5).</a:t>
            </a:r>
          </a:p>
          <a:p>
            <a:pPr>
              <a:buNone/>
            </a:pPr>
            <a:r>
              <a:rPr lang="fr-FR" dirty="0"/>
              <a:t>Le père en effet a revêtu le Christ d’une longue tunique multicolore, lorsqu’il lui a remis le vêtement de notre humanité, ce </a:t>
            </a:r>
            <a:r>
              <a:rPr lang="fr-FR" i="1" dirty="0"/>
              <a:t>vêtement qui l’a fait reconnaître pour un homme véritable </a:t>
            </a:r>
            <a:r>
              <a:rPr lang="fr-FR" dirty="0"/>
              <a:t>(Phil 2,7).</a:t>
            </a:r>
          </a:p>
          <a:p>
            <a:pPr>
              <a:buNone/>
            </a:pPr>
            <a:r>
              <a:rPr lang="fr-FR" dirty="0"/>
              <a:t>Joseph était l’objet de la haine de ses frères ; le Christ le fut aussi des siens. Joseph fut envoyé pourtant à ses frères, comme Jésus le sera en son temps. Les frères pleins de méchanceté et d’envie complotent entre eux la mort de leur frère. Ils le dépouillent de sa robe de sainteté, lui arrachent la </a:t>
            </a:r>
            <a:r>
              <a:rPr lang="fr-FR" i="1" dirty="0"/>
              <a:t>tunique sans couture </a:t>
            </a:r>
            <a:r>
              <a:rPr lang="fr-FR" dirty="0"/>
              <a:t>(</a:t>
            </a:r>
            <a:r>
              <a:rPr lang="fr-FR" dirty="0" err="1"/>
              <a:t>Jn</a:t>
            </a:r>
            <a:r>
              <a:rPr lang="fr-FR" dirty="0"/>
              <a:t> 19,23).</a:t>
            </a:r>
          </a:p>
          <a:p>
            <a:pPr>
              <a:buNone/>
            </a:pPr>
            <a:endParaRPr lang="fr-FR" dirty="0"/>
          </a:p>
          <a:p>
            <a:pPr algn="r">
              <a:buNone/>
            </a:pPr>
            <a:r>
              <a:rPr lang="fr-FR" b="1" i="1" dirty="0">
                <a:effectLst>
                  <a:outerShdw blurRad="38100" dist="38100" dir="2700000" algn="tl">
                    <a:srgbClr val="000000">
                      <a:alpha val="43137"/>
                    </a:srgbClr>
                  </a:outerShdw>
                </a:effectLst>
              </a:rPr>
              <a:t>Julien de Vézelay (Sermon 8 sur Joseph, figure du Christ) 12° siècle</a:t>
            </a:r>
            <a:endParaRPr lang="fr-FR" b="1" dirty="0">
              <a:effectLst>
                <a:outerShdw blurRad="38100" dist="38100" dir="2700000" algn="tl">
                  <a:srgbClr val="000000">
                    <a:alpha val="43137"/>
                  </a:srgbClr>
                </a:outerShdw>
              </a:effectLst>
            </a:endParaRPr>
          </a:p>
          <a:p>
            <a:endParaRPr lang="fr-FR" dirty="0"/>
          </a:p>
        </p:txBody>
      </p:sp>
      <p:pic>
        <p:nvPicPr>
          <p:cNvPr id="66562" name="Picture 2" descr="http://www.editionsducerf.fr/html/livre/couverture/7/couv770g_130.jpg"/>
          <p:cNvPicPr>
            <a:picLocks noChangeAspect="1" noChangeArrowheads="1"/>
          </p:cNvPicPr>
          <p:nvPr/>
        </p:nvPicPr>
        <p:blipFill>
          <a:blip r:embed="rId2" cstate="print"/>
          <a:srcRect/>
          <a:stretch>
            <a:fillRect/>
          </a:stretch>
        </p:blipFill>
        <p:spPr bwMode="auto">
          <a:xfrm>
            <a:off x="7596336" y="2708920"/>
            <a:ext cx="1248842" cy="1915837"/>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Pères de l’Eglise</a:t>
            </a:r>
          </a:p>
        </p:txBody>
      </p:sp>
      <p:sp>
        <p:nvSpPr>
          <p:cNvPr id="3" name="Espace réservé du contenu 2"/>
          <p:cNvSpPr>
            <a:spLocks noGrp="1"/>
          </p:cNvSpPr>
          <p:nvPr>
            <p:ph sz="half" idx="1"/>
          </p:nvPr>
        </p:nvSpPr>
        <p:spPr>
          <a:xfrm>
            <a:off x="827584" y="1772816"/>
            <a:ext cx="7716865" cy="4425950"/>
          </a:xfrm>
        </p:spPr>
        <p:txBody>
          <a:bodyPr>
            <a:normAutofit fontScale="77500" lnSpcReduction="20000"/>
          </a:bodyPr>
          <a:lstStyle/>
          <a:p>
            <a:pPr>
              <a:buNone/>
            </a:pPr>
            <a:r>
              <a:rPr lang="fr-FR" dirty="0"/>
              <a:t>Joseph est une figure du Christ... Les calomnies de l’Egyptienne ont jeté Joseph dans les fers ; les faux témoignages des grands prêtres ont livré à Pilate le Christ. Joseph s’est trouvé en prison avec, deux eunuques, le chef des échansons et le chef des panetiers ; le Christ fut crucifié entre deux malfaiteurs, l’un à sa droite, l’autre à sa gauche. Joseph envoya l’un des deux eunuques dans le palais royal ; le Christ introduisit l’un des deux malfaiteurs dans le Royaume. Joseph, saisi par l’Egyptienne, lui abandonna ses vêtements et s’échappa ; le Christ, saisi par la mort, s’échappa en abandonnant dans le tombeau le suaire qui le recouvrait. L’Egyptienne garda les vêtements, mais sans tenir Joseph ; le tombeau garda le suaire, mais sans retenir le Seigneur, car il n’avait pas le pouvoir de triompher de lui. </a:t>
            </a:r>
          </a:p>
          <a:p>
            <a:endParaRPr lang="fr-FR" dirty="0"/>
          </a:p>
          <a:p>
            <a:pPr algn="r">
              <a:buNone/>
            </a:pPr>
            <a:r>
              <a:rPr lang="fr-FR" b="1" i="1" dirty="0" err="1">
                <a:effectLst>
                  <a:outerShdw blurRad="38100" dist="38100" dir="2700000" algn="tl">
                    <a:srgbClr val="000000">
                      <a:alpha val="43137"/>
                    </a:srgbClr>
                  </a:outerShdw>
                </a:effectLst>
              </a:rPr>
              <a:t>Astérius</a:t>
            </a:r>
            <a:r>
              <a:rPr lang="fr-FR" b="1" i="1" dirty="0">
                <a:effectLst>
                  <a:outerShdw blurRad="38100" dist="38100" dir="2700000" algn="tl">
                    <a:srgbClr val="000000">
                      <a:alpha val="43137"/>
                    </a:srgbClr>
                  </a:outerShdw>
                </a:effectLst>
              </a:rPr>
              <a:t> d’</a:t>
            </a:r>
            <a:r>
              <a:rPr lang="fr-FR" b="1" i="1" dirty="0" err="1">
                <a:effectLst>
                  <a:outerShdw blurRad="38100" dist="38100" dir="2700000" algn="tl">
                    <a:srgbClr val="000000">
                      <a:alpha val="43137"/>
                    </a:srgbClr>
                  </a:outerShdw>
                </a:effectLst>
              </a:rPr>
              <a:t>Amasée</a:t>
            </a:r>
            <a:r>
              <a:rPr lang="fr-FR" b="1" i="1" dirty="0">
                <a:effectLst>
                  <a:outerShdw blurRad="38100" dist="38100" dir="2700000" algn="tl">
                    <a:srgbClr val="000000">
                      <a:alpha val="43137"/>
                    </a:srgbClr>
                  </a:outerShdw>
                </a:effectLst>
              </a:rPr>
              <a:t> (Homélie 19) 5° siècle</a:t>
            </a:r>
            <a:endParaRPr lang="fr-FR" b="1" dirty="0">
              <a:effectLst>
                <a:outerShdw blurRad="38100" dist="38100" dir="2700000" algn="tl">
                  <a:srgbClr val="000000">
                    <a:alpha val="43137"/>
                  </a:srgbClr>
                </a:outerShdw>
              </a:effectLst>
            </a:endParaRPr>
          </a:p>
          <a:p>
            <a:pPr>
              <a:buNone/>
            </a:pPr>
            <a:endParaRPr lang="fr-F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Pères de l’Eglise</a:t>
            </a:r>
          </a:p>
        </p:txBody>
      </p:sp>
      <p:sp>
        <p:nvSpPr>
          <p:cNvPr id="3" name="Espace réservé du contenu 2"/>
          <p:cNvSpPr>
            <a:spLocks noGrp="1"/>
          </p:cNvSpPr>
          <p:nvPr>
            <p:ph sz="half" idx="1"/>
          </p:nvPr>
        </p:nvSpPr>
        <p:spPr>
          <a:xfrm>
            <a:off x="827584" y="1916832"/>
            <a:ext cx="7716865" cy="4425950"/>
          </a:xfrm>
        </p:spPr>
        <p:txBody>
          <a:bodyPr>
            <a:normAutofit fontScale="77500" lnSpcReduction="20000"/>
          </a:bodyPr>
          <a:lstStyle/>
          <a:p>
            <a:pPr>
              <a:buNone/>
            </a:pPr>
            <a:r>
              <a:rPr lang="fr-FR" dirty="0"/>
              <a:t>La vie du patriarche Joseph fut une figure de celle du Christ. Joseph fut vendu par ses frères ; le Christ le fut par Judas le traître... </a:t>
            </a:r>
          </a:p>
          <a:p>
            <a:pPr>
              <a:buNone/>
            </a:pPr>
            <a:r>
              <a:rPr lang="fr-FR" dirty="0"/>
              <a:t>Joseph, bien qu’il n’eût rien fait de mal, fut envoyé en prison. Le Christ, pour des crimes qui lui étaient étrangers, c’est-à-dire pour les péchés du genre humain, descendit aux enfers, cette prison des enchaînés, afin de libérer ceux qui étaient retenus captifs, comme l’atteste le psaume 145 : </a:t>
            </a:r>
            <a:r>
              <a:rPr lang="fr-FR" i="1" dirty="0"/>
              <a:t>Le Seigneur délivre les enchaînés.</a:t>
            </a:r>
            <a:endParaRPr lang="fr-FR" dirty="0"/>
          </a:p>
          <a:p>
            <a:pPr>
              <a:buNone/>
            </a:pPr>
            <a:r>
              <a:rPr lang="fr-FR" dirty="0"/>
              <a:t>Joseph fut revêtu d’habits de lin fin ; le Christ en ressuscitant, revêtit sa chair très sainte de la robe éclatante de l’immortalité...</a:t>
            </a:r>
          </a:p>
          <a:p>
            <a:pPr>
              <a:buNone/>
            </a:pPr>
            <a:endParaRPr lang="fr-FR" i="1" dirty="0"/>
          </a:p>
          <a:p>
            <a:pPr algn="r">
              <a:buNone/>
            </a:pPr>
            <a:r>
              <a:rPr lang="fr-FR" b="1" i="1" dirty="0">
                <a:effectLst>
                  <a:outerShdw blurRad="38100" dist="38100" dir="2700000" algn="tl">
                    <a:srgbClr val="000000">
                      <a:alpha val="43137"/>
                    </a:srgbClr>
                  </a:outerShdw>
                </a:effectLst>
              </a:rPr>
              <a:t>Grégoire d’Elvire (Traité des livres des Saintes Ecritures § 5)</a:t>
            </a:r>
            <a:br>
              <a:rPr lang="fr-FR" b="1" i="1" dirty="0">
                <a:effectLst>
                  <a:outerShdw blurRad="38100" dist="38100" dir="2700000" algn="tl">
                    <a:srgbClr val="000000">
                      <a:alpha val="43137"/>
                    </a:srgbClr>
                  </a:outerShdw>
                </a:effectLst>
              </a:rPr>
            </a:br>
            <a:r>
              <a:rPr lang="fr-FR" b="1" i="1" dirty="0">
                <a:effectLst>
                  <a:outerShdw blurRad="38100" dist="38100" dir="2700000" algn="tl">
                    <a:srgbClr val="000000">
                      <a:alpha val="43137"/>
                    </a:srgbClr>
                  </a:outerShdw>
                </a:effectLst>
              </a:rPr>
              <a:t>4° siècle</a:t>
            </a:r>
            <a:endParaRPr lang="fr-FR" b="1" dirty="0">
              <a:effectLst>
                <a:outerShdw blurRad="38100" dist="38100" dir="2700000" algn="tl">
                  <a:srgbClr val="000000">
                    <a:alpha val="43137"/>
                  </a:srgbClr>
                </a:outerShdw>
              </a:effectLs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AN0021.JPG"/>
          <p:cNvPicPr>
            <a:picLocks noChangeAspect="1"/>
          </p:cNvPicPr>
          <p:nvPr/>
        </p:nvPicPr>
        <p:blipFill>
          <a:blip r:embed="rId2" cstate="print"/>
          <a:stretch>
            <a:fillRect/>
          </a:stretch>
        </p:blipFill>
        <p:spPr>
          <a:xfrm>
            <a:off x="1115616" y="0"/>
            <a:ext cx="5166299" cy="68580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AN0022.JPG"/>
          <p:cNvPicPr>
            <a:picLocks noChangeAspect="1"/>
          </p:cNvPicPr>
          <p:nvPr/>
        </p:nvPicPr>
        <p:blipFill>
          <a:blip r:embed="rId2" cstate="print"/>
          <a:stretch>
            <a:fillRect/>
          </a:stretch>
        </p:blipFill>
        <p:spPr>
          <a:xfrm>
            <a:off x="611560" y="0"/>
            <a:ext cx="6294329"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Liturgie de la messe et Joseph</a:t>
            </a:r>
          </a:p>
        </p:txBody>
      </p:sp>
      <p:sp>
        <p:nvSpPr>
          <p:cNvPr id="4" name="Espace réservé du contenu 3"/>
          <p:cNvSpPr>
            <a:spLocks noGrp="1"/>
          </p:cNvSpPr>
          <p:nvPr>
            <p:ph sz="half" idx="1"/>
          </p:nvPr>
        </p:nvSpPr>
        <p:spPr/>
        <p:txBody>
          <a:bodyPr>
            <a:normAutofit fontScale="70000" lnSpcReduction="20000"/>
          </a:bodyPr>
          <a:lstStyle/>
          <a:p>
            <a:r>
              <a:rPr lang="fr-FR" b="1" dirty="0"/>
              <a:t>L’accueil</a:t>
            </a:r>
            <a:r>
              <a:rPr lang="fr-FR" dirty="0"/>
              <a:t> de Joseph, au nom du Seigneur, envers ses frères :</a:t>
            </a:r>
          </a:p>
          <a:p>
            <a:pPr lvl="1"/>
            <a:r>
              <a:rPr lang="fr-FR" dirty="0"/>
              <a:t>Genèse 43, 15-17 et 45, 7-8</a:t>
            </a:r>
          </a:p>
          <a:p>
            <a:r>
              <a:rPr lang="fr-FR" b="1" dirty="0"/>
              <a:t>Le Seigneur est avec </a:t>
            </a:r>
            <a:r>
              <a:rPr lang="fr-FR" dirty="0"/>
              <a:t>Joseph :</a:t>
            </a:r>
          </a:p>
          <a:p>
            <a:pPr lvl="1"/>
            <a:r>
              <a:rPr lang="fr-FR" dirty="0"/>
              <a:t>Genèse 39, 3.5</a:t>
            </a:r>
          </a:p>
          <a:p>
            <a:r>
              <a:rPr lang="fr-FR" b="1" dirty="0"/>
              <a:t>Temps pénitentiel </a:t>
            </a:r>
            <a:r>
              <a:rPr lang="fr-FR" dirty="0"/>
              <a:t>:</a:t>
            </a:r>
          </a:p>
          <a:p>
            <a:pPr lvl="1"/>
            <a:r>
              <a:rPr lang="fr-FR" dirty="0"/>
              <a:t>La reconnaissance de leurs faiblesses : Genèse 44, 16</a:t>
            </a:r>
          </a:p>
          <a:p>
            <a:endParaRPr lang="fr-FR" dirty="0"/>
          </a:p>
        </p:txBody>
      </p:sp>
      <p:sp>
        <p:nvSpPr>
          <p:cNvPr id="5" name="Espace réservé du contenu 4"/>
          <p:cNvSpPr>
            <a:spLocks noGrp="1"/>
          </p:cNvSpPr>
          <p:nvPr>
            <p:ph sz="half" idx="2"/>
          </p:nvPr>
        </p:nvSpPr>
        <p:spPr/>
        <p:txBody>
          <a:bodyPr>
            <a:normAutofit fontScale="70000" lnSpcReduction="20000"/>
          </a:bodyPr>
          <a:lstStyle/>
          <a:p>
            <a:r>
              <a:rPr lang="fr-FR" b="1" dirty="0"/>
              <a:t>Liturgie de la Parole </a:t>
            </a:r>
            <a:r>
              <a:rPr lang="fr-FR" dirty="0"/>
              <a:t>:</a:t>
            </a:r>
          </a:p>
          <a:p>
            <a:pPr lvl="1"/>
            <a:r>
              <a:rPr lang="fr-FR" dirty="0"/>
              <a:t>Comment Joseph et ses frères, pendant tout le récit, relisent-ils les événements ?</a:t>
            </a:r>
          </a:p>
          <a:p>
            <a:pPr lvl="1"/>
            <a:r>
              <a:rPr lang="fr-FR" dirty="0"/>
              <a:t>Comment revivent-ils les expériences de peurs et de retrouvailles en plusieurs occasions ?</a:t>
            </a:r>
          </a:p>
          <a:p>
            <a:pPr lvl="1"/>
            <a:r>
              <a:rPr lang="fr-FR" dirty="0"/>
              <a:t>Comment Dieu parle-t-il par les songes qu’il faut interpréter ?</a:t>
            </a:r>
          </a:p>
          <a:p>
            <a:pPr lvl="1"/>
            <a:r>
              <a:rPr lang="fr-FR" dirty="0"/>
              <a:t>Relecture permanente, faire mémoire…</a:t>
            </a:r>
          </a:p>
          <a:p>
            <a:pPr lvl="1"/>
            <a:r>
              <a:rPr lang="fr-FR" dirty="0"/>
              <a:t>Par exemple : Genèse 42, 36-38 ou 45, 8.</a:t>
            </a:r>
          </a:p>
          <a:p>
            <a:r>
              <a:rPr lang="fr-FR" dirty="0"/>
              <a:t>Les dialogues entre les différents acteurs de ces récits permettent peu à peu une reconnaissance de chacun, en vérité, à sa juste place.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Liturgie de la messe</a:t>
            </a:r>
          </a:p>
        </p:txBody>
      </p:sp>
      <p:sp>
        <p:nvSpPr>
          <p:cNvPr id="4" name="Espace réservé du contenu 3"/>
          <p:cNvSpPr>
            <a:spLocks noGrp="1"/>
          </p:cNvSpPr>
          <p:nvPr>
            <p:ph sz="half" idx="1"/>
          </p:nvPr>
        </p:nvSpPr>
        <p:spPr/>
        <p:txBody>
          <a:bodyPr>
            <a:normAutofit fontScale="92500" lnSpcReduction="10000"/>
          </a:bodyPr>
          <a:lstStyle/>
          <a:p>
            <a:r>
              <a:rPr lang="fr-FR" b="1" dirty="0"/>
              <a:t>Liturgie eucharistique :</a:t>
            </a:r>
          </a:p>
          <a:p>
            <a:pPr lvl="1"/>
            <a:r>
              <a:rPr lang="fr-FR" dirty="0"/>
              <a:t>Joseph nourrit ses frères et son père.</a:t>
            </a:r>
          </a:p>
          <a:p>
            <a:pPr lvl="1"/>
            <a:r>
              <a:rPr lang="fr-FR" dirty="0"/>
              <a:t>Par exemple : Genèse 47, 12</a:t>
            </a:r>
          </a:p>
          <a:p>
            <a:r>
              <a:rPr lang="fr-FR" b="1" dirty="0"/>
              <a:t>Bénédiction :</a:t>
            </a:r>
          </a:p>
          <a:p>
            <a:pPr lvl="1"/>
            <a:r>
              <a:rPr lang="fr-FR" dirty="0"/>
              <a:t>Genèse 47, 7</a:t>
            </a:r>
          </a:p>
          <a:p>
            <a:pPr lvl="1"/>
            <a:r>
              <a:rPr lang="fr-FR" dirty="0"/>
              <a:t>Genèse 48 et 49</a:t>
            </a:r>
          </a:p>
          <a:p>
            <a:r>
              <a:rPr lang="fr-FR" b="1" dirty="0"/>
              <a:t>Envoi :</a:t>
            </a:r>
          </a:p>
          <a:p>
            <a:pPr lvl="1"/>
            <a:r>
              <a:rPr lang="fr-FR" dirty="0"/>
              <a:t>Le Seigneur accompagne son peuple en Egypte.</a:t>
            </a:r>
          </a:p>
          <a:p>
            <a:pPr lvl="1"/>
            <a:r>
              <a:rPr lang="fr-FR" dirty="0"/>
              <a:t>Genèse 46, 3-4</a:t>
            </a:r>
          </a:p>
          <a:p>
            <a:endParaRPr lang="fr-FR" dirty="0"/>
          </a:p>
        </p:txBody>
      </p:sp>
      <p:sp>
        <p:nvSpPr>
          <p:cNvPr id="5" name="Espace réservé du contenu 4"/>
          <p:cNvSpPr>
            <a:spLocks noGrp="1"/>
          </p:cNvSpPr>
          <p:nvPr>
            <p:ph sz="half" idx="2"/>
          </p:nvPr>
        </p:nvSpPr>
        <p:spPr/>
        <p:txBody>
          <a:bodyPr>
            <a:normAutofit fontScale="92500" lnSpcReduction="10000"/>
          </a:bodyPr>
          <a:lstStyle/>
          <a:p>
            <a:r>
              <a:rPr lang="fr-FR" dirty="0"/>
              <a:t>Le </a:t>
            </a:r>
            <a:r>
              <a:rPr lang="fr-FR" b="1" dirty="0"/>
              <a:t>schéma</a:t>
            </a:r>
            <a:r>
              <a:rPr lang="fr-FR" dirty="0"/>
              <a:t> perdu/retrouvé participe bien sûr à la thématique propre à chaque messe :</a:t>
            </a:r>
          </a:p>
          <a:p>
            <a:pPr lvl="1"/>
            <a:r>
              <a:rPr lang="fr-FR" dirty="0"/>
              <a:t>Pardon / réconciliation</a:t>
            </a:r>
          </a:p>
          <a:p>
            <a:pPr lvl="1"/>
            <a:r>
              <a:rPr lang="fr-FR" dirty="0"/>
              <a:t>Passion / résurrection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110" y="260648"/>
            <a:ext cx="6491064" cy="1517104"/>
          </a:xfrm>
        </p:spPr>
        <p:txBody>
          <a:bodyPr>
            <a:normAutofit/>
          </a:bodyPr>
          <a:lstStyle/>
          <a:p>
            <a:r>
              <a:rPr lang="fr-FR" dirty="0"/>
              <a:t>Mise en valeur de gestes à partir du récit</a:t>
            </a:r>
          </a:p>
        </p:txBody>
      </p:sp>
      <p:sp>
        <p:nvSpPr>
          <p:cNvPr id="3" name="Espace réservé du contenu 2"/>
          <p:cNvSpPr>
            <a:spLocks noGrp="1"/>
          </p:cNvSpPr>
          <p:nvPr>
            <p:ph idx="1"/>
          </p:nvPr>
        </p:nvSpPr>
        <p:spPr/>
        <p:txBody>
          <a:bodyPr/>
          <a:lstStyle/>
          <a:p>
            <a:r>
              <a:rPr lang="fr-FR" b="1" dirty="0"/>
              <a:t>Le geste de la fraction du pain </a:t>
            </a:r>
            <a:r>
              <a:rPr lang="fr-FR" dirty="0"/>
              <a:t>comme partage solidaire entre frères. Ceux qui n’ont pas à manger seront nourris par les autres…</a:t>
            </a:r>
          </a:p>
          <a:p>
            <a:r>
              <a:rPr lang="fr-FR" b="1" dirty="0"/>
              <a:t>Le geste de prosternation </a:t>
            </a:r>
            <a:r>
              <a:rPr lang="fr-FR" dirty="0"/>
              <a:t>lors de la consécration. Les frères se prosternent plusieurs fois avant d’être nourris, ainsi que dans les songes.</a:t>
            </a:r>
          </a:p>
          <a:p>
            <a:r>
              <a:rPr lang="fr-FR" b="1" dirty="0"/>
              <a:t>L’échange de la paix </a:t>
            </a:r>
            <a:r>
              <a:rPr lang="fr-FR" dirty="0"/>
              <a:t>: Genèse 45, 14-15 et Genèse 46, 29.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182" y="476672"/>
            <a:ext cx="8382000" cy="1069848"/>
          </a:xfrm>
        </p:spPr>
        <p:txBody>
          <a:bodyPr/>
          <a:lstStyle/>
          <a:p>
            <a:pPr algn="ctr"/>
            <a:r>
              <a:rPr lang="fr-FR" dirty="0"/>
              <a:t>Le sacrement de l’Eucharistie</a:t>
            </a:r>
          </a:p>
        </p:txBody>
      </p:sp>
      <p:sp>
        <p:nvSpPr>
          <p:cNvPr id="4" name="Espace réservé du texte 3"/>
          <p:cNvSpPr>
            <a:spLocks noGrp="1"/>
          </p:cNvSpPr>
          <p:nvPr>
            <p:ph type="body" idx="1"/>
          </p:nvPr>
        </p:nvSpPr>
        <p:spPr>
          <a:xfrm>
            <a:off x="530352" y="1674832"/>
            <a:ext cx="4041648" cy="701930"/>
          </a:xfrm>
        </p:spPr>
        <p:txBody>
          <a:bodyPr>
            <a:normAutofit lnSpcReduction="10000"/>
          </a:bodyPr>
          <a:lstStyle/>
          <a:p>
            <a:r>
              <a:rPr lang="fr-FR" dirty="0"/>
              <a:t>Invités / communauté</a:t>
            </a:r>
          </a:p>
        </p:txBody>
      </p:sp>
      <p:sp>
        <p:nvSpPr>
          <p:cNvPr id="5" name="Espace réservé du contenu 4"/>
          <p:cNvSpPr>
            <a:spLocks noGrp="1"/>
          </p:cNvSpPr>
          <p:nvPr>
            <p:ph sz="half" idx="2"/>
          </p:nvPr>
        </p:nvSpPr>
        <p:spPr/>
        <p:txBody>
          <a:bodyPr>
            <a:normAutofit fontScale="92500" lnSpcReduction="10000"/>
          </a:bodyPr>
          <a:lstStyle/>
          <a:p>
            <a:r>
              <a:rPr lang="fr-FR" dirty="0"/>
              <a:t>Les frères de Joseph formant communauté, partagent un repas de fête/retrouvailles avec celui qui était perdu et qui est vivant.</a:t>
            </a:r>
          </a:p>
          <a:p>
            <a:r>
              <a:rPr lang="fr-FR" dirty="0"/>
              <a:t>C’est lui-même qui les invite dans sa maison.</a:t>
            </a:r>
          </a:p>
        </p:txBody>
      </p:sp>
      <p:sp>
        <p:nvSpPr>
          <p:cNvPr id="6" name="Espace réservé du texte 5"/>
          <p:cNvSpPr>
            <a:spLocks noGrp="1"/>
          </p:cNvSpPr>
          <p:nvPr>
            <p:ph type="body" sz="quarter" idx="3"/>
          </p:nvPr>
        </p:nvSpPr>
        <p:spPr>
          <a:xfrm>
            <a:off x="4736517" y="1554674"/>
            <a:ext cx="4041775" cy="701930"/>
          </a:xfrm>
        </p:spPr>
        <p:txBody>
          <a:bodyPr>
            <a:normAutofit lnSpcReduction="10000"/>
          </a:bodyPr>
          <a:lstStyle/>
          <a:p>
            <a:r>
              <a:rPr lang="fr-FR" dirty="0"/>
              <a:t>Faire mémoire / salut /alliance / bénédiction</a:t>
            </a:r>
          </a:p>
        </p:txBody>
      </p:sp>
      <p:sp>
        <p:nvSpPr>
          <p:cNvPr id="7" name="Espace réservé du contenu 6"/>
          <p:cNvSpPr>
            <a:spLocks noGrp="1"/>
          </p:cNvSpPr>
          <p:nvPr>
            <p:ph sz="quarter" idx="4"/>
          </p:nvPr>
        </p:nvSpPr>
        <p:spPr/>
        <p:txBody>
          <a:bodyPr>
            <a:normAutofit fontScale="92500" lnSpcReduction="10000"/>
          </a:bodyPr>
          <a:lstStyle/>
          <a:p>
            <a:r>
              <a:rPr lang="fr-FR" dirty="0"/>
              <a:t>En faisant mémoire de celui qu’ils avaient vendu, les fils de Jacob sont sauvés de la peur et de la famine.</a:t>
            </a:r>
          </a:p>
          <a:p>
            <a:r>
              <a:rPr lang="fr-FR" dirty="0"/>
              <a:t>Ils sont bénis et rendent grâce au Dieu de Jacob qui les accompagne.</a:t>
            </a:r>
          </a:p>
          <a:p>
            <a:r>
              <a:rPr lang="fr-FR" dirty="0"/>
              <a:t>Une nouvelle commence pour eux.</a:t>
            </a:r>
          </a:p>
        </p:txBody>
      </p:sp>
    </p:spTree>
  </p:cSld>
  <p:clrMapOvr>
    <a:masterClrMapping/>
  </p:clrMapOvr>
</p:sld>
</file>

<file path=ppt/theme/theme1.xml><?xml version="1.0" encoding="utf-8"?>
<a:theme xmlns:a="http://schemas.openxmlformats.org/drawingml/2006/main" name="Thème Office 2013 – 2022">
  <a:themeElements>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973</TotalTime>
  <Words>7745</Words>
  <Application>Microsoft Office PowerPoint</Application>
  <PresentationFormat>Affichage à l'écran (4:3)</PresentationFormat>
  <Paragraphs>560</Paragraphs>
  <Slides>104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104</vt:i4>
      </vt:variant>
    </vt:vector>
  </HeadingPairs>
  <TitlesOfParts>
    <vt:vector size="111" baseType="lpstr">
      <vt:lpstr>Arial</vt:lpstr>
      <vt:lpstr>Calibri</vt:lpstr>
      <vt:lpstr>Calibri Light</vt:lpstr>
      <vt:lpstr>David</vt:lpstr>
      <vt:lpstr>Impact</vt:lpstr>
      <vt:lpstr>Wingdings</vt:lpstr>
      <vt:lpstr>Thème Office 2013 – 2022</vt:lpstr>
      <vt:lpstr>Présentation  Module « Accueillir »</vt:lpstr>
      <vt:lpstr>Présentation PowerPoint</vt:lpstr>
      <vt:lpstr>Comprendre…</vt:lpstr>
      <vt:lpstr>Visée théologique</vt:lpstr>
      <vt:lpstr>Propositions catéchétiques</vt:lpstr>
      <vt:lpstr>Objectifs</vt:lpstr>
      <vt:lpstr>Découvrir Joseph  du Premier Testament</vt:lpstr>
      <vt:lpstr>Des questionnements  autour du grand récit  de Joseph</vt:lpstr>
      <vt:lpstr>Curieux…</vt:lpstr>
      <vt:lpstr>Curieux…</vt:lpstr>
      <vt:lpstr>Précisions</vt:lpstr>
      <vt:lpstr>La personnalité de Joseph</vt:lpstr>
      <vt:lpstr>La cohérence de l’histoire</vt:lpstr>
      <vt:lpstr>La cohérence de l’histoire</vt:lpstr>
      <vt:lpstr>Le nom de Joseph</vt:lpstr>
      <vt:lpstr>Redécouvrir  Joseph de l’Évangile</vt:lpstr>
      <vt:lpstr>Présentation</vt:lpstr>
      <vt:lpstr>Les rapprochements entre les deux Joseph…</vt:lpstr>
      <vt:lpstr>Les rapprochements entre le premier Joseph et Jésus…</vt:lpstr>
      <vt:lpstr>Un vitrail à regarder…</vt:lpstr>
      <vt:lpstr>Présentation</vt:lpstr>
      <vt:lpstr>Les vitraux</vt:lpstr>
      <vt:lpstr>Le vitrail de Joseph</vt:lpstr>
      <vt:lpstr>Comment le lire ?</vt:lpstr>
      <vt:lpstr>Vision globale</vt:lpstr>
      <vt:lpstr>Vision globale</vt:lpstr>
      <vt:lpstr>Vision globale</vt:lpstr>
      <vt:lpstr>Lecture d’image  de chaque médaillon  du vitrail de Joseph  et rapprochements  avec Joseph et Jésus </vt:lpstr>
      <vt:lpstr>Jacob envoie Joseph à Sichem vers ses frères (Genèse 37, 12-15)</vt:lpstr>
      <vt:lpstr>Jacob envoie Joseph à Sichem vers ses frères (Genèse 37, 12-15)</vt:lpstr>
      <vt:lpstr>Les frères de Joseph complotent contre lui (Genèse 37, 18-23)</vt:lpstr>
      <vt:lpstr>Les frères de Joseph complotent contre lui (Genèse 37, 18-23)</vt:lpstr>
      <vt:lpstr>Joseph est jeté par ses frères dans un puits (Genèse 37, 23-24)</vt:lpstr>
      <vt:lpstr>Joseph est jeté par ses frères dans un puits (Genèse 37, 23-24)</vt:lpstr>
      <vt:lpstr>Présentation PowerPoint</vt:lpstr>
      <vt:lpstr>Les frères apportent à Jacob la tunique ensanglantée de Joseph - (Genèse 37, 31-33)</vt:lpstr>
      <vt:lpstr>Putiphar et sa femme rencontrent Joseph (Genèse 39, 1-4)</vt:lpstr>
      <vt:lpstr>Putiphar et sa femme rencontrent Joseph (Genèse 39, 1-4)</vt:lpstr>
      <vt:lpstr>Joseph et la femme de Putiphar (Genèse 39, 7-20)</vt:lpstr>
      <vt:lpstr>Joseph et la femme de Putiphar (Genèse 39, 7-20)</vt:lpstr>
      <vt:lpstr>Le songe de Pharaon, vaches grasses et vaches maigres (Genèse 41, 1-7)</vt:lpstr>
      <vt:lpstr>Le songe de Pharaon, vaches grasses et vaches maigres (Genèse 41, 1-7)</vt:lpstr>
      <vt:lpstr>Joseph explique les songes à Pharaon (Genèse 41, 14-16)</vt:lpstr>
      <vt:lpstr>Joseph explique les songes à Pharaon (Genèse 41, 14-16)</vt:lpstr>
      <vt:lpstr>La fouille des sacs des frères de Joseph (Genèse 44, 1-13)</vt:lpstr>
      <vt:lpstr>La fouille des sacs des frères de Joseph (Genèse 44, 1-13)</vt:lpstr>
      <vt:lpstr>Joseph se fait reconnaître à ses frères (Genèse 45, 1-8)</vt:lpstr>
      <vt:lpstr>Joseph se fait reconnaître à ses frères (Genèse 45, 1-8)</vt:lpstr>
      <vt:lpstr>Joseph donne à manger à ses frères (Genèse 43, 31)</vt:lpstr>
      <vt:lpstr>Joseph donne à manger à ses frères (Genèse 43, 31)</vt:lpstr>
      <vt:lpstr>Joseph garde son troupeau  (Genèse 37, 2)</vt:lpstr>
      <vt:lpstr>Joseph garde son troupeau  (Genèse 37, 2)</vt:lpstr>
      <vt:lpstr>Joseph accueille son plus jeune frère Benjamin (Genèse 43, 29-30)</vt:lpstr>
      <vt:lpstr>Joseph accueille son plus jeune frère Benjamin (Genèse 43, 29-30)</vt:lpstr>
      <vt:lpstr>Les songes de Joseph (Genèse 37, 5-11)</vt:lpstr>
      <vt:lpstr>Les songes de Joseph (Genèse 37, 5-11)</vt:lpstr>
      <vt:lpstr>Joseph amasse les récoltes (Genèse 41, 7)</vt:lpstr>
      <vt:lpstr>Joseph amasse les récoltes (Genèse 41, 7)</vt:lpstr>
      <vt:lpstr>Joseph, vendu, amené en Égypte (Genèse 37, 28)</vt:lpstr>
      <vt:lpstr>Joseph, vendu, amené en Égypte (Genèse 37, 28)</vt:lpstr>
      <vt:lpstr>Synthèse Les rapprochements entre le premier Joseph et Jésus…</vt:lpstr>
      <vt:lpstr>Présentation PowerPoint</vt:lpstr>
      <vt:lpstr>Présentation PowerPoint</vt:lpstr>
      <vt:lpstr>Présentation PowerPoint</vt:lpstr>
      <vt:lpstr>Présentation PowerPoint</vt:lpstr>
      <vt:lpstr>Présentation PowerPoint</vt:lpstr>
      <vt:lpstr>Présentation PowerPoint</vt:lpstr>
      <vt:lpstr>Questions</vt:lpstr>
      <vt:lpstr>Vers le sens…</vt:lpstr>
      <vt:lpstr>Vers le sens…</vt:lpstr>
      <vt:lpstr>Revenons au « Joseph » de l’évangile…</vt:lpstr>
      <vt:lpstr>Présentation PowerPoint</vt:lpstr>
      <vt:lpstr>L’origine divine de Jésus</vt:lpstr>
      <vt:lpstr>Information sur le mariage juif</vt:lpstr>
      <vt:lpstr>L’annonce à Joseph</vt:lpstr>
      <vt:lpstr>Les deux annonces Luc : Annonce à Marie Matthieu  : Annonce à Joseph </vt:lpstr>
      <vt:lpstr>La fuite en Égypte </vt:lpstr>
      <vt:lpstr>Les titres de Jésus</vt:lpstr>
      <vt:lpstr>En conclusion</vt:lpstr>
      <vt:lpstr>Le nom de Joseph</vt:lpstr>
      <vt:lpstr>Un autre Joseph…</vt:lpstr>
      <vt:lpstr>Le « mémorial »</vt:lpstr>
      <vt:lpstr>Revenons à nos questions…</vt:lpstr>
      <vt:lpstr>Vers le sens…</vt:lpstr>
      <vt:lpstr>Vers le sens…</vt:lpstr>
      <vt:lpstr>Conclusion </vt:lpstr>
      <vt:lpstr>Conclusion</vt:lpstr>
      <vt:lpstr>Conclusion</vt:lpstr>
      <vt:lpstr>Lecture chrétienne  pour aujourd’hui !</vt:lpstr>
      <vt:lpstr>Des textes d’auteurs</vt:lpstr>
      <vt:lpstr>Les Pères de l’Eglise</vt:lpstr>
      <vt:lpstr>Les Pères de l’Eglise</vt:lpstr>
      <vt:lpstr>Les Pères de l’Eglise</vt:lpstr>
      <vt:lpstr>Présentation PowerPoint</vt:lpstr>
      <vt:lpstr>Présentation PowerPoint</vt:lpstr>
      <vt:lpstr>Liturgie de la messe et Joseph</vt:lpstr>
      <vt:lpstr>Liturgie de la messe</vt:lpstr>
      <vt:lpstr>Mise en valeur de gestes à partir du récit</vt:lpstr>
      <vt:lpstr>Le sacrement de l’Eucharistie</vt:lpstr>
      <vt:lpstr>Le sacrement de l’Eucharistie</vt:lpstr>
      <vt:lpstr>Le sacrement de l’Eucharistie</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Accueillir</dc:title>
  <dc:creator>Catéchese Par la Parole</dc:creator>
  <cp:lastModifiedBy>odile theiller</cp:lastModifiedBy>
  <cp:revision>31</cp:revision>
  <dcterms:created xsi:type="dcterms:W3CDTF">2010-01-05T00:31:20Z</dcterms:created>
  <dcterms:modified xsi:type="dcterms:W3CDTF">2025-09-16T19:24:08Z</dcterms:modified>
</cp:coreProperties>
</file>