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93" r:id="rId8"/>
    <p:sldId id="294" r:id="rId9"/>
    <p:sldId id="295" r:id="rId10"/>
    <p:sldId id="297" r:id="rId11"/>
    <p:sldId id="298" r:id="rId12"/>
    <p:sldId id="299" r:id="rId13"/>
    <p:sldId id="300" r:id="rId14"/>
    <p:sldId id="308" r:id="rId15"/>
    <p:sldId id="392" r:id="rId16"/>
    <p:sldId id="302" r:id="rId17"/>
    <p:sldId id="303" r:id="rId18"/>
    <p:sldId id="304" r:id="rId19"/>
    <p:sldId id="305" r:id="rId20"/>
    <p:sldId id="307" r:id="rId21"/>
    <p:sldId id="309" r:id="rId22"/>
    <p:sldId id="310" r:id="rId23"/>
    <p:sldId id="311" r:id="rId24"/>
    <p:sldId id="313" r:id="rId25"/>
    <p:sldId id="314" r:id="rId26"/>
    <p:sldId id="316" r:id="rId27"/>
    <p:sldId id="319" r:id="rId28"/>
    <p:sldId id="320" r:id="rId29"/>
    <p:sldId id="321" r:id="rId30"/>
    <p:sldId id="323" r:id="rId31"/>
    <p:sldId id="324" r:id="rId32"/>
    <p:sldId id="325" r:id="rId33"/>
    <p:sldId id="327" r:id="rId34"/>
    <p:sldId id="388" r:id="rId35"/>
    <p:sldId id="328" r:id="rId36"/>
    <p:sldId id="329" r:id="rId37"/>
    <p:sldId id="330" r:id="rId38"/>
    <p:sldId id="331" r:id="rId39"/>
    <p:sldId id="333" r:id="rId40"/>
    <p:sldId id="334" r:id="rId41"/>
    <p:sldId id="335" r:id="rId42"/>
    <p:sldId id="336" r:id="rId43"/>
    <p:sldId id="338" r:id="rId44"/>
    <p:sldId id="340" r:id="rId45"/>
    <p:sldId id="341" r:id="rId46"/>
    <p:sldId id="342" r:id="rId47"/>
    <p:sldId id="344" r:id="rId48"/>
    <p:sldId id="345" r:id="rId49"/>
    <p:sldId id="346" r:id="rId50"/>
    <p:sldId id="347" r:id="rId51"/>
    <p:sldId id="349" r:id="rId52"/>
    <p:sldId id="350" r:id="rId53"/>
    <p:sldId id="351" r:id="rId54"/>
    <p:sldId id="352" r:id="rId55"/>
    <p:sldId id="353" r:id="rId56"/>
    <p:sldId id="354" r:id="rId57"/>
    <p:sldId id="355" r:id="rId58"/>
    <p:sldId id="356" r:id="rId59"/>
    <p:sldId id="357" r:id="rId60"/>
    <p:sldId id="358" r:id="rId61"/>
    <p:sldId id="359" r:id="rId62"/>
    <p:sldId id="360" r:id="rId63"/>
    <p:sldId id="361" r:id="rId64"/>
    <p:sldId id="362" r:id="rId65"/>
    <p:sldId id="363" r:id="rId66"/>
    <p:sldId id="364" r:id="rId67"/>
    <p:sldId id="365" r:id="rId68"/>
    <p:sldId id="366" r:id="rId69"/>
    <p:sldId id="367" r:id="rId70"/>
    <p:sldId id="368" r:id="rId71"/>
    <p:sldId id="369" r:id="rId72"/>
    <p:sldId id="370" r:id="rId73"/>
    <p:sldId id="390" r:id="rId74"/>
    <p:sldId id="374" r:id="rId75"/>
    <p:sldId id="375" r:id="rId76"/>
    <p:sldId id="376" r:id="rId77"/>
    <p:sldId id="377" r:id="rId78"/>
    <p:sldId id="379" r:id="rId79"/>
    <p:sldId id="383" r:id="rId80"/>
    <p:sldId id="384" r:id="rId81"/>
    <p:sldId id="385" r:id="rId82"/>
    <p:sldId id="386" r:id="rId83"/>
    <p:sldId id="391" r:id="rId84"/>
    <p:sldId id="387" r:id="rId85"/>
    <p:sldId id="286" r:id="rId8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273" autoAdjust="0"/>
    <p:restoredTop sz="94660"/>
  </p:normalViewPr>
  <p:slideViewPr>
    <p:cSldViewPr snapToGrid="0">
      <p:cViewPr varScale="1">
        <p:scale>
          <a:sx n="105" d="100"/>
          <a:sy n="105" d="100"/>
        </p:scale>
        <p:origin x="132" y="2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F2F187-AA3F-CF34-B541-DF012976242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ACCEE24-6431-96A0-28E0-70C1E87EFF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EC260BC-BF62-C575-DFDF-0FCAE629BD4D}"/>
              </a:ext>
            </a:extLst>
          </p:cNvPr>
          <p:cNvSpPr>
            <a:spLocks noGrp="1"/>
          </p:cNvSpPr>
          <p:nvPr>
            <p:ph type="dt" sz="half" idx="10"/>
          </p:nvPr>
        </p:nvSpPr>
        <p:spPr/>
        <p:txBody>
          <a:bodyPr/>
          <a:lstStyle/>
          <a:p>
            <a:fld id="{3CA36F6E-BDE9-4C41-8E61-6128F1CD6806}" type="datetimeFigureOut">
              <a:rPr lang="fr-FR" smtClean="0"/>
              <a:pPr/>
              <a:t>30/10/2022</a:t>
            </a:fld>
            <a:endParaRPr lang="fr-FR"/>
          </a:p>
        </p:txBody>
      </p:sp>
      <p:sp>
        <p:nvSpPr>
          <p:cNvPr id="5" name="Espace réservé du pied de page 4">
            <a:extLst>
              <a:ext uri="{FF2B5EF4-FFF2-40B4-BE49-F238E27FC236}">
                <a16:creationId xmlns:a16="http://schemas.microsoft.com/office/drawing/2014/main" id="{F50231AF-2D73-001A-16FA-A5EDA639A5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6F1DDE-46B9-9C5D-EA7F-E01EA31AFEA8}"/>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190256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9C9501-A7D2-E0B8-5B3D-96DC1716B73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D954C38-D899-A876-35D6-E1CB90E4C3B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69CC85-B88A-BBFB-2029-5C21CC334A68}"/>
              </a:ext>
            </a:extLst>
          </p:cNvPr>
          <p:cNvSpPr>
            <a:spLocks noGrp="1"/>
          </p:cNvSpPr>
          <p:nvPr>
            <p:ph type="dt" sz="half" idx="10"/>
          </p:nvPr>
        </p:nvSpPr>
        <p:spPr/>
        <p:txBody>
          <a:bodyPr/>
          <a:lstStyle/>
          <a:p>
            <a:fld id="{3CA36F6E-BDE9-4C41-8E61-6128F1CD6806}" type="datetimeFigureOut">
              <a:rPr lang="fr-FR" smtClean="0"/>
              <a:pPr/>
              <a:t>30/10/2022</a:t>
            </a:fld>
            <a:endParaRPr lang="fr-FR"/>
          </a:p>
        </p:txBody>
      </p:sp>
      <p:sp>
        <p:nvSpPr>
          <p:cNvPr id="5" name="Espace réservé du pied de page 4">
            <a:extLst>
              <a:ext uri="{FF2B5EF4-FFF2-40B4-BE49-F238E27FC236}">
                <a16:creationId xmlns:a16="http://schemas.microsoft.com/office/drawing/2014/main" id="{F7120DF9-81AC-AB27-C073-8225F4A7C4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763EDA8-186C-FD50-6860-B6DD903B62E1}"/>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2423764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5EC2A79-C3A1-CCE4-BE0F-6C05A4F819A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5B5B8E3-B095-BA96-6B2F-48DDBCA1BD4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4DFB50-59F1-EFEF-57B0-5F89196779EC}"/>
              </a:ext>
            </a:extLst>
          </p:cNvPr>
          <p:cNvSpPr>
            <a:spLocks noGrp="1"/>
          </p:cNvSpPr>
          <p:nvPr>
            <p:ph type="dt" sz="half" idx="10"/>
          </p:nvPr>
        </p:nvSpPr>
        <p:spPr/>
        <p:txBody>
          <a:bodyPr/>
          <a:lstStyle/>
          <a:p>
            <a:fld id="{3CA36F6E-BDE9-4C41-8E61-6128F1CD6806}" type="datetimeFigureOut">
              <a:rPr lang="fr-FR" smtClean="0"/>
              <a:pPr/>
              <a:t>30/10/2022</a:t>
            </a:fld>
            <a:endParaRPr lang="fr-FR"/>
          </a:p>
        </p:txBody>
      </p:sp>
      <p:sp>
        <p:nvSpPr>
          <p:cNvPr id="5" name="Espace réservé du pied de page 4">
            <a:extLst>
              <a:ext uri="{FF2B5EF4-FFF2-40B4-BE49-F238E27FC236}">
                <a16:creationId xmlns:a16="http://schemas.microsoft.com/office/drawing/2014/main" id="{B21D255D-3EDB-6481-7E69-6A10DFDF173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C08426-3652-4F33-232D-A01254765176}"/>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260483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C67131-6A4F-A787-E0D5-D34E6221A9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6CF51DE-094A-7E06-5B11-047DFFE0E1D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276AB66-76AD-3579-92F1-9B762AEF9740}"/>
              </a:ext>
            </a:extLst>
          </p:cNvPr>
          <p:cNvSpPr>
            <a:spLocks noGrp="1"/>
          </p:cNvSpPr>
          <p:nvPr>
            <p:ph type="dt" sz="half" idx="10"/>
          </p:nvPr>
        </p:nvSpPr>
        <p:spPr/>
        <p:txBody>
          <a:bodyPr/>
          <a:lstStyle/>
          <a:p>
            <a:fld id="{3CA36F6E-BDE9-4C41-8E61-6128F1CD6806}" type="datetimeFigureOut">
              <a:rPr lang="fr-FR" smtClean="0"/>
              <a:pPr/>
              <a:t>30/10/2022</a:t>
            </a:fld>
            <a:endParaRPr lang="fr-FR"/>
          </a:p>
        </p:txBody>
      </p:sp>
      <p:sp>
        <p:nvSpPr>
          <p:cNvPr id="5" name="Espace réservé du pied de page 4">
            <a:extLst>
              <a:ext uri="{FF2B5EF4-FFF2-40B4-BE49-F238E27FC236}">
                <a16:creationId xmlns:a16="http://schemas.microsoft.com/office/drawing/2014/main" id="{F3C8D3A3-C4BB-661C-36C2-014AD06F7B8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5992A51-37DE-C2D1-B547-EBA600F3D933}"/>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989965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57A827-D7A0-8E5E-85D5-8581313ADBD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A573EA1-1D06-3E7D-E0AF-F069C3A4B0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24A5049-16A0-8E2A-AB74-3CC54C3E9BCF}"/>
              </a:ext>
            </a:extLst>
          </p:cNvPr>
          <p:cNvSpPr>
            <a:spLocks noGrp="1"/>
          </p:cNvSpPr>
          <p:nvPr>
            <p:ph type="dt" sz="half" idx="10"/>
          </p:nvPr>
        </p:nvSpPr>
        <p:spPr/>
        <p:txBody>
          <a:bodyPr/>
          <a:lstStyle/>
          <a:p>
            <a:fld id="{3CA36F6E-BDE9-4C41-8E61-6128F1CD6806}" type="datetimeFigureOut">
              <a:rPr lang="fr-FR" smtClean="0"/>
              <a:pPr/>
              <a:t>30/10/2022</a:t>
            </a:fld>
            <a:endParaRPr lang="fr-FR"/>
          </a:p>
        </p:txBody>
      </p:sp>
      <p:sp>
        <p:nvSpPr>
          <p:cNvPr id="5" name="Espace réservé du pied de page 4">
            <a:extLst>
              <a:ext uri="{FF2B5EF4-FFF2-40B4-BE49-F238E27FC236}">
                <a16:creationId xmlns:a16="http://schemas.microsoft.com/office/drawing/2014/main" id="{87486D53-92A2-EB33-BFDD-8CE7DC53A7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B93E56-CCA3-4A26-9B02-BB0A0412CACF}"/>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344151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E8CF9-564E-B1DF-D98D-6CA907B06D2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DEC857B-0A14-C2BA-7498-68DEA199EE9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269F2A9-EB02-AD55-1EA3-AB493A674AD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6A2D50C-8FD2-8CAA-76C2-973693BB2C88}"/>
              </a:ext>
            </a:extLst>
          </p:cNvPr>
          <p:cNvSpPr>
            <a:spLocks noGrp="1"/>
          </p:cNvSpPr>
          <p:nvPr>
            <p:ph type="dt" sz="half" idx="10"/>
          </p:nvPr>
        </p:nvSpPr>
        <p:spPr/>
        <p:txBody>
          <a:bodyPr/>
          <a:lstStyle/>
          <a:p>
            <a:fld id="{3CA36F6E-BDE9-4C41-8E61-6128F1CD6806}" type="datetimeFigureOut">
              <a:rPr lang="fr-FR" smtClean="0"/>
              <a:pPr/>
              <a:t>30/10/2022</a:t>
            </a:fld>
            <a:endParaRPr lang="fr-FR"/>
          </a:p>
        </p:txBody>
      </p:sp>
      <p:sp>
        <p:nvSpPr>
          <p:cNvPr id="6" name="Espace réservé du pied de page 5">
            <a:extLst>
              <a:ext uri="{FF2B5EF4-FFF2-40B4-BE49-F238E27FC236}">
                <a16:creationId xmlns:a16="http://schemas.microsoft.com/office/drawing/2014/main" id="{E6400878-D344-B1AB-9F4A-1709A0B454F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A3684C-E001-D0E6-B18A-625461EC2856}"/>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76193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6A1AD5-5207-16B3-2E8F-FF7850BB231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423F478-C6E3-B40D-D6FE-34A430561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1E3CDF9-3F85-94D8-D99F-B523BE477E2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AADEA61-B08C-EC0F-A7B6-60054F4E0A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A58A7A-BCC6-94E0-87AF-B30F6407F75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B541D92-2BED-25B2-8C55-79AFB0D25DD2}"/>
              </a:ext>
            </a:extLst>
          </p:cNvPr>
          <p:cNvSpPr>
            <a:spLocks noGrp="1"/>
          </p:cNvSpPr>
          <p:nvPr>
            <p:ph type="dt" sz="half" idx="10"/>
          </p:nvPr>
        </p:nvSpPr>
        <p:spPr/>
        <p:txBody>
          <a:bodyPr/>
          <a:lstStyle/>
          <a:p>
            <a:fld id="{3CA36F6E-BDE9-4C41-8E61-6128F1CD6806}" type="datetimeFigureOut">
              <a:rPr lang="fr-FR" smtClean="0"/>
              <a:pPr/>
              <a:t>30/10/2022</a:t>
            </a:fld>
            <a:endParaRPr lang="fr-FR"/>
          </a:p>
        </p:txBody>
      </p:sp>
      <p:sp>
        <p:nvSpPr>
          <p:cNvPr id="8" name="Espace réservé du pied de page 7">
            <a:extLst>
              <a:ext uri="{FF2B5EF4-FFF2-40B4-BE49-F238E27FC236}">
                <a16:creationId xmlns:a16="http://schemas.microsoft.com/office/drawing/2014/main" id="{7C815901-6F4E-132B-D447-B7786C681DE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0E4BE61-DEEA-FB88-4472-F9F97094D2AB}"/>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82884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1AB58A-D45C-0996-FD4C-E373A293F9B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2173273-193B-A2EE-5683-9DF540C38E1B}"/>
              </a:ext>
            </a:extLst>
          </p:cNvPr>
          <p:cNvSpPr>
            <a:spLocks noGrp="1"/>
          </p:cNvSpPr>
          <p:nvPr>
            <p:ph type="dt" sz="half" idx="10"/>
          </p:nvPr>
        </p:nvSpPr>
        <p:spPr/>
        <p:txBody>
          <a:bodyPr/>
          <a:lstStyle/>
          <a:p>
            <a:fld id="{3CA36F6E-BDE9-4C41-8E61-6128F1CD6806}" type="datetimeFigureOut">
              <a:rPr lang="fr-FR" smtClean="0"/>
              <a:pPr/>
              <a:t>30/10/2022</a:t>
            </a:fld>
            <a:endParaRPr lang="fr-FR"/>
          </a:p>
        </p:txBody>
      </p:sp>
      <p:sp>
        <p:nvSpPr>
          <p:cNvPr id="4" name="Espace réservé du pied de page 3">
            <a:extLst>
              <a:ext uri="{FF2B5EF4-FFF2-40B4-BE49-F238E27FC236}">
                <a16:creationId xmlns:a16="http://schemas.microsoft.com/office/drawing/2014/main" id="{D3060A2A-8A17-8C00-E154-2A9E5F38BD2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398AED9-9D70-A727-90FB-434E25FAC914}"/>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183687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9A7F35D-944F-1312-FA61-C4B38974D53F}"/>
              </a:ext>
            </a:extLst>
          </p:cNvPr>
          <p:cNvSpPr>
            <a:spLocks noGrp="1"/>
          </p:cNvSpPr>
          <p:nvPr>
            <p:ph type="dt" sz="half" idx="10"/>
          </p:nvPr>
        </p:nvSpPr>
        <p:spPr/>
        <p:txBody>
          <a:bodyPr/>
          <a:lstStyle/>
          <a:p>
            <a:fld id="{3CA36F6E-BDE9-4C41-8E61-6128F1CD6806}" type="datetimeFigureOut">
              <a:rPr lang="fr-FR" smtClean="0"/>
              <a:pPr/>
              <a:t>30/10/2022</a:t>
            </a:fld>
            <a:endParaRPr lang="fr-FR"/>
          </a:p>
        </p:txBody>
      </p:sp>
      <p:sp>
        <p:nvSpPr>
          <p:cNvPr id="3" name="Espace réservé du pied de page 2">
            <a:extLst>
              <a:ext uri="{FF2B5EF4-FFF2-40B4-BE49-F238E27FC236}">
                <a16:creationId xmlns:a16="http://schemas.microsoft.com/office/drawing/2014/main" id="{17FDF9AF-7756-05BD-6884-EB0FD129944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35D4426-E4DA-A0B1-2019-C33305D81F77}"/>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40221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13D9C1-4A5F-5327-0649-97890C24F90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347DF32-5ED3-6E7D-50F4-F3BDC8140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30F447C-7758-0FE7-D784-E05A3A1DC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AFEEB70-E0CF-4AFE-EF0B-7BEA90904946}"/>
              </a:ext>
            </a:extLst>
          </p:cNvPr>
          <p:cNvSpPr>
            <a:spLocks noGrp="1"/>
          </p:cNvSpPr>
          <p:nvPr>
            <p:ph type="dt" sz="half" idx="10"/>
          </p:nvPr>
        </p:nvSpPr>
        <p:spPr/>
        <p:txBody>
          <a:bodyPr/>
          <a:lstStyle/>
          <a:p>
            <a:fld id="{3CA36F6E-BDE9-4C41-8E61-6128F1CD6806}" type="datetimeFigureOut">
              <a:rPr lang="fr-FR" smtClean="0"/>
              <a:pPr/>
              <a:t>30/10/2022</a:t>
            </a:fld>
            <a:endParaRPr lang="fr-FR"/>
          </a:p>
        </p:txBody>
      </p:sp>
      <p:sp>
        <p:nvSpPr>
          <p:cNvPr id="6" name="Espace réservé du pied de page 5">
            <a:extLst>
              <a:ext uri="{FF2B5EF4-FFF2-40B4-BE49-F238E27FC236}">
                <a16:creationId xmlns:a16="http://schemas.microsoft.com/office/drawing/2014/main" id="{B758751E-3531-E155-B5FD-AB2F34A8703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F565451-C027-5307-C9D2-5414FD64372B}"/>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181908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2D2D8-01C5-F383-0E4F-B8F7D9AC12D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3D698DC-8D17-581C-8F79-28C15AAC11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0785A5F-3239-ACCC-8695-1CCD92746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A477EF4-7FF5-3A49-488D-EA73F5B3814A}"/>
              </a:ext>
            </a:extLst>
          </p:cNvPr>
          <p:cNvSpPr>
            <a:spLocks noGrp="1"/>
          </p:cNvSpPr>
          <p:nvPr>
            <p:ph type="dt" sz="half" idx="10"/>
          </p:nvPr>
        </p:nvSpPr>
        <p:spPr/>
        <p:txBody>
          <a:bodyPr/>
          <a:lstStyle/>
          <a:p>
            <a:fld id="{3CA36F6E-BDE9-4C41-8E61-6128F1CD6806}" type="datetimeFigureOut">
              <a:rPr lang="fr-FR" smtClean="0"/>
              <a:pPr/>
              <a:t>30/10/2022</a:t>
            </a:fld>
            <a:endParaRPr lang="fr-FR"/>
          </a:p>
        </p:txBody>
      </p:sp>
      <p:sp>
        <p:nvSpPr>
          <p:cNvPr id="6" name="Espace réservé du pied de page 5">
            <a:extLst>
              <a:ext uri="{FF2B5EF4-FFF2-40B4-BE49-F238E27FC236}">
                <a16:creationId xmlns:a16="http://schemas.microsoft.com/office/drawing/2014/main" id="{B4032CC7-2376-4985-7A0B-D295663FDCB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1EDFE7F-38D4-5B60-F5A7-03EFDD0A4E02}"/>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2831434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52000"/>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A7CE596-89C5-15EE-B3C4-E4EBE32521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A25DB91-362F-6D66-F2A3-C4185D9504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5ADAA6-3A2F-24F3-74DF-4F3BC2DE3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36F6E-BDE9-4C41-8E61-6128F1CD6806}" type="datetimeFigureOut">
              <a:rPr lang="fr-FR" smtClean="0"/>
              <a:pPr/>
              <a:t>30/10/2022</a:t>
            </a:fld>
            <a:endParaRPr lang="fr-FR"/>
          </a:p>
        </p:txBody>
      </p:sp>
      <p:sp>
        <p:nvSpPr>
          <p:cNvPr id="5" name="Espace réservé du pied de page 4">
            <a:extLst>
              <a:ext uri="{FF2B5EF4-FFF2-40B4-BE49-F238E27FC236}">
                <a16:creationId xmlns:a16="http://schemas.microsoft.com/office/drawing/2014/main" id="{49B74FE1-9801-8BBA-55F6-D1A7269E16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22214F2-188C-8C49-AD7D-19894CCAC8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0008A-A0B5-4A2F-AE10-819E4AFD28BB}" type="slidenum">
              <a:rPr lang="fr-FR" smtClean="0"/>
              <a:pPr/>
              <a:t>‹N°›</a:t>
            </a:fld>
            <a:endParaRPr lang="fr-FR"/>
          </a:p>
        </p:txBody>
      </p:sp>
    </p:spTree>
    <p:extLst>
      <p:ext uri="{BB962C8B-B14F-4D97-AF65-F5344CB8AC3E}">
        <p14:creationId xmlns:p14="http://schemas.microsoft.com/office/powerpoint/2010/main" val="3279597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atechese-par-la-parole.catholique.fr/2022-collection-03-accueillir#lecture-au-plus-pres-mt-1-18-25"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aelf.org/bible/Mt/1"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2152EE7-006D-294A-D6AB-A65FAEE7F6F1}"/>
              </a:ext>
            </a:extLst>
          </p:cNvPr>
          <p:cNvSpPr txBox="1"/>
          <p:nvPr/>
        </p:nvSpPr>
        <p:spPr>
          <a:xfrm>
            <a:off x="148547" y="558449"/>
            <a:ext cx="3755941" cy="5755422"/>
          </a:xfrm>
          <a:prstGeom prst="rect">
            <a:avLst/>
          </a:prstGeom>
          <a:noFill/>
          <a:ln w="76200">
            <a:solidFill>
              <a:srgbClr val="7030A0"/>
            </a:solidFill>
          </a:ln>
        </p:spPr>
        <p:txBody>
          <a:bodyPr wrap="square" rtlCol="0">
            <a:spAutoFit/>
          </a:bodyPr>
          <a:lstStyle/>
          <a:p>
            <a:r>
              <a:rPr lang="fr-FR" sz="1600" b="1" dirty="0">
                <a:cs typeface="Times New Roman" panose="02020603050405020304" pitchFamily="18" charset="0"/>
              </a:rPr>
              <a:t>Expressions </a:t>
            </a:r>
            <a:r>
              <a:rPr lang="fr-FR" sz="1600" dirty="0">
                <a:cs typeface="Times New Roman" panose="02020603050405020304" pitchFamily="18" charset="0"/>
              </a:rPr>
              <a:t>                         	</a:t>
            </a:r>
            <a:r>
              <a:rPr lang="fr-FR" sz="1600" b="1" dirty="0">
                <a:cs typeface="Times New Roman" panose="02020603050405020304" pitchFamily="18" charset="0"/>
              </a:rPr>
              <a:t>Diapos</a:t>
            </a:r>
            <a:r>
              <a:rPr lang="fr-FR" sz="1600" dirty="0">
                <a:cs typeface="Times New Roman" panose="02020603050405020304" pitchFamily="18" charset="0"/>
              </a:rPr>
              <a:t> </a:t>
            </a:r>
          </a:p>
          <a:p>
            <a:r>
              <a:rPr lang="fr-FR" altLang="zh-CN" sz="1600" dirty="0">
                <a:ea typeface="Times New Roman" pitchFamily="18" charset="0"/>
                <a:cs typeface="Arial" pitchFamily="34" charset="0"/>
              </a:rPr>
              <a:t>GENEALOGIE 		03 à 06</a:t>
            </a:r>
          </a:p>
          <a:p>
            <a:r>
              <a:rPr lang="fr-FR" altLang="zh-CN" sz="1600" dirty="0">
                <a:ea typeface="Times New Roman" pitchFamily="18" charset="0"/>
                <a:cs typeface="Arial" pitchFamily="34" charset="0"/>
              </a:rPr>
              <a:t>engendra 			07 à 10</a:t>
            </a:r>
          </a:p>
          <a:p>
            <a:pPr lvl="0" eaLnBrk="0" fontAlgn="base" hangingPunct="0">
              <a:spcBef>
                <a:spcPct val="0"/>
              </a:spcBef>
              <a:spcAft>
                <a:spcPct val="0"/>
              </a:spcAft>
            </a:pPr>
            <a:r>
              <a:rPr lang="fr-FR" altLang="zh-CN" sz="1600" dirty="0">
                <a:ea typeface="Times New Roman" pitchFamily="18" charset="0"/>
                <a:cs typeface="Arial" pitchFamily="34" charset="0"/>
              </a:rPr>
              <a:t>Joseph, époux de Marie 	11 à 16</a:t>
            </a:r>
          </a:p>
          <a:p>
            <a:pPr lvl="0" eaLnBrk="0" fontAlgn="base" hangingPunct="0">
              <a:spcBef>
                <a:spcPct val="0"/>
              </a:spcBef>
              <a:spcAft>
                <a:spcPct val="0"/>
              </a:spcAft>
            </a:pPr>
            <a:r>
              <a:rPr lang="fr-FR" altLang="zh-CN" sz="1600" dirty="0">
                <a:ea typeface="Times New Roman" pitchFamily="18" charset="0"/>
                <a:cs typeface="Arial" pitchFamily="34" charset="0"/>
              </a:rPr>
              <a:t>de laquelle fut engendré Jésus 	17 à 20</a:t>
            </a:r>
          </a:p>
          <a:p>
            <a:pPr lvl="0" eaLnBrk="0" fontAlgn="base" hangingPunct="0">
              <a:spcBef>
                <a:spcPct val="0"/>
              </a:spcBef>
              <a:spcAft>
                <a:spcPct val="0"/>
              </a:spcAft>
            </a:pPr>
            <a:r>
              <a:rPr lang="fr-FR" sz="1600" dirty="0">
                <a:cs typeface="Arial" pitchFamily="34" charset="0"/>
              </a:rPr>
              <a:t>quatorze générations  	21 à 24</a:t>
            </a:r>
          </a:p>
          <a:p>
            <a:pPr lvl="0" eaLnBrk="0" fontAlgn="base" hangingPunct="0">
              <a:spcBef>
                <a:spcPct val="0"/>
              </a:spcBef>
              <a:spcAft>
                <a:spcPct val="0"/>
              </a:spcAft>
            </a:pPr>
            <a:r>
              <a:rPr lang="fr-FR" sz="1600" dirty="0">
                <a:effectLst/>
                <a:ea typeface="Calibri" panose="020F0502020204030204" pitchFamily="34" charset="0"/>
              </a:rPr>
              <a:t>accordée en mariage</a:t>
            </a:r>
            <a:r>
              <a:rPr lang="fr-FR" sz="1600" dirty="0">
                <a:effectLst/>
                <a:ea typeface="Calibri" panose="020F0502020204030204" pitchFamily="34" charset="0"/>
                <a:cs typeface="Arial" pitchFamily="34" charset="0"/>
              </a:rPr>
              <a:t> 		25 à 26 </a:t>
            </a:r>
          </a:p>
          <a:p>
            <a:r>
              <a:rPr lang="fr-FR" sz="1600" dirty="0">
                <a:effectLst/>
                <a:ea typeface="Calibri" panose="020F0502020204030204" pitchFamily="34" charset="0"/>
              </a:rPr>
              <a:t>elle fut enceinte</a:t>
            </a:r>
            <a:r>
              <a:rPr lang="fr-FR" altLang="zh-CN" sz="1600" dirty="0">
                <a:ea typeface="Times New Roman" pitchFamily="18" charset="0"/>
                <a:cs typeface="Arial" pitchFamily="34" charset="0"/>
              </a:rPr>
              <a:t>  		27 à 30</a:t>
            </a:r>
          </a:p>
          <a:p>
            <a:r>
              <a:rPr lang="fr-FR" sz="1600" dirty="0">
                <a:effectLst/>
                <a:ea typeface="Calibri" panose="020F0502020204030204" pitchFamily="34" charset="0"/>
              </a:rPr>
              <a:t>par l’action de l’Esprit Saint</a:t>
            </a:r>
            <a:r>
              <a:rPr lang="fr-FR" sz="1600" dirty="0">
                <a:effectLst/>
                <a:ea typeface="Calibri" panose="020F0502020204030204" pitchFamily="34" charset="0"/>
                <a:cs typeface="Arial" pitchFamily="34" charset="0"/>
              </a:rPr>
              <a:t> 	31</a:t>
            </a:r>
            <a:r>
              <a:rPr lang="fr-FR" altLang="zh-CN" sz="1600" dirty="0">
                <a:ea typeface="Times New Roman" pitchFamily="18" charset="0"/>
                <a:cs typeface="Arial" pitchFamily="34" charset="0"/>
              </a:rPr>
              <a:t> à 35</a:t>
            </a:r>
          </a:p>
          <a:p>
            <a:r>
              <a:rPr lang="fr-FR" sz="1600" dirty="0">
                <a:effectLst/>
                <a:ea typeface="Calibri" panose="020F0502020204030204" pitchFamily="34" charset="0"/>
              </a:rPr>
              <a:t>homme juste</a:t>
            </a:r>
            <a:r>
              <a:rPr lang="fr-FR" sz="1600" dirty="0">
                <a:effectLst/>
                <a:ea typeface="Calibri" panose="020F0502020204030204" pitchFamily="34" charset="0"/>
                <a:cs typeface="Arial" pitchFamily="34" charset="0"/>
              </a:rPr>
              <a:t> 		</a:t>
            </a:r>
            <a:r>
              <a:rPr lang="fr-FR" sz="1600" dirty="0">
                <a:ea typeface="Calibri" panose="020F0502020204030204" pitchFamily="34" charset="0"/>
                <a:cs typeface="Arial" pitchFamily="34" charset="0"/>
              </a:rPr>
              <a:t>36 à 39 </a:t>
            </a:r>
          </a:p>
          <a:p>
            <a:r>
              <a:rPr lang="fr-FR" sz="1600" dirty="0">
                <a:effectLst/>
                <a:ea typeface="Calibri" panose="020F0502020204030204" pitchFamily="34" charset="0"/>
              </a:rPr>
              <a:t>dénoncer renvoyer 		</a:t>
            </a:r>
            <a:r>
              <a:rPr lang="fr-FR" sz="1600" dirty="0">
                <a:ea typeface="Calibri" panose="020F0502020204030204" pitchFamily="34" charset="0"/>
              </a:rPr>
              <a:t>40</a:t>
            </a:r>
            <a:r>
              <a:rPr lang="fr-FR" sz="1600" dirty="0">
                <a:effectLst/>
                <a:ea typeface="Calibri" panose="020F0502020204030204" pitchFamily="34" charset="0"/>
              </a:rPr>
              <a:t> à 43</a:t>
            </a:r>
          </a:p>
          <a:p>
            <a:r>
              <a:rPr lang="fr-FR" sz="1600" dirty="0">
                <a:effectLst/>
                <a:ea typeface="Calibri" panose="020F0502020204030204" pitchFamily="34" charset="0"/>
              </a:rPr>
              <a:t>l’ange du Seigneur en songe 	44 à 47</a:t>
            </a:r>
          </a:p>
          <a:p>
            <a:r>
              <a:rPr lang="fr-FR" sz="1600" dirty="0">
                <a:effectLst/>
                <a:ea typeface="Calibri" panose="020F0502020204030204" pitchFamily="34" charset="0"/>
              </a:rPr>
              <a:t>ne crains pas</a:t>
            </a:r>
            <a:r>
              <a:rPr lang="fr-FR" sz="1600" dirty="0">
                <a:ea typeface="Calibri" panose="020F0502020204030204" pitchFamily="34" charset="0"/>
              </a:rPr>
              <a:t> 		48 à 51</a:t>
            </a:r>
          </a:p>
          <a:p>
            <a:r>
              <a:rPr lang="fr-FR" sz="1600" dirty="0">
                <a:effectLst/>
                <a:ea typeface="Calibri" panose="020F0502020204030204" pitchFamily="34" charset="0"/>
              </a:rPr>
              <a:t>Jésus Le Seigneur sauve</a:t>
            </a:r>
            <a:r>
              <a:rPr lang="fr-FR" sz="1600" dirty="0">
                <a:ea typeface="Calibri" panose="020F0502020204030204" pitchFamily="34" charset="0"/>
              </a:rPr>
              <a:t> 	52</a:t>
            </a:r>
            <a:r>
              <a:rPr lang="fr-FR" sz="1600" dirty="0">
                <a:effectLst/>
                <a:ea typeface="Calibri" panose="020F0502020204030204" pitchFamily="34" charset="0"/>
              </a:rPr>
              <a:t> à 55 </a:t>
            </a:r>
          </a:p>
          <a:p>
            <a:r>
              <a:rPr lang="fr-FR" sz="1600" dirty="0">
                <a:effectLst/>
                <a:ea typeface="Calibri" panose="020F0502020204030204" pitchFamily="34" charset="0"/>
              </a:rPr>
              <a:t>péchés</a:t>
            </a:r>
            <a:r>
              <a:rPr lang="fr-FR" sz="1600" dirty="0">
                <a:ea typeface="Calibri" panose="020F0502020204030204" pitchFamily="34" charset="0"/>
              </a:rPr>
              <a:t> 			56 à 59 </a:t>
            </a:r>
          </a:p>
          <a:p>
            <a:r>
              <a:rPr lang="fr-FR" sz="1600" dirty="0">
                <a:ea typeface="Times New Roman" panose="02020603050405020304" pitchFamily="18" charset="0"/>
              </a:rPr>
              <a:t>p</a:t>
            </a:r>
            <a:r>
              <a:rPr lang="fr-FR" sz="1600" dirty="0">
                <a:effectLst/>
                <a:ea typeface="Times New Roman" panose="02020603050405020304" pitchFamily="18" charset="0"/>
              </a:rPr>
              <a:t>rophète 			</a:t>
            </a:r>
            <a:r>
              <a:rPr lang="fr-FR" sz="1600" dirty="0">
                <a:ea typeface="Times New Roman" panose="02020603050405020304" pitchFamily="18" charset="0"/>
              </a:rPr>
              <a:t>60</a:t>
            </a:r>
            <a:r>
              <a:rPr lang="fr-FR" sz="1600" dirty="0">
                <a:effectLst/>
                <a:ea typeface="Times New Roman" panose="02020603050405020304" pitchFamily="18" charset="0"/>
              </a:rPr>
              <a:t> à 63</a:t>
            </a:r>
          </a:p>
          <a:p>
            <a:r>
              <a:rPr lang="fr-FR" sz="1600" dirty="0">
                <a:ea typeface="Calibri" panose="020F0502020204030204" pitchFamily="34" charset="0"/>
              </a:rPr>
              <a:t>v</a:t>
            </a:r>
            <a:r>
              <a:rPr lang="fr-FR" sz="1600" dirty="0">
                <a:effectLst/>
                <a:ea typeface="Calibri" panose="020F0502020204030204" pitchFamily="34" charset="0"/>
              </a:rPr>
              <a:t>ierge concevra</a:t>
            </a:r>
            <a:r>
              <a:rPr lang="fr-FR" sz="1600" dirty="0">
                <a:ea typeface="Calibri" panose="020F0502020204030204" pitchFamily="34" charset="0"/>
              </a:rPr>
              <a:t> 		64 à 67</a:t>
            </a:r>
          </a:p>
          <a:p>
            <a:r>
              <a:rPr lang="fr-FR" sz="1600" dirty="0">
                <a:effectLst/>
                <a:ea typeface="Calibri" panose="020F0502020204030204" pitchFamily="34" charset="0"/>
              </a:rPr>
              <a:t>Emmanuel Dieu avec nous 	68 à 71</a:t>
            </a:r>
          </a:p>
          <a:p>
            <a:r>
              <a:rPr lang="fr-FR" sz="1600" dirty="0">
                <a:effectLst/>
                <a:ea typeface="Calibri" panose="020F0502020204030204" pitchFamily="34" charset="0"/>
              </a:rPr>
              <a:t>se réveilla</a:t>
            </a:r>
            <a:r>
              <a:rPr lang="fr-FR" sz="1600" dirty="0">
                <a:ea typeface="Calibri" panose="020F0502020204030204" pitchFamily="34" charset="0"/>
              </a:rPr>
              <a:t> 			72 à 73</a:t>
            </a:r>
          </a:p>
          <a:p>
            <a:r>
              <a:rPr lang="fr-FR" sz="1600" dirty="0">
                <a:effectLst/>
                <a:ea typeface="Calibri" panose="020F0502020204030204" pitchFamily="34" charset="0"/>
              </a:rPr>
              <a:t>il prit chez lui son épouse 	74 à 77</a:t>
            </a:r>
          </a:p>
          <a:p>
            <a:r>
              <a:rPr lang="fr-FR" sz="1600" dirty="0">
                <a:effectLst/>
                <a:ea typeface="Calibri" panose="020F0502020204030204" pitchFamily="34" charset="0"/>
              </a:rPr>
              <a:t>il ne s’unit pas à elle</a:t>
            </a:r>
            <a:r>
              <a:rPr lang="fr-FR" sz="1600" dirty="0">
                <a:ea typeface="Calibri" panose="020F0502020204030204" pitchFamily="34" charset="0"/>
              </a:rPr>
              <a:t> 		78 </a:t>
            </a:r>
            <a:r>
              <a:rPr lang="fr-FR" sz="1600" dirty="0">
                <a:effectLst/>
                <a:ea typeface="Calibri" panose="020F0502020204030204" pitchFamily="34" charset="0"/>
              </a:rPr>
              <a:t> </a:t>
            </a:r>
          </a:p>
          <a:p>
            <a:r>
              <a:rPr lang="fr-FR" sz="1600" dirty="0">
                <a:effectLst/>
                <a:ea typeface="Calibri" panose="020F0502020204030204" pitchFamily="34" charset="0"/>
              </a:rPr>
              <a:t>il donna le nom de Jésus</a:t>
            </a:r>
            <a:r>
              <a:rPr lang="fr-FR" sz="1600" dirty="0">
                <a:ea typeface="Calibri" panose="020F0502020204030204" pitchFamily="34" charset="0"/>
              </a:rPr>
              <a:t> 	</a:t>
            </a:r>
            <a:r>
              <a:rPr lang="fr-FR" sz="1600" dirty="0">
                <a:latin typeface="Calibri" panose="020F0502020204030204" pitchFamily="34" charset="0"/>
                <a:ea typeface="Calibri" panose="020F0502020204030204" pitchFamily="34" charset="0"/>
              </a:rPr>
              <a:t>79 à 82</a:t>
            </a:r>
          </a:p>
          <a:p>
            <a:r>
              <a:rPr lang="fr-FR" sz="1600" dirty="0">
                <a:latin typeface="Calibri" panose="020F0502020204030204" pitchFamily="34" charset="0"/>
                <a:ea typeface="Calibri" panose="020F0502020204030204" pitchFamily="34" charset="0"/>
              </a:rPr>
              <a:t>Synthèse 			83 à 84</a:t>
            </a:r>
            <a:endParaRPr lang="fr-FR" sz="1600" dirty="0">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1E8427EB-DFB6-87B8-B926-C77F2998727E}"/>
              </a:ext>
            </a:extLst>
          </p:cNvPr>
          <p:cNvSpPr txBox="1"/>
          <p:nvPr/>
        </p:nvSpPr>
        <p:spPr>
          <a:xfrm>
            <a:off x="4195042" y="1880334"/>
            <a:ext cx="2964710" cy="2308324"/>
          </a:xfrm>
          <a:prstGeom prst="rect">
            <a:avLst/>
          </a:prstGeom>
          <a:noFill/>
          <a:ln>
            <a:solidFill>
              <a:srgbClr val="7030A0"/>
            </a:solidFill>
          </a:ln>
        </p:spPr>
        <p:txBody>
          <a:bodyPr wrap="square">
            <a:spAutoFit/>
          </a:bodyPr>
          <a:lstStyle/>
          <a:p>
            <a:pPr marL="0" marR="0" lvl="0" indent="0" algn="l" rtl="0">
              <a:lnSpc>
                <a:spcPct val="100000"/>
              </a:lnSpc>
              <a:spcBef>
                <a:spcPts val="0"/>
              </a:spcBef>
              <a:spcAft>
                <a:spcPts val="0"/>
              </a:spcAft>
              <a:buClr>
                <a:srgbClr val="000000"/>
              </a:buClr>
              <a:buSzPts val="1800"/>
              <a:buFont typeface="Times New Roman"/>
              <a:buNone/>
            </a:pPr>
            <a:r>
              <a:rPr lang="fr-FR" sz="1800" b="1" i="0" u="none" strike="noStrike" cap="none" dirty="0">
                <a:solidFill>
                  <a:srgbClr val="000000"/>
                </a:solidFill>
                <a:ea typeface="Times New Roman"/>
                <a:cs typeface="Times New Roman"/>
                <a:sym typeface="Times New Roman"/>
              </a:rPr>
              <a:t>Choisir les expressions </a:t>
            </a:r>
            <a:endParaRPr lang="fr-FR" b="1" dirty="0"/>
          </a:p>
          <a:p>
            <a:pPr marL="0" marR="0" lvl="0" indent="0" algn="l" rtl="0">
              <a:lnSpc>
                <a:spcPct val="100000"/>
              </a:lnSpc>
              <a:spcBef>
                <a:spcPts val="0"/>
              </a:spcBef>
              <a:spcAft>
                <a:spcPts val="0"/>
              </a:spcAft>
              <a:buClr>
                <a:srgbClr val="000000"/>
              </a:buClr>
              <a:buSzPts val="1800"/>
              <a:buFont typeface="Times New Roman"/>
              <a:buNone/>
            </a:pPr>
            <a:r>
              <a:rPr lang="fr-FR" sz="1800" b="0" i="0" u="none" strike="noStrike" cap="none" dirty="0">
                <a:solidFill>
                  <a:srgbClr val="000000"/>
                </a:solidFill>
                <a:ea typeface="Times New Roman"/>
                <a:cs typeface="Times New Roman"/>
                <a:sym typeface="Times New Roman"/>
              </a:rPr>
              <a:t>à travailler parmi cette liste d’expressions, </a:t>
            </a:r>
            <a:endParaRPr lang="fr-FR" dirty="0"/>
          </a:p>
          <a:p>
            <a:pPr marL="0" marR="0" lvl="0" indent="0" algn="l" rtl="0">
              <a:lnSpc>
                <a:spcPct val="100000"/>
              </a:lnSpc>
              <a:spcBef>
                <a:spcPts val="0"/>
              </a:spcBef>
              <a:spcAft>
                <a:spcPts val="0"/>
              </a:spcAft>
              <a:buClr>
                <a:srgbClr val="000000"/>
              </a:buClr>
              <a:buSzPts val="1800"/>
              <a:buFont typeface="Times New Roman"/>
              <a:buNone/>
            </a:pPr>
            <a:r>
              <a:rPr lang="fr-FR" sz="1800" b="0" i="0" u="none" strike="noStrike" cap="none" dirty="0">
                <a:solidFill>
                  <a:srgbClr val="000000"/>
                </a:solidFill>
                <a:ea typeface="Times New Roman"/>
                <a:cs typeface="Times New Roman"/>
                <a:sym typeface="Times New Roman"/>
              </a:rPr>
              <a:t>celles qui posent question, qui interpellent…</a:t>
            </a:r>
          </a:p>
          <a:p>
            <a:pPr marL="0" marR="0" lvl="0" indent="0" algn="l" rtl="0">
              <a:lnSpc>
                <a:spcPct val="100000"/>
              </a:lnSpc>
              <a:spcBef>
                <a:spcPts val="0"/>
              </a:spcBef>
              <a:spcAft>
                <a:spcPts val="0"/>
              </a:spcAft>
              <a:buClr>
                <a:srgbClr val="000000"/>
              </a:buClr>
              <a:buSzPts val="1800"/>
              <a:buFont typeface="Times New Roman"/>
              <a:buNone/>
            </a:pPr>
            <a:r>
              <a:rPr lang="fr-FR" dirty="0">
                <a:solidFill>
                  <a:srgbClr val="000000"/>
                </a:solidFill>
                <a:cs typeface="Times New Roman"/>
                <a:sym typeface="Times New Roman"/>
              </a:rPr>
              <a:t>Animateurs, voir le tableau infobulles sur </a:t>
            </a:r>
            <a:r>
              <a:rPr lang="fr-FR" sz="1800" u="sng" dirty="0">
                <a:solidFill>
                  <a:srgbClr val="0000FF"/>
                </a:solidFill>
                <a:effectLst/>
                <a:latin typeface="Times New Roman" panose="02020603050405020304" pitchFamily="18" charset="0"/>
                <a:ea typeface="Calibri" panose="020F0502020204030204" pitchFamily="34" charset="0"/>
                <a:hlinkClick r:id="rId2"/>
              </a:rPr>
              <a:t>Page Accueillir Adultes Lecture au plus près </a:t>
            </a:r>
            <a:endParaRPr lang="fr-FR" dirty="0">
              <a:solidFill>
                <a:srgbClr val="000000"/>
              </a:solidFill>
              <a:cs typeface="Times New Roman"/>
              <a:sym typeface="Times New Roman"/>
            </a:endParaRPr>
          </a:p>
        </p:txBody>
      </p:sp>
      <p:sp>
        <p:nvSpPr>
          <p:cNvPr id="9" name="Google Shape;91;p1">
            <a:extLst>
              <a:ext uri="{FF2B5EF4-FFF2-40B4-BE49-F238E27FC236}">
                <a16:creationId xmlns:a16="http://schemas.microsoft.com/office/drawing/2014/main" id="{4133946F-51BD-5504-EA90-6C8A6B1F1152}"/>
              </a:ext>
            </a:extLst>
          </p:cNvPr>
          <p:cNvSpPr/>
          <p:nvPr/>
        </p:nvSpPr>
        <p:spPr>
          <a:xfrm>
            <a:off x="6559550" y="4422284"/>
            <a:ext cx="5327650" cy="2308324"/>
          </a:xfrm>
          <a:prstGeom prst="rect">
            <a:avLst/>
          </a:prstGeom>
          <a:noFill/>
          <a:ln>
            <a:solidFill>
              <a:srgbClr val="7030A0"/>
            </a:solid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marR="0" lvl="0" indent="-342900" algn="l" rtl="0">
              <a:spcBef>
                <a:spcPts val="0"/>
              </a:spcBef>
              <a:spcAft>
                <a:spcPts val="0"/>
              </a:spcAft>
              <a:buClr>
                <a:schemeClr val="dk1"/>
              </a:buClr>
              <a:buSzPts val="1800"/>
              <a:buFont typeface="Arial"/>
              <a:buNone/>
            </a:pPr>
            <a:r>
              <a:rPr lang="fr-FR" sz="1800" b="0" i="0" u="none" strike="noStrike" cap="none" dirty="0">
                <a:solidFill>
                  <a:schemeClr val="dk1"/>
                </a:solidFill>
                <a:latin typeface="+mn-lt"/>
                <a:ea typeface="Times New Roman"/>
                <a:cs typeface="Times New Roman"/>
                <a:sym typeface="Times New Roman"/>
              </a:rPr>
              <a:t>Pour chaque expression importante du texte, 4 diapos : </a:t>
            </a:r>
            <a:endParaRPr dirty="0">
              <a:latin typeface="+mn-lt"/>
            </a:endParaRPr>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mn-lt"/>
                <a:ea typeface="Times New Roman"/>
                <a:cs typeface="Times New Roman"/>
                <a:sym typeface="Times New Roman"/>
              </a:rPr>
              <a:t>Bleue : le verset</a:t>
            </a:r>
            <a:endParaRPr dirty="0">
              <a:latin typeface="+mn-lt"/>
            </a:endParaRPr>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mn-lt"/>
                <a:ea typeface="Times New Roman"/>
                <a:cs typeface="Times New Roman"/>
                <a:sym typeface="Times New Roman"/>
              </a:rPr>
              <a:t>Rouge : des questions</a:t>
            </a:r>
            <a:endParaRPr dirty="0">
              <a:latin typeface="+mn-lt"/>
            </a:endParaRPr>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mn-lt"/>
                <a:ea typeface="Times New Roman"/>
                <a:cs typeface="Times New Roman"/>
                <a:sym typeface="Times New Roman"/>
              </a:rPr>
              <a:t>Verte : des rapprochements</a:t>
            </a:r>
            <a:endParaRPr dirty="0">
              <a:latin typeface="+mn-lt"/>
            </a:endParaRPr>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mn-lt"/>
                <a:ea typeface="Times New Roman"/>
                <a:cs typeface="Times New Roman"/>
                <a:sym typeface="Times New Roman"/>
              </a:rPr>
              <a:t>Jaune : vers des sens possibles</a:t>
            </a:r>
            <a:endParaRPr dirty="0">
              <a:latin typeface="+mn-lt"/>
            </a:endParaRPr>
          </a:p>
          <a:p>
            <a:pPr marL="342900" marR="0" lvl="0" indent="-342900" algn="l" rtl="0">
              <a:spcBef>
                <a:spcPts val="360"/>
              </a:spcBef>
              <a:spcAft>
                <a:spcPts val="0"/>
              </a:spcAft>
              <a:buClr>
                <a:schemeClr val="dk1"/>
              </a:buClr>
              <a:buSzPts val="1800"/>
              <a:buFont typeface="Arial"/>
              <a:buNone/>
            </a:pPr>
            <a:r>
              <a:rPr lang="fr-FR" sz="1800" b="0" i="0" u="none" strike="noStrike" cap="none" dirty="0">
                <a:solidFill>
                  <a:schemeClr val="dk1"/>
                </a:solidFill>
                <a:latin typeface="+mn-lt"/>
                <a:ea typeface="Times New Roman"/>
                <a:cs typeface="Times New Roman"/>
                <a:sym typeface="Times New Roman"/>
              </a:rPr>
              <a:t>Après chaque diapo, l’animateur donne la parole, reformule, questionne… </a:t>
            </a:r>
            <a:endParaRPr dirty="0">
              <a:latin typeface="+mn-lt"/>
            </a:endParaRPr>
          </a:p>
        </p:txBody>
      </p:sp>
      <p:sp>
        <p:nvSpPr>
          <p:cNvPr id="13" name="ZoneTexte 12">
            <a:extLst>
              <a:ext uri="{FF2B5EF4-FFF2-40B4-BE49-F238E27FC236}">
                <a16:creationId xmlns:a16="http://schemas.microsoft.com/office/drawing/2014/main" id="{ACDBF1B9-FEBE-22B7-C954-446BECFE3655}"/>
              </a:ext>
            </a:extLst>
          </p:cNvPr>
          <p:cNvSpPr txBox="1"/>
          <p:nvPr/>
        </p:nvSpPr>
        <p:spPr>
          <a:xfrm>
            <a:off x="5792772" y="133680"/>
            <a:ext cx="6094428" cy="800219"/>
          </a:xfrm>
          <a:prstGeom prst="rect">
            <a:avLst/>
          </a:prstGeom>
          <a:noFill/>
        </p:spPr>
        <p:txBody>
          <a:bodyPr wrap="square">
            <a:spAutoFit/>
          </a:bodyPr>
          <a:lstStyle/>
          <a:p>
            <a:pPr marL="0" marR="0" lvl="0" indent="0" algn="ctr" rtl="0">
              <a:spcBef>
                <a:spcPts val="0"/>
              </a:spcBef>
              <a:spcAft>
                <a:spcPts val="0"/>
              </a:spcAft>
              <a:buNone/>
            </a:pPr>
            <a:r>
              <a:rPr lang="fr-FR" sz="2800" b="1" i="0" u="none" strike="noStrike" cap="none" dirty="0">
                <a:solidFill>
                  <a:schemeClr val="dk1"/>
                </a:solidFill>
                <a:latin typeface="Calibri"/>
                <a:ea typeface="Calibri"/>
                <a:cs typeface="Calibri"/>
                <a:sym typeface="Calibri"/>
              </a:rPr>
              <a:t>Diaporama </a:t>
            </a:r>
            <a:r>
              <a:rPr lang="fr-FR" sz="2800" b="1" dirty="0">
                <a:solidFill>
                  <a:schemeClr val="dk1"/>
                </a:solidFill>
                <a:latin typeface="Calibri"/>
                <a:ea typeface="Calibri"/>
                <a:cs typeface="Calibri"/>
                <a:sym typeface="Calibri"/>
              </a:rPr>
              <a:t>Adultes</a:t>
            </a:r>
          </a:p>
          <a:p>
            <a:pPr lvl="0" algn="ctr"/>
            <a:r>
              <a:rPr lang="fr-FR" sz="1800" b="0" i="0" u="none" strike="noStrike" cap="none" dirty="0">
                <a:solidFill>
                  <a:schemeClr val="dk1"/>
                </a:solidFill>
                <a:latin typeface="Times New Roman"/>
                <a:ea typeface="Times New Roman"/>
                <a:cs typeface="Times New Roman"/>
                <a:sym typeface="Times New Roman"/>
              </a:rPr>
              <a:t>Matthieu  1, 1-25 </a:t>
            </a:r>
            <a:r>
              <a:rPr lang="fr-FR" sz="1800" b="0" i="0" strike="noStrike" cap="none" dirty="0">
                <a:solidFill>
                  <a:schemeClr val="dk1"/>
                </a:solidFill>
                <a:latin typeface="Times New Roman"/>
                <a:ea typeface="Times New Roman"/>
                <a:cs typeface="Times New Roman"/>
                <a:sym typeface="Times New Roman"/>
              </a:rPr>
              <a:t>Traduction </a:t>
            </a:r>
            <a:r>
              <a:rPr lang="fr-FR" dirty="0">
                <a:solidFill>
                  <a:schemeClr val="dk1"/>
                </a:solidFill>
                <a:latin typeface="Times New Roman"/>
                <a:ea typeface="Times New Roman"/>
                <a:cs typeface="Times New Roman"/>
                <a:sym typeface="Times New Roman"/>
              </a:rPr>
              <a:t>liturgique </a:t>
            </a:r>
            <a:r>
              <a:rPr lang="fr-FR" sz="1800" b="0" i="0" strike="noStrike" cap="none" dirty="0">
                <a:solidFill>
                  <a:schemeClr val="dk1"/>
                </a:solidFill>
                <a:latin typeface="Times New Roman"/>
                <a:ea typeface="Times New Roman"/>
                <a:cs typeface="Times New Roman"/>
                <a:sym typeface="Times New Roman"/>
              </a:rPr>
              <a:t> AELF </a:t>
            </a:r>
            <a:endParaRPr lang="fr-FR" sz="1050" b="0" i="0" strike="noStrike" cap="none" dirty="0">
              <a:solidFill>
                <a:schemeClr val="dk1"/>
              </a:solidFill>
              <a:latin typeface="Times New Roman"/>
              <a:ea typeface="Times New Roman"/>
              <a:cs typeface="Times New Roman"/>
              <a:sym typeface="Times New Roman"/>
            </a:endParaRPr>
          </a:p>
        </p:txBody>
      </p:sp>
      <p:pic>
        <p:nvPicPr>
          <p:cNvPr id="6" name="Image 5" descr="vitrail Joseph NT.png"/>
          <p:cNvPicPr>
            <a:picLocks noChangeAspect="1"/>
          </p:cNvPicPr>
          <p:nvPr/>
        </p:nvPicPr>
        <p:blipFill>
          <a:blip r:embed="rId3" cstate="print"/>
          <a:stretch>
            <a:fillRect/>
          </a:stretch>
        </p:blipFill>
        <p:spPr>
          <a:xfrm>
            <a:off x="7701531" y="1131247"/>
            <a:ext cx="3043688" cy="3057411"/>
          </a:xfrm>
          <a:prstGeom prst="rect">
            <a:avLst/>
          </a:prstGeom>
        </p:spPr>
      </p:pic>
    </p:spTree>
    <p:extLst>
      <p:ext uri="{BB962C8B-B14F-4D97-AF65-F5344CB8AC3E}">
        <p14:creationId xmlns:p14="http://schemas.microsoft.com/office/powerpoint/2010/main" val="3754371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248705" y="661933"/>
            <a:ext cx="8085351" cy="345969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dirty="0">
                <a:solidFill>
                  <a:schemeClr val="tx1"/>
                </a:solidFill>
                <a:effectLst/>
                <a:ea typeface="Calibri" panose="020F0502020204030204" pitchFamily="34" charset="0"/>
              </a:rPr>
              <a:t>Engendrer peut donc </a:t>
            </a:r>
          </a:p>
          <a:p>
            <a:pPr algn="ctr">
              <a:lnSpc>
                <a:spcPct val="150000"/>
              </a:lnSpc>
            </a:pPr>
            <a:r>
              <a:rPr lang="fr-FR" sz="2800" b="1" dirty="0">
                <a:solidFill>
                  <a:schemeClr val="tx1"/>
                </a:solidFill>
                <a:effectLst/>
                <a:ea typeface="Calibri" panose="020F0502020204030204" pitchFamily="34" charset="0"/>
              </a:rPr>
              <a:t>prendre un sens spirituel. </a:t>
            </a:r>
          </a:p>
          <a:p>
            <a:pPr algn="ctr">
              <a:lnSpc>
                <a:spcPct val="150000"/>
              </a:lnSpc>
            </a:pPr>
            <a:r>
              <a:rPr lang="fr-FR" sz="2800" b="1" dirty="0">
                <a:solidFill>
                  <a:schemeClr val="tx1"/>
                </a:solidFill>
                <a:effectLst/>
                <a:ea typeface="Calibri" panose="020F0502020204030204" pitchFamily="34" charset="0"/>
              </a:rPr>
              <a:t>Il s’agit de faire naître à une autre Vie, </a:t>
            </a:r>
          </a:p>
          <a:p>
            <a:pPr algn="ctr">
              <a:lnSpc>
                <a:spcPct val="150000"/>
              </a:lnSpc>
            </a:pPr>
            <a:r>
              <a:rPr lang="fr-FR" sz="2800" b="1" dirty="0">
                <a:solidFill>
                  <a:schemeClr val="tx1"/>
                </a:solidFill>
                <a:effectLst/>
                <a:ea typeface="Calibri" panose="020F0502020204030204" pitchFamily="34" charset="0"/>
              </a:rPr>
              <a:t>celle d’enfant de Dieu, </a:t>
            </a:r>
          </a:p>
          <a:p>
            <a:pPr algn="ctr">
              <a:lnSpc>
                <a:spcPct val="150000"/>
              </a:lnSpc>
            </a:pPr>
            <a:r>
              <a:rPr lang="fr-FR" sz="2800" b="1" dirty="0">
                <a:solidFill>
                  <a:schemeClr val="tx1"/>
                </a:solidFill>
                <a:effectLst/>
                <a:ea typeface="Calibri" panose="020F0502020204030204" pitchFamily="34" charset="0"/>
              </a:rPr>
              <a:t>de donner la Vie en Christ Jésus.</a:t>
            </a:r>
            <a:r>
              <a:rPr lang="fr-FR" sz="2800" b="1" dirty="0">
                <a:effectLst/>
                <a:ea typeface="Calibri" panose="020F0502020204030204" pitchFamily="34" charset="0"/>
              </a:rPr>
              <a:t> </a:t>
            </a:r>
            <a:endParaRPr lang="fr-FR" sz="2800" b="1" dirty="0">
              <a:solidFill>
                <a:schemeClr val="tx1"/>
              </a:solidFill>
            </a:endParaRP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2834640" y="4449170"/>
            <a:ext cx="8327580" cy="1746898"/>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Ai-je été engendré en Christ ? </a:t>
            </a:r>
          </a:p>
          <a:p>
            <a:pPr algn="ctr"/>
            <a:endParaRPr lang="fr-FR" sz="2800" b="1" dirty="0">
              <a:solidFill>
                <a:schemeClr val="tx1"/>
              </a:solidFill>
            </a:endParaRPr>
          </a:p>
          <a:p>
            <a:pPr algn="ctr"/>
            <a:r>
              <a:rPr lang="fr-FR" sz="2800" b="1" dirty="0">
                <a:solidFill>
                  <a:schemeClr val="tx1"/>
                </a:solidFill>
              </a:rPr>
              <a:t>Ai-je engendré ? </a:t>
            </a:r>
          </a:p>
        </p:txBody>
      </p:sp>
      <p:sp>
        <p:nvSpPr>
          <p:cNvPr id="9" name="Rectangle 8"/>
          <p:cNvSpPr/>
          <p:nvPr/>
        </p:nvSpPr>
        <p:spPr>
          <a:xfrm>
            <a:off x="154413" y="105718"/>
            <a:ext cx="1223412" cy="369332"/>
          </a:xfrm>
          <a:prstGeom prst="rect">
            <a:avLst/>
          </a:prstGeom>
        </p:spPr>
        <p:txBody>
          <a:bodyPr wrap="none">
            <a:spAutoFit/>
          </a:bodyPr>
          <a:lstStyle/>
          <a:p>
            <a:r>
              <a:rPr lang="fr-FR" altLang="zh-CN" b="1" dirty="0">
                <a:solidFill>
                  <a:srgbClr val="FF0000"/>
                </a:solidFill>
                <a:latin typeface="Arial" pitchFamily="34" charset="0"/>
                <a:ea typeface="Times New Roman" pitchFamily="18" charset="0"/>
                <a:cs typeface="Arial" pitchFamily="34" charset="0"/>
              </a:rPr>
              <a:t>engendra</a:t>
            </a:r>
            <a:endParaRPr lang="fr-FR" dirty="0"/>
          </a:p>
        </p:txBody>
      </p:sp>
      <p:pic>
        <p:nvPicPr>
          <p:cNvPr id="10" name="Image 9" descr="vitrail nativité 24b.png"/>
          <p:cNvPicPr>
            <a:picLocks noChangeAspect="1"/>
          </p:cNvPicPr>
          <p:nvPr/>
        </p:nvPicPr>
        <p:blipFill>
          <a:blip r:embed="rId2"/>
          <a:stretch>
            <a:fillRect/>
          </a:stretch>
        </p:blipFill>
        <p:spPr>
          <a:xfrm>
            <a:off x="8443784" y="487925"/>
            <a:ext cx="2881930" cy="3014216"/>
          </a:xfrm>
          <a:prstGeom prst="rect">
            <a:avLst/>
          </a:prstGeom>
        </p:spPr>
      </p:pic>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449D55D8-E012-1734-DA77-2895A5724684}"/>
              </a:ext>
            </a:extLst>
          </p:cNvPr>
          <p:cNvSpPr/>
          <p:nvPr/>
        </p:nvSpPr>
        <p:spPr>
          <a:xfrm>
            <a:off x="1624084" y="1610436"/>
            <a:ext cx="7647989" cy="3805429"/>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lnSpc>
                <a:spcPct val="150000"/>
              </a:lnSpc>
              <a:spcBef>
                <a:spcPct val="0"/>
              </a:spcBef>
              <a:spcAft>
                <a:spcPct val="0"/>
              </a:spcAft>
            </a:pPr>
            <a:r>
              <a:rPr lang="fr-FR" altLang="zh-CN" sz="3600" b="1" dirty="0">
                <a:solidFill>
                  <a:srgbClr val="BF2329"/>
                </a:solidFill>
                <a:ea typeface="Times New Roman" pitchFamily="18" charset="0"/>
                <a:cs typeface="Arial" pitchFamily="34" charset="0"/>
              </a:rPr>
              <a:t>16</a:t>
            </a:r>
            <a:r>
              <a:rPr lang="fr-FR" altLang="zh-CN" sz="3600" b="1" dirty="0">
                <a:solidFill>
                  <a:srgbClr val="333333"/>
                </a:solidFill>
                <a:ea typeface="Times New Roman" pitchFamily="18" charset="0"/>
                <a:cs typeface="Arial" pitchFamily="34" charset="0"/>
              </a:rPr>
              <a:t> Jacob </a:t>
            </a:r>
            <a:r>
              <a:rPr lang="fr-FR" altLang="zh-CN" sz="3600" b="1" dirty="0">
                <a:solidFill>
                  <a:schemeClr val="tx1"/>
                </a:solidFill>
                <a:ea typeface="Times New Roman" pitchFamily="18" charset="0"/>
                <a:cs typeface="Arial" pitchFamily="34" charset="0"/>
              </a:rPr>
              <a:t>engendra </a:t>
            </a:r>
          </a:p>
          <a:p>
            <a:pPr lvl="0" algn="ctr" eaLnBrk="0" fontAlgn="base" hangingPunct="0">
              <a:lnSpc>
                <a:spcPct val="150000"/>
              </a:lnSpc>
              <a:spcBef>
                <a:spcPct val="0"/>
              </a:spcBef>
              <a:spcAft>
                <a:spcPct val="0"/>
              </a:spcAft>
            </a:pPr>
            <a:r>
              <a:rPr lang="fr-FR" altLang="zh-CN" sz="3600" b="1" dirty="0">
                <a:solidFill>
                  <a:srgbClr val="FF0000"/>
                </a:solidFill>
                <a:ea typeface="Times New Roman" pitchFamily="18" charset="0"/>
                <a:cs typeface="Arial" pitchFamily="34" charset="0"/>
              </a:rPr>
              <a:t>Joseph, l’époux de Marie</a:t>
            </a:r>
            <a:r>
              <a:rPr lang="fr-FR" altLang="zh-CN" sz="3600" b="1" dirty="0">
                <a:solidFill>
                  <a:schemeClr val="tx1"/>
                </a:solidFill>
                <a:ea typeface="Times New Roman" pitchFamily="18" charset="0"/>
                <a:cs typeface="Arial" pitchFamily="34" charset="0"/>
              </a:rPr>
              <a:t>, </a:t>
            </a:r>
          </a:p>
          <a:p>
            <a:pPr lvl="0" algn="ctr" eaLnBrk="0" fontAlgn="base" hangingPunct="0">
              <a:lnSpc>
                <a:spcPct val="150000"/>
              </a:lnSpc>
              <a:spcBef>
                <a:spcPct val="0"/>
              </a:spcBef>
              <a:spcAft>
                <a:spcPct val="0"/>
              </a:spcAft>
            </a:pPr>
            <a:r>
              <a:rPr lang="fr-FR" altLang="zh-CN" sz="3600" b="1" dirty="0">
                <a:solidFill>
                  <a:schemeClr val="tx1"/>
                </a:solidFill>
                <a:ea typeface="Times New Roman" pitchFamily="18" charset="0"/>
                <a:cs typeface="Arial" pitchFamily="34" charset="0"/>
              </a:rPr>
              <a:t>de laquelle fut engendré Jésus, </a:t>
            </a:r>
          </a:p>
          <a:p>
            <a:pPr lvl="0" algn="ctr" eaLnBrk="0" fontAlgn="base" hangingPunct="0">
              <a:lnSpc>
                <a:spcPct val="150000"/>
              </a:lnSpc>
              <a:spcBef>
                <a:spcPct val="0"/>
              </a:spcBef>
              <a:spcAft>
                <a:spcPct val="0"/>
              </a:spcAft>
            </a:pPr>
            <a:r>
              <a:rPr lang="fr-FR" altLang="zh-CN" sz="3600" b="1" dirty="0">
                <a:solidFill>
                  <a:schemeClr val="tx1"/>
                </a:solidFill>
                <a:ea typeface="Times New Roman" pitchFamily="18" charset="0"/>
                <a:cs typeface="Arial" pitchFamily="34" charset="0"/>
              </a:rPr>
              <a:t>que l’on appelle Christ.</a:t>
            </a:r>
          </a:p>
        </p:txBody>
      </p:sp>
      <p:pic>
        <p:nvPicPr>
          <p:cNvPr id="10" name="Image 9">
            <a:extLst>
              <a:ext uri="{FF2B5EF4-FFF2-40B4-BE49-F238E27FC236}">
                <a16:creationId xmlns:a16="http://schemas.microsoft.com/office/drawing/2014/main" id="{3C76E907-E9EB-B377-2AA5-BAA0ED2A0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2705" y="240352"/>
            <a:ext cx="3538735" cy="5175514"/>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772648" y="1701559"/>
            <a:ext cx="8521832" cy="356647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fr-FR" sz="2800" b="1" dirty="0">
                <a:solidFill>
                  <a:schemeClr val="tx1"/>
                </a:solidFill>
                <a:effectLst/>
                <a:ea typeface="Calibri" panose="020F0502020204030204" pitchFamily="34" charset="0"/>
              </a:rPr>
              <a:t>Joseph est fils de Jacob. </a:t>
            </a:r>
            <a:br>
              <a:rPr lang="fr-FR" sz="2800" b="1" dirty="0">
                <a:solidFill>
                  <a:schemeClr val="tx1"/>
                </a:solidFill>
                <a:effectLst/>
                <a:ea typeface="Calibri" panose="020F0502020204030204" pitchFamily="34" charset="0"/>
              </a:rPr>
            </a:br>
            <a:r>
              <a:rPr lang="fr-FR" sz="2800" b="1" dirty="0">
                <a:solidFill>
                  <a:schemeClr val="tx1"/>
                </a:solidFill>
                <a:effectLst/>
                <a:ea typeface="Calibri" panose="020F0502020204030204" pitchFamily="34" charset="0"/>
              </a:rPr>
              <a:t>On ne sait rien de plus de lui.</a:t>
            </a:r>
          </a:p>
          <a:p>
            <a:pPr>
              <a:lnSpc>
                <a:spcPct val="150000"/>
              </a:lnSpc>
            </a:pPr>
            <a:br>
              <a:rPr lang="fr-FR" sz="2800" b="1" dirty="0">
                <a:solidFill>
                  <a:schemeClr val="tx1"/>
                </a:solidFill>
                <a:effectLst/>
                <a:ea typeface="Calibri" panose="020F0502020204030204" pitchFamily="34" charset="0"/>
              </a:rPr>
            </a:br>
            <a:r>
              <a:rPr lang="fr-FR" sz="2800" b="1" dirty="0">
                <a:solidFill>
                  <a:schemeClr val="tx1"/>
                </a:solidFill>
                <a:effectLst/>
                <a:ea typeface="Calibri" panose="020F0502020204030204" pitchFamily="34" charset="0"/>
              </a:rPr>
              <a:t>	Le nom de Joseph veut dire : « Dieu ajoute ». </a:t>
            </a:r>
            <a:br>
              <a:rPr lang="fr-FR" sz="2800" b="1" dirty="0">
                <a:solidFill>
                  <a:schemeClr val="tx1"/>
                </a:solidFill>
                <a:effectLst/>
                <a:ea typeface="Calibri" panose="020F0502020204030204" pitchFamily="34" charset="0"/>
              </a:rPr>
            </a:br>
            <a:r>
              <a:rPr lang="fr-FR" sz="2800" b="1" dirty="0">
                <a:solidFill>
                  <a:schemeClr val="tx1"/>
                </a:solidFill>
                <a:effectLst/>
                <a:ea typeface="Calibri" panose="020F0502020204030204" pitchFamily="34" charset="0"/>
              </a:rPr>
              <a:t>	Quelle est l’importance de Joseph ? </a:t>
            </a:r>
            <a:endParaRPr lang="fr-FR" sz="2800" b="1" dirty="0">
              <a:solidFill>
                <a:schemeClr val="tx1"/>
              </a:solidFill>
            </a:endParaRPr>
          </a:p>
        </p:txBody>
      </p:sp>
      <p:sp>
        <p:nvSpPr>
          <p:cNvPr id="3" name="ZoneTexte 2">
            <a:extLst>
              <a:ext uri="{FF2B5EF4-FFF2-40B4-BE49-F238E27FC236}">
                <a16:creationId xmlns:a16="http://schemas.microsoft.com/office/drawing/2014/main" id="{11A00AEE-2BC4-9DBC-1072-C1849129DBCA}"/>
              </a:ext>
            </a:extLst>
          </p:cNvPr>
          <p:cNvSpPr txBox="1"/>
          <p:nvPr/>
        </p:nvSpPr>
        <p:spPr>
          <a:xfrm>
            <a:off x="196948" y="253303"/>
            <a:ext cx="2367475" cy="646331"/>
          </a:xfrm>
          <a:prstGeom prst="rect">
            <a:avLst/>
          </a:prstGeom>
          <a:noFill/>
        </p:spPr>
        <p:txBody>
          <a:bodyPr wrap="square">
            <a:spAutoFit/>
          </a:bodyPr>
          <a:lstStyle/>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Joseph, </a:t>
            </a:r>
          </a:p>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l’époux de Marie</a:t>
            </a:r>
            <a:endParaRPr lang="fr-FR" dirty="0"/>
          </a:p>
        </p:txBody>
      </p:sp>
      <p:pic>
        <p:nvPicPr>
          <p:cNvPr id="4" name="Image 3">
            <a:extLst>
              <a:ext uri="{FF2B5EF4-FFF2-40B4-BE49-F238E27FC236}">
                <a16:creationId xmlns:a16="http://schemas.microsoft.com/office/drawing/2014/main" id="{CBE24EDD-DE21-A2FD-EFB0-2E9358A34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2705" y="240352"/>
            <a:ext cx="3538735" cy="5175514"/>
          </a:xfrm>
          <a:prstGeom prst="rect">
            <a:avLst/>
          </a:prstGeom>
        </p:spPr>
      </p:pic>
    </p:spTree>
    <p:extLst>
      <p:ext uri="{BB962C8B-B14F-4D97-AF65-F5344CB8AC3E}">
        <p14:creationId xmlns:p14="http://schemas.microsoft.com/office/powerpoint/2010/main" val="4025824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522669" y="1237384"/>
            <a:ext cx="8632891" cy="2177969"/>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b="1" dirty="0">
                <a:solidFill>
                  <a:schemeClr val="tx1"/>
                </a:solidFill>
                <a:effectLst/>
                <a:ea typeface="Calibri" panose="020F0502020204030204" pitchFamily="34" charset="0"/>
              </a:rPr>
              <a:t>Joseph du Premier </a:t>
            </a:r>
            <a:r>
              <a:rPr lang="fr-FR" sz="2800" b="1" dirty="0">
                <a:solidFill>
                  <a:schemeClr val="tx1"/>
                </a:solidFill>
                <a:ea typeface="Calibri" panose="020F0502020204030204" pitchFamily="34" charset="0"/>
              </a:rPr>
              <a:t>T</a:t>
            </a:r>
            <a:r>
              <a:rPr lang="fr-FR" sz="2800" b="1" dirty="0">
                <a:solidFill>
                  <a:schemeClr val="tx1"/>
                </a:solidFill>
                <a:effectLst/>
                <a:ea typeface="Calibri" panose="020F0502020204030204" pitchFamily="34" charset="0"/>
              </a:rPr>
              <a:t>estament est lui aussi fils de Jacob. </a:t>
            </a:r>
          </a:p>
          <a:p>
            <a:pPr>
              <a:lnSpc>
                <a:spcPct val="150000"/>
              </a:lnSpc>
              <a:spcAft>
                <a:spcPts val="1000"/>
              </a:spcAft>
            </a:pPr>
            <a:r>
              <a:rPr lang="fr-FR" sz="2800" b="1" dirty="0">
                <a:solidFill>
                  <a:schemeClr val="tx1"/>
                </a:solidFill>
                <a:effectLst/>
                <a:ea typeface="Calibri" panose="020F0502020204030204" pitchFamily="34" charset="0"/>
              </a:rPr>
              <a:t>Cela ne peut être un hasard pour les auteurs de l’Evangile : deux Joseph qui ont un père nommé Jacob. </a:t>
            </a:r>
          </a:p>
        </p:txBody>
      </p:sp>
      <p:sp>
        <p:nvSpPr>
          <p:cNvPr id="2" name="ZoneTexte 1">
            <a:extLst>
              <a:ext uri="{FF2B5EF4-FFF2-40B4-BE49-F238E27FC236}">
                <a16:creationId xmlns:a16="http://schemas.microsoft.com/office/drawing/2014/main" id="{C5C0AD47-B87B-EE26-A79A-BB46F703067A}"/>
              </a:ext>
            </a:extLst>
          </p:cNvPr>
          <p:cNvSpPr txBox="1"/>
          <p:nvPr/>
        </p:nvSpPr>
        <p:spPr>
          <a:xfrm>
            <a:off x="101154" y="118771"/>
            <a:ext cx="2367475" cy="646331"/>
          </a:xfrm>
          <a:prstGeom prst="rect">
            <a:avLst/>
          </a:prstGeom>
          <a:noFill/>
        </p:spPr>
        <p:txBody>
          <a:bodyPr wrap="square">
            <a:spAutoFit/>
          </a:bodyPr>
          <a:lstStyle/>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Joseph, </a:t>
            </a:r>
          </a:p>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l’époux de Marie</a:t>
            </a:r>
            <a:endParaRPr lang="fr-FR" dirty="0"/>
          </a:p>
        </p:txBody>
      </p:sp>
      <p:pic>
        <p:nvPicPr>
          <p:cNvPr id="3" name="Image 2">
            <a:extLst>
              <a:ext uri="{FF2B5EF4-FFF2-40B4-BE49-F238E27FC236}">
                <a16:creationId xmlns:a16="http://schemas.microsoft.com/office/drawing/2014/main" id="{D5E6896F-FA93-A694-DCA0-278856FC1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3613" y="952263"/>
            <a:ext cx="3538735" cy="5175514"/>
          </a:xfrm>
          <a:prstGeom prst="rect">
            <a:avLst/>
          </a:prstGeom>
        </p:spPr>
      </p:pic>
      <p:sp>
        <p:nvSpPr>
          <p:cNvPr id="4" name="Rectangle : coins arrondis 3">
            <a:extLst>
              <a:ext uri="{FF2B5EF4-FFF2-40B4-BE49-F238E27FC236}">
                <a16:creationId xmlns:a16="http://schemas.microsoft.com/office/drawing/2014/main" id="{F6A7F311-5F9E-AC09-E3A4-1BAC924C532C}"/>
              </a:ext>
            </a:extLst>
          </p:cNvPr>
          <p:cNvSpPr/>
          <p:nvPr/>
        </p:nvSpPr>
        <p:spPr>
          <a:xfrm>
            <a:off x="522668" y="3949808"/>
            <a:ext cx="7578915" cy="2177969"/>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dirty="0">
                <a:solidFill>
                  <a:schemeClr val="tx1"/>
                </a:solidFill>
                <a:effectLst/>
                <a:ea typeface="Calibri" panose="020F0502020204030204" pitchFamily="34" charset="0"/>
              </a:rPr>
              <a:t>Joseph de l’évangile est le discret, </a:t>
            </a:r>
          </a:p>
          <a:p>
            <a:pPr algn="ctr">
              <a:lnSpc>
                <a:spcPct val="150000"/>
              </a:lnSpc>
            </a:pPr>
            <a:r>
              <a:rPr lang="fr-FR" sz="2800" b="1" dirty="0">
                <a:solidFill>
                  <a:schemeClr val="tx1"/>
                </a:solidFill>
                <a:effectLst/>
                <a:ea typeface="Calibri" panose="020F0502020204030204" pitchFamily="34" charset="0"/>
              </a:rPr>
              <a:t>personnage effacé. </a:t>
            </a:r>
          </a:p>
          <a:p>
            <a:pPr algn="ctr">
              <a:lnSpc>
                <a:spcPct val="150000"/>
              </a:lnSpc>
            </a:pPr>
            <a:r>
              <a:rPr lang="fr-FR" sz="2800" b="1" dirty="0">
                <a:solidFill>
                  <a:schemeClr val="tx1"/>
                </a:solidFill>
                <a:ea typeface="Calibri" panose="020F0502020204030204" pitchFamily="34" charset="0"/>
              </a:rPr>
              <a:t>L</a:t>
            </a:r>
            <a:r>
              <a:rPr lang="fr-FR" sz="2800" b="1" dirty="0">
                <a:solidFill>
                  <a:schemeClr val="tx1"/>
                </a:solidFill>
                <a:effectLst/>
                <a:ea typeface="Calibri" panose="020F0502020204030204" pitchFamily="34" charset="0"/>
              </a:rPr>
              <a:t>e « taciturne » </a:t>
            </a:r>
            <a:r>
              <a:rPr lang="fr-FR" sz="2800" dirty="0">
                <a:solidFill>
                  <a:schemeClr val="tx1"/>
                </a:solidFill>
                <a:effectLst/>
                <a:ea typeface="Calibri" panose="020F0502020204030204" pitchFamily="34" charset="0"/>
              </a:rPr>
              <a:t>dit le frère Philippe Lefebvre. </a:t>
            </a:r>
            <a:endParaRPr lang="fr-FR" sz="2800" dirty="0">
              <a:solidFill>
                <a:schemeClr val="tx1"/>
              </a:solidFill>
            </a:endParaRPr>
          </a:p>
        </p:txBody>
      </p:sp>
    </p:spTree>
    <p:extLst>
      <p:ext uri="{BB962C8B-B14F-4D97-AF65-F5344CB8AC3E}">
        <p14:creationId xmlns:p14="http://schemas.microsoft.com/office/powerpoint/2010/main" val="40084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3117109" y="83053"/>
            <a:ext cx="8073405" cy="529043"/>
          </a:xfrm>
          <a:prstGeom prst="round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dirty="0">
                <a:ln w="3175">
                  <a:noFill/>
                </a:ln>
                <a:solidFill>
                  <a:schemeClr val="tx1"/>
                </a:solidFill>
              </a:rPr>
              <a:t>Les nombreux rapprochements entre les 2 Joseph peuvent ouvrir du sens. </a:t>
            </a:r>
          </a:p>
        </p:txBody>
      </p:sp>
      <p:sp>
        <p:nvSpPr>
          <p:cNvPr id="2" name="ZoneTexte 1">
            <a:extLst>
              <a:ext uri="{FF2B5EF4-FFF2-40B4-BE49-F238E27FC236}">
                <a16:creationId xmlns:a16="http://schemas.microsoft.com/office/drawing/2014/main" id="{C5C0AD47-B87B-EE26-A79A-BB46F703067A}"/>
              </a:ext>
            </a:extLst>
          </p:cNvPr>
          <p:cNvSpPr txBox="1"/>
          <p:nvPr/>
        </p:nvSpPr>
        <p:spPr>
          <a:xfrm>
            <a:off x="101154" y="118771"/>
            <a:ext cx="2367475" cy="646331"/>
          </a:xfrm>
          <a:prstGeom prst="rect">
            <a:avLst/>
          </a:prstGeom>
          <a:noFill/>
        </p:spPr>
        <p:txBody>
          <a:bodyPr wrap="square">
            <a:spAutoFit/>
          </a:bodyPr>
          <a:lstStyle/>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Joseph, </a:t>
            </a:r>
          </a:p>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l’époux de Marie</a:t>
            </a:r>
            <a:endParaRPr lang="fr-FR" dirty="0"/>
          </a:p>
        </p:txBody>
      </p:sp>
      <p:pic>
        <p:nvPicPr>
          <p:cNvPr id="3" name="Image 2">
            <a:extLst>
              <a:ext uri="{FF2B5EF4-FFF2-40B4-BE49-F238E27FC236}">
                <a16:creationId xmlns:a16="http://schemas.microsoft.com/office/drawing/2014/main" id="{D5E6896F-FA93-A694-DCA0-278856FC1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349" y="925915"/>
            <a:ext cx="3538735" cy="5175514"/>
          </a:xfrm>
          <a:prstGeom prst="rect">
            <a:avLst/>
          </a:prstGeom>
        </p:spPr>
      </p:pic>
      <p:sp>
        <p:nvSpPr>
          <p:cNvPr id="8" name="Rectangle : coins arrondis 7">
            <a:extLst>
              <a:ext uri="{FF2B5EF4-FFF2-40B4-BE49-F238E27FC236}">
                <a16:creationId xmlns:a16="http://schemas.microsoft.com/office/drawing/2014/main" id="{9614126C-B3A5-24B3-0759-08B7E88E1C20}"/>
              </a:ext>
            </a:extLst>
          </p:cNvPr>
          <p:cNvSpPr/>
          <p:nvPr/>
        </p:nvSpPr>
        <p:spPr>
          <a:xfrm>
            <a:off x="225860" y="804864"/>
            <a:ext cx="8632891" cy="389247"/>
          </a:xfrm>
          <a:prstGeom prst="round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dirty="0">
                <a:ln w="3175">
                  <a:noFill/>
                </a:ln>
                <a:solidFill>
                  <a:schemeClr val="tx1"/>
                </a:solidFill>
                <a:effectLst/>
                <a:ea typeface="Calibri" panose="020F0502020204030204" pitchFamily="34" charset="0"/>
              </a:rPr>
              <a:t>-Ils ont le même nom (Dieu ajoute), la même ascendance : ils sont fils de Jacob. </a:t>
            </a:r>
          </a:p>
        </p:txBody>
      </p:sp>
      <p:sp>
        <p:nvSpPr>
          <p:cNvPr id="10" name="Rectangle : coins arrondis 9">
            <a:extLst>
              <a:ext uri="{FF2B5EF4-FFF2-40B4-BE49-F238E27FC236}">
                <a16:creationId xmlns:a16="http://schemas.microsoft.com/office/drawing/2014/main" id="{DABC20A7-87E9-8CB7-89AB-1BEC8139D6FF}"/>
              </a:ext>
            </a:extLst>
          </p:cNvPr>
          <p:cNvSpPr/>
          <p:nvPr/>
        </p:nvSpPr>
        <p:spPr>
          <a:xfrm>
            <a:off x="238361" y="1350010"/>
            <a:ext cx="8632891" cy="389247"/>
          </a:xfrm>
          <a:prstGeom prst="round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dirty="0">
                <a:solidFill>
                  <a:schemeClr val="tx1"/>
                </a:solidFill>
                <a:effectLst/>
                <a:ea typeface="Calibri" panose="020F0502020204030204" pitchFamily="34" charset="0"/>
              </a:rPr>
              <a:t>-Ils ont des songes. Dieu leur parle.  </a:t>
            </a:r>
          </a:p>
        </p:txBody>
      </p:sp>
      <p:sp>
        <p:nvSpPr>
          <p:cNvPr id="11" name="Rectangle : coins arrondis 10">
            <a:extLst>
              <a:ext uri="{FF2B5EF4-FFF2-40B4-BE49-F238E27FC236}">
                <a16:creationId xmlns:a16="http://schemas.microsoft.com/office/drawing/2014/main" id="{7120783C-3952-07EF-53EB-658AD9303360}"/>
              </a:ext>
            </a:extLst>
          </p:cNvPr>
          <p:cNvSpPr/>
          <p:nvPr/>
        </p:nvSpPr>
        <p:spPr>
          <a:xfrm>
            <a:off x="225858" y="1853004"/>
            <a:ext cx="8632891" cy="460428"/>
          </a:xfrm>
          <a:prstGeom prst="round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dirty="0">
                <a:ln w="3175">
                  <a:noFill/>
                </a:ln>
                <a:solidFill>
                  <a:schemeClr val="tx1"/>
                </a:solidFill>
              </a:rPr>
              <a:t>-Ils descendent en Égypte et en remontent. Une descente pour un Salut.  </a:t>
            </a:r>
          </a:p>
        </p:txBody>
      </p:sp>
      <p:sp>
        <p:nvSpPr>
          <p:cNvPr id="12" name="Rectangle : coins arrondis 11">
            <a:extLst>
              <a:ext uri="{FF2B5EF4-FFF2-40B4-BE49-F238E27FC236}">
                <a16:creationId xmlns:a16="http://schemas.microsoft.com/office/drawing/2014/main" id="{FDFA9229-AC52-81A5-2774-8FF5A1CC24EB}"/>
              </a:ext>
            </a:extLst>
          </p:cNvPr>
          <p:cNvSpPr/>
          <p:nvPr/>
        </p:nvSpPr>
        <p:spPr>
          <a:xfrm>
            <a:off x="238361" y="2497150"/>
            <a:ext cx="8632891" cy="429012"/>
          </a:xfrm>
          <a:prstGeom prst="round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dirty="0">
                <a:ln w="3175">
                  <a:noFill/>
                </a:ln>
                <a:solidFill>
                  <a:schemeClr val="tx1"/>
                </a:solidFill>
              </a:rPr>
              <a:t>-Ils sont protecteurs de la famille, nourriciers. </a:t>
            </a:r>
          </a:p>
        </p:txBody>
      </p:sp>
      <p:sp>
        <p:nvSpPr>
          <p:cNvPr id="13" name="Rectangle : coins arrondis 12">
            <a:extLst>
              <a:ext uri="{FF2B5EF4-FFF2-40B4-BE49-F238E27FC236}">
                <a16:creationId xmlns:a16="http://schemas.microsoft.com/office/drawing/2014/main" id="{C1B049AD-56C4-C925-A3AB-93C2769BE60B}"/>
              </a:ext>
            </a:extLst>
          </p:cNvPr>
          <p:cNvSpPr/>
          <p:nvPr/>
        </p:nvSpPr>
        <p:spPr>
          <a:xfrm>
            <a:off x="238362" y="3047214"/>
            <a:ext cx="8632891" cy="460428"/>
          </a:xfrm>
          <a:prstGeom prst="round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dirty="0">
                <a:ln w="3175">
                  <a:noFill/>
                </a:ln>
                <a:solidFill>
                  <a:schemeClr val="tx1"/>
                </a:solidFill>
              </a:rPr>
              <a:t>-Le premier Joseph a permis l’arrivée de Moïse, le second a permis Jésus. </a:t>
            </a:r>
          </a:p>
        </p:txBody>
      </p:sp>
      <p:sp>
        <p:nvSpPr>
          <p:cNvPr id="14" name="Rectangle : coins arrondis 13">
            <a:extLst>
              <a:ext uri="{FF2B5EF4-FFF2-40B4-BE49-F238E27FC236}">
                <a16:creationId xmlns:a16="http://schemas.microsoft.com/office/drawing/2014/main" id="{21FD35F6-8063-750D-8223-91B4352B508A}"/>
              </a:ext>
            </a:extLst>
          </p:cNvPr>
          <p:cNvSpPr/>
          <p:nvPr/>
        </p:nvSpPr>
        <p:spPr>
          <a:xfrm>
            <a:off x="225858" y="5628941"/>
            <a:ext cx="8632891" cy="994939"/>
          </a:xfrm>
          <a:prstGeom prst="round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dirty="0">
                <a:ln w="3175">
                  <a:noFill/>
                </a:ln>
                <a:solidFill>
                  <a:schemeClr val="tx1"/>
                </a:solidFill>
              </a:rPr>
              <a:t>-Joseph le patriarche apparait peu à peu comme un fils devant Dieu, fils venu de Dieu. Joseph devient père adoptif du Fils de Dieu.</a:t>
            </a:r>
          </a:p>
        </p:txBody>
      </p:sp>
      <p:sp>
        <p:nvSpPr>
          <p:cNvPr id="15" name="Rectangle : coins arrondis 14">
            <a:extLst>
              <a:ext uri="{FF2B5EF4-FFF2-40B4-BE49-F238E27FC236}">
                <a16:creationId xmlns:a16="http://schemas.microsoft.com/office/drawing/2014/main" id="{21949B7F-0A94-073C-55E1-5106D4DAB3B6}"/>
              </a:ext>
            </a:extLst>
          </p:cNvPr>
          <p:cNvSpPr/>
          <p:nvPr/>
        </p:nvSpPr>
        <p:spPr>
          <a:xfrm>
            <a:off x="225859" y="3684056"/>
            <a:ext cx="8632891" cy="550063"/>
          </a:xfrm>
          <a:prstGeom prst="round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dirty="0">
                <a:ln w="3175">
                  <a:noFill/>
                </a:ln>
                <a:solidFill>
                  <a:schemeClr val="tx1"/>
                </a:solidFill>
              </a:rPr>
              <a:t>-Le premier Joseph et Marie sont accusés d'adultère. </a:t>
            </a:r>
          </a:p>
        </p:txBody>
      </p:sp>
      <p:sp>
        <p:nvSpPr>
          <p:cNvPr id="16" name="Rectangle : coins arrondis 15">
            <a:extLst>
              <a:ext uri="{FF2B5EF4-FFF2-40B4-BE49-F238E27FC236}">
                <a16:creationId xmlns:a16="http://schemas.microsoft.com/office/drawing/2014/main" id="{FBC2F71B-BC4E-B7AA-90E4-5E6FF24E61FF}"/>
              </a:ext>
            </a:extLst>
          </p:cNvPr>
          <p:cNvSpPr/>
          <p:nvPr/>
        </p:nvSpPr>
        <p:spPr>
          <a:xfrm>
            <a:off x="238361" y="4355171"/>
            <a:ext cx="8632891" cy="1152820"/>
          </a:xfrm>
          <a:prstGeom prst="round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dirty="0">
                <a:ln w="3175">
                  <a:noFill/>
                </a:ln>
                <a:solidFill>
                  <a:schemeClr val="tx1"/>
                </a:solidFill>
              </a:rPr>
              <a:t>-Les deux Joseph ont mission de révéler les choses cachées, d'aller au-delà des apparences, ils doivent sortir des impasses de l'histoire. </a:t>
            </a:r>
            <a:br>
              <a:rPr lang="fr-FR" sz="2000" b="1" dirty="0">
                <a:ln w="3175">
                  <a:noFill/>
                </a:ln>
                <a:solidFill>
                  <a:schemeClr val="tx1"/>
                </a:solidFill>
              </a:rPr>
            </a:br>
            <a:r>
              <a:rPr lang="fr-FR" sz="2000" b="1" dirty="0">
                <a:ln w="3175">
                  <a:noFill/>
                </a:ln>
                <a:solidFill>
                  <a:schemeClr val="tx1"/>
                </a:solidFill>
              </a:rPr>
              <a:t>À partir d'un mal surgit un grand bien.</a:t>
            </a:r>
          </a:p>
        </p:txBody>
      </p:sp>
    </p:spTree>
    <p:extLst>
      <p:ext uri="{BB962C8B-B14F-4D97-AF65-F5344CB8AC3E}">
        <p14:creationId xmlns:p14="http://schemas.microsoft.com/office/powerpoint/2010/main" val="282441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3144542" y="87550"/>
            <a:ext cx="5341092" cy="509063"/>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dirty="0">
                <a:ln w="3175">
                  <a:noFill/>
                </a:ln>
                <a:solidFill>
                  <a:schemeClr val="tx1"/>
                </a:solidFill>
              </a:rPr>
              <a:t>Les rapprochements entre les 2 Joseph et Jésus</a:t>
            </a:r>
          </a:p>
        </p:txBody>
      </p:sp>
      <p:sp>
        <p:nvSpPr>
          <p:cNvPr id="2" name="ZoneTexte 1">
            <a:extLst>
              <a:ext uri="{FF2B5EF4-FFF2-40B4-BE49-F238E27FC236}">
                <a16:creationId xmlns:a16="http://schemas.microsoft.com/office/drawing/2014/main" id="{C5C0AD47-B87B-EE26-A79A-BB46F703067A}"/>
              </a:ext>
            </a:extLst>
          </p:cNvPr>
          <p:cNvSpPr txBox="1"/>
          <p:nvPr/>
        </p:nvSpPr>
        <p:spPr>
          <a:xfrm>
            <a:off x="101154" y="118771"/>
            <a:ext cx="2367475" cy="646331"/>
          </a:xfrm>
          <a:prstGeom prst="rect">
            <a:avLst/>
          </a:prstGeom>
          <a:noFill/>
        </p:spPr>
        <p:txBody>
          <a:bodyPr wrap="square">
            <a:spAutoFit/>
          </a:bodyPr>
          <a:lstStyle/>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Joseph, </a:t>
            </a:r>
          </a:p>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l’époux de Marie</a:t>
            </a:r>
            <a:endParaRPr lang="fr-FR" dirty="0"/>
          </a:p>
        </p:txBody>
      </p:sp>
      <p:sp>
        <p:nvSpPr>
          <p:cNvPr id="8" name="Rectangle : coins arrondis 7">
            <a:extLst>
              <a:ext uri="{FF2B5EF4-FFF2-40B4-BE49-F238E27FC236}">
                <a16:creationId xmlns:a16="http://schemas.microsoft.com/office/drawing/2014/main" id="{9614126C-B3A5-24B3-0759-08B7E88E1C20}"/>
              </a:ext>
            </a:extLst>
          </p:cNvPr>
          <p:cNvSpPr/>
          <p:nvPr/>
        </p:nvSpPr>
        <p:spPr>
          <a:xfrm>
            <a:off x="1007381" y="814618"/>
            <a:ext cx="7322804" cy="4621632"/>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b="1" dirty="0">
                <a:ln w="3175">
                  <a:noFill/>
                </a:ln>
                <a:solidFill>
                  <a:schemeClr val="tx1"/>
                </a:solidFill>
                <a:ea typeface="Calibri" panose="020F0502020204030204" pitchFamily="34" charset="0"/>
              </a:rPr>
              <a:t>Jésus comme Joseph le patriarche ou Joseph de l’Evangile</a:t>
            </a:r>
          </a:p>
          <a:p>
            <a:pPr>
              <a:lnSpc>
                <a:spcPct val="115000"/>
              </a:lnSpc>
              <a:spcAft>
                <a:spcPts val="1000"/>
              </a:spcAft>
            </a:pPr>
            <a:r>
              <a:rPr lang="fr-FR" sz="2000" b="1" dirty="0">
                <a:ln w="3175">
                  <a:noFill/>
                </a:ln>
                <a:solidFill>
                  <a:schemeClr val="tx1"/>
                </a:solidFill>
                <a:ea typeface="Calibri" panose="020F0502020204030204" pitchFamily="34" charset="0"/>
              </a:rPr>
              <a:t>-vit en présence du Père Dieu</a:t>
            </a:r>
            <a:br>
              <a:rPr lang="fr-FR" sz="2000" b="1" dirty="0">
                <a:ln w="3175">
                  <a:noFill/>
                </a:ln>
                <a:solidFill>
                  <a:schemeClr val="tx1"/>
                </a:solidFill>
                <a:ea typeface="Calibri" panose="020F0502020204030204" pitchFamily="34" charset="0"/>
              </a:rPr>
            </a:br>
            <a:r>
              <a:rPr lang="fr-FR" sz="2000" b="1" dirty="0">
                <a:ln w="3175">
                  <a:noFill/>
                </a:ln>
                <a:solidFill>
                  <a:schemeClr val="tx1"/>
                </a:solidFill>
                <a:ea typeface="Calibri" panose="020F0502020204030204" pitchFamily="34" charset="0"/>
              </a:rPr>
              <a:t>-accueille tous les hommes</a:t>
            </a:r>
            <a:br>
              <a:rPr lang="fr-FR" sz="2000" b="1" dirty="0">
                <a:ln w="3175">
                  <a:noFill/>
                </a:ln>
                <a:solidFill>
                  <a:schemeClr val="tx1"/>
                </a:solidFill>
                <a:ea typeface="Calibri" panose="020F0502020204030204" pitchFamily="34" charset="0"/>
              </a:rPr>
            </a:br>
            <a:r>
              <a:rPr lang="fr-FR" sz="2000" b="1" dirty="0">
                <a:ln w="3175">
                  <a:noFill/>
                </a:ln>
                <a:solidFill>
                  <a:schemeClr val="tx1"/>
                </a:solidFill>
                <a:ea typeface="Calibri" panose="020F0502020204030204" pitchFamily="34" charset="0"/>
              </a:rPr>
              <a:t>-est le pasteur</a:t>
            </a:r>
            <a:br>
              <a:rPr lang="fr-FR" sz="2000" b="1" dirty="0">
                <a:ln w="3175">
                  <a:noFill/>
                </a:ln>
                <a:solidFill>
                  <a:schemeClr val="tx1"/>
                </a:solidFill>
                <a:ea typeface="Calibri" panose="020F0502020204030204" pitchFamily="34" charset="0"/>
              </a:rPr>
            </a:br>
            <a:r>
              <a:rPr lang="fr-FR" sz="2000" b="1" dirty="0">
                <a:ln w="3175">
                  <a:noFill/>
                </a:ln>
                <a:solidFill>
                  <a:schemeClr val="tx1"/>
                </a:solidFill>
                <a:ea typeface="Calibri" panose="020F0502020204030204" pitchFamily="34" charset="0"/>
              </a:rPr>
              <a:t>-nourrit son peuple</a:t>
            </a:r>
            <a:br>
              <a:rPr lang="fr-FR" sz="2000" b="1" dirty="0">
                <a:ln w="3175">
                  <a:noFill/>
                </a:ln>
                <a:solidFill>
                  <a:schemeClr val="tx1"/>
                </a:solidFill>
                <a:ea typeface="Calibri" panose="020F0502020204030204" pitchFamily="34" charset="0"/>
              </a:rPr>
            </a:br>
            <a:r>
              <a:rPr lang="fr-FR" sz="2000" b="1" dirty="0">
                <a:ln w="3175">
                  <a:noFill/>
                </a:ln>
                <a:solidFill>
                  <a:schemeClr val="tx1"/>
                </a:solidFill>
                <a:ea typeface="Calibri" panose="020F0502020204030204" pitchFamily="34" charset="0"/>
              </a:rPr>
              <a:t>-p</a:t>
            </a:r>
            <a:r>
              <a:rPr lang="fr-FR" sz="2000" b="1" dirty="0">
                <a:ln w="3175">
                  <a:noFill/>
                </a:ln>
                <a:solidFill>
                  <a:schemeClr val="tx1"/>
                </a:solidFill>
                <a:effectLst/>
                <a:ea typeface="Calibri" panose="020F0502020204030204" pitchFamily="34" charset="0"/>
              </a:rPr>
              <a:t>ardonne</a:t>
            </a:r>
            <a:br>
              <a:rPr lang="fr-FR" sz="2000" b="1" dirty="0">
                <a:ln w="3175">
                  <a:noFill/>
                </a:ln>
                <a:solidFill>
                  <a:schemeClr val="tx1"/>
                </a:solidFill>
                <a:effectLst/>
                <a:ea typeface="Calibri" panose="020F0502020204030204" pitchFamily="34" charset="0"/>
              </a:rPr>
            </a:br>
            <a:r>
              <a:rPr lang="fr-FR" sz="2000" b="1" dirty="0">
                <a:ln w="3175">
                  <a:noFill/>
                </a:ln>
                <a:solidFill>
                  <a:schemeClr val="tx1"/>
                </a:solidFill>
                <a:effectLst/>
                <a:ea typeface="Calibri" panose="020F0502020204030204" pitchFamily="34" charset="0"/>
              </a:rPr>
              <a:t>-e</a:t>
            </a:r>
            <a:r>
              <a:rPr lang="fr-FR" sz="2000" b="1" dirty="0">
                <a:ln w="3175">
                  <a:noFill/>
                </a:ln>
                <a:solidFill>
                  <a:schemeClr val="tx1"/>
                </a:solidFill>
                <a:ea typeface="Calibri" panose="020F0502020204030204" pitchFamily="34" charset="0"/>
              </a:rPr>
              <a:t>st en danger </a:t>
            </a:r>
            <a:br>
              <a:rPr lang="fr-FR" sz="2000" b="1" dirty="0">
                <a:ln w="3175">
                  <a:noFill/>
                </a:ln>
                <a:solidFill>
                  <a:schemeClr val="tx1"/>
                </a:solidFill>
                <a:ea typeface="Calibri" panose="020F0502020204030204" pitchFamily="34" charset="0"/>
              </a:rPr>
            </a:br>
            <a:r>
              <a:rPr lang="fr-FR" sz="2000" b="1" dirty="0">
                <a:ln w="3175">
                  <a:noFill/>
                </a:ln>
                <a:solidFill>
                  <a:schemeClr val="tx1"/>
                </a:solidFill>
                <a:ea typeface="Calibri" panose="020F0502020204030204" pitchFamily="34" charset="0"/>
              </a:rPr>
              <a:t>-descend au plus profond des épreuves ( Egypte/Mort)</a:t>
            </a:r>
            <a:br>
              <a:rPr lang="fr-FR" sz="2000" b="1" dirty="0">
                <a:ln w="3175">
                  <a:noFill/>
                </a:ln>
                <a:solidFill>
                  <a:schemeClr val="tx1"/>
                </a:solidFill>
                <a:ea typeface="Calibri" panose="020F0502020204030204" pitchFamily="34" charset="0"/>
              </a:rPr>
            </a:br>
            <a:r>
              <a:rPr lang="fr-FR" sz="2000" b="1" dirty="0">
                <a:ln w="3175">
                  <a:noFill/>
                </a:ln>
                <a:solidFill>
                  <a:schemeClr val="tx1"/>
                </a:solidFill>
                <a:ea typeface="Calibri" panose="020F0502020204030204" pitchFamily="34" charset="0"/>
              </a:rPr>
              <a:t>-r</a:t>
            </a:r>
            <a:r>
              <a:rPr lang="fr-FR" sz="2000" b="1" dirty="0">
                <a:ln w="3175">
                  <a:noFill/>
                </a:ln>
                <a:solidFill>
                  <a:schemeClr val="tx1"/>
                </a:solidFill>
                <a:effectLst/>
                <a:ea typeface="Calibri" panose="020F0502020204030204" pitchFamily="34" charset="0"/>
              </a:rPr>
              <a:t>emonte (Résurrection)</a:t>
            </a:r>
            <a:br>
              <a:rPr lang="fr-FR" sz="2000" b="1" dirty="0">
                <a:ln w="3175">
                  <a:noFill/>
                </a:ln>
                <a:solidFill>
                  <a:schemeClr val="tx1"/>
                </a:solidFill>
                <a:effectLst/>
                <a:ea typeface="Calibri" panose="020F0502020204030204" pitchFamily="34" charset="0"/>
              </a:rPr>
            </a:br>
            <a:r>
              <a:rPr lang="fr-FR" sz="2000" b="1" dirty="0">
                <a:ln w="3175">
                  <a:noFill/>
                </a:ln>
                <a:solidFill>
                  <a:schemeClr val="tx1"/>
                </a:solidFill>
                <a:effectLst/>
                <a:ea typeface="Calibri" panose="020F0502020204030204" pitchFamily="34" charset="0"/>
              </a:rPr>
              <a:t>-</a:t>
            </a:r>
            <a:r>
              <a:rPr lang="fr-FR" sz="2000" b="1" dirty="0">
                <a:ln w="3175">
                  <a:noFill/>
                </a:ln>
                <a:solidFill>
                  <a:schemeClr val="tx1"/>
                </a:solidFill>
                <a:ea typeface="Calibri" panose="020F0502020204030204" pitchFamily="34" charset="0"/>
              </a:rPr>
              <a:t>sauve</a:t>
            </a:r>
            <a:br>
              <a:rPr lang="fr-FR" sz="2000" b="1" dirty="0">
                <a:ln w="3175">
                  <a:noFill/>
                </a:ln>
                <a:solidFill>
                  <a:schemeClr val="tx1"/>
                </a:solidFill>
                <a:ea typeface="Calibri" panose="020F0502020204030204" pitchFamily="34" charset="0"/>
              </a:rPr>
            </a:br>
            <a:r>
              <a:rPr lang="fr-FR" sz="2000" b="1" dirty="0">
                <a:ln w="3175">
                  <a:noFill/>
                </a:ln>
                <a:solidFill>
                  <a:schemeClr val="tx1"/>
                </a:solidFill>
                <a:ea typeface="Calibri" panose="020F0502020204030204" pitchFamily="34" charset="0"/>
              </a:rPr>
              <a:t>-annonce le Royaume</a:t>
            </a:r>
            <a:br>
              <a:rPr lang="fr-FR" sz="2000" b="1" dirty="0">
                <a:ln w="3175">
                  <a:noFill/>
                </a:ln>
                <a:solidFill>
                  <a:schemeClr val="tx1"/>
                </a:solidFill>
                <a:ea typeface="Calibri" panose="020F0502020204030204" pitchFamily="34" charset="0"/>
              </a:rPr>
            </a:br>
            <a:r>
              <a:rPr lang="fr-FR" sz="2000" b="1" dirty="0">
                <a:ln w="3175">
                  <a:noFill/>
                </a:ln>
                <a:solidFill>
                  <a:schemeClr val="tx1"/>
                </a:solidFill>
                <a:ea typeface="Calibri" panose="020F0502020204030204" pitchFamily="34" charset="0"/>
              </a:rPr>
              <a:t>                  Leurs 3 vies ajoutent de la Vie à la vie</a:t>
            </a:r>
            <a:endParaRPr lang="fr-FR" sz="2000" b="1" dirty="0">
              <a:ln w="3175">
                <a:noFill/>
              </a:ln>
              <a:solidFill>
                <a:schemeClr val="tx1"/>
              </a:solidFill>
              <a:effectLst/>
              <a:ea typeface="Calibri" panose="020F0502020204030204" pitchFamily="34" charset="0"/>
            </a:endParaRPr>
          </a:p>
        </p:txBody>
      </p:sp>
      <p:sp>
        <p:nvSpPr>
          <p:cNvPr id="7" name="Rectangle : coins arrondis 6">
            <a:extLst>
              <a:ext uri="{FF2B5EF4-FFF2-40B4-BE49-F238E27FC236}">
                <a16:creationId xmlns:a16="http://schemas.microsoft.com/office/drawing/2014/main" id="{41B3B84D-5B29-C4E7-AEA8-B2855D451631}"/>
              </a:ext>
            </a:extLst>
          </p:cNvPr>
          <p:cNvSpPr/>
          <p:nvPr/>
        </p:nvSpPr>
        <p:spPr>
          <a:xfrm>
            <a:off x="421194" y="5557619"/>
            <a:ext cx="9345168" cy="119168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Sans être cité explicitement, Joseph est en fait présent dans tout le Nouveau Testament. </a:t>
            </a:r>
          </a:p>
          <a:p>
            <a:pPr>
              <a:defRPr/>
            </a:pPr>
            <a:r>
              <a:rPr lang="fr-FR" b="1" dirty="0">
                <a:solidFill>
                  <a:schemeClr val="tx1"/>
                </a:solidFill>
              </a:rPr>
              <a:t>Matthieu 1-2, racontant la descente en Egypte la remontée, pour sauver l’enfant, fait de Joseph un précurseur de Jésus, ouvre la voie de Jésus. </a:t>
            </a:r>
          </a:p>
        </p:txBody>
      </p:sp>
      <p:pic>
        <p:nvPicPr>
          <p:cNvPr id="3" name="Image 2">
            <a:extLst>
              <a:ext uri="{FF2B5EF4-FFF2-40B4-BE49-F238E27FC236}">
                <a16:creationId xmlns:a16="http://schemas.microsoft.com/office/drawing/2014/main" id="{D5E6896F-FA93-A694-DCA0-278856FC1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0185" y="841243"/>
            <a:ext cx="3538735" cy="5175514"/>
          </a:xfrm>
          <a:prstGeom prst="rect">
            <a:avLst/>
          </a:prstGeom>
        </p:spPr>
      </p:pic>
    </p:spTree>
    <p:extLst>
      <p:ext uri="{BB962C8B-B14F-4D97-AF65-F5344CB8AC3E}">
        <p14:creationId xmlns:p14="http://schemas.microsoft.com/office/powerpoint/2010/main" val="329774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2784143" y="205156"/>
            <a:ext cx="6221005" cy="96371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chemeClr val="tx1"/>
                </a:solidFill>
                <a:effectLst/>
                <a:ea typeface="Calibri" panose="020F0502020204030204" pitchFamily="34" charset="0"/>
              </a:rPr>
              <a:t>Joseph ouvre l’Evangile de Matthieu. </a:t>
            </a: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356130" y="4165740"/>
            <a:ext cx="9187749" cy="134689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Comme Joseph le patriarche, Joseph de l’évangile </a:t>
            </a:r>
            <a:br>
              <a:rPr lang="fr-FR" sz="2800" b="1" dirty="0">
                <a:solidFill>
                  <a:schemeClr val="tx1"/>
                </a:solidFill>
              </a:rPr>
            </a:br>
            <a:r>
              <a:rPr lang="fr-FR" sz="2800" b="1" dirty="0">
                <a:solidFill>
                  <a:schemeClr val="tx1"/>
                </a:solidFill>
              </a:rPr>
              <a:t>porte en son nom « Dieu ajoute » l’annonce d’un fils à venir.  </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2326943" y="5785743"/>
            <a:ext cx="8015434" cy="86286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Méditer : Dieu ajoute de la Vie à la vie.</a:t>
            </a:r>
            <a:endParaRPr lang="fr-FR" sz="2800" b="1" dirty="0">
              <a:solidFill>
                <a:srgbClr val="FFC000"/>
              </a:solidFill>
            </a:endParaRPr>
          </a:p>
        </p:txBody>
      </p:sp>
      <p:sp>
        <p:nvSpPr>
          <p:cNvPr id="2" name="ZoneTexte 1">
            <a:extLst>
              <a:ext uri="{FF2B5EF4-FFF2-40B4-BE49-F238E27FC236}">
                <a16:creationId xmlns:a16="http://schemas.microsoft.com/office/drawing/2014/main" id="{A5124528-72E2-8335-7A18-765BDC405458}"/>
              </a:ext>
            </a:extLst>
          </p:cNvPr>
          <p:cNvSpPr txBox="1"/>
          <p:nvPr/>
        </p:nvSpPr>
        <p:spPr>
          <a:xfrm>
            <a:off x="-73151" y="95751"/>
            <a:ext cx="1952884" cy="923330"/>
          </a:xfrm>
          <a:prstGeom prst="rect">
            <a:avLst/>
          </a:prstGeom>
          <a:noFill/>
        </p:spPr>
        <p:txBody>
          <a:bodyPr wrap="square">
            <a:spAutoFit/>
          </a:bodyPr>
          <a:lstStyle/>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Joseph, </a:t>
            </a:r>
          </a:p>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l’époux de Marie</a:t>
            </a:r>
            <a:endParaRPr lang="fr-FR" dirty="0"/>
          </a:p>
        </p:txBody>
      </p:sp>
      <p:sp>
        <p:nvSpPr>
          <p:cNvPr id="5" name="Rectangle : coins arrondis 4">
            <a:extLst>
              <a:ext uri="{FF2B5EF4-FFF2-40B4-BE49-F238E27FC236}">
                <a16:creationId xmlns:a16="http://schemas.microsoft.com/office/drawing/2014/main" id="{263F62B3-2169-2368-98FF-59F838E99876}"/>
              </a:ext>
            </a:extLst>
          </p:cNvPr>
          <p:cNvSpPr/>
          <p:nvPr/>
        </p:nvSpPr>
        <p:spPr>
          <a:xfrm>
            <a:off x="356130" y="1513223"/>
            <a:ext cx="8082282" cy="234529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chemeClr val="tx1"/>
                </a:solidFill>
                <a:ea typeface="Calibri" panose="020F0502020204030204" pitchFamily="34" charset="0"/>
              </a:rPr>
              <a:t>Joseph fait le lien entre AT et NT.</a:t>
            </a:r>
            <a:br>
              <a:rPr lang="fr-FR" sz="2800" b="1" dirty="0">
                <a:solidFill>
                  <a:schemeClr val="tx1"/>
                </a:solidFill>
                <a:ea typeface="Calibri" panose="020F0502020204030204" pitchFamily="34" charset="0"/>
              </a:rPr>
            </a:br>
            <a:r>
              <a:rPr lang="fr-FR" sz="2800" b="1" dirty="0">
                <a:solidFill>
                  <a:schemeClr val="tx1"/>
                </a:solidFill>
                <a:ea typeface="Calibri" panose="020F0502020204030204" pitchFamily="34" charset="0"/>
              </a:rPr>
              <a:t>Il est à un carrefour, il est un relais</a:t>
            </a:r>
            <a:r>
              <a:rPr lang="fr-FR" sz="3200" b="1" dirty="0">
                <a:solidFill>
                  <a:schemeClr val="tx1"/>
                </a:solidFill>
                <a:ea typeface="Calibri" panose="020F0502020204030204" pitchFamily="34" charset="0"/>
              </a:rPr>
              <a:t>. </a:t>
            </a:r>
          </a:p>
          <a:p>
            <a:pPr>
              <a:lnSpc>
                <a:spcPct val="115000"/>
              </a:lnSpc>
              <a:spcAft>
                <a:spcPts val="1000"/>
              </a:spcAft>
            </a:pPr>
            <a:r>
              <a:rPr lang="fr-FR" sz="2800" b="1" dirty="0">
                <a:solidFill>
                  <a:schemeClr val="tx1"/>
                </a:solidFill>
                <a:effectLst/>
                <a:ea typeface="Calibri" panose="020F0502020204030204" pitchFamily="34" charset="0"/>
              </a:rPr>
              <a:t>Héritier d’une tradition, inscrit dans une tradition, </a:t>
            </a:r>
            <a:br>
              <a:rPr lang="fr-FR" sz="2800" b="1" dirty="0">
                <a:solidFill>
                  <a:schemeClr val="tx1"/>
                </a:solidFill>
                <a:effectLst/>
                <a:ea typeface="Calibri" panose="020F0502020204030204" pitchFamily="34" charset="0"/>
              </a:rPr>
            </a:br>
            <a:r>
              <a:rPr lang="fr-FR" sz="2800" b="1" dirty="0">
                <a:solidFill>
                  <a:schemeClr val="tx1"/>
                </a:solidFill>
                <a:effectLst/>
                <a:ea typeface="Calibri" panose="020F0502020204030204" pitchFamily="34" charset="0"/>
              </a:rPr>
              <a:t>il est précurseur de Jésus, il ouvre la voie vers Jésus</a:t>
            </a:r>
            <a:r>
              <a:rPr lang="fr-FR" sz="1800" b="1" dirty="0">
                <a:solidFill>
                  <a:schemeClr val="tx1"/>
                </a:solidFill>
                <a:effectLst/>
                <a:ea typeface="Calibri" panose="020F0502020204030204" pitchFamily="34" charset="0"/>
              </a:rPr>
              <a:t>. </a:t>
            </a:r>
          </a:p>
        </p:txBody>
      </p:sp>
      <p:pic>
        <p:nvPicPr>
          <p:cNvPr id="4" name="Image 3">
            <a:extLst>
              <a:ext uri="{FF2B5EF4-FFF2-40B4-BE49-F238E27FC236}">
                <a16:creationId xmlns:a16="http://schemas.microsoft.com/office/drawing/2014/main" id="{70344E87-890F-1955-CDB1-ED76AB4D9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804" y="1128748"/>
            <a:ext cx="3538735" cy="5175514"/>
          </a:xfrm>
          <a:prstGeom prst="rect">
            <a:avLst/>
          </a:prstGeom>
        </p:spPr>
      </p:pic>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BCDC485D-FA1D-30D8-56D9-4096F0DEC9DA}"/>
              </a:ext>
            </a:extLst>
          </p:cNvPr>
          <p:cNvSpPr/>
          <p:nvPr/>
        </p:nvSpPr>
        <p:spPr>
          <a:xfrm>
            <a:off x="2297173" y="2117369"/>
            <a:ext cx="8075126" cy="353297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lnSpc>
                <a:spcPct val="150000"/>
              </a:lnSpc>
              <a:spcBef>
                <a:spcPct val="0"/>
              </a:spcBef>
              <a:spcAft>
                <a:spcPct val="0"/>
              </a:spcAft>
            </a:pPr>
            <a:r>
              <a:rPr lang="fr-FR" altLang="zh-CN" sz="3600" b="1" dirty="0">
                <a:solidFill>
                  <a:srgbClr val="BF2329"/>
                </a:solidFill>
                <a:ea typeface="Times New Roman" pitchFamily="18" charset="0"/>
                <a:cs typeface="Arial" pitchFamily="34" charset="0"/>
              </a:rPr>
              <a:t>16</a:t>
            </a:r>
            <a:r>
              <a:rPr lang="fr-FR" altLang="zh-CN" sz="3600" b="1" dirty="0">
                <a:solidFill>
                  <a:srgbClr val="333333"/>
                </a:solidFill>
                <a:ea typeface="Times New Roman" pitchFamily="18" charset="0"/>
                <a:cs typeface="Arial" pitchFamily="34" charset="0"/>
              </a:rPr>
              <a:t> Jacob </a:t>
            </a:r>
            <a:r>
              <a:rPr lang="fr-FR" altLang="zh-CN" sz="3600" b="1" dirty="0">
                <a:solidFill>
                  <a:schemeClr val="tx1"/>
                </a:solidFill>
                <a:ea typeface="Times New Roman" pitchFamily="18" charset="0"/>
                <a:cs typeface="Arial" pitchFamily="34" charset="0"/>
              </a:rPr>
              <a:t>engendra </a:t>
            </a:r>
          </a:p>
          <a:p>
            <a:pPr lvl="0" algn="ctr" eaLnBrk="0" fontAlgn="base" hangingPunct="0">
              <a:lnSpc>
                <a:spcPct val="150000"/>
              </a:lnSpc>
              <a:spcBef>
                <a:spcPct val="0"/>
              </a:spcBef>
              <a:spcAft>
                <a:spcPct val="0"/>
              </a:spcAft>
            </a:pPr>
            <a:r>
              <a:rPr lang="fr-FR" altLang="zh-CN" sz="3600" b="1" dirty="0">
                <a:solidFill>
                  <a:schemeClr val="tx1"/>
                </a:solidFill>
                <a:ea typeface="Times New Roman" pitchFamily="18" charset="0"/>
                <a:cs typeface="Arial" pitchFamily="34" charset="0"/>
              </a:rPr>
              <a:t>Joseph, l’époux de Marie, </a:t>
            </a:r>
          </a:p>
          <a:p>
            <a:pPr lvl="0" algn="ctr" eaLnBrk="0" fontAlgn="base" hangingPunct="0">
              <a:lnSpc>
                <a:spcPct val="150000"/>
              </a:lnSpc>
              <a:spcBef>
                <a:spcPct val="0"/>
              </a:spcBef>
              <a:spcAft>
                <a:spcPct val="0"/>
              </a:spcAft>
            </a:pPr>
            <a:r>
              <a:rPr lang="fr-FR" altLang="zh-CN" sz="3600" b="1" dirty="0">
                <a:solidFill>
                  <a:srgbClr val="FF0000"/>
                </a:solidFill>
                <a:ea typeface="Times New Roman" pitchFamily="18" charset="0"/>
                <a:cs typeface="Arial" pitchFamily="34" charset="0"/>
              </a:rPr>
              <a:t>de laquelle fut engendré Jésus, </a:t>
            </a:r>
          </a:p>
          <a:p>
            <a:pPr lvl="0" algn="ctr" eaLnBrk="0" fontAlgn="base" hangingPunct="0">
              <a:lnSpc>
                <a:spcPct val="150000"/>
              </a:lnSpc>
              <a:spcBef>
                <a:spcPct val="0"/>
              </a:spcBef>
              <a:spcAft>
                <a:spcPct val="0"/>
              </a:spcAft>
            </a:pPr>
            <a:r>
              <a:rPr lang="fr-FR" altLang="zh-CN" sz="3600" b="1" dirty="0">
                <a:solidFill>
                  <a:srgbClr val="FF0000"/>
                </a:solidFill>
                <a:ea typeface="Times New Roman" pitchFamily="18" charset="0"/>
                <a:cs typeface="Arial" pitchFamily="34" charset="0"/>
              </a:rPr>
              <a:t>que l’on appelle Christ.</a:t>
            </a:r>
          </a:p>
        </p:txBody>
      </p:sp>
      <p:pic>
        <p:nvPicPr>
          <p:cNvPr id="5" name="Image 4">
            <a:extLst>
              <a:ext uri="{FF2B5EF4-FFF2-40B4-BE49-F238E27FC236}">
                <a16:creationId xmlns:a16="http://schemas.microsoft.com/office/drawing/2014/main" id="{0501F955-A301-E185-34EC-40F783660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43" y="1084830"/>
            <a:ext cx="3422016" cy="5280524"/>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alpha val="52000"/>
          </a:schemeClr>
        </a:solidFill>
        <a:effectLst/>
      </p:bgPr>
    </p:bg>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2963875" y="2024420"/>
            <a:ext cx="7727572" cy="231679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b="1" dirty="0">
                <a:solidFill>
                  <a:srgbClr val="000000"/>
                </a:solidFill>
              </a:rPr>
              <a:t>    Joseph est descendant de David.</a:t>
            </a:r>
            <a:br>
              <a:rPr lang="fr-FR" sz="2800" b="1" dirty="0">
                <a:solidFill>
                  <a:srgbClr val="000000"/>
                </a:solidFill>
              </a:rPr>
            </a:br>
            <a:r>
              <a:rPr lang="fr-FR" sz="2800" b="1" dirty="0">
                <a:solidFill>
                  <a:srgbClr val="000000"/>
                </a:solidFill>
              </a:rPr>
              <a:t>          Jésus est donc descendant de David </a:t>
            </a:r>
            <a:br>
              <a:rPr lang="fr-FR" sz="2800" b="1" dirty="0">
                <a:solidFill>
                  <a:srgbClr val="000000"/>
                </a:solidFill>
              </a:rPr>
            </a:br>
            <a:r>
              <a:rPr lang="fr-FR" sz="2800" b="1" dirty="0">
                <a:solidFill>
                  <a:srgbClr val="000000"/>
                </a:solidFill>
              </a:rPr>
              <a:t>               par Joseph et non par Marie. </a:t>
            </a:r>
          </a:p>
        </p:txBody>
      </p:sp>
      <p:sp>
        <p:nvSpPr>
          <p:cNvPr id="3" name="ZoneTexte 2">
            <a:extLst>
              <a:ext uri="{FF2B5EF4-FFF2-40B4-BE49-F238E27FC236}">
                <a16:creationId xmlns:a16="http://schemas.microsoft.com/office/drawing/2014/main" id="{C2735160-56E8-176D-F9C1-C0D55789AB24}"/>
              </a:ext>
            </a:extLst>
          </p:cNvPr>
          <p:cNvSpPr txBox="1"/>
          <p:nvPr/>
        </p:nvSpPr>
        <p:spPr>
          <a:xfrm>
            <a:off x="-1105989" y="77429"/>
            <a:ext cx="6096000" cy="646331"/>
          </a:xfrm>
          <a:prstGeom prst="rect">
            <a:avLst/>
          </a:prstGeom>
          <a:noFill/>
        </p:spPr>
        <p:txBody>
          <a:bodyPr wrap="square">
            <a:spAutoFit/>
          </a:bodyPr>
          <a:lstStyle/>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de laquelle fut engendré Jésus, </a:t>
            </a:r>
          </a:p>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que l’on appelle Christ.</a:t>
            </a:r>
          </a:p>
        </p:txBody>
      </p:sp>
      <p:pic>
        <p:nvPicPr>
          <p:cNvPr id="7" name="Image 6">
            <a:extLst>
              <a:ext uri="{FF2B5EF4-FFF2-40B4-BE49-F238E27FC236}">
                <a16:creationId xmlns:a16="http://schemas.microsoft.com/office/drawing/2014/main" id="{0DF1ADC4-2294-01C0-ED74-6EC7E74B5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851" y="988115"/>
            <a:ext cx="3422016" cy="5280524"/>
          </a:xfrm>
          <a:prstGeom prst="rect">
            <a:avLst/>
          </a:prstGeom>
        </p:spPr>
      </p:pic>
    </p:spTree>
    <p:extLst>
      <p:ext uri="{BB962C8B-B14F-4D97-AF65-F5344CB8AC3E}">
        <p14:creationId xmlns:p14="http://schemas.microsoft.com/office/powerpoint/2010/main" val="4025824784"/>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alpha val="52000"/>
          </a:schemeClr>
        </a:solidFill>
        <a:effectLst/>
      </p:bgPr>
    </p:bg>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2105869" y="1649158"/>
            <a:ext cx="9658239" cy="2022730"/>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fr-FR" sz="2800" b="1" dirty="0">
                <a:solidFill>
                  <a:schemeClr val="tx1"/>
                </a:solidFill>
              </a:rPr>
              <a:t>Pour les juifs, le Messie attendu sera un descendant de David. </a:t>
            </a:r>
            <a:br>
              <a:rPr lang="fr-FR" sz="2800" b="1" dirty="0">
                <a:solidFill>
                  <a:schemeClr val="tx1"/>
                </a:solidFill>
              </a:rPr>
            </a:br>
            <a:r>
              <a:rPr lang="fr-FR" sz="2800" b="1" dirty="0">
                <a:solidFill>
                  <a:schemeClr val="tx1"/>
                </a:solidFill>
              </a:rPr>
              <a:t>Jésus est appelé plusieurs fois dans l’Evangile </a:t>
            </a:r>
          </a:p>
          <a:p>
            <a:pPr algn="ctr">
              <a:lnSpc>
                <a:spcPct val="150000"/>
              </a:lnSpc>
              <a:spcAft>
                <a:spcPts val="1000"/>
              </a:spcAft>
            </a:pPr>
            <a:r>
              <a:rPr lang="fr-FR" sz="2800" b="1" dirty="0">
                <a:solidFill>
                  <a:schemeClr val="tx1"/>
                </a:solidFill>
              </a:rPr>
              <a:t>Fils de David</a:t>
            </a:r>
            <a:r>
              <a:rPr lang="fr-FR" sz="2800" dirty="0">
                <a:solidFill>
                  <a:schemeClr val="tx1"/>
                </a:solidFill>
              </a:rPr>
              <a:t>. </a:t>
            </a: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3515936" y="4351064"/>
            <a:ext cx="8097716" cy="1564503"/>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chemeClr val="tx1"/>
                </a:solidFill>
              </a:rPr>
              <a:t>Marc 10, 47 </a:t>
            </a:r>
            <a:r>
              <a:rPr lang="fr-FR" sz="2800" dirty="0">
                <a:solidFill>
                  <a:schemeClr val="tx1"/>
                </a:solidFill>
              </a:rPr>
              <a:t>: </a:t>
            </a:r>
            <a:r>
              <a:rPr lang="fr-FR" sz="2800" i="1" dirty="0">
                <a:solidFill>
                  <a:schemeClr val="tx1"/>
                </a:solidFill>
              </a:rPr>
              <a:t>il (l’aveugle Bartimée) se mit à crier : </a:t>
            </a:r>
            <a:br>
              <a:rPr lang="fr-FR" sz="2800" i="1" dirty="0">
                <a:solidFill>
                  <a:schemeClr val="tx1"/>
                </a:solidFill>
              </a:rPr>
            </a:br>
            <a:r>
              <a:rPr lang="fr-FR" sz="2800" i="1" dirty="0">
                <a:solidFill>
                  <a:schemeClr val="tx1"/>
                </a:solidFill>
              </a:rPr>
              <a:t>« Fils de David, Jésus, prends pitié de moi ! »</a:t>
            </a:r>
          </a:p>
        </p:txBody>
      </p:sp>
      <p:sp>
        <p:nvSpPr>
          <p:cNvPr id="3" name="ZoneTexte 2">
            <a:extLst>
              <a:ext uri="{FF2B5EF4-FFF2-40B4-BE49-F238E27FC236}">
                <a16:creationId xmlns:a16="http://schemas.microsoft.com/office/drawing/2014/main" id="{E394D91B-26A7-4D33-440A-B441F97E413E}"/>
              </a:ext>
            </a:extLst>
          </p:cNvPr>
          <p:cNvSpPr txBox="1"/>
          <p:nvPr/>
        </p:nvSpPr>
        <p:spPr>
          <a:xfrm>
            <a:off x="-1027612" y="-12108"/>
            <a:ext cx="6096000" cy="646331"/>
          </a:xfrm>
          <a:prstGeom prst="rect">
            <a:avLst/>
          </a:prstGeom>
          <a:noFill/>
        </p:spPr>
        <p:txBody>
          <a:bodyPr wrap="square">
            <a:spAutoFit/>
          </a:bodyPr>
          <a:lstStyle/>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de laquelle fut engendré Jésus, </a:t>
            </a:r>
          </a:p>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que l’on appelle Christ.</a:t>
            </a:r>
          </a:p>
        </p:txBody>
      </p:sp>
      <p:pic>
        <p:nvPicPr>
          <p:cNvPr id="4" name="Image 3">
            <a:extLst>
              <a:ext uri="{FF2B5EF4-FFF2-40B4-BE49-F238E27FC236}">
                <a16:creationId xmlns:a16="http://schemas.microsoft.com/office/drawing/2014/main" id="{DF36E494-38D5-77A1-73FA-93B65C85A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51" y="634223"/>
            <a:ext cx="3422016" cy="5280524"/>
          </a:xfrm>
          <a:prstGeom prst="rect">
            <a:avLst/>
          </a:prstGeom>
        </p:spPr>
      </p:pic>
    </p:spTree>
    <p:extLst>
      <p:ext uri="{BB962C8B-B14F-4D97-AF65-F5344CB8AC3E}">
        <p14:creationId xmlns:p14="http://schemas.microsoft.com/office/powerpoint/2010/main" val="40084476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70971" y="220063"/>
            <a:ext cx="11778143"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zh-CN"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Traduction liturgique </a:t>
            </a:r>
            <a:r>
              <a:rPr kumimoji="0" lang="fr-FR" altLang="zh-CN" sz="2000" b="0" i="0" u="none" strike="noStrike" cap="none" normalizeH="0" baseline="0" dirty="0">
                <a:ln>
                  <a:noFill/>
                </a:ln>
                <a:solidFill>
                  <a:srgbClr val="999999"/>
                </a:solidFill>
                <a:effectLst/>
                <a:latin typeface="Times New Roman" pitchFamily="18" charset="0"/>
                <a:ea typeface="Times New Roman" pitchFamily="18" charset="0"/>
                <a:cs typeface="Times New Roman" pitchFamily="18" charset="0"/>
              </a:rPr>
              <a:t>"Copyright AELF - Paris - 1980 - Tous droits réservés". </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01</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GENEALOGIE</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DE JESUS, CHRIST, fils de David, fils d’Abraham… </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16</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Jacob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engendra</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Joseph, l’époux de Marie, de laquelle fut engendré Jésus</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que l’on appelle Christ.</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17</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Le nombre total des générations est donc : depuis Abraham jusqu’à David,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quatorze générations </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depuis David jusqu’à l’exil à Babylone, quatorze générations ; depuis l’exil à Babylone jusqu’au Christ, quatorze générations.</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18</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Or, voici comment fut engendré Jésus Christ : Marie, sa mère, avait été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accordée en mariage </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à Joseph ; avant qu’ils aient habité ensemble, elle fut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enceinte par l’action de l’Esprit Saint</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19</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Joseph, son époux, qui était un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homme juste</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et ne voulait pas la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dénoncer publiquement, décida de la renvoyer en secret.</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20</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Comme il avait formé ce projet, voici que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l’ange du Seigneur lui apparut en songe </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et lui dit : « Joseph, fils de David,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ne crains pas </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de prendre chez toi Marie, ton épouse, puisque l’enfant qui est engendré en elle vient de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l’Esprit Saint </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21</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elle enfantera un fils, et tu lui donneras le nom de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Jésus (c’est-à-dire : Le-Seigneur-sauve), </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car c’est lui qui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sauvera son peuple de ses péchés. </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22</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Tout cela est arrivé pour que soit accomplie la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parole du Seigneur prononcée par le prophète </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23</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Voici que la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Vierge concevra</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et elle enfantera un fils ; on lui donnera le nom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d’Emmanuel, qui se traduit : « Dieu-avec-nous »</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24</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Quand Joseph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se réveilla</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il fit ce que l’ange du Seigneur lui avait prescrit :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il prit chez lui son épouse</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a:t>
            </a:r>
            <a:endParaRPr kumimoji="0" lang="fr-FR" altLang="zh-CN" sz="20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rgbClr val="BF2329"/>
                </a:solidFill>
                <a:effectLst/>
                <a:latin typeface="Arial" pitchFamily="34" charset="0"/>
                <a:ea typeface="Times New Roman" pitchFamily="18" charset="0"/>
                <a:cs typeface="Arial" pitchFamily="34" charset="0"/>
              </a:rPr>
              <a:t>25</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mais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il ne s’unit pas à elle</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 jusqu’à ce qu’elle enfante </a:t>
            </a:r>
            <a:r>
              <a:rPr kumimoji="0" lang="fr-FR" altLang="zh-CN" sz="2000" b="0" i="0" u="none" strike="noStrike" cap="none" normalizeH="0" baseline="0" dirty="0">
                <a:ln>
                  <a:noFill/>
                </a:ln>
                <a:solidFill>
                  <a:srgbClr val="FF0000"/>
                </a:solidFill>
                <a:effectLst/>
                <a:latin typeface="Arial" pitchFamily="34" charset="0"/>
                <a:ea typeface="Times New Roman" pitchFamily="18" charset="0"/>
                <a:cs typeface="Arial" pitchFamily="34" charset="0"/>
              </a:rPr>
              <a:t>un fils, auquel il donna le nom de Jésus</a:t>
            </a:r>
            <a:r>
              <a:rPr kumimoji="0" lang="fr-FR" altLang="zh-CN" sz="2000" b="0" i="0" u="none" strike="noStrike" cap="none" normalizeH="0" baseline="0" dirty="0">
                <a:ln>
                  <a:noFill/>
                </a:ln>
                <a:solidFill>
                  <a:srgbClr val="333333"/>
                </a:solidFill>
                <a:effectLst/>
                <a:latin typeface="Arial" pitchFamily="34" charset="0"/>
                <a:ea typeface="Times New Roman" pitchFamily="18" charset="0"/>
                <a:cs typeface="Arial" pitchFamily="34" charset="0"/>
              </a:rPr>
              <a:t>.</a:t>
            </a:r>
            <a:endParaRPr kumimoji="0" lang="fr-FR" altLang="zh-CN" sz="2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4377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1843202" y="1869524"/>
            <a:ext cx="9086735" cy="273663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nSpc>
                <a:spcPct val="150000"/>
              </a:lnSpc>
              <a:spcAft>
                <a:spcPts val="1000"/>
              </a:spcAft>
            </a:pPr>
            <a:r>
              <a:rPr lang="fr-FR" sz="2800" b="1" dirty="0">
                <a:solidFill>
                  <a:schemeClr val="tx1"/>
                </a:solidFill>
              </a:rPr>
              <a:t>Il y a donc incohérence. Jésus peut-il être descendant de David, Fils de David, comme il sera appelé dans l’Evangile, si Joseph n’est pas le père biologique ? </a:t>
            </a: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2814639" y="4934574"/>
            <a:ext cx="7767725" cy="97048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b="1" dirty="0">
                <a:solidFill>
                  <a:schemeClr val="tx1"/>
                </a:solidFill>
              </a:rPr>
              <a:t>Peut être faut-il chercher un sens théologique ? </a:t>
            </a:r>
          </a:p>
        </p:txBody>
      </p:sp>
      <p:sp>
        <p:nvSpPr>
          <p:cNvPr id="4" name="ZoneTexte 3">
            <a:extLst>
              <a:ext uri="{FF2B5EF4-FFF2-40B4-BE49-F238E27FC236}">
                <a16:creationId xmlns:a16="http://schemas.microsoft.com/office/drawing/2014/main" id="{67F31C49-C3EF-2E3D-0E26-D540BE478F42}"/>
              </a:ext>
            </a:extLst>
          </p:cNvPr>
          <p:cNvSpPr txBox="1"/>
          <p:nvPr/>
        </p:nvSpPr>
        <p:spPr>
          <a:xfrm>
            <a:off x="-1204797" y="0"/>
            <a:ext cx="6096000" cy="646331"/>
          </a:xfrm>
          <a:prstGeom prst="rect">
            <a:avLst/>
          </a:prstGeom>
          <a:noFill/>
        </p:spPr>
        <p:txBody>
          <a:bodyPr wrap="square">
            <a:spAutoFit/>
          </a:bodyPr>
          <a:lstStyle/>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de laquelle fut engendré Jésus, </a:t>
            </a:r>
          </a:p>
          <a:p>
            <a:pPr lvl="0" algn="ctr" eaLnBrk="0" fontAlgn="base" hangingPunct="0">
              <a:spcBef>
                <a:spcPct val="0"/>
              </a:spcBef>
              <a:spcAft>
                <a:spcPct val="0"/>
              </a:spcAft>
            </a:pPr>
            <a:r>
              <a:rPr lang="fr-FR" altLang="zh-CN" sz="1800" b="1" dirty="0">
                <a:solidFill>
                  <a:srgbClr val="FF0000"/>
                </a:solidFill>
                <a:latin typeface="Arial" pitchFamily="34" charset="0"/>
                <a:ea typeface="Times New Roman" pitchFamily="18" charset="0"/>
                <a:cs typeface="Arial" pitchFamily="34" charset="0"/>
              </a:rPr>
              <a:t>que l’on appelle Christ.</a:t>
            </a:r>
          </a:p>
        </p:txBody>
      </p:sp>
      <p:pic>
        <p:nvPicPr>
          <p:cNvPr id="9" name="Image 8">
            <a:extLst>
              <a:ext uri="{FF2B5EF4-FFF2-40B4-BE49-F238E27FC236}">
                <a16:creationId xmlns:a16="http://schemas.microsoft.com/office/drawing/2014/main" id="{4C5542FE-029C-6153-6645-B820E209C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946"/>
            <a:ext cx="3422016" cy="5280524"/>
          </a:xfrm>
          <a:prstGeom prst="rect">
            <a:avLst/>
          </a:prstGeom>
        </p:spPr>
      </p:pic>
    </p:spTree>
    <p:extLst>
      <p:ext uri="{BB962C8B-B14F-4D97-AF65-F5344CB8AC3E}">
        <p14:creationId xmlns:p14="http://schemas.microsoft.com/office/powerpoint/2010/main" val="2789030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alpha val="52000"/>
          </a:schemeClr>
        </a:solidFill>
        <a:effectLst/>
      </p:bgPr>
    </p:bg>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276367" y="313899"/>
            <a:ext cx="11639266" cy="614149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50000"/>
              </a:lnSpc>
              <a:spcBef>
                <a:spcPct val="0"/>
              </a:spcBef>
              <a:spcAft>
                <a:spcPct val="0"/>
              </a:spcAft>
            </a:pPr>
            <a:r>
              <a:rPr lang="fr-FR" sz="3600" b="1" dirty="0">
                <a:solidFill>
                  <a:srgbClr val="C00000"/>
                </a:solidFill>
                <a:cs typeface="Arial" pitchFamily="34" charset="0"/>
              </a:rPr>
              <a:t>17</a:t>
            </a:r>
            <a:r>
              <a:rPr lang="fr-FR" sz="3600" b="1" dirty="0">
                <a:solidFill>
                  <a:schemeClr val="tx1"/>
                </a:solidFill>
                <a:cs typeface="Arial" pitchFamily="34" charset="0"/>
              </a:rPr>
              <a:t> Le nombre total des générations est donc : </a:t>
            </a:r>
            <a:br>
              <a:rPr lang="fr-FR" sz="3600" b="1" dirty="0">
                <a:solidFill>
                  <a:schemeClr val="tx1"/>
                </a:solidFill>
                <a:cs typeface="Arial" pitchFamily="34" charset="0"/>
              </a:rPr>
            </a:br>
            <a:r>
              <a:rPr lang="fr-FR" sz="3600" b="1" dirty="0">
                <a:solidFill>
                  <a:schemeClr val="tx1"/>
                </a:solidFill>
                <a:cs typeface="Arial" pitchFamily="34" charset="0"/>
              </a:rPr>
              <a:t>depuis Abraham jusqu’à David, </a:t>
            </a:r>
          </a:p>
          <a:p>
            <a:pPr algn="ctr" eaLnBrk="0" fontAlgn="base" hangingPunct="0">
              <a:lnSpc>
                <a:spcPct val="150000"/>
              </a:lnSpc>
              <a:spcBef>
                <a:spcPct val="0"/>
              </a:spcBef>
              <a:spcAft>
                <a:spcPct val="0"/>
              </a:spcAft>
            </a:pPr>
            <a:r>
              <a:rPr lang="fr-FR" sz="3600" b="1" dirty="0">
                <a:solidFill>
                  <a:srgbClr val="FF0000"/>
                </a:solidFill>
                <a:cs typeface="Arial" pitchFamily="34" charset="0"/>
              </a:rPr>
              <a:t>quatorze générations </a:t>
            </a:r>
            <a:r>
              <a:rPr lang="fr-FR" sz="3600" b="1" dirty="0">
                <a:solidFill>
                  <a:schemeClr val="tx1"/>
                </a:solidFill>
                <a:cs typeface="Arial" pitchFamily="34" charset="0"/>
              </a:rPr>
              <a:t>; </a:t>
            </a:r>
            <a:br>
              <a:rPr lang="fr-FR" sz="3600" b="1" dirty="0">
                <a:solidFill>
                  <a:schemeClr val="tx1"/>
                </a:solidFill>
                <a:cs typeface="Arial" pitchFamily="34" charset="0"/>
              </a:rPr>
            </a:br>
            <a:r>
              <a:rPr lang="fr-FR" sz="3600" b="1" dirty="0">
                <a:solidFill>
                  <a:schemeClr val="tx1"/>
                </a:solidFill>
                <a:cs typeface="Arial" pitchFamily="34" charset="0"/>
              </a:rPr>
              <a:t>depuis David jusqu’à l’exil à Babylone, </a:t>
            </a:r>
          </a:p>
          <a:p>
            <a:pPr algn="ctr" eaLnBrk="0" fontAlgn="base" hangingPunct="0">
              <a:lnSpc>
                <a:spcPct val="150000"/>
              </a:lnSpc>
              <a:spcBef>
                <a:spcPct val="0"/>
              </a:spcBef>
              <a:spcAft>
                <a:spcPct val="0"/>
              </a:spcAft>
            </a:pPr>
            <a:r>
              <a:rPr lang="fr-FR" sz="3600" b="1" dirty="0">
                <a:solidFill>
                  <a:srgbClr val="FF0000"/>
                </a:solidFill>
                <a:cs typeface="Arial" pitchFamily="34" charset="0"/>
              </a:rPr>
              <a:t>quatorze générations </a:t>
            </a:r>
            <a:r>
              <a:rPr lang="fr-FR" sz="3600" b="1" dirty="0">
                <a:solidFill>
                  <a:schemeClr val="tx1"/>
                </a:solidFill>
                <a:cs typeface="Arial" pitchFamily="34" charset="0"/>
              </a:rPr>
              <a:t>; </a:t>
            </a:r>
          </a:p>
          <a:p>
            <a:pPr algn="ctr" eaLnBrk="0" fontAlgn="base" hangingPunct="0">
              <a:lnSpc>
                <a:spcPct val="150000"/>
              </a:lnSpc>
              <a:spcBef>
                <a:spcPct val="0"/>
              </a:spcBef>
              <a:spcAft>
                <a:spcPct val="0"/>
              </a:spcAft>
            </a:pPr>
            <a:r>
              <a:rPr lang="fr-FR" sz="3600" b="1" dirty="0">
                <a:solidFill>
                  <a:schemeClr val="tx1"/>
                </a:solidFill>
                <a:cs typeface="Arial" pitchFamily="34" charset="0"/>
              </a:rPr>
              <a:t>depuis l’exil à Babylone jusqu’au Christ, </a:t>
            </a:r>
          </a:p>
          <a:p>
            <a:pPr algn="ctr" eaLnBrk="0" fontAlgn="base" hangingPunct="0">
              <a:lnSpc>
                <a:spcPct val="150000"/>
              </a:lnSpc>
              <a:spcBef>
                <a:spcPct val="0"/>
              </a:spcBef>
              <a:spcAft>
                <a:spcPct val="0"/>
              </a:spcAft>
            </a:pPr>
            <a:r>
              <a:rPr lang="fr-FR" sz="3600" b="1" dirty="0">
                <a:solidFill>
                  <a:srgbClr val="FF0000"/>
                </a:solidFill>
                <a:cs typeface="Arial" pitchFamily="34" charset="0"/>
              </a:rPr>
              <a:t>quatorze générations.</a:t>
            </a:r>
          </a:p>
        </p:txBody>
      </p:sp>
    </p:spTree>
    <p:extLst>
      <p:ext uri="{BB962C8B-B14F-4D97-AF65-F5344CB8AC3E}">
        <p14:creationId xmlns:p14="http://schemas.microsoft.com/office/powerpoint/2010/main" val="1236463159"/>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987913" y="2204863"/>
            <a:ext cx="6309668" cy="143287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Pourquoi 3 fois 14 générations ? </a:t>
            </a:r>
          </a:p>
        </p:txBody>
      </p:sp>
      <p:sp>
        <p:nvSpPr>
          <p:cNvPr id="3" name="ZoneTexte 2">
            <a:extLst>
              <a:ext uri="{FF2B5EF4-FFF2-40B4-BE49-F238E27FC236}">
                <a16:creationId xmlns:a16="http://schemas.microsoft.com/office/drawing/2014/main" id="{C8CEFCEE-38F5-10E7-39A0-26E50BC7F5F8}"/>
              </a:ext>
            </a:extLst>
          </p:cNvPr>
          <p:cNvSpPr txBox="1"/>
          <p:nvPr/>
        </p:nvSpPr>
        <p:spPr>
          <a:xfrm>
            <a:off x="174172" y="146259"/>
            <a:ext cx="6096000" cy="369332"/>
          </a:xfrm>
          <a:prstGeom prst="rect">
            <a:avLst/>
          </a:prstGeom>
          <a:noFill/>
        </p:spPr>
        <p:txBody>
          <a:bodyPr wrap="square">
            <a:spAutoFit/>
          </a:bodyPr>
          <a:lstStyle/>
          <a:p>
            <a:r>
              <a:rPr lang="fr-FR" sz="1800" b="1" dirty="0">
                <a:solidFill>
                  <a:srgbClr val="FF0000"/>
                </a:solidFill>
                <a:latin typeface="Arial" pitchFamily="34" charset="0"/>
                <a:cs typeface="Arial" pitchFamily="34" charset="0"/>
              </a:rPr>
              <a:t>quatorze générations </a:t>
            </a:r>
            <a:endParaRPr lang="fr-FR" dirty="0"/>
          </a:p>
        </p:txBody>
      </p:sp>
      <p:pic>
        <p:nvPicPr>
          <p:cNvPr id="2" name="Image 1" descr="arbre de Jessé Gallardon.jpg">
            <a:extLst>
              <a:ext uri="{FF2B5EF4-FFF2-40B4-BE49-F238E27FC236}">
                <a16:creationId xmlns:a16="http://schemas.microsoft.com/office/drawing/2014/main" id="{CA7FC189-D9D1-9582-BA6B-F8BFB535B0A3}"/>
              </a:ext>
            </a:extLst>
          </p:cNvPr>
          <p:cNvPicPr>
            <a:picLocks noChangeAspect="1"/>
          </p:cNvPicPr>
          <p:nvPr/>
        </p:nvPicPr>
        <p:blipFill>
          <a:blip r:embed="rId2"/>
          <a:stretch>
            <a:fillRect/>
          </a:stretch>
        </p:blipFill>
        <p:spPr>
          <a:xfrm>
            <a:off x="8324989" y="0"/>
            <a:ext cx="3867011" cy="6858000"/>
          </a:xfrm>
          <a:prstGeom prst="rect">
            <a:avLst/>
          </a:prstGeom>
        </p:spPr>
      </p:pic>
    </p:spTree>
    <p:extLst>
      <p:ext uri="{BB962C8B-B14F-4D97-AF65-F5344CB8AC3E}">
        <p14:creationId xmlns:p14="http://schemas.microsoft.com/office/powerpoint/2010/main" val="672872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285065" y="1965278"/>
            <a:ext cx="8120382" cy="2934382"/>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fr-FR" sz="2800" b="1" dirty="0">
                <a:solidFill>
                  <a:schemeClr val="tx1"/>
                </a:solidFill>
              </a:rPr>
              <a:t>Une particularité des langues hébraïque et grecque </a:t>
            </a:r>
          </a:p>
          <a:p>
            <a:pPr>
              <a:lnSpc>
                <a:spcPct val="150000"/>
              </a:lnSpc>
            </a:pPr>
            <a:r>
              <a:rPr lang="fr-FR" sz="2800" b="1" dirty="0">
                <a:solidFill>
                  <a:schemeClr val="tx1"/>
                </a:solidFill>
              </a:rPr>
              <a:t>est que chaque lettre correspond à un nombre. </a:t>
            </a:r>
          </a:p>
          <a:p>
            <a:pPr algn="ctr">
              <a:lnSpc>
                <a:spcPct val="150000"/>
              </a:lnSpc>
            </a:pPr>
            <a:r>
              <a:rPr lang="fr-FR" sz="2800" b="1" dirty="0">
                <a:solidFill>
                  <a:schemeClr val="tx1"/>
                </a:solidFill>
              </a:rPr>
              <a:t>David (d=4 + v=6 + d=4 = 14). </a:t>
            </a:r>
          </a:p>
          <a:p>
            <a:pPr algn="ctr">
              <a:lnSpc>
                <a:spcPct val="150000"/>
              </a:lnSpc>
            </a:pPr>
            <a:r>
              <a:rPr lang="fr-FR" sz="2800" b="1" dirty="0">
                <a:solidFill>
                  <a:schemeClr val="tx1"/>
                </a:solidFill>
              </a:rPr>
              <a:t>14 est donc le nombre de David.</a:t>
            </a:r>
          </a:p>
        </p:txBody>
      </p:sp>
      <p:sp>
        <p:nvSpPr>
          <p:cNvPr id="3" name="ZoneTexte 2">
            <a:extLst>
              <a:ext uri="{FF2B5EF4-FFF2-40B4-BE49-F238E27FC236}">
                <a16:creationId xmlns:a16="http://schemas.microsoft.com/office/drawing/2014/main" id="{DF895324-41F6-2DEE-6E77-2FEC64B5D315}"/>
              </a:ext>
            </a:extLst>
          </p:cNvPr>
          <p:cNvSpPr txBox="1"/>
          <p:nvPr/>
        </p:nvSpPr>
        <p:spPr>
          <a:xfrm>
            <a:off x="156754" y="72605"/>
            <a:ext cx="6096000" cy="369332"/>
          </a:xfrm>
          <a:prstGeom prst="rect">
            <a:avLst/>
          </a:prstGeom>
          <a:noFill/>
        </p:spPr>
        <p:txBody>
          <a:bodyPr wrap="square">
            <a:spAutoFit/>
          </a:bodyPr>
          <a:lstStyle/>
          <a:p>
            <a:r>
              <a:rPr lang="fr-FR" sz="1800" b="1" dirty="0">
                <a:solidFill>
                  <a:srgbClr val="FF0000"/>
                </a:solidFill>
                <a:latin typeface="Arial" pitchFamily="34" charset="0"/>
                <a:cs typeface="Arial" pitchFamily="34" charset="0"/>
              </a:rPr>
              <a:t>quatorze générations </a:t>
            </a:r>
            <a:endParaRPr lang="fr-FR" dirty="0"/>
          </a:p>
        </p:txBody>
      </p:sp>
      <p:pic>
        <p:nvPicPr>
          <p:cNvPr id="2" name="Image 1" descr="arbre de Jessé Gallardon.jpg">
            <a:extLst>
              <a:ext uri="{FF2B5EF4-FFF2-40B4-BE49-F238E27FC236}">
                <a16:creationId xmlns:a16="http://schemas.microsoft.com/office/drawing/2014/main" id="{82AA1DBA-80B3-76AE-F097-CEAFFB3F8EE9}"/>
              </a:ext>
            </a:extLst>
          </p:cNvPr>
          <p:cNvPicPr>
            <a:picLocks noChangeAspect="1"/>
          </p:cNvPicPr>
          <p:nvPr/>
        </p:nvPicPr>
        <p:blipFill>
          <a:blip r:embed="rId2"/>
          <a:stretch>
            <a:fillRect/>
          </a:stretch>
        </p:blipFill>
        <p:spPr>
          <a:xfrm>
            <a:off x="8590085" y="235069"/>
            <a:ext cx="3601915" cy="6387861"/>
          </a:xfrm>
          <a:prstGeom prst="rect">
            <a:avLst/>
          </a:prstGeom>
        </p:spPr>
      </p:pic>
    </p:spTree>
    <p:extLst>
      <p:ext uri="{BB962C8B-B14F-4D97-AF65-F5344CB8AC3E}">
        <p14:creationId xmlns:p14="http://schemas.microsoft.com/office/powerpoint/2010/main" val="2943623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48181" y="1058535"/>
            <a:ext cx="7180917" cy="474093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b="1" dirty="0">
                <a:solidFill>
                  <a:schemeClr val="tx1"/>
                </a:solidFill>
              </a:rPr>
              <a:t>Comme on espérait que le Messie serait un descendant de David, </a:t>
            </a:r>
          </a:p>
          <a:p>
            <a:pPr algn="ctr">
              <a:lnSpc>
                <a:spcPct val="115000"/>
              </a:lnSpc>
              <a:spcAft>
                <a:spcPts val="1000"/>
              </a:spcAft>
            </a:pPr>
            <a:r>
              <a:rPr lang="fr-FR" sz="2800" b="1" dirty="0">
                <a:solidFill>
                  <a:schemeClr val="tx1"/>
                </a:solidFill>
              </a:rPr>
              <a:t>l'évangéliste veut démontrer que Jésus est, en quelque sorte, </a:t>
            </a:r>
          </a:p>
          <a:p>
            <a:pPr algn="ctr">
              <a:lnSpc>
                <a:spcPct val="115000"/>
              </a:lnSpc>
              <a:spcAft>
                <a:spcPts val="1000"/>
              </a:spcAft>
            </a:pPr>
            <a:r>
              <a:rPr lang="fr-FR" sz="2800" b="1" dirty="0">
                <a:solidFill>
                  <a:schemeClr val="tx1"/>
                </a:solidFill>
              </a:rPr>
              <a:t>le triple David et donc, </a:t>
            </a:r>
          </a:p>
          <a:p>
            <a:pPr algn="ctr">
              <a:lnSpc>
                <a:spcPct val="115000"/>
              </a:lnSpc>
              <a:spcAft>
                <a:spcPts val="1000"/>
              </a:spcAft>
            </a:pPr>
            <a:r>
              <a:rPr lang="fr-FR" sz="2800" b="1" dirty="0">
                <a:solidFill>
                  <a:schemeClr val="tx1"/>
                </a:solidFill>
              </a:rPr>
              <a:t>le Messie dans sa plénitude, </a:t>
            </a:r>
            <a:br>
              <a:rPr lang="fr-FR" sz="2800" b="1" dirty="0">
                <a:solidFill>
                  <a:schemeClr val="tx1"/>
                </a:solidFill>
              </a:rPr>
            </a:br>
            <a:r>
              <a:rPr lang="fr-FR" sz="2800" b="1" dirty="0">
                <a:solidFill>
                  <a:schemeClr val="tx1"/>
                </a:solidFill>
              </a:rPr>
              <a:t>véritable descendant du Roi-Prophète. </a:t>
            </a:r>
          </a:p>
        </p:txBody>
      </p:sp>
      <p:sp>
        <p:nvSpPr>
          <p:cNvPr id="5" name="ZoneTexte 4">
            <a:extLst>
              <a:ext uri="{FF2B5EF4-FFF2-40B4-BE49-F238E27FC236}">
                <a16:creationId xmlns:a16="http://schemas.microsoft.com/office/drawing/2014/main" id="{038574AB-3705-A167-C569-FF9791863787}"/>
              </a:ext>
            </a:extLst>
          </p:cNvPr>
          <p:cNvSpPr txBox="1"/>
          <p:nvPr/>
        </p:nvSpPr>
        <p:spPr>
          <a:xfrm>
            <a:off x="209005" y="51178"/>
            <a:ext cx="6096000" cy="369332"/>
          </a:xfrm>
          <a:prstGeom prst="rect">
            <a:avLst/>
          </a:prstGeom>
          <a:noFill/>
        </p:spPr>
        <p:txBody>
          <a:bodyPr wrap="square">
            <a:spAutoFit/>
          </a:bodyPr>
          <a:lstStyle/>
          <a:p>
            <a:r>
              <a:rPr lang="fr-FR" sz="1800" b="1" dirty="0">
                <a:solidFill>
                  <a:srgbClr val="FF0000"/>
                </a:solidFill>
                <a:latin typeface="Arial" pitchFamily="34" charset="0"/>
                <a:cs typeface="Arial" pitchFamily="34" charset="0"/>
              </a:rPr>
              <a:t>quatorze générations </a:t>
            </a:r>
            <a:endParaRPr lang="fr-FR" dirty="0"/>
          </a:p>
        </p:txBody>
      </p:sp>
      <p:pic>
        <p:nvPicPr>
          <p:cNvPr id="2" name="Image 1" descr="arbre de Jessé Gallardon.jpg">
            <a:extLst>
              <a:ext uri="{FF2B5EF4-FFF2-40B4-BE49-F238E27FC236}">
                <a16:creationId xmlns:a16="http://schemas.microsoft.com/office/drawing/2014/main" id="{EF444BC5-79B7-C5F8-5196-C1DF27DC1BF5}"/>
              </a:ext>
            </a:extLst>
          </p:cNvPr>
          <p:cNvPicPr>
            <a:picLocks noChangeAspect="1"/>
          </p:cNvPicPr>
          <p:nvPr/>
        </p:nvPicPr>
        <p:blipFill>
          <a:blip r:embed="rId2"/>
          <a:stretch>
            <a:fillRect/>
          </a:stretch>
        </p:blipFill>
        <p:spPr>
          <a:xfrm>
            <a:off x="8324989" y="0"/>
            <a:ext cx="3867011" cy="6858000"/>
          </a:xfrm>
          <a:prstGeom prst="rect">
            <a:avLst/>
          </a:prstGeom>
        </p:spPr>
      </p:pic>
    </p:spTree>
    <p:extLst>
      <p:ext uri="{BB962C8B-B14F-4D97-AF65-F5344CB8AC3E}">
        <p14:creationId xmlns:p14="http://schemas.microsoft.com/office/powerpoint/2010/main" val="2909317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alpha val="52000"/>
          </a:schemeClr>
        </a:solidFill>
        <a:effectLst/>
      </p:bgPr>
    </p:bg>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36477" y="1601628"/>
            <a:ext cx="9676263" cy="365474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b="1" dirty="0">
                <a:solidFill>
                  <a:srgbClr val="BF2329"/>
                </a:solidFill>
                <a:effectLst/>
                <a:latin typeface="Calibri" panose="020F0502020204030204" pitchFamily="34" charset="0"/>
                <a:ea typeface="Calibri" panose="020F0502020204030204" pitchFamily="34" charset="0"/>
              </a:rPr>
              <a:t>18</a:t>
            </a:r>
            <a:r>
              <a:rPr lang="fr-FR" sz="3600" b="1" dirty="0">
                <a:solidFill>
                  <a:srgbClr val="333333"/>
                </a:solidFill>
                <a:effectLst/>
                <a:latin typeface="Calibri" panose="020F0502020204030204" pitchFamily="34" charset="0"/>
                <a:ea typeface="Calibri" panose="020F0502020204030204" pitchFamily="34" charset="0"/>
              </a:rPr>
              <a:t> Or, voici comment fut engendré Jésus Christ :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Marie, sa mère, avait été </a:t>
            </a:r>
            <a:r>
              <a:rPr lang="fr-FR" sz="3600" b="1" dirty="0">
                <a:solidFill>
                  <a:srgbClr val="FF0000"/>
                </a:solidFill>
                <a:effectLst/>
                <a:latin typeface="Calibri" panose="020F0502020204030204" pitchFamily="34" charset="0"/>
                <a:ea typeface="Calibri" panose="020F0502020204030204" pitchFamily="34" charset="0"/>
              </a:rPr>
              <a:t>accordée en mariage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à Joseph ; avant qu’ils aient habité ensemble,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elle fut enceinte par l’action de l’Esprit Saint.</a:t>
            </a:r>
            <a:endParaRPr lang="fr-FR" sz="3600" b="1" dirty="0"/>
          </a:p>
        </p:txBody>
      </p:sp>
      <p:pic>
        <p:nvPicPr>
          <p:cNvPr id="6" name="Image 5">
            <a:extLst>
              <a:ext uri="{FF2B5EF4-FFF2-40B4-BE49-F238E27FC236}">
                <a16:creationId xmlns:a16="http://schemas.microsoft.com/office/drawing/2014/main" id="{27D1ADB3-796C-79EE-11F8-1183659E5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5074" y="0"/>
            <a:ext cx="4530132" cy="6333872"/>
          </a:xfrm>
          <a:prstGeom prst="rect">
            <a:avLst/>
          </a:prstGeom>
        </p:spPr>
      </p:pic>
    </p:spTree>
    <p:extLst>
      <p:ext uri="{BB962C8B-B14F-4D97-AF65-F5344CB8AC3E}">
        <p14:creationId xmlns:p14="http://schemas.microsoft.com/office/powerpoint/2010/main" val="920798274"/>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alpha val="52000"/>
          </a:schemeClr>
        </a:solidFill>
        <a:effectLst/>
      </p:bgPr>
    </p:bg>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567591" y="835303"/>
            <a:ext cx="8632891" cy="5278894"/>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b="1" dirty="0" err="1">
                <a:solidFill>
                  <a:srgbClr val="000000"/>
                </a:solidFill>
                <a:effectLst/>
                <a:ea typeface="Calibri" panose="020F0502020204030204" pitchFamily="34" charset="0"/>
              </a:rPr>
              <a:t>Litt</a:t>
            </a:r>
            <a:r>
              <a:rPr lang="fr-FR" sz="2800" b="1" dirty="0">
                <a:solidFill>
                  <a:srgbClr val="000000"/>
                </a:solidFill>
                <a:effectLst/>
                <a:ea typeface="Calibri" panose="020F0502020204030204" pitchFamily="34" charset="0"/>
              </a:rPr>
              <a:t> fiancée</a:t>
            </a:r>
          </a:p>
          <a:p>
            <a:pPr>
              <a:lnSpc>
                <a:spcPct val="150000"/>
              </a:lnSpc>
              <a:spcAft>
                <a:spcPts val="1000"/>
              </a:spcAft>
            </a:pPr>
            <a:r>
              <a:rPr lang="fr-FR" sz="2800" b="1" dirty="0">
                <a:solidFill>
                  <a:schemeClr val="tx1"/>
                </a:solidFill>
                <a:effectLst/>
                <a:ea typeface="Calibri" panose="020F0502020204030204" pitchFamily="34" charset="0"/>
              </a:rPr>
              <a:t>Dans le judaïsme ancien, les fiançailles font partie du mariage. Une année s'écoulait entre l'engagement matrimonial et le transfert de la femme sous le toit de son mari. Les fiançailles équivalent au mariage. </a:t>
            </a:r>
            <a:br>
              <a:rPr lang="fr-FR" sz="2800" b="1" dirty="0">
                <a:solidFill>
                  <a:schemeClr val="tx1"/>
                </a:solidFill>
                <a:effectLst/>
                <a:ea typeface="Calibri" panose="020F0502020204030204" pitchFamily="34" charset="0"/>
              </a:rPr>
            </a:br>
            <a:r>
              <a:rPr lang="fr-FR" sz="2800" b="1" dirty="0">
                <a:solidFill>
                  <a:schemeClr val="tx1"/>
                </a:solidFill>
                <a:effectLst/>
                <a:ea typeface="Calibri" panose="020F0502020204030204" pitchFamily="34" charset="0"/>
              </a:rPr>
              <a:t>Notre terme « fiancé » est donc trop faible. </a:t>
            </a:r>
          </a:p>
          <a:p>
            <a:pPr>
              <a:lnSpc>
                <a:spcPct val="150000"/>
              </a:lnSpc>
              <a:spcAft>
                <a:spcPts val="1000"/>
              </a:spcAft>
            </a:pPr>
            <a:r>
              <a:rPr lang="fr-FR" sz="2800" b="1" dirty="0">
                <a:solidFill>
                  <a:schemeClr val="tx1"/>
                </a:solidFill>
                <a:effectLst/>
                <a:ea typeface="Calibri" panose="020F0502020204030204" pitchFamily="34" charset="0"/>
              </a:rPr>
              <a:t>Celui d’« époux » est trop fort. </a:t>
            </a:r>
          </a:p>
        </p:txBody>
      </p:sp>
      <p:sp>
        <p:nvSpPr>
          <p:cNvPr id="3" name="ZoneTexte 2">
            <a:extLst>
              <a:ext uri="{FF2B5EF4-FFF2-40B4-BE49-F238E27FC236}">
                <a16:creationId xmlns:a16="http://schemas.microsoft.com/office/drawing/2014/main" id="{DA7642F0-2522-10B5-B8F6-52D7EA8D94E2}"/>
              </a:ext>
            </a:extLst>
          </p:cNvPr>
          <p:cNvSpPr txBox="1"/>
          <p:nvPr/>
        </p:nvSpPr>
        <p:spPr>
          <a:xfrm>
            <a:off x="69669" y="0"/>
            <a:ext cx="60960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accordée en mariage </a:t>
            </a:r>
            <a:endParaRPr lang="fr-FR" dirty="0"/>
          </a:p>
        </p:txBody>
      </p:sp>
      <p:pic>
        <p:nvPicPr>
          <p:cNvPr id="5" name="Image 4">
            <a:extLst>
              <a:ext uri="{FF2B5EF4-FFF2-40B4-BE49-F238E27FC236}">
                <a16:creationId xmlns:a16="http://schemas.microsoft.com/office/drawing/2014/main" id="{CF446DA9-CCF2-7DB4-7310-FD7F07E43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181" y="184666"/>
            <a:ext cx="4530132" cy="6333872"/>
          </a:xfrm>
          <a:prstGeom prst="rect">
            <a:avLst/>
          </a:prstGeom>
        </p:spPr>
      </p:pic>
    </p:spTree>
    <p:extLst>
      <p:ext uri="{BB962C8B-B14F-4D97-AF65-F5344CB8AC3E}">
        <p14:creationId xmlns:p14="http://schemas.microsoft.com/office/powerpoint/2010/main" val="3997138194"/>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44A45086-9996-6336-2797-35C30FFBE900}"/>
              </a:ext>
            </a:extLst>
          </p:cNvPr>
          <p:cNvSpPr/>
          <p:nvPr/>
        </p:nvSpPr>
        <p:spPr>
          <a:xfrm>
            <a:off x="163773" y="2031876"/>
            <a:ext cx="9717206" cy="333169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b="1" dirty="0">
                <a:solidFill>
                  <a:srgbClr val="BF2329"/>
                </a:solidFill>
                <a:effectLst/>
                <a:latin typeface="Calibri" panose="020F0502020204030204" pitchFamily="34" charset="0"/>
                <a:ea typeface="Calibri" panose="020F0502020204030204" pitchFamily="34" charset="0"/>
              </a:rPr>
              <a:t>18</a:t>
            </a:r>
            <a:r>
              <a:rPr lang="fr-FR" sz="3600" b="1" dirty="0">
                <a:solidFill>
                  <a:srgbClr val="333333"/>
                </a:solidFill>
                <a:effectLst/>
                <a:latin typeface="Calibri" panose="020F0502020204030204" pitchFamily="34" charset="0"/>
                <a:ea typeface="Calibri" panose="020F0502020204030204" pitchFamily="34" charset="0"/>
              </a:rPr>
              <a:t> Or, voici comment fut engendré Jésus Christ :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Marie, sa mère, avait été </a:t>
            </a:r>
            <a:r>
              <a:rPr lang="fr-FR" sz="3600" b="1" dirty="0">
                <a:solidFill>
                  <a:schemeClr val="tx1"/>
                </a:solidFill>
                <a:effectLst/>
                <a:latin typeface="Calibri" panose="020F0502020204030204" pitchFamily="34" charset="0"/>
                <a:ea typeface="Calibri" panose="020F0502020204030204" pitchFamily="34" charset="0"/>
              </a:rPr>
              <a:t>accordée en mariage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à Joseph ; </a:t>
            </a:r>
            <a:r>
              <a:rPr lang="fr-FR" sz="3600" b="1" dirty="0">
                <a:solidFill>
                  <a:srgbClr val="FF0000"/>
                </a:solidFill>
                <a:effectLst/>
                <a:latin typeface="Calibri" panose="020F0502020204030204" pitchFamily="34" charset="0"/>
                <a:ea typeface="Calibri" panose="020F0502020204030204" pitchFamily="34" charset="0"/>
              </a:rPr>
              <a:t>avant qu’ils aient habité ensemble, </a:t>
            </a:r>
          </a:p>
          <a:p>
            <a:pPr algn="ctr">
              <a:lnSpc>
                <a:spcPct val="150000"/>
              </a:lnSpc>
            </a:pPr>
            <a:r>
              <a:rPr lang="fr-FR" sz="3600" b="1" dirty="0">
                <a:solidFill>
                  <a:srgbClr val="FF0000"/>
                </a:solidFill>
                <a:effectLst/>
                <a:latin typeface="Calibri" panose="020F0502020204030204" pitchFamily="34" charset="0"/>
                <a:ea typeface="Calibri" panose="020F0502020204030204" pitchFamily="34" charset="0"/>
              </a:rPr>
              <a:t>elle fut enceinte </a:t>
            </a:r>
            <a:r>
              <a:rPr lang="fr-FR" sz="3600" b="1" dirty="0">
                <a:solidFill>
                  <a:srgbClr val="333333"/>
                </a:solidFill>
                <a:effectLst/>
                <a:latin typeface="Calibri" panose="020F0502020204030204" pitchFamily="34" charset="0"/>
                <a:ea typeface="Calibri" panose="020F0502020204030204" pitchFamily="34" charset="0"/>
              </a:rPr>
              <a:t>par l’action de l’Esprit Saint.</a:t>
            </a:r>
            <a:endParaRPr lang="fr-FR" sz="3600" b="1" dirty="0"/>
          </a:p>
        </p:txBody>
      </p:sp>
      <p:pic>
        <p:nvPicPr>
          <p:cNvPr id="3" name="Image 2">
            <a:extLst>
              <a:ext uri="{FF2B5EF4-FFF2-40B4-BE49-F238E27FC236}">
                <a16:creationId xmlns:a16="http://schemas.microsoft.com/office/drawing/2014/main" id="{E0096997-E1F2-FF26-BB4C-46FC8254A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727" y="164757"/>
            <a:ext cx="4530132" cy="6333872"/>
          </a:xfrm>
          <a:prstGeom prst="rect">
            <a:avLst/>
          </a:prstGeom>
        </p:spPr>
      </p:pic>
    </p:spTree>
    <p:extLst>
      <p:ext uri="{BB962C8B-B14F-4D97-AF65-F5344CB8AC3E}">
        <p14:creationId xmlns:p14="http://schemas.microsoft.com/office/powerpoint/2010/main" val="3771332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2614613" y="1820594"/>
            <a:ext cx="6504071" cy="203817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err="1">
                <a:solidFill>
                  <a:schemeClr val="tx1"/>
                </a:solidFill>
              </a:rPr>
              <a:t>Litt</a:t>
            </a:r>
            <a:endParaRPr lang="fr-FR" sz="2800" b="1" dirty="0">
              <a:solidFill>
                <a:schemeClr val="tx1"/>
              </a:solidFill>
            </a:endParaRPr>
          </a:p>
          <a:p>
            <a:pPr algn="ctr">
              <a:lnSpc>
                <a:spcPct val="150000"/>
              </a:lnSpc>
            </a:pPr>
            <a:r>
              <a:rPr lang="fr-FR" sz="2800" b="1" dirty="0">
                <a:solidFill>
                  <a:schemeClr val="tx1"/>
                </a:solidFill>
                <a:effectLst/>
                <a:latin typeface="Calibri" panose="020F0502020204030204" pitchFamily="34" charset="0"/>
                <a:ea typeface="Calibri" panose="020F0502020204030204" pitchFamily="34" charset="0"/>
              </a:rPr>
              <a:t>Habité ensemble : </a:t>
            </a:r>
            <a:r>
              <a:rPr lang="fr-FR" sz="2800" b="1" dirty="0">
                <a:solidFill>
                  <a:schemeClr val="tx1"/>
                </a:solidFill>
                <a:latin typeface="Calibri" panose="020F0502020204030204" pitchFamily="34" charset="0"/>
                <a:ea typeface="Calibri" panose="020F0502020204030204" pitchFamily="34" charset="0"/>
              </a:rPr>
              <a:t>v</a:t>
            </a:r>
            <a:r>
              <a:rPr lang="fr-FR" sz="2800" b="1" dirty="0">
                <a:solidFill>
                  <a:schemeClr val="tx1"/>
                </a:solidFill>
              </a:rPr>
              <a:t>ivre ensemble</a:t>
            </a:r>
          </a:p>
          <a:p>
            <a:pPr algn="ctr">
              <a:lnSpc>
                <a:spcPct val="150000"/>
              </a:lnSpc>
            </a:pPr>
            <a:r>
              <a:rPr lang="fr-FR" sz="2800" b="1" dirty="0">
                <a:solidFill>
                  <a:schemeClr val="tx1"/>
                </a:solidFill>
              </a:rPr>
              <a:t>Enceinte : fut trouvée dans ventre </a:t>
            </a:r>
          </a:p>
        </p:txBody>
      </p:sp>
      <p:sp>
        <p:nvSpPr>
          <p:cNvPr id="3" name="ZoneTexte 2">
            <a:extLst>
              <a:ext uri="{FF2B5EF4-FFF2-40B4-BE49-F238E27FC236}">
                <a16:creationId xmlns:a16="http://schemas.microsoft.com/office/drawing/2014/main" id="{7F9EA389-1A04-9A1D-F1FF-60BE56871304}"/>
              </a:ext>
            </a:extLst>
          </p:cNvPr>
          <p:cNvSpPr txBox="1"/>
          <p:nvPr/>
        </p:nvSpPr>
        <p:spPr>
          <a:xfrm>
            <a:off x="-583474" y="0"/>
            <a:ext cx="6096000" cy="646331"/>
          </a:xfrm>
          <a:prstGeom prst="rect">
            <a:avLst/>
          </a:prstGeom>
          <a:noFill/>
        </p:spPr>
        <p:txBody>
          <a:bodyPr wrap="square">
            <a:spAutoFit/>
          </a:bodyPr>
          <a:lstStyle/>
          <a:p>
            <a:pPr algn="ctr"/>
            <a:r>
              <a:rPr lang="fr-FR" sz="1800" dirty="0">
                <a:solidFill>
                  <a:srgbClr val="FF0000"/>
                </a:solidFill>
                <a:effectLst/>
                <a:latin typeface="Calibri" panose="020F0502020204030204" pitchFamily="34" charset="0"/>
                <a:ea typeface="Calibri" panose="020F0502020204030204" pitchFamily="34" charset="0"/>
              </a:rPr>
              <a:t>avant qu’ils aient habité ensemble, </a:t>
            </a:r>
          </a:p>
          <a:p>
            <a:pPr algn="ctr"/>
            <a:r>
              <a:rPr lang="fr-FR" sz="1800" dirty="0">
                <a:solidFill>
                  <a:srgbClr val="FF0000"/>
                </a:solidFill>
                <a:effectLst/>
                <a:latin typeface="Calibri" panose="020F0502020204030204" pitchFamily="34" charset="0"/>
                <a:ea typeface="Calibri" panose="020F0502020204030204" pitchFamily="34" charset="0"/>
              </a:rPr>
              <a:t>elle fut enceinte </a:t>
            </a:r>
            <a:endParaRPr lang="fr-FR" dirty="0"/>
          </a:p>
        </p:txBody>
      </p:sp>
      <p:pic>
        <p:nvPicPr>
          <p:cNvPr id="4" name="Image 3">
            <a:extLst>
              <a:ext uri="{FF2B5EF4-FFF2-40B4-BE49-F238E27FC236}">
                <a16:creationId xmlns:a16="http://schemas.microsoft.com/office/drawing/2014/main" id="{1E144D29-DEC5-8FF4-0F36-7E10FA502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7419" y="524128"/>
            <a:ext cx="4530132" cy="6333872"/>
          </a:xfrm>
          <a:prstGeom prst="rect">
            <a:avLst/>
          </a:prstGeom>
        </p:spPr>
      </p:pic>
    </p:spTree>
    <p:extLst>
      <p:ext uri="{BB962C8B-B14F-4D97-AF65-F5344CB8AC3E}">
        <p14:creationId xmlns:p14="http://schemas.microsoft.com/office/powerpoint/2010/main" val="3453100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347783" y="719948"/>
            <a:ext cx="8963271" cy="2794777"/>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Deutéronome 22, 23-24 </a:t>
            </a:r>
          </a:p>
          <a:p>
            <a:r>
              <a:rPr lang="fr-FR" sz="2400" i="1" dirty="0">
                <a:solidFill>
                  <a:schemeClr val="tx1"/>
                </a:solidFill>
              </a:rPr>
              <a:t>Lorsqu’une jeune fille vierge est fiancée à un homme, si un autre homme la rencontre dans la ville et couche avec elle, vous les amènerez tous les deux à la porte de cette ville et vous les lapiderez jusqu’à ce que mort s’ensuive : la jeune fille, parce que, étant dans la ville, elle n’a pas crié au secours ; l’homme, parce qu’il a abusé de la femme de son prochain. Tu ôteras le mal du milieu de toi.</a:t>
            </a: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347783" y="3923616"/>
            <a:ext cx="10053517" cy="2471611"/>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tx1"/>
                </a:solidFill>
              </a:rPr>
              <a:t>Au temps du Christ, l'adultère est passible de lapidation. </a:t>
            </a:r>
          </a:p>
          <a:p>
            <a:r>
              <a:rPr lang="fr-FR" sz="2800" b="1" dirty="0">
                <a:solidFill>
                  <a:schemeClr val="tx1"/>
                </a:solidFill>
              </a:rPr>
              <a:t>Il y a eu promesse, donc Marie est considérée comme adultère et passible de lapidation. Si Joseph la délie elle n'est plus en cas d'adultère et donc ne sera pas lapidée.</a:t>
            </a:r>
          </a:p>
        </p:txBody>
      </p:sp>
      <p:sp>
        <p:nvSpPr>
          <p:cNvPr id="3" name="ZoneTexte 2">
            <a:extLst>
              <a:ext uri="{FF2B5EF4-FFF2-40B4-BE49-F238E27FC236}">
                <a16:creationId xmlns:a16="http://schemas.microsoft.com/office/drawing/2014/main" id="{B0986660-AB71-CA6E-AFD5-D90E03F6AB77}"/>
              </a:ext>
            </a:extLst>
          </p:cNvPr>
          <p:cNvSpPr txBox="1"/>
          <p:nvPr/>
        </p:nvSpPr>
        <p:spPr>
          <a:xfrm>
            <a:off x="0" y="-12108"/>
            <a:ext cx="5103222" cy="646331"/>
          </a:xfrm>
          <a:prstGeom prst="rect">
            <a:avLst/>
          </a:prstGeom>
          <a:noFill/>
        </p:spPr>
        <p:txBody>
          <a:bodyPr wrap="square">
            <a:spAutoFit/>
          </a:bodyPr>
          <a:lstStyle/>
          <a:p>
            <a:pPr algn="ctr"/>
            <a:r>
              <a:rPr lang="fr-FR" sz="1800" dirty="0">
                <a:solidFill>
                  <a:srgbClr val="FF0000"/>
                </a:solidFill>
                <a:effectLst/>
                <a:latin typeface="Calibri" panose="020F0502020204030204" pitchFamily="34" charset="0"/>
                <a:ea typeface="Calibri" panose="020F0502020204030204" pitchFamily="34" charset="0"/>
              </a:rPr>
              <a:t>avant qu’ils aient habité ensemble, </a:t>
            </a:r>
          </a:p>
          <a:p>
            <a:pPr algn="ctr"/>
            <a:r>
              <a:rPr lang="fr-FR" sz="1800" dirty="0">
                <a:solidFill>
                  <a:srgbClr val="FF0000"/>
                </a:solidFill>
                <a:effectLst/>
                <a:latin typeface="Calibri" panose="020F0502020204030204" pitchFamily="34" charset="0"/>
                <a:ea typeface="Calibri" panose="020F0502020204030204" pitchFamily="34" charset="0"/>
              </a:rPr>
              <a:t>elle fut enceinte </a:t>
            </a:r>
            <a:endParaRPr lang="fr-FR" dirty="0"/>
          </a:p>
        </p:txBody>
      </p:sp>
      <p:pic>
        <p:nvPicPr>
          <p:cNvPr id="4" name="Image 3">
            <a:extLst>
              <a:ext uri="{FF2B5EF4-FFF2-40B4-BE49-F238E27FC236}">
                <a16:creationId xmlns:a16="http://schemas.microsoft.com/office/drawing/2014/main" id="{4E8608C7-01EA-FC26-82CF-09F6999F5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6234" y="311057"/>
            <a:ext cx="4530132" cy="6333872"/>
          </a:xfrm>
          <a:prstGeom prst="rect">
            <a:avLst/>
          </a:prstGeom>
        </p:spPr>
      </p:pic>
    </p:spTree>
    <p:extLst>
      <p:ext uri="{BB962C8B-B14F-4D97-AF65-F5344CB8AC3E}">
        <p14:creationId xmlns:p14="http://schemas.microsoft.com/office/powerpoint/2010/main" val="154346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545910" y="1369505"/>
            <a:ext cx="7328848" cy="311084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fr-FR" altLang="zh-CN" sz="3600" b="1" dirty="0">
                <a:solidFill>
                  <a:srgbClr val="BF2329"/>
                </a:solidFill>
                <a:ea typeface="Times New Roman" pitchFamily="18" charset="0"/>
                <a:cs typeface="Arial" pitchFamily="34" charset="0"/>
              </a:rPr>
              <a:t>01</a:t>
            </a:r>
            <a:r>
              <a:rPr lang="fr-FR" altLang="zh-CN" sz="3600" b="1" dirty="0">
                <a:solidFill>
                  <a:srgbClr val="333333"/>
                </a:solidFill>
                <a:ea typeface="Times New Roman" pitchFamily="18" charset="0"/>
                <a:cs typeface="Arial" pitchFamily="34" charset="0"/>
              </a:rPr>
              <a:t> </a:t>
            </a:r>
            <a:r>
              <a:rPr lang="fr-FR" altLang="zh-CN" sz="3600" b="1" dirty="0">
                <a:solidFill>
                  <a:srgbClr val="FF0000"/>
                </a:solidFill>
                <a:ea typeface="Times New Roman" pitchFamily="18" charset="0"/>
                <a:cs typeface="Arial" pitchFamily="34" charset="0"/>
              </a:rPr>
              <a:t>GENEALOGIE</a:t>
            </a:r>
            <a:r>
              <a:rPr lang="fr-FR" altLang="zh-CN" sz="3600" b="1" dirty="0">
                <a:solidFill>
                  <a:srgbClr val="333333"/>
                </a:solidFill>
                <a:ea typeface="Times New Roman" pitchFamily="18" charset="0"/>
                <a:cs typeface="Arial" pitchFamily="34" charset="0"/>
              </a:rPr>
              <a:t> DE JESUS, </a:t>
            </a:r>
          </a:p>
          <a:p>
            <a:pPr lvl="0" algn="ctr">
              <a:lnSpc>
                <a:spcPct val="150000"/>
              </a:lnSpc>
            </a:pPr>
            <a:r>
              <a:rPr lang="fr-FR" altLang="zh-CN" sz="3600" b="1" dirty="0">
                <a:solidFill>
                  <a:srgbClr val="333333"/>
                </a:solidFill>
                <a:ea typeface="Times New Roman" pitchFamily="18" charset="0"/>
                <a:cs typeface="Arial" pitchFamily="34" charset="0"/>
              </a:rPr>
              <a:t>CHRIST, fils de David, </a:t>
            </a:r>
          </a:p>
          <a:p>
            <a:pPr lvl="0" algn="ctr">
              <a:lnSpc>
                <a:spcPct val="150000"/>
              </a:lnSpc>
            </a:pPr>
            <a:r>
              <a:rPr lang="fr-FR" altLang="zh-CN" sz="3600" b="1" dirty="0">
                <a:solidFill>
                  <a:srgbClr val="333333"/>
                </a:solidFill>
                <a:ea typeface="Times New Roman" pitchFamily="18" charset="0"/>
                <a:cs typeface="Arial" pitchFamily="34" charset="0"/>
              </a:rPr>
              <a:t>fils d’Abraham… </a:t>
            </a:r>
            <a:endParaRPr lang="fr-FR" altLang="zh-CN" sz="3600" b="1" dirty="0">
              <a:solidFill>
                <a:schemeClr val="tx1"/>
              </a:solidFill>
              <a:ea typeface="Times New Roman" pitchFamily="18" charset="0"/>
              <a:cs typeface="Arial" pitchFamily="34" charset="0"/>
            </a:endParaRPr>
          </a:p>
          <a:p>
            <a:pPr algn="ctr"/>
            <a:endParaRPr lang="fr-FR" dirty="0"/>
          </a:p>
        </p:txBody>
      </p:sp>
      <p:pic>
        <p:nvPicPr>
          <p:cNvPr id="3" name="Image 2" descr="arbre de Jessé Gallardon.jpg"/>
          <p:cNvPicPr>
            <a:picLocks noChangeAspect="1"/>
          </p:cNvPicPr>
          <p:nvPr/>
        </p:nvPicPr>
        <p:blipFill>
          <a:blip r:embed="rId2"/>
          <a:stretch>
            <a:fillRect/>
          </a:stretch>
        </p:blipFill>
        <p:spPr>
          <a:xfrm>
            <a:off x="8324989" y="0"/>
            <a:ext cx="3867011" cy="6858000"/>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820771" y="1275400"/>
            <a:ext cx="8497977" cy="430719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b="1" dirty="0">
                <a:solidFill>
                  <a:schemeClr val="tx1"/>
                </a:solidFill>
              </a:rPr>
              <a:t>En gardant Marie, Joseph prend un très grand risque par rapport à la loi de Moïse : il est passible de complicité, ils sont tous les deux pécheurs. Ils risquent l'expulsion, l'excommunication. Joseph se risque complètement auprès de Marie. </a:t>
            </a:r>
          </a:p>
          <a:p>
            <a:pPr>
              <a:lnSpc>
                <a:spcPct val="150000"/>
              </a:lnSpc>
              <a:spcAft>
                <a:spcPts val="1000"/>
              </a:spcAft>
            </a:pPr>
            <a:r>
              <a:rPr lang="fr-FR" sz="2800" b="1" dirty="0">
                <a:solidFill>
                  <a:schemeClr val="tx1"/>
                </a:solidFill>
              </a:rPr>
              <a:t>Il doit donc choisir …</a:t>
            </a:r>
          </a:p>
        </p:txBody>
      </p:sp>
      <p:sp>
        <p:nvSpPr>
          <p:cNvPr id="4" name="ZoneTexte 3">
            <a:extLst>
              <a:ext uri="{FF2B5EF4-FFF2-40B4-BE49-F238E27FC236}">
                <a16:creationId xmlns:a16="http://schemas.microsoft.com/office/drawing/2014/main" id="{F182982C-AD01-5389-9608-A5687245A10C}"/>
              </a:ext>
            </a:extLst>
          </p:cNvPr>
          <p:cNvSpPr txBox="1"/>
          <p:nvPr/>
        </p:nvSpPr>
        <p:spPr>
          <a:xfrm>
            <a:off x="-1" y="72373"/>
            <a:ext cx="5347063" cy="646331"/>
          </a:xfrm>
          <a:prstGeom prst="rect">
            <a:avLst/>
          </a:prstGeom>
          <a:noFill/>
        </p:spPr>
        <p:txBody>
          <a:bodyPr wrap="square">
            <a:spAutoFit/>
          </a:bodyPr>
          <a:lstStyle/>
          <a:p>
            <a:pPr algn="ctr"/>
            <a:r>
              <a:rPr lang="fr-FR" sz="1800" dirty="0">
                <a:solidFill>
                  <a:srgbClr val="FF0000"/>
                </a:solidFill>
                <a:effectLst/>
                <a:latin typeface="Calibri" panose="020F0502020204030204" pitchFamily="34" charset="0"/>
                <a:ea typeface="Calibri" panose="020F0502020204030204" pitchFamily="34" charset="0"/>
              </a:rPr>
              <a:t>avant qu’ils aient habité ensemble, </a:t>
            </a:r>
          </a:p>
          <a:p>
            <a:pPr algn="ctr"/>
            <a:r>
              <a:rPr lang="fr-FR" sz="1800" dirty="0">
                <a:solidFill>
                  <a:srgbClr val="FF0000"/>
                </a:solidFill>
                <a:effectLst/>
                <a:latin typeface="Calibri" panose="020F0502020204030204" pitchFamily="34" charset="0"/>
                <a:ea typeface="Calibri" panose="020F0502020204030204" pitchFamily="34" charset="0"/>
              </a:rPr>
              <a:t>elle fut enceinte </a:t>
            </a:r>
            <a:endParaRPr lang="fr-FR" dirty="0"/>
          </a:p>
        </p:txBody>
      </p:sp>
      <p:pic>
        <p:nvPicPr>
          <p:cNvPr id="5" name="Image 4">
            <a:extLst>
              <a:ext uri="{FF2B5EF4-FFF2-40B4-BE49-F238E27FC236}">
                <a16:creationId xmlns:a16="http://schemas.microsoft.com/office/drawing/2014/main" id="{84CC96CE-09CA-C5D2-4484-F0B3DE023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4557" y="524128"/>
            <a:ext cx="4530132" cy="6333872"/>
          </a:xfrm>
          <a:prstGeom prst="rect">
            <a:avLst/>
          </a:prstGeom>
        </p:spPr>
      </p:pic>
    </p:spTree>
    <p:extLst>
      <p:ext uri="{BB962C8B-B14F-4D97-AF65-F5344CB8AC3E}">
        <p14:creationId xmlns:p14="http://schemas.microsoft.com/office/powerpoint/2010/main" val="965427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4151FE57-2DBA-2D2D-DDD8-E62BD3A2A533}"/>
              </a:ext>
            </a:extLst>
          </p:cNvPr>
          <p:cNvSpPr/>
          <p:nvPr/>
        </p:nvSpPr>
        <p:spPr>
          <a:xfrm>
            <a:off x="163773" y="2237699"/>
            <a:ext cx="9935570" cy="358360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b="1" dirty="0">
                <a:solidFill>
                  <a:srgbClr val="BF2329"/>
                </a:solidFill>
                <a:effectLst/>
                <a:latin typeface="Calibri" panose="020F0502020204030204" pitchFamily="34" charset="0"/>
                <a:ea typeface="Calibri" panose="020F0502020204030204" pitchFamily="34" charset="0"/>
              </a:rPr>
              <a:t>18</a:t>
            </a:r>
            <a:r>
              <a:rPr lang="fr-FR" sz="3600" b="1" dirty="0">
                <a:solidFill>
                  <a:srgbClr val="333333"/>
                </a:solidFill>
                <a:effectLst/>
                <a:latin typeface="Calibri" panose="020F0502020204030204" pitchFamily="34" charset="0"/>
                <a:ea typeface="Calibri" panose="020F0502020204030204" pitchFamily="34" charset="0"/>
              </a:rPr>
              <a:t> Or, voici comment fut engendré Jésus Christ :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Marie, sa mère, avait été </a:t>
            </a:r>
            <a:r>
              <a:rPr lang="fr-FR" sz="3600" b="1" dirty="0">
                <a:solidFill>
                  <a:schemeClr val="tx1"/>
                </a:solidFill>
                <a:effectLst/>
                <a:latin typeface="Calibri" panose="020F0502020204030204" pitchFamily="34" charset="0"/>
                <a:ea typeface="Calibri" panose="020F0502020204030204" pitchFamily="34" charset="0"/>
              </a:rPr>
              <a:t>accordée en mariage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à Joseph ; avant qu’ils aient habité ensemble,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elle fut enceinte </a:t>
            </a:r>
            <a:r>
              <a:rPr lang="fr-FR" sz="3600" b="1" dirty="0">
                <a:solidFill>
                  <a:srgbClr val="FF0000"/>
                </a:solidFill>
                <a:effectLst/>
                <a:latin typeface="Calibri" panose="020F0502020204030204" pitchFamily="34" charset="0"/>
                <a:ea typeface="Calibri" panose="020F0502020204030204" pitchFamily="34" charset="0"/>
              </a:rPr>
              <a:t>par l’action de l’Esprit Saint.</a:t>
            </a:r>
            <a:endParaRPr lang="fr-FR" sz="3600" b="1" dirty="0">
              <a:solidFill>
                <a:srgbClr val="FF0000"/>
              </a:solidFill>
            </a:endParaRPr>
          </a:p>
        </p:txBody>
      </p:sp>
      <p:pic>
        <p:nvPicPr>
          <p:cNvPr id="5" name="Image 4">
            <a:extLst>
              <a:ext uri="{FF2B5EF4-FFF2-40B4-BE49-F238E27FC236}">
                <a16:creationId xmlns:a16="http://schemas.microsoft.com/office/drawing/2014/main" id="{F9A571D5-E069-478A-A000-F20098BCD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3055" y="0"/>
            <a:ext cx="3091399" cy="3319623"/>
          </a:xfrm>
          <a:prstGeom prst="rect">
            <a:avLst/>
          </a:prstGeom>
        </p:spPr>
      </p:pic>
    </p:spTree>
    <p:extLst>
      <p:ext uri="{BB962C8B-B14F-4D97-AF65-F5344CB8AC3E}">
        <p14:creationId xmlns:p14="http://schemas.microsoft.com/office/powerpoint/2010/main" val="1745491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873456" y="2289688"/>
            <a:ext cx="8224125" cy="167773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dirty="0">
                <a:solidFill>
                  <a:schemeClr val="tx1"/>
                </a:solidFill>
              </a:rPr>
              <a:t>Qui est l’Esprit Saint ? </a:t>
            </a:r>
          </a:p>
          <a:p>
            <a:pPr algn="ctr">
              <a:lnSpc>
                <a:spcPct val="150000"/>
              </a:lnSpc>
            </a:pPr>
            <a:r>
              <a:rPr lang="fr-FR" sz="2800" b="1" dirty="0">
                <a:solidFill>
                  <a:schemeClr val="tx1"/>
                </a:solidFill>
              </a:rPr>
              <a:t>Comment cela s’est-il passé ? </a:t>
            </a:r>
          </a:p>
        </p:txBody>
      </p:sp>
      <p:sp>
        <p:nvSpPr>
          <p:cNvPr id="4" name="ZoneTexte 3">
            <a:extLst>
              <a:ext uri="{FF2B5EF4-FFF2-40B4-BE49-F238E27FC236}">
                <a16:creationId xmlns:a16="http://schemas.microsoft.com/office/drawing/2014/main" id="{33057EA1-A60D-8FF3-D2CA-15D56D3C3408}"/>
              </a:ext>
            </a:extLst>
          </p:cNvPr>
          <p:cNvSpPr txBox="1"/>
          <p:nvPr/>
        </p:nvSpPr>
        <p:spPr>
          <a:xfrm>
            <a:off x="191589" y="111425"/>
            <a:ext cx="60960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par l’action de l’Esprit Saint.</a:t>
            </a:r>
            <a:endParaRPr lang="fr-FR" dirty="0"/>
          </a:p>
        </p:txBody>
      </p:sp>
      <p:pic>
        <p:nvPicPr>
          <p:cNvPr id="6" name="Image 5">
            <a:extLst>
              <a:ext uri="{FF2B5EF4-FFF2-40B4-BE49-F238E27FC236}">
                <a16:creationId xmlns:a16="http://schemas.microsoft.com/office/drawing/2014/main" id="{73CC31F2-AF2E-58F4-A586-CBF99394C7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2863" y="109377"/>
            <a:ext cx="3091399" cy="3319623"/>
          </a:xfrm>
          <a:prstGeom prst="rect">
            <a:avLst/>
          </a:prstGeom>
        </p:spPr>
      </p:pic>
    </p:spTree>
    <p:extLst>
      <p:ext uri="{BB962C8B-B14F-4D97-AF65-F5344CB8AC3E}">
        <p14:creationId xmlns:p14="http://schemas.microsoft.com/office/powerpoint/2010/main" val="3897580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26758645-849E-8996-2932-DCE0451186A3}"/>
              </a:ext>
            </a:extLst>
          </p:cNvPr>
          <p:cNvSpPr/>
          <p:nvPr/>
        </p:nvSpPr>
        <p:spPr>
          <a:xfrm>
            <a:off x="498083" y="501314"/>
            <a:ext cx="6491141" cy="2180925"/>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Luc 1, 35 Annonce à Marie </a:t>
            </a:r>
          </a:p>
          <a:p>
            <a:r>
              <a:rPr lang="fr-FR" sz="2400" i="1" dirty="0">
                <a:solidFill>
                  <a:schemeClr val="tx1"/>
                </a:solidFill>
              </a:rPr>
              <a:t>L’ange lui répondit : « L’Esprit Saint viendra sur toi, et la puissance du Très-Haut te prendra sous son ombre ; c’est pourquoi celui qui va naître sera saint, il sera appelé Fils de Dieu.</a:t>
            </a:r>
          </a:p>
        </p:txBody>
      </p:sp>
      <p:sp>
        <p:nvSpPr>
          <p:cNvPr id="5" name="Rectangle : coins arrondis 4">
            <a:extLst>
              <a:ext uri="{FF2B5EF4-FFF2-40B4-BE49-F238E27FC236}">
                <a16:creationId xmlns:a16="http://schemas.microsoft.com/office/drawing/2014/main" id="{2EC06320-26F6-2E9D-429E-796C0B459D81}"/>
              </a:ext>
            </a:extLst>
          </p:cNvPr>
          <p:cNvSpPr/>
          <p:nvPr/>
        </p:nvSpPr>
        <p:spPr>
          <a:xfrm>
            <a:off x="498083" y="2943247"/>
            <a:ext cx="6589926" cy="2041627"/>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Jean 20, 22-23</a:t>
            </a:r>
          </a:p>
          <a:p>
            <a:r>
              <a:rPr lang="fr-FR" sz="2400" i="1" dirty="0">
                <a:solidFill>
                  <a:schemeClr val="tx1"/>
                </a:solidFill>
              </a:rPr>
              <a:t>Ayant ainsi parlé, il souffla sur eux et il leur dit : « Recevez l’Esprit Saint. À qui vous remettrez ses péchés, ils seront remis ; à qui vous maintiendrez ses péchés, ils seront maintenus. » </a:t>
            </a:r>
          </a:p>
        </p:txBody>
      </p:sp>
      <p:sp>
        <p:nvSpPr>
          <p:cNvPr id="6" name="ZoneTexte 5">
            <a:extLst>
              <a:ext uri="{FF2B5EF4-FFF2-40B4-BE49-F238E27FC236}">
                <a16:creationId xmlns:a16="http://schemas.microsoft.com/office/drawing/2014/main" id="{E2B2E249-5893-D6EA-4A55-82C53F1DABF7}"/>
              </a:ext>
            </a:extLst>
          </p:cNvPr>
          <p:cNvSpPr txBox="1"/>
          <p:nvPr/>
        </p:nvSpPr>
        <p:spPr>
          <a:xfrm>
            <a:off x="68049" y="0"/>
            <a:ext cx="60960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par l’action de l’Esprit Saint.</a:t>
            </a:r>
            <a:endParaRPr lang="fr-FR" dirty="0"/>
          </a:p>
        </p:txBody>
      </p:sp>
      <p:pic>
        <p:nvPicPr>
          <p:cNvPr id="7" name="Image 6">
            <a:extLst>
              <a:ext uri="{FF2B5EF4-FFF2-40B4-BE49-F238E27FC236}">
                <a16:creationId xmlns:a16="http://schemas.microsoft.com/office/drawing/2014/main" id="{C6D7947B-F51A-7362-F46F-D09466876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4400" y="369332"/>
            <a:ext cx="3091399" cy="3319623"/>
          </a:xfrm>
          <a:prstGeom prst="rect">
            <a:avLst/>
          </a:prstGeom>
        </p:spPr>
      </p:pic>
      <p:sp>
        <p:nvSpPr>
          <p:cNvPr id="9" name="Rectangle : coins arrondis 8">
            <a:extLst>
              <a:ext uri="{FF2B5EF4-FFF2-40B4-BE49-F238E27FC236}">
                <a16:creationId xmlns:a16="http://schemas.microsoft.com/office/drawing/2014/main" id="{9CA49648-5279-580A-B7E3-2CDD81947243}"/>
              </a:ext>
            </a:extLst>
          </p:cNvPr>
          <p:cNvSpPr/>
          <p:nvPr/>
        </p:nvSpPr>
        <p:spPr>
          <a:xfrm>
            <a:off x="2742159" y="5256154"/>
            <a:ext cx="8163640" cy="1192148"/>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tx1"/>
                </a:solidFill>
              </a:rPr>
              <a:t>Les Chrétiens croient en la Trinité. Dieu est Père, Fils, Esprit. Ils le disent en faisant le signe de la croix.</a:t>
            </a:r>
          </a:p>
        </p:txBody>
      </p:sp>
    </p:spTree>
    <p:extLst>
      <p:ext uri="{BB962C8B-B14F-4D97-AF65-F5344CB8AC3E}">
        <p14:creationId xmlns:p14="http://schemas.microsoft.com/office/powerpoint/2010/main" val="287973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D41FA5-5570-CC71-B232-42920192460A}"/>
              </a:ext>
            </a:extLst>
          </p:cNvPr>
          <p:cNvSpPr>
            <a:spLocks noGrp="1"/>
          </p:cNvSpPr>
          <p:nvPr>
            <p:ph type="title"/>
          </p:nvPr>
        </p:nvSpPr>
        <p:spPr>
          <a:xfrm>
            <a:off x="755904" y="127381"/>
            <a:ext cx="10515600" cy="1325563"/>
          </a:xfrm>
        </p:spPr>
        <p:txBody>
          <a:bodyPr>
            <a:normAutofit/>
          </a:bodyPr>
          <a:lstStyle/>
          <a:p>
            <a:r>
              <a:rPr lang="fr-FR" sz="3600" b="1" dirty="0"/>
              <a:t>La virginité de Marie</a:t>
            </a:r>
            <a:br>
              <a:rPr lang="fr-FR" sz="3600" b="1" dirty="0"/>
            </a:br>
            <a:r>
              <a:rPr lang="fr-FR" sz="3600" b="1" dirty="0"/>
              <a:t>dans les textes de l’Eglise catholique</a:t>
            </a:r>
          </a:p>
        </p:txBody>
      </p:sp>
      <p:sp>
        <p:nvSpPr>
          <p:cNvPr id="3" name="Espace réservé du contenu 2">
            <a:extLst>
              <a:ext uri="{FF2B5EF4-FFF2-40B4-BE49-F238E27FC236}">
                <a16:creationId xmlns:a16="http://schemas.microsoft.com/office/drawing/2014/main" id="{D4602523-F09B-7D01-88E0-9A553694C692}"/>
              </a:ext>
            </a:extLst>
          </p:cNvPr>
          <p:cNvSpPr>
            <a:spLocks noGrp="1"/>
          </p:cNvSpPr>
          <p:nvPr>
            <p:ph idx="1"/>
          </p:nvPr>
        </p:nvSpPr>
        <p:spPr>
          <a:xfrm>
            <a:off x="755904" y="1452944"/>
            <a:ext cx="10515600" cy="4802187"/>
          </a:xfrm>
        </p:spPr>
        <p:txBody>
          <a:bodyPr>
            <a:noAutofit/>
          </a:bodyPr>
          <a:lstStyle/>
          <a:p>
            <a:pPr marL="0" indent="0">
              <a:lnSpc>
                <a:spcPct val="100000"/>
              </a:lnSpc>
              <a:buNone/>
            </a:pPr>
            <a:r>
              <a:rPr lang="fr-FR" sz="2400" b="1" dirty="0"/>
              <a:t>Paragraphe 496 </a:t>
            </a:r>
            <a:r>
              <a:rPr lang="fr-FR" sz="2400" dirty="0"/>
              <a:t>Dès les premières formulations de la foi, l’Eglise a confessé que Jésus a été conçu par la seule puissance du Saint Esprit sans le sein de la Vierge Marie, affirmant aussi l’aspect corporel de cet événement : « Jésus a été conçu </a:t>
            </a:r>
            <a:br>
              <a:rPr lang="fr-FR" sz="2400" dirty="0"/>
            </a:br>
            <a:r>
              <a:rPr lang="fr-FR" sz="2400" dirty="0"/>
              <a:t>« de l’Esprit Saint sans semence virile ».</a:t>
            </a:r>
          </a:p>
          <a:p>
            <a:pPr marL="0" indent="0">
              <a:lnSpc>
                <a:spcPct val="100000"/>
              </a:lnSpc>
              <a:buNone/>
            </a:pPr>
            <a:r>
              <a:rPr lang="fr-FR" sz="2400" b="1" dirty="0"/>
              <a:t>Concile de Latran 649 </a:t>
            </a:r>
            <a:r>
              <a:rPr lang="fr-FR" sz="2400" dirty="0"/>
              <a:t>Les Pères voient dans la conception virginale le signe que c’est vraiment le Fils de Dieu qui est venu dans une humanité comme la nôtre... </a:t>
            </a:r>
          </a:p>
          <a:p>
            <a:pPr marL="0" indent="0">
              <a:lnSpc>
                <a:spcPct val="100000"/>
              </a:lnSpc>
              <a:buNone/>
            </a:pPr>
            <a:r>
              <a:rPr lang="fr-FR" sz="2400" b="1" dirty="0"/>
              <a:t>Par 497 </a:t>
            </a:r>
            <a:r>
              <a:rPr lang="fr-FR" sz="2400" dirty="0"/>
              <a:t>Les récits évangéliques comprennent la conception virginale comme une œuvre divine qui dépasse tout compréhension et tout possibilité humaine : « Ce qui a été engendré en elle vient de l’Esprit saint » dit l’ange à Joseph, au sujet de Marie sa fiancée. L’Eglise y voit l’accomplissement de la parole divine donnée par le prophète Isaïe : « voici que la Vierge concevra et enfantera un fils » (Isaïe 7, 14) d’après la trad. grecque de Mt 1,23. </a:t>
            </a:r>
          </a:p>
        </p:txBody>
      </p:sp>
      <p:sp>
        <p:nvSpPr>
          <p:cNvPr id="5" name="ZoneTexte 4">
            <a:extLst>
              <a:ext uri="{FF2B5EF4-FFF2-40B4-BE49-F238E27FC236}">
                <a16:creationId xmlns:a16="http://schemas.microsoft.com/office/drawing/2014/main" id="{94800122-F86A-3013-C47E-3016FDB3CE54}"/>
              </a:ext>
            </a:extLst>
          </p:cNvPr>
          <p:cNvSpPr txBox="1"/>
          <p:nvPr/>
        </p:nvSpPr>
        <p:spPr>
          <a:xfrm>
            <a:off x="5653278" y="6255131"/>
            <a:ext cx="6094476" cy="369332"/>
          </a:xfrm>
          <a:prstGeom prst="rect">
            <a:avLst/>
          </a:prstGeom>
          <a:noFill/>
        </p:spPr>
        <p:txBody>
          <a:bodyPr wrap="square">
            <a:spAutoFit/>
          </a:bodyPr>
          <a:lstStyle/>
          <a:p>
            <a:r>
              <a:rPr lang="fr-FR" sz="1800" dirty="0"/>
              <a:t>Catéchisme de l’Eglise catholique Avril 2002.</a:t>
            </a:r>
            <a:endParaRPr lang="fr-FR" dirty="0"/>
          </a:p>
        </p:txBody>
      </p:sp>
    </p:spTree>
    <p:extLst>
      <p:ext uri="{BB962C8B-B14F-4D97-AF65-F5344CB8AC3E}">
        <p14:creationId xmlns:p14="http://schemas.microsoft.com/office/powerpoint/2010/main" val="2251010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206286" y="577217"/>
            <a:ext cx="8923787" cy="173781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dirty="0">
                <a:solidFill>
                  <a:schemeClr val="tx1"/>
                </a:solidFill>
              </a:rPr>
              <a:t>La bible ne nous dit pas comment cela s’est passé. </a:t>
            </a:r>
            <a:br>
              <a:rPr lang="fr-FR" sz="2400" b="1" dirty="0">
                <a:solidFill>
                  <a:schemeClr val="tx1"/>
                </a:solidFill>
              </a:rPr>
            </a:br>
            <a:r>
              <a:rPr lang="fr-FR" sz="2400" b="1" dirty="0">
                <a:solidFill>
                  <a:schemeClr val="tx1"/>
                </a:solidFill>
              </a:rPr>
              <a:t>Elle nous dit que Dieu envoie son Esprit. </a:t>
            </a:r>
            <a:br>
              <a:rPr lang="fr-FR" sz="2400" b="1" dirty="0">
                <a:solidFill>
                  <a:schemeClr val="tx1"/>
                </a:solidFill>
              </a:rPr>
            </a:br>
            <a:r>
              <a:rPr lang="fr-FR" sz="2400" b="1" dirty="0">
                <a:solidFill>
                  <a:schemeClr val="tx1"/>
                </a:solidFill>
              </a:rPr>
              <a:t>Elle nous dit que dès avant sa naissance, Jésus est Fils de Dieu….</a:t>
            </a: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206286" y="5218796"/>
            <a:ext cx="7561612" cy="148196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dirty="0">
                <a:solidFill>
                  <a:schemeClr val="tx1"/>
                </a:solidFill>
              </a:rPr>
              <a:t>« Le langage employé se prononce sur l’origine : </a:t>
            </a:r>
            <a:br>
              <a:rPr lang="fr-FR" sz="2400" b="1" dirty="0">
                <a:solidFill>
                  <a:schemeClr val="tx1"/>
                </a:solidFill>
              </a:rPr>
            </a:br>
            <a:r>
              <a:rPr lang="fr-FR" sz="2400" b="1" dirty="0">
                <a:solidFill>
                  <a:schemeClr val="tx1"/>
                </a:solidFill>
              </a:rPr>
              <a:t>cet enfant vient de Dieu. Rien de plus, rien de moins. » Daniel Marguerat</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8113722" y="5078643"/>
            <a:ext cx="3590598" cy="1622119"/>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b="1" dirty="0">
                <a:solidFill>
                  <a:schemeClr val="tx1"/>
                </a:solidFill>
              </a:rPr>
              <a:t>Méditons : </a:t>
            </a:r>
            <a:br>
              <a:rPr lang="fr-FR" sz="2800" b="1" dirty="0">
                <a:solidFill>
                  <a:schemeClr val="tx1"/>
                </a:solidFill>
              </a:rPr>
            </a:br>
            <a:r>
              <a:rPr lang="fr-FR" sz="2800" b="1" dirty="0">
                <a:solidFill>
                  <a:schemeClr val="tx1"/>
                </a:solidFill>
              </a:rPr>
              <a:t>cet enfant </a:t>
            </a:r>
            <a:br>
              <a:rPr lang="fr-FR" sz="2800" b="1" dirty="0">
                <a:solidFill>
                  <a:schemeClr val="tx1"/>
                </a:solidFill>
              </a:rPr>
            </a:br>
            <a:r>
              <a:rPr lang="fr-FR" sz="2800" b="1" dirty="0">
                <a:solidFill>
                  <a:schemeClr val="tx1"/>
                </a:solidFill>
              </a:rPr>
              <a:t>vient de Dieu !</a:t>
            </a:r>
          </a:p>
        </p:txBody>
      </p:sp>
      <p:sp>
        <p:nvSpPr>
          <p:cNvPr id="5" name="ZoneTexte 4">
            <a:extLst>
              <a:ext uri="{FF2B5EF4-FFF2-40B4-BE49-F238E27FC236}">
                <a16:creationId xmlns:a16="http://schemas.microsoft.com/office/drawing/2014/main" id="{130AD9F9-35B6-FA64-7504-0C11C3735D62}"/>
              </a:ext>
            </a:extLst>
          </p:cNvPr>
          <p:cNvSpPr txBox="1"/>
          <p:nvPr/>
        </p:nvSpPr>
        <p:spPr>
          <a:xfrm>
            <a:off x="0" y="0"/>
            <a:ext cx="60960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par l’action de l’Esprit Saint.</a:t>
            </a:r>
            <a:endParaRPr lang="fr-FR" dirty="0"/>
          </a:p>
        </p:txBody>
      </p:sp>
      <p:sp>
        <p:nvSpPr>
          <p:cNvPr id="2" name="Rectangle : coins arrondis 1">
            <a:extLst>
              <a:ext uri="{FF2B5EF4-FFF2-40B4-BE49-F238E27FC236}">
                <a16:creationId xmlns:a16="http://schemas.microsoft.com/office/drawing/2014/main" id="{C73A2F0F-92CC-595B-4A48-22BE0ECF8643}"/>
              </a:ext>
            </a:extLst>
          </p:cNvPr>
          <p:cNvSpPr/>
          <p:nvPr/>
        </p:nvSpPr>
        <p:spPr>
          <a:xfrm>
            <a:off x="206286" y="2683192"/>
            <a:ext cx="11498034" cy="216744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dirty="0">
                <a:solidFill>
                  <a:schemeClr val="tx1"/>
                </a:solidFill>
              </a:rPr>
              <a:t>« La filiation divine de Jésus ne repose pas d’après la foi de l’Eglise, sur le fait que Jésus n’a pas eu de père humain; la doctrine de la divinité de Jésus ne serait pas remise, si Jésus était issu d’un mariage normal. »</a:t>
            </a:r>
          </a:p>
          <a:p>
            <a:pPr>
              <a:lnSpc>
                <a:spcPct val="115000"/>
              </a:lnSpc>
              <a:spcAft>
                <a:spcPts val="1000"/>
              </a:spcAft>
            </a:pPr>
            <a:r>
              <a:rPr lang="fr-FR" sz="2000" dirty="0">
                <a:solidFill>
                  <a:schemeClr val="tx1"/>
                </a:solidFill>
              </a:rPr>
              <a:t>Joseph Ratzinger, Foi chrétienne hier et aujourd’hui, Paris, Ed. Mame, 1969, p.192.</a:t>
            </a:r>
          </a:p>
        </p:txBody>
      </p:sp>
      <p:pic>
        <p:nvPicPr>
          <p:cNvPr id="6" name="Image 5">
            <a:extLst>
              <a:ext uri="{FF2B5EF4-FFF2-40B4-BE49-F238E27FC236}">
                <a16:creationId xmlns:a16="http://schemas.microsoft.com/office/drawing/2014/main" id="{3E37B3F4-0CFC-76DF-0AEC-80ECFBD42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3787" y="-80416"/>
            <a:ext cx="3091399" cy="3319623"/>
          </a:xfrm>
          <a:prstGeom prst="rect">
            <a:avLst/>
          </a:prstGeom>
        </p:spPr>
      </p:pic>
    </p:spTree>
    <p:extLst>
      <p:ext uri="{BB962C8B-B14F-4D97-AF65-F5344CB8AC3E}">
        <p14:creationId xmlns:p14="http://schemas.microsoft.com/office/powerpoint/2010/main" val="14793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44A45086-9996-6336-2797-35C30FFBE900}"/>
              </a:ext>
            </a:extLst>
          </p:cNvPr>
          <p:cNvSpPr/>
          <p:nvPr/>
        </p:nvSpPr>
        <p:spPr>
          <a:xfrm>
            <a:off x="487063" y="2443000"/>
            <a:ext cx="9717206" cy="27567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b="1" dirty="0">
                <a:solidFill>
                  <a:srgbClr val="BF2329"/>
                </a:solidFill>
                <a:effectLst/>
                <a:latin typeface="Calibri" panose="020F0502020204030204" pitchFamily="34" charset="0"/>
                <a:ea typeface="Calibri" panose="020F0502020204030204" pitchFamily="34" charset="0"/>
              </a:rPr>
              <a:t>19</a:t>
            </a:r>
            <a:r>
              <a:rPr lang="fr-FR" sz="3600" b="1" dirty="0">
                <a:solidFill>
                  <a:srgbClr val="333333"/>
                </a:solidFill>
                <a:effectLst/>
                <a:latin typeface="Calibri" panose="020F0502020204030204" pitchFamily="34" charset="0"/>
                <a:ea typeface="Calibri" panose="020F0502020204030204" pitchFamily="34" charset="0"/>
              </a:rPr>
              <a:t> Joseph, son époux, qui était un </a:t>
            </a:r>
            <a:r>
              <a:rPr lang="fr-FR" sz="3600" b="1" dirty="0">
                <a:solidFill>
                  <a:srgbClr val="FF0000"/>
                </a:solidFill>
                <a:effectLst/>
                <a:latin typeface="Calibri" panose="020F0502020204030204" pitchFamily="34" charset="0"/>
                <a:ea typeface="Calibri" panose="020F0502020204030204" pitchFamily="34" charset="0"/>
              </a:rPr>
              <a:t>homme juste</a:t>
            </a:r>
            <a:r>
              <a:rPr lang="fr-FR" sz="3600" b="1" dirty="0">
                <a:solidFill>
                  <a:srgbClr val="333333"/>
                </a:solidFill>
                <a:effectLst/>
                <a:latin typeface="Calibri" panose="020F0502020204030204" pitchFamily="34" charset="0"/>
                <a:ea typeface="Calibri" panose="020F0502020204030204" pitchFamily="34" charset="0"/>
              </a:rPr>
              <a:t>,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et ne voulait pas la dénoncer publiquement,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décida de la </a:t>
            </a:r>
            <a:r>
              <a:rPr lang="fr-FR" sz="3600" b="1" dirty="0">
                <a:solidFill>
                  <a:schemeClr val="tx1"/>
                </a:solidFill>
                <a:effectLst/>
                <a:latin typeface="Calibri" panose="020F0502020204030204" pitchFamily="34" charset="0"/>
                <a:ea typeface="Calibri" panose="020F0502020204030204" pitchFamily="34" charset="0"/>
              </a:rPr>
              <a:t>renvoyer en secret.</a:t>
            </a:r>
            <a:endParaRPr lang="fr-FR" sz="3600" b="1" dirty="0">
              <a:solidFill>
                <a:schemeClr val="tx1"/>
              </a:solidFill>
            </a:endParaRPr>
          </a:p>
        </p:txBody>
      </p:sp>
      <p:pic>
        <p:nvPicPr>
          <p:cNvPr id="6" name="Image 5">
            <a:extLst>
              <a:ext uri="{FF2B5EF4-FFF2-40B4-BE49-F238E27FC236}">
                <a16:creationId xmlns:a16="http://schemas.microsoft.com/office/drawing/2014/main" id="{A27D74AA-6524-E9D6-8C1D-6BAE2C87F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6202" y="564876"/>
            <a:ext cx="3538735" cy="5175514"/>
          </a:xfrm>
          <a:prstGeom prst="rect">
            <a:avLst/>
          </a:prstGeom>
        </p:spPr>
      </p:pic>
    </p:spTree>
    <p:extLst>
      <p:ext uri="{BB962C8B-B14F-4D97-AF65-F5344CB8AC3E}">
        <p14:creationId xmlns:p14="http://schemas.microsoft.com/office/powerpoint/2010/main" val="868482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904584" y="2175662"/>
            <a:ext cx="8521832" cy="125333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Qu’est-ce qu’un homme juste dans la bible ? </a:t>
            </a:r>
          </a:p>
        </p:txBody>
      </p:sp>
      <p:sp>
        <p:nvSpPr>
          <p:cNvPr id="3" name="ZoneTexte 2">
            <a:extLst>
              <a:ext uri="{FF2B5EF4-FFF2-40B4-BE49-F238E27FC236}">
                <a16:creationId xmlns:a16="http://schemas.microsoft.com/office/drawing/2014/main" id="{64D322D8-81BC-D06C-A502-94EE640182AC}"/>
              </a:ext>
            </a:extLst>
          </p:cNvPr>
          <p:cNvSpPr txBox="1"/>
          <p:nvPr/>
        </p:nvSpPr>
        <p:spPr>
          <a:xfrm>
            <a:off x="174172" y="128842"/>
            <a:ext cx="60960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homme juste</a:t>
            </a:r>
            <a:endParaRPr lang="fr-FR" dirty="0"/>
          </a:p>
        </p:txBody>
      </p:sp>
      <p:pic>
        <p:nvPicPr>
          <p:cNvPr id="4" name="Image 3">
            <a:extLst>
              <a:ext uri="{FF2B5EF4-FFF2-40B4-BE49-F238E27FC236}">
                <a16:creationId xmlns:a16="http://schemas.microsoft.com/office/drawing/2014/main" id="{55B55659-27DE-E320-EDA5-0B868821D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2519" y="1498872"/>
            <a:ext cx="3538735" cy="5175514"/>
          </a:xfrm>
          <a:prstGeom prst="rect">
            <a:avLst/>
          </a:prstGeom>
        </p:spPr>
      </p:pic>
    </p:spTree>
    <p:extLst>
      <p:ext uri="{BB962C8B-B14F-4D97-AF65-F5344CB8AC3E}">
        <p14:creationId xmlns:p14="http://schemas.microsoft.com/office/powerpoint/2010/main" val="864101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1460310" y="1895265"/>
            <a:ext cx="6507473" cy="2253451"/>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fr-FR" sz="2800" b="1" dirty="0">
                <a:solidFill>
                  <a:schemeClr val="tx1"/>
                </a:solidFill>
              </a:rPr>
              <a:t>Psaume 1, 6 </a:t>
            </a:r>
          </a:p>
          <a:p>
            <a:pPr>
              <a:lnSpc>
                <a:spcPct val="150000"/>
              </a:lnSpc>
            </a:pPr>
            <a:r>
              <a:rPr lang="fr-FR" sz="2800" b="1" dirty="0">
                <a:solidFill>
                  <a:schemeClr val="tx1"/>
                </a:solidFill>
              </a:rPr>
              <a:t>Le Seigneur connaît le chemin des justes, </a:t>
            </a:r>
          </a:p>
          <a:p>
            <a:pPr>
              <a:lnSpc>
                <a:spcPct val="150000"/>
              </a:lnSpc>
            </a:pPr>
            <a:r>
              <a:rPr lang="fr-FR" sz="2800" b="1" dirty="0">
                <a:solidFill>
                  <a:schemeClr val="tx1"/>
                </a:solidFill>
              </a:rPr>
              <a:t>mais le chemin des méchants se perdra.</a:t>
            </a: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1583141" y="4616688"/>
            <a:ext cx="6384642" cy="1149515"/>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tx1"/>
                </a:solidFill>
              </a:rPr>
              <a:t>Le juste est celui qui est ajusté à Dieu.</a:t>
            </a:r>
          </a:p>
        </p:txBody>
      </p:sp>
      <p:sp>
        <p:nvSpPr>
          <p:cNvPr id="3" name="ZoneTexte 2">
            <a:extLst>
              <a:ext uri="{FF2B5EF4-FFF2-40B4-BE49-F238E27FC236}">
                <a16:creationId xmlns:a16="http://schemas.microsoft.com/office/drawing/2014/main" id="{F0E3A5A4-15E0-7208-85AF-235B88F089BA}"/>
              </a:ext>
            </a:extLst>
          </p:cNvPr>
          <p:cNvSpPr txBox="1"/>
          <p:nvPr/>
        </p:nvSpPr>
        <p:spPr>
          <a:xfrm>
            <a:off x="60960" y="80226"/>
            <a:ext cx="60960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homme juste</a:t>
            </a:r>
            <a:endParaRPr lang="fr-FR" dirty="0"/>
          </a:p>
        </p:txBody>
      </p:sp>
      <p:pic>
        <p:nvPicPr>
          <p:cNvPr id="4" name="Image 3">
            <a:extLst>
              <a:ext uri="{FF2B5EF4-FFF2-40B4-BE49-F238E27FC236}">
                <a16:creationId xmlns:a16="http://schemas.microsoft.com/office/drawing/2014/main" id="{FE52E104-B7DB-0165-0F2F-3E0C48651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553" y="449558"/>
            <a:ext cx="3538735" cy="5175514"/>
          </a:xfrm>
          <a:prstGeom prst="rect">
            <a:avLst/>
          </a:prstGeom>
        </p:spPr>
      </p:pic>
    </p:spTree>
    <p:extLst>
      <p:ext uri="{BB962C8B-B14F-4D97-AF65-F5344CB8AC3E}">
        <p14:creationId xmlns:p14="http://schemas.microsoft.com/office/powerpoint/2010/main" val="191431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779245" y="2420847"/>
            <a:ext cx="8085351" cy="270376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b="1" dirty="0">
                <a:solidFill>
                  <a:schemeClr val="tx1"/>
                </a:solidFill>
              </a:rPr>
              <a:t>« Le juste est celui qui sait que la vie vient de plus loin que nous, qu’on ne peut mettre la main sur les autres, que la vie, c’est une certaine liberté. » </a:t>
            </a:r>
          </a:p>
          <a:p>
            <a:pPr algn="r">
              <a:lnSpc>
                <a:spcPct val="115000"/>
              </a:lnSpc>
              <a:spcAft>
                <a:spcPts val="1000"/>
              </a:spcAft>
            </a:pPr>
            <a:r>
              <a:rPr lang="fr-FR" sz="2000" b="1" dirty="0">
                <a:solidFill>
                  <a:schemeClr val="tx1"/>
                </a:solidFill>
              </a:rPr>
              <a:t>Philippe Lefebvre </a:t>
            </a:r>
          </a:p>
        </p:txBody>
      </p:sp>
      <p:sp>
        <p:nvSpPr>
          <p:cNvPr id="6" name="ZoneTexte 5">
            <a:extLst>
              <a:ext uri="{FF2B5EF4-FFF2-40B4-BE49-F238E27FC236}">
                <a16:creationId xmlns:a16="http://schemas.microsoft.com/office/drawing/2014/main" id="{71E6E267-84D1-9905-B3DB-B9594BA8E093}"/>
              </a:ext>
            </a:extLst>
          </p:cNvPr>
          <p:cNvSpPr txBox="1"/>
          <p:nvPr/>
        </p:nvSpPr>
        <p:spPr>
          <a:xfrm>
            <a:off x="209006" y="102604"/>
            <a:ext cx="6096000"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homme juste</a:t>
            </a:r>
            <a:endParaRPr lang="fr-FR" dirty="0"/>
          </a:p>
        </p:txBody>
      </p:sp>
      <p:pic>
        <p:nvPicPr>
          <p:cNvPr id="9" name="Image 8">
            <a:extLst>
              <a:ext uri="{FF2B5EF4-FFF2-40B4-BE49-F238E27FC236}">
                <a16:creationId xmlns:a16="http://schemas.microsoft.com/office/drawing/2014/main" id="{00D6044F-14FD-AF9F-2C3C-4034B9128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7869" y="471936"/>
            <a:ext cx="3538735" cy="5175514"/>
          </a:xfrm>
          <a:prstGeom prst="rect">
            <a:avLst/>
          </a:prstGeom>
        </p:spPr>
      </p:pic>
    </p:spTree>
    <p:extLst>
      <p:ext uri="{BB962C8B-B14F-4D97-AF65-F5344CB8AC3E}">
        <p14:creationId xmlns:p14="http://schemas.microsoft.com/office/powerpoint/2010/main" val="4292350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491319" y="2000923"/>
            <a:ext cx="7083187" cy="270755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u="sng" dirty="0">
                <a:hlinkClick r:id="rId2"/>
              </a:rPr>
              <a:t>Mt 1, 1-15</a:t>
            </a:r>
            <a:r>
              <a:rPr lang="fr-FR" sz="2800" dirty="0"/>
              <a:t> </a:t>
            </a:r>
          </a:p>
          <a:p>
            <a:pPr algn="ctr">
              <a:lnSpc>
                <a:spcPct val="150000"/>
              </a:lnSpc>
            </a:pPr>
            <a:r>
              <a:rPr lang="fr-FR" sz="2800" b="1" dirty="0">
                <a:solidFill>
                  <a:schemeClr val="tx1"/>
                </a:solidFill>
              </a:rPr>
              <a:t>Matthieu présente une longue généalogie </a:t>
            </a:r>
          </a:p>
          <a:p>
            <a:pPr algn="ctr">
              <a:lnSpc>
                <a:spcPct val="150000"/>
              </a:lnSpc>
            </a:pPr>
            <a:r>
              <a:rPr lang="fr-FR" sz="2800" b="1" dirty="0">
                <a:solidFill>
                  <a:schemeClr val="tx1"/>
                </a:solidFill>
              </a:rPr>
              <a:t>sur 15 versets. </a:t>
            </a:r>
          </a:p>
          <a:p>
            <a:pPr algn="ctr">
              <a:lnSpc>
                <a:spcPct val="150000"/>
              </a:lnSpc>
            </a:pPr>
            <a:r>
              <a:rPr lang="fr-FR" sz="2800" b="1" dirty="0">
                <a:solidFill>
                  <a:schemeClr val="tx1"/>
                </a:solidFill>
              </a:rPr>
              <a:t>Quelle importance de faire une généalogie ?</a:t>
            </a:r>
          </a:p>
        </p:txBody>
      </p:sp>
      <p:sp>
        <p:nvSpPr>
          <p:cNvPr id="4" name="Rectangle 3"/>
          <p:cNvSpPr/>
          <p:nvPr/>
        </p:nvSpPr>
        <p:spPr>
          <a:xfrm>
            <a:off x="221968" y="204572"/>
            <a:ext cx="1697901" cy="369332"/>
          </a:xfrm>
          <a:prstGeom prst="rect">
            <a:avLst/>
          </a:prstGeom>
        </p:spPr>
        <p:txBody>
          <a:bodyPr wrap="none">
            <a:spAutoFit/>
          </a:bodyPr>
          <a:lstStyle/>
          <a:p>
            <a:r>
              <a:rPr lang="fr-FR" altLang="zh-CN" dirty="0">
                <a:solidFill>
                  <a:srgbClr val="FF0000"/>
                </a:solidFill>
                <a:latin typeface="Arial" pitchFamily="34" charset="0"/>
                <a:ea typeface="Times New Roman" pitchFamily="18" charset="0"/>
                <a:cs typeface="Arial" pitchFamily="34" charset="0"/>
              </a:rPr>
              <a:t>GENEALOGIE</a:t>
            </a:r>
            <a:endParaRPr lang="fr-FR" dirty="0"/>
          </a:p>
        </p:txBody>
      </p:sp>
      <p:pic>
        <p:nvPicPr>
          <p:cNvPr id="8" name="Image 7" descr="arbre de Jessé Gallardon.jpg"/>
          <p:cNvPicPr>
            <a:picLocks noChangeAspect="1"/>
          </p:cNvPicPr>
          <p:nvPr/>
        </p:nvPicPr>
        <p:blipFill>
          <a:blip r:embed="rId3"/>
          <a:stretch>
            <a:fillRect/>
          </a:stretch>
        </p:blipFill>
        <p:spPr>
          <a:xfrm>
            <a:off x="8324989" y="0"/>
            <a:ext cx="3867011" cy="6858000"/>
          </a:xfrm>
          <a:prstGeom prst="rect">
            <a:avLst/>
          </a:prstGeom>
        </p:spPr>
      </p:pic>
    </p:spTree>
    <p:extLst>
      <p:ext uri="{BB962C8B-B14F-4D97-AF65-F5344CB8AC3E}">
        <p14:creationId xmlns:p14="http://schemas.microsoft.com/office/powerpoint/2010/main" val="4025824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72079248-ECDC-4D6A-55AA-5BADFF20551D}"/>
              </a:ext>
            </a:extLst>
          </p:cNvPr>
          <p:cNvSpPr/>
          <p:nvPr/>
        </p:nvSpPr>
        <p:spPr>
          <a:xfrm>
            <a:off x="2374711" y="966608"/>
            <a:ext cx="6801426" cy="451058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b="1" dirty="0">
                <a:solidFill>
                  <a:srgbClr val="BF2329"/>
                </a:solidFill>
                <a:effectLst/>
                <a:latin typeface="Calibri" panose="020F0502020204030204" pitchFamily="34" charset="0"/>
                <a:ea typeface="Calibri" panose="020F0502020204030204" pitchFamily="34" charset="0"/>
              </a:rPr>
              <a:t>19</a:t>
            </a:r>
            <a:r>
              <a:rPr lang="fr-FR" sz="3600" b="1" dirty="0">
                <a:solidFill>
                  <a:srgbClr val="333333"/>
                </a:solidFill>
                <a:effectLst/>
                <a:latin typeface="Calibri" panose="020F0502020204030204" pitchFamily="34" charset="0"/>
                <a:ea typeface="Calibri" panose="020F0502020204030204" pitchFamily="34" charset="0"/>
              </a:rPr>
              <a:t> Joseph, son époux, qui était un </a:t>
            </a:r>
            <a:r>
              <a:rPr lang="fr-FR" sz="3600" b="1" dirty="0">
                <a:solidFill>
                  <a:schemeClr val="tx1"/>
                </a:solidFill>
                <a:effectLst/>
                <a:latin typeface="Calibri" panose="020F0502020204030204" pitchFamily="34" charset="0"/>
                <a:ea typeface="Calibri" panose="020F0502020204030204" pitchFamily="34" charset="0"/>
              </a:rPr>
              <a:t>homme juste,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et ne voulait pas la </a:t>
            </a:r>
            <a:r>
              <a:rPr lang="fr-FR" sz="3600" b="1" dirty="0">
                <a:solidFill>
                  <a:srgbClr val="FF0000"/>
                </a:solidFill>
                <a:effectLst/>
                <a:latin typeface="Calibri" panose="020F0502020204030204" pitchFamily="34" charset="0"/>
                <a:ea typeface="Calibri" panose="020F0502020204030204" pitchFamily="34" charset="0"/>
              </a:rPr>
              <a:t>dénoncer publiquement, </a:t>
            </a:r>
          </a:p>
          <a:p>
            <a:pPr algn="ctr">
              <a:lnSpc>
                <a:spcPct val="150000"/>
              </a:lnSpc>
            </a:pPr>
            <a:r>
              <a:rPr lang="fr-FR" sz="3600" b="1" dirty="0">
                <a:solidFill>
                  <a:srgbClr val="FF0000"/>
                </a:solidFill>
                <a:effectLst/>
                <a:latin typeface="Calibri" panose="020F0502020204030204" pitchFamily="34" charset="0"/>
                <a:ea typeface="Calibri" panose="020F0502020204030204" pitchFamily="34" charset="0"/>
              </a:rPr>
              <a:t>décida de la renvoyer en secret</a:t>
            </a:r>
            <a:r>
              <a:rPr lang="fr-FR" sz="3600" b="1" dirty="0">
                <a:solidFill>
                  <a:schemeClr val="tx1"/>
                </a:solidFill>
                <a:effectLst/>
                <a:latin typeface="Calibri" panose="020F0502020204030204" pitchFamily="34" charset="0"/>
                <a:ea typeface="Calibri" panose="020F0502020204030204" pitchFamily="34" charset="0"/>
              </a:rPr>
              <a:t>.</a:t>
            </a:r>
            <a:endParaRPr lang="fr-FR" sz="3600" b="1" dirty="0">
              <a:solidFill>
                <a:schemeClr val="tx1"/>
              </a:solidFill>
            </a:endParaRPr>
          </a:p>
        </p:txBody>
      </p:sp>
      <p:pic>
        <p:nvPicPr>
          <p:cNvPr id="6" name="Image 5">
            <a:extLst>
              <a:ext uri="{FF2B5EF4-FFF2-40B4-BE49-F238E27FC236}">
                <a16:creationId xmlns:a16="http://schemas.microsoft.com/office/drawing/2014/main" id="{C49C6DB9-D7D4-81C2-D9BB-BFE757194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7921" y="488936"/>
            <a:ext cx="3538735" cy="5175514"/>
          </a:xfrm>
          <a:prstGeom prst="rect">
            <a:avLst/>
          </a:prstGeom>
        </p:spPr>
      </p:pic>
    </p:spTree>
    <p:extLst>
      <p:ext uri="{BB962C8B-B14F-4D97-AF65-F5344CB8AC3E}">
        <p14:creationId xmlns:p14="http://schemas.microsoft.com/office/powerpoint/2010/main" val="1766008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685335" y="1795778"/>
            <a:ext cx="5864525" cy="228244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dirty="0">
                <a:solidFill>
                  <a:schemeClr val="tx1"/>
                </a:solidFill>
              </a:rPr>
              <a:t>Renvoyer </a:t>
            </a:r>
            <a:r>
              <a:rPr lang="fr-FR" sz="2800" b="1" dirty="0" err="1">
                <a:solidFill>
                  <a:schemeClr val="tx1"/>
                </a:solidFill>
              </a:rPr>
              <a:t>Litt</a:t>
            </a:r>
            <a:r>
              <a:rPr lang="fr-FR" sz="2800" b="1" dirty="0">
                <a:solidFill>
                  <a:schemeClr val="tx1"/>
                </a:solidFill>
              </a:rPr>
              <a:t> répudier </a:t>
            </a:r>
          </a:p>
          <a:p>
            <a:pPr algn="ctr">
              <a:lnSpc>
                <a:spcPct val="150000"/>
              </a:lnSpc>
            </a:pPr>
            <a:r>
              <a:rPr lang="fr-FR" sz="2800" b="1" dirty="0">
                <a:solidFill>
                  <a:schemeClr val="tx1"/>
                </a:solidFill>
              </a:rPr>
              <a:t>Pourquoi Joseph la renvoie-t-il ?</a:t>
            </a:r>
          </a:p>
          <a:p>
            <a:pPr algn="ctr">
              <a:lnSpc>
                <a:spcPct val="150000"/>
              </a:lnSpc>
            </a:pPr>
            <a:r>
              <a:rPr lang="fr-FR" sz="2800" b="1" dirty="0">
                <a:solidFill>
                  <a:schemeClr val="tx1"/>
                </a:solidFill>
              </a:rPr>
              <a:t>Et pourquoi en secret ?  </a:t>
            </a:r>
          </a:p>
        </p:txBody>
      </p:sp>
      <p:sp>
        <p:nvSpPr>
          <p:cNvPr id="2" name="ZoneTexte 1">
            <a:extLst>
              <a:ext uri="{FF2B5EF4-FFF2-40B4-BE49-F238E27FC236}">
                <a16:creationId xmlns:a16="http://schemas.microsoft.com/office/drawing/2014/main" id="{781779D3-E756-79A9-E817-A3FC3C548393}"/>
              </a:ext>
            </a:extLst>
          </p:cNvPr>
          <p:cNvSpPr txBox="1"/>
          <p:nvPr/>
        </p:nvSpPr>
        <p:spPr>
          <a:xfrm>
            <a:off x="-1140823" y="147097"/>
            <a:ext cx="6096000" cy="646331"/>
          </a:xfrm>
          <a:prstGeom prst="rect">
            <a:avLst/>
          </a:prstGeom>
          <a:noFill/>
        </p:spPr>
        <p:txBody>
          <a:bodyPr wrap="square">
            <a:spAutoFit/>
          </a:bodyPr>
          <a:lstStyle/>
          <a:p>
            <a:pPr algn="ctr"/>
            <a:r>
              <a:rPr lang="fr-FR" sz="1800" dirty="0">
                <a:solidFill>
                  <a:srgbClr val="FF0000"/>
                </a:solidFill>
                <a:effectLst/>
                <a:latin typeface="Calibri" panose="020F0502020204030204" pitchFamily="34" charset="0"/>
                <a:ea typeface="Calibri" panose="020F0502020204030204" pitchFamily="34" charset="0"/>
              </a:rPr>
              <a:t>dénoncer publiquement, </a:t>
            </a:r>
          </a:p>
          <a:p>
            <a:pPr algn="ctr"/>
            <a:r>
              <a:rPr lang="fr-FR" sz="1800" dirty="0">
                <a:solidFill>
                  <a:srgbClr val="FF0000"/>
                </a:solidFill>
                <a:effectLst/>
                <a:latin typeface="Calibri" panose="020F0502020204030204" pitchFamily="34" charset="0"/>
                <a:ea typeface="Calibri" panose="020F0502020204030204" pitchFamily="34" charset="0"/>
              </a:rPr>
              <a:t>décida de la renvoyer en secret</a:t>
            </a:r>
            <a:endParaRPr lang="fr-FR" dirty="0"/>
          </a:p>
        </p:txBody>
      </p:sp>
      <p:pic>
        <p:nvPicPr>
          <p:cNvPr id="3" name="Image 2">
            <a:extLst>
              <a:ext uri="{FF2B5EF4-FFF2-40B4-BE49-F238E27FC236}">
                <a16:creationId xmlns:a16="http://schemas.microsoft.com/office/drawing/2014/main" id="{DD50809A-2EDE-AAE5-7082-93A31DF33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825" y="27432"/>
            <a:ext cx="3538735" cy="5175514"/>
          </a:xfrm>
          <a:prstGeom prst="rect">
            <a:avLst/>
          </a:prstGeom>
        </p:spPr>
      </p:pic>
    </p:spTree>
    <p:extLst>
      <p:ext uri="{BB962C8B-B14F-4D97-AF65-F5344CB8AC3E}">
        <p14:creationId xmlns:p14="http://schemas.microsoft.com/office/powerpoint/2010/main" val="3873673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215702" y="790887"/>
            <a:ext cx="9022535" cy="1882871"/>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fr-FR" sz="2800" b="1" dirty="0">
                <a:solidFill>
                  <a:schemeClr val="tx1"/>
                </a:solidFill>
              </a:rPr>
              <a:t>Joseph, en gardant le secret ne suit pas la loi qui demandait de la dénoncer et de la lapider. </a:t>
            </a:r>
          </a:p>
          <a:p>
            <a:pPr lvl="0"/>
            <a:r>
              <a:rPr lang="fr-FR" sz="2800" b="1" dirty="0">
                <a:solidFill>
                  <a:schemeClr val="tx1"/>
                </a:solidFill>
              </a:rPr>
              <a:t>Il veut sauver Marie. </a:t>
            </a: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791078" y="5848654"/>
            <a:ext cx="7159752" cy="63996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800" b="1" dirty="0">
                <a:solidFill>
                  <a:prstClr val="black"/>
                </a:solidFill>
              </a:rPr>
              <a:t>Jésus ne renvoie pas la femme mais la sauve. </a:t>
            </a:r>
          </a:p>
        </p:txBody>
      </p:sp>
      <p:sp>
        <p:nvSpPr>
          <p:cNvPr id="2" name="ZoneTexte 1">
            <a:extLst>
              <a:ext uri="{FF2B5EF4-FFF2-40B4-BE49-F238E27FC236}">
                <a16:creationId xmlns:a16="http://schemas.microsoft.com/office/drawing/2014/main" id="{31FCECE1-C342-0D6F-F267-ADEBEAAD482F}"/>
              </a:ext>
            </a:extLst>
          </p:cNvPr>
          <p:cNvSpPr txBox="1"/>
          <p:nvPr/>
        </p:nvSpPr>
        <p:spPr>
          <a:xfrm>
            <a:off x="-1442575" y="0"/>
            <a:ext cx="6096000" cy="646331"/>
          </a:xfrm>
          <a:prstGeom prst="rect">
            <a:avLst/>
          </a:prstGeom>
          <a:noFill/>
        </p:spPr>
        <p:txBody>
          <a:bodyPr wrap="square">
            <a:spAutoFit/>
          </a:bodyPr>
          <a:lstStyle/>
          <a:p>
            <a:pPr algn="ctr"/>
            <a:r>
              <a:rPr lang="fr-FR" sz="1800" dirty="0">
                <a:solidFill>
                  <a:srgbClr val="FF0000"/>
                </a:solidFill>
                <a:effectLst/>
                <a:latin typeface="Calibri" panose="020F0502020204030204" pitchFamily="34" charset="0"/>
                <a:ea typeface="Calibri" panose="020F0502020204030204" pitchFamily="34" charset="0"/>
              </a:rPr>
              <a:t>dénoncer publiquement, </a:t>
            </a:r>
          </a:p>
          <a:p>
            <a:pPr algn="ctr"/>
            <a:r>
              <a:rPr lang="fr-FR" sz="1800" dirty="0">
                <a:solidFill>
                  <a:srgbClr val="FF0000"/>
                </a:solidFill>
                <a:effectLst/>
                <a:latin typeface="Calibri" panose="020F0502020204030204" pitchFamily="34" charset="0"/>
                <a:ea typeface="Calibri" panose="020F0502020204030204" pitchFamily="34" charset="0"/>
              </a:rPr>
              <a:t>décida de la renvoyer en secret</a:t>
            </a:r>
            <a:endParaRPr lang="fr-FR" dirty="0"/>
          </a:p>
        </p:txBody>
      </p:sp>
      <p:sp>
        <p:nvSpPr>
          <p:cNvPr id="4" name="Rectangle : coins arrondis 3">
            <a:extLst>
              <a:ext uri="{FF2B5EF4-FFF2-40B4-BE49-F238E27FC236}">
                <a16:creationId xmlns:a16="http://schemas.microsoft.com/office/drawing/2014/main" id="{A0371A83-9681-3F74-8748-1DA332D4A147}"/>
              </a:ext>
            </a:extLst>
          </p:cNvPr>
          <p:cNvSpPr/>
          <p:nvPr/>
        </p:nvSpPr>
        <p:spPr>
          <a:xfrm>
            <a:off x="215702" y="2869312"/>
            <a:ext cx="8632891" cy="2783787"/>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Renvoie-la : même verbe utilisé pour la cananéenne.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Mt 15, 22-23 </a:t>
            </a:r>
            <a:r>
              <a:rPr kumimoji="0" lang="fr-FR" sz="2400" b="0" i="1" u="none" strike="noStrike" kern="1200" cap="none" spc="0" normalizeH="0" baseline="0" noProof="0" dirty="0">
                <a:ln>
                  <a:noFill/>
                </a:ln>
                <a:solidFill>
                  <a:prstClr val="black"/>
                </a:solidFill>
                <a:effectLst/>
                <a:uLnTx/>
                <a:uFillTx/>
                <a:latin typeface="Calibri"/>
                <a:ea typeface="+mn-ea"/>
                <a:cs typeface="+mn-cs"/>
              </a:rPr>
              <a:t>Voici qu’une Cananéenne, venue de ces territoires, disait en criant : « Prends pitié de moi, Seigneur, fils de David ! Ma fille est tourmentée par un démon.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prstClr val="black"/>
                </a:solidFill>
                <a:effectLst/>
                <a:uLnTx/>
                <a:uFillTx/>
                <a:latin typeface="Calibri"/>
                <a:ea typeface="+mn-ea"/>
                <a:cs typeface="+mn-cs"/>
              </a:rPr>
              <a:t>Mais il ne lui répondit pas un mot. Les disciples s’approchèrent pour lui demander : « Renvoie-la, car elle nous poursuit de ses cris ! »</a:t>
            </a:r>
          </a:p>
        </p:txBody>
      </p:sp>
      <p:pic>
        <p:nvPicPr>
          <p:cNvPr id="3" name="Image 2">
            <a:extLst>
              <a:ext uri="{FF2B5EF4-FFF2-40B4-BE49-F238E27FC236}">
                <a16:creationId xmlns:a16="http://schemas.microsoft.com/office/drawing/2014/main" id="{C78A197E-C0FB-C283-D9DB-1E615A62B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7563" y="1206673"/>
            <a:ext cx="3538735" cy="5175514"/>
          </a:xfrm>
          <a:prstGeom prst="rect">
            <a:avLst/>
          </a:prstGeom>
        </p:spPr>
      </p:pic>
    </p:spTree>
    <p:extLst>
      <p:ext uri="{BB962C8B-B14F-4D97-AF65-F5344CB8AC3E}">
        <p14:creationId xmlns:p14="http://schemas.microsoft.com/office/powerpoint/2010/main" val="403042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164038" y="1000926"/>
            <a:ext cx="9196094" cy="285041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chemeClr val="tx1"/>
                </a:solidFill>
              </a:rPr>
              <a:t>Joseph avait deux solutions : dénoncer sa fiancée. </a:t>
            </a:r>
          </a:p>
          <a:p>
            <a:pPr>
              <a:lnSpc>
                <a:spcPct val="115000"/>
              </a:lnSpc>
              <a:spcAft>
                <a:spcPts val="1000"/>
              </a:spcAft>
            </a:pPr>
            <a:r>
              <a:rPr lang="fr-FR" sz="2800" b="1" dirty="0">
                <a:solidFill>
                  <a:schemeClr val="tx1"/>
                </a:solidFill>
              </a:rPr>
              <a:t>Ou ne rien dire et laisser Marie épouser le père de l’enfant. </a:t>
            </a:r>
            <a:r>
              <a:rPr lang="fr-FR" b="1" dirty="0">
                <a:solidFill>
                  <a:schemeClr val="tx1"/>
                </a:solidFill>
              </a:rPr>
              <a:t>Antoine </a:t>
            </a:r>
            <a:r>
              <a:rPr lang="fr-FR" b="1" dirty="0" err="1">
                <a:solidFill>
                  <a:schemeClr val="tx1"/>
                </a:solidFill>
              </a:rPr>
              <a:t>Nouis</a:t>
            </a:r>
            <a:endParaRPr lang="fr-FR" b="1" dirty="0">
              <a:solidFill>
                <a:schemeClr val="tx1"/>
              </a:solidFill>
            </a:endParaRPr>
          </a:p>
          <a:p>
            <a:pPr>
              <a:lnSpc>
                <a:spcPct val="115000"/>
              </a:lnSpc>
              <a:spcAft>
                <a:spcPts val="1000"/>
              </a:spcAft>
            </a:pPr>
            <a:r>
              <a:rPr lang="fr-FR" sz="2800" b="1" dirty="0">
                <a:solidFill>
                  <a:schemeClr val="tx1"/>
                </a:solidFill>
              </a:rPr>
              <a:t>Il se risque complètement auprès de Marie en ne la dénonçant pas.</a:t>
            </a: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1486791" y="4236462"/>
            <a:ext cx="7873341" cy="208009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chemeClr val="tx1"/>
                </a:solidFill>
              </a:rPr>
              <a:t>Jésus, en ne renvoyant pas la femme cananéenne, </a:t>
            </a:r>
          </a:p>
          <a:p>
            <a:pPr>
              <a:lnSpc>
                <a:spcPct val="115000"/>
              </a:lnSpc>
              <a:spcAft>
                <a:spcPts val="1000"/>
              </a:spcAft>
            </a:pPr>
            <a:r>
              <a:rPr lang="fr-FR" sz="2800" b="1" dirty="0">
                <a:solidFill>
                  <a:schemeClr val="tx1"/>
                </a:solidFill>
              </a:rPr>
              <a:t>mais en l’accueillant et la guérissant, </a:t>
            </a:r>
          </a:p>
          <a:p>
            <a:pPr>
              <a:lnSpc>
                <a:spcPct val="115000"/>
              </a:lnSpc>
              <a:spcAft>
                <a:spcPts val="1000"/>
              </a:spcAft>
            </a:pPr>
            <a:r>
              <a:rPr lang="fr-FR" sz="2800" b="1" dirty="0">
                <a:solidFill>
                  <a:schemeClr val="tx1"/>
                </a:solidFill>
              </a:rPr>
              <a:t>dit que Dieu veut la rencontre, et non le renvoi.</a:t>
            </a:r>
          </a:p>
        </p:txBody>
      </p:sp>
      <p:sp>
        <p:nvSpPr>
          <p:cNvPr id="2" name="ZoneTexte 1">
            <a:extLst>
              <a:ext uri="{FF2B5EF4-FFF2-40B4-BE49-F238E27FC236}">
                <a16:creationId xmlns:a16="http://schemas.microsoft.com/office/drawing/2014/main" id="{B1208FB5-A7FE-A691-49E7-D5E369FC8063}"/>
              </a:ext>
            </a:extLst>
          </p:cNvPr>
          <p:cNvSpPr txBox="1"/>
          <p:nvPr/>
        </p:nvSpPr>
        <p:spPr>
          <a:xfrm>
            <a:off x="329499" y="147098"/>
            <a:ext cx="4625677" cy="646331"/>
          </a:xfrm>
          <a:prstGeom prst="rect">
            <a:avLst/>
          </a:prstGeom>
          <a:noFill/>
        </p:spPr>
        <p:txBody>
          <a:bodyPr wrap="square">
            <a:spAutoFit/>
          </a:bodyPr>
          <a:lstStyle/>
          <a:p>
            <a:pPr algn="ctr"/>
            <a:r>
              <a:rPr lang="fr-FR" sz="1800" dirty="0">
                <a:solidFill>
                  <a:srgbClr val="FF0000"/>
                </a:solidFill>
                <a:effectLst/>
                <a:latin typeface="Calibri" panose="020F0502020204030204" pitchFamily="34" charset="0"/>
                <a:ea typeface="Calibri" panose="020F0502020204030204" pitchFamily="34" charset="0"/>
              </a:rPr>
              <a:t>dénoncer publiquement, </a:t>
            </a:r>
          </a:p>
          <a:p>
            <a:pPr algn="ctr"/>
            <a:r>
              <a:rPr lang="fr-FR" sz="1800" dirty="0">
                <a:solidFill>
                  <a:srgbClr val="FF0000"/>
                </a:solidFill>
                <a:effectLst/>
                <a:latin typeface="Calibri" panose="020F0502020204030204" pitchFamily="34" charset="0"/>
                <a:ea typeface="Calibri" panose="020F0502020204030204" pitchFamily="34" charset="0"/>
              </a:rPr>
              <a:t>décida de la renvoyer en secret</a:t>
            </a:r>
            <a:endParaRPr lang="fr-FR" dirty="0"/>
          </a:p>
        </p:txBody>
      </p:sp>
      <p:pic>
        <p:nvPicPr>
          <p:cNvPr id="4" name="Image 3">
            <a:extLst>
              <a:ext uri="{FF2B5EF4-FFF2-40B4-BE49-F238E27FC236}">
                <a16:creationId xmlns:a16="http://schemas.microsoft.com/office/drawing/2014/main" id="{F3D04B0D-E023-8B11-F3F4-741727EB9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9599" y="1263584"/>
            <a:ext cx="3538735" cy="5175514"/>
          </a:xfrm>
          <a:prstGeom prst="rect">
            <a:avLst/>
          </a:prstGeom>
        </p:spPr>
      </p:pic>
    </p:spTree>
    <p:extLst>
      <p:ext uri="{BB962C8B-B14F-4D97-AF65-F5344CB8AC3E}">
        <p14:creationId xmlns:p14="http://schemas.microsoft.com/office/powerpoint/2010/main" val="347649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44A45086-9996-6336-2797-35C30FFBE900}"/>
              </a:ext>
            </a:extLst>
          </p:cNvPr>
          <p:cNvSpPr/>
          <p:nvPr/>
        </p:nvSpPr>
        <p:spPr>
          <a:xfrm>
            <a:off x="4108164" y="1285474"/>
            <a:ext cx="7342308" cy="278497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b="1" dirty="0">
                <a:solidFill>
                  <a:srgbClr val="BF2329"/>
                </a:solidFill>
                <a:effectLst/>
                <a:latin typeface="Calibri" panose="020F0502020204030204" pitchFamily="34" charset="0"/>
                <a:ea typeface="Calibri" panose="020F0502020204030204" pitchFamily="34" charset="0"/>
              </a:rPr>
              <a:t>20</a:t>
            </a:r>
            <a:r>
              <a:rPr lang="fr-FR" sz="3600" b="1" dirty="0">
                <a:solidFill>
                  <a:srgbClr val="333333"/>
                </a:solidFill>
                <a:effectLst/>
                <a:latin typeface="Calibri" panose="020F0502020204030204" pitchFamily="34" charset="0"/>
                <a:ea typeface="Calibri" panose="020F0502020204030204" pitchFamily="34" charset="0"/>
              </a:rPr>
              <a:t> Comme il avait formé ce projet,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voici que </a:t>
            </a:r>
            <a:r>
              <a:rPr lang="fr-FR" sz="3600" b="1" dirty="0">
                <a:solidFill>
                  <a:srgbClr val="FF0000"/>
                </a:solidFill>
                <a:effectLst/>
                <a:latin typeface="Calibri" panose="020F0502020204030204" pitchFamily="34" charset="0"/>
                <a:ea typeface="Calibri" panose="020F0502020204030204" pitchFamily="34" charset="0"/>
              </a:rPr>
              <a:t>l’ange du Seigneur </a:t>
            </a:r>
          </a:p>
          <a:p>
            <a:pPr algn="ctr">
              <a:lnSpc>
                <a:spcPct val="150000"/>
              </a:lnSpc>
            </a:pPr>
            <a:r>
              <a:rPr lang="fr-FR" sz="3600" b="1" dirty="0">
                <a:solidFill>
                  <a:srgbClr val="FF0000"/>
                </a:solidFill>
                <a:effectLst/>
                <a:latin typeface="Calibri" panose="020F0502020204030204" pitchFamily="34" charset="0"/>
                <a:ea typeface="Calibri" panose="020F0502020204030204" pitchFamily="34" charset="0"/>
              </a:rPr>
              <a:t>lui apparut en songe </a:t>
            </a:r>
            <a:endParaRPr lang="fr-FR" sz="3600" b="1" dirty="0"/>
          </a:p>
        </p:txBody>
      </p:sp>
      <p:pic>
        <p:nvPicPr>
          <p:cNvPr id="4" name="Image 3" descr="Une image contenant texte&#10;&#10;Description générée automatiquement">
            <a:extLst>
              <a:ext uri="{FF2B5EF4-FFF2-40B4-BE49-F238E27FC236}">
                <a16:creationId xmlns:a16="http://schemas.microsoft.com/office/drawing/2014/main" id="{C02082FE-C094-5E61-99CC-94F4F1CF2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801" y="2200288"/>
            <a:ext cx="5362289" cy="4183166"/>
          </a:xfrm>
          <a:prstGeom prst="rect">
            <a:avLst/>
          </a:prstGeom>
        </p:spPr>
      </p:pic>
    </p:spTree>
    <p:extLst>
      <p:ext uri="{BB962C8B-B14F-4D97-AF65-F5344CB8AC3E}">
        <p14:creationId xmlns:p14="http://schemas.microsoft.com/office/powerpoint/2010/main" val="1947268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2361063" y="1453378"/>
            <a:ext cx="8854135" cy="143287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dirty="0">
                <a:solidFill>
                  <a:srgbClr val="000000"/>
                </a:solidFill>
                <a:effectLst/>
                <a:ea typeface="Calibri" panose="020F0502020204030204" pitchFamily="34" charset="0"/>
              </a:rPr>
              <a:t>Pourquoi l’ange apparait-il en songe ? </a:t>
            </a:r>
          </a:p>
          <a:p>
            <a:pPr algn="ctr">
              <a:lnSpc>
                <a:spcPct val="150000"/>
              </a:lnSpc>
            </a:pPr>
            <a:r>
              <a:rPr lang="fr-FR" sz="2800" b="1" dirty="0">
                <a:solidFill>
                  <a:srgbClr val="000000"/>
                </a:solidFill>
                <a:effectLst/>
                <a:ea typeface="Calibri" panose="020F0502020204030204" pitchFamily="34" charset="0"/>
              </a:rPr>
              <a:t>Et non pas directement comme pour Marie dans Luc 1 ? </a:t>
            </a:r>
            <a:endParaRPr lang="fr-FR" sz="2800" b="1" dirty="0">
              <a:solidFill>
                <a:schemeClr val="tx1"/>
              </a:solidFill>
            </a:endParaRPr>
          </a:p>
        </p:txBody>
      </p:sp>
      <p:pic>
        <p:nvPicPr>
          <p:cNvPr id="2" name="Image 1" descr="Une image contenant texte&#10;&#10;Description générée automatiquement">
            <a:extLst>
              <a:ext uri="{FF2B5EF4-FFF2-40B4-BE49-F238E27FC236}">
                <a16:creationId xmlns:a16="http://schemas.microsoft.com/office/drawing/2014/main" id="{E99B859B-F683-01BE-69B3-15B083BAA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67" y="2306345"/>
            <a:ext cx="5362289" cy="4183166"/>
          </a:xfrm>
          <a:prstGeom prst="rect">
            <a:avLst/>
          </a:prstGeom>
        </p:spPr>
      </p:pic>
      <p:sp>
        <p:nvSpPr>
          <p:cNvPr id="3" name="ZoneTexte 2">
            <a:extLst>
              <a:ext uri="{FF2B5EF4-FFF2-40B4-BE49-F238E27FC236}">
                <a16:creationId xmlns:a16="http://schemas.microsoft.com/office/drawing/2014/main" id="{56F43DD0-7898-1B80-B7AE-35F656CEDF75}"/>
              </a:ext>
            </a:extLst>
          </p:cNvPr>
          <p:cNvSpPr txBox="1"/>
          <p:nvPr/>
        </p:nvSpPr>
        <p:spPr>
          <a:xfrm>
            <a:off x="213645" y="68386"/>
            <a:ext cx="2298819" cy="666553"/>
          </a:xfrm>
          <a:prstGeom prst="rect">
            <a:avLst/>
          </a:prstGeom>
          <a:noFill/>
        </p:spPr>
        <p:txBody>
          <a:bodyPr wrap="square">
            <a:spAutoFit/>
          </a:bodyPr>
          <a:lstStyle/>
          <a:p>
            <a:pPr algn="ctr"/>
            <a:r>
              <a:rPr lang="fr-FR" sz="1800" dirty="0">
                <a:solidFill>
                  <a:srgbClr val="FF0000"/>
                </a:solidFill>
                <a:effectLst/>
                <a:latin typeface="Calibri" panose="020F0502020204030204" pitchFamily="34" charset="0"/>
                <a:ea typeface="Calibri" panose="020F0502020204030204" pitchFamily="34" charset="0"/>
              </a:rPr>
              <a:t>l’ange du Seigneur </a:t>
            </a:r>
          </a:p>
          <a:p>
            <a:pPr algn="ctr"/>
            <a:r>
              <a:rPr lang="fr-FR" sz="1800" dirty="0">
                <a:solidFill>
                  <a:srgbClr val="FF0000"/>
                </a:solidFill>
                <a:effectLst/>
                <a:latin typeface="Calibri" panose="020F0502020204030204" pitchFamily="34" charset="0"/>
                <a:ea typeface="Calibri" panose="020F0502020204030204" pitchFamily="34" charset="0"/>
              </a:rPr>
              <a:t>lui apparut en songe </a:t>
            </a:r>
            <a:endParaRPr lang="fr-FR" sz="1800" dirty="0"/>
          </a:p>
        </p:txBody>
      </p:sp>
    </p:spTree>
    <p:extLst>
      <p:ext uri="{BB962C8B-B14F-4D97-AF65-F5344CB8AC3E}">
        <p14:creationId xmlns:p14="http://schemas.microsoft.com/office/powerpoint/2010/main" val="424727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304310" y="755561"/>
            <a:ext cx="11398251" cy="1605502"/>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rgbClr val="000000"/>
                </a:solidFill>
                <a:effectLst/>
                <a:ea typeface="Calibri" panose="020F0502020204030204" pitchFamily="34" charset="0"/>
              </a:rPr>
              <a:t>Le « songe » est un genre littéraire, déjà présent dans le 1</a:t>
            </a:r>
            <a:r>
              <a:rPr lang="fr-FR" sz="2800" b="1" baseline="30000" dirty="0">
                <a:solidFill>
                  <a:srgbClr val="000000"/>
                </a:solidFill>
                <a:effectLst/>
                <a:ea typeface="Calibri" panose="020F0502020204030204" pitchFamily="34" charset="0"/>
              </a:rPr>
              <a:t>er</a:t>
            </a:r>
            <a:r>
              <a:rPr lang="fr-FR" sz="2800" b="1" dirty="0">
                <a:solidFill>
                  <a:srgbClr val="000000"/>
                </a:solidFill>
                <a:effectLst/>
                <a:ea typeface="Calibri" panose="020F0502020204030204" pitchFamily="34" charset="0"/>
              </a:rPr>
              <a:t> Testament. </a:t>
            </a:r>
            <a:br>
              <a:rPr lang="fr-FR" sz="2800" b="1" dirty="0">
                <a:solidFill>
                  <a:srgbClr val="000000"/>
                </a:solidFill>
                <a:effectLst/>
                <a:ea typeface="Calibri" panose="020F0502020204030204" pitchFamily="34" charset="0"/>
              </a:rPr>
            </a:br>
            <a:r>
              <a:rPr lang="fr-FR" sz="2800" b="1" dirty="0">
                <a:solidFill>
                  <a:srgbClr val="000000"/>
                </a:solidFill>
                <a:effectLst/>
                <a:ea typeface="Calibri" panose="020F0502020204030204" pitchFamily="34" charset="0"/>
              </a:rPr>
              <a:t>Joseph le patriarche est appelé l’homme aux songes. </a:t>
            </a:r>
            <a:br>
              <a:rPr lang="fr-FR" sz="2800" b="1" dirty="0">
                <a:solidFill>
                  <a:srgbClr val="000000"/>
                </a:solidFill>
                <a:effectLst/>
                <a:ea typeface="Calibri" panose="020F0502020204030204" pitchFamily="34" charset="0"/>
              </a:rPr>
            </a:br>
            <a:r>
              <a:rPr lang="fr-FR" sz="2800" b="1" dirty="0">
                <a:solidFill>
                  <a:srgbClr val="000000"/>
                </a:solidFill>
                <a:effectLst/>
                <a:ea typeface="Calibri" panose="020F0502020204030204" pitchFamily="34" charset="0"/>
              </a:rPr>
              <a:t>Ses songes vont le sauver et sauver le peuple.</a:t>
            </a:r>
            <a:endParaRPr lang="fr-FR" sz="2800" b="1" dirty="0">
              <a:effectLst/>
              <a:ea typeface="Calibri" panose="020F0502020204030204" pitchFamily="34" charset="0"/>
            </a:endParaRP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260103" y="2484688"/>
            <a:ext cx="11486664" cy="1528718"/>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rgbClr val="000000"/>
                </a:solidFill>
                <a:ea typeface="Calibri" panose="020F0502020204030204" pitchFamily="34" charset="0"/>
              </a:rPr>
              <a:t>Dans l</a:t>
            </a:r>
            <a:r>
              <a:rPr lang="fr-FR" sz="2800" b="1" i="1" dirty="0">
                <a:solidFill>
                  <a:srgbClr val="000000"/>
                </a:solidFill>
                <a:ea typeface="Calibri" panose="020F0502020204030204" pitchFamily="34" charset="0"/>
              </a:rPr>
              <a:t>’Évangile de Matthieu</a:t>
            </a:r>
            <a:r>
              <a:rPr lang="fr-FR" sz="2800" b="1" dirty="0">
                <a:solidFill>
                  <a:srgbClr val="000000"/>
                </a:solidFill>
                <a:ea typeface="Calibri" panose="020F0502020204030204" pitchFamily="34" charset="0"/>
              </a:rPr>
              <a:t>, les songes sont essentiels à l’action autour de la naissance de Jésus. Ils jouent la même fonction que dans le 1er Testament. </a:t>
            </a:r>
            <a:endParaRPr lang="fr-FR" sz="2800" b="1" dirty="0">
              <a:ea typeface="Calibri" panose="020F0502020204030204" pitchFamily="34" charset="0"/>
            </a:endParaRPr>
          </a:p>
        </p:txBody>
      </p:sp>
      <p:sp>
        <p:nvSpPr>
          <p:cNvPr id="5" name="Rectangle : coins arrondis 4">
            <a:extLst>
              <a:ext uri="{FF2B5EF4-FFF2-40B4-BE49-F238E27FC236}">
                <a16:creationId xmlns:a16="http://schemas.microsoft.com/office/drawing/2014/main" id="{A23C421C-6CA8-ABC9-0464-8A71A88E6A5F}"/>
              </a:ext>
            </a:extLst>
          </p:cNvPr>
          <p:cNvSpPr/>
          <p:nvPr/>
        </p:nvSpPr>
        <p:spPr>
          <a:xfrm>
            <a:off x="3209531" y="4179179"/>
            <a:ext cx="8493030" cy="2444262"/>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rgbClr val="000000"/>
                </a:solidFill>
                <a:ea typeface="Calibri" panose="020F0502020204030204" pitchFamily="34" charset="0"/>
              </a:rPr>
              <a:t>À trois reprises, Dieu communique sa volonté dans le sommeil à Joseph, le père de Jésus, pour qu’il accorde sa confiance à Marie, qu’il s’enfuie en Égypte et qu’il revienne à Nazareth après la mort d’Hérode.</a:t>
            </a:r>
            <a:r>
              <a:rPr lang="fr-FR" sz="2800" b="1" dirty="0">
                <a:ea typeface="Calibri" panose="020F0502020204030204" pitchFamily="34" charset="0"/>
              </a:rPr>
              <a:t> </a:t>
            </a:r>
            <a:r>
              <a:rPr lang="fr-FR" sz="2800" b="1" dirty="0">
                <a:solidFill>
                  <a:srgbClr val="000000"/>
                </a:solidFill>
                <a:ea typeface="Calibri" panose="020F0502020204030204" pitchFamily="34" charset="0"/>
              </a:rPr>
              <a:t>Voir les 3 songes de Joseph (</a:t>
            </a:r>
            <a:r>
              <a:rPr lang="fr-FR" sz="2800" b="1" i="1" u="sng" dirty="0">
                <a:solidFill>
                  <a:srgbClr val="0000FF"/>
                </a:solidFill>
                <a:ea typeface="Calibri" panose="020F0502020204030204" pitchFamily="34" charset="0"/>
              </a:rPr>
              <a:t>Mt</a:t>
            </a:r>
            <a:r>
              <a:rPr lang="fr-FR" sz="2800" b="1" u="sng" dirty="0">
                <a:solidFill>
                  <a:srgbClr val="0000FF"/>
                </a:solidFill>
                <a:ea typeface="Calibri" panose="020F0502020204030204" pitchFamily="34" charset="0"/>
              </a:rPr>
              <a:t> 1,20</a:t>
            </a:r>
            <a:r>
              <a:rPr lang="fr-FR" sz="2800" b="1" dirty="0">
                <a:solidFill>
                  <a:srgbClr val="000000"/>
                </a:solidFill>
                <a:ea typeface="Calibri" panose="020F0502020204030204" pitchFamily="34" charset="0"/>
              </a:rPr>
              <a:t>; </a:t>
            </a:r>
            <a:r>
              <a:rPr lang="fr-FR" sz="2800" b="1" u="sng" dirty="0">
                <a:solidFill>
                  <a:srgbClr val="0000FF"/>
                </a:solidFill>
                <a:ea typeface="Calibri" panose="020F0502020204030204" pitchFamily="34" charset="0"/>
              </a:rPr>
              <a:t>2,13</a:t>
            </a:r>
            <a:r>
              <a:rPr lang="fr-FR" sz="2800" b="1" dirty="0">
                <a:solidFill>
                  <a:srgbClr val="000000"/>
                </a:solidFill>
                <a:ea typeface="Calibri" panose="020F0502020204030204" pitchFamily="34" charset="0"/>
              </a:rPr>
              <a:t> et </a:t>
            </a:r>
            <a:r>
              <a:rPr lang="fr-FR" sz="2800" b="1" u="sng" dirty="0">
                <a:solidFill>
                  <a:srgbClr val="0000FF"/>
                </a:solidFill>
                <a:ea typeface="Calibri" panose="020F0502020204030204" pitchFamily="34" charset="0"/>
              </a:rPr>
              <a:t>2,19</a:t>
            </a:r>
            <a:r>
              <a:rPr lang="fr-FR" sz="2800" b="1" dirty="0">
                <a:solidFill>
                  <a:srgbClr val="000000"/>
                </a:solidFill>
                <a:ea typeface="Calibri" panose="020F0502020204030204" pitchFamily="34" charset="0"/>
              </a:rPr>
              <a:t>).</a:t>
            </a:r>
            <a:endParaRPr lang="fr-FR" sz="2800" b="1" dirty="0">
              <a:ea typeface="Calibri" panose="020F0502020204030204" pitchFamily="34" charset="0"/>
            </a:endParaRPr>
          </a:p>
        </p:txBody>
      </p:sp>
      <p:pic>
        <p:nvPicPr>
          <p:cNvPr id="2" name="Image 1" descr="Une image contenant texte&#10;&#10;Description générée automatiquement">
            <a:extLst>
              <a:ext uri="{FF2B5EF4-FFF2-40B4-BE49-F238E27FC236}">
                <a16:creationId xmlns:a16="http://schemas.microsoft.com/office/drawing/2014/main" id="{F3C7784C-52F7-683A-F3A3-C372AE281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82" y="3928211"/>
            <a:ext cx="3533557" cy="2756557"/>
          </a:xfrm>
          <a:prstGeom prst="rect">
            <a:avLst/>
          </a:prstGeom>
        </p:spPr>
      </p:pic>
      <p:sp>
        <p:nvSpPr>
          <p:cNvPr id="8" name="ZoneTexte 7">
            <a:extLst>
              <a:ext uri="{FF2B5EF4-FFF2-40B4-BE49-F238E27FC236}">
                <a16:creationId xmlns:a16="http://schemas.microsoft.com/office/drawing/2014/main" id="{D9D6AF38-5F5E-1820-2E46-C6D6C16A3233}"/>
              </a:ext>
            </a:extLst>
          </p:cNvPr>
          <p:cNvSpPr txBox="1"/>
          <p:nvPr/>
        </p:nvSpPr>
        <p:spPr>
          <a:xfrm>
            <a:off x="239282" y="19"/>
            <a:ext cx="2298819" cy="666553"/>
          </a:xfrm>
          <a:prstGeom prst="rect">
            <a:avLst/>
          </a:prstGeom>
          <a:noFill/>
        </p:spPr>
        <p:txBody>
          <a:bodyPr wrap="square">
            <a:spAutoFit/>
          </a:bodyPr>
          <a:lstStyle/>
          <a:p>
            <a:pPr algn="ctr"/>
            <a:r>
              <a:rPr lang="fr-FR" sz="1800" dirty="0">
                <a:solidFill>
                  <a:srgbClr val="FF0000"/>
                </a:solidFill>
                <a:effectLst/>
                <a:latin typeface="Calibri" panose="020F0502020204030204" pitchFamily="34" charset="0"/>
                <a:ea typeface="Calibri" panose="020F0502020204030204" pitchFamily="34" charset="0"/>
              </a:rPr>
              <a:t>l’ange du Seigneur </a:t>
            </a:r>
          </a:p>
          <a:p>
            <a:pPr algn="ctr"/>
            <a:r>
              <a:rPr lang="fr-FR" sz="1800" dirty="0">
                <a:solidFill>
                  <a:srgbClr val="FF0000"/>
                </a:solidFill>
                <a:effectLst/>
                <a:latin typeface="Calibri" panose="020F0502020204030204" pitchFamily="34" charset="0"/>
                <a:ea typeface="Calibri" panose="020F0502020204030204" pitchFamily="34" charset="0"/>
              </a:rPr>
              <a:t>lui apparut en songe </a:t>
            </a:r>
            <a:endParaRPr lang="fr-FR" sz="1800" dirty="0"/>
          </a:p>
        </p:txBody>
      </p:sp>
    </p:spTree>
    <p:extLst>
      <p:ext uri="{BB962C8B-B14F-4D97-AF65-F5344CB8AC3E}">
        <p14:creationId xmlns:p14="http://schemas.microsoft.com/office/powerpoint/2010/main" val="3256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262828" y="666572"/>
            <a:ext cx="11573097" cy="205455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b="1" dirty="0">
                <a:solidFill>
                  <a:schemeClr val="tx1"/>
                </a:solidFill>
                <a:effectLst/>
                <a:ea typeface="Calibri" panose="020F0502020204030204" pitchFamily="34" charset="0"/>
              </a:rPr>
              <a:t>Le songe dit une intervention de Dieu. Il est révélateur de vérité. </a:t>
            </a:r>
            <a:br>
              <a:rPr lang="fr-FR" sz="2800" b="1" dirty="0">
                <a:solidFill>
                  <a:schemeClr val="tx1"/>
                </a:solidFill>
                <a:ea typeface="Calibri" panose="020F0502020204030204" pitchFamily="34" charset="0"/>
              </a:rPr>
            </a:br>
            <a:r>
              <a:rPr lang="fr-FR" sz="2800" b="1" dirty="0">
                <a:solidFill>
                  <a:schemeClr val="tx1"/>
                </a:solidFill>
                <a:effectLst/>
                <a:ea typeface="Calibri" panose="020F0502020204030204" pitchFamily="34" charset="0"/>
              </a:rPr>
              <a:t>De tout temps, le rêve permet de saisir une parcelle de la réalité invisible du monde de Dieu.</a:t>
            </a: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6629400" y="3201334"/>
            <a:ext cx="5155109" cy="153525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dirty="0">
                <a:solidFill>
                  <a:srgbClr val="000000"/>
                </a:solidFill>
                <a:effectLst/>
                <a:ea typeface="Calibri" panose="020F0502020204030204" pitchFamily="34" charset="0"/>
              </a:rPr>
              <a:t>Les 3 songes de Joseph </a:t>
            </a:r>
          </a:p>
          <a:p>
            <a:pPr algn="ctr">
              <a:lnSpc>
                <a:spcPct val="150000"/>
              </a:lnSpc>
            </a:pPr>
            <a:r>
              <a:rPr lang="fr-FR" sz="2800" b="1" dirty="0">
                <a:solidFill>
                  <a:srgbClr val="000000"/>
                </a:solidFill>
                <a:effectLst/>
                <a:ea typeface="Calibri" panose="020F0502020204030204" pitchFamily="34" charset="0"/>
              </a:rPr>
              <a:t>vont sauver l’enfant Jésus. </a:t>
            </a:r>
            <a:endParaRPr lang="fr-FR" sz="2800" b="1" dirty="0"/>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4797094" y="5328559"/>
            <a:ext cx="6987415" cy="86286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000000"/>
                </a:solidFill>
                <a:ea typeface="Calibri" panose="020F0502020204030204" pitchFamily="34" charset="0"/>
              </a:rPr>
              <a:t>Quelle intervention de Dieu dans ma vie ? </a:t>
            </a:r>
            <a:endParaRPr lang="fr-FR" sz="2800" b="1" dirty="0">
              <a:solidFill>
                <a:srgbClr val="FFC000"/>
              </a:solidFill>
            </a:endParaRPr>
          </a:p>
        </p:txBody>
      </p:sp>
      <p:pic>
        <p:nvPicPr>
          <p:cNvPr id="2" name="Image 1" descr="Une image contenant texte&#10;&#10;Description générée automatiquement">
            <a:extLst>
              <a:ext uri="{FF2B5EF4-FFF2-40B4-BE49-F238E27FC236}">
                <a16:creationId xmlns:a16="http://schemas.microsoft.com/office/drawing/2014/main" id="{D3CB86C0-968E-5781-1521-16172B137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210" y="2488469"/>
            <a:ext cx="5362289" cy="4183166"/>
          </a:xfrm>
          <a:prstGeom prst="rect">
            <a:avLst/>
          </a:prstGeom>
        </p:spPr>
      </p:pic>
      <p:sp>
        <p:nvSpPr>
          <p:cNvPr id="4" name="ZoneTexte 3">
            <a:extLst>
              <a:ext uri="{FF2B5EF4-FFF2-40B4-BE49-F238E27FC236}">
                <a16:creationId xmlns:a16="http://schemas.microsoft.com/office/drawing/2014/main" id="{7439D7BF-DC68-83A9-3FBD-5473D43430EE}"/>
              </a:ext>
            </a:extLst>
          </p:cNvPr>
          <p:cNvSpPr txBox="1"/>
          <p:nvPr/>
        </p:nvSpPr>
        <p:spPr>
          <a:xfrm>
            <a:off x="239282" y="19"/>
            <a:ext cx="2298819" cy="666553"/>
          </a:xfrm>
          <a:prstGeom prst="rect">
            <a:avLst/>
          </a:prstGeom>
          <a:noFill/>
        </p:spPr>
        <p:txBody>
          <a:bodyPr wrap="square">
            <a:spAutoFit/>
          </a:bodyPr>
          <a:lstStyle/>
          <a:p>
            <a:pPr algn="ctr"/>
            <a:r>
              <a:rPr lang="fr-FR" sz="1800" dirty="0">
                <a:solidFill>
                  <a:srgbClr val="FF0000"/>
                </a:solidFill>
                <a:effectLst/>
                <a:latin typeface="Calibri" panose="020F0502020204030204" pitchFamily="34" charset="0"/>
                <a:ea typeface="Calibri" panose="020F0502020204030204" pitchFamily="34" charset="0"/>
              </a:rPr>
              <a:t>l’ange du Seigneur </a:t>
            </a:r>
          </a:p>
          <a:p>
            <a:pPr algn="ctr"/>
            <a:r>
              <a:rPr lang="fr-FR" sz="1800" dirty="0">
                <a:solidFill>
                  <a:srgbClr val="FF0000"/>
                </a:solidFill>
                <a:effectLst/>
                <a:latin typeface="Calibri" panose="020F0502020204030204" pitchFamily="34" charset="0"/>
                <a:ea typeface="Calibri" panose="020F0502020204030204" pitchFamily="34" charset="0"/>
              </a:rPr>
              <a:t>lui apparut en songe </a:t>
            </a:r>
            <a:endParaRPr lang="fr-FR" sz="1800" dirty="0"/>
          </a:p>
        </p:txBody>
      </p:sp>
    </p:spTree>
    <p:extLst>
      <p:ext uri="{BB962C8B-B14F-4D97-AF65-F5344CB8AC3E}">
        <p14:creationId xmlns:p14="http://schemas.microsoft.com/office/powerpoint/2010/main" val="177342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D868FC16-B138-E335-5386-12F8C2E29D39}"/>
              </a:ext>
            </a:extLst>
          </p:cNvPr>
          <p:cNvSpPr/>
          <p:nvPr/>
        </p:nvSpPr>
        <p:spPr>
          <a:xfrm>
            <a:off x="588123" y="923617"/>
            <a:ext cx="8521832" cy="371662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 Joseph, fils de David, </a:t>
            </a:r>
            <a:r>
              <a:rPr lang="fr-FR" sz="3600" b="1" dirty="0">
                <a:solidFill>
                  <a:srgbClr val="FF0000"/>
                </a:solidFill>
                <a:effectLst/>
                <a:latin typeface="Calibri" panose="020F0502020204030204" pitchFamily="34" charset="0"/>
                <a:ea typeface="Calibri" panose="020F0502020204030204" pitchFamily="34" charset="0"/>
              </a:rPr>
              <a:t>ne crains pas </a:t>
            </a:r>
            <a:r>
              <a:rPr lang="fr-FR" sz="3600" b="1" dirty="0">
                <a:solidFill>
                  <a:srgbClr val="333333"/>
                </a:solidFill>
                <a:effectLst/>
                <a:latin typeface="Calibri" panose="020F0502020204030204" pitchFamily="34" charset="0"/>
                <a:ea typeface="Calibri" panose="020F0502020204030204" pitchFamily="34" charset="0"/>
              </a:rPr>
              <a:t>de prendre chez toi Marie, ton épouse, puisque l’enfant qui est engendré en elle vient de l’Esprit Saint </a:t>
            </a:r>
            <a:endParaRPr lang="fr-FR" sz="3600" b="1" dirty="0"/>
          </a:p>
        </p:txBody>
      </p:sp>
      <p:pic>
        <p:nvPicPr>
          <p:cNvPr id="7" name="Image 6" descr="Une image contenant texte&#10;&#10;Description générée automatiquement">
            <a:extLst>
              <a:ext uri="{FF2B5EF4-FFF2-40B4-BE49-F238E27FC236}">
                <a16:creationId xmlns:a16="http://schemas.microsoft.com/office/drawing/2014/main" id="{5C866AF1-AB13-B292-C91A-7A4A63140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5131" y="511515"/>
            <a:ext cx="4096869" cy="3395156"/>
          </a:xfrm>
          <a:prstGeom prst="rect">
            <a:avLst/>
          </a:prstGeom>
        </p:spPr>
      </p:pic>
    </p:spTree>
    <p:extLst>
      <p:ext uri="{BB962C8B-B14F-4D97-AF65-F5344CB8AC3E}">
        <p14:creationId xmlns:p14="http://schemas.microsoft.com/office/powerpoint/2010/main" val="3283842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832296" y="1275191"/>
            <a:ext cx="6578438" cy="1432874"/>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chemeClr val="tx1"/>
                </a:solidFill>
                <a:effectLst/>
                <a:ea typeface="Calibri" panose="020F0502020204030204" pitchFamily="34" charset="0"/>
              </a:rPr>
              <a:t>Ne crains pas est une traduction littérale.</a:t>
            </a:r>
          </a:p>
          <a:p>
            <a:pPr>
              <a:lnSpc>
                <a:spcPct val="115000"/>
              </a:lnSpc>
              <a:spcAft>
                <a:spcPts val="1000"/>
              </a:spcAft>
            </a:pPr>
            <a:r>
              <a:rPr lang="fr-FR" sz="2800" b="1" dirty="0">
                <a:solidFill>
                  <a:schemeClr val="tx1"/>
                </a:solidFill>
                <a:effectLst/>
                <a:ea typeface="Calibri" panose="020F0502020204030204" pitchFamily="34" charset="0"/>
              </a:rPr>
              <a:t>On peut traduire : n’aie pas peur</a:t>
            </a:r>
            <a:r>
              <a:rPr lang="fr-FR" sz="2800" dirty="0">
                <a:solidFill>
                  <a:srgbClr val="000000"/>
                </a:solidFill>
                <a:effectLst/>
                <a:ea typeface="Calibri" panose="020F0502020204030204" pitchFamily="34" charset="0"/>
              </a:rPr>
              <a:t>. </a:t>
            </a:r>
            <a:endParaRPr lang="fr-FR" sz="2800" dirty="0">
              <a:effectLst/>
              <a:ea typeface="Calibri" panose="020F0502020204030204" pitchFamily="34" charset="0"/>
            </a:endParaRPr>
          </a:p>
        </p:txBody>
      </p:sp>
      <p:sp>
        <p:nvSpPr>
          <p:cNvPr id="4" name="ZoneTexte 3">
            <a:extLst>
              <a:ext uri="{FF2B5EF4-FFF2-40B4-BE49-F238E27FC236}">
                <a16:creationId xmlns:a16="http://schemas.microsoft.com/office/drawing/2014/main" id="{68664CF5-A8F3-09E0-BD75-A13BE4F27847}"/>
              </a:ext>
            </a:extLst>
          </p:cNvPr>
          <p:cNvSpPr txBox="1"/>
          <p:nvPr/>
        </p:nvSpPr>
        <p:spPr>
          <a:xfrm>
            <a:off x="442245" y="187076"/>
            <a:ext cx="1617291"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ne crains pas </a:t>
            </a:r>
            <a:endParaRPr lang="fr-FR" dirty="0"/>
          </a:p>
        </p:txBody>
      </p:sp>
      <p:pic>
        <p:nvPicPr>
          <p:cNvPr id="6" name="Image 5" descr="Une image contenant texte&#10;&#10;Description générée automatiquement">
            <a:extLst>
              <a:ext uri="{FF2B5EF4-FFF2-40B4-BE49-F238E27FC236}">
                <a16:creationId xmlns:a16="http://schemas.microsoft.com/office/drawing/2014/main" id="{A2467B18-BA15-4FAE-B070-E5C695120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9916" y="406800"/>
            <a:ext cx="4096869" cy="3395156"/>
          </a:xfrm>
          <a:prstGeom prst="rect">
            <a:avLst/>
          </a:prstGeom>
        </p:spPr>
      </p:pic>
      <p:sp>
        <p:nvSpPr>
          <p:cNvPr id="7" name="Rectangle : coins arrondis 6">
            <a:extLst>
              <a:ext uri="{FF2B5EF4-FFF2-40B4-BE49-F238E27FC236}">
                <a16:creationId xmlns:a16="http://schemas.microsoft.com/office/drawing/2014/main" id="{0BED0116-1269-0228-EA27-D0113A2EF6DD}"/>
              </a:ext>
            </a:extLst>
          </p:cNvPr>
          <p:cNvSpPr/>
          <p:nvPr/>
        </p:nvSpPr>
        <p:spPr>
          <a:xfrm>
            <a:off x="3753045" y="3775606"/>
            <a:ext cx="5186239" cy="109664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b="1" dirty="0">
                <a:solidFill>
                  <a:srgbClr val="000000"/>
                </a:solidFill>
                <a:effectLst/>
                <a:ea typeface="Calibri" panose="020F0502020204030204" pitchFamily="34" charset="0"/>
              </a:rPr>
              <a:t>Quelle est la peur de Joseph ? </a:t>
            </a:r>
            <a:endParaRPr lang="fr-FR" sz="2800" b="1" dirty="0">
              <a:effectLst/>
              <a:ea typeface="Calibri" panose="020F0502020204030204" pitchFamily="34" charset="0"/>
            </a:endParaRPr>
          </a:p>
        </p:txBody>
      </p:sp>
    </p:spTree>
    <p:extLst>
      <p:ext uri="{BB962C8B-B14F-4D97-AF65-F5344CB8AC3E}">
        <p14:creationId xmlns:p14="http://schemas.microsoft.com/office/powerpoint/2010/main" val="308043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347783" y="682388"/>
            <a:ext cx="7272217" cy="3220872"/>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tx1"/>
                </a:solidFill>
              </a:rPr>
              <a:t>Le premier mot du Premier Testament est : commencement.</a:t>
            </a:r>
            <a:br>
              <a:rPr lang="fr-FR" sz="2800" b="1" dirty="0">
                <a:solidFill>
                  <a:schemeClr val="tx1"/>
                </a:solidFill>
              </a:rPr>
            </a:br>
            <a:r>
              <a:rPr lang="fr-FR" sz="2800" b="1" dirty="0">
                <a:solidFill>
                  <a:schemeClr val="tx1"/>
                </a:solidFill>
              </a:rPr>
              <a:t>Le premier mot du Nouveau Testament est : généalogie. </a:t>
            </a:r>
          </a:p>
          <a:p>
            <a:r>
              <a:rPr lang="fr-FR" sz="2800" b="1" dirty="0">
                <a:solidFill>
                  <a:schemeClr val="tx1"/>
                </a:solidFill>
              </a:rPr>
              <a:t>Cette généalogie de Matthieu renvoie donc </a:t>
            </a:r>
          </a:p>
          <a:p>
            <a:r>
              <a:rPr lang="fr-FR" sz="2800" b="1" dirty="0">
                <a:solidFill>
                  <a:schemeClr val="tx1"/>
                </a:solidFill>
              </a:rPr>
              <a:t>au livre de la Genèse (origine) qui raconte la création.</a:t>
            </a:r>
            <a:endParaRPr lang="fr-FR" sz="2800" dirty="0">
              <a:solidFill>
                <a:schemeClr val="tx1"/>
              </a:solidFill>
            </a:endParaRP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347783" y="4367284"/>
            <a:ext cx="7305169" cy="1924333"/>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La généalogie part d’Abraham jusqu’à Joseph </a:t>
            </a:r>
          </a:p>
          <a:p>
            <a:pPr algn="ctr"/>
            <a:r>
              <a:rPr lang="fr-FR" sz="2800" b="1" dirty="0">
                <a:solidFill>
                  <a:schemeClr val="tx1"/>
                </a:solidFill>
              </a:rPr>
              <a:t>en passant par Jacob et David ; </a:t>
            </a:r>
          </a:p>
          <a:p>
            <a:pPr algn="ctr"/>
            <a:r>
              <a:rPr lang="fr-FR" sz="2800" b="1" dirty="0">
                <a:solidFill>
                  <a:schemeClr val="tx1"/>
                </a:solidFill>
              </a:rPr>
              <a:t>elle parcourt donc toute l’histoire de Dieu </a:t>
            </a:r>
          </a:p>
          <a:p>
            <a:pPr algn="ctr"/>
            <a:r>
              <a:rPr lang="fr-FR" sz="2800" b="1" dirty="0">
                <a:solidFill>
                  <a:schemeClr val="tx1"/>
                </a:solidFill>
              </a:rPr>
              <a:t>avec son peuple. </a:t>
            </a:r>
          </a:p>
        </p:txBody>
      </p:sp>
      <p:sp>
        <p:nvSpPr>
          <p:cNvPr id="4" name="Rectangle 3"/>
          <p:cNvSpPr/>
          <p:nvPr/>
        </p:nvSpPr>
        <p:spPr>
          <a:xfrm>
            <a:off x="221968" y="204572"/>
            <a:ext cx="1697901" cy="369332"/>
          </a:xfrm>
          <a:prstGeom prst="rect">
            <a:avLst/>
          </a:prstGeom>
        </p:spPr>
        <p:txBody>
          <a:bodyPr wrap="none">
            <a:spAutoFit/>
          </a:bodyPr>
          <a:lstStyle/>
          <a:p>
            <a:r>
              <a:rPr lang="fr-FR" altLang="zh-CN" dirty="0">
                <a:solidFill>
                  <a:srgbClr val="FF0000"/>
                </a:solidFill>
                <a:latin typeface="Arial" pitchFamily="34" charset="0"/>
                <a:ea typeface="Times New Roman" pitchFamily="18" charset="0"/>
                <a:cs typeface="Arial" pitchFamily="34" charset="0"/>
              </a:rPr>
              <a:t>GENEALOGIE</a:t>
            </a:r>
            <a:endParaRPr lang="fr-FR" dirty="0"/>
          </a:p>
        </p:txBody>
      </p:sp>
      <p:pic>
        <p:nvPicPr>
          <p:cNvPr id="7" name="Image 6" descr="arbre de Jessé Gallardon.jpg"/>
          <p:cNvPicPr>
            <a:picLocks noChangeAspect="1"/>
          </p:cNvPicPr>
          <p:nvPr/>
        </p:nvPicPr>
        <p:blipFill>
          <a:blip r:embed="rId2"/>
          <a:stretch>
            <a:fillRect/>
          </a:stretch>
        </p:blipFill>
        <p:spPr>
          <a:xfrm>
            <a:off x="8324989" y="0"/>
            <a:ext cx="3867011" cy="6858000"/>
          </a:xfrm>
          <a:prstGeom prst="rect">
            <a:avLst/>
          </a:prstGeom>
        </p:spPr>
      </p:pic>
    </p:spTree>
    <p:extLst>
      <p:ext uri="{BB962C8B-B14F-4D97-AF65-F5344CB8AC3E}">
        <p14:creationId xmlns:p14="http://schemas.microsoft.com/office/powerpoint/2010/main" val="40084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347783" y="826510"/>
            <a:ext cx="8632891" cy="1703045"/>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rgbClr val="000000"/>
                </a:solidFill>
              </a:rPr>
              <a:t>Luc 1, 30 </a:t>
            </a:r>
            <a:r>
              <a:rPr lang="fr-FR" sz="2800" i="1" dirty="0">
                <a:solidFill>
                  <a:srgbClr val="000000"/>
                </a:solidFill>
              </a:rPr>
              <a:t>L’ange lui dit alors : « Sois sans crainte, Marie, car tu as trouvé grâce auprès de Dieu… »</a:t>
            </a: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347783" y="3575206"/>
            <a:ext cx="11111165" cy="1506479"/>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b="1" dirty="0">
                <a:solidFill>
                  <a:srgbClr val="000000"/>
                </a:solidFill>
              </a:rPr>
              <a:t>L’expression « ne crains pas » est une expression que l’on trouve dans tous les schémas classiques de récits d’annonciation. </a:t>
            </a:r>
          </a:p>
        </p:txBody>
      </p:sp>
      <p:sp>
        <p:nvSpPr>
          <p:cNvPr id="3" name="ZoneTexte 2">
            <a:extLst>
              <a:ext uri="{FF2B5EF4-FFF2-40B4-BE49-F238E27FC236}">
                <a16:creationId xmlns:a16="http://schemas.microsoft.com/office/drawing/2014/main" id="{9A551A2F-23E7-2B01-979E-87FEAE324C76}"/>
              </a:ext>
            </a:extLst>
          </p:cNvPr>
          <p:cNvSpPr txBox="1"/>
          <p:nvPr/>
        </p:nvSpPr>
        <p:spPr>
          <a:xfrm>
            <a:off x="347783" y="141905"/>
            <a:ext cx="1617291"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ne crains pas </a:t>
            </a:r>
            <a:endParaRPr lang="fr-FR" dirty="0"/>
          </a:p>
        </p:txBody>
      </p:sp>
      <p:pic>
        <p:nvPicPr>
          <p:cNvPr id="4" name="Image 3" descr="Une image contenant texte&#10;&#10;Description générée automatiquement">
            <a:extLst>
              <a:ext uri="{FF2B5EF4-FFF2-40B4-BE49-F238E27FC236}">
                <a16:creationId xmlns:a16="http://schemas.microsoft.com/office/drawing/2014/main" id="{F4406048-2FD8-232D-14F2-5F58A38F5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4753" y="141905"/>
            <a:ext cx="4096869" cy="3395156"/>
          </a:xfrm>
          <a:prstGeom prst="rect">
            <a:avLst/>
          </a:prstGeom>
        </p:spPr>
      </p:pic>
    </p:spTree>
    <p:extLst>
      <p:ext uri="{BB962C8B-B14F-4D97-AF65-F5344CB8AC3E}">
        <p14:creationId xmlns:p14="http://schemas.microsoft.com/office/powerpoint/2010/main" val="26614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06412" y="1003586"/>
            <a:ext cx="8085351" cy="171231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dirty="0">
                <a:solidFill>
                  <a:schemeClr val="tx1"/>
                </a:solidFill>
                <a:effectLst/>
                <a:ea typeface="Calibri" panose="020F0502020204030204" pitchFamily="34" charset="0"/>
              </a:rPr>
              <a:t>« Ne crains pas » est une formule rassurante </a:t>
            </a:r>
            <a:br>
              <a:rPr lang="fr-FR" sz="2800" b="1" dirty="0">
                <a:solidFill>
                  <a:schemeClr val="tx1"/>
                </a:solidFill>
                <a:effectLst/>
                <a:ea typeface="Calibri" panose="020F0502020204030204" pitchFamily="34" charset="0"/>
              </a:rPr>
            </a:br>
            <a:r>
              <a:rPr lang="fr-FR" sz="2800" b="1" dirty="0">
                <a:solidFill>
                  <a:schemeClr val="tx1"/>
                </a:solidFill>
                <a:effectLst/>
                <a:ea typeface="Calibri" panose="020F0502020204030204" pitchFamily="34" charset="0"/>
              </a:rPr>
              <a:t>pour amener vers le contraire de la peur, à la foi. </a:t>
            </a:r>
            <a:endParaRPr lang="fr-FR" sz="2800" b="1" dirty="0">
              <a:solidFill>
                <a:schemeClr val="tx1"/>
              </a:solidFill>
            </a:endParaRP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1054337" y="4398742"/>
            <a:ext cx="10148403" cy="86286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Puis-je entendre pour moi aujourd’hui « ne crains pas ! » ? </a:t>
            </a:r>
          </a:p>
        </p:txBody>
      </p:sp>
      <p:sp>
        <p:nvSpPr>
          <p:cNvPr id="2" name="ZoneTexte 1">
            <a:extLst>
              <a:ext uri="{FF2B5EF4-FFF2-40B4-BE49-F238E27FC236}">
                <a16:creationId xmlns:a16="http://schemas.microsoft.com/office/drawing/2014/main" id="{BBA7FA1E-2A9D-1AA9-F360-E48AEAE66276}"/>
              </a:ext>
            </a:extLst>
          </p:cNvPr>
          <p:cNvSpPr txBox="1"/>
          <p:nvPr/>
        </p:nvSpPr>
        <p:spPr>
          <a:xfrm>
            <a:off x="245692" y="128357"/>
            <a:ext cx="1617291"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ne crains pas </a:t>
            </a:r>
            <a:endParaRPr lang="fr-FR" dirty="0"/>
          </a:p>
        </p:txBody>
      </p:sp>
      <p:pic>
        <p:nvPicPr>
          <p:cNvPr id="4" name="Image 3" descr="Une image contenant texte&#10;&#10;Description générée automatiquement">
            <a:extLst>
              <a:ext uri="{FF2B5EF4-FFF2-40B4-BE49-F238E27FC236}">
                <a16:creationId xmlns:a16="http://schemas.microsoft.com/office/drawing/2014/main" id="{3EE482B8-6A72-A740-0999-B4772D74F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8719" y="761680"/>
            <a:ext cx="4096869" cy="3395156"/>
          </a:xfrm>
          <a:prstGeom prst="rect">
            <a:avLst/>
          </a:prstGeom>
        </p:spPr>
      </p:pic>
    </p:spTree>
    <p:extLst>
      <p:ext uri="{BB962C8B-B14F-4D97-AF65-F5344CB8AC3E}">
        <p14:creationId xmlns:p14="http://schemas.microsoft.com/office/powerpoint/2010/main" val="27600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4FC3783-A2BD-86C5-E519-F347DF188BC8}"/>
              </a:ext>
            </a:extLst>
          </p:cNvPr>
          <p:cNvSpPr/>
          <p:nvPr/>
        </p:nvSpPr>
        <p:spPr>
          <a:xfrm>
            <a:off x="609678" y="2028577"/>
            <a:ext cx="8521832" cy="311084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b="1" dirty="0">
                <a:solidFill>
                  <a:srgbClr val="BF2329"/>
                </a:solidFill>
                <a:effectLst/>
                <a:latin typeface="Calibri" panose="020F0502020204030204" pitchFamily="34" charset="0"/>
                <a:ea typeface="Calibri" panose="020F0502020204030204" pitchFamily="34" charset="0"/>
              </a:rPr>
              <a:t>21</a:t>
            </a:r>
            <a:r>
              <a:rPr lang="fr-FR" sz="3600" b="1" dirty="0">
                <a:solidFill>
                  <a:srgbClr val="333333"/>
                </a:solidFill>
                <a:effectLst/>
                <a:latin typeface="Calibri" panose="020F0502020204030204" pitchFamily="34" charset="0"/>
                <a:ea typeface="Calibri" panose="020F0502020204030204" pitchFamily="34" charset="0"/>
              </a:rPr>
              <a:t> elle enfantera un fils,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et tu lui donneras le nom de </a:t>
            </a:r>
          </a:p>
          <a:p>
            <a:pPr algn="ctr">
              <a:lnSpc>
                <a:spcPct val="150000"/>
              </a:lnSpc>
            </a:pPr>
            <a:r>
              <a:rPr lang="fr-FR" sz="3600" b="1" dirty="0">
                <a:solidFill>
                  <a:srgbClr val="FF0000"/>
                </a:solidFill>
                <a:effectLst/>
                <a:latin typeface="Calibri" panose="020F0502020204030204" pitchFamily="34" charset="0"/>
                <a:ea typeface="Calibri" panose="020F0502020204030204" pitchFamily="34" charset="0"/>
              </a:rPr>
              <a:t>Jésus (c’est-à-dire : Le-Seigneur-sauve) </a:t>
            </a:r>
            <a:endParaRPr lang="fr-FR" sz="3600" b="1" dirty="0">
              <a:solidFill>
                <a:srgbClr val="FF0000"/>
              </a:solidFill>
            </a:endParaRPr>
          </a:p>
        </p:txBody>
      </p:sp>
      <p:pic>
        <p:nvPicPr>
          <p:cNvPr id="4" name="Image 3" descr="Une image contenant texte&#10;&#10;Description générée automatiquement">
            <a:extLst>
              <a:ext uri="{FF2B5EF4-FFF2-40B4-BE49-F238E27FC236}">
                <a16:creationId xmlns:a16="http://schemas.microsoft.com/office/drawing/2014/main" id="{6D1CA50F-0060-681D-97C0-D40A448A2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287" y="525118"/>
            <a:ext cx="3151231" cy="4614303"/>
          </a:xfrm>
          <a:prstGeom prst="rect">
            <a:avLst/>
          </a:prstGeom>
        </p:spPr>
      </p:pic>
    </p:spTree>
    <p:extLst>
      <p:ext uri="{BB962C8B-B14F-4D97-AF65-F5344CB8AC3E}">
        <p14:creationId xmlns:p14="http://schemas.microsoft.com/office/powerpoint/2010/main" val="2249097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294316" y="1996126"/>
            <a:ext cx="5784424" cy="17706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rgbClr val="000000"/>
                </a:solidFill>
                <a:effectLst/>
                <a:ea typeface="Calibri" panose="020F0502020204030204" pitchFamily="34" charset="0"/>
              </a:rPr>
              <a:t>Pourquoi ce nom ? </a:t>
            </a:r>
          </a:p>
          <a:p>
            <a:pPr>
              <a:lnSpc>
                <a:spcPct val="115000"/>
              </a:lnSpc>
              <a:spcAft>
                <a:spcPts val="1000"/>
              </a:spcAft>
            </a:pPr>
            <a:r>
              <a:rPr lang="fr-FR" sz="2800" b="1" dirty="0">
                <a:solidFill>
                  <a:srgbClr val="000000"/>
                </a:solidFill>
                <a:effectLst/>
                <a:ea typeface="Calibri" panose="020F0502020204030204" pitchFamily="34" charset="0"/>
              </a:rPr>
              <a:t>		Que veut dire : sauver ? </a:t>
            </a:r>
            <a:endParaRPr lang="fr-FR" sz="2800" b="1" dirty="0">
              <a:effectLst/>
              <a:ea typeface="Calibri" panose="020F0502020204030204" pitchFamily="34" charset="0"/>
            </a:endParaRPr>
          </a:p>
        </p:txBody>
      </p:sp>
      <p:pic>
        <p:nvPicPr>
          <p:cNvPr id="2" name="Image 1" descr="Une image contenant texte&#10;&#10;Description générée automatiquement">
            <a:extLst>
              <a:ext uri="{FF2B5EF4-FFF2-40B4-BE49-F238E27FC236}">
                <a16:creationId xmlns:a16="http://schemas.microsoft.com/office/drawing/2014/main" id="{A23BC649-A9AC-3F16-2413-DB77381F3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6202" y="574302"/>
            <a:ext cx="3151231" cy="4614303"/>
          </a:xfrm>
          <a:prstGeom prst="rect">
            <a:avLst/>
          </a:prstGeom>
        </p:spPr>
      </p:pic>
      <p:sp>
        <p:nvSpPr>
          <p:cNvPr id="4" name="ZoneTexte 3">
            <a:extLst>
              <a:ext uri="{FF2B5EF4-FFF2-40B4-BE49-F238E27FC236}">
                <a16:creationId xmlns:a16="http://schemas.microsoft.com/office/drawing/2014/main" id="{1B14BEBB-31EB-1363-11C1-80844329BEEB}"/>
              </a:ext>
            </a:extLst>
          </p:cNvPr>
          <p:cNvSpPr txBox="1"/>
          <p:nvPr/>
        </p:nvSpPr>
        <p:spPr>
          <a:xfrm>
            <a:off x="254237" y="155786"/>
            <a:ext cx="3830653"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Jésus (c’est-à-dire : Le-Seigneur-sauve)</a:t>
            </a:r>
            <a:endParaRPr lang="fr-FR" dirty="0"/>
          </a:p>
        </p:txBody>
      </p:sp>
    </p:spTree>
    <p:extLst>
      <p:ext uri="{BB962C8B-B14F-4D97-AF65-F5344CB8AC3E}">
        <p14:creationId xmlns:p14="http://schemas.microsoft.com/office/powerpoint/2010/main" val="513411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254237" y="635193"/>
            <a:ext cx="9241455" cy="1985177"/>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000"/>
              </a:spcAft>
            </a:pPr>
            <a:r>
              <a:rPr lang="fr-FR" sz="2800" b="1" dirty="0">
                <a:solidFill>
                  <a:srgbClr val="000000"/>
                </a:solidFill>
                <a:effectLst/>
                <a:ea typeface="Calibri" panose="020F0502020204030204" pitchFamily="34" charset="0"/>
              </a:rPr>
              <a:t>D’autres ont porté ce nom avant lui. Par exemple Josué.  </a:t>
            </a:r>
            <a:br>
              <a:rPr lang="fr-FR" sz="2800" dirty="0">
                <a:ea typeface="Calibri" panose="020F0502020204030204" pitchFamily="34" charset="0"/>
              </a:rPr>
            </a:br>
            <a:r>
              <a:rPr lang="fr-FR" sz="2800" b="1" dirty="0">
                <a:solidFill>
                  <a:srgbClr val="000000"/>
                </a:solidFill>
                <a:effectLst/>
                <a:ea typeface="Calibri" panose="020F0502020204030204" pitchFamily="34" charset="0"/>
              </a:rPr>
              <a:t>Nombres 27</a:t>
            </a:r>
            <a:r>
              <a:rPr lang="fr-FR" sz="2800" dirty="0">
                <a:solidFill>
                  <a:srgbClr val="000000"/>
                </a:solidFill>
                <a:effectLst/>
                <a:ea typeface="Calibri" panose="020F0502020204030204" pitchFamily="34" charset="0"/>
              </a:rPr>
              <a:t> Après la mort de de Moïse, Josué guide le peuple et lui fait traverser le Jourdain pour entrer en terre promise. Il le sauve.</a:t>
            </a:r>
            <a:endParaRPr lang="fr-FR" sz="2800" dirty="0">
              <a:solidFill>
                <a:schemeClr val="tx1"/>
              </a:solidFill>
            </a:endParaRP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244522" y="2838734"/>
            <a:ext cx="11693241" cy="1985176"/>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rgbClr val="000000"/>
                </a:solidFill>
                <a:ea typeface="Times New Roman" panose="02020603050405020304" pitchFamily="18" charset="0"/>
              </a:rPr>
              <a:t>Luc 2 10-11 </a:t>
            </a:r>
            <a:r>
              <a:rPr lang="fr-FR" sz="2800" i="1" dirty="0">
                <a:solidFill>
                  <a:srgbClr val="333333"/>
                </a:solidFill>
                <a:ea typeface="Times New Roman" panose="02020603050405020304" pitchFamily="18" charset="0"/>
              </a:rPr>
              <a:t>Alors l’ange leur dit : « Ne craignez pas, car voici que je vous annonce une bonne nouvelle, qui sera une grande joie pour tout le peuple : Aujourd’hui, dans la ville de David, vous est né un Sauveur qui est le Christ, le Seigneur.</a:t>
            </a:r>
            <a:endParaRPr lang="fr-FR" sz="2800" dirty="0">
              <a:ea typeface="Times New Roman" panose="02020603050405020304" pitchFamily="18" charset="0"/>
            </a:endParaRPr>
          </a:p>
        </p:txBody>
      </p:sp>
      <p:pic>
        <p:nvPicPr>
          <p:cNvPr id="2" name="Image 1" descr="Une image contenant texte&#10;&#10;Description générée automatiquement">
            <a:extLst>
              <a:ext uri="{FF2B5EF4-FFF2-40B4-BE49-F238E27FC236}">
                <a16:creationId xmlns:a16="http://schemas.microsoft.com/office/drawing/2014/main" id="{6E02E781-B5AE-22EB-DAEC-7AF0BA344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5692" y="120458"/>
            <a:ext cx="2058782" cy="3014645"/>
          </a:xfrm>
          <a:prstGeom prst="rect">
            <a:avLst/>
          </a:prstGeom>
        </p:spPr>
      </p:pic>
      <p:sp>
        <p:nvSpPr>
          <p:cNvPr id="3" name="ZoneTexte 2">
            <a:extLst>
              <a:ext uri="{FF2B5EF4-FFF2-40B4-BE49-F238E27FC236}">
                <a16:creationId xmlns:a16="http://schemas.microsoft.com/office/drawing/2014/main" id="{29E75032-328E-3F94-720B-6C1AC44B2938}"/>
              </a:ext>
            </a:extLst>
          </p:cNvPr>
          <p:cNvSpPr txBox="1"/>
          <p:nvPr/>
        </p:nvSpPr>
        <p:spPr>
          <a:xfrm>
            <a:off x="254237" y="155786"/>
            <a:ext cx="3830653"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Jésus (c’est-à-dire : Le-Seigneur-sauve)</a:t>
            </a:r>
            <a:endParaRPr lang="fr-FR" dirty="0"/>
          </a:p>
        </p:txBody>
      </p:sp>
      <p:sp>
        <p:nvSpPr>
          <p:cNvPr id="4" name="Rectangle : coins arrondis 3">
            <a:extLst>
              <a:ext uri="{FF2B5EF4-FFF2-40B4-BE49-F238E27FC236}">
                <a16:creationId xmlns:a16="http://schemas.microsoft.com/office/drawing/2014/main" id="{473568EB-54BB-16A4-C641-2610E6C7753E}"/>
              </a:ext>
            </a:extLst>
          </p:cNvPr>
          <p:cNvSpPr/>
          <p:nvPr/>
        </p:nvSpPr>
        <p:spPr>
          <a:xfrm>
            <a:off x="254237" y="5046536"/>
            <a:ext cx="11769696" cy="1504389"/>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rgbClr val="000000"/>
                </a:solidFill>
                <a:latin typeface="Calibri" panose="020F0502020204030204" pitchFamily="34" charset="0"/>
                <a:ea typeface="Calibri" panose="020F0502020204030204" pitchFamily="34" charset="0"/>
              </a:rPr>
              <a:t>Luc 24, 21 </a:t>
            </a:r>
            <a:r>
              <a:rPr lang="fr-FR" sz="2800" b="1" dirty="0">
                <a:solidFill>
                  <a:srgbClr val="333333"/>
                </a:solidFill>
                <a:latin typeface="Calibri" panose="020F0502020204030204" pitchFamily="34" charset="0"/>
                <a:ea typeface="Calibri" panose="020F0502020204030204" pitchFamily="34" charset="0"/>
              </a:rPr>
              <a:t>Emmaüs </a:t>
            </a:r>
            <a:br>
              <a:rPr lang="fr-FR" sz="2800" dirty="0">
                <a:solidFill>
                  <a:srgbClr val="333333"/>
                </a:solidFill>
                <a:latin typeface="Calibri" panose="020F0502020204030204" pitchFamily="34" charset="0"/>
                <a:ea typeface="Calibri" panose="020F0502020204030204" pitchFamily="34" charset="0"/>
              </a:rPr>
            </a:br>
            <a:r>
              <a:rPr lang="fr-FR" sz="2800" i="1" dirty="0">
                <a:solidFill>
                  <a:srgbClr val="333333"/>
                </a:solidFill>
                <a:latin typeface="Calibri" panose="020F0502020204030204" pitchFamily="34" charset="0"/>
                <a:ea typeface="Calibri" panose="020F0502020204030204" pitchFamily="34" charset="0"/>
              </a:rPr>
              <a:t>Nous, nous espérions que c’était lui qui allait délivrer Israël. Mais avec tout cela, voici déjà le troisième jour qui passe depuis que c’est arrivé.</a:t>
            </a:r>
            <a:endParaRPr lang="fr-FR" sz="2800" b="1" dirty="0">
              <a:solidFill>
                <a:schemeClr val="tx1"/>
              </a:solidFill>
            </a:endParaRPr>
          </a:p>
        </p:txBody>
      </p:sp>
    </p:spTree>
    <p:extLst>
      <p:ext uri="{BB962C8B-B14F-4D97-AF65-F5344CB8AC3E}">
        <p14:creationId xmlns:p14="http://schemas.microsoft.com/office/powerpoint/2010/main" val="334610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07072" y="865384"/>
            <a:ext cx="8819261" cy="156225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b="1" dirty="0">
                <a:solidFill>
                  <a:srgbClr val="000000"/>
                </a:solidFill>
                <a:effectLst/>
                <a:ea typeface="Calibri" panose="020F0502020204030204" pitchFamily="34" charset="0"/>
              </a:rPr>
              <a:t>Le salut qu’apportera Jésus n’est pas un salut politique, comme le croyait les disciples d’Emmaüs, mais spirituel. </a:t>
            </a:r>
            <a:endParaRPr lang="fr-FR" sz="2400" b="1" dirty="0">
              <a:effectLst/>
              <a:ea typeface="Calibri" panose="020F0502020204030204" pitchFamily="34" charset="0"/>
            </a:endParaRP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254237" y="2773659"/>
            <a:ext cx="8924932" cy="192799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b="1" dirty="0">
                <a:solidFill>
                  <a:schemeClr val="tx1"/>
                </a:solidFill>
                <a:effectLst/>
                <a:ea typeface="Calibri" panose="020F0502020204030204" pitchFamily="34" charset="0"/>
              </a:rPr>
              <a:t>Le nom de Jésus deviendra réalité : par sa résurrection, </a:t>
            </a:r>
            <a:br>
              <a:rPr lang="fr-FR" sz="2800" b="1" dirty="0">
                <a:solidFill>
                  <a:schemeClr val="tx1"/>
                </a:solidFill>
                <a:effectLst/>
                <a:ea typeface="Calibri" panose="020F0502020204030204" pitchFamily="34" charset="0"/>
              </a:rPr>
            </a:br>
            <a:r>
              <a:rPr lang="fr-FR" sz="2800" b="1" dirty="0">
                <a:solidFill>
                  <a:schemeClr val="tx1"/>
                </a:solidFill>
                <a:effectLst/>
                <a:ea typeface="Calibri" panose="020F0502020204030204" pitchFamily="34" charset="0"/>
              </a:rPr>
              <a:t>son passage vers la Vie, il sauve le peuple de ses péchés, </a:t>
            </a:r>
            <a:br>
              <a:rPr lang="fr-FR" sz="2800" b="1" dirty="0">
                <a:solidFill>
                  <a:schemeClr val="tx1"/>
                </a:solidFill>
                <a:effectLst/>
                <a:ea typeface="Calibri" panose="020F0502020204030204" pitchFamily="34" charset="0"/>
              </a:rPr>
            </a:br>
            <a:r>
              <a:rPr lang="fr-FR" sz="2800" b="1" dirty="0">
                <a:solidFill>
                  <a:schemeClr val="tx1"/>
                </a:solidFill>
                <a:effectLst/>
                <a:ea typeface="Calibri" panose="020F0502020204030204" pitchFamily="34" charset="0"/>
              </a:rPr>
              <a:t>il apporte le salut de Dieu à tous.  </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2893110" y="5041921"/>
            <a:ext cx="8160001" cy="1357375"/>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fr-FR" sz="2800" b="1" dirty="0">
                <a:solidFill>
                  <a:srgbClr val="000000"/>
                </a:solidFill>
                <a:ea typeface="Calibri" panose="020F0502020204030204" pitchFamily="34" charset="0"/>
              </a:rPr>
              <a:t>Méditer aujourd’hui le nom de Jésus : </a:t>
            </a:r>
            <a:br>
              <a:rPr lang="fr-FR" sz="2800" b="1" dirty="0">
                <a:solidFill>
                  <a:srgbClr val="000000"/>
                </a:solidFill>
                <a:ea typeface="Calibri" panose="020F0502020204030204" pitchFamily="34" charset="0"/>
              </a:rPr>
            </a:br>
            <a:r>
              <a:rPr lang="fr-FR" sz="2800" b="1" dirty="0">
                <a:solidFill>
                  <a:srgbClr val="000000"/>
                </a:solidFill>
                <a:ea typeface="Calibri" panose="020F0502020204030204" pitchFamily="34" charset="0"/>
              </a:rPr>
              <a:t>« le Seigneur sauve ». </a:t>
            </a:r>
            <a:endParaRPr lang="fr-FR" sz="2800" b="1" dirty="0">
              <a:ea typeface="Calibri" panose="020F0502020204030204" pitchFamily="34" charset="0"/>
            </a:endParaRPr>
          </a:p>
        </p:txBody>
      </p:sp>
      <p:pic>
        <p:nvPicPr>
          <p:cNvPr id="2" name="Image 1" descr="Une image contenant texte&#10;&#10;Description générée automatiquement">
            <a:extLst>
              <a:ext uri="{FF2B5EF4-FFF2-40B4-BE49-F238E27FC236}">
                <a16:creationId xmlns:a16="http://schemas.microsoft.com/office/drawing/2014/main" id="{188297D1-08F9-93E1-11A0-187BA281C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0534" y="155786"/>
            <a:ext cx="2201966" cy="3224308"/>
          </a:xfrm>
          <a:prstGeom prst="rect">
            <a:avLst/>
          </a:prstGeom>
        </p:spPr>
      </p:pic>
      <p:sp>
        <p:nvSpPr>
          <p:cNvPr id="4" name="ZoneTexte 3">
            <a:extLst>
              <a:ext uri="{FF2B5EF4-FFF2-40B4-BE49-F238E27FC236}">
                <a16:creationId xmlns:a16="http://schemas.microsoft.com/office/drawing/2014/main" id="{88003FD3-A339-D493-482C-C8F452AA7B3A}"/>
              </a:ext>
            </a:extLst>
          </p:cNvPr>
          <p:cNvSpPr txBox="1"/>
          <p:nvPr/>
        </p:nvSpPr>
        <p:spPr>
          <a:xfrm>
            <a:off x="254237" y="155786"/>
            <a:ext cx="3830653"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Jésus (c’est-à-dire : Le-Seigneur-sauve)</a:t>
            </a:r>
            <a:endParaRPr lang="fr-FR" dirty="0"/>
          </a:p>
        </p:txBody>
      </p:sp>
    </p:spTree>
    <p:extLst>
      <p:ext uri="{BB962C8B-B14F-4D97-AF65-F5344CB8AC3E}">
        <p14:creationId xmlns:p14="http://schemas.microsoft.com/office/powerpoint/2010/main" val="207162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798A2750-2427-E732-7266-BDEFEB4AA7F5}"/>
              </a:ext>
            </a:extLst>
          </p:cNvPr>
          <p:cNvSpPr/>
          <p:nvPr/>
        </p:nvSpPr>
        <p:spPr>
          <a:xfrm>
            <a:off x="1743844" y="2307350"/>
            <a:ext cx="7168144" cy="22433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car c’est lui qui sauvera son peuple de ses </a:t>
            </a:r>
            <a:r>
              <a:rPr lang="fr-FR" sz="3600" b="1" dirty="0">
                <a:solidFill>
                  <a:srgbClr val="FF0000"/>
                </a:solidFill>
                <a:effectLst/>
                <a:latin typeface="Calibri" panose="020F0502020204030204" pitchFamily="34" charset="0"/>
                <a:ea typeface="Calibri" panose="020F0502020204030204" pitchFamily="34" charset="0"/>
              </a:rPr>
              <a:t>péchés</a:t>
            </a:r>
            <a:r>
              <a:rPr lang="fr-FR" sz="3600" b="1" dirty="0">
                <a:solidFill>
                  <a:srgbClr val="333333"/>
                </a:solidFill>
                <a:effectLst/>
                <a:latin typeface="Calibri" panose="020F0502020204030204" pitchFamily="34" charset="0"/>
                <a:ea typeface="Calibri" panose="020F0502020204030204" pitchFamily="34" charset="0"/>
              </a:rPr>
              <a:t>. </a:t>
            </a:r>
            <a:endParaRPr lang="fr-FR" sz="3600" b="1" dirty="0"/>
          </a:p>
        </p:txBody>
      </p:sp>
      <p:pic>
        <p:nvPicPr>
          <p:cNvPr id="4" name="Image 3" descr="Une image contenant objet d’extérieur, étoile de mer&#10;&#10;Description générée automatiquement">
            <a:extLst>
              <a:ext uri="{FF2B5EF4-FFF2-40B4-BE49-F238E27FC236}">
                <a16:creationId xmlns:a16="http://schemas.microsoft.com/office/drawing/2014/main" id="{813F9F70-FFA2-271B-E4EB-A664F53F6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1053" y="410152"/>
            <a:ext cx="2886359" cy="3018848"/>
          </a:xfrm>
          <a:prstGeom prst="rect">
            <a:avLst/>
          </a:prstGeom>
        </p:spPr>
      </p:pic>
    </p:spTree>
    <p:extLst>
      <p:ext uri="{BB962C8B-B14F-4D97-AF65-F5344CB8AC3E}">
        <p14:creationId xmlns:p14="http://schemas.microsoft.com/office/powerpoint/2010/main" val="1738996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2266272" y="2388895"/>
            <a:ext cx="6209731" cy="208020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b="1" dirty="0">
                <a:solidFill>
                  <a:srgbClr val="000000"/>
                </a:solidFill>
                <a:effectLst/>
                <a:ea typeface="Calibri" panose="020F0502020204030204" pitchFamily="34" charset="0"/>
              </a:rPr>
              <a:t>Qu’est-ce que « les péchés » ? </a:t>
            </a:r>
            <a:endParaRPr lang="fr-FR" sz="2800" b="1" dirty="0">
              <a:effectLst/>
              <a:ea typeface="Calibri" panose="020F0502020204030204" pitchFamily="34" charset="0"/>
            </a:endParaRPr>
          </a:p>
          <a:p>
            <a:pPr>
              <a:lnSpc>
                <a:spcPct val="150000"/>
              </a:lnSpc>
            </a:pPr>
            <a:r>
              <a:rPr lang="fr-FR" sz="2800" b="1" dirty="0">
                <a:solidFill>
                  <a:srgbClr val="000000"/>
                </a:solidFill>
                <a:effectLst/>
                <a:ea typeface="Calibri" panose="020F0502020204030204" pitchFamily="34" charset="0"/>
              </a:rPr>
              <a:t>	De quoi sommes-nous sauvés ? </a:t>
            </a:r>
            <a:endParaRPr lang="fr-FR" sz="2800" b="1" dirty="0">
              <a:solidFill>
                <a:schemeClr val="tx1"/>
              </a:solidFill>
            </a:endParaRPr>
          </a:p>
        </p:txBody>
      </p:sp>
      <p:pic>
        <p:nvPicPr>
          <p:cNvPr id="2" name="Image 1" descr="Une image contenant objet d’extérieur, étoile de mer&#10;&#10;Description générée automatiquement">
            <a:extLst>
              <a:ext uri="{FF2B5EF4-FFF2-40B4-BE49-F238E27FC236}">
                <a16:creationId xmlns:a16="http://schemas.microsoft.com/office/drawing/2014/main" id="{7C28D3D4-851F-DFED-4CC4-53D9C6009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490" y="410151"/>
            <a:ext cx="2886359" cy="3018848"/>
          </a:xfrm>
          <a:prstGeom prst="rect">
            <a:avLst/>
          </a:prstGeom>
        </p:spPr>
      </p:pic>
      <p:sp>
        <p:nvSpPr>
          <p:cNvPr id="4" name="ZoneTexte 3">
            <a:extLst>
              <a:ext uri="{FF2B5EF4-FFF2-40B4-BE49-F238E27FC236}">
                <a16:creationId xmlns:a16="http://schemas.microsoft.com/office/drawing/2014/main" id="{026FAEC3-5637-49DA-F97E-2CD2BD3A3897}"/>
              </a:ext>
            </a:extLst>
          </p:cNvPr>
          <p:cNvSpPr txBox="1"/>
          <p:nvPr/>
        </p:nvSpPr>
        <p:spPr>
          <a:xfrm>
            <a:off x="408062" y="193220"/>
            <a:ext cx="1001994"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péchés</a:t>
            </a:r>
            <a:endParaRPr lang="fr-FR" dirty="0"/>
          </a:p>
        </p:txBody>
      </p:sp>
    </p:spTree>
    <p:extLst>
      <p:ext uri="{BB962C8B-B14F-4D97-AF65-F5344CB8AC3E}">
        <p14:creationId xmlns:p14="http://schemas.microsoft.com/office/powerpoint/2010/main" val="3283002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661683" y="865439"/>
            <a:ext cx="7581566" cy="3542788"/>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b="1" dirty="0">
                <a:solidFill>
                  <a:schemeClr val="tx1"/>
                </a:solidFill>
                <a:effectLst/>
                <a:ea typeface="Calibri" panose="020F0502020204030204" pitchFamily="34" charset="0"/>
                <a:cs typeface="Times New Roman" panose="02020603050405020304" pitchFamily="18" charset="0"/>
              </a:rPr>
              <a:t>Les péchés, ce sont des pensées, des paroles et des gestes qui vont contre la loi divine :  </a:t>
            </a:r>
            <a:br>
              <a:rPr lang="fr-FR" sz="2800" b="1" dirty="0">
                <a:solidFill>
                  <a:schemeClr val="tx1"/>
                </a:solidFill>
                <a:effectLst/>
                <a:ea typeface="Calibri" panose="020F0502020204030204" pitchFamily="34" charset="0"/>
                <a:cs typeface="Times New Roman" panose="02020603050405020304" pitchFamily="18" charset="0"/>
              </a:rPr>
            </a:br>
            <a:r>
              <a:rPr lang="fr-FR" sz="2800" b="1" dirty="0">
                <a:solidFill>
                  <a:schemeClr val="tx1"/>
                </a:solidFill>
                <a:effectLst/>
                <a:ea typeface="Calibri" panose="020F0502020204030204" pitchFamily="34" charset="0"/>
                <a:cs typeface="Times New Roman" panose="02020603050405020304" pitchFamily="18" charset="0"/>
              </a:rPr>
              <a:t>amour envers Dieu et envers le prochain. </a:t>
            </a:r>
          </a:p>
          <a:p>
            <a:pPr>
              <a:lnSpc>
                <a:spcPct val="150000"/>
              </a:lnSpc>
              <a:spcAft>
                <a:spcPts val="1000"/>
              </a:spcAft>
            </a:pPr>
            <a:r>
              <a:rPr lang="fr-FR" sz="2800" b="1" dirty="0">
                <a:solidFill>
                  <a:schemeClr val="tx1"/>
                </a:solidFill>
                <a:effectLst/>
                <a:ea typeface="Calibri" panose="020F0502020204030204" pitchFamily="34" charset="0"/>
                <a:cs typeface="Times New Roman" panose="02020603050405020304" pitchFamily="18" charset="0"/>
              </a:rPr>
              <a:t>Quand l’homme va contre la loi divine, </a:t>
            </a:r>
            <a:br>
              <a:rPr lang="fr-FR" sz="2800" b="1" dirty="0">
                <a:solidFill>
                  <a:schemeClr val="tx1"/>
                </a:solidFill>
                <a:effectLst/>
                <a:ea typeface="Calibri" panose="020F0502020204030204" pitchFamily="34" charset="0"/>
                <a:cs typeface="Times New Roman" panose="02020603050405020304" pitchFamily="18" charset="0"/>
              </a:rPr>
            </a:br>
            <a:r>
              <a:rPr lang="fr-FR" sz="2800" b="1" dirty="0">
                <a:solidFill>
                  <a:schemeClr val="tx1"/>
                </a:solidFill>
                <a:effectLst/>
                <a:ea typeface="Calibri" panose="020F0502020204030204" pitchFamily="34" charset="0"/>
                <a:cs typeface="Times New Roman" panose="02020603050405020304" pitchFamily="18" charset="0"/>
              </a:rPr>
              <a:t>il se coupe de l'amour de Dieu. </a:t>
            </a:r>
          </a:p>
        </p:txBody>
      </p:sp>
      <p:pic>
        <p:nvPicPr>
          <p:cNvPr id="2" name="Image 1" descr="Une image contenant objet d’extérieur, étoile de mer&#10;&#10;Description générée automatiquement">
            <a:extLst>
              <a:ext uri="{FF2B5EF4-FFF2-40B4-BE49-F238E27FC236}">
                <a16:creationId xmlns:a16="http://schemas.microsoft.com/office/drawing/2014/main" id="{CAE81F3F-0F9D-BE5C-CA26-D02C13272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5708" y="671328"/>
            <a:ext cx="2886359" cy="3018848"/>
          </a:xfrm>
          <a:prstGeom prst="rect">
            <a:avLst/>
          </a:prstGeom>
        </p:spPr>
      </p:pic>
      <p:sp>
        <p:nvSpPr>
          <p:cNvPr id="3" name="ZoneTexte 2">
            <a:extLst>
              <a:ext uri="{FF2B5EF4-FFF2-40B4-BE49-F238E27FC236}">
                <a16:creationId xmlns:a16="http://schemas.microsoft.com/office/drawing/2014/main" id="{89588269-CB28-1AC9-1754-1222B50D20C1}"/>
              </a:ext>
            </a:extLst>
          </p:cNvPr>
          <p:cNvSpPr txBox="1"/>
          <p:nvPr/>
        </p:nvSpPr>
        <p:spPr>
          <a:xfrm>
            <a:off x="408062" y="193220"/>
            <a:ext cx="1001994"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péchés</a:t>
            </a:r>
            <a:endParaRPr lang="fr-FR" dirty="0"/>
          </a:p>
        </p:txBody>
      </p:sp>
      <p:sp>
        <p:nvSpPr>
          <p:cNvPr id="4" name="Rectangle : coins arrondis 3">
            <a:extLst>
              <a:ext uri="{FF2B5EF4-FFF2-40B4-BE49-F238E27FC236}">
                <a16:creationId xmlns:a16="http://schemas.microsoft.com/office/drawing/2014/main" id="{204EDA08-95DB-3EC0-086D-DB9E461507BC}"/>
              </a:ext>
            </a:extLst>
          </p:cNvPr>
          <p:cNvSpPr/>
          <p:nvPr/>
        </p:nvSpPr>
        <p:spPr>
          <a:xfrm>
            <a:off x="661683" y="4677248"/>
            <a:ext cx="9041875" cy="1618200"/>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spc="25" dirty="0">
                <a:solidFill>
                  <a:srgbClr val="000000"/>
                </a:solidFill>
                <a:effectLst/>
                <a:ea typeface="Calibri" panose="020F0502020204030204" pitchFamily="34" charset="0"/>
              </a:rPr>
              <a:t>Jésus dit à Zachée : </a:t>
            </a:r>
            <a:br>
              <a:rPr lang="fr-FR" sz="2800" b="1" dirty="0">
                <a:ea typeface="Calibri" panose="020F0502020204030204" pitchFamily="34" charset="0"/>
              </a:rPr>
            </a:br>
            <a:r>
              <a:rPr lang="fr-FR" sz="2800" spc="25" dirty="0">
                <a:solidFill>
                  <a:srgbClr val="000000"/>
                </a:solidFill>
                <a:effectLst/>
                <a:ea typeface="Calibri" panose="020F0502020204030204" pitchFamily="34" charset="0"/>
              </a:rPr>
              <a:t>« </a:t>
            </a:r>
            <a:r>
              <a:rPr lang="fr-FR" sz="2800" i="1" spc="25" dirty="0">
                <a:solidFill>
                  <a:srgbClr val="000000"/>
                </a:solidFill>
                <a:effectLst/>
                <a:ea typeface="Calibri" panose="020F0502020204030204" pitchFamily="34" charset="0"/>
              </a:rPr>
              <a:t>Aujourd’hui le salut est venu dans ta maison »</a:t>
            </a:r>
            <a:r>
              <a:rPr lang="fr-FR" sz="2800" spc="25" dirty="0">
                <a:solidFill>
                  <a:srgbClr val="000000"/>
                </a:solidFill>
                <a:effectLst/>
                <a:ea typeface="Calibri" panose="020F0502020204030204" pitchFamily="34" charset="0"/>
              </a:rPr>
              <a:t> (Luc 19,9)</a:t>
            </a:r>
            <a:endParaRPr lang="fr-FR" sz="2800" dirty="0">
              <a:effectLst/>
              <a:ea typeface="Calibri" panose="020F0502020204030204" pitchFamily="34" charset="0"/>
            </a:endParaRPr>
          </a:p>
        </p:txBody>
      </p:sp>
    </p:spTree>
    <p:extLst>
      <p:ext uri="{BB962C8B-B14F-4D97-AF65-F5344CB8AC3E}">
        <p14:creationId xmlns:p14="http://schemas.microsoft.com/office/powerpoint/2010/main" val="10294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29500" y="812057"/>
            <a:ext cx="8085351" cy="100754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spc="25" dirty="0">
                <a:solidFill>
                  <a:srgbClr val="000000"/>
                </a:solidFill>
                <a:effectLst/>
                <a:ea typeface="Calibri" panose="020F0502020204030204" pitchFamily="34" charset="0"/>
              </a:rPr>
              <a:t>Jésus nous dit : </a:t>
            </a:r>
          </a:p>
          <a:p>
            <a:pPr algn="ctr"/>
            <a:r>
              <a:rPr lang="fr-FR" sz="2800" b="1" spc="25" dirty="0">
                <a:solidFill>
                  <a:srgbClr val="000000"/>
                </a:solidFill>
                <a:effectLst/>
                <a:ea typeface="Calibri" panose="020F0502020204030204" pitchFamily="34" charset="0"/>
              </a:rPr>
              <a:t>« Aujourd’hui</a:t>
            </a:r>
            <a:r>
              <a:rPr lang="fr-FR" sz="2800" b="1" i="1" spc="25" dirty="0">
                <a:solidFill>
                  <a:srgbClr val="000000"/>
                </a:solidFill>
                <a:effectLst/>
                <a:ea typeface="Calibri" panose="020F0502020204030204" pitchFamily="34" charset="0"/>
              </a:rPr>
              <a:t> le salut est venu dans ta maison »</a:t>
            </a:r>
            <a:r>
              <a:rPr lang="fr-FR" sz="2800" b="1" spc="25" dirty="0">
                <a:solidFill>
                  <a:srgbClr val="000000"/>
                </a:solidFill>
                <a:effectLst/>
                <a:ea typeface="Calibri" panose="020F0502020204030204" pitchFamily="34" charset="0"/>
              </a:rPr>
              <a:t> </a:t>
            </a:r>
            <a:endParaRPr lang="fr-FR" sz="2800" b="1" dirty="0">
              <a:solidFill>
                <a:schemeClr val="tx1"/>
              </a:solidFill>
            </a:endParaRP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329500" y="2096366"/>
            <a:ext cx="8819261" cy="157373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spc="25" dirty="0">
                <a:solidFill>
                  <a:srgbClr val="000000"/>
                </a:solidFill>
              </a:rPr>
              <a:t>Dieu est amour. Accueillir cet amour, </a:t>
            </a:r>
            <a:br>
              <a:rPr lang="fr-FR" sz="2800" b="1" spc="25" dirty="0">
                <a:solidFill>
                  <a:srgbClr val="000000"/>
                </a:solidFill>
              </a:rPr>
            </a:br>
            <a:r>
              <a:rPr lang="fr-FR" sz="2800" b="1" spc="25" dirty="0">
                <a:solidFill>
                  <a:srgbClr val="000000"/>
                </a:solidFill>
              </a:rPr>
              <a:t>c’est se reconnaître sauvé, capable de vivre l’amour envers Dieu et envers ses frères, en Jésus-Christ. </a:t>
            </a: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329500" y="4000382"/>
            <a:ext cx="11352427" cy="134689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spc="25" dirty="0">
                <a:solidFill>
                  <a:srgbClr val="000000"/>
                </a:solidFill>
              </a:rPr>
              <a:t>Jésus l’a vécu pleinement et nous entraine à sa suite. </a:t>
            </a:r>
          </a:p>
          <a:p>
            <a:pPr algn="ctr"/>
            <a:r>
              <a:rPr lang="fr-FR" sz="2800" b="1" spc="25" dirty="0">
                <a:solidFill>
                  <a:srgbClr val="000000"/>
                </a:solidFill>
              </a:rPr>
              <a:t>Il est le salut entré dans notre maison. </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329500" y="5677557"/>
            <a:ext cx="11442713" cy="86286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spc="25" dirty="0">
                <a:solidFill>
                  <a:srgbClr val="000000"/>
                </a:solidFill>
                <a:ea typeface="Calibri" panose="020F0502020204030204" pitchFamily="34" charset="0"/>
              </a:rPr>
              <a:t>Jésus nous dit : « </a:t>
            </a:r>
            <a:r>
              <a:rPr lang="fr-FR" sz="2800" b="1" i="1" spc="25" dirty="0">
                <a:solidFill>
                  <a:srgbClr val="000000"/>
                </a:solidFill>
                <a:ea typeface="Calibri" panose="020F0502020204030204" pitchFamily="34" charset="0"/>
              </a:rPr>
              <a:t>Aujourd’hui le salut est venu dans ta maison »</a:t>
            </a:r>
            <a:r>
              <a:rPr lang="fr-FR" sz="2800" b="1" spc="25" dirty="0">
                <a:solidFill>
                  <a:srgbClr val="000000"/>
                </a:solidFill>
                <a:ea typeface="Calibri" panose="020F0502020204030204" pitchFamily="34" charset="0"/>
              </a:rPr>
              <a:t> </a:t>
            </a:r>
            <a:endParaRPr lang="fr-FR" sz="2800" b="1" dirty="0">
              <a:solidFill>
                <a:srgbClr val="FFC000"/>
              </a:solidFill>
            </a:endParaRPr>
          </a:p>
        </p:txBody>
      </p:sp>
      <p:pic>
        <p:nvPicPr>
          <p:cNvPr id="2" name="Image 1" descr="Une image contenant objet d’extérieur, étoile de mer&#10;&#10;Description générée automatiquement">
            <a:extLst>
              <a:ext uri="{FF2B5EF4-FFF2-40B4-BE49-F238E27FC236}">
                <a16:creationId xmlns:a16="http://schemas.microsoft.com/office/drawing/2014/main" id="{86238E65-82D8-2C72-7F29-BFDBB5650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141" y="88913"/>
            <a:ext cx="2886359" cy="3018848"/>
          </a:xfrm>
          <a:prstGeom prst="rect">
            <a:avLst/>
          </a:prstGeom>
        </p:spPr>
      </p:pic>
      <p:sp>
        <p:nvSpPr>
          <p:cNvPr id="4" name="ZoneTexte 3">
            <a:extLst>
              <a:ext uri="{FF2B5EF4-FFF2-40B4-BE49-F238E27FC236}">
                <a16:creationId xmlns:a16="http://schemas.microsoft.com/office/drawing/2014/main" id="{473B22D1-7896-C51D-A455-F31F8F7005B2}"/>
              </a:ext>
            </a:extLst>
          </p:cNvPr>
          <p:cNvSpPr txBox="1"/>
          <p:nvPr/>
        </p:nvSpPr>
        <p:spPr>
          <a:xfrm>
            <a:off x="408062" y="193220"/>
            <a:ext cx="1001994"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péchés</a:t>
            </a:r>
            <a:endParaRPr lang="fr-FR" dirty="0"/>
          </a:p>
        </p:txBody>
      </p:sp>
    </p:spTree>
    <p:extLst>
      <p:ext uri="{BB962C8B-B14F-4D97-AF65-F5344CB8AC3E}">
        <p14:creationId xmlns:p14="http://schemas.microsoft.com/office/powerpoint/2010/main" val="427830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510731" y="778660"/>
            <a:ext cx="7051605" cy="275611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dirty="0">
                <a:solidFill>
                  <a:schemeClr val="tx1"/>
                </a:solidFill>
              </a:rPr>
              <a:t>Au-delà d’une généalogie génétique, </a:t>
            </a:r>
          </a:p>
          <a:p>
            <a:pPr algn="ctr">
              <a:lnSpc>
                <a:spcPct val="150000"/>
              </a:lnSpc>
            </a:pPr>
            <a:r>
              <a:rPr lang="fr-FR" sz="2800" b="1" dirty="0">
                <a:solidFill>
                  <a:schemeClr val="tx1"/>
                </a:solidFill>
              </a:rPr>
              <a:t>elle est théologique. </a:t>
            </a:r>
          </a:p>
          <a:p>
            <a:pPr algn="ctr">
              <a:lnSpc>
                <a:spcPct val="150000"/>
              </a:lnSpc>
            </a:pPr>
            <a:r>
              <a:rPr lang="fr-FR" sz="2800" b="1" dirty="0">
                <a:solidFill>
                  <a:schemeClr val="tx1"/>
                </a:solidFill>
              </a:rPr>
              <a:t>Elle inscrit Jésus dans l’histoire </a:t>
            </a:r>
          </a:p>
          <a:p>
            <a:pPr algn="ctr">
              <a:lnSpc>
                <a:spcPct val="150000"/>
              </a:lnSpc>
            </a:pPr>
            <a:r>
              <a:rPr lang="fr-FR" sz="2800" b="1" dirty="0">
                <a:solidFill>
                  <a:schemeClr val="tx1"/>
                </a:solidFill>
              </a:rPr>
              <a:t>de l’alliance de Dieu avec son peuple. </a:t>
            </a:r>
            <a:endParaRPr lang="fr-FR" sz="2800" dirty="0">
              <a:solidFill>
                <a:schemeClr val="tx1"/>
              </a:solidFill>
            </a:endParaRP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510732" y="3971500"/>
            <a:ext cx="7051604" cy="231255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dirty="0">
                <a:solidFill>
                  <a:schemeClr val="tx1"/>
                </a:solidFill>
              </a:rPr>
              <a:t>Elle montre la naissance de Jésus </a:t>
            </a:r>
          </a:p>
          <a:p>
            <a:pPr algn="ctr">
              <a:lnSpc>
                <a:spcPct val="150000"/>
              </a:lnSpc>
            </a:pPr>
            <a:r>
              <a:rPr lang="fr-FR" sz="2800" b="1" dirty="0">
                <a:solidFill>
                  <a:schemeClr val="tx1"/>
                </a:solidFill>
              </a:rPr>
              <a:t>comme un acte créateur. </a:t>
            </a:r>
          </a:p>
          <a:p>
            <a:pPr algn="ctr">
              <a:lnSpc>
                <a:spcPct val="150000"/>
              </a:lnSpc>
            </a:pPr>
            <a:r>
              <a:rPr lang="fr-FR" sz="2800" b="1" dirty="0">
                <a:solidFill>
                  <a:schemeClr val="tx1"/>
                </a:solidFill>
              </a:rPr>
              <a:t>Un nouveau commencement va avoir lieu </a:t>
            </a:r>
            <a:endParaRPr lang="fr-FR" sz="3200" b="1" dirty="0">
              <a:solidFill>
                <a:schemeClr val="tx1"/>
              </a:solidFill>
            </a:endParaRPr>
          </a:p>
        </p:txBody>
      </p:sp>
      <p:sp>
        <p:nvSpPr>
          <p:cNvPr id="6" name="Rectangle 5"/>
          <p:cNvSpPr/>
          <p:nvPr/>
        </p:nvSpPr>
        <p:spPr>
          <a:xfrm>
            <a:off x="221968" y="204572"/>
            <a:ext cx="1697901" cy="369332"/>
          </a:xfrm>
          <a:prstGeom prst="rect">
            <a:avLst/>
          </a:prstGeom>
        </p:spPr>
        <p:txBody>
          <a:bodyPr wrap="none">
            <a:spAutoFit/>
          </a:bodyPr>
          <a:lstStyle/>
          <a:p>
            <a:r>
              <a:rPr lang="fr-FR" altLang="zh-CN" dirty="0">
                <a:solidFill>
                  <a:srgbClr val="FF0000"/>
                </a:solidFill>
                <a:latin typeface="Arial" pitchFamily="34" charset="0"/>
                <a:ea typeface="Times New Roman" pitchFamily="18" charset="0"/>
                <a:cs typeface="Arial" pitchFamily="34" charset="0"/>
              </a:rPr>
              <a:t>GENEALOGIE</a:t>
            </a:r>
            <a:endParaRPr lang="fr-FR" dirty="0"/>
          </a:p>
        </p:txBody>
      </p:sp>
      <p:pic>
        <p:nvPicPr>
          <p:cNvPr id="9" name="Image 8" descr="arbre de Jessé Gallardon.jpg"/>
          <p:cNvPicPr>
            <a:picLocks noChangeAspect="1"/>
          </p:cNvPicPr>
          <p:nvPr/>
        </p:nvPicPr>
        <p:blipFill>
          <a:blip r:embed="rId2"/>
          <a:stretch>
            <a:fillRect/>
          </a:stretch>
        </p:blipFill>
        <p:spPr>
          <a:xfrm>
            <a:off x="8324989" y="0"/>
            <a:ext cx="3867011" cy="6858000"/>
          </a:xfrm>
          <a:prstGeom prst="rect">
            <a:avLst/>
          </a:prstGeom>
        </p:spPr>
      </p:pic>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798A2750-2427-E732-7266-BDEFEB4AA7F5}"/>
              </a:ext>
            </a:extLst>
          </p:cNvPr>
          <p:cNvSpPr/>
          <p:nvPr/>
        </p:nvSpPr>
        <p:spPr>
          <a:xfrm>
            <a:off x="3540885" y="2080376"/>
            <a:ext cx="7595688" cy="26972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fr-FR" sz="3600" b="1" dirty="0">
                <a:solidFill>
                  <a:srgbClr val="BF2329"/>
                </a:solidFill>
                <a:effectLst/>
                <a:ea typeface="Times New Roman" panose="02020603050405020304" pitchFamily="18" charset="0"/>
              </a:rPr>
              <a:t>22</a:t>
            </a:r>
            <a:r>
              <a:rPr lang="fr-FR" sz="3600" b="1" dirty="0">
                <a:solidFill>
                  <a:srgbClr val="333333"/>
                </a:solidFill>
                <a:effectLst/>
                <a:ea typeface="Times New Roman" panose="02020603050405020304" pitchFamily="18" charset="0"/>
              </a:rPr>
              <a:t> Tout cela est arrivé pour que soit accomplie la </a:t>
            </a:r>
            <a:r>
              <a:rPr lang="fr-FR" sz="3600" b="1" dirty="0">
                <a:solidFill>
                  <a:srgbClr val="FF0000"/>
                </a:solidFill>
                <a:effectLst/>
                <a:ea typeface="Times New Roman" panose="02020603050405020304" pitchFamily="18" charset="0"/>
              </a:rPr>
              <a:t>parole du Seigneur </a:t>
            </a:r>
          </a:p>
          <a:p>
            <a:pPr>
              <a:lnSpc>
                <a:spcPct val="150000"/>
              </a:lnSpc>
            </a:pPr>
            <a:r>
              <a:rPr lang="fr-FR" sz="3600" b="1" dirty="0">
                <a:solidFill>
                  <a:srgbClr val="FF0000"/>
                </a:solidFill>
                <a:effectLst/>
                <a:ea typeface="Times New Roman" panose="02020603050405020304" pitchFamily="18" charset="0"/>
              </a:rPr>
              <a:t>prononcée par le prophète</a:t>
            </a:r>
            <a:endParaRPr lang="fr-FR" sz="3600" b="1" dirty="0">
              <a:effectLst/>
              <a:ea typeface="Times New Roman" panose="02020603050405020304" pitchFamily="18" charset="0"/>
            </a:endParaRPr>
          </a:p>
        </p:txBody>
      </p:sp>
      <p:pic>
        <p:nvPicPr>
          <p:cNvPr id="4" name="Image 3" descr="Une image contenant jaune, insecte&#10;&#10;Description générée automatiquement">
            <a:extLst>
              <a:ext uri="{FF2B5EF4-FFF2-40B4-BE49-F238E27FC236}">
                <a16:creationId xmlns:a16="http://schemas.microsoft.com/office/drawing/2014/main" id="{3AF3FD55-7CE0-20B1-30AF-461871614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159" y="1049264"/>
            <a:ext cx="2570252" cy="4588558"/>
          </a:xfrm>
          <a:prstGeom prst="rect">
            <a:avLst/>
          </a:prstGeom>
        </p:spPr>
      </p:pic>
    </p:spTree>
    <p:extLst>
      <p:ext uri="{BB962C8B-B14F-4D97-AF65-F5344CB8AC3E}">
        <p14:creationId xmlns:p14="http://schemas.microsoft.com/office/powerpoint/2010/main" val="778733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3352924" y="1922935"/>
            <a:ext cx="6339538" cy="156328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000000"/>
                </a:solidFill>
                <a:effectLst/>
                <a:ea typeface="Calibri" panose="020F0502020204030204" pitchFamily="34" charset="0"/>
              </a:rPr>
              <a:t>De quel prophète parle Matthieu ? </a:t>
            </a:r>
            <a:endParaRPr lang="fr-FR" sz="2800" b="1" dirty="0">
              <a:solidFill>
                <a:schemeClr val="tx1"/>
              </a:solidFill>
            </a:endParaRPr>
          </a:p>
        </p:txBody>
      </p:sp>
      <p:sp>
        <p:nvSpPr>
          <p:cNvPr id="3" name="ZoneTexte 2">
            <a:extLst>
              <a:ext uri="{FF2B5EF4-FFF2-40B4-BE49-F238E27FC236}">
                <a16:creationId xmlns:a16="http://schemas.microsoft.com/office/drawing/2014/main" id="{F0E8517A-05F5-642D-1E57-5EA6F298A761}"/>
              </a:ext>
            </a:extLst>
          </p:cNvPr>
          <p:cNvSpPr txBox="1"/>
          <p:nvPr/>
        </p:nvSpPr>
        <p:spPr>
          <a:xfrm>
            <a:off x="254237" y="91306"/>
            <a:ext cx="2899161" cy="660724"/>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parole du Seigneur </a:t>
            </a:r>
          </a:p>
          <a:p>
            <a:r>
              <a:rPr lang="fr-FR" sz="1800" dirty="0">
                <a:solidFill>
                  <a:srgbClr val="FF0000"/>
                </a:solidFill>
                <a:effectLst/>
                <a:latin typeface="Times New Roman" panose="02020603050405020304" pitchFamily="18" charset="0"/>
                <a:ea typeface="Times New Roman" panose="02020603050405020304" pitchFamily="18" charset="0"/>
              </a:rPr>
              <a:t>prononcée par le prophète</a:t>
            </a:r>
            <a:endParaRPr lang="fr-FR" sz="1800" dirty="0">
              <a:effectLst/>
              <a:latin typeface="Times New Roman" panose="02020603050405020304" pitchFamily="18" charset="0"/>
              <a:ea typeface="Times New Roman" panose="02020603050405020304" pitchFamily="18" charset="0"/>
            </a:endParaRPr>
          </a:p>
        </p:txBody>
      </p:sp>
      <p:pic>
        <p:nvPicPr>
          <p:cNvPr id="4" name="Image 3" descr="Une image contenant jaune, insecte&#10;&#10;Description générée automatiquement">
            <a:extLst>
              <a:ext uri="{FF2B5EF4-FFF2-40B4-BE49-F238E27FC236}">
                <a16:creationId xmlns:a16="http://schemas.microsoft.com/office/drawing/2014/main" id="{DB75D59F-EF15-4676-50AD-5EF74D198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672" y="994673"/>
            <a:ext cx="2570252" cy="4588558"/>
          </a:xfrm>
          <a:prstGeom prst="rect">
            <a:avLst/>
          </a:prstGeom>
        </p:spPr>
      </p:pic>
    </p:spTree>
    <p:extLst>
      <p:ext uri="{BB962C8B-B14F-4D97-AF65-F5344CB8AC3E}">
        <p14:creationId xmlns:p14="http://schemas.microsoft.com/office/powerpoint/2010/main" val="2360291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3007378" y="752030"/>
            <a:ext cx="8778911" cy="2296965"/>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rgbClr val="000000"/>
                </a:solidFill>
                <a:effectLst/>
                <a:ea typeface="Calibri" panose="020F0502020204030204" pitchFamily="34" charset="0"/>
              </a:rPr>
              <a:t>Isaïe 7, 14 </a:t>
            </a:r>
            <a:r>
              <a:rPr lang="fr-FR" sz="2800" i="1" dirty="0">
                <a:solidFill>
                  <a:srgbClr val="333333"/>
                </a:solidFill>
                <a:effectLst/>
                <a:ea typeface="Calibri" panose="020F0502020204030204" pitchFamily="34" charset="0"/>
              </a:rPr>
              <a:t>C’est pourquoi le Seigneur lui-même vous donnera un signe : Voici que la vierge est enceinte, elle enfantera un fils, qu’elle appellera Emmanuel (c’est-à-dire : Dieu-avec-nous).</a:t>
            </a:r>
            <a:endParaRPr lang="fr-FR" sz="2800" dirty="0">
              <a:effectLst/>
              <a:ea typeface="Calibri" panose="020F0502020204030204" pitchFamily="34" charset="0"/>
            </a:endParaRP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3021418" y="3429000"/>
            <a:ext cx="8778911" cy="2944504"/>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dirty="0">
                <a:solidFill>
                  <a:srgbClr val="000000"/>
                </a:solidFill>
                <a:ea typeface="Calibri" panose="020F0502020204030204" pitchFamily="34" charset="0"/>
              </a:rPr>
              <a:t>Au VIIIème siècle, le prophète parle d’une jeune femme, la reine, la jeune épouse d’Achaz. La dynastie allait s’atteindre et il annonce une descendance. Le roi sera décevant. La prophétie ne s’est pas accomplie. </a:t>
            </a:r>
            <a:endParaRPr lang="fr-FR" sz="2800" b="1" dirty="0">
              <a:solidFill>
                <a:schemeClr val="tx1"/>
              </a:solidFill>
            </a:endParaRPr>
          </a:p>
        </p:txBody>
      </p:sp>
      <p:sp>
        <p:nvSpPr>
          <p:cNvPr id="2" name="ZoneTexte 1">
            <a:extLst>
              <a:ext uri="{FF2B5EF4-FFF2-40B4-BE49-F238E27FC236}">
                <a16:creationId xmlns:a16="http://schemas.microsoft.com/office/drawing/2014/main" id="{FFBBE02F-B827-8FB6-D0E0-12ED98E70E1C}"/>
              </a:ext>
            </a:extLst>
          </p:cNvPr>
          <p:cNvSpPr txBox="1"/>
          <p:nvPr/>
        </p:nvSpPr>
        <p:spPr>
          <a:xfrm>
            <a:off x="254237" y="91306"/>
            <a:ext cx="2899161" cy="660724"/>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parole du Seigneur </a:t>
            </a:r>
          </a:p>
          <a:p>
            <a:r>
              <a:rPr lang="fr-FR" sz="1800" dirty="0">
                <a:solidFill>
                  <a:srgbClr val="FF0000"/>
                </a:solidFill>
                <a:effectLst/>
                <a:latin typeface="Times New Roman" panose="02020603050405020304" pitchFamily="18" charset="0"/>
                <a:ea typeface="Times New Roman" panose="02020603050405020304" pitchFamily="18" charset="0"/>
              </a:rPr>
              <a:t>prononcée par le prophète</a:t>
            </a:r>
            <a:endParaRPr lang="fr-FR" sz="1800" dirty="0">
              <a:effectLst/>
              <a:latin typeface="Times New Roman" panose="02020603050405020304" pitchFamily="18" charset="0"/>
              <a:ea typeface="Times New Roman" panose="02020603050405020304" pitchFamily="18" charset="0"/>
            </a:endParaRPr>
          </a:p>
        </p:txBody>
      </p:sp>
      <p:pic>
        <p:nvPicPr>
          <p:cNvPr id="3" name="Image 2" descr="Une image contenant jaune, insecte&#10;&#10;Description générée automatiquement">
            <a:extLst>
              <a:ext uri="{FF2B5EF4-FFF2-40B4-BE49-F238E27FC236}">
                <a16:creationId xmlns:a16="http://schemas.microsoft.com/office/drawing/2014/main" id="{E6047E6F-E9AD-1E66-040C-BBA2900E9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690" y="1521196"/>
            <a:ext cx="2332254" cy="4163671"/>
          </a:xfrm>
          <a:prstGeom prst="rect">
            <a:avLst/>
          </a:prstGeom>
        </p:spPr>
      </p:pic>
    </p:spTree>
    <p:extLst>
      <p:ext uri="{BB962C8B-B14F-4D97-AF65-F5344CB8AC3E}">
        <p14:creationId xmlns:p14="http://schemas.microsoft.com/office/powerpoint/2010/main" val="27892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534491" y="1374443"/>
            <a:ext cx="7915982" cy="258340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dirty="0">
                <a:solidFill>
                  <a:schemeClr val="tx1"/>
                </a:solidFill>
                <a:effectLst/>
                <a:ea typeface="Calibri" panose="020F0502020204030204" pitchFamily="34" charset="0"/>
              </a:rPr>
              <a:t>La citation d’Isaïe est considérée, </a:t>
            </a:r>
          </a:p>
          <a:p>
            <a:pPr algn="ctr">
              <a:lnSpc>
                <a:spcPct val="150000"/>
              </a:lnSpc>
            </a:pPr>
            <a:r>
              <a:rPr lang="fr-FR" sz="2800" b="1" dirty="0">
                <a:solidFill>
                  <a:schemeClr val="tx1"/>
                </a:solidFill>
                <a:effectLst/>
                <a:ea typeface="Calibri" panose="020F0502020204030204" pitchFamily="34" charset="0"/>
              </a:rPr>
              <a:t>comme une prophétie </a:t>
            </a:r>
          </a:p>
          <a:p>
            <a:pPr algn="ctr">
              <a:lnSpc>
                <a:spcPct val="150000"/>
              </a:lnSpc>
            </a:pPr>
            <a:r>
              <a:rPr lang="fr-FR" sz="2800" b="1" dirty="0">
                <a:solidFill>
                  <a:schemeClr val="tx1"/>
                </a:solidFill>
                <a:effectLst/>
                <a:ea typeface="Calibri" panose="020F0502020204030204" pitchFamily="34" charset="0"/>
              </a:rPr>
              <a:t>de la conception virginale de Jésus en Marie.</a:t>
            </a:r>
            <a:endParaRPr lang="fr-FR" sz="2800" b="1" dirty="0">
              <a:solidFill>
                <a:schemeClr val="tx1"/>
              </a:solidFill>
            </a:endParaRPr>
          </a:p>
        </p:txBody>
      </p:sp>
      <p:sp>
        <p:nvSpPr>
          <p:cNvPr id="2" name="ZoneTexte 1">
            <a:extLst>
              <a:ext uri="{FF2B5EF4-FFF2-40B4-BE49-F238E27FC236}">
                <a16:creationId xmlns:a16="http://schemas.microsoft.com/office/drawing/2014/main" id="{C81A1964-1BFA-F471-BA34-61E95D8F61AA}"/>
              </a:ext>
            </a:extLst>
          </p:cNvPr>
          <p:cNvSpPr txBox="1"/>
          <p:nvPr/>
        </p:nvSpPr>
        <p:spPr>
          <a:xfrm>
            <a:off x="254237" y="91306"/>
            <a:ext cx="2899161" cy="660724"/>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parole du Seigneur </a:t>
            </a:r>
          </a:p>
          <a:p>
            <a:r>
              <a:rPr lang="fr-FR" sz="1800" dirty="0">
                <a:solidFill>
                  <a:srgbClr val="FF0000"/>
                </a:solidFill>
                <a:effectLst/>
                <a:latin typeface="Times New Roman" panose="02020603050405020304" pitchFamily="18" charset="0"/>
                <a:ea typeface="Times New Roman" panose="02020603050405020304" pitchFamily="18" charset="0"/>
              </a:rPr>
              <a:t>prononcée par le prophète</a:t>
            </a:r>
            <a:endParaRPr lang="fr-FR" sz="1800" dirty="0">
              <a:effectLst/>
              <a:latin typeface="Times New Roman" panose="02020603050405020304" pitchFamily="18" charset="0"/>
              <a:ea typeface="Times New Roman" panose="02020603050405020304" pitchFamily="18" charset="0"/>
            </a:endParaRPr>
          </a:p>
        </p:txBody>
      </p:sp>
      <p:pic>
        <p:nvPicPr>
          <p:cNvPr id="4" name="Image 3" descr="Une image contenant jaune, insecte&#10;&#10;Description générée automatiquement">
            <a:extLst>
              <a:ext uri="{FF2B5EF4-FFF2-40B4-BE49-F238E27FC236}">
                <a16:creationId xmlns:a16="http://schemas.microsoft.com/office/drawing/2014/main" id="{82BC132B-D87B-79D8-D697-F283BDC22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27" y="1035616"/>
            <a:ext cx="2570252" cy="4588558"/>
          </a:xfrm>
          <a:prstGeom prst="rect">
            <a:avLst/>
          </a:prstGeom>
        </p:spPr>
      </p:pic>
    </p:spTree>
    <p:extLst>
      <p:ext uri="{BB962C8B-B14F-4D97-AF65-F5344CB8AC3E}">
        <p14:creationId xmlns:p14="http://schemas.microsoft.com/office/powerpoint/2010/main" val="3054015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798A2750-2427-E732-7266-BDEFEB4AA7F5}"/>
              </a:ext>
            </a:extLst>
          </p:cNvPr>
          <p:cNvSpPr/>
          <p:nvPr/>
        </p:nvSpPr>
        <p:spPr>
          <a:xfrm>
            <a:off x="2093720" y="2302042"/>
            <a:ext cx="7371076" cy="21161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b="1" dirty="0">
                <a:solidFill>
                  <a:srgbClr val="BF2329"/>
                </a:solidFill>
                <a:effectLst/>
                <a:latin typeface="Calibri" panose="020F0502020204030204" pitchFamily="34" charset="0"/>
                <a:ea typeface="Calibri" panose="020F0502020204030204" pitchFamily="34" charset="0"/>
              </a:rPr>
              <a:t>23</a:t>
            </a:r>
            <a:r>
              <a:rPr lang="fr-FR" sz="3600" b="1" dirty="0">
                <a:solidFill>
                  <a:srgbClr val="333333"/>
                </a:solidFill>
                <a:effectLst/>
                <a:latin typeface="Calibri" panose="020F0502020204030204" pitchFamily="34" charset="0"/>
                <a:ea typeface="Calibri" panose="020F0502020204030204" pitchFamily="34" charset="0"/>
              </a:rPr>
              <a:t> Voici que la </a:t>
            </a:r>
            <a:r>
              <a:rPr lang="fr-FR" sz="3600" b="1" dirty="0">
                <a:solidFill>
                  <a:srgbClr val="FF0000"/>
                </a:solidFill>
                <a:effectLst/>
                <a:latin typeface="Calibri" panose="020F0502020204030204" pitchFamily="34" charset="0"/>
                <a:ea typeface="Calibri" panose="020F0502020204030204" pitchFamily="34" charset="0"/>
              </a:rPr>
              <a:t>Vierge concevra</a:t>
            </a:r>
            <a:r>
              <a:rPr lang="fr-FR" sz="3600" b="1" dirty="0">
                <a:solidFill>
                  <a:srgbClr val="333333"/>
                </a:solidFill>
                <a:effectLst/>
                <a:latin typeface="Calibri" panose="020F0502020204030204" pitchFamily="34" charset="0"/>
                <a:ea typeface="Calibri" panose="020F0502020204030204" pitchFamily="34" charset="0"/>
              </a:rPr>
              <a:t>,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et elle enfantera un fils </a:t>
            </a:r>
            <a:endParaRPr lang="fr-FR" sz="3600" b="1" dirty="0"/>
          </a:p>
        </p:txBody>
      </p:sp>
      <p:pic>
        <p:nvPicPr>
          <p:cNvPr id="4" name="Image 3">
            <a:extLst>
              <a:ext uri="{FF2B5EF4-FFF2-40B4-BE49-F238E27FC236}">
                <a16:creationId xmlns:a16="http://schemas.microsoft.com/office/drawing/2014/main" id="{04D66B5D-0CAE-A47E-9ED8-BEAAB37AA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26" y="1103536"/>
            <a:ext cx="3422016" cy="5280524"/>
          </a:xfrm>
          <a:prstGeom prst="rect">
            <a:avLst/>
          </a:prstGeom>
        </p:spPr>
      </p:pic>
    </p:spTree>
    <p:extLst>
      <p:ext uri="{BB962C8B-B14F-4D97-AF65-F5344CB8AC3E}">
        <p14:creationId xmlns:p14="http://schemas.microsoft.com/office/powerpoint/2010/main" val="15934711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2154980" y="2223330"/>
            <a:ext cx="6373079" cy="289458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spcAft>
                <a:spcPts val="1000"/>
              </a:spcAft>
            </a:pPr>
            <a:r>
              <a:rPr lang="fr-FR" sz="2800" b="1" dirty="0">
                <a:solidFill>
                  <a:srgbClr val="000000"/>
                </a:solidFill>
                <a:effectLst/>
                <a:ea typeface="Calibri" panose="020F0502020204030204" pitchFamily="34" charset="0"/>
              </a:rPr>
              <a:t>Le mot hébreu : « la jeune femme » </a:t>
            </a:r>
            <a:br>
              <a:rPr lang="fr-FR" sz="2800" b="1" dirty="0">
                <a:ea typeface="Calibri" panose="020F0502020204030204" pitchFamily="34" charset="0"/>
              </a:rPr>
            </a:br>
            <a:r>
              <a:rPr lang="fr-FR" sz="2800" b="1" dirty="0">
                <a:ea typeface="Calibri" panose="020F0502020204030204" pitchFamily="34" charset="0"/>
              </a:rPr>
              <a:t>     </a:t>
            </a:r>
            <a:r>
              <a:rPr lang="fr-FR" sz="2800" b="1" dirty="0">
                <a:solidFill>
                  <a:srgbClr val="000000"/>
                </a:solidFill>
                <a:effectLst/>
                <a:ea typeface="Calibri" panose="020F0502020204030204" pitchFamily="34" charset="0"/>
              </a:rPr>
              <a:t>a été traduit en grec </a:t>
            </a:r>
            <a:br>
              <a:rPr lang="fr-FR" sz="2800" b="1" dirty="0">
                <a:solidFill>
                  <a:srgbClr val="000000"/>
                </a:solidFill>
                <a:effectLst/>
                <a:ea typeface="Calibri" panose="020F0502020204030204" pitchFamily="34" charset="0"/>
              </a:rPr>
            </a:br>
            <a:r>
              <a:rPr lang="fr-FR" sz="2800" b="1" dirty="0">
                <a:solidFill>
                  <a:srgbClr val="000000"/>
                </a:solidFill>
                <a:effectLst/>
                <a:ea typeface="Calibri" panose="020F0502020204030204" pitchFamily="34" charset="0"/>
              </a:rPr>
              <a:t>           dans la septante par vierge.</a:t>
            </a:r>
          </a:p>
          <a:p>
            <a:pPr lvl="1">
              <a:lnSpc>
                <a:spcPct val="150000"/>
              </a:lnSpc>
            </a:pPr>
            <a:r>
              <a:rPr lang="fr-FR" sz="2800" b="1" dirty="0">
                <a:solidFill>
                  <a:srgbClr val="000000"/>
                </a:solidFill>
                <a:ea typeface="Calibri" panose="020F0502020204030204" pitchFamily="34" charset="0"/>
              </a:rPr>
              <a:t>                   Pourquoi ? </a:t>
            </a:r>
            <a:r>
              <a:rPr lang="fr-FR" sz="2800" b="1" dirty="0">
                <a:solidFill>
                  <a:srgbClr val="000000"/>
                </a:solidFill>
                <a:effectLst/>
                <a:ea typeface="Calibri" panose="020F0502020204030204" pitchFamily="34" charset="0"/>
              </a:rPr>
              <a:t> </a:t>
            </a:r>
            <a:endParaRPr lang="fr-FR" sz="2800" b="1" dirty="0">
              <a:solidFill>
                <a:schemeClr val="tx1"/>
              </a:solidFill>
            </a:endParaRPr>
          </a:p>
        </p:txBody>
      </p:sp>
      <p:sp>
        <p:nvSpPr>
          <p:cNvPr id="3" name="ZoneTexte 2">
            <a:extLst>
              <a:ext uri="{FF2B5EF4-FFF2-40B4-BE49-F238E27FC236}">
                <a16:creationId xmlns:a16="http://schemas.microsoft.com/office/drawing/2014/main" id="{380F2B30-137B-678B-E661-DE851D606E69}"/>
              </a:ext>
            </a:extLst>
          </p:cNvPr>
          <p:cNvSpPr txBox="1"/>
          <p:nvPr/>
        </p:nvSpPr>
        <p:spPr>
          <a:xfrm>
            <a:off x="228600" y="110164"/>
            <a:ext cx="1839482" cy="369332"/>
          </a:xfrm>
          <a:prstGeom prst="rect">
            <a:avLst/>
          </a:prstGeom>
          <a:noFill/>
        </p:spPr>
        <p:txBody>
          <a:bodyPr wrap="square">
            <a:spAutoFit/>
          </a:bodyPr>
          <a:lstStyle/>
          <a:p>
            <a:r>
              <a:rPr lang="fr-FR" sz="1800" b="1" dirty="0">
                <a:solidFill>
                  <a:srgbClr val="FF0000"/>
                </a:solidFill>
                <a:effectLst/>
                <a:latin typeface="Calibri" panose="020F0502020204030204" pitchFamily="34" charset="0"/>
                <a:ea typeface="Calibri" panose="020F0502020204030204" pitchFamily="34" charset="0"/>
              </a:rPr>
              <a:t>Vierge concevra</a:t>
            </a:r>
            <a:endParaRPr lang="fr-FR" dirty="0"/>
          </a:p>
        </p:txBody>
      </p:sp>
      <p:pic>
        <p:nvPicPr>
          <p:cNvPr id="4" name="Image 3">
            <a:extLst>
              <a:ext uri="{FF2B5EF4-FFF2-40B4-BE49-F238E27FC236}">
                <a16:creationId xmlns:a16="http://schemas.microsoft.com/office/drawing/2014/main" id="{0322C4D1-766C-0718-E5E4-416FBEFD2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26" y="1103536"/>
            <a:ext cx="3422016" cy="5280524"/>
          </a:xfrm>
          <a:prstGeom prst="rect">
            <a:avLst/>
          </a:prstGeom>
        </p:spPr>
      </p:pic>
    </p:spTree>
    <p:extLst>
      <p:ext uri="{BB962C8B-B14F-4D97-AF65-F5344CB8AC3E}">
        <p14:creationId xmlns:p14="http://schemas.microsoft.com/office/powerpoint/2010/main" val="9091477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1939608" y="1932466"/>
            <a:ext cx="9429065" cy="3417456"/>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dirty="0">
                <a:solidFill>
                  <a:srgbClr val="000000"/>
                </a:solidFill>
                <a:effectLst/>
                <a:ea typeface="Calibri" panose="020F0502020204030204" pitchFamily="34" charset="0"/>
              </a:rPr>
              <a:t>Au IIème siècle, on traduira une femme par vierge. On espérait peut-être une naissance miraculeuse,</a:t>
            </a:r>
            <a:br>
              <a:rPr lang="fr-FR" sz="2800" b="1" dirty="0">
                <a:solidFill>
                  <a:srgbClr val="000000"/>
                </a:solidFill>
                <a:effectLst/>
                <a:ea typeface="Calibri" panose="020F0502020204030204" pitchFamily="34" charset="0"/>
              </a:rPr>
            </a:br>
            <a:r>
              <a:rPr lang="fr-FR" sz="2800" b="1" dirty="0">
                <a:solidFill>
                  <a:srgbClr val="000000"/>
                </a:solidFill>
                <a:effectLst/>
                <a:ea typeface="Calibri" panose="020F0502020204030204" pitchFamily="34" charset="0"/>
              </a:rPr>
              <a:t>        comme celle d’Isaac, fils de Sarah </a:t>
            </a:r>
            <a:br>
              <a:rPr lang="fr-FR" sz="2800" b="1" dirty="0">
                <a:solidFill>
                  <a:srgbClr val="000000"/>
                </a:solidFill>
                <a:effectLst/>
                <a:ea typeface="Calibri" panose="020F0502020204030204" pitchFamily="34" charset="0"/>
              </a:rPr>
            </a:br>
            <a:r>
              <a:rPr lang="fr-FR" sz="2800" b="1" dirty="0">
                <a:solidFill>
                  <a:srgbClr val="000000"/>
                </a:solidFill>
                <a:effectLst/>
                <a:ea typeface="Calibri" panose="020F0502020204030204" pitchFamily="34" charset="0"/>
              </a:rPr>
              <a:t>dans sa vieillesse. </a:t>
            </a:r>
          </a:p>
          <a:p>
            <a:pPr algn="r">
              <a:lnSpc>
                <a:spcPct val="150000"/>
              </a:lnSpc>
            </a:pPr>
            <a:r>
              <a:rPr lang="fr-FR" sz="2000" dirty="0">
                <a:solidFill>
                  <a:srgbClr val="000000"/>
                </a:solidFill>
                <a:effectLst/>
                <a:ea typeface="Calibri" panose="020F0502020204030204" pitchFamily="34" charset="0"/>
              </a:rPr>
              <a:t>Claude Tassin p 27</a:t>
            </a:r>
            <a:r>
              <a:rPr lang="fr-FR" sz="3200" dirty="0">
                <a:solidFill>
                  <a:srgbClr val="000000"/>
                </a:solidFill>
                <a:effectLst/>
                <a:ea typeface="Calibri" panose="020F0502020204030204" pitchFamily="34" charset="0"/>
              </a:rPr>
              <a:t> </a:t>
            </a:r>
            <a:endParaRPr lang="fr-FR" sz="3200" dirty="0">
              <a:solidFill>
                <a:schemeClr val="tx1"/>
              </a:solidFill>
            </a:endParaRPr>
          </a:p>
        </p:txBody>
      </p:sp>
      <p:sp>
        <p:nvSpPr>
          <p:cNvPr id="2" name="ZoneTexte 1">
            <a:extLst>
              <a:ext uri="{FF2B5EF4-FFF2-40B4-BE49-F238E27FC236}">
                <a16:creationId xmlns:a16="http://schemas.microsoft.com/office/drawing/2014/main" id="{643C4251-A29D-192B-0627-2177D16C0DC5}"/>
              </a:ext>
            </a:extLst>
          </p:cNvPr>
          <p:cNvSpPr txBox="1"/>
          <p:nvPr/>
        </p:nvSpPr>
        <p:spPr>
          <a:xfrm>
            <a:off x="228600" y="110164"/>
            <a:ext cx="1839482" cy="369332"/>
          </a:xfrm>
          <a:prstGeom prst="rect">
            <a:avLst/>
          </a:prstGeom>
          <a:noFill/>
        </p:spPr>
        <p:txBody>
          <a:bodyPr wrap="square">
            <a:spAutoFit/>
          </a:bodyPr>
          <a:lstStyle/>
          <a:p>
            <a:r>
              <a:rPr lang="fr-FR" sz="1800" b="1" dirty="0">
                <a:solidFill>
                  <a:srgbClr val="FF0000"/>
                </a:solidFill>
                <a:effectLst/>
                <a:latin typeface="Calibri" panose="020F0502020204030204" pitchFamily="34" charset="0"/>
                <a:ea typeface="Calibri" panose="020F0502020204030204" pitchFamily="34" charset="0"/>
              </a:rPr>
              <a:t>Vierge concevra</a:t>
            </a:r>
            <a:endParaRPr lang="fr-FR" dirty="0"/>
          </a:p>
        </p:txBody>
      </p:sp>
      <p:pic>
        <p:nvPicPr>
          <p:cNvPr id="3" name="Image 2">
            <a:extLst>
              <a:ext uri="{FF2B5EF4-FFF2-40B4-BE49-F238E27FC236}">
                <a16:creationId xmlns:a16="http://schemas.microsoft.com/office/drawing/2014/main" id="{A72246D2-DCFF-D9B2-89A5-99004FF14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88738"/>
            <a:ext cx="3422016" cy="5280524"/>
          </a:xfrm>
          <a:prstGeom prst="rect">
            <a:avLst/>
          </a:prstGeom>
        </p:spPr>
      </p:pic>
    </p:spTree>
    <p:extLst>
      <p:ext uri="{BB962C8B-B14F-4D97-AF65-F5344CB8AC3E}">
        <p14:creationId xmlns:p14="http://schemas.microsoft.com/office/powerpoint/2010/main" val="7894958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488380" y="399877"/>
            <a:ext cx="8085351" cy="165496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spc="25" dirty="0">
                <a:solidFill>
                  <a:srgbClr val="000000"/>
                </a:solidFill>
              </a:rPr>
              <a:t>Les récits évangéliques comprennent la conception virginale comme une œuvre divine qui dépasse toute compréhension et tout possibilité humaine.</a:t>
            </a: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2259638" y="2358811"/>
            <a:ext cx="9093975" cy="134359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spc="25" dirty="0">
                <a:solidFill>
                  <a:srgbClr val="000000"/>
                </a:solidFill>
              </a:rPr>
              <a:t>Les Pères du concile de Latran voient dans la conception virginale le signe que c’est vraiment le Fils de Dieu qui est venu dans une humanité comme la nôtre...</a:t>
            </a: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3779088" y="3880304"/>
            <a:ext cx="6391171" cy="134359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spc="25" dirty="0">
                <a:solidFill>
                  <a:srgbClr val="000000"/>
                </a:solidFill>
              </a:rPr>
              <a:t>« Cet enfant vient de Dieu. </a:t>
            </a:r>
          </a:p>
          <a:p>
            <a:pPr algn="ctr"/>
            <a:r>
              <a:rPr lang="fr-FR" sz="2800" b="1" spc="25" dirty="0">
                <a:solidFill>
                  <a:srgbClr val="000000"/>
                </a:solidFill>
              </a:rPr>
              <a:t>Rien de plus, rien de moins. » </a:t>
            </a:r>
          </a:p>
          <a:p>
            <a:pPr algn="r"/>
            <a:r>
              <a:rPr lang="fr-FR" sz="2000" spc="25" dirty="0">
                <a:solidFill>
                  <a:srgbClr val="000000"/>
                </a:solidFill>
              </a:rPr>
              <a:t>dit Daniel Marguerat </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3779089" y="5527864"/>
            <a:ext cx="6391171" cy="550872"/>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ea typeface="Calibri" panose="020F0502020204030204" pitchFamily="34" charset="0"/>
              </a:rPr>
              <a:t>Méditer : cet enfant vient de Dieu. </a:t>
            </a:r>
            <a:endParaRPr lang="fr-FR" sz="2800" b="1" dirty="0">
              <a:solidFill>
                <a:schemeClr val="tx1"/>
              </a:solidFill>
            </a:endParaRPr>
          </a:p>
        </p:txBody>
      </p:sp>
      <p:sp>
        <p:nvSpPr>
          <p:cNvPr id="2" name="ZoneTexte 1">
            <a:extLst>
              <a:ext uri="{FF2B5EF4-FFF2-40B4-BE49-F238E27FC236}">
                <a16:creationId xmlns:a16="http://schemas.microsoft.com/office/drawing/2014/main" id="{5BD24452-900A-9677-CA51-36EFB44A3EAB}"/>
              </a:ext>
            </a:extLst>
          </p:cNvPr>
          <p:cNvSpPr txBox="1"/>
          <p:nvPr/>
        </p:nvSpPr>
        <p:spPr>
          <a:xfrm>
            <a:off x="228600" y="110164"/>
            <a:ext cx="1839482" cy="369332"/>
          </a:xfrm>
          <a:prstGeom prst="rect">
            <a:avLst/>
          </a:prstGeom>
          <a:noFill/>
        </p:spPr>
        <p:txBody>
          <a:bodyPr wrap="square">
            <a:spAutoFit/>
          </a:bodyPr>
          <a:lstStyle/>
          <a:p>
            <a:r>
              <a:rPr lang="fr-FR" sz="1800" b="1" dirty="0">
                <a:solidFill>
                  <a:srgbClr val="FF0000"/>
                </a:solidFill>
                <a:effectLst/>
                <a:latin typeface="Calibri" panose="020F0502020204030204" pitchFamily="34" charset="0"/>
                <a:ea typeface="Calibri" panose="020F0502020204030204" pitchFamily="34" charset="0"/>
              </a:rPr>
              <a:t>Vierge concevra</a:t>
            </a:r>
            <a:endParaRPr lang="fr-FR" dirty="0"/>
          </a:p>
        </p:txBody>
      </p:sp>
      <p:pic>
        <p:nvPicPr>
          <p:cNvPr id="4" name="Image 3">
            <a:extLst>
              <a:ext uri="{FF2B5EF4-FFF2-40B4-BE49-F238E27FC236}">
                <a16:creationId xmlns:a16="http://schemas.microsoft.com/office/drawing/2014/main" id="{CD78EC33-AAB7-2142-FB49-2F8E42BFF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072" y="1177599"/>
            <a:ext cx="3422016" cy="5280524"/>
          </a:xfrm>
          <a:prstGeom prst="rect">
            <a:avLst/>
          </a:prstGeom>
        </p:spPr>
      </p:pic>
    </p:spTree>
    <p:extLst>
      <p:ext uri="{BB962C8B-B14F-4D97-AF65-F5344CB8AC3E}">
        <p14:creationId xmlns:p14="http://schemas.microsoft.com/office/powerpoint/2010/main" val="353547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798A2750-2427-E732-7266-BDEFEB4AA7F5}"/>
              </a:ext>
            </a:extLst>
          </p:cNvPr>
          <p:cNvSpPr/>
          <p:nvPr/>
        </p:nvSpPr>
        <p:spPr>
          <a:xfrm>
            <a:off x="536123" y="2611643"/>
            <a:ext cx="8521832" cy="21161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on lui donnera le nom d’</a:t>
            </a:r>
            <a:r>
              <a:rPr lang="fr-FR" sz="3600" b="1" dirty="0">
                <a:solidFill>
                  <a:srgbClr val="FF0000"/>
                </a:solidFill>
                <a:effectLst/>
                <a:latin typeface="Calibri" panose="020F0502020204030204" pitchFamily="34" charset="0"/>
                <a:ea typeface="Calibri" panose="020F0502020204030204" pitchFamily="34" charset="0"/>
              </a:rPr>
              <a:t>Emmanuel, </a:t>
            </a:r>
          </a:p>
          <a:p>
            <a:pPr algn="ctr">
              <a:lnSpc>
                <a:spcPct val="150000"/>
              </a:lnSpc>
            </a:pPr>
            <a:r>
              <a:rPr lang="fr-FR" sz="3600" b="1" dirty="0">
                <a:solidFill>
                  <a:srgbClr val="FF0000"/>
                </a:solidFill>
                <a:effectLst/>
                <a:latin typeface="Calibri" panose="020F0502020204030204" pitchFamily="34" charset="0"/>
                <a:ea typeface="Calibri" panose="020F0502020204030204" pitchFamily="34" charset="0"/>
              </a:rPr>
              <a:t>qui se traduit : « Dieu-avec-nous »</a:t>
            </a:r>
            <a:endParaRPr lang="fr-FR" sz="3600" b="1" dirty="0"/>
          </a:p>
        </p:txBody>
      </p:sp>
      <p:pic>
        <p:nvPicPr>
          <p:cNvPr id="4" name="Image 3" descr="Une image contenant texte&#10;&#10;Description générée automatiquement">
            <a:extLst>
              <a:ext uri="{FF2B5EF4-FFF2-40B4-BE49-F238E27FC236}">
                <a16:creationId xmlns:a16="http://schemas.microsoft.com/office/drawing/2014/main" id="{E1CC9E08-BFD7-5E8F-3F66-F0B37B540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2916" y="501045"/>
            <a:ext cx="3151231" cy="4614303"/>
          </a:xfrm>
          <a:prstGeom prst="rect">
            <a:avLst/>
          </a:prstGeom>
        </p:spPr>
      </p:pic>
    </p:spTree>
    <p:extLst>
      <p:ext uri="{BB962C8B-B14F-4D97-AF65-F5344CB8AC3E}">
        <p14:creationId xmlns:p14="http://schemas.microsoft.com/office/powerpoint/2010/main" val="13483564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856095" y="1936150"/>
            <a:ext cx="6735999" cy="221276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b="1" dirty="0">
                <a:solidFill>
                  <a:srgbClr val="000000"/>
                </a:solidFill>
                <a:effectLst/>
                <a:ea typeface="Calibri" panose="020F0502020204030204" pitchFamily="34" charset="0"/>
              </a:rPr>
              <a:t>Jésus ne s’est jamais appelé Emmanuel </a:t>
            </a:r>
            <a:br>
              <a:rPr lang="fr-FR" sz="2800" b="1" dirty="0">
                <a:solidFill>
                  <a:srgbClr val="000000"/>
                </a:solidFill>
                <a:effectLst/>
                <a:ea typeface="Calibri" panose="020F0502020204030204" pitchFamily="34" charset="0"/>
              </a:rPr>
            </a:br>
            <a:r>
              <a:rPr lang="fr-FR" sz="2800" b="1" dirty="0">
                <a:solidFill>
                  <a:srgbClr val="000000"/>
                </a:solidFill>
                <a:effectLst/>
                <a:ea typeface="Calibri" panose="020F0502020204030204" pitchFamily="34" charset="0"/>
              </a:rPr>
              <a:t>ailleurs que dans ce verset. </a:t>
            </a:r>
            <a:endParaRPr lang="fr-FR" sz="2800" b="1" dirty="0">
              <a:effectLst/>
              <a:ea typeface="Calibri" panose="020F0502020204030204" pitchFamily="34" charset="0"/>
            </a:endParaRPr>
          </a:p>
          <a:p>
            <a:pPr algn="r"/>
            <a:r>
              <a:rPr lang="fr-FR" sz="1600" dirty="0">
                <a:solidFill>
                  <a:srgbClr val="000000"/>
                </a:solidFill>
                <a:effectLst/>
                <a:ea typeface="Calibri" panose="020F0502020204030204" pitchFamily="34" charset="0"/>
              </a:rPr>
              <a:t>Antoine </a:t>
            </a:r>
            <a:r>
              <a:rPr lang="fr-FR" sz="1600" dirty="0" err="1">
                <a:solidFill>
                  <a:srgbClr val="000000"/>
                </a:solidFill>
                <a:effectLst/>
                <a:ea typeface="Calibri" panose="020F0502020204030204" pitchFamily="34" charset="0"/>
              </a:rPr>
              <a:t>Nouis</a:t>
            </a:r>
            <a:r>
              <a:rPr lang="fr-FR" sz="1600" dirty="0">
                <a:solidFill>
                  <a:srgbClr val="000000"/>
                </a:solidFill>
                <a:effectLst/>
                <a:ea typeface="Calibri" panose="020F0502020204030204" pitchFamily="34" charset="0"/>
              </a:rPr>
              <a:t> </a:t>
            </a:r>
            <a:endParaRPr lang="fr-FR" sz="2400" dirty="0">
              <a:solidFill>
                <a:schemeClr val="tx1"/>
              </a:solidFill>
            </a:endParaRPr>
          </a:p>
        </p:txBody>
      </p:sp>
      <p:pic>
        <p:nvPicPr>
          <p:cNvPr id="2" name="Image 1" descr="Une image contenant texte&#10;&#10;Description générée automatiquement">
            <a:extLst>
              <a:ext uri="{FF2B5EF4-FFF2-40B4-BE49-F238E27FC236}">
                <a16:creationId xmlns:a16="http://schemas.microsoft.com/office/drawing/2014/main" id="{018B1C18-B422-6769-3B30-4B2A347FA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665" y="947851"/>
            <a:ext cx="3151231" cy="4614303"/>
          </a:xfrm>
          <a:prstGeom prst="rect">
            <a:avLst/>
          </a:prstGeom>
        </p:spPr>
      </p:pic>
      <p:sp>
        <p:nvSpPr>
          <p:cNvPr id="4" name="ZoneTexte 3">
            <a:extLst>
              <a:ext uri="{FF2B5EF4-FFF2-40B4-BE49-F238E27FC236}">
                <a16:creationId xmlns:a16="http://schemas.microsoft.com/office/drawing/2014/main" id="{E50319FD-B097-AB87-82BB-972D40D20EFB}"/>
              </a:ext>
            </a:extLst>
          </p:cNvPr>
          <p:cNvSpPr txBox="1"/>
          <p:nvPr/>
        </p:nvSpPr>
        <p:spPr>
          <a:xfrm>
            <a:off x="0" y="92423"/>
            <a:ext cx="2856431" cy="646331"/>
          </a:xfrm>
          <a:prstGeom prst="rect">
            <a:avLst/>
          </a:prstGeom>
          <a:noFill/>
        </p:spPr>
        <p:txBody>
          <a:bodyPr wrap="square">
            <a:spAutoFit/>
          </a:bodyPr>
          <a:lstStyle/>
          <a:p>
            <a:pPr algn="ctr"/>
            <a:r>
              <a:rPr lang="fr-FR" sz="1800" b="1" dirty="0">
                <a:solidFill>
                  <a:srgbClr val="FF0000"/>
                </a:solidFill>
                <a:effectLst/>
                <a:latin typeface="Calibri" panose="020F0502020204030204" pitchFamily="34" charset="0"/>
                <a:ea typeface="Calibri" panose="020F0502020204030204" pitchFamily="34" charset="0"/>
              </a:rPr>
              <a:t>Emmanuel, </a:t>
            </a:r>
          </a:p>
          <a:p>
            <a:pPr algn="ctr"/>
            <a:r>
              <a:rPr lang="fr-FR" sz="1800" b="1" dirty="0">
                <a:solidFill>
                  <a:srgbClr val="FF0000"/>
                </a:solidFill>
                <a:effectLst/>
                <a:latin typeface="Calibri" panose="020F0502020204030204" pitchFamily="34" charset="0"/>
                <a:ea typeface="Calibri" panose="020F0502020204030204" pitchFamily="34" charset="0"/>
              </a:rPr>
              <a:t>« Dieu-avec-nous »</a:t>
            </a:r>
            <a:endParaRPr lang="fr-FR" sz="1800" b="1" dirty="0"/>
          </a:p>
        </p:txBody>
      </p:sp>
    </p:spTree>
    <p:extLst>
      <p:ext uri="{BB962C8B-B14F-4D97-AF65-F5344CB8AC3E}">
        <p14:creationId xmlns:p14="http://schemas.microsoft.com/office/powerpoint/2010/main" val="2161326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665027" y="1919462"/>
            <a:ext cx="7538807" cy="366928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lnSpc>
                <a:spcPct val="150000"/>
              </a:lnSpc>
              <a:spcBef>
                <a:spcPct val="0"/>
              </a:spcBef>
              <a:spcAft>
                <a:spcPct val="0"/>
              </a:spcAft>
            </a:pPr>
            <a:r>
              <a:rPr lang="fr-FR" altLang="zh-CN" sz="3600" b="1" dirty="0">
                <a:solidFill>
                  <a:srgbClr val="BF2329"/>
                </a:solidFill>
                <a:ea typeface="Times New Roman" pitchFamily="18" charset="0"/>
                <a:cs typeface="Arial" pitchFamily="34" charset="0"/>
              </a:rPr>
              <a:t>16</a:t>
            </a:r>
            <a:r>
              <a:rPr lang="fr-FR" altLang="zh-CN" sz="3600" b="1" dirty="0">
                <a:solidFill>
                  <a:srgbClr val="333333"/>
                </a:solidFill>
                <a:ea typeface="Times New Roman" pitchFamily="18" charset="0"/>
                <a:cs typeface="Arial" pitchFamily="34" charset="0"/>
              </a:rPr>
              <a:t> Jacob </a:t>
            </a:r>
            <a:r>
              <a:rPr lang="fr-FR" altLang="zh-CN" sz="3600" b="1" dirty="0">
                <a:solidFill>
                  <a:srgbClr val="FF0000"/>
                </a:solidFill>
                <a:ea typeface="Times New Roman" pitchFamily="18" charset="0"/>
                <a:cs typeface="Arial" pitchFamily="34" charset="0"/>
              </a:rPr>
              <a:t>engendra</a:t>
            </a:r>
            <a:r>
              <a:rPr lang="fr-FR" altLang="zh-CN" sz="3600" b="1" dirty="0">
                <a:solidFill>
                  <a:srgbClr val="333333"/>
                </a:solidFill>
                <a:ea typeface="Times New Roman" pitchFamily="18" charset="0"/>
                <a:cs typeface="Arial" pitchFamily="34" charset="0"/>
              </a:rPr>
              <a:t> </a:t>
            </a:r>
            <a:r>
              <a:rPr lang="fr-FR" altLang="zh-CN" sz="3600" b="1" dirty="0">
                <a:solidFill>
                  <a:schemeClr val="tx1"/>
                </a:solidFill>
                <a:ea typeface="Times New Roman" pitchFamily="18" charset="0"/>
                <a:cs typeface="Arial" pitchFamily="34" charset="0"/>
              </a:rPr>
              <a:t>Joseph, </a:t>
            </a:r>
          </a:p>
          <a:p>
            <a:pPr lvl="0" algn="ctr" eaLnBrk="0" fontAlgn="base" hangingPunct="0">
              <a:lnSpc>
                <a:spcPct val="150000"/>
              </a:lnSpc>
              <a:spcBef>
                <a:spcPct val="0"/>
              </a:spcBef>
              <a:spcAft>
                <a:spcPct val="0"/>
              </a:spcAft>
            </a:pPr>
            <a:r>
              <a:rPr lang="fr-FR" altLang="zh-CN" sz="3600" b="1" dirty="0">
                <a:solidFill>
                  <a:schemeClr val="tx1"/>
                </a:solidFill>
                <a:ea typeface="Times New Roman" pitchFamily="18" charset="0"/>
                <a:cs typeface="Arial" pitchFamily="34" charset="0"/>
              </a:rPr>
              <a:t>l’époux de Marie, </a:t>
            </a:r>
          </a:p>
          <a:p>
            <a:pPr lvl="0" algn="ctr" eaLnBrk="0" fontAlgn="base" hangingPunct="0">
              <a:lnSpc>
                <a:spcPct val="150000"/>
              </a:lnSpc>
              <a:spcBef>
                <a:spcPct val="0"/>
              </a:spcBef>
              <a:spcAft>
                <a:spcPct val="0"/>
              </a:spcAft>
            </a:pPr>
            <a:r>
              <a:rPr lang="fr-FR" altLang="zh-CN" sz="3600" b="1" dirty="0">
                <a:solidFill>
                  <a:schemeClr val="tx1"/>
                </a:solidFill>
                <a:ea typeface="Times New Roman" pitchFamily="18" charset="0"/>
                <a:cs typeface="Arial" pitchFamily="34" charset="0"/>
              </a:rPr>
              <a:t>de laquelle fut engendré Jésus, </a:t>
            </a:r>
          </a:p>
          <a:p>
            <a:pPr lvl="0" algn="ctr" eaLnBrk="0" fontAlgn="base" hangingPunct="0">
              <a:lnSpc>
                <a:spcPct val="150000"/>
              </a:lnSpc>
              <a:spcBef>
                <a:spcPct val="0"/>
              </a:spcBef>
              <a:spcAft>
                <a:spcPct val="0"/>
              </a:spcAft>
            </a:pPr>
            <a:r>
              <a:rPr lang="fr-FR" altLang="zh-CN" sz="3600" b="1" dirty="0">
                <a:solidFill>
                  <a:schemeClr val="tx1"/>
                </a:solidFill>
                <a:ea typeface="Times New Roman" pitchFamily="18" charset="0"/>
                <a:cs typeface="Arial" pitchFamily="34" charset="0"/>
              </a:rPr>
              <a:t>que l’on appelle Christ.</a:t>
            </a:r>
          </a:p>
        </p:txBody>
      </p:sp>
      <p:pic>
        <p:nvPicPr>
          <p:cNvPr id="5" name="Image 4" descr="vitrail nativité 24b.png"/>
          <p:cNvPicPr>
            <a:picLocks noChangeAspect="1"/>
          </p:cNvPicPr>
          <p:nvPr/>
        </p:nvPicPr>
        <p:blipFill>
          <a:blip r:embed="rId2"/>
          <a:stretch>
            <a:fillRect/>
          </a:stretch>
        </p:blipFill>
        <p:spPr>
          <a:xfrm>
            <a:off x="8662149" y="414783"/>
            <a:ext cx="2881930" cy="3014216"/>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347783" y="826510"/>
            <a:ext cx="8632891" cy="2811567"/>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000000"/>
                </a:solidFill>
              </a:rPr>
              <a:t>Matthieu 28, 19 «</a:t>
            </a:r>
            <a:r>
              <a:rPr lang="fr-FR" sz="2800" i="1" dirty="0">
                <a:solidFill>
                  <a:srgbClr val="000000"/>
                </a:solidFill>
              </a:rPr>
              <a:t> Allez ! De toutes les nations faites des disciples : baptisez-les au nom du Père, et du Fils, et du Saint-Esprit, apprenez-leur à observer tout ce que je vous ai commandé. Et moi, je suis avec vous tous les jours jusqu’à la fin du monde. »</a:t>
            </a: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347783" y="4530442"/>
            <a:ext cx="10447596" cy="1737215"/>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dirty="0">
                <a:solidFill>
                  <a:srgbClr val="000000"/>
                </a:solidFill>
              </a:rPr>
              <a:t>Cette finale de Matthieu reprend ce qui a été annoncé au début : Jésus est « Dieu avec nous ». </a:t>
            </a:r>
          </a:p>
        </p:txBody>
      </p:sp>
      <p:pic>
        <p:nvPicPr>
          <p:cNvPr id="2" name="Image 1" descr="Une image contenant texte&#10;&#10;Description générée automatiquement">
            <a:extLst>
              <a:ext uri="{FF2B5EF4-FFF2-40B4-BE49-F238E27FC236}">
                <a16:creationId xmlns:a16="http://schemas.microsoft.com/office/drawing/2014/main" id="{44001E06-7A36-6200-CC21-7FFAF5A73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6438" y="588800"/>
            <a:ext cx="3151231" cy="4614303"/>
          </a:xfrm>
          <a:prstGeom prst="rect">
            <a:avLst/>
          </a:prstGeom>
        </p:spPr>
      </p:pic>
      <p:sp>
        <p:nvSpPr>
          <p:cNvPr id="3" name="ZoneTexte 2">
            <a:extLst>
              <a:ext uri="{FF2B5EF4-FFF2-40B4-BE49-F238E27FC236}">
                <a16:creationId xmlns:a16="http://schemas.microsoft.com/office/drawing/2014/main" id="{0D53A9B0-29F1-D1B8-277B-8918F0706778}"/>
              </a:ext>
            </a:extLst>
          </p:cNvPr>
          <p:cNvSpPr txBox="1"/>
          <p:nvPr/>
        </p:nvSpPr>
        <p:spPr>
          <a:xfrm>
            <a:off x="0" y="92423"/>
            <a:ext cx="2856431" cy="646331"/>
          </a:xfrm>
          <a:prstGeom prst="rect">
            <a:avLst/>
          </a:prstGeom>
          <a:noFill/>
        </p:spPr>
        <p:txBody>
          <a:bodyPr wrap="square">
            <a:spAutoFit/>
          </a:bodyPr>
          <a:lstStyle/>
          <a:p>
            <a:pPr algn="ctr"/>
            <a:r>
              <a:rPr lang="fr-FR" sz="1800" b="1" dirty="0">
                <a:solidFill>
                  <a:srgbClr val="FF0000"/>
                </a:solidFill>
                <a:effectLst/>
                <a:latin typeface="Calibri" panose="020F0502020204030204" pitchFamily="34" charset="0"/>
                <a:ea typeface="Calibri" panose="020F0502020204030204" pitchFamily="34" charset="0"/>
              </a:rPr>
              <a:t>Emmanuel, </a:t>
            </a:r>
          </a:p>
          <a:p>
            <a:pPr algn="ctr"/>
            <a:r>
              <a:rPr lang="fr-FR" sz="1800" b="1" dirty="0">
                <a:solidFill>
                  <a:srgbClr val="FF0000"/>
                </a:solidFill>
                <a:effectLst/>
                <a:latin typeface="Calibri" panose="020F0502020204030204" pitchFamily="34" charset="0"/>
                <a:ea typeface="Calibri" panose="020F0502020204030204" pitchFamily="34" charset="0"/>
              </a:rPr>
              <a:t>« Dieu-avec-nous »</a:t>
            </a:r>
            <a:endParaRPr lang="fr-FR" sz="1800" b="1" dirty="0"/>
          </a:p>
        </p:txBody>
      </p:sp>
    </p:spTree>
    <p:extLst>
      <p:ext uri="{BB962C8B-B14F-4D97-AF65-F5344CB8AC3E}">
        <p14:creationId xmlns:p14="http://schemas.microsoft.com/office/powerpoint/2010/main" val="14432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1428215" y="910127"/>
            <a:ext cx="6928864" cy="227073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spc="25" dirty="0">
                <a:solidFill>
                  <a:srgbClr val="000000"/>
                </a:solidFill>
                <a:cs typeface="Times New Roman" panose="02020603050405020304" pitchFamily="18" charset="0"/>
              </a:rPr>
              <a:t>Cette finale de Matthieu </a:t>
            </a:r>
            <a:br>
              <a:rPr lang="fr-FR" sz="2800" b="1" spc="25" dirty="0">
                <a:solidFill>
                  <a:srgbClr val="000000"/>
                </a:solidFill>
                <a:cs typeface="Times New Roman" panose="02020603050405020304" pitchFamily="18" charset="0"/>
              </a:rPr>
            </a:br>
            <a:r>
              <a:rPr lang="fr-FR" sz="2800" b="1" spc="25" dirty="0">
                <a:solidFill>
                  <a:srgbClr val="000000"/>
                </a:solidFill>
                <a:cs typeface="Times New Roman" panose="02020603050405020304" pitchFamily="18" charset="0"/>
              </a:rPr>
              <a:t>reprend ce qui a été annoncé au début : </a:t>
            </a:r>
            <a:br>
              <a:rPr lang="fr-FR" sz="2800" b="1" spc="25" dirty="0">
                <a:solidFill>
                  <a:srgbClr val="000000"/>
                </a:solidFill>
                <a:cs typeface="Times New Roman" panose="02020603050405020304" pitchFamily="18" charset="0"/>
              </a:rPr>
            </a:br>
            <a:r>
              <a:rPr lang="fr-FR" sz="2800" b="1" spc="25" dirty="0">
                <a:solidFill>
                  <a:srgbClr val="000000"/>
                </a:solidFill>
                <a:cs typeface="Times New Roman" panose="02020603050405020304" pitchFamily="18" charset="0"/>
              </a:rPr>
              <a:t>Jésus est « Dieu avec nous ». </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2390613" y="4149308"/>
            <a:ext cx="7049238" cy="193207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b="1" dirty="0">
                <a:solidFill>
                  <a:schemeClr val="tx1"/>
                </a:solidFill>
                <a:ea typeface="Calibri" panose="020F0502020204030204" pitchFamily="34" charset="0"/>
              </a:rPr>
              <a:t>Méditons ce grand mystère. </a:t>
            </a:r>
          </a:p>
          <a:p>
            <a:pPr>
              <a:lnSpc>
                <a:spcPct val="150000"/>
              </a:lnSpc>
            </a:pPr>
            <a:r>
              <a:rPr lang="fr-FR" sz="2800" b="1" dirty="0">
                <a:solidFill>
                  <a:schemeClr val="tx1"/>
                </a:solidFill>
                <a:ea typeface="Calibri" panose="020F0502020204030204" pitchFamily="34" charset="0"/>
              </a:rPr>
              <a:t>		Grand mystère de l’Incarnation</a:t>
            </a:r>
            <a:r>
              <a:rPr lang="fr-FR" sz="2800" dirty="0">
                <a:ea typeface="Calibri" panose="020F0502020204030204" pitchFamily="34" charset="0"/>
              </a:rPr>
              <a:t>. </a:t>
            </a:r>
            <a:endParaRPr lang="fr-FR" sz="2800" b="1" dirty="0">
              <a:solidFill>
                <a:srgbClr val="FFC000"/>
              </a:solidFill>
            </a:endParaRPr>
          </a:p>
        </p:txBody>
      </p:sp>
      <p:pic>
        <p:nvPicPr>
          <p:cNvPr id="2" name="Image 1" descr="Une image contenant texte&#10;&#10;Description générée automatiquement">
            <a:extLst>
              <a:ext uri="{FF2B5EF4-FFF2-40B4-BE49-F238E27FC236}">
                <a16:creationId xmlns:a16="http://schemas.microsoft.com/office/drawing/2014/main" id="{A91DC57E-9224-9420-7033-89074EF8B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2791" y="389221"/>
            <a:ext cx="3151231" cy="4614303"/>
          </a:xfrm>
          <a:prstGeom prst="rect">
            <a:avLst/>
          </a:prstGeom>
        </p:spPr>
      </p:pic>
      <p:sp>
        <p:nvSpPr>
          <p:cNvPr id="4" name="ZoneTexte 3">
            <a:extLst>
              <a:ext uri="{FF2B5EF4-FFF2-40B4-BE49-F238E27FC236}">
                <a16:creationId xmlns:a16="http://schemas.microsoft.com/office/drawing/2014/main" id="{B9CD14E2-251E-1F0D-EE8B-93C25BFE86C6}"/>
              </a:ext>
            </a:extLst>
          </p:cNvPr>
          <p:cNvSpPr txBox="1"/>
          <p:nvPr/>
        </p:nvSpPr>
        <p:spPr>
          <a:xfrm>
            <a:off x="0" y="92423"/>
            <a:ext cx="2856431" cy="646331"/>
          </a:xfrm>
          <a:prstGeom prst="rect">
            <a:avLst/>
          </a:prstGeom>
          <a:noFill/>
        </p:spPr>
        <p:txBody>
          <a:bodyPr wrap="square">
            <a:spAutoFit/>
          </a:bodyPr>
          <a:lstStyle/>
          <a:p>
            <a:pPr algn="ctr"/>
            <a:r>
              <a:rPr lang="fr-FR" sz="1800" b="1" dirty="0">
                <a:solidFill>
                  <a:srgbClr val="FF0000"/>
                </a:solidFill>
                <a:effectLst/>
                <a:latin typeface="Calibri" panose="020F0502020204030204" pitchFamily="34" charset="0"/>
                <a:ea typeface="Calibri" panose="020F0502020204030204" pitchFamily="34" charset="0"/>
              </a:rPr>
              <a:t>Emmanuel, </a:t>
            </a:r>
          </a:p>
          <a:p>
            <a:pPr algn="ctr"/>
            <a:r>
              <a:rPr lang="fr-FR" sz="1800" b="1" dirty="0">
                <a:solidFill>
                  <a:srgbClr val="FF0000"/>
                </a:solidFill>
                <a:effectLst/>
                <a:latin typeface="Calibri" panose="020F0502020204030204" pitchFamily="34" charset="0"/>
                <a:ea typeface="Calibri" panose="020F0502020204030204" pitchFamily="34" charset="0"/>
              </a:rPr>
              <a:t>« Dieu-avec-nous »</a:t>
            </a:r>
            <a:endParaRPr lang="fr-FR" sz="1800" b="1" dirty="0"/>
          </a:p>
        </p:txBody>
      </p:sp>
    </p:spTree>
    <p:extLst>
      <p:ext uri="{BB962C8B-B14F-4D97-AF65-F5344CB8AC3E}">
        <p14:creationId xmlns:p14="http://schemas.microsoft.com/office/powerpoint/2010/main" val="390275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798A2750-2427-E732-7266-BDEFEB4AA7F5}"/>
              </a:ext>
            </a:extLst>
          </p:cNvPr>
          <p:cNvSpPr/>
          <p:nvPr/>
        </p:nvSpPr>
        <p:spPr>
          <a:xfrm>
            <a:off x="4049063" y="1405222"/>
            <a:ext cx="6644684" cy="145810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BF2329"/>
                </a:solidFill>
                <a:effectLst/>
                <a:latin typeface="Calibri" panose="020F0502020204030204" pitchFamily="34" charset="0"/>
                <a:ea typeface="Calibri" panose="020F0502020204030204" pitchFamily="34" charset="0"/>
              </a:rPr>
              <a:t>24</a:t>
            </a:r>
            <a:r>
              <a:rPr lang="fr-FR" sz="3600" b="1" dirty="0">
                <a:solidFill>
                  <a:srgbClr val="333333"/>
                </a:solidFill>
                <a:effectLst/>
                <a:latin typeface="Calibri" panose="020F0502020204030204" pitchFamily="34" charset="0"/>
                <a:ea typeface="Calibri" panose="020F0502020204030204" pitchFamily="34" charset="0"/>
              </a:rPr>
              <a:t> Quand Joseph </a:t>
            </a:r>
            <a:r>
              <a:rPr lang="fr-FR" sz="3600" b="1" dirty="0">
                <a:solidFill>
                  <a:srgbClr val="FF0000"/>
                </a:solidFill>
                <a:effectLst/>
                <a:latin typeface="Calibri" panose="020F0502020204030204" pitchFamily="34" charset="0"/>
                <a:ea typeface="Calibri" panose="020F0502020204030204" pitchFamily="34" charset="0"/>
              </a:rPr>
              <a:t>se réveilla</a:t>
            </a:r>
            <a:endParaRPr lang="fr-FR" sz="3600" b="1" dirty="0"/>
          </a:p>
        </p:txBody>
      </p:sp>
      <p:pic>
        <p:nvPicPr>
          <p:cNvPr id="4" name="Image 3" descr="Une image contenant texte, jaune, très coloré&#10;&#10;Description générée automatiquement">
            <a:extLst>
              <a:ext uri="{FF2B5EF4-FFF2-40B4-BE49-F238E27FC236}">
                <a16:creationId xmlns:a16="http://schemas.microsoft.com/office/drawing/2014/main" id="{5C00A651-E835-21AC-E2C7-261F6CBA9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261" y="1282392"/>
            <a:ext cx="5089739" cy="5120217"/>
          </a:xfrm>
          <a:prstGeom prst="rect">
            <a:avLst/>
          </a:prstGeom>
        </p:spPr>
      </p:pic>
    </p:spTree>
    <p:extLst>
      <p:ext uri="{BB962C8B-B14F-4D97-AF65-F5344CB8AC3E}">
        <p14:creationId xmlns:p14="http://schemas.microsoft.com/office/powerpoint/2010/main" val="17794119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5491654" y="3541309"/>
            <a:ext cx="5206075" cy="144903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spc="25" dirty="0">
                <a:solidFill>
                  <a:srgbClr val="000000"/>
                </a:solidFill>
              </a:rPr>
              <a:t>Joseph prend conscience </a:t>
            </a:r>
            <a:br>
              <a:rPr lang="fr-FR" sz="2800" b="1" spc="25" dirty="0">
                <a:solidFill>
                  <a:srgbClr val="000000"/>
                </a:solidFill>
              </a:rPr>
            </a:br>
            <a:r>
              <a:rPr lang="fr-FR" sz="2800" b="1" spc="25" dirty="0">
                <a:solidFill>
                  <a:srgbClr val="000000"/>
                </a:solidFill>
              </a:rPr>
              <a:t>et décide de faire confiance. </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5549821" y="5306325"/>
            <a:ext cx="5089739" cy="69293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b="1" dirty="0">
                <a:solidFill>
                  <a:schemeClr val="tx1"/>
                </a:solidFill>
              </a:rPr>
              <a:t>Méditer la confiance de Joseph.</a:t>
            </a:r>
          </a:p>
        </p:txBody>
      </p:sp>
      <p:sp>
        <p:nvSpPr>
          <p:cNvPr id="2" name="ZoneTexte 1">
            <a:extLst>
              <a:ext uri="{FF2B5EF4-FFF2-40B4-BE49-F238E27FC236}">
                <a16:creationId xmlns:a16="http://schemas.microsoft.com/office/drawing/2014/main" id="{00A732F7-D57E-6F99-497D-2345D826A2FA}"/>
              </a:ext>
            </a:extLst>
          </p:cNvPr>
          <p:cNvSpPr txBox="1"/>
          <p:nvPr/>
        </p:nvSpPr>
        <p:spPr>
          <a:xfrm>
            <a:off x="237166" y="133665"/>
            <a:ext cx="1540359" cy="369332"/>
          </a:xfrm>
          <a:prstGeom prst="rect">
            <a:avLst/>
          </a:prstGeom>
          <a:noFill/>
        </p:spPr>
        <p:txBody>
          <a:bodyPr wrap="square">
            <a:spAutoFit/>
          </a:bodyPr>
          <a:lstStyle/>
          <a:p>
            <a:r>
              <a:rPr lang="fr-FR" sz="1800" dirty="0">
                <a:solidFill>
                  <a:srgbClr val="FF0000"/>
                </a:solidFill>
                <a:effectLst/>
                <a:latin typeface="Calibri" panose="020F0502020204030204" pitchFamily="34" charset="0"/>
                <a:ea typeface="Calibri" panose="020F0502020204030204" pitchFamily="34" charset="0"/>
              </a:rPr>
              <a:t>se réveilla</a:t>
            </a:r>
            <a:endParaRPr lang="fr-FR" dirty="0"/>
          </a:p>
        </p:txBody>
      </p:sp>
      <p:pic>
        <p:nvPicPr>
          <p:cNvPr id="4" name="Image 3" descr="Une image contenant texte, jaune, très coloré&#10;&#10;Description générée automatiquement">
            <a:extLst>
              <a:ext uri="{FF2B5EF4-FFF2-40B4-BE49-F238E27FC236}">
                <a16:creationId xmlns:a16="http://schemas.microsoft.com/office/drawing/2014/main" id="{DF374DA0-22E3-C155-2AC4-F291487681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43" y="1359931"/>
            <a:ext cx="5089739" cy="5120217"/>
          </a:xfrm>
          <a:prstGeom prst="rect">
            <a:avLst/>
          </a:prstGeom>
        </p:spPr>
      </p:pic>
      <p:pic>
        <p:nvPicPr>
          <p:cNvPr id="5" name="Image 4">
            <a:extLst>
              <a:ext uri="{FF2B5EF4-FFF2-40B4-BE49-F238E27FC236}">
                <a16:creationId xmlns:a16="http://schemas.microsoft.com/office/drawing/2014/main" id="{6F9329E6-3AD3-42C9-2943-57639D753789}"/>
              </a:ext>
            </a:extLst>
          </p:cNvPr>
          <p:cNvPicPr>
            <a:picLocks noChangeAspect="1"/>
          </p:cNvPicPr>
          <p:nvPr/>
        </p:nvPicPr>
        <p:blipFill>
          <a:blip r:embed="rId3"/>
          <a:stretch>
            <a:fillRect/>
          </a:stretch>
        </p:blipFill>
        <p:spPr>
          <a:xfrm>
            <a:off x="1777525" y="487737"/>
            <a:ext cx="5249111" cy="1036410"/>
          </a:xfrm>
          <a:prstGeom prst="rect">
            <a:avLst/>
          </a:prstGeom>
        </p:spPr>
      </p:pic>
      <p:pic>
        <p:nvPicPr>
          <p:cNvPr id="6" name="Image 5">
            <a:extLst>
              <a:ext uri="{FF2B5EF4-FFF2-40B4-BE49-F238E27FC236}">
                <a16:creationId xmlns:a16="http://schemas.microsoft.com/office/drawing/2014/main" id="{00007D37-6A76-1946-887A-926FB9775198}"/>
              </a:ext>
            </a:extLst>
          </p:cNvPr>
          <p:cNvPicPr>
            <a:picLocks noChangeAspect="1"/>
          </p:cNvPicPr>
          <p:nvPr/>
        </p:nvPicPr>
        <p:blipFill>
          <a:blip r:embed="rId4"/>
          <a:stretch>
            <a:fillRect/>
          </a:stretch>
        </p:blipFill>
        <p:spPr>
          <a:xfrm>
            <a:off x="5067766" y="1779121"/>
            <a:ext cx="6053853" cy="1537571"/>
          </a:xfrm>
          <a:prstGeom prst="rect">
            <a:avLst/>
          </a:prstGeom>
        </p:spPr>
      </p:pic>
    </p:spTree>
    <p:extLst>
      <p:ext uri="{BB962C8B-B14F-4D97-AF65-F5344CB8AC3E}">
        <p14:creationId xmlns:p14="http://schemas.microsoft.com/office/powerpoint/2010/main" val="68810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798A2750-2427-E732-7266-BDEFEB4AA7F5}"/>
              </a:ext>
            </a:extLst>
          </p:cNvPr>
          <p:cNvSpPr/>
          <p:nvPr/>
        </p:nvSpPr>
        <p:spPr>
          <a:xfrm>
            <a:off x="3224691" y="2361863"/>
            <a:ext cx="8521832" cy="194521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il fit ce que l’ange du Seigneur lui avait prescrit : </a:t>
            </a:r>
            <a:r>
              <a:rPr lang="fr-FR" sz="3600" b="1" dirty="0">
                <a:solidFill>
                  <a:srgbClr val="FF0000"/>
                </a:solidFill>
                <a:effectLst/>
                <a:latin typeface="Calibri" panose="020F0502020204030204" pitchFamily="34" charset="0"/>
                <a:ea typeface="Calibri" panose="020F0502020204030204" pitchFamily="34" charset="0"/>
              </a:rPr>
              <a:t>il prit chez lui son épouse</a:t>
            </a:r>
            <a:endParaRPr lang="fr-FR" sz="3600" b="1" dirty="0"/>
          </a:p>
        </p:txBody>
      </p:sp>
      <p:pic>
        <p:nvPicPr>
          <p:cNvPr id="4" name="Image 3" descr="Une image contenant texte, jaune&#10;&#10;Description générée automatiquement">
            <a:extLst>
              <a:ext uri="{FF2B5EF4-FFF2-40B4-BE49-F238E27FC236}">
                <a16:creationId xmlns:a16="http://schemas.microsoft.com/office/drawing/2014/main" id="{7F3E2E0F-C612-0428-0AB9-C9DB2835F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7" y="843655"/>
            <a:ext cx="4680215" cy="6014345"/>
          </a:xfrm>
          <a:prstGeom prst="rect">
            <a:avLst/>
          </a:prstGeom>
        </p:spPr>
      </p:pic>
    </p:spTree>
    <p:extLst>
      <p:ext uri="{BB962C8B-B14F-4D97-AF65-F5344CB8AC3E}">
        <p14:creationId xmlns:p14="http://schemas.microsoft.com/office/powerpoint/2010/main" val="7476453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3383315" y="760911"/>
            <a:ext cx="6934392" cy="225524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spcAft>
                <a:spcPts val="1000"/>
              </a:spcAft>
            </a:pPr>
            <a:r>
              <a:rPr lang="fr-FR" sz="2800" b="1" dirty="0">
                <a:solidFill>
                  <a:srgbClr val="000000"/>
                </a:solidFill>
                <a:effectLst/>
                <a:latin typeface="Times New Roman" panose="02020603050405020304" pitchFamily="18" charset="0"/>
                <a:ea typeface="Calibri" panose="020F0502020204030204" pitchFamily="34" charset="0"/>
              </a:rPr>
              <a:t>Le terme « épouse » vient remplacer celui de « fiancée, accordée en mariage ».</a:t>
            </a:r>
            <a:endParaRPr lang="fr-FR" sz="2800" b="1" dirty="0">
              <a:solidFill>
                <a:srgbClr val="000000"/>
              </a:solidFill>
            </a:endParaRPr>
          </a:p>
        </p:txBody>
      </p:sp>
      <p:sp>
        <p:nvSpPr>
          <p:cNvPr id="3" name="ZoneTexte 2">
            <a:extLst>
              <a:ext uri="{FF2B5EF4-FFF2-40B4-BE49-F238E27FC236}">
                <a16:creationId xmlns:a16="http://schemas.microsoft.com/office/drawing/2014/main" id="{90A5D6F9-B5E1-55D0-4408-F353BDBE7E53}"/>
              </a:ext>
            </a:extLst>
          </p:cNvPr>
          <p:cNvSpPr txBox="1"/>
          <p:nvPr/>
        </p:nvSpPr>
        <p:spPr>
          <a:xfrm>
            <a:off x="202962" y="118710"/>
            <a:ext cx="2728245" cy="368400"/>
          </a:xfrm>
          <a:prstGeom prst="rect">
            <a:avLst/>
          </a:prstGeom>
          <a:noFill/>
        </p:spPr>
        <p:txBody>
          <a:bodyPr wrap="square">
            <a:spAutoFit/>
          </a:bodyPr>
          <a:lstStyle/>
          <a:p>
            <a:r>
              <a:rPr lang="fr-FR" sz="1800" b="1" dirty="0">
                <a:solidFill>
                  <a:srgbClr val="FF0000"/>
                </a:solidFill>
                <a:effectLst/>
                <a:latin typeface="Calibri" panose="020F0502020204030204" pitchFamily="34" charset="0"/>
                <a:ea typeface="Calibri" panose="020F0502020204030204" pitchFamily="34" charset="0"/>
              </a:rPr>
              <a:t>il prit chez lui son épouse</a:t>
            </a:r>
            <a:endParaRPr lang="fr-FR" dirty="0"/>
          </a:p>
        </p:txBody>
      </p:sp>
      <p:pic>
        <p:nvPicPr>
          <p:cNvPr id="4" name="Image 3" descr="Une image contenant texte, jaune&#10;&#10;Description générée automatiquement">
            <a:extLst>
              <a:ext uri="{FF2B5EF4-FFF2-40B4-BE49-F238E27FC236}">
                <a16:creationId xmlns:a16="http://schemas.microsoft.com/office/drawing/2014/main" id="{AC14A994-9647-D086-FCB1-ED8DA6A1C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3655"/>
            <a:ext cx="4680215" cy="6014345"/>
          </a:xfrm>
          <a:prstGeom prst="rect">
            <a:avLst/>
          </a:prstGeom>
        </p:spPr>
      </p:pic>
    </p:spTree>
    <p:extLst>
      <p:ext uri="{BB962C8B-B14F-4D97-AF65-F5344CB8AC3E}">
        <p14:creationId xmlns:p14="http://schemas.microsoft.com/office/powerpoint/2010/main" val="38462120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3327785" y="302910"/>
            <a:ext cx="8632891" cy="1233026"/>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rgbClr val="000000"/>
                </a:solidFill>
                <a:effectLst/>
                <a:ea typeface="Calibri" panose="020F0502020204030204" pitchFamily="34" charset="0"/>
              </a:rPr>
              <a:t>Cette scène peut évoquer des scènes de rencontres omniprésentes dans l’AT :</a:t>
            </a:r>
            <a:endParaRPr lang="fr-FR" sz="2800" b="1" dirty="0">
              <a:effectLst/>
              <a:ea typeface="Calibri" panose="020F0502020204030204" pitchFamily="34" charset="0"/>
            </a:endParaRP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4547771" y="1877042"/>
            <a:ext cx="7425790" cy="1804916"/>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000"/>
              </a:spcAft>
            </a:pPr>
            <a:r>
              <a:rPr lang="fr-FR" sz="2800" b="1" dirty="0">
                <a:solidFill>
                  <a:srgbClr val="000000"/>
                </a:solidFill>
                <a:ea typeface="Calibri" panose="020F0502020204030204" pitchFamily="34" charset="0"/>
              </a:rPr>
              <a:t>Genèse 2, 21 </a:t>
            </a:r>
            <a:r>
              <a:rPr lang="fr-FR" sz="2800" i="1" dirty="0">
                <a:solidFill>
                  <a:srgbClr val="333333"/>
                </a:solidFill>
                <a:ea typeface="Calibri" panose="020F0502020204030204" pitchFamily="34" charset="0"/>
              </a:rPr>
              <a:t>Alors le Seigneur Dieu fit tomber sur lui un sommeil mystérieux, et l’homme s’endormit. Le Seigneur Dieu prit une de ses côtes, puis il referma la chair à sa place.</a:t>
            </a:r>
            <a:endParaRPr lang="fr-FR" sz="2800" i="1" dirty="0">
              <a:ea typeface="Calibri" panose="020F0502020204030204" pitchFamily="34" charset="0"/>
            </a:endParaRPr>
          </a:p>
        </p:txBody>
      </p:sp>
      <p:sp>
        <p:nvSpPr>
          <p:cNvPr id="2" name="ZoneTexte 1">
            <a:extLst>
              <a:ext uri="{FF2B5EF4-FFF2-40B4-BE49-F238E27FC236}">
                <a16:creationId xmlns:a16="http://schemas.microsoft.com/office/drawing/2014/main" id="{C8F284AE-EB09-FAB9-A046-586020C30224}"/>
              </a:ext>
            </a:extLst>
          </p:cNvPr>
          <p:cNvSpPr txBox="1"/>
          <p:nvPr/>
        </p:nvSpPr>
        <p:spPr>
          <a:xfrm>
            <a:off x="202962" y="118710"/>
            <a:ext cx="2728245" cy="368400"/>
          </a:xfrm>
          <a:prstGeom prst="rect">
            <a:avLst/>
          </a:prstGeom>
          <a:noFill/>
        </p:spPr>
        <p:txBody>
          <a:bodyPr wrap="square">
            <a:spAutoFit/>
          </a:bodyPr>
          <a:lstStyle/>
          <a:p>
            <a:r>
              <a:rPr lang="fr-FR" sz="1800" b="1" dirty="0">
                <a:solidFill>
                  <a:srgbClr val="FF0000"/>
                </a:solidFill>
                <a:effectLst/>
                <a:latin typeface="Calibri" panose="020F0502020204030204" pitchFamily="34" charset="0"/>
                <a:ea typeface="Calibri" panose="020F0502020204030204" pitchFamily="34" charset="0"/>
              </a:rPr>
              <a:t>il prit chez lui son épouse</a:t>
            </a:r>
            <a:endParaRPr lang="fr-FR" dirty="0"/>
          </a:p>
        </p:txBody>
      </p:sp>
      <p:pic>
        <p:nvPicPr>
          <p:cNvPr id="3" name="Image 2" descr="Une image contenant texte, jaune&#10;&#10;Description générée automatiquement">
            <a:extLst>
              <a:ext uri="{FF2B5EF4-FFF2-40B4-BE49-F238E27FC236}">
                <a16:creationId xmlns:a16="http://schemas.microsoft.com/office/drawing/2014/main" id="{3308D1D6-A620-EA35-F65E-5A335E7D0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4776"/>
            <a:ext cx="4680215" cy="6014345"/>
          </a:xfrm>
          <a:prstGeom prst="rect">
            <a:avLst/>
          </a:prstGeom>
        </p:spPr>
      </p:pic>
      <p:sp>
        <p:nvSpPr>
          <p:cNvPr id="4" name="Rectangle : coins arrondis 3">
            <a:extLst>
              <a:ext uri="{FF2B5EF4-FFF2-40B4-BE49-F238E27FC236}">
                <a16:creationId xmlns:a16="http://schemas.microsoft.com/office/drawing/2014/main" id="{650C5666-1E20-99AC-DA80-0F6EB98C755B}"/>
              </a:ext>
            </a:extLst>
          </p:cNvPr>
          <p:cNvSpPr/>
          <p:nvPr/>
        </p:nvSpPr>
        <p:spPr>
          <a:xfrm>
            <a:off x="4547771" y="3995324"/>
            <a:ext cx="7425790" cy="1168182"/>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rgbClr val="000000"/>
                </a:solidFill>
                <a:ea typeface="Calibri" panose="020F0502020204030204" pitchFamily="34" charset="0"/>
              </a:rPr>
              <a:t>Ruth 3 </a:t>
            </a:r>
            <a:r>
              <a:rPr lang="fr-FR" sz="2800" dirty="0">
                <a:solidFill>
                  <a:srgbClr val="000000"/>
                </a:solidFill>
                <a:ea typeface="Calibri" panose="020F0502020204030204" pitchFamily="34" charset="0"/>
              </a:rPr>
              <a:t>A son réveil, Booz découvre Ruth couché à ses pieds</a:t>
            </a:r>
            <a:r>
              <a:rPr lang="fr-FR" sz="2800" b="1" dirty="0">
                <a:solidFill>
                  <a:srgbClr val="000000"/>
                </a:solidFill>
                <a:ea typeface="Calibri" panose="020F0502020204030204" pitchFamily="34" charset="0"/>
              </a:rPr>
              <a:t>. </a:t>
            </a:r>
            <a:r>
              <a:rPr lang="fr-FR" sz="2800" dirty="0">
                <a:solidFill>
                  <a:srgbClr val="000000"/>
                </a:solidFill>
                <a:ea typeface="Calibri" panose="020F0502020204030204" pitchFamily="34" charset="0"/>
              </a:rPr>
              <a:t>Il va devenir son sauveteur.</a:t>
            </a:r>
            <a:endParaRPr lang="fr-FR" sz="2800" dirty="0">
              <a:ea typeface="Calibri" panose="020F0502020204030204" pitchFamily="34" charset="0"/>
            </a:endParaRPr>
          </a:p>
        </p:txBody>
      </p:sp>
      <p:sp>
        <p:nvSpPr>
          <p:cNvPr id="8" name="Rectangle : coins arrondis 7">
            <a:extLst>
              <a:ext uri="{FF2B5EF4-FFF2-40B4-BE49-F238E27FC236}">
                <a16:creationId xmlns:a16="http://schemas.microsoft.com/office/drawing/2014/main" id="{D23C6F47-61CC-B64B-FC08-C6D1E4B3E987}"/>
              </a:ext>
            </a:extLst>
          </p:cNvPr>
          <p:cNvSpPr/>
          <p:nvPr/>
        </p:nvSpPr>
        <p:spPr>
          <a:xfrm>
            <a:off x="4534886" y="5501868"/>
            <a:ext cx="7425790" cy="1001512"/>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rgbClr val="000000"/>
                </a:solidFill>
                <a:ea typeface="Calibri" panose="020F0502020204030204" pitchFamily="34" charset="0"/>
              </a:rPr>
              <a:t>Genèse 29</a:t>
            </a:r>
            <a:r>
              <a:rPr lang="fr-FR" sz="2800" dirty="0">
                <a:solidFill>
                  <a:srgbClr val="000000"/>
                </a:solidFill>
                <a:ea typeface="Calibri" panose="020F0502020204030204" pitchFamily="34" charset="0"/>
              </a:rPr>
              <a:t> La rencontre de Jacob et Rachel </a:t>
            </a:r>
            <a:br>
              <a:rPr lang="fr-FR" sz="2800" dirty="0">
                <a:solidFill>
                  <a:srgbClr val="000000"/>
                </a:solidFill>
                <a:ea typeface="Calibri" panose="020F0502020204030204" pitchFamily="34" charset="0"/>
              </a:rPr>
            </a:br>
            <a:r>
              <a:rPr lang="fr-FR" sz="2800" dirty="0">
                <a:solidFill>
                  <a:srgbClr val="000000"/>
                </a:solidFill>
                <a:ea typeface="Calibri" panose="020F0502020204030204" pitchFamily="34" charset="0"/>
              </a:rPr>
              <a:t>au bord du puits.</a:t>
            </a:r>
            <a:endParaRPr lang="fr-FR" sz="2800" b="1" dirty="0">
              <a:solidFill>
                <a:schemeClr val="tx1"/>
              </a:solidFill>
            </a:endParaRPr>
          </a:p>
        </p:txBody>
      </p:sp>
    </p:spTree>
    <p:extLst>
      <p:ext uri="{BB962C8B-B14F-4D97-AF65-F5344CB8AC3E}">
        <p14:creationId xmlns:p14="http://schemas.microsoft.com/office/powerpoint/2010/main" val="183502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547771" y="230838"/>
            <a:ext cx="6607631" cy="205455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rgbClr val="000000"/>
                </a:solidFill>
                <a:effectLst/>
                <a:ea typeface="Calibri" panose="020F0502020204030204" pitchFamily="34" charset="0"/>
              </a:rPr>
              <a:t>Comme Adam à son réveil découvre Eve,</a:t>
            </a:r>
            <a:br>
              <a:rPr lang="fr-FR" sz="2800" b="1" dirty="0">
                <a:solidFill>
                  <a:srgbClr val="000000"/>
                </a:solidFill>
                <a:effectLst/>
                <a:ea typeface="Calibri" panose="020F0502020204030204" pitchFamily="34" charset="0"/>
              </a:rPr>
            </a:br>
            <a:r>
              <a:rPr lang="fr-FR" sz="2800" b="1" dirty="0">
                <a:solidFill>
                  <a:srgbClr val="000000"/>
                </a:solidFill>
                <a:effectLst/>
                <a:ea typeface="Calibri" panose="020F0502020204030204" pitchFamily="34" charset="0"/>
              </a:rPr>
              <a:t>comme Booz découvre Ruth, </a:t>
            </a:r>
            <a:br>
              <a:rPr lang="fr-FR" sz="2800" b="1" dirty="0">
                <a:ea typeface="Calibri" panose="020F0502020204030204" pitchFamily="34" charset="0"/>
              </a:rPr>
            </a:br>
            <a:r>
              <a:rPr lang="fr-FR" sz="2800" b="1" dirty="0">
                <a:solidFill>
                  <a:srgbClr val="000000"/>
                </a:solidFill>
                <a:effectLst/>
                <a:ea typeface="Calibri" panose="020F0502020204030204" pitchFamily="34" charset="0"/>
              </a:rPr>
              <a:t>comme Jacob rencontre Rachel … </a:t>
            </a:r>
            <a:endParaRPr lang="fr-FR" sz="2800" b="1" dirty="0">
              <a:effectLst/>
              <a:ea typeface="Calibri" panose="020F0502020204030204" pitchFamily="34" charset="0"/>
            </a:endParaRP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4558312" y="2743589"/>
            <a:ext cx="6607631" cy="137082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rgbClr val="000000"/>
                </a:solidFill>
              </a:rPr>
              <a:t>On passe de la répudiation à la rencontre. </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4547771" y="4940907"/>
            <a:ext cx="6628714" cy="96644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ea typeface="Calibri" panose="020F0502020204030204" pitchFamily="34" charset="0"/>
              </a:rPr>
              <a:t>Quelle rencontre pour nous aujourd’hui ?</a:t>
            </a:r>
            <a:endParaRPr lang="fr-FR" sz="2800" b="1" dirty="0">
              <a:solidFill>
                <a:schemeClr val="tx1"/>
              </a:solidFill>
            </a:endParaRPr>
          </a:p>
        </p:txBody>
      </p:sp>
      <p:sp>
        <p:nvSpPr>
          <p:cNvPr id="2" name="ZoneTexte 1">
            <a:extLst>
              <a:ext uri="{FF2B5EF4-FFF2-40B4-BE49-F238E27FC236}">
                <a16:creationId xmlns:a16="http://schemas.microsoft.com/office/drawing/2014/main" id="{817CDE78-2208-FDEE-9F1A-6B609A5D6897}"/>
              </a:ext>
            </a:extLst>
          </p:cNvPr>
          <p:cNvSpPr txBox="1"/>
          <p:nvPr/>
        </p:nvSpPr>
        <p:spPr>
          <a:xfrm>
            <a:off x="202962" y="118710"/>
            <a:ext cx="2728245" cy="368400"/>
          </a:xfrm>
          <a:prstGeom prst="rect">
            <a:avLst/>
          </a:prstGeom>
          <a:noFill/>
        </p:spPr>
        <p:txBody>
          <a:bodyPr wrap="square">
            <a:spAutoFit/>
          </a:bodyPr>
          <a:lstStyle/>
          <a:p>
            <a:r>
              <a:rPr lang="fr-FR" sz="1800" b="1" dirty="0">
                <a:solidFill>
                  <a:srgbClr val="FF0000"/>
                </a:solidFill>
                <a:effectLst/>
                <a:latin typeface="Calibri" panose="020F0502020204030204" pitchFamily="34" charset="0"/>
                <a:ea typeface="Calibri" panose="020F0502020204030204" pitchFamily="34" charset="0"/>
              </a:rPr>
              <a:t>il prit chez lui son épouse</a:t>
            </a:r>
            <a:endParaRPr lang="fr-FR" dirty="0"/>
          </a:p>
        </p:txBody>
      </p:sp>
      <p:pic>
        <p:nvPicPr>
          <p:cNvPr id="4" name="Image 3" descr="Une image contenant texte, jaune&#10;&#10;Description générée automatiquement">
            <a:extLst>
              <a:ext uri="{FF2B5EF4-FFF2-40B4-BE49-F238E27FC236}">
                <a16:creationId xmlns:a16="http://schemas.microsoft.com/office/drawing/2014/main" id="{0E2F8276-36BA-5482-7A1E-0A252C9D6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3655"/>
            <a:ext cx="4680215" cy="6014345"/>
          </a:xfrm>
          <a:prstGeom prst="rect">
            <a:avLst/>
          </a:prstGeom>
        </p:spPr>
      </p:pic>
    </p:spTree>
    <p:extLst>
      <p:ext uri="{BB962C8B-B14F-4D97-AF65-F5344CB8AC3E}">
        <p14:creationId xmlns:p14="http://schemas.microsoft.com/office/powerpoint/2010/main" val="143051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798A2750-2427-E732-7266-BDEFEB4AA7F5}"/>
              </a:ext>
            </a:extLst>
          </p:cNvPr>
          <p:cNvSpPr/>
          <p:nvPr/>
        </p:nvSpPr>
        <p:spPr>
          <a:xfrm>
            <a:off x="493394" y="253654"/>
            <a:ext cx="8521832" cy="199649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b="1" dirty="0">
                <a:solidFill>
                  <a:srgbClr val="BF2329"/>
                </a:solidFill>
                <a:effectLst/>
                <a:latin typeface="Calibri" panose="020F0502020204030204" pitchFamily="34" charset="0"/>
                <a:ea typeface="Calibri" panose="020F0502020204030204" pitchFamily="34" charset="0"/>
              </a:rPr>
              <a:t>25</a:t>
            </a:r>
            <a:r>
              <a:rPr lang="fr-FR" sz="3600" b="1" dirty="0">
                <a:solidFill>
                  <a:srgbClr val="333333"/>
                </a:solidFill>
                <a:effectLst/>
                <a:latin typeface="Calibri" panose="020F0502020204030204" pitchFamily="34" charset="0"/>
                <a:ea typeface="Calibri" panose="020F0502020204030204" pitchFamily="34" charset="0"/>
              </a:rPr>
              <a:t> mais </a:t>
            </a:r>
            <a:r>
              <a:rPr lang="fr-FR" sz="3600" b="1" dirty="0">
                <a:solidFill>
                  <a:srgbClr val="FF0000"/>
                </a:solidFill>
                <a:effectLst/>
                <a:latin typeface="Calibri" panose="020F0502020204030204" pitchFamily="34" charset="0"/>
                <a:ea typeface="Calibri" panose="020F0502020204030204" pitchFamily="34" charset="0"/>
              </a:rPr>
              <a:t>il ne s’unit pas à elle</a:t>
            </a:r>
            <a:r>
              <a:rPr lang="fr-FR" sz="3600" b="1" dirty="0">
                <a:solidFill>
                  <a:srgbClr val="333333"/>
                </a:solidFill>
                <a:effectLst/>
                <a:latin typeface="Calibri" panose="020F0502020204030204" pitchFamily="34" charset="0"/>
                <a:ea typeface="Calibri" panose="020F0502020204030204" pitchFamily="34" charset="0"/>
              </a:rPr>
              <a:t>, </a:t>
            </a:r>
          </a:p>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jusqu’à ce qu’elle enfante </a:t>
            </a:r>
            <a:r>
              <a:rPr lang="fr-FR" sz="3600" b="1" dirty="0">
                <a:solidFill>
                  <a:schemeClr val="tx1"/>
                </a:solidFill>
                <a:effectLst/>
                <a:latin typeface="Calibri" panose="020F0502020204030204" pitchFamily="34" charset="0"/>
                <a:ea typeface="Calibri" panose="020F0502020204030204" pitchFamily="34" charset="0"/>
              </a:rPr>
              <a:t>un fils</a:t>
            </a:r>
            <a:endParaRPr lang="fr-FR" sz="3600" b="1" dirty="0">
              <a:solidFill>
                <a:schemeClr val="tx1"/>
              </a:solidFill>
            </a:endParaRPr>
          </a:p>
        </p:txBody>
      </p:sp>
      <p:pic>
        <p:nvPicPr>
          <p:cNvPr id="4" name="Image 3">
            <a:extLst>
              <a:ext uri="{FF2B5EF4-FFF2-40B4-BE49-F238E27FC236}">
                <a16:creationId xmlns:a16="http://schemas.microsoft.com/office/drawing/2014/main" id="{969211D8-ACAE-9267-49BF-1C6D55E70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874" y="405112"/>
            <a:ext cx="1816458" cy="1950559"/>
          </a:xfrm>
          <a:prstGeom prst="rect">
            <a:avLst/>
          </a:prstGeom>
        </p:spPr>
      </p:pic>
      <p:sp>
        <p:nvSpPr>
          <p:cNvPr id="5" name="Rectangle : coins arrondis 4">
            <a:extLst>
              <a:ext uri="{FF2B5EF4-FFF2-40B4-BE49-F238E27FC236}">
                <a16:creationId xmlns:a16="http://schemas.microsoft.com/office/drawing/2014/main" id="{D249776E-5AE2-3BBF-ABBA-D6BAA7ECC3AA}"/>
              </a:ext>
            </a:extLst>
          </p:cNvPr>
          <p:cNvSpPr/>
          <p:nvPr/>
        </p:nvSpPr>
        <p:spPr>
          <a:xfrm>
            <a:off x="493394" y="2538694"/>
            <a:ext cx="5602606" cy="89030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b="1" dirty="0">
                <a:solidFill>
                  <a:srgbClr val="000000"/>
                </a:solidFill>
              </a:rPr>
              <a:t>Littéralement : il ne la connut pas.</a:t>
            </a:r>
          </a:p>
        </p:txBody>
      </p:sp>
      <p:sp>
        <p:nvSpPr>
          <p:cNvPr id="6" name="Rectangle : coins arrondis 5">
            <a:extLst>
              <a:ext uri="{FF2B5EF4-FFF2-40B4-BE49-F238E27FC236}">
                <a16:creationId xmlns:a16="http://schemas.microsoft.com/office/drawing/2014/main" id="{FD10B53A-C299-D1DA-2250-AC9147D5166E}"/>
              </a:ext>
            </a:extLst>
          </p:cNvPr>
          <p:cNvSpPr/>
          <p:nvPr/>
        </p:nvSpPr>
        <p:spPr>
          <a:xfrm>
            <a:off x="493394" y="3799583"/>
            <a:ext cx="8632891" cy="785733"/>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000000"/>
                </a:solidFill>
                <a:effectLst/>
                <a:ea typeface="Calibri" panose="020F0502020204030204" pitchFamily="34" charset="0"/>
              </a:rPr>
              <a:t>Au sens biblique, avoir des relations intimes. </a:t>
            </a:r>
            <a:endParaRPr lang="fr-FR" sz="2800" b="1" dirty="0">
              <a:solidFill>
                <a:schemeClr val="tx1"/>
              </a:solidFill>
            </a:endParaRPr>
          </a:p>
        </p:txBody>
      </p:sp>
      <p:sp>
        <p:nvSpPr>
          <p:cNvPr id="7" name="Rectangle : coins arrondis 6">
            <a:extLst>
              <a:ext uri="{FF2B5EF4-FFF2-40B4-BE49-F238E27FC236}">
                <a16:creationId xmlns:a16="http://schemas.microsoft.com/office/drawing/2014/main" id="{ABE824B1-88AC-1865-6667-B07BAE399332}"/>
              </a:ext>
            </a:extLst>
          </p:cNvPr>
          <p:cNvSpPr/>
          <p:nvPr/>
        </p:nvSpPr>
        <p:spPr>
          <a:xfrm>
            <a:off x="4311625" y="5068512"/>
            <a:ext cx="7081707" cy="78573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effectLst/>
                <a:ea typeface="Calibri" panose="020F0502020204030204" pitchFamily="34" charset="0"/>
              </a:rPr>
              <a:t>Cela confirme la naissance virginale. </a:t>
            </a:r>
            <a:endParaRPr lang="fr-FR" sz="2800" b="1" dirty="0">
              <a:solidFill>
                <a:schemeClr val="tx1"/>
              </a:solidFill>
            </a:endParaRPr>
          </a:p>
        </p:txBody>
      </p:sp>
    </p:spTree>
    <p:extLst>
      <p:ext uri="{BB962C8B-B14F-4D97-AF65-F5344CB8AC3E}">
        <p14:creationId xmlns:p14="http://schemas.microsoft.com/office/powerpoint/2010/main" val="359488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798A2750-2427-E732-7266-BDEFEB4AA7F5}"/>
              </a:ext>
            </a:extLst>
          </p:cNvPr>
          <p:cNvSpPr/>
          <p:nvPr/>
        </p:nvSpPr>
        <p:spPr>
          <a:xfrm>
            <a:off x="4044215" y="445172"/>
            <a:ext cx="7627450" cy="209904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600" b="1" dirty="0">
                <a:solidFill>
                  <a:srgbClr val="333333"/>
                </a:solidFill>
                <a:effectLst/>
                <a:latin typeface="Calibri" panose="020F0502020204030204" pitchFamily="34" charset="0"/>
                <a:ea typeface="Calibri" panose="020F0502020204030204" pitchFamily="34" charset="0"/>
              </a:rPr>
              <a:t>elle enfante </a:t>
            </a:r>
            <a:r>
              <a:rPr lang="fr-FR" sz="3600" b="1" dirty="0">
                <a:solidFill>
                  <a:srgbClr val="FF0000"/>
                </a:solidFill>
                <a:effectLst/>
                <a:latin typeface="Calibri" panose="020F0502020204030204" pitchFamily="34" charset="0"/>
                <a:ea typeface="Calibri" panose="020F0502020204030204" pitchFamily="34" charset="0"/>
              </a:rPr>
              <a:t>un fils, </a:t>
            </a:r>
          </a:p>
          <a:p>
            <a:pPr algn="ctr">
              <a:lnSpc>
                <a:spcPct val="150000"/>
              </a:lnSpc>
            </a:pPr>
            <a:r>
              <a:rPr lang="fr-FR" sz="3600" b="1" dirty="0">
                <a:solidFill>
                  <a:srgbClr val="FF0000"/>
                </a:solidFill>
                <a:effectLst/>
                <a:latin typeface="Calibri" panose="020F0502020204030204" pitchFamily="34" charset="0"/>
                <a:ea typeface="Calibri" panose="020F0502020204030204" pitchFamily="34" charset="0"/>
              </a:rPr>
              <a:t>auquel il donna le nom de Jésus</a:t>
            </a:r>
            <a:r>
              <a:rPr lang="fr-FR" sz="3600" b="1" dirty="0">
                <a:solidFill>
                  <a:srgbClr val="333333"/>
                </a:solidFill>
                <a:effectLst/>
                <a:latin typeface="Calibri" panose="020F0502020204030204" pitchFamily="34" charset="0"/>
                <a:ea typeface="Calibri" panose="020F0502020204030204" pitchFamily="34" charset="0"/>
              </a:rPr>
              <a:t>.</a:t>
            </a:r>
            <a:endParaRPr lang="fr-FR" sz="3600" b="1" dirty="0"/>
          </a:p>
        </p:txBody>
      </p:sp>
      <p:pic>
        <p:nvPicPr>
          <p:cNvPr id="6" name="Image 5">
            <a:extLst>
              <a:ext uri="{FF2B5EF4-FFF2-40B4-BE49-F238E27FC236}">
                <a16:creationId xmlns:a16="http://schemas.microsoft.com/office/drawing/2014/main" id="{58A4E103-9CCF-A0C8-5B38-AB5904F1A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56" y="0"/>
            <a:ext cx="5757244" cy="6858000"/>
          </a:xfrm>
          <a:prstGeom prst="rect">
            <a:avLst/>
          </a:prstGeom>
        </p:spPr>
      </p:pic>
    </p:spTree>
    <p:extLst>
      <p:ext uri="{BB962C8B-B14F-4D97-AF65-F5344CB8AC3E}">
        <p14:creationId xmlns:p14="http://schemas.microsoft.com/office/powerpoint/2010/main" val="3081557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870576" y="723331"/>
            <a:ext cx="6573208" cy="343923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tx1"/>
              </a:solidFill>
              <a:effectLst/>
              <a:ea typeface="Calibri" panose="020F0502020204030204" pitchFamily="34" charset="0"/>
            </a:endParaRPr>
          </a:p>
          <a:p>
            <a:pPr algn="ctr">
              <a:lnSpc>
                <a:spcPct val="150000"/>
              </a:lnSpc>
            </a:pPr>
            <a:r>
              <a:rPr lang="fr-FR" sz="2800" b="1" dirty="0">
                <a:solidFill>
                  <a:schemeClr val="tx1"/>
                </a:solidFill>
                <a:effectLst/>
                <a:ea typeface="Calibri" panose="020F0502020204030204" pitchFamily="34" charset="0"/>
              </a:rPr>
              <a:t>Engendrer : donner la vie à un enfant. Faire naitre.</a:t>
            </a:r>
            <a:br>
              <a:rPr lang="fr-FR" sz="2800" b="1" dirty="0">
                <a:solidFill>
                  <a:schemeClr val="tx1"/>
                </a:solidFill>
                <a:effectLst/>
                <a:ea typeface="Calibri" panose="020F0502020204030204" pitchFamily="34" charset="0"/>
              </a:rPr>
            </a:br>
            <a:endParaRPr lang="fr-FR" sz="2800" b="1" dirty="0">
              <a:solidFill>
                <a:schemeClr val="tx1"/>
              </a:solidFill>
              <a:effectLst/>
              <a:ea typeface="Calibri" panose="020F0502020204030204" pitchFamily="34" charset="0"/>
            </a:endParaRPr>
          </a:p>
          <a:p>
            <a:pPr algn="ctr">
              <a:lnSpc>
                <a:spcPct val="150000"/>
              </a:lnSpc>
            </a:pPr>
            <a:r>
              <a:rPr lang="fr-FR" sz="2800" b="1" dirty="0">
                <a:solidFill>
                  <a:schemeClr val="tx1"/>
                </a:solidFill>
                <a:effectLst/>
                <a:ea typeface="Calibri" panose="020F0502020204030204" pitchFamily="34" charset="0"/>
              </a:rPr>
              <a:t>Engendrer peut-il avoir un autre sens ?</a:t>
            </a:r>
            <a:endParaRPr lang="fr-FR" sz="2800" b="1" dirty="0">
              <a:solidFill>
                <a:schemeClr val="tx1"/>
              </a:solidFill>
            </a:endParaRPr>
          </a:p>
        </p:txBody>
      </p:sp>
      <p:sp>
        <p:nvSpPr>
          <p:cNvPr id="6" name="Rectangle 5"/>
          <p:cNvSpPr/>
          <p:nvPr/>
        </p:nvSpPr>
        <p:spPr>
          <a:xfrm>
            <a:off x="253267" y="146907"/>
            <a:ext cx="1223412" cy="369332"/>
          </a:xfrm>
          <a:prstGeom prst="rect">
            <a:avLst/>
          </a:prstGeom>
        </p:spPr>
        <p:txBody>
          <a:bodyPr wrap="none">
            <a:spAutoFit/>
          </a:bodyPr>
          <a:lstStyle/>
          <a:p>
            <a:r>
              <a:rPr lang="fr-FR" altLang="zh-CN" b="1" dirty="0">
                <a:solidFill>
                  <a:srgbClr val="FF0000"/>
                </a:solidFill>
                <a:latin typeface="Arial" pitchFamily="34" charset="0"/>
                <a:ea typeface="Times New Roman" pitchFamily="18" charset="0"/>
                <a:cs typeface="Arial" pitchFamily="34" charset="0"/>
              </a:rPr>
              <a:t>engendra</a:t>
            </a:r>
            <a:endParaRPr lang="fr-FR" dirty="0"/>
          </a:p>
        </p:txBody>
      </p:sp>
      <p:pic>
        <p:nvPicPr>
          <p:cNvPr id="7" name="Image 6" descr="vitrail nativité 24b.png"/>
          <p:cNvPicPr>
            <a:picLocks noChangeAspect="1"/>
          </p:cNvPicPr>
          <p:nvPr/>
        </p:nvPicPr>
        <p:blipFill>
          <a:blip r:embed="rId2"/>
          <a:stretch>
            <a:fillRect/>
          </a:stretch>
        </p:blipFill>
        <p:spPr>
          <a:xfrm>
            <a:off x="8443784" y="487925"/>
            <a:ext cx="2881930" cy="3014216"/>
          </a:xfrm>
          <a:prstGeom prst="rect">
            <a:avLst/>
          </a:prstGeom>
        </p:spPr>
      </p:pic>
    </p:spTree>
    <p:extLst>
      <p:ext uri="{BB962C8B-B14F-4D97-AF65-F5344CB8AC3E}">
        <p14:creationId xmlns:p14="http://schemas.microsoft.com/office/powerpoint/2010/main" val="40258247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5826999" y="846033"/>
            <a:ext cx="4763664" cy="177752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b="1" dirty="0">
                <a:solidFill>
                  <a:srgbClr val="000000"/>
                </a:solidFill>
                <a:effectLst/>
                <a:ea typeface="Calibri" panose="020F0502020204030204" pitchFamily="34" charset="0"/>
              </a:rPr>
              <a:t>Joseph donne le nom.</a:t>
            </a:r>
            <a:endParaRPr lang="fr-FR" sz="2800" b="1" dirty="0">
              <a:effectLst/>
              <a:ea typeface="Calibri" panose="020F0502020204030204" pitchFamily="34" charset="0"/>
            </a:endParaRPr>
          </a:p>
          <a:p>
            <a:pPr>
              <a:lnSpc>
                <a:spcPct val="150000"/>
              </a:lnSpc>
            </a:pPr>
            <a:r>
              <a:rPr lang="fr-FR" sz="2800" b="1" dirty="0">
                <a:solidFill>
                  <a:srgbClr val="000000"/>
                </a:solidFill>
                <a:effectLst/>
                <a:ea typeface="Calibri" panose="020F0502020204030204" pitchFamily="34" charset="0"/>
              </a:rPr>
              <a:t>	Quel sens cela-a-t-il ? </a:t>
            </a:r>
            <a:endParaRPr lang="fr-FR" sz="2800" b="1" dirty="0">
              <a:solidFill>
                <a:schemeClr val="tx1"/>
              </a:solidFill>
            </a:endParaRPr>
          </a:p>
        </p:txBody>
      </p:sp>
      <p:sp>
        <p:nvSpPr>
          <p:cNvPr id="3" name="ZoneTexte 2">
            <a:extLst>
              <a:ext uri="{FF2B5EF4-FFF2-40B4-BE49-F238E27FC236}">
                <a16:creationId xmlns:a16="http://schemas.microsoft.com/office/drawing/2014/main" id="{EBE442B3-FAB4-EF29-1BF2-93D7753112F1}"/>
              </a:ext>
            </a:extLst>
          </p:cNvPr>
          <p:cNvSpPr txBox="1"/>
          <p:nvPr/>
        </p:nvSpPr>
        <p:spPr>
          <a:xfrm>
            <a:off x="365332" y="195620"/>
            <a:ext cx="2805158" cy="369332"/>
          </a:xfrm>
          <a:prstGeom prst="rect">
            <a:avLst/>
          </a:prstGeom>
          <a:noFill/>
        </p:spPr>
        <p:txBody>
          <a:bodyPr wrap="square">
            <a:spAutoFit/>
          </a:bodyPr>
          <a:lstStyle/>
          <a:p>
            <a:r>
              <a:rPr lang="fr-FR" sz="1800" b="1" dirty="0">
                <a:solidFill>
                  <a:srgbClr val="FF0000"/>
                </a:solidFill>
                <a:effectLst/>
                <a:latin typeface="Calibri" panose="020F0502020204030204" pitchFamily="34" charset="0"/>
                <a:ea typeface="Calibri" panose="020F0502020204030204" pitchFamily="34" charset="0"/>
              </a:rPr>
              <a:t>il donna le nom de Jésus</a:t>
            </a:r>
            <a:endParaRPr lang="fr-FR" dirty="0"/>
          </a:p>
        </p:txBody>
      </p:sp>
      <p:pic>
        <p:nvPicPr>
          <p:cNvPr id="4" name="Image 3">
            <a:extLst>
              <a:ext uri="{FF2B5EF4-FFF2-40B4-BE49-F238E27FC236}">
                <a16:creationId xmlns:a16="http://schemas.microsoft.com/office/drawing/2014/main" id="{24DC2737-D347-7570-852B-2AD21A15D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56" y="0"/>
            <a:ext cx="5757244" cy="6858000"/>
          </a:xfrm>
          <a:prstGeom prst="rect">
            <a:avLst/>
          </a:prstGeom>
        </p:spPr>
      </p:pic>
    </p:spTree>
    <p:extLst>
      <p:ext uri="{BB962C8B-B14F-4D97-AF65-F5344CB8AC3E}">
        <p14:creationId xmlns:p14="http://schemas.microsoft.com/office/powerpoint/2010/main" val="28866712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347783" y="685494"/>
            <a:ext cx="7274109" cy="2112297"/>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fr-FR" sz="2800" dirty="0">
                <a:solidFill>
                  <a:srgbClr val="000000"/>
                </a:solidFill>
                <a:effectLst/>
                <a:ea typeface="Calibri" panose="020F0502020204030204" pitchFamily="34" charset="0"/>
              </a:rPr>
              <a:t>Dans le monde ancien, toute paternité est un acte d’adoption. Cette adoption confère les pleins droits de fils à celui qui la reçoit. </a:t>
            </a:r>
            <a:r>
              <a:rPr lang="fr-FR" dirty="0">
                <a:solidFill>
                  <a:srgbClr val="000000"/>
                </a:solidFill>
                <a:effectLst/>
                <a:ea typeface="Calibri" panose="020F0502020204030204" pitchFamily="34" charset="0"/>
              </a:rPr>
              <a:t>Tassin p 27 </a:t>
            </a:r>
            <a:endParaRPr lang="fr-FR" dirty="0">
              <a:effectLst/>
              <a:ea typeface="Calibri" panose="020F0502020204030204" pitchFamily="34" charset="0"/>
            </a:endParaRP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347783" y="3111228"/>
            <a:ext cx="7155424" cy="3289572"/>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rgbClr val="000000"/>
                </a:solidFill>
                <a:ea typeface="Calibri" panose="020F0502020204030204" pitchFamily="34" charset="0"/>
              </a:rPr>
              <a:t>Luc 2, 48 Jésus à 12 ans</a:t>
            </a:r>
            <a:br>
              <a:rPr lang="fr-FR" sz="2800" dirty="0">
                <a:solidFill>
                  <a:srgbClr val="000000"/>
                </a:solidFill>
                <a:ea typeface="Calibri" panose="020F0502020204030204" pitchFamily="34" charset="0"/>
              </a:rPr>
            </a:br>
            <a:r>
              <a:rPr lang="fr-FR" sz="2800" i="1" dirty="0">
                <a:solidFill>
                  <a:srgbClr val="333333"/>
                </a:solidFill>
                <a:ea typeface="Calibri" panose="020F0502020204030204" pitchFamily="34" charset="0"/>
              </a:rPr>
              <a:t>En le voyant, ses parents furent frappés d’étonnement, et sa mère lui dit : « Mon enfant, pourquoi nous as-tu fait cela ? Vois comme ton père et moi, nous avons souffert en te cherchant ! »</a:t>
            </a:r>
            <a:endParaRPr lang="fr-FR" sz="2800" dirty="0">
              <a:ea typeface="Calibri" panose="020F0502020204030204" pitchFamily="34" charset="0"/>
            </a:endParaRPr>
          </a:p>
        </p:txBody>
      </p:sp>
      <p:sp>
        <p:nvSpPr>
          <p:cNvPr id="3" name="ZoneTexte 2">
            <a:extLst>
              <a:ext uri="{FF2B5EF4-FFF2-40B4-BE49-F238E27FC236}">
                <a16:creationId xmlns:a16="http://schemas.microsoft.com/office/drawing/2014/main" id="{E24BE1F5-951E-0E87-F78D-10B1CBF308AB}"/>
              </a:ext>
            </a:extLst>
          </p:cNvPr>
          <p:cNvSpPr txBox="1"/>
          <p:nvPr/>
        </p:nvSpPr>
        <p:spPr>
          <a:xfrm>
            <a:off x="347783" y="141905"/>
            <a:ext cx="2626153" cy="369332"/>
          </a:xfrm>
          <a:prstGeom prst="rect">
            <a:avLst/>
          </a:prstGeom>
          <a:noFill/>
        </p:spPr>
        <p:txBody>
          <a:bodyPr wrap="square">
            <a:spAutoFit/>
          </a:bodyPr>
          <a:lstStyle/>
          <a:p>
            <a:r>
              <a:rPr lang="fr-FR" sz="1800" b="1" dirty="0">
                <a:solidFill>
                  <a:srgbClr val="FF0000"/>
                </a:solidFill>
                <a:effectLst/>
                <a:latin typeface="Calibri" panose="020F0502020204030204" pitchFamily="34" charset="0"/>
                <a:ea typeface="Calibri" panose="020F0502020204030204" pitchFamily="34" charset="0"/>
              </a:rPr>
              <a:t>il donna le nom de Jésus</a:t>
            </a:r>
            <a:endParaRPr lang="fr-FR" dirty="0"/>
          </a:p>
        </p:txBody>
      </p:sp>
      <p:pic>
        <p:nvPicPr>
          <p:cNvPr id="9" name="Image 8" descr="Une image contenant texte&#10;&#10;Description générée automatiquement">
            <a:extLst>
              <a:ext uri="{FF2B5EF4-FFF2-40B4-BE49-F238E27FC236}">
                <a16:creationId xmlns:a16="http://schemas.microsoft.com/office/drawing/2014/main" id="{D347BA10-9251-CFF4-1294-DCD654E17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435" y="511237"/>
            <a:ext cx="4771453" cy="4717279"/>
          </a:xfrm>
          <a:prstGeom prst="rect">
            <a:avLst/>
          </a:prstGeom>
        </p:spPr>
      </p:pic>
    </p:spTree>
    <p:extLst>
      <p:ext uri="{BB962C8B-B14F-4D97-AF65-F5344CB8AC3E}">
        <p14:creationId xmlns:p14="http://schemas.microsoft.com/office/powerpoint/2010/main" val="121074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5140676" y="287270"/>
            <a:ext cx="6785361" cy="346888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chemeClr val="tx1"/>
                </a:solidFill>
                <a:effectLst/>
                <a:ea typeface="Calibri" panose="020F0502020204030204" pitchFamily="34" charset="0"/>
              </a:rPr>
              <a:t>Joseph nous enseigne </a:t>
            </a:r>
            <a:br>
              <a:rPr lang="fr-FR" sz="2800" b="1" dirty="0">
                <a:solidFill>
                  <a:schemeClr val="tx1"/>
                </a:solidFill>
                <a:effectLst/>
                <a:ea typeface="Calibri" panose="020F0502020204030204" pitchFamily="34" charset="0"/>
              </a:rPr>
            </a:br>
            <a:r>
              <a:rPr lang="fr-FR" sz="2800" b="1" dirty="0">
                <a:solidFill>
                  <a:schemeClr val="tx1"/>
                </a:solidFill>
                <a:effectLst/>
                <a:ea typeface="Calibri" panose="020F0502020204030204" pitchFamily="34" charset="0"/>
              </a:rPr>
              <a:t>que le père est celui qui sait que le père de son fils est Dieu, </a:t>
            </a:r>
            <a:br>
              <a:rPr lang="fr-FR" sz="2800" b="1" dirty="0">
                <a:solidFill>
                  <a:schemeClr val="tx1"/>
                </a:solidFill>
                <a:effectLst/>
                <a:ea typeface="Calibri" panose="020F0502020204030204" pitchFamily="34" charset="0"/>
              </a:rPr>
            </a:br>
            <a:r>
              <a:rPr lang="fr-FR" sz="2800" b="1" dirty="0">
                <a:solidFill>
                  <a:schemeClr val="tx1"/>
                </a:solidFill>
                <a:effectLst/>
                <a:ea typeface="Calibri" panose="020F0502020204030204" pitchFamily="34" charset="0"/>
              </a:rPr>
              <a:t>que le père se reconnait fils </a:t>
            </a:r>
            <a:br>
              <a:rPr lang="fr-FR" sz="2800" b="1" dirty="0">
                <a:solidFill>
                  <a:schemeClr val="tx1"/>
                </a:solidFill>
                <a:effectLst/>
                <a:ea typeface="Calibri" panose="020F0502020204030204" pitchFamily="34" charset="0"/>
              </a:rPr>
            </a:br>
            <a:r>
              <a:rPr lang="fr-FR" sz="2800" b="1" dirty="0">
                <a:solidFill>
                  <a:schemeClr val="tx1"/>
                </a:solidFill>
                <a:effectLst/>
                <a:ea typeface="Calibri" panose="020F0502020204030204" pitchFamily="34" charset="0"/>
              </a:rPr>
              <a:t>et enseigne à son enfant comment être fils ou fille de Dieu. </a:t>
            </a:r>
          </a:p>
          <a:p>
            <a:pPr algn="r">
              <a:lnSpc>
                <a:spcPct val="115000"/>
              </a:lnSpc>
              <a:spcAft>
                <a:spcPts val="1000"/>
              </a:spcAft>
            </a:pPr>
            <a:r>
              <a:rPr lang="fr-FR" dirty="0">
                <a:solidFill>
                  <a:schemeClr val="tx1"/>
                </a:solidFill>
                <a:effectLst/>
                <a:ea typeface="Calibri" panose="020F0502020204030204" pitchFamily="34" charset="0"/>
              </a:rPr>
              <a:t>Fr Ph Lefèbvre</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6291618" y="4061008"/>
            <a:ext cx="4801905" cy="2342277"/>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chemeClr val="tx1"/>
                </a:solidFill>
                <a:ea typeface="Calibri" panose="020F0502020204030204" pitchFamily="34" charset="0"/>
              </a:rPr>
              <a:t>Est-ce que je me reconnais </a:t>
            </a:r>
            <a:br>
              <a:rPr lang="fr-FR" sz="2800" b="1" dirty="0">
                <a:solidFill>
                  <a:schemeClr val="tx1"/>
                </a:solidFill>
                <a:ea typeface="Calibri" panose="020F0502020204030204" pitchFamily="34" charset="0"/>
              </a:rPr>
            </a:br>
            <a:r>
              <a:rPr lang="fr-FR" sz="2800" b="1" dirty="0">
                <a:solidFill>
                  <a:schemeClr val="tx1"/>
                </a:solidFill>
                <a:ea typeface="Calibri" panose="020F0502020204030204" pitchFamily="34" charset="0"/>
              </a:rPr>
              <a:t>fils, fille de Dieu ?</a:t>
            </a:r>
          </a:p>
          <a:p>
            <a:pPr>
              <a:lnSpc>
                <a:spcPct val="115000"/>
              </a:lnSpc>
              <a:spcAft>
                <a:spcPts val="1000"/>
              </a:spcAft>
            </a:pPr>
            <a:r>
              <a:rPr lang="fr-FR" sz="2800" b="1" dirty="0">
                <a:solidFill>
                  <a:schemeClr val="tx1"/>
                </a:solidFill>
              </a:rPr>
              <a:t>Comment j’enseigne à être </a:t>
            </a:r>
            <a:br>
              <a:rPr lang="fr-FR" sz="2800" b="1" dirty="0">
                <a:solidFill>
                  <a:schemeClr val="tx1"/>
                </a:solidFill>
              </a:rPr>
            </a:br>
            <a:r>
              <a:rPr lang="fr-FR" sz="2800" b="1" dirty="0">
                <a:solidFill>
                  <a:schemeClr val="tx1"/>
                </a:solidFill>
              </a:rPr>
              <a:t>fils, fille de Dieu ? </a:t>
            </a:r>
          </a:p>
        </p:txBody>
      </p:sp>
      <p:sp>
        <p:nvSpPr>
          <p:cNvPr id="2" name="ZoneTexte 1">
            <a:extLst>
              <a:ext uri="{FF2B5EF4-FFF2-40B4-BE49-F238E27FC236}">
                <a16:creationId xmlns:a16="http://schemas.microsoft.com/office/drawing/2014/main" id="{E3C35391-8EF1-464D-3466-4448CEB7CAA4}"/>
              </a:ext>
            </a:extLst>
          </p:cNvPr>
          <p:cNvSpPr txBox="1"/>
          <p:nvPr/>
        </p:nvSpPr>
        <p:spPr>
          <a:xfrm>
            <a:off x="347783" y="141905"/>
            <a:ext cx="2626153" cy="369332"/>
          </a:xfrm>
          <a:prstGeom prst="rect">
            <a:avLst/>
          </a:prstGeom>
          <a:noFill/>
        </p:spPr>
        <p:txBody>
          <a:bodyPr wrap="square">
            <a:spAutoFit/>
          </a:bodyPr>
          <a:lstStyle/>
          <a:p>
            <a:r>
              <a:rPr lang="fr-FR" sz="1800" b="1" dirty="0">
                <a:solidFill>
                  <a:srgbClr val="FF0000"/>
                </a:solidFill>
                <a:effectLst/>
                <a:latin typeface="Calibri" panose="020F0502020204030204" pitchFamily="34" charset="0"/>
                <a:ea typeface="Calibri" panose="020F0502020204030204" pitchFamily="34" charset="0"/>
              </a:rPr>
              <a:t>il donna le nom de Jésus</a:t>
            </a:r>
            <a:endParaRPr lang="fr-FR" dirty="0"/>
          </a:p>
        </p:txBody>
      </p:sp>
      <p:pic>
        <p:nvPicPr>
          <p:cNvPr id="4" name="Image 3">
            <a:extLst>
              <a:ext uri="{FF2B5EF4-FFF2-40B4-BE49-F238E27FC236}">
                <a16:creationId xmlns:a16="http://schemas.microsoft.com/office/drawing/2014/main" id="{8A1A2AD2-AE3C-B00A-2FE7-9958E8925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85"/>
            <a:ext cx="5757244" cy="6858000"/>
          </a:xfrm>
          <a:prstGeom prst="rect">
            <a:avLst/>
          </a:prstGeom>
        </p:spPr>
      </p:pic>
    </p:spTree>
    <p:extLst>
      <p:ext uri="{BB962C8B-B14F-4D97-AF65-F5344CB8AC3E}">
        <p14:creationId xmlns:p14="http://schemas.microsoft.com/office/powerpoint/2010/main" val="266420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6A9D62-81D7-DE84-ED6E-330A8EC20082}"/>
              </a:ext>
            </a:extLst>
          </p:cNvPr>
          <p:cNvSpPr>
            <a:spLocks noGrp="1"/>
          </p:cNvSpPr>
          <p:nvPr>
            <p:ph type="title"/>
          </p:nvPr>
        </p:nvSpPr>
        <p:spPr>
          <a:xfrm>
            <a:off x="0" y="145278"/>
            <a:ext cx="12192000" cy="1096668"/>
          </a:xfrm>
        </p:spPr>
        <p:txBody>
          <a:bodyPr>
            <a:normAutofit fontScale="90000"/>
          </a:bodyPr>
          <a:lstStyle/>
          <a:p>
            <a:pPr algn="ctr"/>
            <a:r>
              <a:rPr lang="fr-FR" b="1" dirty="0">
                <a:effectLst/>
                <a:latin typeface="+mn-lt"/>
                <a:ea typeface="Calibri" panose="020F0502020204030204" pitchFamily="34" charset="0"/>
              </a:rPr>
              <a:t>Synthèse finale</a:t>
            </a:r>
            <a:br>
              <a:rPr lang="fr-FR" b="1" dirty="0">
                <a:effectLst/>
                <a:latin typeface="+mn-lt"/>
                <a:ea typeface="Calibri" panose="020F0502020204030204" pitchFamily="34" charset="0"/>
              </a:rPr>
            </a:br>
            <a:r>
              <a:rPr lang="fr-FR" b="1" dirty="0">
                <a:effectLst/>
                <a:latin typeface="+mn-lt"/>
                <a:ea typeface="Calibri" panose="020F0502020204030204" pitchFamily="34" charset="0"/>
              </a:rPr>
              <a:t>Qu’est ce que je retiens pour moi aujourd’hui ?</a:t>
            </a:r>
            <a:r>
              <a:rPr lang="fr-FR" sz="3600" b="1" dirty="0">
                <a:effectLst/>
                <a:latin typeface="+mn-lt"/>
                <a:ea typeface="Calibri" panose="020F0502020204030204" pitchFamily="34" charset="0"/>
              </a:rPr>
              <a:t> </a:t>
            </a:r>
            <a:r>
              <a:rPr lang="fr-FR" sz="4000" b="1" dirty="0">
                <a:effectLst/>
                <a:latin typeface="+mn-lt"/>
                <a:ea typeface="Calibri" panose="020F0502020204030204" pitchFamily="34" charset="0"/>
              </a:rPr>
              <a:t> </a:t>
            </a:r>
            <a:endParaRPr lang="fr-FR" dirty="0"/>
          </a:p>
        </p:txBody>
      </p:sp>
      <p:sp>
        <p:nvSpPr>
          <p:cNvPr id="3" name="Espace réservé du contenu 2">
            <a:extLst>
              <a:ext uri="{FF2B5EF4-FFF2-40B4-BE49-F238E27FC236}">
                <a16:creationId xmlns:a16="http://schemas.microsoft.com/office/drawing/2014/main" id="{F79B6993-0C35-8799-5821-D338C7D5037F}"/>
              </a:ext>
            </a:extLst>
          </p:cNvPr>
          <p:cNvSpPr>
            <a:spLocks noGrp="1"/>
          </p:cNvSpPr>
          <p:nvPr>
            <p:ph idx="1"/>
          </p:nvPr>
        </p:nvSpPr>
        <p:spPr>
          <a:xfrm>
            <a:off x="0" y="1460311"/>
            <a:ext cx="12192000" cy="5397690"/>
          </a:xfrm>
        </p:spPr>
        <p:txBody>
          <a:bodyPr>
            <a:noAutofit/>
          </a:bodyPr>
          <a:lstStyle/>
          <a:p>
            <a:pPr marL="0" indent="0">
              <a:lnSpc>
                <a:spcPct val="120000"/>
              </a:lnSpc>
              <a:spcBef>
                <a:spcPts val="0"/>
              </a:spcBef>
              <a:buNone/>
            </a:pPr>
            <a:r>
              <a:rPr lang="fr-FR" sz="3200" b="1" dirty="0">
                <a:effectLst/>
                <a:ea typeface="Calibri" panose="020F0502020204030204" pitchFamily="34" charset="0"/>
              </a:rPr>
              <a:t>Matthieu dans son Evangile enracine </a:t>
            </a:r>
            <a:r>
              <a:rPr lang="fr-FR" sz="3200" b="1" dirty="0">
                <a:solidFill>
                  <a:srgbClr val="333333"/>
                </a:solidFill>
                <a:effectLst/>
                <a:ea typeface="Calibri" panose="020F0502020204030204" pitchFamily="34" charset="0"/>
              </a:rPr>
              <a:t>Jésus dans l’histoire de l’alliance de Dieu avec son peuple. Il montre la naissance de Jésus comme un acte créateur. Un nouveau commencement va avoir lieu !</a:t>
            </a:r>
            <a:endParaRPr lang="fr-FR" sz="3200" b="1" dirty="0">
              <a:effectLst/>
              <a:ea typeface="Calibri" panose="020F0502020204030204" pitchFamily="34" charset="0"/>
            </a:endParaRPr>
          </a:p>
          <a:p>
            <a:pPr marL="0" indent="0">
              <a:lnSpc>
                <a:spcPct val="120000"/>
              </a:lnSpc>
              <a:spcBef>
                <a:spcPts val="0"/>
              </a:spcBef>
              <a:buNone/>
            </a:pPr>
            <a:r>
              <a:rPr lang="fr-FR" sz="3200" b="1" dirty="0">
                <a:effectLst/>
                <a:ea typeface="Calibri" panose="020F0502020204030204" pitchFamily="34" charset="0"/>
              </a:rPr>
              <a:t>Joseph qui porte dans son nom « Dieu ajoute », en acceptant Marie, </a:t>
            </a:r>
            <a:br>
              <a:rPr lang="fr-FR" sz="3200" b="1" dirty="0">
                <a:effectLst/>
                <a:ea typeface="Calibri" panose="020F0502020204030204" pitchFamily="34" charset="0"/>
              </a:rPr>
            </a:br>
            <a:r>
              <a:rPr lang="fr-FR" sz="3200" b="1" dirty="0">
                <a:effectLst/>
                <a:ea typeface="Calibri" panose="020F0502020204030204" pitchFamily="34" charset="0"/>
              </a:rPr>
              <a:t>en adoptant Jésus, nous dit que Dieu ajoute de la Vie à la vie. </a:t>
            </a:r>
            <a:br>
              <a:rPr lang="fr-FR" sz="3200" b="1" dirty="0">
                <a:effectLst/>
                <a:ea typeface="Calibri" panose="020F0502020204030204" pitchFamily="34" charset="0"/>
              </a:rPr>
            </a:br>
            <a:r>
              <a:rPr lang="fr-FR" sz="3200" b="1" dirty="0">
                <a:effectLst/>
                <a:ea typeface="Calibri" panose="020F0502020204030204" pitchFamily="34" charset="0"/>
              </a:rPr>
              <a:t>Il fait naître Jésus à une autre Vie, celle d’enfant de Dieu. </a:t>
            </a:r>
          </a:p>
          <a:p>
            <a:pPr marL="0" indent="0">
              <a:lnSpc>
                <a:spcPct val="120000"/>
              </a:lnSpc>
              <a:spcBef>
                <a:spcPts val="0"/>
              </a:spcBef>
              <a:buNone/>
            </a:pPr>
            <a:r>
              <a:rPr lang="fr-FR" sz="3200" b="1" dirty="0">
                <a:effectLst/>
                <a:ea typeface="Calibri" panose="020F0502020204030204" pitchFamily="34" charset="0"/>
              </a:rPr>
              <a:t>Joseph le croyant, nous dit que Dieu envoie son Esprit, </a:t>
            </a:r>
            <a:br>
              <a:rPr lang="fr-FR" sz="3200" b="1" dirty="0">
                <a:effectLst/>
                <a:ea typeface="Calibri" panose="020F0502020204030204" pitchFamily="34" charset="0"/>
              </a:rPr>
            </a:br>
            <a:r>
              <a:rPr lang="fr-FR" sz="3200" b="1" dirty="0">
                <a:effectLst/>
                <a:ea typeface="Calibri" panose="020F0502020204030204" pitchFamily="34" charset="0"/>
              </a:rPr>
              <a:t>que cet enfant vient de Dieu. Rien de plus, rien de moins. </a:t>
            </a:r>
          </a:p>
        </p:txBody>
      </p:sp>
    </p:spTree>
    <p:extLst>
      <p:ext uri="{BB962C8B-B14F-4D97-AF65-F5344CB8AC3E}">
        <p14:creationId xmlns:p14="http://schemas.microsoft.com/office/powerpoint/2010/main" val="9851987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79B6993-0C35-8799-5821-D338C7D5037F}"/>
              </a:ext>
            </a:extLst>
          </p:cNvPr>
          <p:cNvSpPr>
            <a:spLocks noGrp="1"/>
          </p:cNvSpPr>
          <p:nvPr>
            <p:ph idx="1"/>
          </p:nvPr>
        </p:nvSpPr>
        <p:spPr>
          <a:xfrm>
            <a:off x="0" y="191070"/>
            <a:ext cx="12192000" cy="7246960"/>
          </a:xfrm>
        </p:spPr>
        <p:txBody>
          <a:bodyPr>
            <a:noAutofit/>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fr-FR" sz="3200" b="1" i="0" u="none" strike="noStrike" kern="1200" cap="none" spc="0" normalizeH="0" baseline="0" noProof="0" dirty="0">
                <a:ln>
                  <a:noFill/>
                </a:ln>
                <a:solidFill>
                  <a:prstClr val="black"/>
                </a:solidFill>
                <a:effectLst/>
                <a:uLnTx/>
                <a:uFillTx/>
                <a:ea typeface="Calibri" panose="020F0502020204030204" pitchFamily="34" charset="0"/>
                <a:cs typeface="+mn-cs"/>
              </a:rPr>
              <a:t>Joseph nous enseigne que le père est celui qui sait que le Père de son fils est Dieu. </a:t>
            </a:r>
          </a:p>
          <a:p>
            <a:pPr marL="0" indent="0">
              <a:lnSpc>
                <a:spcPct val="120000"/>
              </a:lnSpc>
              <a:spcBef>
                <a:spcPts val="0"/>
              </a:spcBef>
              <a:buNone/>
            </a:pPr>
            <a:r>
              <a:rPr lang="fr-FR" sz="3200" b="1" dirty="0">
                <a:effectLst/>
                <a:ea typeface="Calibri" panose="020F0502020204030204" pitchFamily="34" charset="0"/>
              </a:rPr>
              <a:t>Joseph nous enseigne que le père est celui qui se reconnaît fils et enseigne à son enfant comment être fils et fille de Dieu.</a:t>
            </a:r>
          </a:p>
          <a:p>
            <a:pPr marL="0" indent="0">
              <a:lnSpc>
                <a:spcPct val="120000"/>
              </a:lnSpc>
              <a:spcBef>
                <a:spcPts val="0"/>
              </a:spcBef>
              <a:buNone/>
            </a:pPr>
            <a:r>
              <a:rPr lang="fr-FR" sz="3200" b="1" dirty="0">
                <a:effectLst/>
                <a:ea typeface="Calibri" panose="020F0502020204030204" pitchFamily="34" charset="0"/>
              </a:rPr>
              <a:t>Joseph le discret, nous révèle que Jésus est « Emmanuel, Dieu avec nous », que Jésus est « Dieu sauve ».</a:t>
            </a:r>
          </a:p>
          <a:p>
            <a:pPr marL="0" indent="0">
              <a:lnSpc>
                <a:spcPct val="120000"/>
              </a:lnSpc>
              <a:spcBef>
                <a:spcPts val="0"/>
              </a:spcBef>
              <a:buNone/>
            </a:pPr>
            <a:r>
              <a:rPr lang="fr-FR" sz="3200" b="1" dirty="0">
                <a:effectLst/>
                <a:ea typeface="Calibri" panose="020F0502020204030204" pitchFamily="34" charset="0"/>
              </a:rPr>
              <a:t>Méditons ce grand mystère. </a:t>
            </a:r>
          </a:p>
          <a:p>
            <a:pPr marL="0" indent="0">
              <a:lnSpc>
                <a:spcPct val="120000"/>
              </a:lnSpc>
              <a:spcBef>
                <a:spcPts val="0"/>
              </a:spcBef>
              <a:buNone/>
            </a:pPr>
            <a:r>
              <a:rPr lang="fr-FR" sz="3200" b="1" dirty="0">
                <a:effectLst/>
                <a:ea typeface="Calibri" panose="020F0502020204030204" pitchFamily="34" charset="0"/>
              </a:rPr>
              <a:t>Grand mystère de l’Incarnation. Jésus vrai Dieu, vrai homme. </a:t>
            </a:r>
          </a:p>
          <a:p>
            <a:pPr marL="0" indent="0">
              <a:lnSpc>
                <a:spcPct val="120000"/>
              </a:lnSpc>
              <a:spcBef>
                <a:spcPts val="0"/>
              </a:spcBef>
              <a:buNone/>
            </a:pPr>
            <a:r>
              <a:rPr lang="fr-FR" sz="3200" b="1" dirty="0">
                <a:effectLst/>
                <a:ea typeface="Calibri" panose="020F0502020204030204" pitchFamily="34" charset="0"/>
              </a:rPr>
              <a:t>Comme Joseph, accueillons dans nos vies </a:t>
            </a:r>
            <a:br>
              <a:rPr lang="fr-FR" sz="3200" b="1" dirty="0">
                <a:effectLst/>
                <a:ea typeface="Calibri" panose="020F0502020204030204" pitchFamily="34" charset="0"/>
              </a:rPr>
            </a:br>
            <a:r>
              <a:rPr lang="fr-FR" sz="3200" b="1" dirty="0">
                <a:effectLst/>
                <a:ea typeface="Calibri" panose="020F0502020204030204" pitchFamily="34" charset="0"/>
              </a:rPr>
              <a:t>et faisons grandir en nous l’enfant de Dieu ! </a:t>
            </a:r>
            <a:endParaRPr lang="fr-FR" sz="3200" dirty="0"/>
          </a:p>
        </p:txBody>
      </p:sp>
    </p:spTree>
    <p:extLst>
      <p:ext uri="{BB962C8B-B14F-4D97-AF65-F5344CB8AC3E}">
        <p14:creationId xmlns:p14="http://schemas.microsoft.com/office/powerpoint/2010/main" val="1835423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F194095-83C4-CECA-BBE6-4C50B78D07B7}"/>
              </a:ext>
            </a:extLst>
          </p:cNvPr>
          <p:cNvSpPr txBox="1"/>
          <p:nvPr/>
        </p:nvSpPr>
        <p:spPr>
          <a:xfrm>
            <a:off x="3483104" y="5280956"/>
            <a:ext cx="8003357" cy="1384995"/>
          </a:xfrm>
          <a:prstGeom prst="rect">
            <a:avLst/>
          </a:prstGeom>
          <a:noFill/>
        </p:spPr>
        <p:txBody>
          <a:bodyPr wrap="square" rtlCol="0">
            <a:spAutoFit/>
          </a:bodyPr>
          <a:lstStyle/>
          <a:p>
            <a:pPr algn="ctr"/>
            <a:r>
              <a:rPr lang="fr-FR" sz="2800" b="1" dirty="0">
                <a:ea typeface="Times New Roman"/>
                <a:cs typeface="Times New Roman"/>
                <a:sym typeface="Times New Roman"/>
              </a:rPr>
              <a:t>Réalisation Catéchèse Par la Parole</a:t>
            </a:r>
            <a:br>
              <a:rPr lang="fr-FR" sz="2800" b="1" dirty="0">
                <a:ea typeface="Times New Roman"/>
                <a:cs typeface="Times New Roman"/>
                <a:sym typeface="Times New Roman"/>
              </a:rPr>
            </a:br>
            <a:r>
              <a:rPr lang="fr-FR" sz="2800" b="1" dirty="0">
                <a:ea typeface="Times New Roman"/>
                <a:cs typeface="Times New Roman"/>
                <a:sym typeface="Times New Roman"/>
              </a:rPr>
              <a:t>Illustrations Sylvie Bethmont</a:t>
            </a:r>
          </a:p>
          <a:p>
            <a:pPr algn="ctr"/>
            <a:r>
              <a:rPr lang="fr-FR" sz="2800" b="1" dirty="0">
                <a:cs typeface="Times New Roman"/>
                <a:sym typeface="Times New Roman"/>
              </a:rPr>
              <a:t>Pour Collection Porte Parole</a:t>
            </a:r>
            <a:endParaRPr lang="fr-FR" sz="2800" dirty="0"/>
          </a:p>
        </p:txBody>
      </p:sp>
      <p:pic>
        <p:nvPicPr>
          <p:cNvPr id="3" name="Image 2">
            <a:extLst>
              <a:ext uri="{FF2B5EF4-FFF2-40B4-BE49-F238E27FC236}">
                <a16:creationId xmlns:a16="http://schemas.microsoft.com/office/drawing/2014/main" id="{17342101-2BC1-C75D-364B-D409C476DE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187" y="5371721"/>
            <a:ext cx="2340997" cy="1294230"/>
          </a:xfrm>
          <a:prstGeom prst="rect">
            <a:avLst/>
          </a:prstGeom>
        </p:spPr>
      </p:pic>
      <p:pic>
        <p:nvPicPr>
          <p:cNvPr id="4" name="Image 3" descr="Une image contenant bâtiment, fenêtre, très coloré&#10;&#10;Description générée automatiquement">
            <a:extLst>
              <a:ext uri="{FF2B5EF4-FFF2-40B4-BE49-F238E27FC236}">
                <a16:creationId xmlns:a16="http://schemas.microsoft.com/office/drawing/2014/main" id="{FC1090FC-D7CC-AE53-1FAC-797734813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184" y="79529"/>
            <a:ext cx="4995392" cy="5017914"/>
          </a:xfrm>
          <a:prstGeom prst="rect">
            <a:avLst/>
          </a:prstGeom>
        </p:spPr>
      </p:pic>
    </p:spTree>
    <p:extLst>
      <p:ext uri="{BB962C8B-B14F-4D97-AF65-F5344CB8AC3E}">
        <p14:creationId xmlns:p14="http://schemas.microsoft.com/office/powerpoint/2010/main" val="1118544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347783" y="817964"/>
            <a:ext cx="8632891" cy="2811567"/>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800" b="1" dirty="0">
                <a:solidFill>
                  <a:schemeClr val="tx1"/>
                </a:solidFill>
                <a:effectLst/>
                <a:ea typeface="Calibri" panose="020F0502020204030204" pitchFamily="34" charset="0"/>
              </a:rPr>
              <a:t>1 Corinthiens 4, 15 </a:t>
            </a:r>
            <a:br>
              <a:rPr lang="fr-FR" sz="2800" b="1" dirty="0">
                <a:solidFill>
                  <a:schemeClr val="tx1"/>
                </a:solidFill>
                <a:effectLst/>
                <a:ea typeface="Calibri" panose="020F0502020204030204" pitchFamily="34" charset="0"/>
              </a:rPr>
            </a:br>
            <a:r>
              <a:rPr lang="fr-FR" sz="2800" dirty="0">
                <a:solidFill>
                  <a:schemeClr val="tx1"/>
                </a:solidFill>
                <a:effectLst/>
                <a:ea typeface="Calibri" panose="020F0502020204030204" pitchFamily="34" charset="0"/>
              </a:rPr>
              <a:t>Paul dit à ses interlocuteurs :</a:t>
            </a:r>
            <a:r>
              <a:rPr lang="fr-FR" sz="2800" b="1" dirty="0">
                <a:solidFill>
                  <a:schemeClr val="tx1"/>
                </a:solidFill>
                <a:effectLst/>
                <a:ea typeface="Calibri" panose="020F0502020204030204" pitchFamily="34" charset="0"/>
              </a:rPr>
              <a:t> </a:t>
            </a:r>
            <a:r>
              <a:rPr lang="fr-FR" sz="2800" i="1" dirty="0">
                <a:solidFill>
                  <a:schemeClr val="tx1"/>
                </a:solidFill>
                <a:effectLst/>
                <a:ea typeface="Calibri" panose="020F0502020204030204" pitchFamily="34" charset="0"/>
              </a:rPr>
              <a:t>Car, dans le Christ, vous pourriez avoir dix mille guides, vous n’avez pas plusieurs pères : par l’annonce de l’Évangile, c’est moi qui vous ai donné la vie dans le Christ Jésus.</a:t>
            </a:r>
            <a:r>
              <a:rPr lang="fr-FR" sz="2800" dirty="0">
                <a:solidFill>
                  <a:schemeClr val="tx1"/>
                </a:solidFill>
                <a:effectLst/>
                <a:ea typeface="Calibri" panose="020F0502020204030204" pitchFamily="34" charset="0"/>
              </a:rPr>
              <a:t> </a:t>
            </a: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347783" y="3959570"/>
            <a:ext cx="10360097" cy="2150498"/>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fr-FR" sz="2800" b="1" dirty="0">
                <a:solidFill>
                  <a:schemeClr val="tx1"/>
                </a:solidFill>
              </a:rPr>
              <a:t>Ce verbe « engendrer » dans la bible a une double signification :</a:t>
            </a:r>
            <a:br>
              <a:rPr lang="fr-FR" sz="2800" b="1" dirty="0">
                <a:solidFill>
                  <a:schemeClr val="tx1"/>
                </a:solidFill>
              </a:rPr>
            </a:br>
            <a:r>
              <a:rPr lang="fr-FR" sz="2800" b="1" dirty="0">
                <a:solidFill>
                  <a:schemeClr val="tx1"/>
                </a:solidFill>
              </a:rPr>
              <a:t>-relations familiales </a:t>
            </a:r>
            <a:br>
              <a:rPr lang="fr-FR" sz="2800" b="1" dirty="0">
                <a:solidFill>
                  <a:schemeClr val="tx1"/>
                </a:solidFill>
              </a:rPr>
            </a:br>
            <a:r>
              <a:rPr lang="fr-FR" sz="2800" b="1" dirty="0">
                <a:solidFill>
                  <a:schemeClr val="tx1"/>
                </a:solidFill>
              </a:rPr>
              <a:t>-relations de maître à disciple     </a:t>
            </a:r>
            <a:r>
              <a:rPr lang="fr-FR" sz="1600" i="1" dirty="0">
                <a:solidFill>
                  <a:schemeClr val="tx1"/>
                </a:solidFill>
              </a:rPr>
              <a:t>Antoine </a:t>
            </a:r>
            <a:r>
              <a:rPr lang="fr-FR" sz="1600" i="1" dirty="0" err="1">
                <a:solidFill>
                  <a:schemeClr val="tx1"/>
                </a:solidFill>
              </a:rPr>
              <a:t>Nouis</a:t>
            </a:r>
            <a:r>
              <a:rPr lang="fr-FR" sz="1600" i="1" dirty="0">
                <a:solidFill>
                  <a:schemeClr val="tx1"/>
                </a:solidFill>
              </a:rPr>
              <a:t> p 15</a:t>
            </a:r>
            <a:endParaRPr lang="fr-FR" sz="1600" b="1" dirty="0">
              <a:solidFill>
                <a:schemeClr val="tx1"/>
              </a:solidFill>
            </a:endParaRPr>
          </a:p>
        </p:txBody>
      </p:sp>
      <p:sp>
        <p:nvSpPr>
          <p:cNvPr id="5" name="Rectangle 4"/>
          <p:cNvSpPr/>
          <p:nvPr/>
        </p:nvSpPr>
        <p:spPr>
          <a:xfrm>
            <a:off x="129700" y="188096"/>
            <a:ext cx="1223412" cy="369332"/>
          </a:xfrm>
          <a:prstGeom prst="rect">
            <a:avLst/>
          </a:prstGeom>
        </p:spPr>
        <p:txBody>
          <a:bodyPr wrap="none">
            <a:spAutoFit/>
          </a:bodyPr>
          <a:lstStyle/>
          <a:p>
            <a:r>
              <a:rPr lang="fr-FR" altLang="zh-CN" b="1" dirty="0">
                <a:solidFill>
                  <a:srgbClr val="FF0000"/>
                </a:solidFill>
                <a:latin typeface="Arial" pitchFamily="34" charset="0"/>
                <a:ea typeface="Times New Roman" pitchFamily="18" charset="0"/>
                <a:cs typeface="Arial" pitchFamily="34" charset="0"/>
              </a:rPr>
              <a:t>engendra</a:t>
            </a:r>
            <a:endParaRPr lang="fr-FR" dirty="0"/>
          </a:p>
        </p:txBody>
      </p:sp>
      <p:pic>
        <p:nvPicPr>
          <p:cNvPr id="7" name="Image 6" descr="vitrail nativité 24b.png"/>
          <p:cNvPicPr>
            <a:picLocks noChangeAspect="1"/>
          </p:cNvPicPr>
          <p:nvPr/>
        </p:nvPicPr>
        <p:blipFill>
          <a:blip r:embed="rId2"/>
          <a:stretch>
            <a:fillRect/>
          </a:stretch>
        </p:blipFill>
        <p:spPr>
          <a:xfrm>
            <a:off x="8443784" y="487925"/>
            <a:ext cx="2881930" cy="3014216"/>
          </a:xfrm>
          <a:prstGeom prst="rect">
            <a:avLst/>
          </a:prstGeom>
        </p:spPr>
      </p:pic>
    </p:spTree>
    <p:extLst>
      <p:ext uri="{BB962C8B-B14F-4D97-AF65-F5344CB8AC3E}">
        <p14:creationId xmlns:p14="http://schemas.microsoft.com/office/powerpoint/2010/main" val="40084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1468</TotalTime>
  <Words>4819</Words>
  <Application>Microsoft Office PowerPoint</Application>
  <PresentationFormat>Grand écran</PresentationFormat>
  <Paragraphs>400</Paragraphs>
  <Slides>85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85</vt:i4>
      </vt:variant>
    </vt:vector>
  </HeadingPairs>
  <TitlesOfParts>
    <vt:vector size="90"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virginité de Marie dans les textes de l’Eglise catholique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Synthèse finale Qu’est ce que je retiens pour moi aujourd’hui ?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PROPRIETAIRE</dc:creator>
  <cp:lastModifiedBy>odile theiller</cp:lastModifiedBy>
  <cp:revision>301</cp:revision>
  <dcterms:created xsi:type="dcterms:W3CDTF">2022-09-05T08:26:02Z</dcterms:created>
  <dcterms:modified xsi:type="dcterms:W3CDTF">2022-10-30T17:23:43Z</dcterms:modified>
</cp:coreProperties>
</file>