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4" r:id="rId4"/>
    <p:sldId id="392" r:id="rId5"/>
    <p:sldId id="316" r:id="rId6"/>
    <p:sldId id="393" r:id="rId7"/>
    <p:sldId id="394" r:id="rId8"/>
    <p:sldId id="395" r:id="rId9"/>
    <p:sldId id="396" r:id="rId10"/>
    <p:sldId id="397" r:id="rId11"/>
    <p:sldId id="324" r:id="rId12"/>
    <p:sldId id="325" r:id="rId13"/>
    <p:sldId id="327" r:id="rId14"/>
    <p:sldId id="328" r:id="rId15"/>
    <p:sldId id="334" r:id="rId16"/>
    <p:sldId id="335" r:id="rId17"/>
    <p:sldId id="336" r:id="rId18"/>
    <p:sldId id="338" r:id="rId19"/>
    <p:sldId id="340" r:id="rId20"/>
    <p:sldId id="341" r:id="rId21"/>
    <p:sldId id="342" r:id="rId22"/>
    <p:sldId id="344" r:id="rId23"/>
    <p:sldId id="345" r:id="rId24"/>
    <p:sldId id="346" r:id="rId25"/>
    <p:sldId id="347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6" r:id="rId40"/>
    <p:sldId id="367" r:id="rId41"/>
    <p:sldId id="368" r:id="rId42"/>
    <p:sldId id="369" r:id="rId43"/>
    <p:sldId id="383" r:id="rId44"/>
    <p:sldId id="384" r:id="rId45"/>
    <p:sldId id="385" r:id="rId46"/>
    <p:sldId id="386" r:id="rId47"/>
    <p:sldId id="398" r:id="rId48"/>
    <p:sldId id="286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" initials="i" lastIdx="2" clrIdx="0">
    <p:extLst>
      <p:ext uri="{19B8F6BF-5375-455C-9EA6-DF929625EA0E}">
        <p15:presenceInfo xmlns:p15="http://schemas.microsoft.com/office/powerpoint/2012/main" userId="86e7f658dc9b5b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7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6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2F187-AA3F-CF34-B541-DF0129762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CCEE24-6431-96A0-28E0-70C1E87EF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C260BC-BF62-C575-DFDF-0FCAE629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0231AF-2D73-001A-16FA-A5EDA639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6F1DDE-46B9-9C5D-EA7F-E01EA31A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5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C9501-A7D2-E0B8-5B3D-96DC1716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954C38-D899-A876-35D6-E1CB90E4C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69CC85-B88A-BBFB-2029-5C21CC33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120DF9-81AC-AB27-C073-8225F4A7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63EDA8-186C-FD50-6860-B6DD903B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76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5EC2A79-C3A1-CCE4-BE0F-6C05A4F81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B5B8E3-B095-BA96-6B2F-48DDBCA1B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4DFB50-59F1-EFEF-57B0-5F891967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1D255D-3EDB-6481-7E69-6A10DFDF1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C08426-3652-4F33-232D-A0125476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83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C67131-6A4F-A787-E0D5-D34E6221A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F51DE-094A-7E06-5B11-047DFFE0E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76AB66-76AD-3579-92F1-9B762AEF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C8D3A3-C4BB-661C-36C2-014AD06F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992A51-37DE-C2D1-B547-EBA600F3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96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7A827-D7A0-8E5E-85D5-8581313A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573EA1-1D06-3E7D-E0AF-F069C3A4B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A5049-16A0-8E2A-AB74-3CC54C3E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486D53-92A2-EB33-BFDD-8CE7DC53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B93E56-CCA3-4A26-9B02-BB0A0412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15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FE8CF9-564E-B1DF-D98D-6CA907B0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C857B-0A14-C2BA-7498-68DEA199E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69F2A9-EB02-AD55-1EA3-AB493A674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A2D50C-8FD2-8CAA-76C2-973693BB2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400878-D344-B1AB-9F4A-1709A0B4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A3684C-E001-D0E6-B18A-625461EC2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93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A1AD5-5207-16B3-2E8F-FF7850BB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23F478-C6E3-B40D-D6FE-34A430561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E3CDF9-3F85-94D8-D99F-B523BE477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ADEA61-B08C-EC0F-A7B6-60054F4E0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A58A7A-BCC6-94E0-87AF-B30F6407F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541D92-2BED-25B2-8C55-79AFB0D2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C815901-6F4E-132B-D447-B7786C681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E4BE61-DEEA-FB88-4472-F9F97094D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84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AB58A-D45C-0996-FD4C-E373A293F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2173273-193B-A2EE-5683-9DF540C38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060A2A-8A17-8C00-E154-2A9E5F38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98AED9-9D70-A727-90FB-434E25FA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87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A7F35D-944F-1312-FA61-C4B38974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FDF9AF-7756-05BD-6884-EB0FD1299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5D4426-E4DA-A0B1-2019-C33305D8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21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3D9C1-4A5F-5327-0649-97890C24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47DF32-5ED3-6E7D-50F4-F3BDC814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0F447C-7758-0FE7-D784-E05A3A1DC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FEEB70-E0CF-4AFE-EF0B-7BEA9090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58751E-3531-E155-B5FD-AB2F34A8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565451-C027-5307-C9D2-5414FD64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90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C2D2D8-01C5-F383-0E4F-B8F7D9AC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D698DC-8D17-581C-8F79-28C15AAC1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785A5F-3239-ACCC-8695-1CCD92746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477EF4-7FF5-3A49-488D-EA73F5B3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032CC7-2376-4985-7A0B-D295663F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EDFE7F-38D4-5B60-F5A7-03EFDD0A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43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7CE596-89C5-15EE-B3C4-E4EBE325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25DB91-362F-6D66-F2A3-C4185D950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5ADAA6-3A2F-24F3-74DF-4F3BC2DE3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36F6E-BDE9-4C41-8E61-6128F1CD6806}" type="datetimeFigureOut">
              <a:rPr lang="fr-FR" smtClean="0"/>
              <a:pPr/>
              <a:t>31/10/2022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B74FE1-9801-8BBA-55F6-D1A7269E1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2214F2-188C-8C49-AD7D-19894CCAC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008A-A0B5-4A2F-AE10-819E4AFD28B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59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2152EE7-006D-294A-D6AB-A65FAEE7F6F1}"/>
              </a:ext>
            </a:extLst>
          </p:cNvPr>
          <p:cNvSpPr txBox="1"/>
          <p:nvPr/>
        </p:nvSpPr>
        <p:spPr>
          <a:xfrm>
            <a:off x="569171" y="430433"/>
            <a:ext cx="3755941" cy="329320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cs typeface="Times New Roman" panose="02020603050405020304" pitchFamily="18" charset="0"/>
              </a:rPr>
              <a:t>Expressions </a:t>
            </a:r>
            <a:r>
              <a:rPr lang="fr-FR" sz="1600" dirty="0">
                <a:cs typeface="Times New Roman" panose="02020603050405020304" pitchFamily="18" charset="0"/>
              </a:rPr>
              <a:t>                         	</a:t>
            </a:r>
            <a:r>
              <a:rPr lang="fr-FR" sz="1600" b="1" dirty="0">
                <a:cs typeface="Times New Roman" panose="02020603050405020304" pitchFamily="18" charset="0"/>
              </a:rPr>
              <a:t>Diapos</a:t>
            </a:r>
            <a:r>
              <a:rPr lang="fr-FR" sz="1600" dirty="0"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effectLst/>
                <a:ea typeface="Calibri" panose="020F0502020204030204" pitchFamily="34" charset="0"/>
              </a:rPr>
              <a:t>accordée en mariage</a:t>
            </a:r>
            <a:r>
              <a:rPr lang="fr-FR" sz="1600" dirty="0">
                <a:effectLst/>
                <a:ea typeface="Calibri" panose="020F0502020204030204" pitchFamily="34" charset="0"/>
                <a:cs typeface="Arial" pitchFamily="34" charset="0"/>
              </a:rPr>
              <a:t> 		 </a:t>
            </a:r>
            <a:r>
              <a:rPr lang="fr-FR" sz="1600" dirty="0">
                <a:ea typeface="Calibri" panose="020F0502020204030204" pitchFamily="34" charset="0"/>
                <a:cs typeface="Arial" pitchFamily="34" charset="0"/>
              </a:rPr>
              <a:t>3</a:t>
            </a:r>
            <a:r>
              <a:rPr lang="fr-FR" sz="1600" dirty="0">
                <a:effectLst/>
                <a:ea typeface="Calibri" panose="020F0502020204030204" pitchFamily="34" charset="0"/>
                <a:cs typeface="Arial" pitchFamily="34" charset="0"/>
              </a:rPr>
              <a:t> à 6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ea typeface="Calibri" panose="020F0502020204030204" pitchFamily="34" charset="0"/>
                <a:cs typeface="Arial" pitchFamily="34" charset="0"/>
              </a:rPr>
              <a:t>Joseph                                                7 à 10</a:t>
            </a:r>
            <a:endParaRPr lang="fr-FR" sz="1600" dirty="0">
              <a:effectLst/>
              <a:ea typeface="Calibri" panose="020F0502020204030204" pitchFamily="34" charset="0"/>
              <a:cs typeface="Arial" pitchFamily="34" charset="0"/>
            </a:endParaRPr>
          </a:p>
          <a:p>
            <a:r>
              <a:rPr lang="fr-FR" sz="1600" dirty="0">
                <a:effectLst/>
                <a:ea typeface="Calibri" panose="020F0502020204030204" pitchFamily="34" charset="0"/>
              </a:rPr>
              <a:t>par l’action de l’Esprit Saint</a:t>
            </a:r>
            <a:r>
              <a:rPr lang="fr-FR" sz="1600" dirty="0">
                <a:effectLst/>
                <a:ea typeface="Calibri" panose="020F0502020204030204" pitchFamily="34" charset="0"/>
                <a:cs typeface="Arial" pitchFamily="34" charset="0"/>
              </a:rPr>
              <a:t> 	11</a:t>
            </a:r>
            <a:r>
              <a:rPr lang="fr-FR" altLang="zh-CN" sz="1600" dirty="0">
                <a:ea typeface="Times New Roman" pitchFamily="18" charset="0"/>
                <a:cs typeface="Arial" pitchFamily="34" charset="0"/>
              </a:rPr>
              <a:t> à 14</a:t>
            </a:r>
          </a:p>
          <a:p>
            <a:r>
              <a:rPr lang="fr-FR" sz="1600" dirty="0">
                <a:effectLst/>
                <a:ea typeface="Calibri" panose="020F0502020204030204" pitchFamily="34" charset="0"/>
              </a:rPr>
              <a:t>renvoyer en secret		15 à </a:t>
            </a:r>
            <a:r>
              <a:rPr lang="fr-FR" sz="1600" dirty="0">
                <a:ea typeface="Calibri" panose="020F0502020204030204" pitchFamily="34" charset="0"/>
              </a:rPr>
              <a:t>18</a:t>
            </a:r>
            <a:endParaRPr lang="fr-FR" sz="1600" dirty="0">
              <a:effectLst/>
              <a:ea typeface="Calibri" panose="020F0502020204030204" pitchFamily="34" charset="0"/>
            </a:endParaRPr>
          </a:p>
          <a:p>
            <a:r>
              <a:rPr lang="fr-FR" sz="1600" dirty="0">
                <a:effectLst/>
                <a:ea typeface="Calibri" panose="020F0502020204030204" pitchFamily="34" charset="0"/>
              </a:rPr>
              <a:t>l’ange du Seigneur en songe 	</a:t>
            </a:r>
            <a:r>
              <a:rPr lang="fr-FR" sz="1600" dirty="0">
                <a:ea typeface="Calibri" panose="020F0502020204030204" pitchFamily="34" charset="0"/>
              </a:rPr>
              <a:t>19</a:t>
            </a:r>
            <a:r>
              <a:rPr lang="fr-FR" sz="1600" dirty="0">
                <a:effectLst/>
                <a:ea typeface="Calibri" panose="020F0502020204030204" pitchFamily="34" charset="0"/>
              </a:rPr>
              <a:t> à </a:t>
            </a:r>
            <a:r>
              <a:rPr lang="fr-FR" sz="1600" dirty="0">
                <a:ea typeface="Calibri" panose="020F0502020204030204" pitchFamily="34" charset="0"/>
              </a:rPr>
              <a:t>22</a:t>
            </a:r>
            <a:endParaRPr lang="fr-FR" sz="1600" dirty="0">
              <a:effectLst/>
              <a:ea typeface="Calibri" panose="020F0502020204030204" pitchFamily="34" charset="0"/>
            </a:endParaRPr>
          </a:p>
          <a:p>
            <a:r>
              <a:rPr lang="fr-FR" sz="1600" dirty="0">
                <a:effectLst/>
                <a:ea typeface="Calibri" panose="020F0502020204030204" pitchFamily="34" charset="0"/>
              </a:rPr>
              <a:t>ne crains pas</a:t>
            </a:r>
            <a:r>
              <a:rPr lang="fr-FR" sz="1600" dirty="0">
                <a:ea typeface="Calibri" panose="020F0502020204030204" pitchFamily="34" charset="0"/>
              </a:rPr>
              <a:t> 		23 à 26</a:t>
            </a:r>
          </a:p>
          <a:p>
            <a:r>
              <a:rPr lang="fr-FR" sz="1600" dirty="0">
                <a:effectLst/>
                <a:ea typeface="Calibri" panose="020F0502020204030204" pitchFamily="34" charset="0"/>
              </a:rPr>
              <a:t>Jésus Le Seigneur sauve</a:t>
            </a:r>
            <a:r>
              <a:rPr lang="fr-FR" sz="1600" dirty="0">
                <a:ea typeface="Calibri" panose="020F0502020204030204" pitchFamily="34" charset="0"/>
              </a:rPr>
              <a:t> 	27</a:t>
            </a:r>
            <a:r>
              <a:rPr lang="fr-FR" sz="1600" dirty="0">
                <a:effectLst/>
                <a:ea typeface="Calibri" panose="020F0502020204030204" pitchFamily="34" charset="0"/>
              </a:rPr>
              <a:t> à </a:t>
            </a:r>
            <a:r>
              <a:rPr lang="fr-FR" sz="1600" dirty="0">
                <a:ea typeface="Calibri" panose="020F0502020204030204" pitchFamily="34" charset="0"/>
              </a:rPr>
              <a:t>30</a:t>
            </a:r>
            <a:r>
              <a:rPr lang="fr-FR" sz="1600" dirty="0"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fr-FR" sz="1600" dirty="0">
                <a:effectLst/>
                <a:ea typeface="Calibri" panose="020F0502020204030204" pitchFamily="34" charset="0"/>
              </a:rPr>
              <a:t>péchés</a:t>
            </a:r>
            <a:r>
              <a:rPr lang="fr-FR" sz="1600" dirty="0">
                <a:ea typeface="Calibri" panose="020F0502020204030204" pitchFamily="34" charset="0"/>
              </a:rPr>
              <a:t> 			31 à 34 </a:t>
            </a:r>
          </a:p>
          <a:p>
            <a:r>
              <a:rPr lang="fr-FR" sz="1600" dirty="0">
                <a:ea typeface="Times New Roman" panose="02020603050405020304" pitchFamily="18" charset="0"/>
              </a:rPr>
              <a:t>parole…p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rophète 		35 à 38</a:t>
            </a:r>
          </a:p>
          <a:p>
            <a:r>
              <a:rPr lang="fr-FR" sz="1600" dirty="0">
                <a:effectLst/>
                <a:ea typeface="Calibri" panose="020F0502020204030204" pitchFamily="34" charset="0"/>
              </a:rPr>
              <a:t>Emmanuel Dieu avec nous 	</a:t>
            </a:r>
            <a:r>
              <a:rPr lang="fr-FR" sz="1600" dirty="0">
                <a:ea typeface="Calibri" panose="020F0502020204030204" pitchFamily="34" charset="0"/>
              </a:rPr>
              <a:t>39</a:t>
            </a:r>
            <a:r>
              <a:rPr lang="fr-FR" sz="1600" dirty="0">
                <a:effectLst/>
                <a:ea typeface="Calibri" panose="020F0502020204030204" pitchFamily="34" charset="0"/>
              </a:rPr>
              <a:t> à </a:t>
            </a:r>
            <a:r>
              <a:rPr lang="fr-FR" sz="1600" dirty="0">
                <a:ea typeface="Calibri" panose="020F0502020204030204" pitchFamily="34" charset="0"/>
              </a:rPr>
              <a:t>42</a:t>
            </a:r>
            <a:endParaRPr lang="fr-FR" sz="1600" dirty="0">
              <a:effectLst/>
              <a:ea typeface="Calibri" panose="020F0502020204030204" pitchFamily="34" charset="0"/>
            </a:endParaRPr>
          </a:p>
          <a:p>
            <a:r>
              <a:rPr lang="fr-FR" sz="1600" dirty="0">
                <a:effectLst/>
                <a:ea typeface="Calibri" panose="020F0502020204030204" pitchFamily="34" charset="0"/>
              </a:rPr>
              <a:t>Un fils il donna le nom de Jésus</a:t>
            </a:r>
            <a:r>
              <a:rPr lang="fr-FR" sz="1600" dirty="0">
                <a:ea typeface="Calibri" panose="020F0502020204030204" pitchFamily="34" charset="0"/>
              </a:rPr>
              <a:t> 	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</a:rPr>
              <a:t>43 à 46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</a:rPr>
              <a:t>Synthèse 			47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8427EB-DFB6-87B8-B926-C77F2998727E}"/>
              </a:ext>
            </a:extLst>
          </p:cNvPr>
          <p:cNvSpPr txBox="1"/>
          <p:nvPr/>
        </p:nvSpPr>
        <p:spPr>
          <a:xfrm>
            <a:off x="1470130" y="4298660"/>
            <a:ext cx="2964710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fr-FR" sz="1800" b="1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Choisir les expressions </a:t>
            </a:r>
            <a:endParaRPr lang="fr-FR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fr-FR" sz="18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à travailler parmi cette liste d’expressions, </a:t>
            </a:r>
            <a:endParaRPr lang="fr-FR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fr-FR" sz="18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celles qui posent question, qui interpellent…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fr-FR" dirty="0">
                <a:solidFill>
                  <a:srgbClr val="000000"/>
                </a:solidFill>
                <a:cs typeface="Times New Roman"/>
                <a:sym typeface="Times New Roman"/>
              </a:rPr>
              <a:t>Animateurs, voir le tableau infobulles sur</a:t>
            </a:r>
          </a:p>
        </p:txBody>
      </p:sp>
      <p:sp>
        <p:nvSpPr>
          <p:cNvPr id="9" name="Google Shape;91;p1">
            <a:extLst>
              <a:ext uri="{FF2B5EF4-FFF2-40B4-BE49-F238E27FC236}">
                <a16:creationId xmlns:a16="http://schemas.microsoft.com/office/drawing/2014/main" id="{4133946F-51BD-5504-EA90-6C8A6B1F1152}"/>
              </a:ext>
            </a:extLst>
          </p:cNvPr>
          <p:cNvSpPr/>
          <p:nvPr/>
        </p:nvSpPr>
        <p:spPr>
          <a:xfrm>
            <a:off x="5792772" y="4298660"/>
            <a:ext cx="5327650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Pour chaque expression importante du texte, 4 diapos : </a:t>
            </a:r>
            <a:endParaRPr dirty="0">
              <a:latin typeface="+mn-lt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Bleue : le verset</a:t>
            </a:r>
            <a:endParaRPr dirty="0">
              <a:latin typeface="+mn-lt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Rouge : des questions</a:t>
            </a:r>
            <a:endParaRPr dirty="0">
              <a:latin typeface="+mn-lt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Verte : des rapprochements</a:t>
            </a:r>
            <a:endParaRPr dirty="0">
              <a:latin typeface="+mn-lt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Jaune : vers des sens possibles</a:t>
            </a:r>
            <a:endParaRPr dirty="0">
              <a:latin typeface="+mn-lt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Après chaque diapo, l’animateur donne la parole, reformule, questionne… </a:t>
            </a:r>
            <a:endParaRPr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DBF1B9-FEBE-22B7-C954-446BECFE3655}"/>
              </a:ext>
            </a:extLst>
          </p:cNvPr>
          <p:cNvSpPr txBox="1"/>
          <p:nvPr/>
        </p:nvSpPr>
        <p:spPr>
          <a:xfrm>
            <a:off x="5792772" y="133680"/>
            <a:ext cx="60944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Diaporama </a:t>
            </a:r>
            <a:r>
              <a:rPr lang="fr-F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Jeunes</a:t>
            </a:r>
          </a:p>
          <a:p>
            <a:pPr lvl="0" algn="ctr"/>
            <a:r>
              <a:rPr lang="fr-F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Matthieu  1, 18-25 </a:t>
            </a:r>
            <a:r>
              <a:rPr lang="fr-FR" sz="1800" b="0" i="0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Traduction </a:t>
            </a:r>
            <a:r>
              <a:rPr lang="fr-FR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liturgique </a:t>
            </a:r>
            <a:r>
              <a:rPr lang="fr-FR" sz="1800" b="0" i="0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AELF </a:t>
            </a:r>
            <a:endParaRPr lang="fr-FR" sz="1050" b="0" i="0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Image 5" descr="vitrail Joseph 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4331" y="1087574"/>
            <a:ext cx="3043688" cy="30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7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B9CCBCF-3EA2-021B-6D36-ADFE937EC5CA}"/>
              </a:ext>
            </a:extLst>
          </p:cNvPr>
          <p:cNvSpPr/>
          <p:nvPr/>
        </p:nvSpPr>
        <p:spPr>
          <a:xfrm>
            <a:off x="1993477" y="1901952"/>
            <a:ext cx="7180917" cy="352958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95BA6C-5603-5DB1-37F0-8A9533724AC6}"/>
              </a:ext>
            </a:extLst>
          </p:cNvPr>
          <p:cNvSpPr txBox="1"/>
          <p:nvPr/>
        </p:nvSpPr>
        <p:spPr>
          <a:xfrm>
            <a:off x="2436113" y="2409551"/>
            <a:ext cx="60944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effectLst/>
                <a:ea typeface="Calibri" panose="020F0502020204030204" pitchFamily="34" charset="0"/>
              </a:rPr>
              <a:t>Les deux Joseph se ressemblent. </a:t>
            </a:r>
          </a:p>
          <a:p>
            <a:pPr algn="ctr"/>
            <a:r>
              <a:rPr lang="fr-FR" sz="2800" b="1" dirty="0">
                <a:effectLst/>
                <a:ea typeface="Calibri" panose="020F0502020204030204" pitchFamily="34" charset="0"/>
              </a:rPr>
              <a:t>Ils sont des amis de Dieu. </a:t>
            </a:r>
          </a:p>
          <a:p>
            <a:pPr algn="ctr"/>
            <a:r>
              <a:rPr lang="fr-FR" sz="2800" b="1" dirty="0">
                <a:effectLst/>
                <a:ea typeface="Calibri" panose="020F0502020204030204" pitchFamily="34" charset="0"/>
              </a:rPr>
              <a:t>Tous les deux sauvent. </a:t>
            </a:r>
          </a:p>
          <a:p>
            <a:pPr algn="ctr"/>
            <a:r>
              <a:rPr lang="fr-FR" sz="2800" b="1" dirty="0">
                <a:effectLst/>
                <a:ea typeface="Calibri" panose="020F0502020204030204" pitchFamily="34" charset="0"/>
              </a:rPr>
              <a:t>On pourrait dire qu’ils ajoutent de la Vie à la vie ; ils nous font découvrir </a:t>
            </a:r>
          </a:p>
          <a:p>
            <a:pPr algn="ctr"/>
            <a:r>
              <a:rPr lang="fr-FR" sz="2800" b="1" dirty="0">
                <a:effectLst/>
                <a:ea typeface="Calibri" panose="020F0502020204030204" pitchFamily="34" charset="0"/>
              </a:rPr>
              <a:t>une autre vie, la Vie de Dieu. </a:t>
            </a:r>
            <a:endParaRPr lang="fr-FR" sz="28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5C444C-C894-D149-F8ED-A12345B84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727" y="164757"/>
            <a:ext cx="4530132" cy="63338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30B186-5C4E-D435-538A-5D2649916B27}"/>
              </a:ext>
            </a:extLst>
          </p:cNvPr>
          <p:cNvSpPr txBox="1"/>
          <p:nvPr/>
        </p:nvSpPr>
        <p:spPr>
          <a:xfrm>
            <a:off x="338328" y="225765"/>
            <a:ext cx="1225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Joseph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9436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151FE57-2DBA-2D2D-DDD8-E62BD3A2A533}"/>
              </a:ext>
            </a:extLst>
          </p:cNvPr>
          <p:cNvSpPr/>
          <p:nvPr/>
        </p:nvSpPr>
        <p:spPr>
          <a:xfrm>
            <a:off x="163773" y="2237699"/>
            <a:ext cx="9935570" cy="3583607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rgbClr val="BF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18</a:t>
            </a:r>
            <a:r>
              <a:rPr lang="fr-FR" sz="2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Or, voici comment fut engendré Jésus Christ : 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Marie, sa mère, avait été </a:t>
            </a:r>
            <a:r>
              <a:rPr lang="fr-FR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accordée en mariage 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à Joseph ; avant qu’ils aient habité ensemble, 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 fut enceinte </a:t>
            </a:r>
            <a:r>
              <a:rPr lang="fr-F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 l’action de l’Esprit Saint.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A571D5-E069-478A-A000-F20098BCD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55" y="0"/>
            <a:ext cx="3091399" cy="33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873456" y="2289688"/>
            <a:ext cx="8224125" cy="16777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tx1"/>
                </a:solidFill>
              </a:rPr>
              <a:t>Qui est l’Esprit Saint ? 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tx1"/>
                </a:solidFill>
              </a:rPr>
              <a:t>Comment cela s’est-il passé 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057EA1-A60D-8FF3-D2CA-15D56D3C3408}"/>
              </a:ext>
            </a:extLst>
          </p:cNvPr>
          <p:cNvSpPr txBox="1"/>
          <p:nvPr/>
        </p:nvSpPr>
        <p:spPr>
          <a:xfrm>
            <a:off x="191589" y="111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 l’action de l’Esprit Saint.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CC31F2-AF2E-58F4-A586-CBF99394C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63" y="109377"/>
            <a:ext cx="3091399" cy="33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80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2B2E249-5893-D6EA-4A55-82C53F1DABF7}"/>
              </a:ext>
            </a:extLst>
          </p:cNvPr>
          <p:cNvSpPr txBox="1"/>
          <p:nvPr/>
        </p:nvSpPr>
        <p:spPr>
          <a:xfrm>
            <a:off x="68049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 l’action de l’Esprit Saint.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D7947B-F51A-7362-F46F-D09466876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00" y="369332"/>
            <a:ext cx="3091399" cy="3319623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A49648-5279-580A-B7E3-2CDD81947243}"/>
              </a:ext>
            </a:extLst>
          </p:cNvPr>
          <p:cNvSpPr/>
          <p:nvPr/>
        </p:nvSpPr>
        <p:spPr>
          <a:xfrm>
            <a:off x="2742159" y="4654296"/>
            <a:ext cx="8163640" cy="1794006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Les Chrétiens croient en la Trinité.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</a:rPr>
              <a:t>Dieu est Père, Fils, Esprit. </a:t>
            </a:r>
          </a:p>
          <a:p>
            <a:r>
              <a:rPr lang="fr-FR" sz="2800" b="1" dirty="0">
                <a:solidFill>
                  <a:schemeClr val="tx1"/>
                </a:solidFill>
              </a:rPr>
              <a:t>Ils le disent en faisant le signe de la croix.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909A5C2-6DE9-4CEA-83B9-15DBD9E829F7}"/>
              </a:ext>
            </a:extLst>
          </p:cNvPr>
          <p:cNvGrpSpPr/>
          <p:nvPr/>
        </p:nvGrpSpPr>
        <p:grpSpPr>
          <a:xfrm>
            <a:off x="265177" y="501314"/>
            <a:ext cx="6724048" cy="3319623"/>
            <a:chOff x="265177" y="501314"/>
            <a:chExt cx="6724048" cy="331962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6758645-849E-8996-2932-DCE0451186A3}"/>
                </a:ext>
              </a:extLst>
            </p:cNvPr>
            <p:cNvSpPr/>
            <p:nvPr/>
          </p:nvSpPr>
          <p:spPr>
            <a:xfrm>
              <a:off x="265177" y="501314"/>
              <a:ext cx="6724048" cy="3319623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2400" i="1" dirty="0">
                <a:solidFill>
                  <a:schemeClr val="tx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58E6E6A-F753-C67E-6D1A-8DDE49645087}"/>
                </a:ext>
              </a:extLst>
            </p:cNvPr>
            <p:cNvSpPr txBox="1"/>
            <p:nvPr/>
          </p:nvSpPr>
          <p:spPr>
            <a:xfrm>
              <a:off x="530352" y="848971"/>
              <a:ext cx="6172200" cy="2624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L’ange est venu dire la même chose à Marie </a:t>
              </a:r>
              <a:r>
                <a:rPr lang="fr-FR" sz="2400" b="1" dirty="0">
                  <a:solidFill>
                    <a:srgbClr val="000000"/>
                  </a:solidFill>
                  <a:ea typeface="Calibri" panose="020F0502020204030204" pitchFamily="34" charset="0"/>
                </a:rPr>
                <a:t>:</a:t>
              </a:r>
              <a:endParaRPr lang="fr-FR" sz="2400" dirty="0">
                <a:effectLst/>
                <a:ea typeface="Calibri" panose="020F050202020403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600"/>
                </a:spcAft>
              </a:pPr>
              <a:r>
                <a:rPr lang="fr-FR" sz="24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Luc 1, 35</a:t>
              </a:r>
            </a:p>
            <a:p>
              <a:r>
                <a:rPr lang="fr-FR" sz="1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fr-FR" sz="2400" i="1" dirty="0">
                  <a:solidFill>
                    <a:srgbClr val="333333"/>
                  </a:solidFill>
                  <a:effectLst/>
                  <a:ea typeface="Calibri" panose="020F0502020204030204" pitchFamily="34" charset="0"/>
                </a:rPr>
                <a:t>L’ange lui répondit : « L’Esprit Saint viendra sur toi, et la puissance du Très-Haut te prendra </a:t>
              </a:r>
            </a:p>
            <a:p>
              <a:pPr>
                <a:spcAft>
                  <a:spcPts val="1000"/>
                </a:spcAft>
              </a:pPr>
              <a:r>
                <a:rPr lang="fr-FR" sz="2400" i="1" dirty="0">
                  <a:solidFill>
                    <a:srgbClr val="333333"/>
                  </a:solidFill>
                  <a:effectLst/>
                  <a:ea typeface="Calibri" panose="020F0502020204030204" pitchFamily="34" charset="0"/>
                </a:rPr>
                <a:t>sous son ombre ; c’est pourquoi celui qui va naître sera saint, il sera appelé Fils de Dieu</a:t>
              </a:r>
              <a:r>
                <a:rPr lang="fr-FR" sz="1800" i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73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B9CCBCF-3EA2-021B-6D36-ADFE937EC5CA}"/>
              </a:ext>
            </a:extLst>
          </p:cNvPr>
          <p:cNvSpPr/>
          <p:nvPr/>
        </p:nvSpPr>
        <p:spPr>
          <a:xfrm>
            <a:off x="206286" y="694945"/>
            <a:ext cx="8923787" cy="263382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chemeClr val="tx1"/>
                </a:solidFill>
              </a:rPr>
              <a:t>La bible ne nous dit pas comment cela s’est passé. </a:t>
            </a:r>
            <a:br>
              <a:rPr lang="fr-FR" sz="2400" b="1" dirty="0">
                <a:solidFill>
                  <a:schemeClr val="tx1"/>
                </a:solidFill>
              </a:rPr>
            </a:br>
            <a:r>
              <a:rPr lang="fr-FR" sz="2400" b="1" dirty="0">
                <a:solidFill>
                  <a:schemeClr val="tx1"/>
                </a:solidFill>
              </a:rPr>
              <a:t>Elle nous dit que Dieu envoie son Esprit, pour que cet enfant soit Fils de Dieu.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Cet enfant vient de Dieu.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0AD9F9-35B6-FA64-7504-0C11C3735D62}"/>
              </a:ext>
            </a:extLst>
          </p:cNvPr>
          <p:cNvSpPr txBox="1"/>
          <p:nvPr/>
        </p:nvSpPr>
        <p:spPr>
          <a:xfrm>
            <a:off x="0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 l’action de l’Esprit Saint.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37B3F4-0CFC-76DF-0AEC-80ECFBD42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787" y="-80416"/>
            <a:ext cx="3091399" cy="331962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3F845C8-3A1C-C09F-47C3-58114511414E}"/>
              </a:ext>
            </a:extLst>
          </p:cNvPr>
          <p:cNvGrpSpPr/>
          <p:nvPr/>
        </p:nvGrpSpPr>
        <p:grpSpPr>
          <a:xfrm>
            <a:off x="206286" y="3904488"/>
            <a:ext cx="8407362" cy="1955026"/>
            <a:chOff x="206286" y="4745736"/>
            <a:chExt cx="8407362" cy="195502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8166140-8C29-5D2D-0629-A21A31684B72}"/>
                </a:ext>
              </a:extLst>
            </p:cNvPr>
            <p:cNvSpPr/>
            <p:nvPr/>
          </p:nvSpPr>
          <p:spPr>
            <a:xfrm>
              <a:off x="206286" y="4745736"/>
              <a:ext cx="8407362" cy="1955026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65A1C3D-2AA0-34CD-F6D9-4C34D3ECCB90}"/>
                </a:ext>
              </a:extLst>
            </p:cNvPr>
            <p:cNvSpPr txBox="1"/>
            <p:nvPr/>
          </p:nvSpPr>
          <p:spPr>
            <a:xfrm>
              <a:off x="1609511" y="4924216"/>
              <a:ext cx="6117336" cy="1598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</a:rPr>
                <a:t>Crois-tu que Jésus vient de Dieu ? 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</a:rPr>
                <a:t>Fais le signe de croix en disant 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</a:rPr>
                <a:t>Au nom du Père, du Fils et du Saint Esprit.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3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2079248-ECDC-4D6A-55AA-5BADFF20551D}"/>
              </a:ext>
            </a:extLst>
          </p:cNvPr>
          <p:cNvSpPr/>
          <p:nvPr/>
        </p:nvSpPr>
        <p:spPr>
          <a:xfrm>
            <a:off x="2374711" y="966608"/>
            <a:ext cx="6801426" cy="4510581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BF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19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Joseph, son époux, qui était un </a:t>
            </a:r>
            <a:r>
              <a:rPr lang="fr-F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homme juste,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 ne voulait pas la </a:t>
            </a:r>
            <a:r>
              <a:rPr lang="fr-F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dénoncer publiquement,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décida de la 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renvoyer en secret</a:t>
            </a:r>
            <a:r>
              <a:rPr lang="fr-F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fr-FR" sz="3600" b="1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9C6DB9-D7D4-81C2-D9BB-BFE757194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921" y="488936"/>
            <a:ext cx="3538735" cy="51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0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1822495" y="1915672"/>
            <a:ext cx="5864525" cy="151332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tx1"/>
                </a:solidFill>
              </a:rPr>
              <a:t>Pourquoi Joseph renvoie-t-il Marie?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1779D3-E756-79A9-E817-A3FC3C548393}"/>
              </a:ext>
            </a:extLst>
          </p:cNvPr>
          <p:cNvSpPr txBox="1"/>
          <p:nvPr/>
        </p:nvSpPr>
        <p:spPr>
          <a:xfrm>
            <a:off x="-1140823" y="1470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renvoyer en secret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50809A-2EDE-AAE5-7082-93A31DF33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5" y="27432"/>
            <a:ext cx="3538735" cy="51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73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FB2071-5278-F9AC-F7E0-D953B20B3243}"/>
              </a:ext>
            </a:extLst>
          </p:cNvPr>
          <p:cNvSpPr/>
          <p:nvPr/>
        </p:nvSpPr>
        <p:spPr>
          <a:xfrm>
            <a:off x="215702" y="790887"/>
            <a:ext cx="9022535" cy="3141033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chemeClr val="tx1"/>
                </a:solidFill>
              </a:rPr>
              <a:t>Joseph, en gardant le secret ne suit pas la loi qui demandait de dénoncer une femme qui attendait un enfant sans être mariée.</a:t>
            </a:r>
          </a:p>
          <a:p>
            <a:pPr lvl="0" algn="ctr"/>
            <a:r>
              <a:rPr lang="fr-FR" sz="2800" b="1" dirty="0">
                <a:solidFill>
                  <a:schemeClr val="tx1"/>
                </a:solidFill>
              </a:rPr>
              <a:t>                                   Il veut sauver Marie.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FCECE1-C342-0D6F-F267-ADEBEAAD482F}"/>
              </a:ext>
            </a:extLst>
          </p:cNvPr>
          <p:cNvSpPr txBox="1"/>
          <p:nvPr/>
        </p:nvSpPr>
        <p:spPr>
          <a:xfrm>
            <a:off x="-1442575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renvoyer en secret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8A197E-C0FB-C283-D9DB-1E615A62B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563" y="1206673"/>
            <a:ext cx="3538735" cy="51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20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208FB5-A7FE-A691-49E7-D5E369FC8063}"/>
              </a:ext>
            </a:extLst>
          </p:cNvPr>
          <p:cNvSpPr txBox="1"/>
          <p:nvPr/>
        </p:nvSpPr>
        <p:spPr>
          <a:xfrm>
            <a:off x="329499" y="147098"/>
            <a:ext cx="4625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renvoyer en secret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D04B0D-E023-8B11-F3F4-741727EB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99" y="1263584"/>
            <a:ext cx="3538735" cy="5175514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A12E72C-BDEA-D9EA-87B2-2D6B3A086680}"/>
              </a:ext>
            </a:extLst>
          </p:cNvPr>
          <p:cNvGrpSpPr/>
          <p:nvPr/>
        </p:nvGrpSpPr>
        <p:grpSpPr>
          <a:xfrm>
            <a:off x="1527048" y="2212848"/>
            <a:ext cx="7833084" cy="2039112"/>
            <a:chOff x="1527048" y="2212848"/>
            <a:chExt cx="7833084" cy="203911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B9CCBCF-3EA2-021B-6D36-ADFE937EC5CA}"/>
                </a:ext>
              </a:extLst>
            </p:cNvPr>
            <p:cNvSpPr/>
            <p:nvPr/>
          </p:nvSpPr>
          <p:spPr>
            <a:xfrm>
              <a:off x="1527048" y="2212848"/>
              <a:ext cx="7833084" cy="2039112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2AA2A5D-AD91-4EA9-02D6-C4B80491E188}"/>
                </a:ext>
              </a:extLst>
            </p:cNvPr>
            <p:cNvSpPr txBox="1"/>
            <p:nvPr/>
          </p:nvSpPr>
          <p:spPr>
            <a:xfrm>
              <a:off x="1907938" y="2584689"/>
              <a:ext cx="6094476" cy="1182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effectLst/>
                  <a:ea typeface="Calibri" panose="020F0502020204030204" pitchFamily="34" charset="0"/>
                </a:rPr>
                <a:t>Joseph prend un risque pour Marie. 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effectLst/>
                  <a:ea typeface="Calibri" panose="020F0502020204030204" pitchFamily="34" charset="0"/>
                </a:rPr>
                <a:t>Il sait que Dieu aime tous les hommes</a:t>
              </a: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 </a:t>
              </a:r>
              <a:endPara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493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4A45086-9996-6336-2797-35C30FFBE900}"/>
              </a:ext>
            </a:extLst>
          </p:cNvPr>
          <p:cNvSpPr/>
          <p:nvPr/>
        </p:nvSpPr>
        <p:spPr>
          <a:xfrm>
            <a:off x="4108164" y="1285474"/>
            <a:ext cx="7342308" cy="278497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BF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Comme il avait formé ce projet,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voici que 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l’ange du Seigneur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lui apparut en songe </a:t>
            </a:r>
            <a:endParaRPr lang="fr-FR" sz="3600" b="1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2082FE-C094-5E61-99CC-94F4F1CF2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1" y="2200288"/>
            <a:ext cx="5362289" cy="41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6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0971" y="989504"/>
            <a:ext cx="1177814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Traduction liturgique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"Copyright AELF - Paris - 1980 - Tous droits réservés". 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rgbClr val="BF23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Or, voici comment fut engendré Jésus Christ : Marie, sa mère, avait été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accordée en mariage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Joseph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; avant qu’ils aient habité ensemble, elle fut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enceinte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par l’action de l’Esprit Saint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rgbClr val="BF23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Joseph, son époux, qui était un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homme juste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et ne voulait pas la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dénoncer publiquement, décida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 la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renvoyer en secret.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rgbClr val="BF23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Comme il avait formé ce projet, voici que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l’ange du Seigneur lui apparut en songe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lui dit : « Joseph, fils de David,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crains pas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 prendre chez toi Marie, ton épouse, puisque l’enfant qui est engendré en elle vient de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l’Esprit Saint 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rgbClr val="BF23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21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elle enfantera un fils, et tu lui donneras le nom de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Jésus (c’est-à-dire : Le-Seigneur-sauve),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car c’est lui qui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sauvera son peuple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 ses péchés. 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rgbClr val="BF23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22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Tout cela est arrivé pour que soit accomplie la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parole du Seigneur prononcée par le prophète 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rgbClr val="BF23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23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Voici que la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Vierge concevra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et elle enfantera un fils ; on lui donnera le nom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d’Emmanuel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qui se traduit :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 Dieu-avec-nous »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rgbClr val="BF23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24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Quand Joseph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 réveilla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il fit ce que l’ange du Seigneur lui avait prescrit :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prit chez lui son épouse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2000" b="1" i="0" u="none" strike="noStrike" cap="none" normalizeH="0" baseline="0" dirty="0">
                <a:ln>
                  <a:noFill/>
                </a:ln>
                <a:solidFill>
                  <a:srgbClr val="BF23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25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mais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ne s’unit pas à elle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jusqu’à ce qu’elle enfante 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 fils, auquel il donna le nom de Jésus</a:t>
            </a:r>
            <a:r>
              <a:rPr kumimoji="0" lang="fr-FR" altLang="zh-CN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7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2361063" y="1453378"/>
            <a:ext cx="7084689" cy="143287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Pourquoi l’ange apparait-il en songe ? 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9B859B-F683-01BE-69B3-15B083BA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7" y="2306345"/>
            <a:ext cx="5362289" cy="418316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F43DD0-7898-1B80-B7AE-35F656CEDF75}"/>
              </a:ext>
            </a:extLst>
          </p:cNvPr>
          <p:cNvSpPr txBox="1"/>
          <p:nvPr/>
        </p:nvSpPr>
        <p:spPr>
          <a:xfrm>
            <a:off x="213645" y="68386"/>
            <a:ext cx="2298819" cy="666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l’ange du Seigneur </a:t>
            </a:r>
          </a:p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lui apparut en songe 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24727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9D6AF38-5F5E-1820-2E46-C6D6C16A3233}"/>
              </a:ext>
            </a:extLst>
          </p:cNvPr>
          <p:cNvSpPr txBox="1"/>
          <p:nvPr/>
        </p:nvSpPr>
        <p:spPr>
          <a:xfrm>
            <a:off x="239282" y="19"/>
            <a:ext cx="2298819" cy="666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l’ange du Seigneur </a:t>
            </a:r>
          </a:p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lui apparut en songe </a:t>
            </a:r>
            <a:endParaRPr lang="fr-FR" sz="18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9B5D5C2-32A5-F7AD-EC13-ECFB8662E544}"/>
              </a:ext>
            </a:extLst>
          </p:cNvPr>
          <p:cNvGrpSpPr/>
          <p:nvPr/>
        </p:nvGrpSpPr>
        <p:grpSpPr>
          <a:xfrm>
            <a:off x="304310" y="755561"/>
            <a:ext cx="11398251" cy="1605502"/>
            <a:chOff x="304310" y="755561"/>
            <a:chExt cx="11398251" cy="1605502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FFB2071-5278-F9AC-F7E0-D953B20B3243}"/>
                </a:ext>
              </a:extLst>
            </p:cNvPr>
            <p:cNvSpPr/>
            <p:nvPr/>
          </p:nvSpPr>
          <p:spPr>
            <a:xfrm>
              <a:off x="304310" y="755561"/>
              <a:ext cx="11398251" cy="1605502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2800" b="1" dirty="0"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D7C440F-2B85-EC77-CC28-D8A9B1E59B09}"/>
                </a:ext>
              </a:extLst>
            </p:cNvPr>
            <p:cNvSpPr txBox="1"/>
            <p:nvPr/>
          </p:nvSpPr>
          <p:spPr>
            <a:xfrm>
              <a:off x="593716" y="967060"/>
              <a:ext cx="11004568" cy="1182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Dans la Bible, Dieu parle souvent aux hommes dans leurs songes. 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C’est une manière de dire que Dieu s’adresse à eux. </a:t>
              </a:r>
              <a:endParaRPr lang="fr-FR" sz="2800" b="1" dirty="0">
                <a:effectLst/>
                <a:ea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1AEB9F1-5623-8751-D5E8-EAA10A66408F}"/>
              </a:ext>
            </a:extLst>
          </p:cNvPr>
          <p:cNvGrpSpPr/>
          <p:nvPr/>
        </p:nvGrpSpPr>
        <p:grpSpPr>
          <a:xfrm>
            <a:off x="260103" y="2484688"/>
            <a:ext cx="11486664" cy="1575125"/>
            <a:chOff x="260103" y="2484688"/>
            <a:chExt cx="11486664" cy="1575125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4C26895-3055-2C12-CE46-D23D06823A22}"/>
                </a:ext>
              </a:extLst>
            </p:cNvPr>
            <p:cNvSpPr/>
            <p:nvPr/>
          </p:nvSpPr>
          <p:spPr>
            <a:xfrm>
              <a:off x="260103" y="2484688"/>
              <a:ext cx="11486664" cy="1528718"/>
            </a:xfrm>
            <a:prstGeom prst="roundRect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2800" b="1" dirty="0">
                <a:ea typeface="Calibri" panose="020F0502020204030204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D6B0C7E-8E4B-8F92-3894-C1D395A267B5}"/>
                </a:ext>
              </a:extLst>
            </p:cNvPr>
            <p:cNvSpPr txBox="1"/>
            <p:nvPr/>
          </p:nvSpPr>
          <p:spPr>
            <a:xfrm>
              <a:off x="445233" y="2510030"/>
              <a:ext cx="11257327" cy="1549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Dans l</a:t>
              </a:r>
              <a:r>
                <a:rPr lang="fr-FR" sz="2800" b="1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’Évangile de Matthieu</a:t>
              </a: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, à trois reprises, Dieu dit à Joseph, qu’il doit adopter Jésus, qu’il doit s’enfuir en Égypte pour sauver Jésus et qu’il peut revenir à Nazareth après la mort d’Hérode.</a:t>
              </a:r>
              <a:endParaRPr lang="fr-FR" sz="2800" b="1" dirty="0">
                <a:effectLst/>
                <a:ea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7602671-132D-8091-4691-2DE61272A68E}"/>
              </a:ext>
            </a:extLst>
          </p:cNvPr>
          <p:cNvGrpSpPr/>
          <p:nvPr/>
        </p:nvGrpSpPr>
        <p:grpSpPr>
          <a:xfrm>
            <a:off x="3209530" y="4188149"/>
            <a:ext cx="8493030" cy="2444262"/>
            <a:chOff x="3105254" y="4259124"/>
            <a:chExt cx="8493030" cy="2444262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23C421C-6CA8-ABC9-0464-8A71A88E6A5F}"/>
                </a:ext>
              </a:extLst>
            </p:cNvPr>
            <p:cNvSpPr/>
            <p:nvPr/>
          </p:nvSpPr>
          <p:spPr>
            <a:xfrm>
              <a:off x="3105254" y="4259124"/>
              <a:ext cx="8493030" cy="2444262"/>
            </a:xfrm>
            <a:prstGeom prst="roundRect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2800" b="1" dirty="0">
                <a:ea typeface="Calibri" panose="020F050202020403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D29A22E-328A-1613-B897-F445F871246A}"/>
                </a:ext>
              </a:extLst>
            </p:cNvPr>
            <p:cNvSpPr txBox="1"/>
            <p:nvPr/>
          </p:nvSpPr>
          <p:spPr>
            <a:xfrm>
              <a:off x="3418970" y="4344814"/>
              <a:ext cx="8110728" cy="2173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Voir les 3 songes de Joseph : Mt 1,20 ; 2,13 ; 2,19.</a:t>
              </a:r>
              <a:endParaRPr lang="fr-FR" sz="1000" b="1" dirty="0">
                <a:effectLst/>
                <a:ea typeface="Calibri" panose="020F0502020204030204" pitchFamily="34" charset="0"/>
              </a:endParaRPr>
            </a:p>
            <a:p>
              <a:pPr>
                <a:lnSpc>
                  <a:spcPct val="115000"/>
                </a:lnSpc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Joseph le patriarche de l’Ancien Testament est appelé l’homme aux songes. Ses songes vont le sauver </a:t>
              </a:r>
            </a:p>
            <a:p>
              <a:pPr>
                <a:lnSpc>
                  <a:spcPct val="115000"/>
                </a:lnSpc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et sauver le peuple.</a:t>
              </a:r>
              <a:endParaRPr lang="fr-FR" sz="28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C7784C-52F7-683A-F3A3-C372AE281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2" y="3928210"/>
            <a:ext cx="3533557" cy="27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8166140-8C29-5D2D-0629-A21A31684B72}"/>
              </a:ext>
            </a:extLst>
          </p:cNvPr>
          <p:cNvSpPr/>
          <p:nvPr/>
        </p:nvSpPr>
        <p:spPr>
          <a:xfrm>
            <a:off x="6629400" y="3201334"/>
            <a:ext cx="5155109" cy="1535258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Les 3 songes de Joseph dans l’Evangile de Matthieu</a:t>
            </a:r>
          </a:p>
          <a:p>
            <a:pPr algn="ctr"/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vont sauver l’enfant Jésus. </a:t>
            </a:r>
            <a:endParaRPr lang="fr-FR" sz="2800" b="1" dirty="0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D3CB86C0-968E-5781-1521-16172B13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0" y="2488469"/>
            <a:ext cx="5362289" cy="41831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39D7BF-DC68-83A9-3FBD-5473D43430EE}"/>
              </a:ext>
            </a:extLst>
          </p:cNvPr>
          <p:cNvSpPr txBox="1"/>
          <p:nvPr/>
        </p:nvSpPr>
        <p:spPr>
          <a:xfrm>
            <a:off x="239282" y="19"/>
            <a:ext cx="2298819" cy="666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l’ange du Seigneur </a:t>
            </a:r>
          </a:p>
          <a:p>
            <a:pPr algn="ctr"/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lui apparut en songe </a:t>
            </a:r>
            <a:endParaRPr lang="fr-FR" sz="1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985CD8E-8D81-A4B9-C6B0-E7CF8C83E1C0}"/>
              </a:ext>
            </a:extLst>
          </p:cNvPr>
          <p:cNvGrpSpPr/>
          <p:nvPr/>
        </p:nvGrpSpPr>
        <p:grpSpPr>
          <a:xfrm>
            <a:off x="1388691" y="905979"/>
            <a:ext cx="7609005" cy="1250854"/>
            <a:chOff x="1388691" y="905979"/>
            <a:chExt cx="7609005" cy="125085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B9CCBCF-3EA2-021B-6D36-ADFE937EC5CA}"/>
                </a:ext>
              </a:extLst>
            </p:cNvPr>
            <p:cNvSpPr/>
            <p:nvPr/>
          </p:nvSpPr>
          <p:spPr>
            <a:xfrm>
              <a:off x="1388691" y="905979"/>
              <a:ext cx="7351776" cy="1250854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endPara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FC01688-66EC-99B0-F7CB-4F35BB9A4C96}"/>
                </a:ext>
              </a:extLst>
            </p:cNvPr>
            <p:cNvSpPr txBox="1"/>
            <p:nvPr/>
          </p:nvSpPr>
          <p:spPr>
            <a:xfrm>
              <a:off x="1849374" y="1252035"/>
              <a:ext cx="7148322" cy="558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effectLst/>
                  <a:ea typeface="Calibri" panose="020F0502020204030204" pitchFamily="34" charset="0"/>
                </a:rPr>
                <a:t>Joseph est à l’écoute de la Parole de Dieu.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42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868FC16-B138-E335-5386-12F8C2E29D39}"/>
              </a:ext>
            </a:extLst>
          </p:cNvPr>
          <p:cNvSpPr/>
          <p:nvPr/>
        </p:nvSpPr>
        <p:spPr>
          <a:xfrm>
            <a:off x="588123" y="923617"/>
            <a:ext cx="8521832" cy="3716621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 Joseph, fils de David, 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 crains pas 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prendre chez toi Marie, ton épouse, puisque l’enfant qui est engendré en elle vient de l’Esprit Saint </a:t>
            </a:r>
            <a:endParaRPr lang="fr-FR" sz="3600" b="1" dirty="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866AF1-AB13-B292-C91A-7A4A63140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31" y="511515"/>
            <a:ext cx="4096869" cy="33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42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832296" y="1275191"/>
            <a:ext cx="6578438" cy="1432874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Ne crains pas veut dire 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n’aie pas peur</a:t>
            </a:r>
            <a:r>
              <a:rPr lang="fr-FR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endParaRPr lang="fr-F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664CF5-A8F3-09E0-BD75-A13BE4F27847}"/>
              </a:ext>
            </a:extLst>
          </p:cNvPr>
          <p:cNvSpPr txBox="1"/>
          <p:nvPr/>
        </p:nvSpPr>
        <p:spPr>
          <a:xfrm>
            <a:off x="442245" y="187076"/>
            <a:ext cx="1617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 crains pas </a:t>
            </a:r>
            <a:endParaRPr lang="fr-FR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467B18-BA15-4FAE-B070-E5C695120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16" y="406800"/>
            <a:ext cx="4096869" cy="339515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BED0116-1269-0228-EA27-D0113A2EF6DD}"/>
              </a:ext>
            </a:extLst>
          </p:cNvPr>
          <p:cNvSpPr/>
          <p:nvPr/>
        </p:nvSpPr>
        <p:spPr>
          <a:xfrm>
            <a:off x="3753045" y="3775606"/>
            <a:ext cx="5186239" cy="109664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a typeface="Calibri" panose="020F0502020204030204" pitchFamily="34" charset="0"/>
              </a:rPr>
              <a:t>D</a:t>
            </a: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 quoi Joseph a-t-il peur? </a:t>
            </a:r>
            <a:endParaRPr lang="fr-FR" sz="2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43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FB2071-5278-F9AC-F7E0-D953B20B3243}"/>
              </a:ext>
            </a:extLst>
          </p:cNvPr>
          <p:cNvSpPr/>
          <p:nvPr/>
        </p:nvSpPr>
        <p:spPr>
          <a:xfrm>
            <a:off x="347783" y="826510"/>
            <a:ext cx="8632891" cy="1703045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</a:rPr>
              <a:t>Luc 1, 30 </a:t>
            </a:r>
            <a:r>
              <a:rPr lang="fr-FR" sz="2800" i="1" dirty="0">
                <a:solidFill>
                  <a:srgbClr val="000000"/>
                </a:solidFill>
              </a:rPr>
              <a:t>L’ange lui dit alors : « Sois sans crainte, Marie, car tu as trouvé grâce auprès de Dieu… »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4C26895-3055-2C12-CE46-D23D06823A22}"/>
              </a:ext>
            </a:extLst>
          </p:cNvPr>
          <p:cNvSpPr/>
          <p:nvPr/>
        </p:nvSpPr>
        <p:spPr>
          <a:xfrm>
            <a:off x="347783" y="3575206"/>
            <a:ext cx="11111165" cy="1506479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</a:rPr>
              <a:t>L’expression « ne crains pas » est une expression que l’on trouve souvent lorsque Dieu adresse une demande aux hommes.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551A2F-23E7-2B01-979E-87FEAE324C76}"/>
              </a:ext>
            </a:extLst>
          </p:cNvPr>
          <p:cNvSpPr txBox="1"/>
          <p:nvPr/>
        </p:nvSpPr>
        <p:spPr>
          <a:xfrm>
            <a:off x="347783" y="141905"/>
            <a:ext cx="1617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 crains pas </a:t>
            </a:r>
            <a:endParaRPr lang="fr-FR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4406048-2FD8-232D-14F2-5F58A38F5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53" y="141905"/>
            <a:ext cx="4096869" cy="33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6445FA-3280-9681-19B5-DB3150EA0BE9}"/>
              </a:ext>
            </a:extLst>
          </p:cNvPr>
          <p:cNvSpPr/>
          <p:nvPr/>
        </p:nvSpPr>
        <p:spPr>
          <a:xfrm>
            <a:off x="1021798" y="5001167"/>
            <a:ext cx="10148403" cy="1225897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Quand tu as peur, est-ce que tu mets ta confiance 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</a:rPr>
              <a:t>dans le Seigneur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A7FA1E-2A9D-1AA9-F360-E48AEAE66276}"/>
              </a:ext>
            </a:extLst>
          </p:cNvPr>
          <p:cNvSpPr txBox="1"/>
          <p:nvPr/>
        </p:nvSpPr>
        <p:spPr>
          <a:xfrm>
            <a:off x="245692" y="128357"/>
            <a:ext cx="1617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 crains pas </a:t>
            </a:r>
            <a:endParaRPr lang="fr-FR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E482B8-6A72-A740-0999-B4772D74F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19" y="761680"/>
            <a:ext cx="4096869" cy="339515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6A746FC-9610-9A84-A6C5-3A91B8A1D57D}"/>
              </a:ext>
            </a:extLst>
          </p:cNvPr>
          <p:cNvGrpSpPr/>
          <p:nvPr/>
        </p:nvGrpSpPr>
        <p:grpSpPr>
          <a:xfrm>
            <a:off x="406412" y="1003586"/>
            <a:ext cx="8086188" cy="3153250"/>
            <a:chOff x="406412" y="1003586"/>
            <a:chExt cx="8086188" cy="315325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B9CCBCF-3EA2-021B-6D36-ADFE937EC5CA}"/>
                </a:ext>
              </a:extLst>
            </p:cNvPr>
            <p:cNvSpPr/>
            <p:nvPr/>
          </p:nvSpPr>
          <p:spPr>
            <a:xfrm>
              <a:off x="406412" y="1003586"/>
              <a:ext cx="8085351" cy="3153250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fr-FR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9C5FFC0-E1C6-EA68-A994-B92BCADD0E05}"/>
                </a:ext>
              </a:extLst>
            </p:cNvPr>
            <p:cNvSpPr txBox="1"/>
            <p:nvPr/>
          </p:nvSpPr>
          <p:spPr>
            <a:xfrm>
              <a:off x="513964" y="1245679"/>
              <a:ext cx="7978636" cy="2669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rgbClr val="333333"/>
                  </a:solidFill>
                  <a:effectLst/>
                  <a:ea typeface="Calibri" panose="020F0502020204030204" pitchFamily="34" charset="0"/>
                </a:rPr>
                <a:t>Joseph ne comprend pas. Il a peur de perdre Marie, de la renvoyer, d’accepter cet enfant qui ne vient pas de lui. </a:t>
              </a:r>
              <a:endParaRPr lang="fr-FR" sz="2800" b="1" dirty="0"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rgbClr val="333333"/>
                  </a:solidFill>
                  <a:effectLst/>
                  <a:ea typeface="Calibri" panose="020F0502020204030204" pitchFamily="34" charset="0"/>
                </a:rPr>
                <a:t>« Ne crains pas » est une formule pour rassurer, pour dire : « aie confiance ». </a:t>
              </a:r>
              <a:endParaRPr lang="fr-FR" sz="2800" b="1" dirty="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4FC3783-A2BD-86C5-E519-F347DF188BC8}"/>
              </a:ext>
            </a:extLst>
          </p:cNvPr>
          <p:cNvSpPr/>
          <p:nvPr/>
        </p:nvSpPr>
        <p:spPr>
          <a:xfrm>
            <a:off x="609678" y="2028577"/>
            <a:ext cx="8521832" cy="311084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BF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21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elle enfantera un fils,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 tu lui donneras le nom de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Jésus (c’est-à-dire : Le-Seigneur-sauve) 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1CA50F-0060-681D-97C0-D40A448A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87" y="525118"/>
            <a:ext cx="3151231" cy="46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7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1294316" y="1996126"/>
            <a:ext cx="5784424" cy="17706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Pourquoi ce nom 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		Que veut dire : sauver ? </a:t>
            </a:r>
            <a:endParaRPr lang="fr-FR" sz="2800" b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3BC649-A9AC-3F16-2413-DB77381F3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2" y="574302"/>
            <a:ext cx="3151231" cy="46143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14BEBB-31EB-1363-11C1-80844329BEEB}"/>
              </a:ext>
            </a:extLst>
          </p:cNvPr>
          <p:cNvSpPr txBox="1"/>
          <p:nvPr/>
        </p:nvSpPr>
        <p:spPr>
          <a:xfrm>
            <a:off x="254237" y="155786"/>
            <a:ext cx="3830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Jésus (c’est-à-dire : Le-Seigneur-sauve)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3411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FB2071-5278-F9AC-F7E0-D953B20B3243}"/>
              </a:ext>
            </a:extLst>
          </p:cNvPr>
          <p:cNvSpPr/>
          <p:nvPr/>
        </p:nvSpPr>
        <p:spPr>
          <a:xfrm>
            <a:off x="254237" y="635193"/>
            <a:ext cx="9241455" cy="249991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D’autres ont porté ce nom avant Jésus. Par exemple Josué, qui veut dire aussi Jésus.  </a:t>
            </a:r>
            <a:br>
              <a:rPr lang="fr-FR" sz="2800" dirty="0">
                <a:ea typeface="Calibri" panose="020F0502020204030204" pitchFamily="34" charset="0"/>
              </a:rPr>
            </a:b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Nombres 27 Après la mort de de Moïse, Josué guide le peuple et lui fait traverser le Jourdain pour entrer en terre promise. Il le sauve.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4C26895-3055-2C12-CE46-D23D06823A22}"/>
              </a:ext>
            </a:extLst>
          </p:cNvPr>
          <p:cNvSpPr/>
          <p:nvPr/>
        </p:nvSpPr>
        <p:spPr>
          <a:xfrm>
            <a:off x="244522" y="3429000"/>
            <a:ext cx="11693241" cy="3273214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chemeClr val="tx1"/>
                </a:solidFill>
              </a:rPr>
              <a:t>Noël, l’ange annonce un sauveur. Luc 2 10-11</a:t>
            </a:r>
          </a:p>
          <a:p>
            <a:r>
              <a:rPr lang="fr-FR" sz="2800" b="1" dirty="0">
                <a:solidFill>
                  <a:schemeClr val="tx1"/>
                </a:solidFill>
              </a:rPr>
              <a:t> </a:t>
            </a:r>
            <a:r>
              <a:rPr lang="fr-FR" sz="2800" i="1" dirty="0">
                <a:solidFill>
                  <a:schemeClr val="tx1"/>
                </a:solidFill>
              </a:rPr>
              <a:t>Alors l’ange leur dit : « Ne craignez pas, car voici que je vous annonce </a:t>
            </a:r>
          </a:p>
          <a:p>
            <a:r>
              <a:rPr lang="fr-FR" sz="2800" i="1" dirty="0">
                <a:solidFill>
                  <a:schemeClr val="tx1"/>
                </a:solidFill>
              </a:rPr>
              <a:t>une bonne nouvelle, qui sera une grande joie pour tout le peuple : Aujourd’hui, dans la ville de David, vous est né un Sauveur qui est le Christ,</a:t>
            </a:r>
          </a:p>
          <a:p>
            <a:r>
              <a:rPr lang="fr-FR" sz="2800" i="1" dirty="0">
                <a:solidFill>
                  <a:schemeClr val="tx1"/>
                </a:solidFill>
              </a:rPr>
              <a:t>le Seigneur.</a:t>
            </a:r>
            <a:endParaRPr lang="fr-FR" sz="28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E02E781-B5AE-22EB-DAEC-7AF0BA344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2" y="120458"/>
            <a:ext cx="2058782" cy="30146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9E75032-328E-3F94-720B-6C1AC44B2938}"/>
              </a:ext>
            </a:extLst>
          </p:cNvPr>
          <p:cNvSpPr txBox="1"/>
          <p:nvPr/>
        </p:nvSpPr>
        <p:spPr>
          <a:xfrm>
            <a:off x="254237" y="155786"/>
            <a:ext cx="3830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Jésus (c’est-à-dire : Le-Seigneur-sauve)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1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8C81BA0-625D-4C28-B175-DDFE41C4902B}"/>
              </a:ext>
            </a:extLst>
          </p:cNvPr>
          <p:cNvSpPr/>
          <p:nvPr/>
        </p:nvSpPr>
        <p:spPr>
          <a:xfrm>
            <a:off x="136477" y="1601628"/>
            <a:ext cx="9676263" cy="365474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BF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18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Or, voici comment fut engendré Jésus Christ :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Marie, sa mère, avait été 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accordée en mariage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à Joseph ; avant qu’ils aient habité ensemble,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 fut enceinte par l’action de l’Esprit Saint.</a:t>
            </a:r>
            <a:endParaRPr lang="fr-FR" sz="36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D1ADB3-796C-79EE-11F8-1183659E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74" y="0"/>
            <a:ext cx="4530132" cy="63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8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88297D1-08F9-93E1-11A0-187BA281C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34" y="155786"/>
            <a:ext cx="2201966" cy="32243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003FD3-A339-D493-482C-C8F452AA7B3A}"/>
              </a:ext>
            </a:extLst>
          </p:cNvPr>
          <p:cNvSpPr txBox="1"/>
          <p:nvPr/>
        </p:nvSpPr>
        <p:spPr>
          <a:xfrm>
            <a:off x="254237" y="155786"/>
            <a:ext cx="3830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Jésus (c’est-à-dire : Le-Seigneur-sauve)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CDA3BE2-DE4B-222B-0C3A-856BB3239AD0}"/>
              </a:ext>
            </a:extLst>
          </p:cNvPr>
          <p:cNvGrpSpPr/>
          <p:nvPr/>
        </p:nvGrpSpPr>
        <p:grpSpPr>
          <a:xfrm>
            <a:off x="254237" y="1289304"/>
            <a:ext cx="8924932" cy="3869551"/>
            <a:chOff x="254237" y="1289304"/>
            <a:chExt cx="8924932" cy="3869551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8166140-8C29-5D2D-0629-A21A31684B72}"/>
                </a:ext>
              </a:extLst>
            </p:cNvPr>
            <p:cNvSpPr/>
            <p:nvPr/>
          </p:nvSpPr>
          <p:spPr>
            <a:xfrm>
              <a:off x="254237" y="1289304"/>
              <a:ext cx="8924932" cy="3869551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endPara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4C6346B-7491-ECB7-421E-15C5E8A2A8B2}"/>
                </a:ext>
              </a:extLst>
            </p:cNvPr>
            <p:cNvSpPr txBox="1"/>
            <p:nvPr/>
          </p:nvSpPr>
          <p:spPr>
            <a:xfrm>
              <a:off x="474397" y="1641787"/>
              <a:ext cx="8704772" cy="3164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Au temps de Jésus, le peuple attend un sauveur qui libèrera le pays de l’oppression des Romains…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Mais Jésus ne sera pas un sauveur politique, comme le croyait les disciples.</a:t>
              </a:r>
              <a:b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</a:b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Il annoncera l’Amour de Dieu, son Père et sauvera les hommes du mal, du péché par sa mort et sa résurrection. </a:t>
              </a:r>
              <a:endParaRPr lang="fr-FR" sz="2800" b="1" dirty="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624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8A2750-2427-E732-7266-BDEFEB4AA7F5}"/>
              </a:ext>
            </a:extLst>
          </p:cNvPr>
          <p:cNvSpPr/>
          <p:nvPr/>
        </p:nvSpPr>
        <p:spPr>
          <a:xfrm>
            <a:off x="1743844" y="2307350"/>
            <a:ext cx="7168144" cy="22433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 c’est lui qui sauvera son peuple 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ses péchés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 </a:t>
            </a:r>
            <a:endParaRPr lang="fr-FR" sz="3600" b="1" dirty="0"/>
          </a:p>
        </p:txBody>
      </p:sp>
      <p:pic>
        <p:nvPicPr>
          <p:cNvPr id="4" name="Image 3" descr="Une image contenant objet d’extérieur, étoile de mer&#10;&#10;Description générée automatiquement">
            <a:extLst>
              <a:ext uri="{FF2B5EF4-FFF2-40B4-BE49-F238E27FC236}">
                <a16:creationId xmlns:a16="http://schemas.microsoft.com/office/drawing/2014/main" id="{813F9F70-FFA2-271B-E4EB-A664F53F6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53" y="410152"/>
            <a:ext cx="2886359" cy="30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96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2381528" y="2926080"/>
            <a:ext cx="6094476" cy="18105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000"/>
              </a:spcAft>
            </a:pPr>
            <a:endParaRPr lang="fr-FR" sz="2800" b="1" dirty="0">
              <a:solidFill>
                <a:schemeClr val="tx1"/>
              </a:solidFill>
            </a:endParaRPr>
          </a:p>
        </p:txBody>
      </p:sp>
      <p:pic>
        <p:nvPicPr>
          <p:cNvPr id="2" name="Image 1" descr="Une image contenant objet d’extérieur, étoile de mer&#10;&#10;Description générée automatiquement">
            <a:extLst>
              <a:ext uri="{FF2B5EF4-FFF2-40B4-BE49-F238E27FC236}">
                <a16:creationId xmlns:a16="http://schemas.microsoft.com/office/drawing/2014/main" id="{7C28D3D4-851F-DFED-4CC4-53D9C600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90" y="410151"/>
            <a:ext cx="2886359" cy="30188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6FAEC3-5637-49DA-F97E-2CD2BD3A3897}"/>
              </a:ext>
            </a:extLst>
          </p:cNvPr>
          <p:cNvSpPr txBox="1"/>
          <p:nvPr/>
        </p:nvSpPr>
        <p:spPr>
          <a:xfrm>
            <a:off x="408062" y="193220"/>
            <a:ext cx="2673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ses péchés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CD46CC-DF1B-6231-AE74-9360CA034309}"/>
              </a:ext>
            </a:extLst>
          </p:cNvPr>
          <p:cNvSpPr txBox="1"/>
          <p:nvPr/>
        </p:nvSpPr>
        <p:spPr>
          <a:xfrm>
            <a:off x="2992193" y="3234839"/>
            <a:ext cx="6094476" cy="1146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Qu’est-ce que les péchés ? </a:t>
            </a:r>
            <a:endParaRPr lang="fr-FR" sz="2800" b="1" dirty="0">
              <a:effectLst/>
              <a:ea typeface="Calibri" panose="020F0502020204030204" pitchFamily="34" charset="0"/>
            </a:endParaRPr>
          </a:p>
          <a:p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De quoi sommes-nous sauvés ?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283002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FB2071-5278-F9AC-F7E0-D953B20B3243}"/>
              </a:ext>
            </a:extLst>
          </p:cNvPr>
          <p:cNvSpPr/>
          <p:nvPr/>
        </p:nvSpPr>
        <p:spPr>
          <a:xfrm>
            <a:off x="740990" y="1331783"/>
            <a:ext cx="7581566" cy="3542788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 péchés, ce sont des pensées, des paroles </a:t>
            </a:r>
          </a:p>
          <a:p>
            <a:pPr>
              <a:spcAft>
                <a:spcPts val="1000"/>
              </a:spcAft>
            </a:pP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des gestes qui vont contre la loi de Dieu :  </a:t>
            </a:r>
            <a:b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loi d’amour envers Dieu et envers le prochain. </a:t>
            </a:r>
          </a:p>
          <a:p>
            <a:pPr>
              <a:spcAft>
                <a:spcPts val="1000"/>
              </a:spcAft>
            </a:pP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Quand l’homme va contre la loi divine, </a:t>
            </a:r>
            <a:b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 se coupe de l'amour de Dieu. </a:t>
            </a:r>
          </a:p>
        </p:txBody>
      </p:sp>
      <p:pic>
        <p:nvPicPr>
          <p:cNvPr id="2" name="Image 1" descr="Une image contenant objet d’extérieur, étoile de mer&#10;&#10;Description générée automatiquement">
            <a:extLst>
              <a:ext uri="{FF2B5EF4-FFF2-40B4-BE49-F238E27FC236}">
                <a16:creationId xmlns:a16="http://schemas.microsoft.com/office/drawing/2014/main" id="{CAE81F3F-0F9D-BE5C-CA26-D02C13272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08" y="671328"/>
            <a:ext cx="2886359" cy="30188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588269-CB28-1AC9-1754-1222B50D20C1}"/>
              </a:ext>
            </a:extLst>
          </p:cNvPr>
          <p:cNvSpPr txBox="1"/>
          <p:nvPr/>
        </p:nvSpPr>
        <p:spPr>
          <a:xfrm>
            <a:off x="408062" y="193220"/>
            <a:ext cx="187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ses péchés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46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8166140-8C29-5D2D-0629-A21A31684B72}"/>
              </a:ext>
            </a:extLst>
          </p:cNvPr>
          <p:cNvSpPr/>
          <p:nvPr/>
        </p:nvSpPr>
        <p:spPr>
          <a:xfrm>
            <a:off x="329499" y="1785470"/>
            <a:ext cx="8819261" cy="1573738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spc="25" dirty="0">
                <a:solidFill>
                  <a:srgbClr val="000000"/>
                </a:solidFill>
              </a:rPr>
              <a:t>Dieu est amour. Accueillir cet amour de Dieu, </a:t>
            </a:r>
            <a:br>
              <a:rPr lang="fr-FR" sz="2800" b="1" spc="25" dirty="0">
                <a:solidFill>
                  <a:srgbClr val="000000"/>
                </a:solidFill>
              </a:rPr>
            </a:br>
            <a:r>
              <a:rPr lang="fr-FR" sz="2800" b="1" spc="25" dirty="0">
                <a:solidFill>
                  <a:srgbClr val="000000"/>
                </a:solidFill>
              </a:rPr>
              <a:t>c’est se reconnaître sauvé, capable de vivre l’amour envers Dieu et envers ses frères, comme Jésus-Christ.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1B4C6FD-8490-69EB-75F1-39F3A6C0DB54}"/>
              </a:ext>
            </a:extLst>
          </p:cNvPr>
          <p:cNvSpPr/>
          <p:nvPr/>
        </p:nvSpPr>
        <p:spPr>
          <a:xfrm>
            <a:off x="329500" y="4000382"/>
            <a:ext cx="8819261" cy="134689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spc="25" dirty="0">
                <a:solidFill>
                  <a:srgbClr val="000000"/>
                </a:solidFill>
              </a:rPr>
              <a:t>Jésus l’a vécu pleinement, il était Amour </a:t>
            </a:r>
          </a:p>
          <a:p>
            <a:pPr algn="ctr"/>
            <a:r>
              <a:rPr lang="fr-FR" sz="2800" b="1" spc="25" dirty="0">
                <a:solidFill>
                  <a:srgbClr val="000000"/>
                </a:solidFill>
              </a:rPr>
              <a:t>et nous pouvons vivre comme lui dans l’Amour. </a:t>
            </a:r>
          </a:p>
        </p:txBody>
      </p:sp>
      <p:pic>
        <p:nvPicPr>
          <p:cNvPr id="2" name="Image 1" descr="Une image contenant objet d’extérieur, étoile de mer&#10;&#10;Description générée automatiquement">
            <a:extLst>
              <a:ext uri="{FF2B5EF4-FFF2-40B4-BE49-F238E27FC236}">
                <a16:creationId xmlns:a16="http://schemas.microsoft.com/office/drawing/2014/main" id="{86238E65-82D8-2C72-7F29-BFDBB565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41" y="88913"/>
            <a:ext cx="2886359" cy="30188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3B22D1-7896-C51D-A455-F31F8F7005B2}"/>
              </a:ext>
            </a:extLst>
          </p:cNvPr>
          <p:cNvSpPr txBox="1"/>
          <p:nvPr/>
        </p:nvSpPr>
        <p:spPr>
          <a:xfrm>
            <a:off x="408062" y="193220"/>
            <a:ext cx="20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ses péchés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3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8A2750-2427-E732-7266-BDEFEB4AA7F5}"/>
              </a:ext>
            </a:extLst>
          </p:cNvPr>
          <p:cNvSpPr/>
          <p:nvPr/>
        </p:nvSpPr>
        <p:spPr>
          <a:xfrm>
            <a:off x="3540885" y="2080376"/>
            <a:ext cx="7595688" cy="269724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BF2329"/>
                </a:solidFill>
                <a:effectLst/>
                <a:ea typeface="Times New Roman" panose="02020603050405020304" pitchFamily="18" charset="0"/>
              </a:rPr>
              <a:t>22</a:t>
            </a:r>
            <a:r>
              <a:rPr lang="fr-FR" sz="36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 Tout cela est arrivé pour que soit accomplie la </a:t>
            </a:r>
            <a:r>
              <a:rPr lang="fr-FR" sz="3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parole du Seigneur </a:t>
            </a:r>
          </a:p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prononcée par le prophète</a:t>
            </a:r>
            <a:endParaRPr lang="fr-FR" sz="36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Image 3" descr="Une image contenant jaune, insecte&#10;&#10;Description générée automatiquement">
            <a:extLst>
              <a:ext uri="{FF2B5EF4-FFF2-40B4-BE49-F238E27FC236}">
                <a16:creationId xmlns:a16="http://schemas.microsoft.com/office/drawing/2014/main" id="{3AF3FD55-7CE0-20B1-30AF-461871614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9" y="1049264"/>
            <a:ext cx="2570252" cy="45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33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3352924" y="1922935"/>
            <a:ext cx="6339538" cy="128660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De quel prophète parle Matthieu ? 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E8517A-05F5-642D-1E57-5EA6F298A761}"/>
              </a:ext>
            </a:extLst>
          </p:cNvPr>
          <p:cNvSpPr txBox="1"/>
          <p:nvPr/>
        </p:nvSpPr>
        <p:spPr>
          <a:xfrm>
            <a:off x="254237" y="91306"/>
            <a:ext cx="2899161" cy="660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parole du Seigneur </a:t>
            </a:r>
          </a:p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prononcée par le prophète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 3" descr="Une image contenant jaune, insecte&#10;&#10;Description générée automatiquement">
            <a:extLst>
              <a:ext uri="{FF2B5EF4-FFF2-40B4-BE49-F238E27FC236}">
                <a16:creationId xmlns:a16="http://schemas.microsoft.com/office/drawing/2014/main" id="{DB75D59F-EF15-4676-50AD-5EF74D198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2" y="994673"/>
            <a:ext cx="2570252" cy="45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9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FB2071-5278-F9AC-F7E0-D953B20B3243}"/>
              </a:ext>
            </a:extLst>
          </p:cNvPr>
          <p:cNvSpPr/>
          <p:nvPr/>
        </p:nvSpPr>
        <p:spPr>
          <a:xfrm>
            <a:off x="3007378" y="752030"/>
            <a:ext cx="8778911" cy="2296965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Isaïe 7, 14 </a:t>
            </a:r>
            <a:r>
              <a:rPr lang="fr-FR" sz="2800" i="1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C’est pourquoi le Seigneur lui-même vous donnera un signe : Voici que la vierge est enceinte, elle enfantera un fils, qu’elle appellera Emmanuel (c’est-à-dire : Dieu-avec-nous).</a:t>
            </a:r>
            <a:endParaRPr lang="fr-F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4C26895-3055-2C12-CE46-D23D06823A22}"/>
              </a:ext>
            </a:extLst>
          </p:cNvPr>
          <p:cNvSpPr/>
          <p:nvPr/>
        </p:nvSpPr>
        <p:spPr>
          <a:xfrm>
            <a:off x="3021418" y="3429000"/>
            <a:ext cx="8778911" cy="294450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0000"/>
                </a:solidFill>
                <a:ea typeface="Calibri" panose="020F0502020204030204" pitchFamily="34" charset="0"/>
              </a:rPr>
              <a:t>Au VIIIème siècle, le prophète parle d’une jeune femme, la reine, la jeune épouse d’Achaz. La dynastie allait s’atteindre et il annonce une descendance.</a:t>
            </a:r>
          </a:p>
          <a:p>
            <a:pPr algn="ctr"/>
            <a:r>
              <a:rPr lang="fr-FR" sz="2800" b="1" dirty="0">
                <a:solidFill>
                  <a:srgbClr val="000000"/>
                </a:solidFill>
                <a:ea typeface="Calibri" panose="020F0502020204030204" pitchFamily="34" charset="0"/>
              </a:rPr>
              <a:t> Le roi sera décevant. </a:t>
            </a:r>
          </a:p>
          <a:p>
            <a:pPr algn="ctr"/>
            <a:r>
              <a:rPr lang="fr-FR" sz="2800" b="1" dirty="0">
                <a:solidFill>
                  <a:srgbClr val="000000"/>
                </a:solidFill>
                <a:ea typeface="Calibri" panose="020F0502020204030204" pitchFamily="34" charset="0"/>
              </a:rPr>
              <a:t>La prophétie ne s’est pas accomplie. 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BBE02F-B827-8FB6-D0E0-12ED98E70E1C}"/>
              </a:ext>
            </a:extLst>
          </p:cNvPr>
          <p:cNvSpPr txBox="1"/>
          <p:nvPr/>
        </p:nvSpPr>
        <p:spPr>
          <a:xfrm>
            <a:off x="254237" y="91306"/>
            <a:ext cx="2899161" cy="660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parole du Seigneur </a:t>
            </a:r>
          </a:p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prononcée par le prophète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 2" descr="Une image contenant jaune, insecte&#10;&#10;Description générée automatiquement">
            <a:extLst>
              <a:ext uri="{FF2B5EF4-FFF2-40B4-BE49-F238E27FC236}">
                <a16:creationId xmlns:a16="http://schemas.microsoft.com/office/drawing/2014/main" id="{E6047E6F-E9AD-1E66-040C-BBA2900E9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90" y="1521196"/>
            <a:ext cx="2332254" cy="41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B9CCBCF-3EA2-021B-6D36-ADFE937EC5CA}"/>
              </a:ext>
            </a:extLst>
          </p:cNvPr>
          <p:cNvSpPr/>
          <p:nvPr/>
        </p:nvSpPr>
        <p:spPr>
          <a:xfrm>
            <a:off x="3433907" y="2038191"/>
            <a:ext cx="7915982" cy="258340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La citation d’Isaïe est considérée, 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comme une prophétie qui annonce que Marie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sera la mère de Jésus par l’action de l’Esprit Saint.</a:t>
            </a:r>
          </a:p>
          <a:p>
            <a:pPr algn="ctr">
              <a:lnSpc>
                <a:spcPct val="150000"/>
              </a:lnSpc>
            </a:pP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1A1964-1BFA-F471-BA34-61E95D8F61AA}"/>
              </a:ext>
            </a:extLst>
          </p:cNvPr>
          <p:cNvSpPr txBox="1"/>
          <p:nvPr/>
        </p:nvSpPr>
        <p:spPr>
          <a:xfrm>
            <a:off x="254237" y="91306"/>
            <a:ext cx="2899161" cy="660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parole du Seigneur </a:t>
            </a:r>
          </a:p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prononcée par le prophète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 3" descr="Une image contenant jaune, insecte&#10;&#10;Description générée automatiquement">
            <a:extLst>
              <a:ext uri="{FF2B5EF4-FFF2-40B4-BE49-F238E27FC236}">
                <a16:creationId xmlns:a16="http://schemas.microsoft.com/office/drawing/2014/main" id="{82BC132B-D87B-79D8-D697-F283BDC22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7" y="1035616"/>
            <a:ext cx="2570252" cy="45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15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8A2750-2427-E732-7266-BDEFEB4AA7F5}"/>
              </a:ext>
            </a:extLst>
          </p:cNvPr>
          <p:cNvSpPr/>
          <p:nvPr/>
        </p:nvSpPr>
        <p:spPr>
          <a:xfrm>
            <a:off x="536123" y="2611643"/>
            <a:ext cx="8521832" cy="211613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 lui donnera le nom d’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Emmanuel,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 se traduit : 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 Dieu-avec-nous »</a:t>
            </a:r>
            <a:endParaRPr lang="fr-FR" sz="3600" b="1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E1CC9E08-BFD7-5E8F-3F66-F0B37B540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916" y="501045"/>
            <a:ext cx="3151231" cy="46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5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2941166" y="2712563"/>
            <a:ext cx="6309668" cy="143287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b="1" dirty="0">
                <a:solidFill>
                  <a:schemeClr val="tx1"/>
                </a:solidFill>
              </a:rPr>
              <a:t>Littéralement fiancée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144D29-DEC5-8FF4-0F36-7E10FA50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10" y="134048"/>
            <a:ext cx="4530132" cy="63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81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1856095" y="1936150"/>
            <a:ext cx="6735999" cy="221276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000"/>
              </a:spcAft>
            </a:pP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8B1C18-B422-6769-3B30-4B2A347FA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65" y="947851"/>
            <a:ext cx="3151231" cy="46143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0319FD-B097-AB87-82BB-972D40D20EFB}"/>
              </a:ext>
            </a:extLst>
          </p:cNvPr>
          <p:cNvSpPr txBox="1"/>
          <p:nvPr/>
        </p:nvSpPr>
        <p:spPr>
          <a:xfrm>
            <a:off x="0" y="92423"/>
            <a:ext cx="2856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Emmanuel, </a:t>
            </a:r>
          </a:p>
          <a:p>
            <a:pPr algn="ctr"/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 Dieu-avec-nous »</a:t>
            </a:r>
            <a:endParaRPr lang="fr-FR" sz="18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E0E17E-ABA7-25F3-FD40-A5E2116E23F7}"/>
              </a:ext>
            </a:extLst>
          </p:cNvPr>
          <p:cNvSpPr txBox="1"/>
          <p:nvPr/>
        </p:nvSpPr>
        <p:spPr>
          <a:xfrm>
            <a:off x="3038094" y="2541850"/>
            <a:ext cx="5447538" cy="1182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Pourquoi lui donner ce nom ? </a:t>
            </a:r>
            <a:endParaRPr lang="fr-FR" sz="2800" b="1" dirty="0">
              <a:effectLst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En fait, il s’appellera Jésus. </a:t>
            </a:r>
            <a:endParaRPr lang="fr-FR" sz="2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26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FB2071-5278-F9AC-F7E0-D953B20B3243}"/>
              </a:ext>
            </a:extLst>
          </p:cNvPr>
          <p:cNvSpPr/>
          <p:nvPr/>
        </p:nvSpPr>
        <p:spPr>
          <a:xfrm>
            <a:off x="347783" y="826510"/>
            <a:ext cx="8632891" cy="2811567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0000"/>
                </a:solidFill>
              </a:rPr>
              <a:t>Matthieu 28, 19 «</a:t>
            </a:r>
            <a:r>
              <a:rPr lang="fr-FR" sz="2800" i="1" dirty="0">
                <a:solidFill>
                  <a:srgbClr val="000000"/>
                </a:solidFill>
              </a:rPr>
              <a:t> Allez ! De toutes les nations faites des disciples : baptisez-les au nom du Père, et du Fils, et du Saint-Esprit, apprenez-leur à observer tout ce que je vous ai commandé. Et moi, je suis avec vous tous les jours jusqu’à la fin du monde. »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4C26895-3055-2C12-CE46-D23D06823A22}"/>
              </a:ext>
            </a:extLst>
          </p:cNvPr>
          <p:cNvSpPr/>
          <p:nvPr/>
        </p:nvSpPr>
        <p:spPr>
          <a:xfrm>
            <a:off x="347783" y="4530442"/>
            <a:ext cx="10447596" cy="1737215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rgbClr val="000000"/>
                </a:solidFill>
              </a:rPr>
              <a:t>Cette finale de Matthieu reprend ce qui a été annoncé au début : Jésus est « Dieu avec nous ». 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001E06-7A36-6200-CC21-7FFAF5A73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438" y="588800"/>
            <a:ext cx="3151231" cy="46143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53A9B0-29F1-D1B8-277B-8918F0706778}"/>
              </a:ext>
            </a:extLst>
          </p:cNvPr>
          <p:cNvSpPr txBox="1"/>
          <p:nvPr/>
        </p:nvSpPr>
        <p:spPr>
          <a:xfrm>
            <a:off x="0" y="92423"/>
            <a:ext cx="2856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Emmanuel, </a:t>
            </a:r>
          </a:p>
          <a:p>
            <a:pPr algn="ctr"/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 Dieu-avec-nous »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443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B9CCBCF-3EA2-021B-6D36-ADFE937EC5CA}"/>
              </a:ext>
            </a:extLst>
          </p:cNvPr>
          <p:cNvSpPr/>
          <p:nvPr/>
        </p:nvSpPr>
        <p:spPr>
          <a:xfrm>
            <a:off x="164592" y="893649"/>
            <a:ext cx="8439913" cy="37332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sz="2800" b="1" spc="25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1DC57E-9224-9420-7033-89074EF8B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91" y="389221"/>
            <a:ext cx="3151231" cy="46143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CD14E2-251E-1F0D-EE8B-93C25BFE86C6}"/>
              </a:ext>
            </a:extLst>
          </p:cNvPr>
          <p:cNvSpPr txBox="1"/>
          <p:nvPr/>
        </p:nvSpPr>
        <p:spPr>
          <a:xfrm>
            <a:off x="0" y="92423"/>
            <a:ext cx="2856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Emmanuel, </a:t>
            </a:r>
          </a:p>
          <a:p>
            <a:pPr algn="ctr"/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 Dieu-avec-nous »</a:t>
            </a:r>
            <a:endParaRPr lang="fr-FR" sz="18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1A6EEC-C03B-2A66-8540-EF21A26AEC3D}"/>
              </a:ext>
            </a:extLst>
          </p:cNvPr>
          <p:cNvSpPr txBox="1"/>
          <p:nvPr/>
        </p:nvSpPr>
        <p:spPr>
          <a:xfrm>
            <a:off x="658368" y="1025140"/>
            <a:ext cx="7626096" cy="342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effectLst/>
                <a:ea typeface="Calibri" panose="020F0502020204030204" pitchFamily="34" charset="0"/>
              </a:rPr>
              <a:t>Oui, Jésus est toujours avec nous.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effectLst/>
                <a:ea typeface="Calibri" panose="020F0502020204030204" pitchFamily="34" charset="0"/>
              </a:rPr>
              <a:t>C’est pourquoi on peut lui donner les deux noms 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effectLst/>
                <a:ea typeface="Calibri" panose="020F0502020204030204" pitchFamily="34" charset="0"/>
              </a:rPr>
              <a:t>Jésus est « Emmanuel, Dieu avec nous » et « Jésus, Dieu sauve ».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effectLst/>
                <a:ea typeface="Calibri" panose="020F0502020204030204" pitchFamily="34" charset="0"/>
              </a:rPr>
              <a:t>Et toi, penses-tu que Dieu est avec toi ? </a:t>
            </a:r>
            <a:br>
              <a:rPr lang="fr-FR" sz="2800" b="1" dirty="0">
                <a:effectLst/>
                <a:ea typeface="Calibri" panose="020F0502020204030204" pitchFamily="34" charset="0"/>
              </a:rPr>
            </a:br>
            <a:r>
              <a:rPr lang="fr-FR" sz="2800" b="1" dirty="0">
                <a:effectLst/>
                <a:ea typeface="Calibri" panose="020F0502020204030204" pitchFamily="34" charset="0"/>
              </a:rPr>
              <a:t>Que Jésus est Dieu avec toi ?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B523D65-C9E2-8466-14D7-4878054B480D}"/>
              </a:ext>
            </a:extLst>
          </p:cNvPr>
          <p:cNvGrpSpPr/>
          <p:nvPr/>
        </p:nvGrpSpPr>
        <p:grpSpPr>
          <a:xfrm>
            <a:off x="1629560" y="4833498"/>
            <a:ext cx="7049238" cy="1932079"/>
            <a:chOff x="1629560" y="4833498"/>
            <a:chExt cx="7049238" cy="193207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67A5AA0-05EE-B89D-38E6-75DE99B32F79}"/>
                </a:ext>
              </a:extLst>
            </p:cNvPr>
            <p:cNvSpPr/>
            <p:nvPr/>
          </p:nvSpPr>
          <p:spPr>
            <a:xfrm>
              <a:off x="1629560" y="4833498"/>
              <a:ext cx="7049238" cy="1932079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endParaRPr lang="fr-FR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021008F-88CF-CED5-7585-BDA3050C9C61}"/>
                </a:ext>
              </a:extLst>
            </p:cNvPr>
            <p:cNvSpPr txBox="1"/>
            <p:nvPr/>
          </p:nvSpPr>
          <p:spPr>
            <a:xfrm>
              <a:off x="1726321" y="5083784"/>
              <a:ext cx="68557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effectLst/>
                  <a:ea typeface="Calibri" panose="020F0502020204030204" pitchFamily="34" charset="0"/>
                </a:rPr>
                <a:t>Cela s’appelle le mystère de l’Incarnation : « Dieu s’est fait homme pour être </a:t>
              </a:r>
            </a:p>
            <a:p>
              <a:pPr algn="ctr"/>
              <a:r>
                <a:rPr lang="fr-FR" sz="2800" b="1" dirty="0">
                  <a:effectLst/>
                  <a:ea typeface="Calibri" panose="020F0502020204030204" pitchFamily="34" charset="0"/>
                </a:rPr>
                <a:t>avec les hommes et les sauver. »</a:t>
              </a:r>
              <a:endParaRPr lang="fr-FR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0275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8A2750-2427-E732-7266-BDEFEB4AA7F5}"/>
              </a:ext>
            </a:extLst>
          </p:cNvPr>
          <p:cNvSpPr/>
          <p:nvPr/>
        </p:nvSpPr>
        <p:spPr>
          <a:xfrm>
            <a:off x="4044215" y="445172"/>
            <a:ext cx="7627450" cy="209904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 enfante 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 fils,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auquel il donna le nom de Jésus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fr-FR" sz="36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A4E103-9CCF-A0C8-5B38-AB5904F1A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6" y="0"/>
            <a:ext cx="5757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57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99305-714C-27E1-FD2F-67B354949A11}"/>
              </a:ext>
            </a:extLst>
          </p:cNvPr>
          <p:cNvSpPr/>
          <p:nvPr/>
        </p:nvSpPr>
        <p:spPr>
          <a:xfrm>
            <a:off x="5826999" y="846033"/>
            <a:ext cx="4763664" cy="17775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Joseph donne le nom.</a:t>
            </a:r>
            <a:endParaRPr lang="fr-FR" sz="2800" b="1" dirty="0">
              <a:effectLst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	Quel sens cela-a-t-il ? 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E442B3-FAB4-EF29-1BF2-93D7753112F1}"/>
              </a:ext>
            </a:extLst>
          </p:cNvPr>
          <p:cNvSpPr txBox="1"/>
          <p:nvPr/>
        </p:nvSpPr>
        <p:spPr>
          <a:xfrm>
            <a:off x="365332" y="195620"/>
            <a:ext cx="2805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donna le nom de Jésus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DC2737-D347-7570-852B-2AD21A15D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6" y="0"/>
            <a:ext cx="5757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1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4C26895-3055-2C12-CE46-D23D06823A22}"/>
              </a:ext>
            </a:extLst>
          </p:cNvPr>
          <p:cNvSpPr/>
          <p:nvPr/>
        </p:nvSpPr>
        <p:spPr>
          <a:xfrm>
            <a:off x="175900" y="2322576"/>
            <a:ext cx="7155424" cy="201168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800" dirty="0">
              <a:ea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4BE1F5-951E-0E87-F78D-10B1CBF308AB}"/>
              </a:ext>
            </a:extLst>
          </p:cNvPr>
          <p:cNvSpPr txBox="1"/>
          <p:nvPr/>
        </p:nvSpPr>
        <p:spPr>
          <a:xfrm>
            <a:off x="347783" y="141905"/>
            <a:ext cx="2626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donna le nom de Jésus</a:t>
            </a:r>
            <a:endParaRPr lang="fr-FR" dirty="0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D347BA10-9251-CFF4-1294-DCD654E17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35" y="511237"/>
            <a:ext cx="4771453" cy="47172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50D17E-EBF0-1626-E7FB-451FCD795E5F}"/>
              </a:ext>
            </a:extLst>
          </p:cNvPr>
          <p:cNvSpPr txBox="1"/>
          <p:nvPr/>
        </p:nvSpPr>
        <p:spPr>
          <a:xfrm>
            <a:off x="706374" y="2782669"/>
            <a:ext cx="60944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Pourquoi nous précise-t-on que</a:t>
            </a:r>
          </a:p>
          <a:p>
            <a:r>
              <a:rPr lang="fr-FR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c’est Joseph qui donne le nom puisque c’est l’ange qui le lui avait dit ?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210747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3C35391-8EF1-464D-3466-4448CEB7CAA4}"/>
              </a:ext>
            </a:extLst>
          </p:cNvPr>
          <p:cNvSpPr txBox="1"/>
          <p:nvPr/>
        </p:nvSpPr>
        <p:spPr>
          <a:xfrm>
            <a:off x="347783" y="141905"/>
            <a:ext cx="2626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donna le nom de Jésus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0E60852-8022-33C0-E339-9A642A89E7AC}"/>
              </a:ext>
            </a:extLst>
          </p:cNvPr>
          <p:cNvGrpSpPr/>
          <p:nvPr/>
        </p:nvGrpSpPr>
        <p:grpSpPr>
          <a:xfrm>
            <a:off x="5140676" y="287270"/>
            <a:ext cx="6785361" cy="4659634"/>
            <a:chOff x="5140676" y="287270"/>
            <a:chExt cx="6785361" cy="465963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B9CCBCF-3EA2-021B-6D36-ADFE937EC5CA}"/>
                </a:ext>
              </a:extLst>
            </p:cNvPr>
            <p:cNvSpPr/>
            <p:nvPr/>
          </p:nvSpPr>
          <p:spPr>
            <a:xfrm>
              <a:off x="5140676" y="287270"/>
              <a:ext cx="6785361" cy="4659634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dirty="0">
                <a:solidFill>
                  <a:schemeClr val="tx1"/>
                </a:solidFill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35DAC0F-D005-1684-E36E-350CFD038EB8}"/>
                </a:ext>
              </a:extLst>
            </p:cNvPr>
            <p:cNvSpPr txBox="1"/>
            <p:nvPr/>
          </p:nvSpPr>
          <p:spPr>
            <a:xfrm>
              <a:off x="5385817" y="422403"/>
              <a:ext cx="6458400" cy="4290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Dans le monde ancien, c’est le père qui donne le nom, pour montrer qu’il adopte son enfant, s’engage à l’élever et à l’aider à grandir.  </a:t>
              </a:r>
              <a:endParaRPr lang="fr-FR" sz="2800" b="1" dirty="0">
                <a:effectLst/>
                <a:ea typeface="Calibri" panose="020F0502020204030204" pitchFamily="34" charset="0"/>
              </a:endParaRPr>
            </a:p>
            <a:p>
              <a:r>
                <a:rPr lang="fr-FR" sz="24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Luc 2, 48 : </a:t>
              </a:r>
              <a:r>
                <a:rPr lang="fr-FR" sz="2400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Jésus à 12 ans </a:t>
              </a:r>
            </a:p>
            <a:p>
              <a:pPr algn="ctr"/>
              <a:r>
                <a:rPr lang="fr-FR" sz="2400" i="1" dirty="0">
                  <a:solidFill>
                    <a:srgbClr val="333333"/>
                  </a:solidFill>
                  <a:effectLst/>
                  <a:ea typeface="Calibri" panose="020F0502020204030204" pitchFamily="34" charset="0"/>
                </a:rPr>
                <a:t>En le voyant, ses parents furent frappés d’étonnement, et sa mère lui dit : </a:t>
              </a:r>
            </a:p>
            <a:p>
              <a:pPr algn="ctr"/>
              <a:r>
                <a:rPr lang="fr-FR" sz="2400" i="1" dirty="0">
                  <a:solidFill>
                    <a:srgbClr val="333333"/>
                  </a:solidFill>
                  <a:effectLst/>
                  <a:ea typeface="Calibri" panose="020F0502020204030204" pitchFamily="34" charset="0"/>
                </a:rPr>
                <a:t>« Mon enfant, pourquoi nous as-tu fait cela ? </a:t>
              </a:r>
            </a:p>
            <a:p>
              <a:pPr algn="ctr"/>
              <a:r>
                <a:rPr lang="fr-FR" sz="2400" i="1" dirty="0">
                  <a:solidFill>
                    <a:srgbClr val="333333"/>
                  </a:solidFill>
                  <a:effectLst/>
                  <a:ea typeface="Calibri" panose="020F0502020204030204" pitchFamily="34" charset="0"/>
                </a:rPr>
                <a:t>Vois comme ton père et moi, </a:t>
              </a:r>
            </a:p>
            <a:p>
              <a:pPr algn="ctr"/>
              <a:r>
                <a:rPr lang="fr-FR" sz="2400" i="1" dirty="0">
                  <a:solidFill>
                    <a:srgbClr val="333333"/>
                  </a:solidFill>
                  <a:effectLst/>
                  <a:ea typeface="Calibri" panose="020F0502020204030204" pitchFamily="34" charset="0"/>
                </a:rPr>
                <a:t>nous avons souffert en te cherchant ! »</a:t>
              </a:r>
              <a:endParaRPr lang="fr-FR" sz="2400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A1A2AD2-AE3C-B00A-2FE7-9958E8925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41905"/>
            <a:ext cx="5757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03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DB36083-2453-F402-0AA7-2C2F3BCB5E42}"/>
              </a:ext>
            </a:extLst>
          </p:cNvPr>
          <p:cNvSpPr txBox="1"/>
          <p:nvPr/>
        </p:nvSpPr>
        <p:spPr>
          <a:xfrm>
            <a:off x="0" y="331582"/>
            <a:ext cx="12192000" cy="6084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r-FR" sz="2800" b="1" dirty="0">
                <a:effectLst/>
                <a:ea typeface="Calibri" panose="020F0502020204030204" pitchFamily="34" charset="0"/>
              </a:rPr>
              <a:t>Synthèse finale : 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Matthieu, dans son Evangile, nous révèle que Dieu aime tant les hommes qu’il nous a envoyé son Fils.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Jésus dés sa naissance est Fils de Dieu. 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Joseph qui porte dans son nom « Dieu ajoute », en acceptant Marie, en adoptant Jésus, 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nous dit que Dieu ajoute de la Vie à la vie. 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Il offre au monde la Vie de Dieu.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Joseph le croyant, nous dit que Dieu envoie son Esprit, que cet enfant vient de Dieu. 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Rien de plus, rien de moins. 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Joseph le discret, nous révèle que Jésus est « Emmanuel, Dieu avec nous », 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que Jésus est « Dieu sauve ».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Méditons ce grand mystère. Grand mystère de l’Incarnation. 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Jésus vrai Dieu, vrai homme. 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ea typeface="Calibri" panose="020F0502020204030204" pitchFamily="34" charset="0"/>
              </a:rPr>
              <a:t>Comme Joseph, accueillons Jésus dans nos vies et faisons grandir en nous l’enfant de Dieu ! </a:t>
            </a:r>
          </a:p>
        </p:txBody>
      </p:sp>
    </p:spTree>
    <p:extLst>
      <p:ext uri="{BB962C8B-B14F-4D97-AF65-F5344CB8AC3E}">
        <p14:creationId xmlns:p14="http://schemas.microsoft.com/office/powerpoint/2010/main" val="826486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F194095-83C4-CECA-BBE6-4C50B78D07B7}"/>
              </a:ext>
            </a:extLst>
          </p:cNvPr>
          <p:cNvSpPr txBox="1"/>
          <p:nvPr/>
        </p:nvSpPr>
        <p:spPr>
          <a:xfrm>
            <a:off x="3483104" y="5280956"/>
            <a:ext cx="8003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ea typeface="Times New Roman"/>
                <a:cs typeface="Times New Roman"/>
                <a:sym typeface="Times New Roman"/>
              </a:rPr>
              <a:t>Réalisation Catéchèse Par la Parole</a:t>
            </a:r>
            <a:br>
              <a:rPr lang="fr-FR" sz="2800" b="1" dirty="0">
                <a:ea typeface="Times New Roman"/>
                <a:cs typeface="Times New Roman"/>
                <a:sym typeface="Times New Roman"/>
              </a:rPr>
            </a:br>
            <a:r>
              <a:rPr lang="fr-FR" sz="2800" b="1" dirty="0">
                <a:ea typeface="Times New Roman"/>
                <a:cs typeface="Times New Roman"/>
                <a:sym typeface="Times New Roman"/>
              </a:rPr>
              <a:t>Illustrations Sylvie Bethmont</a:t>
            </a:r>
          </a:p>
          <a:p>
            <a:pPr algn="ctr"/>
            <a:r>
              <a:rPr lang="fr-FR" sz="2800" b="1" dirty="0">
                <a:cs typeface="Times New Roman"/>
                <a:sym typeface="Times New Roman"/>
              </a:rPr>
              <a:t>Pour Collection Porte Parole</a:t>
            </a:r>
            <a:endParaRPr lang="fr-FR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342101-2BC1-C75D-364B-D409C476D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7" y="5371721"/>
            <a:ext cx="2340997" cy="1294230"/>
          </a:xfrm>
          <a:prstGeom prst="rect">
            <a:avLst/>
          </a:prstGeom>
        </p:spPr>
      </p:pic>
      <p:pic>
        <p:nvPicPr>
          <p:cNvPr id="4" name="Image 3" descr="Une image contenant bâtiment, fenêtre, très coloré&#10;&#10;Description générée automatiquement">
            <a:extLst>
              <a:ext uri="{FF2B5EF4-FFF2-40B4-BE49-F238E27FC236}">
                <a16:creationId xmlns:a16="http://schemas.microsoft.com/office/drawing/2014/main" id="{FC1090FC-D7CC-AE53-1FAC-797734813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79529"/>
            <a:ext cx="4995392" cy="50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4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FB2071-5278-F9AC-F7E0-D953B20B3243}"/>
              </a:ext>
            </a:extLst>
          </p:cNvPr>
          <p:cNvSpPr/>
          <p:nvPr/>
        </p:nvSpPr>
        <p:spPr>
          <a:xfrm>
            <a:off x="531015" y="908455"/>
            <a:ext cx="8632891" cy="347152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fr-FR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temps de Jésus, les fiançailles font partie du mariage. Une année s'écoulait entre l'engagement entre les fiancés et l’arrivée de la femme sous le toit de son mari.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7642F0-2522-10B5-B8F6-52D7EA8D94E2}"/>
              </a:ext>
            </a:extLst>
          </p:cNvPr>
          <p:cNvSpPr txBox="1"/>
          <p:nvPr/>
        </p:nvSpPr>
        <p:spPr>
          <a:xfrm>
            <a:off x="69669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accordée en mariage 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446DA9-CCF2-7DB4-7310-FD7F07E43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653" y="-192243"/>
            <a:ext cx="4530132" cy="63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8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70234EA-94ED-C905-F659-FADD236664B6}"/>
              </a:ext>
            </a:extLst>
          </p:cNvPr>
          <p:cNvGrpSpPr/>
          <p:nvPr/>
        </p:nvGrpSpPr>
        <p:grpSpPr>
          <a:xfrm>
            <a:off x="2304289" y="1856231"/>
            <a:ext cx="7516368" cy="3090673"/>
            <a:chOff x="2304289" y="1856231"/>
            <a:chExt cx="7516368" cy="309067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6B9CCBCF-3EA2-021B-6D36-ADFE937EC5CA}"/>
                </a:ext>
              </a:extLst>
            </p:cNvPr>
            <p:cNvSpPr/>
            <p:nvPr/>
          </p:nvSpPr>
          <p:spPr>
            <a:xfrm>
              <a:off x="2304289" y="1856231"/>
              <a:ext cx="7516368" cy="3090673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Aft>
                  <a:spcPts val="1000"/>
                </a:spcAft>
              </a:pPr>
              <a:endParaRPr lang="fr-FR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B349E34-9F5A-255C-D4E2-75055FF04F90}"/>
                </a:ext>
              </a:extLst>
            </p:cNvPr>
            <p:cNvSpPr txBox="1"/>
            <p:nvPr/>
          </p:nvSpPr>
          <p:spPr>
            <a:xfrm>
              <a:off x="2663190" y="2176862"/>
              <a:ext cx="6094476" cy="2504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effectLst/>
                  <a:ea typeface="Calibri" panose="020F0502020204030204" pitchFamily="34" charset="0"/>
                </a:rPr>
                <a:t>Marie est promise à Joseph et ne doit pas trahir sa confiance. </a:t>
              </a:r>
            </a:p>
            <a:p>
              <a:r>
                <a:rPr lang="fr-FR" sz="2800" b="1" dirty="0">
                  <a:effectLst/>
                  <a:ea typeface="Calibri" panose="020F0502020204030204" pitchFamily="34" charset="0"/>
                </a:rPr>
                <a:t>Joseph ne peut pas comprendre pourquoi elle attend un enfant avant qu’ils aient habité ensemble. </a:t>
              </a:r>
              <a:endParaRPr lang="fr-FR" sz="2800" b="1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E144D29-DEC5-8FF4-0F36-7E10FA50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22" y="-231712"/>
            <a:ext cx="4530132" cy="633387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589AF09-26E9-3B98-4012-7E51716C68CB}"/>
              </a:ext>
            </a:extLst>
          </p:cNvPr>
          <p:cNvSpPr txBox="1"/>
          <p:nvPr/>
        </p:nvSpPr>
        <p:spPr>
          <a:xfrm>
            <a:off x="98298" y="85082"/>
            <a:ext cx="6304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accordée en mariage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7267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AE2359-860A-8294-561F-4DB1F2F9F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727" y="164757"/>
            <a:ext cx="4530132" cy="633387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367979C-DA1E-93C5-219A-4454C907ADED}"/>
              </a:ext>
            </a:extLst>
          </p:cNvPr>
          <p:cNvSpPr/>
          <p:nvPr/>
        </p:nvSpPr>
        <p:spPr>
          <a:xfrm>
            <a:off x="136477" y="1601628"/>
            <a:ext cx="9676263" cy="365474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BF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18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Or, voici comment fut engendré Jésus Christ :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Marie, sa mère, avait été </a:t>
            </a:r>
            <a:r>
              <a:rPr lang="fr-F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accordée en mariage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à </a:t>
            </a:r>
            <a:r>
              <a:rPr lang="fr-FR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Joseph</a:t>
            </a: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; avant qu’ils aient habité ensemble, </a:t>
            </a:r>
          </a:p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 fut enceinte par l’action de l’Esprit Saint.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79946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CEAA8106-BD3E-A5E1-F14B-2B3797A11B2B}"/>
              </a:ext>
            </a:extLst>
          </p:cNvPr>
          <p:cNvGrpSpPr/>
          <p:nvPr/>
        </p:nvGrpSpPr>
        <p:grpSpPr>
          <a:xfrm>
            <a:off x="3187544" y="2408292"/>
            <a:ext cx="6094476" cy="1532772"/>
            <a:chOff x="3187544" y="2408292"/>
            <a:chExt cx="6094476" cy="1532772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D399305-714C-27E1-FD2F-67B354949A11}"/>
                </a:ext>
              </a:extLst>
            </p:cNvPr>
            <p:cNvSpPr/>
            <p:nvPr/>
          </p:nvSpPr>
          <p:spPr>
            <a:xfrm>
              <a:off x="3187544" y="2408292"/>
              <a:ext cx="6094476" cy="1532772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b="1" dirty="0">
                <a:solidFill>
                  <a:schemeClr val="tx1"/>
                </a:solidFill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8FDFAF0-53E0-1CE6-820E-27A91E717100}"/>
                </a:ext>
              </a:extLst>
            </p:cNvPr>
            <p:cNvSpPr txBox="1"/>
            <p:nvPr/>
          </p:nvSpPr>
          <p:spPr>
            <a:xfrm>
              <a:off x="3491963" y="2601187"/>
              <a:ext cx="5485638" cy="1146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Qui est Joseph ?</a:t>
              </a:r>
              <a:endParaRPr lang="fr-FR" sz="2800" b="1" dirty="0">
                <a:effectLst/>
                <a:ea typeface="Calibri" panose="020F0502020204030204" pitchFamily="34" charset="0"/>
              </a:endParaRPr>
            </a:p>
            <a:p>
              <a:pPr algn="ctr"/>
              <a:r>
                <a:rPr lang="fr-FR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Joseph se traduit : Dieu ajoute.</a:t>
              </a:r>
              <a:endParaRPr lang="fr-FR" sz="2800" b="1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2BA68CC-8A30-D1A6-60C8-8C9B1ADA9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954" y="356781"/>
            <a:ext cx="4530132" cy="633387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0CDB15-D733-62CB-F92C-96A33E89E130}"/>
              </a:ext>
            </a:extLst>
          </p:cNvPr>
          <p:cNvSpPr txBox="1"/>
          <p:nvPr/>
        </p:nvSpPr>
        <p:spPr>
          <a:xfrm>
            <a:off x="338328" y="225765"/>
            <a:ext cx="1225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Joseph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978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EC7534B-5C60-C524-06D2-D589F2E62AB9}"/>
              </a:ext>
            </a:extLst>
          </p:cNvPr>
          <p:cNvGrpSpPr/>
          <p:nvPr/>
        </p:nvGrpSpPr>
        <p:grpSpPr>
          <a:xfrm>
            <a:off x="1931678" y="1456676"/>
            <a:ext cx="7322804" cy="3584448"/>
            <a:chOff x="1931678" y="1456676"/>
            <a:chExt cx="7322804" cy="358444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9614126C-B3A5-24B3-0759-08B7E88E1C20}"/>
                </a:ext>
              </a:extLst>
            </p:cNvPr>
            <p:cNvSpPr/>
            <p:nvPr/>
          </p:nvSpPr>
          <p:spPr>
            <a:xfrm>
              <a:off x="1931678" y="1456676"/>
              <a:ext cx="7322804" cy="3584448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2000" b="1" dirty="0">
                <a:ln w="3175"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B790766-1850-3F30-0116-6DD1A431BC96}"/>
                </a:ext>
              </a:extLst>
            </p:cNvPr>
            <p:cNvSpPr txBox="1"/>
            <p:nvPr/>
          </p:nvSpPr>
          <p:spPr>
            <a:xfrm>
              <a:off x="2545842" y="1826612"/>
              <a:ext cx="6094476" cy="2914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</a:rPr>
                <a:t>On ne sait pas grand-chose de lui. 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</a:rPr>
                <a:t>Il y a un autre Joseph dans l’Ancien Testament. Ce dernier a été vendu par ses frères, est parti en Egypte, est devenu le grand intendant </a:t>
              </a:r>
            </a:p>
            <a:p>
              <a:pPr algn="ctr">
                <a:spcAft>
                  <a:spcPts val="100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</a:rPr>
                <a:t>de Pharaon, a pardonné et </a:t>
              </a:r>
            </a:p>
            <a:p>
              <a:pPr algn="ctr">
                <a:spcAft>
                  <a:spcPts val="100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</a:rPr>
                <a:t>a donné à manger à ses frères. 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F3B18BC-9E29-1072-AF60-CC0AFB57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31" y="81964"/>
            <a:ext cx="4530132" cy="63338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BC3222-5CA1-A726-0274-64B18F1D03AB}"/>
              </a:ext>
            </a:extLst>
          </p:cNvPr>
          <p:cNvSpPr txBox="1"/>
          <p:nvPr/>
        </p:nvSpPr>
        <p:spPr>
          <a:xfrm>
            <a:off x="338328" y="225765"/>
            <a:ext cx="1225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Joseph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04552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2293</Words>
  <Application>Microsoft Office PowerPoint</Application>
  <PresentationFormat>Grand écran</PresentationFormat>
  <Paragraphs>219</Paragraphs>
  <Slides>48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odile theiller</cp:lastModifiedBy>
  <cp:revision>327</cp:revision>
  <dcterms:created xsi:type="dcterms:W3CDTF">2022-09-05T08:26:02Z</dcterms:created>
  <dcterms:modified xsi:type="dcterms:W3CDTF">2022-10-31T19:39:04Z</dcterms:modified>
</cp:coreProperties>
</file>