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362" r:id="rId2"/>
    <p:sldId id="259" r:id="rId3"/>
    <p:sldId id="317" r:id="rId4"/>
    <p:sldId id="260" r:id="rId5"/>
    <p:sldId id="261" r:id="rId6"/>
    <p:sldId id="262" r:id="rId7"/>
    <p:sldId id="263" r:id="rId8"/>
    <p:sldId id="318" r:id="rId9"/>
    <p:sldId id="266" r:id="rId10"/>
    <p:sldId id="412" r:id="rId11"/>
    <p:sldId id="319" r:id="rId12"/>
    <p:sldId id="320" r:id="rId13"/>
    <p:sldId id="267" r:id="rId14"/>
    <p:sldId id="321" r:id="rId15"/>
    <p:sldId id="274" r:id="rId16"/>
    <p:sldId id="322" r:id="rId17"/>
    <p:sldId id="327" r:id="rId18"/>
    <p:sldId id="328" r:id="rId19"/>
    <p:sldId id="330" r:id="rId20"/>
    <p:sldId id="331" r:id="rId21"/>
    <p:sldId id="332" r:id="rId22"/>
    <p:sldId id="333" r:id="rId23"/>
    <p:sldId id="334" r:id="rId24"/>
    <p:sldId id="335" r:id="rId25"/>
    <p:sldId id="336" r:id="rId26"/>
    <p:sldId id="337" r:id="rId27"/>
    <p:sldId id="323" r:id="rId28"/>
    <p:sldId id="324" r:id="rId29"/>
    <p:sldId id="325" r:id="rId30"/>
    <p:sldId id="326" r:id="rId31"/>
    <p:sldId id="339" r:id="rId32"/>
    <p:sldId id="338" r:id="rId33"/>
    <p:sldId id="340" r:id="rId34"/>
    <p:sldId id="341" r:id="rId35"/>
    <p:sldId id="342" r:id="rId36"/>
    <p:sldId id="343" r:id="rId37"/>
    <p:sldId id="344" r:id="rId38"/>
    <p:sldId id="345" r:id="rId39"/>
    <p:sldId id="346" r:id="rId40"/>
    <p:sldId id="348" r:id="rId41"/>
    <p:sldId id="347" r:id="rId42"/>
    <p:sldId id="414" r:id="rId43"/>
    <p:sldId id="415" r:id="rId44"/>
    <p:sldId id="416" r:id="rId45"/>
    <p:sldId id="417" r:id="rId46"/>
    <p:sldId id="418" r:id="rId47"/>
    <p:sldId id="419" r:id="rId48"/>
    <p:sldId id="420" r:id="rId49"/>
    <p:sldId id="413" r:id="rId50"/>
    <p:sldId id="353" r:id="rId51"/>
    <p:sldId id="354" r:id="rId52"/>
    <p:sldId id="355" r:id="rId53"/>
    <p:sldId id="356" r:id="rId54"/>
    <p:sldId id="357" r:id="rId55"/>
    <p:sldId id="358" r:id="rId56"/>
    <p:sldId id="359" r:id="rId57"/>
    <p:sldId id="349" r:id="rId58"/>
    <p:sldId id="350" r:id="rId59"/>
    <p:sldId id="351" r:id="rId60"/>
    <p:sldId id="352" r:id="rId61"/>
    <p:sldId id="360" r:id="rId62"/>
    <p:sldId id="361" r:id="rId63"/>
    <p:sldId id="421" r:id="rId64"/>
    <p:sldId id="402" r:id="rId65"/>
    <p:sldId id="403" r:id="rId66"/>
    <p:sldId id="404" r:id="rId67"/>
    <p:sldId id="405" r:id="rId68"/>
    <p:sldId id="406" r:id="rId69"/>
    <p:sldId id="407" r:id="rId70"/>
    <p:sldId id="408" r:id="rId71"/>
    <p:sldId id="409" r:id="rId72"/>
    <p:sldId id="410" r:id="rId73"/>
    <p:sldId id="430" r:id="rId74"/>
    <p:sldId id="429" r:id="rId75"/>
    <p:sldId id="431" r:id="rId76"/>
    <p:sldId id="432" r:id="rId77"/>
    <p:sldId id="433" r:id="rId78"/>
    <p:sldId id="434" r:id="rId79"/>
    <p:sldId id="435" r:id="rId80"/>
    <p:sldId id="436" r:id="rId81"/>
    <p:sldId id="437" r:id="rId82"/>
    <p:sldId id="438" r:id="rId83"/>
    <p:sldId id="439" r:id="rId84"/>
    <p:sldId id="440" r:id="rId85"/>
    <p:sldId id="441" r:id="rId86"/>
    <p:sldId id="442" r:id="rId87"/>
    <p:sldId id="443" r:id="rId88"/>
    <p:sldId id="444" r:id="rId89"/>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93DE"/>
    <a:srgbClr val="414C83"/>
    <a:srgbClr val="8DA1E5"/>
    <a:srgbClr val="1085C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72" autoAdjust="0"/>
    <p:restoredTop sz="91487" autoAdjust="0"/>
  </p:normalViewPr>
  <p:slideViewPr>
    <p:cSldViewPr snapToGrid="0" snapToObjects="1">
      <p:cViewPr varScale="1">
        <p:scale>
          <a:sx n="102" d="100"/>
          <a:sy n="102" d="100"/>
        </p:scale>
        <p:origin x="1620"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fr-FR"/>
              <a:t>Fare clic per modificare stile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20E5F428-EBB6-2248-806E-D5EA1DB1B640}" type="datetimeFigureOut">
              <a:rPr lang="it-IT" smtClean="0"/>
              <a:t>07/12/2023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2D6A395E-D188-7646-BDAE-26C39091C8A5}" type="slidenum">
              <a:rPr lang="it-IT" smtClean="0"/>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Fare clic per modificare stile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fr-FR"/>
              <a:t>Fare clic per modificare gli stili del testo dello schema</a:t>
            </a:r>
          </a:p>
          <a:p>
            <a:pPr lvl="1"/>
            <a:r>
              <a:rPr lang="fr-FR"/>
              <a:t>Secondo livello</a:t>
            </a:r>
          </a:p>
          <a:p>
            <a:pPr lvl="2"/>
            <a:r>
              <a:rPr lang="fr-FR"/>
              <a:t>Terzo livello</a:t>
            </a:r>
          </a:p>
          <a:p>
            <a:pPr lvl="3"/>
            <a:r>
              <a:rPr lang="fr-FR"/>
              <a:t>Quarto livello</a:t>
            </a:r>
          </a:p>
          <a:p>
            <a:pPr lvl="4"/>
            <a:r>
              <a:rPr lang="fr-FR"/>
              <a:t>Quinto livello</a:t>
            </a:r>
            <a:endParaRPr lang="en-US"/>
          </a:p>
        </p:txBody>
      </p:sp>
      <p:sp>
        <p:nvSpPr>
          <p:cNvPr id="4" name="Date Placeholder 3"/>
          <p:cNvSpPr>
            <a:spLocks noGrp="1"/>
          </p:cNvSpPr>
          <p:nvPr>
            <p:ph type="dt" sz="half" idx="10"/>
          </p:nvPr>
        </p:nvSpPr>
        <p:spPr/>
        <p:txBody>
          <a:bodyPr/>
          <a:lstStyle/>
          <a:p>
            <a:fld id="{20E5F428-EBB6-2248-806E-D5EA1DB1B640}" type="datetimeFigureOut">
              <a:rPr lang="it-IT" smtClean="0"/>
              <a:t>07/12/2023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2D6A395E-D188-7646-BDAE-26C39091C8A5}" type="slidenum">
              <a:rPr lang="it-IT" smtClean="0"/>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20E5F428-EBB6-2248-806E-D5EA1DB1B640}" type="datetimeFigureOut">
              <a:rPr lang="it-IT" smtClean="0"/>
              <a:t>07/12/2023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2D6A395E-D188-7646-BDAE-26C39091C8A5}" type="slidenum">
              <a:rPr lang="it-IT" smtClean="0"/>
              <a:t>‹N°›</a:t>
            </a:fld>
            <a:endParaRPr lang="it-IT"/>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fr-FR"/>
              <a:t>Fare clic per modificare stile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fr-FR"/>
              <a:t>Fare clic per modificare gli stili del testo dello schema</a:t>
            </a:r>
          </a:p>
          <a:p>
            <a:pPr lvl="1"/>
            <a:r>
              <a:rPr lang="fr-FR"/>
              <a:t>Secondo livello</a:t>
            </a:r>
          </a:p>
          <a:p>
            <a:pPr lvl="2"/>
            <a:r>
              <a:rPr lang="fr-FR"/>
              <a:t>Terzo livello</a:t>
            </a:r>
          </a:p>
          <a:p>
            <a:pPr lvl="3"/>
            <a:r>
              <a:rPr lang="fr-FR"/>
              <a:t>Quarto livello</a:t>
            </a:r>
          </a:p>
          <a:p>
            <a:pPr lvl="4"/>
            <a:r>
              <a:rPr lang="fr-FR"/>
              <a:t>Quinto livello</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fr-FR"/>
              <a:t>Fare clic per modificare gli stili del testo dello schema</a:t>
            </a:r>
          </a:p>
          <a:p>
            <a:pPr lvl="1"/>
            <a:r>
              <a:rPr lang="fr-FR"/>
              <a:t>Secondo livello</a:t>
            </a:r>
          </a:p>
          <a:p>
            <a:pPr lvl="2"/>
            <a:r>
              <a:rPr lang="fr-FR"/>
              <a:t>Terzo livello</a:t>
            </a:r>
          </a:p>
          <a:p>
            <a:pPr lvl="3"/>
            <a:r>
              <a:rPr lang="fr-FR"/>
              <a:t>Quarto livello</a:t>
            </a:r>
          </a:p>
          <a:p>
            <a:pPr lvl="4"/>
            <a:r>
              <a:rPr lang="fr-FR"/>
              <a:t>Quinto livello</a:t>
            </a:r>
            <a:endParaRPr lang="en-US"/>
          </a:p>
        </p:txBody>
      </p:sp>
      <p:sp>
        <p:nvSpPr>
          <p:cNvPr id="4" name="Date Placeholder 3"/>
          <p:cNvSpPr>
            <a:spLocks noGrp="1"/>
          </p:cNvSpPr>
          <p:nvPr>
            <p:ph type="dt" sz="half" idx="10"/>
          </p:nvPr>
        </p:nvSpPr>
        <p:spPr/>
        <p:txBody>
          <a:bodyPr/>
          <a:lstStyle/>
          <a:p>
            <a:fld id="{20E5F428-EBB6-2248-806E-D5EA1DB1B640}" type="datetimeFigureOut">
              <a:rPr lang="it-IT" smtClean="0"/>
              <a:t>07/12/2023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2D6A395E-D188-7646-BDAE-26C39091C8A5}" type="slidenum">
              <a:rPr lang="it-IT" smtClean="0"/>
              <a:t>‹N°›</a:t>
            </a:fld>
            <a:endParaRPr lang="it-IT"/>
          </a:p>
        </p:txBody>
      </p:sp>
      <p:sp>
        <p:nvSpPr>
          <p:cNvPr id="7" name="Title 6"/>
          <p:cNvSpPr>
            <a:spLocks noGrp="1"/>
          </p:cNvSpPr>
          <p:nvPr>
            <p:ph type="title"/>
          </p:nvPr>
        </p:nvSpPr>
        <p:spPr/>
        <p:txBody>
          <a:bodyPr/>
          <a:lstStyle/>
          <a:p>
            <a:r>
              <a:rPr lang="fr-FR"/>
              <a:t>Fare clic per modificare stile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fr-FR"/>
              <a:t>Fare clic per modificare stile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Fare clic per modificare gli stili del testo dello schema</a:t>
            </a:r>
          </a:p>
        </p:txBody>
      </p:sp>
      <p:sp>
        <p:nvSpPr>
          <p:cNvPr id="4" name="Date Placeholder 3"/>
          <p:cNvSpPr>
            <a:spLocks noGrp="1"/>
          </p:cNvSpPr>
          <p:nvPr>
            <p:ph type="dt" sz="half" idx="10"/>
          </p:nvPr>
        </p:nvSpPr>
        <p:spPr/>
        <p:txBody>
          <a:bodyPr/>
          <a:lstStyle/>
          <a:p>
            <a:fld id="{20E5F428-EBB6-2248-806E-D5EA1DB1B640}" type="datetimeFigureOut">
              <a:rPr lang="it-IT" smtClean="0"/>
              <a:t>07/12/2023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2D6A395E-D188-7646-BDAE-26C39091C8A5}" type="slidenum">
              <a:rPr lang="it-IT" smtClean="0"/>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Contenuto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Fare clic per modificare stile</a:t>
            </a:r>
            <a:endParaRPr lang="en-US"/>
          </a:p>
        </p:txBody>
      </p:sp>
      <p:sp>
        <p:nvSpPr>
          <p:cNvPr id="5" name="Date Placeholder 4"/>
          <p:cNvSpPr>
            <a:spLocks noGrp="1"/>
          </p:cNvSpPr>
          <p:nvPr>
            <p:ph type="dt" sz="half" idx="10"/>
          </p:nvPr>
        </p:nvSpPr>
        <p:spPr/>
        <p:txBody>
          <a:bodyPr/>
          <a:lstStyle/>
          <a:p>
            <a:fld id="{20E5F428-EBB6-2248-806E-D5EA1DB1B640}" type="datetimeFigureOut">
              <a:rPr lang="it-IT" smtClean="0"/>
              <a:t>07/12/2023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2D6A395E-D188-7646-BDAE-26C39091C8A5}" type="slidenum">
              <a:rPr lang="it-IT" smtClean="0"/>
              <a:t>‹N°›</a:t>
            </a:fld>
            <a:endParaRPr lang="it-IT"/>
          </a:p>
        </p:txBody>
      </p:sp>
      <p:sp>
        <p:nvSpPr>
          <p:cNvPr id="9" name="Content Placeholder 8"/>
          <p:cNvSpPr>
            <a:spLocks noGrp="1"/>
          </p:cNvSpPr>
          <p:nvPr>
            <p:ph sz="quarter" idx="13"/>
          </p:nvPr>
        </p:nvSpPr>
        <p:spPr>
          <a:xfrm>
            <a:off x="676655" y="2679192"/>
            <a:ext cx="3822192" cy="3447288"/>
          </a:xfrm>
        </p:spPr>
        <p:txBody>
          <a:bodyPr/>
          <a:lstStyle/>
          <a:p>
            <a:pPr lvl="0"/>
            <a:r>
              <a:rPr lang="fr-FR"/>
              <a:t>Fare clic per modificare gli stili del testo dello schema</a:t>
            </a:r>
          </a:p>
          <a:p>
            <a:pPr lvl="1"/>
            <a:r>
              <a:rPr lang="fr-FR"/>
              <a:t>Secondo livello</a:t>
            </a:r>
          </a:p>
          <a:p>
            <a:pPr lvl="2"/>
            <a:r>
              <a:rPr lang="fr-FR"/>
              <a:t>Terzo livello</a:t>
            </a:r>
          </a:p>
          <a:p>
            <a:pPr lvl="3"/>
            <a:r>
              <a:rPr lang="fr-FR"/>
              <a:t>Quarto livello</a:t>
            </a:r>
          </a:p>
          <a:p>
            <a:pPr lvl="4"/>
            <a:r>
              <a:rPr lang="fr-FR"/>
              <a:t>Quinto livello</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fr-FR"/>
              <a:t>Fare clic per modificare gli stili del testo dello schema</a:t>
            </a:r>
          </a:p>
          <a:p>
            <a:pPr lvl="1"/>
            <a:r>
              <a:rPr lang="fr-FR"/>
              <a:t>Secondo livello</a:t>
            </a:r>
          </a:p>
          <a:p>
            <a:pPr lvl="2"/>
            <a:r>
              <a:rPr lang="fr-FR"/>
              <a:t>Terzo livello</a:t>
            </a:r>
          </a:p>
          <a:p>
            <a:pPr lvl="3"/>
            <a:r>
              <a:rPr lang="fr-FR"/>
              <a:t>Quarto livello</a:t>
            </a:r>
          </a:p>
          <a:p>
            <a:pPr lvl="4"/>
            <a:r>
              <a:rPr lang="fr-FR"/>
              <a:t>Quinto livello</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Fare clic per modificare stile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Fare clic per modificare gli stili del testo dello schema</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fr-FR"/>
              <a:t>Fare clic per modificare gli stili del testo dello schema</a:t>
            </a:r>
          </a:p>
          <a:p>
            <a:pPr lvl="1"/>
            <a:r>
              <a:rPr lang="fr-FR"/>
              <a:t>Secondo livello</a:t>
            </a:r>
          </a:p>
          <a:p>
            <a:pPr lvl="2"/>
            <a:r>
              <a:rPr lang="fr-FR"/>
              <a:t>Terzo livello</a:t>
            </a:r>
          </a:p>
          <a:p>
            <a:pPr lvl="3"/>
            <a:r>
              <a:rPr lang="fr-FR"/>
              <a:t>Quarto livello</a:t>
            </a:r>
          </a:p>
          <a:p>
            <a:pPr lvl="4"/>
            <a:r>
              <a:rPr lang="fr-FR"/>
              <a:t>Quinto livello</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Fare clic per modificare gli stili del testo dello schema</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fr-FR"/>
              <a:t>Fare clic per modificare gli stili del testo dello schema</a:t>
            </a:r>
          </a:p>
          <a:p>
            <a:pPr lvl="1"/>
            <a:r>
              <a:rPr lang="fr-FR"/>
              <a:t>Secondo livello</a:t>
            </a:r>
          </a:p>
          <a:p>
            <a:pPr lvl="2"/>
            <a:r>
              <a:rPr lang="fr-FR"/>
              <a:t>Terzo livello</a:t>
            </a:r>
          </a:p>
          <a:p>
            <a:pPr lvl="3"/>
            <a:r>
              <a:rPr lang="fr-FR"/>
              <a:t>Quarto livello</a:t>
            </a:r>
          </a:p>
          <a:p>
            <a:pPr lvl="4"/>
            <a:r>
              <a:rPr lang="fr-FR"/>
              <a:t>Quinto livello</a:t>
            </a:r>
            <a:endParaRPr lang="en-US" dirty="0"/>
          </a:p>
        </p:txBody>
      </p:sp>
      <p:sp>
        <p:nvSpPr>
          <p:cNvPr id="7" name="Date Placeholder 6"/>
          <p:cNvSpPr>
            <a:spLocks noGrp="1"/>
          </p:cNvSpPr>
          <p:nvPr>
            <p:ph type="dt" sz="half" idx="10"/>
          </p:nvPr>
        </p:nvSpPr>
        <p:spPr/>
        <p:txBody>
          <a:bodyPr/>
          <a:lstStyle/>
          <a:p>
            <a:fld id="{20E5F428-EBB6-2248-806E-D5EA1DB1B640}" type="datetimeFigureOut">
              <a:rPr lang="it-IT" smtClean="0"/>
              <a:t>07/12/2023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2D6A395E-D188-7646-BDAE-26C39091C8A5}" type="slidenum">
              <a:rPr lang="it-IT" smtClean="0"/>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Fare clic per modificare stile</a:t>
            </a:r>
            <a:endParaRPr lang="en-US"/>
          </a:p>
        </p:txBody>
      </p:sp>
      <p:sp>
        <p:nvSpPr>
          <p:cNvPr id="3" name="Date Placeholder 2"/>
          <p:cNvSpPr>
            <a:spLocks noGrp="1"/>
          </p:cNvSpPr>
          <p:nvPr>
            <p:ph type="dt" sz="half" idx="10"/>
          </p:nvPr>
        </p:nvSpPr>
        <p:spPr/>
        <p:txBody>
          <a:bodyPr/>
          <a:lstStyle/>
          <a:p>
            <a:fld id="{20E5F428-EBB6-2248-806E-D5EA1DB1B640}" type="datetimeFigureOut">
              <a:rPr lang="it-IT" smtClean="0"/>
              <a:t>07/12/2023</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2D6A395E-D188-7646-BDAE-26C39091C8A5}" type="slidenum">
              <a:rPr lang="it-IT" smtClean="0"/>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20E5F428-EBB6-2248-806E-D5EA1DB1B640}" type="datetimeFigureOut">
              <a:rPr lang="it-IT" smtClean="0"/>
              <a:t>07/12/2023</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2D6A395E-D188-7646-BDAE-26C39091C8A5}" type="slidenum">
              <a:rPr lang="it-IT" smtClean="0"/>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20E5F428-EBB6-2248-806E-D5EA1DB1B640}" type="datetimeFigureOut">
              <a:rPr lang="it-IT" smtClean="0"/>
              <a:t>07/12/2023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2D6A395E-D188-7646-BDAE-26C39091C8A5}" type="slidenum">
              <a:rPr lang="it-IT" smtClean="0"/>
              <a:t>‹N°›</a:t>
            </a:fld>
            <a:endParaRPr lang="it-IT"/>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Fare clic per modificare gli stili del testo dello schema</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fr-FR"/>
              <a:t>Fare clic per modificare stile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fr-FR"/>
              <a:t>Fare clic per modificare gli stili del testo dello schema</a:t>
            </a:r>
          </a:p>
          <a:p>
            <a:pPr lvl="1"/>
            <a:r>
              <a:rPr lang="fr-FR"/>
              <a:t>Secondo livello</a:t>
            </a:r>
          </a:p>
          <a:p>
            <a:pPr lvl="2"/>
            <a:r>
              <a:rPr lang="fr-FR"/>
              <a:t>Terzo livello</a:t>
            </a:r>
          </a:p>
          <a:p>
            <a:pPr lvl="3"/>
            <a:r>
              <a:rPr lang="fr-FR"/>
              <a:t>Quarto livello</a:t>
            </a:r>
          </a:p>
          <a:p>
            <a:pPr lvl="4"/>
            <a:r>
              <a:rPr lang="fr-FR"/>
              <a:t>Quinto livello</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fr-FR"/>
              <a:t>Fare clic per modificare stile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Fare clic per modificare gli stili del testo dello schema</a:t>
            </a:r>
          </a:p>
        </p:txBody>
      </p:sp>
      <p:sp>
        <p:nvSpPr>
          <p:cNvPr id="5" name="Date Placeholder 4"/>
          <p:cNvSpPr>
            <a:spLocks noGrp="1"/>
          </p:cNvSpPr>
          <p:nvPr>
            <p:ph type="dt" sz="half" idx="10"/>
          </p:nvPr>
        </p:nvSpPr>
        <p:spPr/>
        <p:txBody>
          <a:bodyPr/>
          <a:lstStyle/>
          <a:p>
            <a:fld id="{20E5F428-EBB6-2248-806E-D5EA1DB1B640}" type="datetimeFigureOut">
              <a:rPr lang="it-IT" smtClean="0"/>
              <a:t>07/12/2023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2D6A395E-D188-7646-BDAE-26C39091C8A5}" type="slidenum">
              <a:rPr lang="it-IT" smtClean="0"/>
              <a:t>‹N°›</a:t>
            </a:fld>
            <a:endParaRPr lang="it-IT"/>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Trascinare l'immagine su un segnaposto o fare clic sull'icona per aggiungerla</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8593DE">
            <a:alpha val="95000"/>
          </a:srgbClr>
        </a:solidFill>
        <a:effectLst/>
      </p:bgPr>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fr-FR"/>
              <a:t>Fare clic per modificare stile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20E5F428-EBB6-2248-806E-D5EA1DB1B640}" type="datetimeFigureOut">
              <a:rPr lang="it-IT" smtClean="0"/>
              <a:t>07/12/2023</a:t>
            </a:fld>
            <a:endParaRPr lang="it-IT"/>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it-IT"/>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2D6A395E-D188-7646-BDAE-26C39091C8A5}" type="slidenum">
              <a:rPr lang="it-IT" smtClean="0"/>
              <a:t>‹N°›</a:t>
            </a:fld>
            <a:endParaRPr lang="it-IT"/>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fr-FR"/>
              <a:t>Fare clic per modificare gli stili del testo dello schema</a:t>
            </a:r>
          </a:p>
          <a:p>
            <a:pPr lvl="1"/>
            <a:r>
              <a:rPr lang="fr-FR"/>
              <a:t>Secondo livello</a:t>
            </a:r>
          </a:p>
          <a:p>
            <a:pPr lvl="2"/>
            <a:r>
              <a:rPr lang="fr-FR"/>
              <a:t>Terzo livello</a:t>
            </a:r>
          </a:p>
          <a:p>
            <a:pPr lvl="3"/>
            <a:r>
              <a:rPr lang="fr-FR"/>
              <a:t>Quarto livello</a:t>
            </a:r>
          </a:p>
          <a:p>
            <a:pPr lvl="4"/>
            <a:r>
              <a:rPr lang="fr-FR"/>
              <a:t>Quinto livello</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package" Target="../embeddings/Microsoft_Word_Document.docx"/><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package" Target="../embeddings/Microsoft_Word_Document1.docx"/><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package" Target="../embeddings/Microsoft_Word_Document2.docx"/><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package" Target="../embeddings/Microsoft_Word_Document3.docx"/><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5" name="Titolo 1"/>
          <p:cNvSpPr>
            <a:spLocks noGrp="1"/>
          </p:cNvSpPr>
          <p:nvPr>
            <p:ph type="ctrTitle"/>
          </p:nvPr>
        </p:nvSpPr>
        <p:spPr>
          <a:xfrm>
            <a:off x="3733015" y="1512609"/>
            <a:ext cx="4593210" cy="2500656"/>
          </a:xfrm>
        </p:spPr>
        <p:txBody>
          <a:bodyPr>
            <a:normAutofit/>
          </a:bodyPr>
          <a:lstStyle/>
          <a:p>
            <a:r>
              <a:rPr lang="it-IT" altLang="ja-JP" b="1" dirty="0">
                <a:solidFill>
                  <a:schemeClr val="bg1"/>
                </a:solidFill>
                <a:latin typeface="Candara" charset="0"/>
              </a:rPr>
              <a:t>Diaporama </a:t>
            </a:r>
            <a:br>
              <a:rPr lang="it-IT" altLang="ja-JP" b="1" dirty="0">
                <a:solidFill>
                  <a:schemeClr val="bg1"/>
                </a:solidFill>
                <a:latin typeface="Candara" charset="0"/>
              </a:rPr>
            </a:br>
            <a:r>
              <a:rPr lang="it-IT" altLang="ja-JP" b="1" dirty="0">
                <a:solidFill>
                  <a:schemeClr val="bg1"/>
                </a:solidFill>
                <a:latin typeface="Candara" charset="0"/>
              </a:rPr>
              <a:t>Présentation </a:t>
            </a:r>
            <a:br>
              <a:rPr lang="it-IT" altLang="ja-JP" b="1" dirty="0">
                <a:solidFill>
                  <a:schemeClr val="bg1"/>
                </a:solidFill>
                <a:latin typeface="Candara" charset="0"/>
              </a:rPr>
            </a:br>
            <a:r>
              <a:rPr lang="it-IT" altLang="ja-JP" b="1" dirty="0">
                <a:solidFill>
                  <a:schemeClr val="bg1"/>
                </a:solidFill>
                <a:latin typeface="Candara" charset="0"/>
              </a:rPr>
              <a:t>Module Bâtir</a:t>
            </a:r>
            <a:endParaRPr lang="it-IT" b="1" dirty="0">
              <a:solidFill>
                <a:schemeClr val="bg1"/>
              </a:solidFill>
              <a:latin typeface="Candara" charset="0"/>
            </a:endParaRPr>
          </a:p>
        </p:txBody>
      </p:sp>
      <p:pic>
        <p:nvPicPr>
          <p:cNvPr id="5" name="Image 4" descr="Une image contenant art, dessin humoristique&#10;&#10;Description générée automatiquement">
            <a:extLst>
              <a:ext uri="{FF2B5EF4-FFF2-40B4-BE49-F238E27FC236}">
                <a16:creationId xmlns:a16="http://schemas.microsoft.com/office/drawing/2014/main" id="{BCD12EB2-A8F6-8E39-D117-D150195538EC}"/>
              </a:ext>
            </a:extLst>
          </p:cNvPr>
          <p:cNvPicPr>
            <a:picLocks noChangeAspect="1"/>
          </p:cNvPicPr>
          <p:nvPr/>
        </p:nvPicPr>
        <p:blipFill>
          <a:blip r:embed="rId2"/>
          <a:stretch>
            <a:fillRect/>
          </a:stretch>
        </p:blipFill>
        <p:spPr>
          <a:xfrm>
            <a:off x="1015738" y="842520"/>
            <a:ext cx="2822215" cy="3419573"/>
          </a:xfrm>
          <a:prstGeom prst="rect">
            <a:avLst/>
          </a:prstGeom>
        </p:spPr>
      </p:pic>
    </p:spTree>
    <p:extLst>
      <p:ext uri="{BB962C8B-B14F-4D97-AF65-F5344CB8AC3E}">
        <p14:creationId xmlns:p14="http://schemas.microsoft.com/office/powerpoint/2010/main" val="3016499020"/>
      </p:ext>
    </p:extLst>
  </p:cSld>
  <p:clrMapOvr>
    <a:masterClrMapping/>
  </p:clrMapOvr>
  <p:transition>
    <p:dissolve/>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6" descr="PSAUME 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014264" y="0"/>
            <a:ext cx="7068356" cy="6858000"/>
          </a:xfrm>
          <a:prstGeom prst="rect">
            <a:avLst/>
          </a:prstGeom>
          <a:noFill/>
        </p:spPr>
      </p:pic>
    </p:spTree>
    <p:extLst>
      <p:ext uri="{BB962C8B-B14F-4D97-AF65-F5344CB8AC3E}">
        <p14:creationId xmlns:p14="http://schemas.microsoft.com/office/powerpoint/2010/main" val="2180674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265545" y="2343727"/>
            <a:ext cx="8659091" cy="4076123"/>
          </a:xfrm>
        </p:spPr>
        <p:txBody>
          <a:bodyPr>
            <a:normAutofit fontScale="62500" lnSpcReduction="20000"/>
          </a:bodyPr>
          <a:lstStyle/>
          <a:p>
            <a:pPr marL="0" indent="0">
              <a:buNone/>
            </a:pPr>
            <a:r>
              <a:rPr lang="it-IT" dirty="0"/>
              <a:t>02 </a:t>
            </a:r>
            <a:r>
              <a:rPr lang="it-IT" dirty="0" err="1"/>
              <a:t>Mon</a:t>
            </a:r>
            <a:r>
              <a:rPr lang="it-IT" dirty="0"/>
              <a:t> </a:t>
            </a:r>
            <a:r>
              <a:rPr lang="it-IT" dirty="0" err="1"/>
              <a:t>Dieu</a:t>
            </a:r>
            <a:r>
              <a:rPr lang="it-IT" dirty="0"/>
              <a:t>, </a:t>
            </a:r>
            <a:r>
              <a:rPr lang="it-IT" dirty="0" err="1"/>
              <a:t>mon</a:t>
            </a:r>
            <a:r>
              <a:rPr lang="it-IT" dirty="0"/>
              <a:t> </a:t>
            </a:r>
            <a:r>
              <a:rPr lang="it-IT" dirty="0" err="1"/>
              <a:t>Dieu</a:t>
            </a:r>
            <a:r>
              <a:rPr lang="it-IT" dirty="0"/>
              <a:t>, </a:t>
            </a:r>
            <a:r>
              <a:rPr lang="it-IT" dirty="0" err="1"/>
              <a:t>pourquoi</a:t>
            </a:r>
            <a:r>
              <a:rPr lang="it-IT" dirty="0"/>
              <a:t> m'</a:t>
            </a:r>
            <a:r>
              <a:rPr lang="it-IT" dirty="0" err="1"/>
              <a:t>as</a:t>
            </a:r>
            <a:r>
              <a:rPr lang="it-IT" dirty="0"/>
              <a:t>-tu </a:t>
            </a:r>
            <a:r>
              <a:rPr lang="it-IT" dirty="0" err="1"/>
              <a:t>abandonne</a:t>
            </a:r>
            <a:r>
              <a:rPr lang="it-IT" dirty="0"/>
              <a:t>́ ? Le </a:t>
            </a:r>
            <a:r>
              <a:rPr lang="it-IT" dirty="0" err="1"/>
              <a:t>salut</a:t>
            </a:r>
            <a:r>
              <a:rPr lang="it-IT" dirty="0"/>
              <a:t> est </a:t>
            </a:r>
            <a:r>
              <a:rPr lang="it-IT" dirty="0" err="1"/>
              <a:t>loin</a:t>
            </a:r>
            <a:r>
              <a:rPr lang="it-IT" dirty="0"/>
              <a:t> de </a:t>
            </a:r>
            <a:r>
              <a:rPr lang="it-IT" dirty="0" err="1"/>
              <a:t>moi</a:t>
            </a:r>
            <a:r>
              <a:rPr lang="it-IT" dirty="0"/>
              <a:t>, </a:t>
            </a:r>
            <a:r>
              <a:rPr lang="it-IT" dirty="0" err="1"/>
              <a:t>loin</a:t>
            </a:r>
            <a:r>
              <a:rPr lang="it-IT" dirty="0"/>
              <a:t> </a:t>
            </a:r>
            <a:r>
              <a:rPr lang="it-IT" dirty="0" err="1"/>
              <a:t>des</a:t>
            </a:r>
            <a:r>
              <a:rPr lang="it-IT" dirty="0"/>
              <a:t> </a:t>
            </a:r>
            <a:r>
              <a:rPr lang="it-IT" dirty="0" err="1"/>
              <a:t>mots</a:t>
            </a:r>
            <a:r>
              <a:rPr lang="it-IT" dirty="0"/>
              <a:t> </a:t>
            </a:r>
            <a:r>
              <a:rPr lang="it-IT" dirty="0" err="1"/>
              <a:t>que</a:t>
            </a:r>
            <a:r>
              <a:rPr lang="it-IT" dirty="0"/>
              <a:t> je </a:t>
            </a:r>
            <a:r>
              <a:rPr lang="it-IT" dirty="0" err="1"/>
              <a:t>rugis</a:t>
            </a:r>
            <a:r>
              <a:rPr lang="it-IT" dirty="0"/>
              <a:t>. </a:t>
            </a:r>
          </a:p>
          <a:p>
            <a:pPr marL="0" indent="0">
              <a:buNone/>
            </a:pPr>
            <a:r>
              <a:rPr lang="it-IT" dirty="0"/>
              <a:t>03 </a:t>
            </a:r>
            <a:r>
              <a:rPr lang="it-IT" dirty="0" err="1"/>
              <a:t>Mon</a:t>
            </a:r>
            <a:r>
              <a:rPr lang="it-IT" dirty="0"/>
              <a:t> </a:t>
            </a:r>
            <a:r>
              <a:rPr lang="it-IT" dirty="0" err="1"/>
              <a:t>Dieu</a:t>
            </a:r>
            <a:r>
              <a:rPr lang="it-IT" dirty="0"/>
              <a:t>, </a:t>
            </a:r>
            <a:r>
              <a:rPr lang="it-IT" dirty="0" err="1"/>
              <a:t>j'appelle</a:t>
            </a:r>
            <a:r>
              <a:rPr lang="it-IT" dirty="0"/>
              <a:t> tout le jour, et tu ne </a:t>
            </a:r>
            <a:r>
              <a:rPr lang="it-IT" dirty="0" err="1"/>
              <a:t>réponds</a:t>
            </a:r>
            <a:r>
              <a:rPr lang="it-IT" dirty="0"/>
              <a:t> </a:t>
            </a:r>
            <a:r>
              <a:rPr lang="it-IT" dirty="0" err="1"/>
              <a:t>pas</a:t>
            </a:r>
            <a:r>
              <a:rPr lang="it-IT" dirty="0"/>
              <a:t> ; </a:t>
            </a:r>
            <a:r>
              <a:rPr lang="it-IT" dirty="0" err="1"/>
              <a:t>même</a:t>
            </a:r>
            <a:r>
              <a:rPr lang="it-IT" dirty="0"/>
              <a:t> la </a:t>
            </a:r>
            <a:r>
              <a:rPr lang="it-IT" dirty="0" err="1"/>
              <a:t>nuit</a:t>
            </a:r>
            <a:r>
              <a:rPr lang="it-IT" dirty="0"/>
              <a:t>, je n'ai </a:t>
            </a:r>
            <a:r>
              <a:rPr lang="it-IT" dirty="0" err="1"/>
              <a:t>pas</a:t>
            </a:r>
            <a:r>
              <a:rPr lang="it-IT" dirty="0"/>
              <a:t> de </a:t>
            </a:r>
            <a:r>
              <a:rPr lang="it-IT" dirty="0" err="1"/>
              <a:t>repos</a:t>
            </a:r>
            <a:r>
              <a:rPr lang="it-IT" dirty="0"/>
              <a:t>. </a:t>
            </a:r>
          </a:p>
          <a:p>
            <a:pPr marL="0" indent="0">
              <a:buNone/>
            </a:pPr>
            <a:r>
              <a:rPr lang="it-IT" dirty="0"/>
              <a:t>07 Et </a:t>
            </a:r>
            <a:r>
              <a:rPr lang="it-IT" dirty="0" err="1"/>
              <a:t>moi</a:t>
            </a:r>
            <a:r>
              <a:rPr lang="it-IT" dirty="0"/>
              <a:t>, je </a:t>
            </a:r>
            <a:r>
              <a:rPr lang="it-IT" dirty="0" err="1"/>
              <a:t>suis</a:t>
            </a:r>
            <a:r>
              <a:rPr lang="it-IT" dirty="0"/>
              <a:t> un ver, </a:t>
            </a:r>
            <a:r>
              <a:rPr lang="it-IT" dirty="0" err="1"/>
              <a:t>pas</a:t>
            </a:r>
            <a:r>
              <a:rPr lang="it-IT" dirty="0"/>
              <a:t> un </a:t>
            </a:r>
            <a:r>
              <a:rPr lang="it-IT" dirty="0" err="1"/>
              <a:t>homme</a:t>
            </a:r>
            <a:r>
              <a:rPr lang="it-IT" dirty="0"/>
              <a:t>, </a:t>
            </a:r>
            <a:r>
              <a:rPr lang="it-IT" dirty="0" err="1"/>
              <a:t>raille</a:t>
            </a:r>
            <a:r>
              <a:rPr lang="it-IT" dirty="0"/>
              <a:t>́ par </a:t>
            </a:r>
            <a:r>
              <a:rPr lang="it-IT" dirty="0" err="1"/>
              <a:t>les</a:t>
            </a:r>
            <a:r>
              <a:rPr lang="it-IT" dirty="0"/>
              <a:t> gens, </a:t>
            </a:r>
            <a:r>
              <a:rPr lang="it-IT" dirty="0" err="1"/>
              <a:t>rejete</a:t>
            </a:r>
            <a:r>
              <a:rPr lang="it-IT" dirty="0"/>
              <a:t>́ par le </a:t>
            </a:r>
            <a:r>
              <a:rPr lang="it-IT" dirty="0" err="1"/>
              <a:t>peuple</a:t>
            </a:r>
            <a:r>
              <a:rPr lang="it-IT" dirty="0"/>
              <a:t>. </a:t>
            </a:r>
          </a:p>
          <a:p>
            <a:pPr marL="0" indent="0">
              <a:buNone/>
            </a:pPr>
            <a:r>
              <a:rPr lang="it-IT" dirty="0"/>
              <a:t>08 </a:t>
            </a:r>
            <a:r>
              <a:rPr lang="it-IT" dirty="0" err="1"/>
              <a:t>Tous</a:t>
            </a:r>
            <a:r>
              <a:rPr lang="it-IT" dirty="0"/>
              <a:t> </a:t>
            </a:r>
            <a:r>
              <a:rPr lang="it-IT" dirty="0" err="1"/>
              <a:t>ceux</a:t>
            </a:r>
            <a:r>
              <a:rPr lang="it-IT" dirty="0"/>
              <a:t> qui me </a:t>
            </a:r>
            <a:r>
              <a:rPr lang="it-IT" dirty="0" err="1"/>
              <a:t>voient</a:t>
            </a:r>
            <a:r>
              <a:rPr lang="it-IT" dirty="0"/>
              <a:t> me </a:t>
            </a:r>
            <a:r>
              <a:rPr lang="it-IT" dirty="0" err="1"/>
              <a:t>bafouent</a:t>
            </a:r>
            <a:r>
              <a:rPr lang="it-IT" dirty="0"/>
              <a:t>,  </a:t>
            </a:r>
            <a:r>
              <a:rPr lang="it-IT" dirty="0" err="1"/>
              <a:t>ils</a:t>
            </a:r>
            <a:r>
              <a:rPr lang="it-IT" dirty="0"/>
              <a:t> </a:t>
            </a:r>
            <a:r>
              <a:rPr lang="it-IT" dirty="0" err="1"/>
              <a:t>ricanent</a:t>
            </a:r>
            <a:r>
              <a:rPr lang="it-IT" dirty="0"/>
              <a:t> et </a:t>
            </a:r>
            <a:r>
              <a:rPr lang="it-IT" dirty="0" err="1"/>
              <a:t>hochent</a:t>
            </a:r>
            <a:r>
              <a:rPr lang="it-IT" dirty="0"/>
              <a:t> la </a:t>
            </a:r>
            <a:r>
              <a:rPr lang="it-IT" dirty="0" err="1"/>
              <a:t>tête</a:t>
            </a:r>
            <a:r>
              <a:rPr lang="it-IT" dirty="0"/>
              <a:t> :</a:t>
            </a:r>
            <a:br>
              <a:rPr lang="it-IT" dirty="0"/>
            </a:br>
            <a:r>
              <a:rPr lang="it-IT" dirty="0"/>
              <a:t>09 « Il </a:t>
            </a:r>
            <a:r>
              <a:rPr lang="it-IT" dirty="0" err="1"/>
              <a:t>comptait</a:t>
            </a:r>
            <a:r>
              <a:rPr lang="it-IT" dirty="0"/>
              <a:t> </a:t>
            </a:r>
            <a:r>
              <a:rPr lang="it-IT" dirty="0" err="1"/>
              <a:t>sur</a:t>
            </a:r>
            <a:r>
              <a:rPr lang="it-IT" dirty="0"/>
              <a:t> le </a:t>
            </a:r>
            <a:r>
              <a:rPr lang="it-IT" dirty="0" err="1"/>
              <a:t>Seigneur</a:t>
            </a:r>
            <a:r>
              <a:rPr lang="it-IT" dirty="0"/>
              <a:t> : </a:t>
            </a:r>
            <a:r>
              <a:rPr lang="it-IT" dirty="0" err="1"/>
              <a:t>qu'il</a:t>
            </a:r>
            <a:r>
              <a:rPr lang="it-IT" dirty="0"/>
              <a:t> le </a:t>
            </a:r>
            <a:r>
              <a:rPr lang="it-IT" dirty="0" err="1"/>
              <a:t>délivre</a:t>
            </a:r>
            <a:r>
              <a:rPr lang="it-IT" dirty="0"/>
              <a:t> ! </a:t>
            </a:r>
            <a:r>
              <a:rPr lang="it-IT" dirty="0" err="1"/>
              <a:t>Qu'il</a:t>
            </a:r>
            <a:r>
              <a:rPr lang="it-IT" dirty="0"/>
              <a:t> le </a:t>
            </a:r>
            <a:r>
              <a:rPr lang="it-IT" dirty="0" err="1"/>
              <a:t>sauve</a:t>
            </a:r>
            <a:r>
              <a:rPr lang="it-IT" dirty="0"/>
              <a:t>, </a:t>
            </a:r>
            <a:r>
              <a:rPr lang="it-IT" dirty="0" err="1"/>
              <a:t>puisqu'il</a:t>
            </a:r>
            <a:r>
              <a:rPr lang="it-IT" dirty="0"/>
              <a:t> est son ami ! » </a:t>
            </a:r>
          </a:p>
          <a:p>
            <a:pPr marL="0" indent="0">
              <a:buNone/>
            </a:pPr>
            <a:r>
              <a:rPr lang="it-IT" dirty="0"/>
              <a:t>10 C'est </a:t>
            </a:r>
            <a:r>
              <a:rPr lang="it-IT" dirty="0" err="1"/>
              <a:t>toi</a:t>
            </a:r>
            <a:r>
              <a:rPr lang="it-IT" dirty="0"/>
              <a:t> qui m'</a:t>
            </a:r>
            <a:r>
              <a:rPr lang="it-IT" dirty="0" err="1"/>
              <a:t>as</a:t>
            </a:r>
            <a:r>
              <a:rPr lang="it-IT" dirty="0"/>
              <a:t> </a:t>
            </a:r>
            <a:r>
              <a:rPr lang="it-IT" dirty="0" err="1"/>
              <a:t>tire</a:t>
            </a:r>
            <a:r>
              <a:rPr lang="it-IT" dirty="0"/>
              <a:t>́ </a:t>
            </a:r>
            <a:r>
              <a:rPr lang="it-IT" dirty="0" err="1"/>
              <a:t>du</a:t>
            </a:r>
            <a:r>
              <a:rPr lang="it-IT" dirty="0"/>
              <a:t> ventre de ma </a:t>
            </a:r>
            <a:r>
              <a:rPr lang="it-IT" dirty="0" err="1"/>
              <a:t>mère</a:t>
            </a:r>
            <a:r>
              <a:rPr lang="it-IT" dirty="0"/>
              <a:t>, qui m'a </a:t>
            </a:r>
            <a:r>
              <a:rPr lang="it-IT" dirty="0" err="1"/>
              <a:t>mis</a:t>
            </a:r>
            <a:r>
              <a:rPr lang="it-IT" dirty="0"/>
              <a:t> en </a:t>
            </a:r>
            <a:r>
              <a:rPr lang="it-IT" dirty="0" err="1"/>
              <a:t>sûrete</a:t>
            </a:r>
            <a:r>
              <a:rPr lang="it-IT" dirty="0"/>
              <a:t>́ </a:t>
            </a:r>
            <a:r>
              <a:rPr lang="it-IT" dirty="0" err="1"/>
              <a:t>entre</a:t>
            </a:r>
            <a:r>
              <a:rPr lang="it-IT" dirty="0"/>
              <a:t> </a:t>
            </a:r>
            <a:r>
              <a:rPr lang="it-IT" dirty="0" err="1"/>
              <a:t>ses</a:t>
            </a:r>
            <a:r>
              <a:rPr lang="it-IT" dirty="0"/>
              <a:t> </a:t>
            </a:r>
            <a:r>
              <a:rPr lang="it-IT" dirty="0" err="1"/>
              <a:t>bras</a:t>
            </a:r>
            <a:r>
              <a:rPr lang="it-IT" dirty="0"/>
              <a:t>. </a:t>
            </a:r>
          </a:p>
          <a:p>
            <a:pPr marL="0" indent="0">
              <a:buNone/>
            </a:pPr>
            <a:r>
              <a:rPr lang="it-IT" dirty="0"/>
              <a:t>11 A </a:t>
            </a:r>
            <a:r>
              <a:rPr lang="it-IT" dirty="0" err="1"/>
              <a:t>toi</a:t>
            </a:r>
            <a:r>
              <a:rPr lang="it-IT" dirty="0"/>
              <a:t> je </a:t>
            </a:r>
            <a:r>
              <a:rPr lang="it-IT" dirty="0" err="1"/>
              <a:t>fus</a:t>
            </a:r>
            <a:r>
              <a:rPr lang="it-IT" dirty="0"/>
              <a:t> </a:t>
            </a:r>
            <a:r>
              <a:rPr lang="it-IT" dirty="0" err="1"/>
              <a:t>confie</a:t>
            </a:r>
            <a:r>
              <a:rPr lang="it-IT" dirty="0"/>
              <a:t>́ </a:t>
            </a:r>
            <a:r>
              <a:rPr lang="it-IT" dirty="0" err="1"/>
              <a:t>dès</a:t>
            </a:r>
            <a:r>
              <a:rPr lang="it-IT" dirty="0"/>
              <a:t> ma </a:t>
            </a:r>
            <a:r>
              <a:rPr lang="it-IT" dirty="0" err="1"/>
              <a:t>naissance</a:t>
            </a:r>
            <a:r>
              <a:rPr lang="it-IT" dirty="0"/>
              <a:t> ; </a:t>
            </a:r>
            <a:r>
              <a:rPr lang="it-IT" dirty="0" err="1"/>
              <a:t>dès</a:t>
            </a:r>
            <a:r>
              <a:rPr lang="it-IT" dirty="0"/>
              <a:t> le ventre de ma </a:t>
            </a:r>
            <a:r>
              <a:rPr lang="it-IT" dirty="0" err="1"/>
              <a:t>mère</a:t>
            </a:r>
            <a:r>
              <a:rPr lang="it-IT" dirty="0"/>
              <a:t>, tu es </a:t>
            </a:r>
            <a:r>
              <a:rPr lang="it-IT" dirty="0" err="1"/>
              <a:t>mon</a:t>
            </a:r>
            <a:r>
              <a:rPr lang="it-IT" dirty="0"/>
              <a:t> </a:t>
            </a:r>
            <a:r>
              <a:rPr lang="it-IT" dirty="0" err="1"/>
              <a:t>Dieu</a:t>
            </a:r>
            <a:r>
              <a:rPr lang="it-IT" dirty="0"/>
              <a:t>. </a:t>
            </a:r>
          </a:p>
          <a:p>
            <a:pPr marL="0" indent="0">
              <a:buNone/>
            </a:pPr>
            <a:r>
              <a:rPr lang="it-IT" dirty="0"/>
              <a:t>12 Ne </a:t>
            </a:r>
            <a:r>
              <a:rPr lang="it-IT" dirty="0" err="1"/>
              <a:t>sois</a:t>
            </a:r>
            <a:r>
              <a:rPr lang="it-IT" dirty="0"/>
              <a:t> </a:t>
            </a:r>
            <a:r>
              <a:rPr lang="it-IT" dirty="0" err="1"/>
              <a:t>pas</a:t>
            </a:r>
            <a:r>
              <a:rPr lang="it-IT" dirty="0"/>
              <a:t> </a:t>
            </a:r>
            <a:r>
              <a:rPr lang="it-IT" dirty="0" err="1"/>
              <a:t>loin</a:t>
            </a:r>
            <a:r>
              <a:rPr lang="it-IT" dirty="0"/>
              <a:t> : l'</a:t>
            </a:r>
            <a:r>
              <a:rPr lang="it-IT" dirty="0" err="1"/>
              <a:t>angoisse</a:t>
            </a:r>
            <a:r>
              <a:rPr lang="it-IT" dirty="0"/>
              <a:t> est </a:t>
            </a:r>
            <a:r>
              <a:rPr lang="it-IT" dirty="0" err="1"/>
              <a:t>proche</a:t>
            </a:r>
            <a:r>
              <a:rPr lang="it-IT" dirty="0"/>
              <a:t>, je n'ai </a:t>
            </a:r>
            <a:r>
              <a:rPr lang="it-IT" dirty="0" err="1"/>
              <a:t>personne</a:t>
            </a:r>
            <a:r>
              <a:rPr lang="it-IT" dirty="0"/>
              <a:t> pour m'</a:t>
            </a:r>
            <a:r>
              <a:rPr lang="it-IT" dirty="0" err="1"/>
              <a:t>aider</a:t>
            </a:r>
            <a:r>
              <a:rPr lang="it-IT" dirty="0"/>
              <a:t>.</a:t>
            </a:r>
          </a:p>
          <a:p>
            <a:pPr marL="0" indent="0">
              <a:buNone/>
            </a:pPr>
            <a:r>
              <a:rPr lang="it-IT" dirty="0"/>
              <a:t>17 </a:t>
            </a:r>
            <a:r>
              <a:rPr lang="it-IT" dirty="0" err="1"/>
              <a:t>Oui</a:t>
            </a:r>
            <a:r>
              <a:rPr lang="it-IT" dirty="0"/>
              <a:t>, </a:t>
            </a:r>
            <a:r>
              <a:rPr lang="it-IT" dirty="0" err="1"/>
              <a:t>des</a:t>
            </a:r>
            <a:r>
              <a:rPr lang="it-IT" dirty="0"/>
              <a:t> </a:t>
            </a:r>
            <a:r>
              <a:rPr lang="it-IT" dirty="0" err="1"/>
              <a:t>chiens</a:t>
            </a:r>
            <a:r>
              <a:rPr lang="it-IT" dirty="0"/>
              <a:t> me </a:t>
            </a:r>
            <a:r>
              <a:rPr lang="it-IT" dirty="0" err="1"/>
              <a:t>cernent</a:t>
            </a:r>
            <a:r>
              <a:rPr lang="it-IT" dirty="0"/>
              <a:t>, une bande de </a:t>
            </a:r>
            <a:r>
              <a:rPr lang="it-IT" dirty="0" err="1"/>
              <a:t>vauriens</a:t>
            </a:r>
            <a:r>
              <a:rPr lang="it-IT" dirty="0"/>
              <a:t> m'</a:t>
            </a:r>
            <a:r>
              <a:rPr lang="it-IT" dirty="0" err="1"/>
              <a:t>entoure</a:t>
            </a:r>
            <a:r>
              <a:rPr lang="it-IT" dirty="0"/>
              <a:t>. </a:t>
            </a:r>
            <a:r>
              <a:rPr lang="it-IT" dirty="0" err="1"/>
              <a:t>Ils</a:t>
            </a:r>
            <a:r>
              <a:rPr lang="it-IT" dirty="0"/>
              <a:t> me </a:t>
            </a:r>
            <a:r>
              <a:rPr lang="it-IT" dirty="0" err="1"/>
              <a:t>percent</a:t>
            </a:r>
            <a:r>
              <a:rPr lang="it-IT" dirty="0"/>
              <a:t> </a:t>
            </a:r>
            <a:r>
              <a:rPr lang="it-IT" dirty="0" err="1"/>
              <a:t>les</a:t>
            </a:r>
            <a:r>
              <a:rPr lang="it-IT" dirty="0"/>
              <a:t> </a:t>
            </a:r>
            <a:r>
              <a:rPr lang="it-IT" dirty="0" err="1"/>
              <a:t>mains</a:t>
            </a:r>
            <a:r>
              <a:rPr lang="it-IT" dirty="0"/>
              <a:t> et </a:t>
            </a:r>
            <a:r>
              <a:rPr lang="it-IT" dirty="0" err="1"/>
              <a:t>les</a:t>
            </a:r>
            <a:r>
              <a:rPr lang="it-IT" dirty="0"/>
              <a:t> </a:t>
            </a:r>
            <a:r>
              <a:rPr lang="it-IT" dirty="0" err="1"/>
              <a:t>pieds</a:t>
            </a:r>
            <a:r>
              <a:rPr lang="it-IT" dirty="0"/>
              <a:t> ; </a:t>
            </a:r>
          </a:p>
          <a:p>
            <a:pPr marL="0" indent="0">
              <a:buNone/>
            </a:pPr>
            <a:r>
              <a:rPr lang="it-IT" dirty="0"/>
              <a:t>18 je </a:t>
            </a:r>
            <a:r>
              <a:rPr lang="it-IT" dirty="0" err="1"/>
              <a:t>peux</a:t>
            </a:r>
            <a:r>
              <a:rPr lang="it-IT" dirty="0"/>
              <a:t> </a:t>
            </a:r>
            <a:r>
              <a:rPr lang="it-IT" dirty="0" err="1"/>
              <a:t>compter</a:t>
            </a:r>
            <a:r>
              <a:rPr lang="it-IT" dirty="0"/>
              <a:t> </a:t>
            </a:r>
            <a:r>
              <a:rPr lang="it-IT" dirty="0" err="1"/>
              <a:t>tous</a:t>
            </a:r>
            <a:r>
              <a:rPr lang="it-IT" dirty="0"/>
              <a:t> </a:t>
            </a:r>
            <a:r>
              <a:rPr lang="it-IT" dirty="0" err="1"/>
              <a:t>mes</a:t>
            </a:r>
            <a:r>
              <a:rPr lang="it-IT" dirty="0"/>
              <a:t> </a:t>
            </a:r>
            <a:r>
              <a:rPr lang="it-IT" dirty="0" err="1"/>
              <a:t>os</a:t>
            </a:r>
            <a:r>
              <a:rPr lang="it-IT" dirty="0"/>
              <a:t>. </a:t>
            </a:r>
            <a:r>
              <a:rPr lang="it-IT" dirty="0" err="1"/>
              <a:t>Ces</a:t>
            </a:r>
            <a:r>
              <a:rPr lang="it-IT" dirty="0"/>
              <a:t> gens me </a:t>
            </a:r>
            <a:r>
              <a:rPr lang="it-IT" dirty="0" err="1"/>
              <a:t>voient</a:t>
            </a:r>
            <a:r>
              <a:rPr lang="it-IT" dirty="0"/>
              <a:t>, </a:t>
            </a:r>
            <a:r>
              <a:rPr lang="it-IT" dirty="0" err="1"/>
              <a:t>ils</a:t>
            </a:r>
            <a:r>
              <a:rPr lang="it-IT" dirty="0"/>
              <a:t> me </a:t>
            </a:r>
            <a:r>
              <a:rPr lang="it-IT" dirty="0" err="1"/>
              <a:t>regardent</a:t>
            </a:r>
            <a:r>
              <a:rPr lang="it-IT" dirty="0"/>
              <a:t>. </a:t>
            </a:r>
          </a:p>
          <a:p>
            <a:pPr marL="0" indent="0">
              <a:buNone/>
            </a:pPr>
            <a:r>
              <a:rPr lang="it-IT" dirty="0"/>
              <a:t>19 </a:t>
            </a:r>
            <a:r>
              <a:rPr lang="it-IT" dirty="0" err="1"/>
              <a:t>Ils</a:t>
            </a:r>
            <a:r>
              <a:rPr lang="it-IT" dirty="0"/>
              <a:t> </a:t>
            </a:r>
            <a:r>
              <a:rPr lang="it-IT" dirty="0" err="1"/>
              <a:t>partagent</a:t>
            </a:r>
            <a:r>
              <a:rPr lang="it-IT" dirty="0"/>
              <a:t> </a:t>
            </a:r>
            <a:r>
              <a:rPr lang="it-IT" dirty="0" err="1"/>
              <a:t>entre</a:t>
            </a:r>
            <a:r>
              <a:rPr lang="it-IT" dirty="0"/>
              <a:t> </a:t>
            </a:r>
            <a:r>
              <a:rPr lang="it-IT" dirty="0" err="1"/>
              <a:t>eux</a:t>
            </a:r>
            <a:r>
              <a:rPr lang="it-IT" dirty="0"/>
              <a:t> </a:t>
            </a:r>
            <a:r>
              <a:rPr lang="it-IT" dirty="0" err="1"/>
              <a:t>mes</a:t>
            </a:r>
            <a:r>
              <a:rPr lang="it-IT" dirty="0"/>
              <a:t> </a:t>
            </a:r>
            <a:r>
              <a:rPr lang="it-IT" dirty="0" err="1"/>
              <a:t>habits</a:t>
            </a:r>
            <a:r>
              <a:rPr lang="it-IT" dirty="0"/>
              <a:t> et </a:t>
            </a:r>
            <a:r>
              <a:rPr lang="it-IT" dirty="0" err="1"/>
              <a:t>tirent</a:t>
            </a:r>
            <a:r>
              <a:rPr lang="it-IT" dirty="0"/>
              <a:t> </a:t>
            </a:r>
            <a:r>
              <a:rPr lang="it-IT" dirty="0" err="1"/>
              <a:t>au</a:t>
            </a:r>
            <a:r>
              <a:rPr lang="it-IT" dirty="0"/>
              <a:t> </a:t>
            </a:r>
            <a:r>
              <a:rPr lang="it-IT" dirty="0" err="1"/>
              <a:t>sort</a:t>
            </a:r>
            <a:r>
              <a:rPr lang="it-IT" dirty="0"/>
              <a:t> </a:t>
            </a:r>
            <a:r>
              <a:rPr lang="it-IT" dirty="0" err="1"/>
              <a:t>mon</a:t>
            </a:r>
            <a:r>
              <a:rPr lang="it-IT" dirty="0"/>
              <a:t> </a:t>
            </a:r>
            <a:r>
              <a:rPr lang="it-IT" dirty="0" err="1"/>
              <a:t>vêtement</a:t>
            </a:r>
            <a:r>
              <a:rPr lang="it-IT" dirty="0"/>
              <a:t>.</a:t>
            </a:r>
            <a:br>
              <a:rPr lang="it-IT" dirty="0"/>
            </a:br>
            <a:r>
              <a:rPr lang="it-IT" dirty="0"/>
              <a:t>20 Mais </a:t>
            </a:r>
            <a:r>
              <a:rPr lang="it-IT" dirty="0" err="1"/>
              <a:t>toi</a:t>
            </a:r>
            <a:r>
              <a:rPr lang="it-IT" dirty="0"/>
              <a:t>, </a:t>
            </a:r>
            <a:r>
              <a:rPr lang="it-IT" dirty="0" err="1"/>
              <a:t>Seigneur</a:t>
            </a:r>
            <a:r>
              <a:rPr lang="it-IT" dirty="0"/>
              <a:t>, ne </a:t>
            </a:r>
            <a:r>
              <a:rPr lang="it-IT" dirty="0" err="1"/>
              <a:t>sois</a:t>
            </a:r>
            <a:r>
              <a:rPr lang="it-IT" dirty="0"/>
              <a:t> </a:t>
            </a:r>
            <a:r>
              <a:rPr lang="it-IT" dirty="0" err="1"/>
              <a:t>pas</a:t>
            </a:r>
            <a:r>
              <a:rPr lang="it-IT" dirty="0"/>
              <a:t> </a:t>
            </a:r>
            <a:r>
              <a:rPr lang="it-IT" dirty="0" err="1"/>
              <a:t>loin</a:t>
            </a:r>
            <a:r>
              <a:rPr lang="it-IT" dirty="0"/>
              <a:t> : ô ma force, </a:t>
            </a:r>
            <a:r>
              <a:rPr lang="it-IT" dirty="0" err="1"/>
              <a:t>viens</a:t>
            </a:r>
            <a:r>
              <a:rPr lang="it-IT" dirty="0"/>
              <a:t> vite à </a:t>
            </a:r>
            <a:r>
              <a:rPr lang="it-IT" dirty="0" err="1"/>
              <a:t>mon</a:t>
            </a:r>
            <a:r>
              <a:rPr lang="it-IT" dirty="0"/>
              <a:t> </a:t>
            </a:r>
            <a:r>
              <a:rPr lang="it-IT" dirty="0" err="1"/>
              <a:t>aide</a:t>
            </a:r>
            <a:r>
              <a:rPr lang="it-IT" dirty="0"/>
              <a:t> ! Tu m'</a:t>
            </a:r>
            <a:r>
              <a:rPr lang="it-IT" dirty="0" err="1"/>
              <a:t>as</a:t>
            </a:r>
            <a:r>
              <a:rPr lang="it-IT" dirty="0"/>
              <a:t> </a:t>
            </a:r>
            <a:r>
              <a:rPr lang="it-IT" dirty="0" err="1"/>
              <a:t>répondu</a:t>
            </a:r>
            <a:r>
              <a:rPr lang="it-IT" dirty="0"/>
              <a:t> !</a:t>
            </a:r>
            <a:br>
              <a:rPr lang="it-IT" dirty="0"/>
            </a:br>
            <a:r>
              <a:rPr lang="it-IT" dirty="0"/>
              <a:t>23 Et je </a:t>
            </a:r>
            <a:r>
              <a:rPr lang="it-IT" dirty="0" err="1"/>
              <a:t>proclame</a:t>
            </a:r>
            <a:r>
              <a:rPr lang="it-IT" dirty="0"/>
              <a:t> ton </a:t>
            </a:r>
            <a:r>
              <a:rPr lang="it-IT" dirty="0" err="1"/>
              <a:t>nom</a:t>
            </a:r>
            <a:r>
              <a:rPr lang="it-IT" dirty="0"/>
              <a:t> </a:t>
            </a:r>
            <a:r>
              <a:rPr lang="it-IT" dirty="0" err="1"/>
              <a:t>devant</a:t>
            </a:r>
            <a:r>
              <a:rPr lang="it-IT" dirty="0"/>
              <a:t> </a:t>
            </a:r>
            <a:r>
              <a:rPr lang="it-IT" dirty="0" err="1"/>
              <a:t>mes</a:t>
            </a:r>
            <a:r>
              <a:rPr lang="it-IT" dirty="0"/>
              <a:t> </a:t>
            </a:r>
            <a:r>
              <a:rPr lang="it-IT" dirty="0" err="1"/>
              <a:t>frères</a:t>
            </a:r>
            <a:r>
              <a:rPr lang="it-IT" dirty="0"/>
              <a:t>, je te </a:t>
            </a:r>
            <a:r>
              <a:rPr lang="it-IT" dirty="0" err="1"/>
              <a:t>loue</a:t>
            </a:r>
            <a:r>
              <a:rPr lang="it-IT" dirty="0"/>
              <a:t> en </a:t>
            </a:r>
            <a:r>
              <a:rPr lang="it-IT" dirty="0" err="1"/>
              <a:t>pleine</a:t>
            </a:r>
            <a:r>
              <a:rPr lang="it-IT" dirty="0"/>
              <a:t> </a:t>
            </a:r>
            <a:r>
              <a:rPr lang="it-IT" dirty="0" err="1"/>
              <a:t>assemblée</a:t>
            </a:r>
            <a:r>
              <a:rPr lang="it-IT" dirty="0"/>
              <a:t>.</a:t>
            </a:r>
            <a:br>
              <a:rPr lang="it-IT" dirty="0"/>
            </a:br>
            <a:r>
              <a:rPr lang="it-IT" dirty="0"/>
              <a:t>24 </a:t>
            </a:r>
            <a:r>
              <a:rPr lang="it-IT" dirty="0" err="1"/>
              <a:t>Vous</a:t>
            </a:r>
            <a:r>
              <a:rPr lang="it-IT" dirty="0"/>
              <a:t> qui le </a:t>
            </a:r>
            <a:r>
              <a:rPr lang="it-IT" dirty="0" err="1"/>
              <a:t>craignez</a:t>
            </a:r>
            <a:r>
              <a:rPr lang="it-IT" dirty="0"/>
              <a:t>, </a:t>
            </a:r>
            <a:r>
              <a:rPr lang="it-IT" dirty="0" err="1"/>
              <a:t>louez</a:t>
            </a:r>
            <a:r>
              <a:rPr lang="it-IT" dirty="0"/>
              <a:t> le </a:t>
            </a:r>
            <a:r>
              <a:rPr lang="it-IT" dirty="0" err="1"/>
              <a:t>Seigneur</a:t>
            </a:r>
            <a:r>
              <a:rPr lang="it-IT" dirty="0"/>
              <a:t>, </a:t>
            </a:r>
          </a:p>
          <a:p>
            <a:pPr marL="0" indent="0">
              <a:buNone/>
            </a:pPr>
            <a:r>
              <a:rPr lang="it-IT" dirty="0"/>
              <a:t>27 </a:t>
            </a:r>
            <a:r>
              <a:rPr lang="it-IT" dirty="0" err="1"/>
              <a:t>Les</a:t>
            </a:r>
            <a:r>
              <a:rPr lang="it-IT" dirty="0"/>
              <a:t> </a:t>
            </a:r>
            <a:r>
              <a:rPr lang="it-IT" dirty="0" err="1"/>
              <a:t>pauvres</a:t>
            </a:r>
            <a:r>
              <a:rPr lang="it-IT" dirty="0"/>
              <a:t> </a:t>
            </a:r>
            <a:r>
              <a:rPr lang="it-IT" dirty="0" err="1"/>
              <a:t>mangeront</a:t>
            </a:r>
            <a:r>
              <a:rPr lang="it-IT" dirty="0"/>
              <a:t> : </a:t>
            </a:r>
            <a:r>
              <a:rPr lang="it-IT" dirty="0" err="1"/>
              <a:t>ils</a:t>
            </a:r>
            <a:r>
              <a:rPr lang="it-IT" dirty="0"/>
              <a:t> </a:t>
            </a:r>
            <a:r>
              <a:rPr lang="it-IT" dirty="0" err="1"/>
              <a:t>seront</a:t>
            </a:r>
            <a:r>
              <a:rPr lang="it-IT" dirty="0"/>
              <a:t> </a:t>
            </a:r>
            <a:r>
              <a:rPr lang="it-IT" dirty="0" err="1"/>
              <a:t>rassasiés</a:t>
            </a:r>
            <a:r>
              <a:rPr lang="it-IT" dirty="0"/>
              <a:t> ; </a:t>
            </a:r>
            <a:r>
              <a:rPr lang="it-IT" dirty="0" err="1"/>
              <a:t>ils</a:t>
            </a:r>
            <a:r>
              <a:rPr lang="it-IT" dirty="0"/>
              <a:t> </a:t>
            </a:r>
            <a:r>
              <a:rPr lang="it-IT" dirty="0" err="1"/>
              <a:t>loueront</a:t>
            </a:r>
            <a:r>
              <a:rPr lang="it-IT" dirty="0"/>
              <a:t> le </a:t>
            </a:r>
            <a:r>
              <a:rPr lang="it-IT" dirty="0" err="1"/>
              <a:t>Seigneur</a:t>
            </a:r>
            <a:r>
              <a:rPr lang="it-IT" dirty="0"/>
              <a:t>, </a:t>
            </a:r>
            <a:r>
              <a:rPr lang="it-IT" dirty="0" err="1"/>
              <a:t>ceux</a:t>
            </a:r>
            <a:r>
              <a:rPr lang="it-IT" dirty="0"/>
              <a:t> qui le </a:t>
            </a:r>
            <a:r>
              <a:rPr lang="it-IT" dirty="0" err="1"/>
              <a:t>cherchent</a:t>
            </a:r>
            <a:r>
              <a:rPr lang="it-IT" dirty="0"/>
              <a:t> : « A </a:t>
            </a:r>
            <a:r>
              <a:rPr lang="it-IT" dirty="0" err="1"/>
              <a:t>vous</a:t>
            </a:r>
            <a:r>
              <a:rPr lang="it-IT" dirty="0"/>
              <a:t>, </a:t>
            </a:r>
            <a:r>
              <a:rPr lang="it-IT" dirty="0" err="1"/>
              <a:t>toujours</a:t>
            </a:r>
            <a:r>
              <a:rPr lang="it-IT" dirty="0"/>
              <a:t>, la vie et la </a:t>
            </a:r>
            <a:r>
              <a:rPr lang="it-IT" dirty="0" err="1"/>
              <a:t>joie</a:t>
            </a:r>
            <a:r>
              <a:rPr lang="it-IT" dirty="0"/>
              <a:t> ! » </a:t>
            </a:r>
          </a:p>
          <a:p>
            <a:endParaRPr lang="it-IT" dirty="0"/>
          </a:p>
        </p:txBody>
      </p:sp>
    </p:spTree>
    <p:extLst>
      <p:ext uri="{BB962C8B-B14F-4D97-AF65-F5344CB8AC3E}">
        <p14:creationId xmlns:p14="http://schemas.microsoft.com/office/powerpoint/2010/main" val="23107940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872068" y="2675467"/>
            <a:ext cx="4450388" cy="3450696"/>
          </a:xfrm>
        </p:spPr>
        <p:txBody>
          <a:bodyPr/>
          <a:lstStyle/>
          <a:p>
            <a:r>
              <a:rPr lang="it-IT" dirty="0"/>
              <a:t>Qu’avons-nous ressenti  </a:t>
            </a:r>
          </a:p>
          <a:p>
            <a:r>
              <a:rPr lang="it-IT" dirty="0"/>
              <a:t>et retenu :</a:t>
            </a:r>
          </a:p>
          <a:p>
            <a:pPr lvl="1"/>
            <a:r>
              <a:rPr lang="it-IT" dirty="0"/>
              <a:t>Une image forte…</a:t>
            </a:r>
          </a:p>
          <a:p>
            <a:pPr lvl="1"/>
            <a:r>
              <a:rPr lang="it-IT" dirty="0"/>
              <a:t>Une parole dure…</a:t>
            </a:r>
          </a:p>
          <a:p>
            <a:pPr lvl="1"/>
            <a:r>
              <a:rPr lang="it-IT" dirty="0"/>
              <a:t>Une </a:t>
            </a:r>
            <a:r>
              <a:rPr lang="it-IT" dirty="0" err="1"/>
              <a:t>impression</a:t>
            </a:r>
            <a:r>
              <a:rPr lang="it-IT" dirty="0"/>
              <a:t>…</a:t>
            </a:r>
          </a:p>
          <a:p>
            <a:pPr lvl="1"/>
            <a:r>
              <a:rPr lang="it-IT" dirty="0"/>
              <a:t>Une </a:t>
            </a:r>
            <a:r>
              <a:rPr lang="it-IT" dirty="0" err="1"/>
              <a:t>question</a:t>
            </a:r>
            <a:r>
              <a:rPr lang="it-IT" dirty="0"/>
              <a:t>…</a:t>
            </a:r>
          </a:p>
        </p:txBody>
      </p:sp>
      <p:sp>
        <p:nvSpPr>
          <p:cNvPr id="3" name="Titolo 2"/>
          <p:cNvSpPr>
            <a:spLocks noGrp="1"/>
          </p:cNvSpPr>
          <p:nvPr>
            <p:ph type="title"/>
          </p:nvPr>
        </p:nvSpPr>
        <p:spPr/>
        <p:txBody>
          <a:bodyPr/>
          <a:lstStyle/>
          <a:p>
            <a:r>
              <a:rPr lang="it-IT" dirty="0" err="1"/>
              <a:t>Questionnement</a:t>
            </a:r>
            <a:endParaRPr lang="it-IT" dirty="0"/>
          </a:p>
        </p:txBody>
      </p:sp>
      <p:pic>
        <p:nvPicPr>
          <p:cNvPr id="4" name="Immagine 3"/>
          <p:cNvPicPr>
            <a:picLocks noChangeAspect="1"/>
          </p:cNvPicPr>
          <p:nvPr/>
        </p:nvPicPr>
        <p:blipFill>
          <a:blip r:embed="rId2"/>
          <a:stretch>
            <a:fillRect/>
          </a:stretch>
        </p:blipFill>
        <p:spPr>
          <a:xfrm>
            <a:off x="4740198" y="2337139"/>
            <a:ext cx="4182533" cy="4182533"/>
          </a:xfrm>
          <a:prstGeom prst="rect">
            <a:avLst/>
          </a:prstGeom>
        </p:spPr>
      </p:pic>
    </p:spTree>
    <p:extLst>
      <p:ext uri="{BB962C8B-B14F-4D97-AF65-F5344CB8AC3E}">
        <p14:creationId xmlns:p14="http://schemas.microsoft.com/office/powerpoint/2010/main" val="19179319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Les</a:t>
            </a:r>
            <a:r>
              <a:rPr lang="it-IT" dirty="0"/>
              <a:t> </a:t>
            </a:r>
            <a:r>
              <a:rPr lang="it-IT" dirty="0" err="1"/>
              <a:t>psaumes</a:t>
            </a:r>
            <a:r>
              <a:rPr lang="it-IT" dirty="0"/>
              <a:t> </a:t>
            </a:r>
            <a:r>
              <a:rPr lang="it-IT" dirty="0" err="1"/>
              <a:t>interrogent</a:t>
            </a:r>
            <a:endParaRPr lang="it-IT" dirty="0"/>
          </a:p>
        </p:txBody>
      </p:sp>
      <p:sp>
        <p:nvSpPr>
          <p:cNvPr id="3" name="Segnaposto contenuto 2"/>
          <p:cNvSpPr>
            <a:spLocks noGrp="1"/>
          </p:cNvSpPr>
          <p:nvPr>
            <p:ph sz="quarter" idx="13"/>
          </p:nvPr>
        </p:nvSpPr>
        <p:spPr>
          <a:xfrm>
            <a:off x="544680" y="1811926"/>
            <a:ext cx="3822192" cy="3447288"/>
          </a:xfrm>
        </p:spPr>
        <p:txBody>
          <a:bodyPr>
            <a:normAutofit fontScale="70000" lnSpcReduction="20000"/>
          </a:bodyPr>
          <a:lstStyle/>
          <a:p>
            <a:r>
              <a:rPr lang="fr-FR" i="1" dirty="0"/>
              <a:t>L'approche développée par les psaumes est autre qu'intellectuelle. </a:t>
            </a:r>
          </a:p>
          <a:p>
            <a:r>
              <a:rPr lang="fr-FR" i="1" dirty="0"/>
              <a:t>Il s'agit d'une entrée dans la poésie. </a:t>
            </a:r>
          </a:p>
          <a:p>
            <a:r>
              <a:rPr lang="fr-FR" i="1" dirty="0"/>
              <a:t>Les sentiments humains prennent toute leur place (tristesse, colère, louange...). </a:t>
            </a:r>
          </a:p>
          <a:p>
            <a:r>
              <a:rPr lang="fr-FR" i="1" dirty="0"/>
              <a:t>Les psaumes paraissent parfois bien déconcertants. </a:t>
            </a:r>
          </a:p>
          <a:p>
            <a:r>
              <a:rPr lang="fr-FR" i="1" dirty="0"/>
              <a:t>Qui aurait l'idée de proposer de telles prières à des enfants, à des adolescents, voire à des adultes désirant faire une démarche dans la foi !</a:t>
            </a:r>
          </a:p>
        </p:txBody>
      </p:sp>
      <p:sp>
        <p:nvSpPr>
          <p:cNvPr id="4" name="Segnaposto contenuto 3"/>
          <p:cNvSpPr>
            <a:spLocks noGrp="1"/>
          </p:cNvSpPr>
          <p:nvPr>
            <p:ph sz="quarter" idx="14"/>
          </p:nvPr>
        </p:nvSpPr>
        <p:spPr>
          <a:xfrm>
            <a:off x="4572000" y="1811926"/>
            <a:ext cx="3822192" cy="3447288"/>
          </a:xfrm>
        </p:spPr>
        <p:txBody>
          <a:bodyPr>
            <a:normAutofit fontScale="70000" lnSpcReduction="20000"/>
          </a:bodyPr>
          <a:lstStyle/>
          <a:p>
            <a:r>
              <a:rPr lang="fr-FR" i="1" dirty="0"/>
              <a:t>Ces textes sont anciens, ils sont la prière des juifs et aujourd'hui, ils s'adressent à des chrétiens. </a:t>
            </a:r>
          </a:p>
          <a:p>
            <a:r>
              <a:rPr lang="fr-FR" i="1" dirty="0"/>
              <a:t>Enfin et surtout, les images véhiculées ne sont pas religieusement correctes : de la violence, de la rancune, de la souffrance, du mépris, un juste persécuté, un Dieu qui ne répond pas. </a:t>
            </a:r>
          </a:p>
          <a:p>
            <a:r>
              <a:rPr lang="fr-FR" i="1" dirty="0"/>
              <a:t>Est-ce bien un exemple de foi à proposer en catéchèse ? </a:t>
            </a:r>
          </a:p>
          <a:p>
            <a:r>
              <a:rPr lang="fr-FR" i="1" dirty="0"/>
              <a:t>Ces interrogations ne sont pas d'aujourd'hui, les premiers chrétiens échangeaient sur ces mêmes questions.</a:t>
            </a:r>
            <a:endParaRPr lang="it-IT" dirty="0"/>
          </a:p>
          <a:p>
            <a:endParaRPr lang="it-IT" dirty="0"/>
          </a:p>
        </p:txBody>
      </p:sp>
      <p:sp>
        <p:nvSpPr>
          <p:cNvPr id="6" name="ZoneTexte 5">
            <a:extLst>
              <a:ext uri="{FF2B5EF4-FFF2-40B4-BE49-F238E27FC236}">
                <a16:creationId xmlns:a16="http://schemas.microsoft.com/office/drawing/2014/main" id="{BE73FFDE-9606-3550-5BEC-27F48173D9FF}"/>
              </a:ext>
            </a:extLst>
          </p:cNvPr>
          <p:cNvSpPr txBox="1"/>
          <p:nvPr/>
        </p:nvSpPr>
        <p:spPr>
          <a:xfrm>
            <a:off x="798826" y="5090475"/>
            <a:ext cx="7136091" cy="1200329"/>
          </a:xfrm>
          <a:prstGeom prst="rect">
            <a:avLst/>
          </a:prstGeom>
          <a:noFill/>
        </p:spPr>
        <p:txBody>
          <a:bodyPr wrap="square" rtlCol="0">
            <a:spAutoFit/>
          </a:bodyPr>
          <a:lstStyle/>
          <a:p>
            <a:r>
              <a:rPr lang="fr-FR" sz="3600" dirty="0">
                <a:solidFill>
                  <a:schemeClr val="bg1"/>
                </a:solidFill>
              </a:rPr>
              <a:t>Et pourtant , ils sont Parole de Dieu</a:t>
            </a:r>
          </a:p>
          <a:p>
            <a:r>
              <a:rPr lang="fr-FR" sz="3600" dirty="0">
                <a:solidFill>
                  <a:schemeClr val="bg1"/>
                </a:solidFill>
              </a:rPr>
              <a:t>Ils sont la prière des croyants</a:t>
            </a:r>
          </a:p>
        </p:txBody>
      </p:sp>
    </p:spTree>
    <p:extLst>
      <p:ext uri="{BB962C8B-B14F-4D97-AF65-F5344CB8AC3E}">
        <p14:creationId xmlns:p14="http://schemas.microsoft.com/office/powerpoint/2010/main" val="27628504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lstStyle/>
          <a:p>
            <a:r>
              <a:rPr lang="it-IT" dirty="0"/>
              <a:t>Ce </a:t>
            </a:r>
            <a:r>
              <a:rPr lang="it-IT" dirty="0" err="1"/>
              <a:t>psaume</a:t>
            </a:r>
            <a:r>
              <a:rPr lang="it-IT" dirty="0"/>
              <a:t> </a:t>
            </a:r>
            <a:r>
              <a:rPr lang="it-IT" dirty="0" err="1"/>
              <a:t>nous</a:t>
            </a:r>
            <a:r>
              <a:rPr lang="it-IT" dirty="0"/>
              <a:t> </a:t>
            </a:r>
            <a:r>
              <a:rPr lang="it-IT" dirty="0" err="1"/>
              <a:t>rappelle</a:t>
            </a:r>
            <a:r>
              <a:rPr lang="it-IT" dirty="0"/>
              <a:t>-t-il d’</a:t>
            </a:r>
            <a:r>
              <a:rPr lang="it-IT" dirty="0" err="1"/>
              <a:t>autres</a:t>
            </a:r>
            <a:r>
              <a:rPr lang="it-IT" dirty="0"/>
              <a:t> </a:t>
            </a:r>
            <a:r>
              <a:rPr lang="it-IT" dirty="0" err="1"/>
              <a:t>récits</a:t>
            </a:r>
            <a:r>
              <a:rPr lang="it-IT" dirty="0"/>
              <a:t> </a:t>
            </a:r>
            <a:r>
              <a:rPr lang="it-IT" dirty="0" err="1"/>
              <a:t>bibliques</a:t>
            </a:r>
            <a:r>
              <a:rPr lang="it-IT" dirty="0"/>
              <a:t> ?</a:t>
            </a:r>
          </a:p>
          <a:p>
            <a:r>
              <a:rPr lang="it-IT" dirty="0" err="1"/>
              <a:t>Quelques</a:t>
            </a:r>
            <a:r>
              <a:rPr lang="it-IT" dirty="0"/>
              <a:t> </a:t>
            </a:r>
            <a:r>
              <a:rPr lang="it-IT" dirty="0" err="1"/>
              <a:t>consignes</a:t>
            </a:r>
            <a:r>
              <a:rPr lang="it-IT" dirty="0"/>
              <a:t>…</a:t>
            </a:r>
          </a:p>
          <a:p>
            <a:pPr lvl="1"/>
            <a:r>
              <a:rPr lang="it-IT" dirty="0" err="1"/>
              <a:t>Repérer</a:t>
            </a:r>
            <a:r>
              <a:rPr lang="it-IT" dirty="0"/>
              <a:t> </a:t>
            </a:r>
            <a:r>
              <a:rPr lang="it-IT" dirty="0" err="1"/>
              <a:t>les</a:t>
            </a:r>
            <a:r>
              <a:rPr lang="it-IT" dirty="0"/>
              <a:t> </a:t>
            </a:r>
            <a:r>
              <a:rPr lang="it-IT" dirty="0" err="1"/>
              <a:t>différentes</a:t>
            </a:r>
            <a:r>
              <a:rPr lang="it-IT" dirty="0"/>
              <a:t> parties </a:t>
            </a:r>
            <a:r>
              <a:rPr lang="it-IT" dirty="0" err="1"/>
              <a:t>du</a:t>
            </a:r>
            <a:r>
              <a:rPr lang="it-IT" dirty="0"/>
              <a:t> </a:t>
            </a:r>
            <a:r>
              <a:rPr lang="it-IT" dirty="0" err="1"/>
              <a:t>psaume</a:t>
            </a:r>
            <a:r>
              <a:rPr lang="it-IT" dirty="0"/>
              <a:t>.</a:t>
            </a:r>
          </a:p>
          <a:p>
            <a:pPr lvl="1"/>
            <a:r>
              <a:rPr lang="it-IT" dirty="0"/>
              <a:t>Essayer de faire les rapprochements grâce aux images évoquées ... Exemple : je peux compter tous mes os... </a:t>
            </a:r>
            <a:br>
              <a:rPr lang="it-IT" dirty="0"/>
            </a:br>
            <a:r>
              <a:rPr lang="it-IT" dirty="0"/>
              <a:t>Ou alors  avec des paroles que nous avons déjà lues ou entendues ailleurs…</a:t>
            </a:r>
          </a:p>
        </p:txBody>
      </p:sp>
      <p:sp>
        <p:nvSpPr>
          <p:cNvPr id="3" name="Titolo 2"/>
          <p:cNvSpPr>
            <a:spLocks noGrp="1"/>
          </p:cNvSpPr>
          <p:nvPr>
            <p:ph type="title"/>
          </p:nvPr>
        </p:nvSpPr>
        <p:spPr/>
        <p:txBody>
          <a:bodyPr/>
          <a:lstStyle/>
          <a:p>
            <a:r>
              <a:rPr lang="it-IT" dirty="0"/>
              <a:t>Un texte à </a:t>
            </a:r>
            <a:r>
              <a:rPr lang="it-IT" dirty="0" err="1"/>
              <a:t>rapprocher</a:t>
            </a:r>
            <a:r>
              <a:rPr lang="it-IT" dirty="0"/>
              <a:t>…</a:t>
            </a:r>
          </a:p>
        </p:txBody>
      </p:sp>
    </p:spTree>
    <p:extLst>
      <p:ext uri="{BB962C8B-B14F-4D97-AF65-F5344CB8AC3E}">
        <p14:creationId xmlns:p14="http://schemas.microsoft.com/office/powerpoint/2010/main" val="33183100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lstStyle/>
          <a:p>
            <a:r>
              <a:rPr lang="it-IT" dirty="0" err="1"/>
              <a:t>Prenons</a:t>
            </a:r>
            <a:r>
              <a:rPr lang="it-IT" dirty="0"/>
              <a:t> le </a:t>
            </a:r>
            <a:r>
              <a:rPr lang="it-IT" dirty="0" err="1"/>
              <a:t>temps</a:t>
            </a:r>
            <a:r>
              <a:rPr lang="it-IT" dirty="0"/>
              <a:t> de </a:t>
            </a:r>
            <a:r>
              <a:rPr lang="it-IT" dirty="0" err="1"/>
              <a:t>nous</a:t>
            </a:r>
            <a:r>
              <a:rPr lang="it-IT" dirty="0"/>
              <a:t> </a:t>
            </a:r>
            <a:r>
              <a:rPr lang="it-IT" dirty="0" err="1"/>
              <a:t>poser</a:t>
            </a:r>
            <a:r>
              <a:rPr lang="it-IT" dirty="0"/>
              <a:t> </a:t>
            </a:r>
            <a:r>
              <a:rPr lang="it-IT" dirty="0" err="1"/>
              <a:t>des</a:t>
            </a:r>
            <a:r>
              <a:rPr lang="it-IT" dirty="0"/>
              <a:t> </a:t>
            </a:r>
            <a:r>
              <a:rPr lang="it-IT" dirty="0" err="1"/>
              <a:t>questions</a:t>
            </a:r>
            <a:r>
              <a:rPr lang="it-IT" dirty="0"/>
              <a:t> à la suite de ce texte : </a:t>
            </a:r>
            <a:r>
              <a:rPr lang="it-IT" dirty="0" err="1"/>
              <a:t>des</a:t>
            </a:r>
            <a:r>
              <a:rPr lang="it-IT" dirty="0"/>
              <a:t> plus </a:t>
            </a:r>
            <a:r>
              <a:rPr lang="it-IT" dirty="0" err="1"/>
              <a:t>simples</a:t>
            </a:r>
            <a:r>
              <a:rPr lang="it-IT" dirty="0"/>
              <a:t> </a:t>
            </a:r>
            <a:r>
              <a:rPr lang="it-IT" dirty="0" err="1"/>
              <a:t>aux</a:t>
            </a:r>
            <a:r>
              <a:rPr lang="it-IT" dirty="0"/>
              <a:t> plus </a:t>
            </a:r>
            <a:r>
              <a:rPr lang="it-IT" dirty="0" err="1"/>
              <a:t>compliquées</a:t>
            </a:r>
            <a:r>
              <a:rPr lang="it-IT" dirty="0"/>
              <a:t> :</a:t>
            </a:r>
          </a:p>
          <a:p>
            <a:pPr lvl="1"/>
            <a:r>
              <a:rPr lang="it-IT" dirty="0" err="1"/>
              <a:t>Sur</a:t>
            </a:r>
            <a:r>
              <a:rPr lang="it-IT" dirty="0"/>
              <a:t> l’</a:t>
            </a:r>
            <a:r>
              <a:rPr lang="it-IT" dirty="0" err="1"/>
              <a:t>aspect</a:t>
            </a:r>
            <a:r>
              <a:rPr lang="it-IT" dirty="0"/>
              <a:t> </a:t>
            </a:r>
            <a:r>
              <a:rPr lang="it-IT" dirty="0" err="1"/>
              <a:t>anecdotique</a:t>
            </a:r>
            <a:r>
              <a:rPr lang="it-IT" dirty="0"/>
              <a:t>,</a:t>
            </a:r>
          </a:p>
          <a:p>
            <a:pPr lvl="1"/>
            <a:r>
              <a:rPr lang="it-IT" dirty="0" err="1"/>
              <a:t>Sur</a:t>
            </a:r>
            <a:r>
              <a:rPr lang="it-IT" dirty="0"/>
              <a:t> la </a:t>
            </a:r>
            <a:r>
              <a:rPr lang="it-IT" dirty="0" err="1"/>
              <a:t>véracité</a:t>
            </a:r>
            <a:r>
              <a:rPr lang="it-IT" dirty="0"/>
              <a:t> </a:t>
            </a:r>
            <a:r>
              <a:rPr lang="it-IT" dirty="0" err="1"/>
              <a:t>du</a:t>
            </a:r>
            <a:r>
              <a:rPr lang="it-IT" dirty="0"/>
              <a:t> texte,</a:t>
            </a:r>
          </a:p>
          <a:p>
            <a:pPr lvl="1"/>
            <a:r>
              <a:rPr lang="it-IT" dirty="0" err="1"/>
              <a:t>Sur</a:t>
            </a:r>
            <a:r>
              <a:rPr lang="it-IT" dirty="0"/>
              <a:t> sa </a:t>
            </a:r>
            <a:r>
              <a:rPr lang="it-IT" dirty="0" err="1"/>
              <a:t>construction</a:t>
            </a:r>
            <a:r>
              <a:rPr lang="it-IT" dirty="0"/>
              <a:t>,</a:t>
            </a:r>
          </a:p>
          <a:p>
            <a:pPr lvl="1"/>
            <a:r>
              <a:rPr lang="it-IT" dirty="0"/>
              <a:t>En </a:t>
            </a:r>
            <a:r>
              <a:rPr lang="it-IT" dirty="0" err="1"/>
              <a:t>quoi</a:t>
            </a:r>
            <a:r>
              <a:rPr lang="it-IT" dirty="0"/>
              <a:t> l’</a:t>
            </a:r>
            <a:r>
              <a:rPr lang="it-IT" dirty="0" err="1"/>
              <a:t>Évangile</a:t>
            </a:r>
            <a:r>
              <a:rPr lang="it-IT" dirty="0"/>
              <a:t> </a:t>
            </a:r>
            <a:r>
              <a:rPr lang="it-IT" dirty="0" err="1"/>
              <a:t>nous</a:t>
            </a:r>
            <a:r>
              <a:rPr lang="it-IT" dirty="0"/>
              <a:t> concerne </a:t>
            </a:r>
            <a:r>
              <a:rPr lang="it-IT" dirty="0" err="1"/>
              <a:t>aujourd’hui</a:t>
            </a:r>
            <a:r>
              <a:rPr lang="it-IT" dirty="0"/>
              <a:t>,</a:t>
            </a:r>
          </a:p>
          <a:p>
            <a:pPr lvl="1"/>
            <a:r>
              <a:rPr lang="it-IT" dirty="0"/>
              <a:t>En </a:t>
            </a:r>
            <a:r>
              <a:rPr lang="it-IT" dirty="0" err="1"/>
              <a:t>quoi</a:t>
            </a:r>
            <a:r>
              <a:rPr lang="it-IT" dirty="0"/>
              <a:t> l’</a:t>
            </a:r>
            <a:r>
              <a:rPr lang="it-IT" dirty="0" err="1"/>
              <a:t>Évangile</a:t>
            </a:r>
            <a:r>
              <a:rPr lang="it-IT" dirty="0"/>
              <a:t> me concerne </a:t>
            </a:r>
            <a:r>
              <a:rPr lang="it-IT" dirty="0" err="1"/>
              <a:t>personnellement</a:t>
            </a:r>
            <a:r>
              <a:rPr lang="it-IT" dirty="0"/>
              <a:t>…</a:t>
            </a:r>
          </a:p>
          <a:p>
            <a:endParaRPr lang="it-IT" dirty="0"/>
          </a:p>
          <a:p>
            <a:endParaRPr lang="it-IT" dirty="0"/>
          </a:p>
        </p:txBody>
      </p:sp>
      <p:sp>
        <p:nvSpPr>
          <p:cNvPr id="3" name="Titolo 2"/>
          <p:cNvSpPr>
            <a:spLocks noGrp="1"/>
          </p:cNvSpPr>
          <p:nvPr>
            <p:ph type="title"/>
          </p:nvPr>
        </p:nvSpPr>
        <p:spPr/>
        <p:txBody>
          <a:bodyPr/>
          <a:lstStyle/>
          <a:p>
            <a:r>
              <a:rPr lang="it-IT" dirty="0"/>
              <a:t>Un </a:t>
            </a:r>
            <a:r>
              <a:rPr lang="it-IT" dirty="0" err="1"/>
              <a:t>évangile</a:t>
            </a:r>
            <a:r>
              <a:rPr lang="it-IT" dirty="0"/>
              <a:t> pour se </a:t>
            </a:r>
            <a:r>
              <a:rPr lang="it-IT" dirty="0" err="1"/>
              <a:t>questionner</a:t>
            </a:r>
            <a:endParaRPr lang="it-IT" dirty="0"/>
          </a:p>
        </p:txBody>
      </p:sp>
    </p:spTree>
    <p:extLst>
      <p:ext uri="{BB962C8B-B14F-4D97-AF65-F5344CB8AC3E}">
        <p14:creationId xmlns:p14="http://schemas.microsoft.com/office/powerpoint/2010/main" val="40100515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r>
              <a:rPr lang="it-IT" dirty="0" err="1"/>
              <a:t>Quelques</a:t>
            </a:r>
            <a:r>
              <a:rPr lang="it-IT" dirty="0"/>
              <a:t> </a:t>
            </a:r>
            <a:r>
              <a:rPr lang="it-IT" dirty="0" err="1"/>
              <a:t>textes</a:t>
            </a:r>
            <a:r>
              <a:rPr lang="it-IT" dirty="0"/>
              <a:t>…</a:t>
            </a:r>
          </a:p>
        </p:txBody>
      </p:sp>
      <p:sp>
        <p:nvSpPr>
          <p:cNvPr id="4" name="Segnaposto contenuto 3"/>
          <p:cNvSpPr>
            <a:spLocks noGrp="1"/>
          </p:cNvSpPr>
          <p:nvPr>
            <p:ph sz="quarter" idx="13"/>
          </p:nvPr>
        </p:nvSpPr>
        <p:spPr>
          <a:xfrm>
            <a:off x="546755" y="2679192"/>
            <a:ext cx="3952092" cy="3447288"/>
          </a:xfrm>
        </p:spPr>
        <p:txBody>
          <a:bodyPr>
            <a:normAutofit fontScale="92500" lnSpcReduction="20000"/>
          </a:bodyPr>
          <a:lstStyle/>
          <a:p>
            <a:pPr marL="0" indent="0">
              <a:buNone/>
            </a:pPr>
            <a:r>
              <a:rPr lang="fr-FR" b="1" dirty="0"/>
              <a:t>Premier Testament, </a:t>
            </a:r>
          </a:p>
          <a:p>
            <a:pPr marL="0" indent="0">
              <a:buNone/>
            </a:pPr>
            <a:r>
              <a:rPr lang="fr-FR" b="1" dirty="0"/>
              <a:t>autour des cris :</a:t>
            </a:r>
            <a:endParaRPr lang="it-IT" dirty="0"/>
          </a:p>
          <a:p>
            <a:pPr lvl="1"/>
            <a:r>
              <a:rPr lang="fr-FR" b="1" dirty="0"/>
              <a:t>Exode 6, 5 </a:t>
            </a:r>
            <a:r>
              <a:rPr lang="fr-FR" dirty="0"/>
              <a:t>: « </a:t>
            </a:r>
            <a:r>
              <a:rPr lang="fr-FR" i="1" dirty="0"/>
              <a:t>Lorsque j'ai entendu le gémissement... </a:t>
            </a:r>
            <a:r>
              <a:rPr lang="fr-FR" dirty="0"/>
              <a:t>»</a:t>
            </a:r>
            <a:endParaRPr lang="it-IT" dirty="0"/>
          </a:p>
          <a:p>
            <a:pPr lvl="1"/>
            <a:r>
              <a:rPr lang="fr-FR" b="1" dirty="0"/>
              <a:t>Deutéronome 26, 7 </a:t>
            </a:r>
            <a:r>
              <a:rPr lang="fr-FR" dirty="0"/>
              <a:t>:</a:t>
            </a:r>
            <a:r>
              <a:rPr lang="it-IT" dirty="0"/>
              <a:t> </a:t>
            </a:r>
            <a:r>
              <a:rPr lang="fr-FR" dirty="0"/>
              <a:t>« </a:t>
            </a:r>
            <a:r>
              <a:rPr lang="fr-FR" i="1" dirty="0"/>
              <a:t>Nous avons crié vers le Seigneur... »</a:t>
            </a:r>
            <a:endParaRPr lang="it-IT" dirty="0"/>
          </a:p>
          <a:p>
            <a:pPr lvl="1"/>
            <a:r>
              <a:rPr lang="fr-FR" b="1" dirty="0"/>
              <a:t>Josué 24, 6-7 :</a:t>
            </a:r>
            <a:r>
              <a:rPr lang="it-IT" dirty="0"/>
              <a:t> </a:t>
            </a:r>
            <a:r>
              <a:rPr lang="fr-FR" dirty="0"/>
              <a:t>« </a:t>
            </a:r>
            <a:r>
              <a:rPr lang="fr-FR" i="1" dirty="0"/>
              <a:t>Vos pères crièrent vers le Seigneur... »</a:t>
            </a:r>
            <a:endParaRPr lang="it-IT" dirty="0"/>
          </a:p>
          <a:p>
            <a:pPr lvl="1"/>
            <a:r>
              <a:rPr lang="fr-FR" b="1" dirty="0"/>
              <a:t>Job 25, 6 </a:t>
            </a:r>
            <a:r>
              <a:rPr lang="fr-FR" dirty="0"/>
              <a:t>: « [...] </a:t>
            </a:r>
            <a:r>
              <a:rPr lang="fr-FR" i="1" dirty="0"/>
              <a:t>que dire de l'homme ce ver, du fils</a:t>
            </a:r>
            <a:r>
              <a:rPr lang="it-IT" dirty="0"/>
              <a:t> </a:t>
            </a:r>
            <a:r>
              <a:rPr lang="fr-FR" i="1" dirty="0"/>
              <a:t>d'Adam, cette larve ! »</a:t>
            </a:r>
            <a:endParaRPr lang="it-IT" dirty="0"/>
          </a:p>
          <a:p>
            <a:endParaRPr lang="it-IT" dirty="0"/>
          </a:p>
        </p:txBody>
      </p:sp>
      <p:pic>
        <p:nvPicPr>
          <p:cNvPr id="6" name="Segnaposto contenuto 5"/>
          <p:cNvPicPr>
            <a:picLocks noGrp="1" noChangeAspect="1"/>
          </p:cNvPicPr>
          <p:nvPr>
            <p:ph sz="quarter" idx="14"/>
          </p:nvPr>
        </p:nvPicPr>
        <p:blipFill>
          <a:blip r:embed="rId2"/>
          <a:srcRect l="3466" r="3466"/>
          <a:stretch>
            <a:fillRect/>
          </a:stretch>
        </p:blipFill>
        <p:spPr>
          <a:xfrm>
            <a:off x="4864608" y="2679192"/>
            <a:ext cx="3822192" cy="3447288"/>
          </a:xfrm>
        </p:spPr>
      </p:pic>
    </p:spTree>
    <p:extLst>
      <p:ext uri="{BB962C8B-B14F-4D97-AF65-F5344CB8AC3E}">
        <p14:creationId xmlns:p14="http://schemas.microsoft.com/office/powerpoint/2010/main" val="21911041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r>
              <a:rPr lang="it-IT" dirty="0" err="1"/>
              <a:t>Quelques</a:t>
            </a:r>
            <a:r>
              <a:rPr lang="it-IT" dirty="0"/>
              <a:t> </a:t>
            </a:r>
            <a:r>
              <a:rPr lang="it-IT" dirty="0" err="1"/>
              <a:t>textes</a:t>
            </a:r>
            <a:r>
              <a:rPr lang="it-IT" dirty="0"/>
              <a:t>…</a:t>
            </a:r>
          </a:p>
        </p:txBody>
      </p:sp>
      <p:sp>
        <p:nvSpPr>
          <p:cNvPr id="4" name="Segnaposto contenuto 3"/>
          <p:cNvSpPr>
            <a:spLocks noGrp="1"/>
          </p:cNvSpPr>
          <p:nvPr>
            <p:ph sz="quarter" idx="13"/>
          </p:nvPr>
        </p:nvSpPr>
        <p:spPr/>
        <p:txBody>
          <a:bodyPr>
            <a:normAutofit fontScale="77500" lnSpcReduction="20000"/>
          </a:bodyPr>
          <a:lstStyle/>
          <a:p>
            <a:pPr marL="0" indent="0">
              <a:buNone/>
            </a:pPr>
            <a:r>
              <a:rPr lang="fr-FR" b="1" dirty="0"/>
              <a:t>Évangile, </a:t>
            </a:r>
          </a:p>
          <a:p>
            <a:pPr marL="0" indent="0">
              <a:buNone/>
            </a:pPr>
            <a:r>
              <a:rPr lang="fr-FR" b="1" dirty="0"/>
              <a:t>autour de la passion de Jésus :</a:t>
            </a:r>
          </a:p>
          <a:p>
            <a:pPr lvl="1"/>
            <a:r>
              <a:rPr lang="fr-FR" b="1" dirty="0"/>
              <a:t>Matthieu 27 </a:t>
            </a:r>
            <a:r>
              <a:rPr lang="fr-FR" dirty="0"/>
              <a:t>et en particulier les versets 29,39,43,46</a:t>
            </a:r>
          </a:p>
          <a:p>
            <a:pPr lvl="1"/>
            <a:r>
              <a:rPr lang="fr-FR" b="1" dirty="0"/>
              <a:t>Matthieu 28, 19 </a:t>
            </a:r>
            <a:r>
              <a:rPr lang="fr-FR" dirty="0"/>
              <a:t>: « </a:t>
            </a:r>
            <a:r>
              <a:rPr lang="fr-FR" i="1" dirty="0"/>
              <a:t>Allez donc : de toutes les nations</a:t>
            </a:r>
            <a:br>
              <a:rPr lang="fr-FR" i="1" dirty="0"/>
            </a:br>
            <a:r>
              <a:rPr lang="fr-FR" i="1" dirty="0"/>
              <a:t>faites des disciples, baptisez-les... </a:t>
            </a:r>
            <a:r>
              <a:rPr lang="fr-FR" dirty="0"/>
              <a:t>»</a:t>
            </a:r>
            <a:endParaRPr lang="it-IT" dirty="0"/>
          </a:p>
          <a:p>
            <a:pPr lvl="1"/>
            <a:r>
              <a:rPr lang="fr-FR" b="1" dirty="0"/>
              <a:t>Marc 12, 10 </a:t>
            </a:r>
            <a:r>
              <a:rPr lang="fr-FR" dirty="0"/>
              <a:t>: « </a:t>
            </a:r>
            <a:r>
              <a:rPr lang="fr-FR" i="1" dirty="0"/>
              <a:t>La pierre qu'ont rejetée les bâtisseurs... »</a:t>
            </a:r>
            <a:endParaRPr lang="it-IT" dirty="0"/>
          </a:p>
          <a:p>
            <a:pPr lvl="1"/>
            <a:r>
              <a:rPr lang="fr-FR" b="1" dirty="0"/>
              <a:t>Marc 14</a:t>
            </a:r>
            <a:r>
              <a:rPr lang="fr-FR" dirty="0"/>
              <a:t>, en particulier les versets 33,48 </a:t>
            </a:r>
          </a:p>
          <a:p>
            <a:pPr lvl="1"/>
            <a:r>
              <a:rPr lang="fr-FR" b="1" dirty="0"/>
              <a:t>Marc 15</a:t>
            </a:r>
            <a:r>
              <a:rPr lang="fr-FR" dirty="0"/>
              <a:t>, en particulier les versets 24,27,39</a:t>
            </a:r>
            <a:endParaRPr lang="it-IT" dirty="0"/>
          </a:p>
        </p:txBody>
      </p:sp>
      <p:pic>
        <p:nvPicPr>
          <p:cNvPr id="5" name="Segnaposto contenuto 4"/>
          <p:cNvPicPr>
            <a:picLocks noGrp="1" noChangeAspect="1"/>
          </p:cNvPicPr>
          <p:nvPr>
            <p:ph sz="quarter" idx="14"/>
          </p:nvPr>
        </p:nvPicPr>
        <p:blipFill>
          <a:blip r:embed="rId2"/>
          <a:srcRect l="6513" r="6513"/>
          <a:stretch>
            <a:fillRect/>
          </a:stretch>
        </p:blipFill>
        <p:spPr/>
      </p:pic>
    </p:spTree>
    <p:extLst>
      <p:ext uri="{BB962C8B-B14F-4D97-AF65-F5344CB8AC3E}">
        <p14:creationId xmlns:p14="http://schemas.microsoft.com/office/powerpoint/2010/main" val="29696034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r>
              <a:rPr lang="it-IT" dirty="0" err="1"/>
              <a:t>Quelques</a:t>
            </a:r>
            <a:r>
              <a:rPr lang="it-IT" dirty="0"/>
              <a:t> </a:t>
            </a:r>
            <a:r>
              <a:rPr lang="it-IT" dirty="0" err="1"/>
              <a:t>textes</a:t>
            </a:r>
            <a:r>
              <a:rPr lang="it-IT" dirty="0"/>
              <a:t>…</a:t>
            </a:r>
          </a:p>
        </p:txBody>
      </p:sp>
      <p:sp>
        <p:nvSpPr>
          <p:cNvPr id="4" name="Segnaposto contenuto 3"/>
          <p:cNvSpPr>
            <a:spLocks noGrp="1"/>
          </p:cNvSpPr>
          <p:nvPr>
            <p:ph sz="quarter" idx="13"/>
          </p:nvPr>
        </p:nvSpPr>
        <p:spPr/>
        <p:txBody>
          <a:bodyPr>
            <a:normAutofit/>
          </a:bodyPr>
          <a:lstStyle/>
          <a:p>
            <a:pPr marL="0" indent="0">
              <a:buNone/>
            </a:pPr>
            <a:r>
              <a:rPr lang="fr-FR" b="1" dirty="0"/>
              <a:t>Evangile, </a:t>
            </a:r>
          </a:p>
          <a:p>
            <a:pPr marL="0" indent="0">
              <a:buNone/>
            </a:pPr>
            <a:r>
              <a:rPr lang="fr-FR" b="1" dirty="0"/>
              <a:t>autour du Royaume </a:t>
            </a:r>
            <a:r>
              <a:rPr lang="fr-FR" dirty="0"/>
              <a:t>:</a:t>
            </a:r>
            <a:endParaRPr lang="it-IT" dirty="0"/>
          </a:p>
          <a:p>
            <a:pPr lvl="1"/>
            <a:r>
              <a:rPr lang="fr-FR" b="1" dirty="0"/>
              <a:t>Luc 6, 20-21 </a:t>
            </a:r>
            <a:r>
              <a:rPr lang="fr-FR" dirty="0"/>
              <a:t>: « </a:t>
            </a:r>
            <a:r>
              <a:rPr lang="fr-FR" i="1" dirty="0"/>
              <a:t>Heureux vous les pauvres... </a:t>
            </a:r>
            <a:r>
              <a:rPr lang="fr-FR" dirty="0"/>
              <a:t>»</a:t>
            </a:r>
            <a:endParaRPr lang="it-IT" dirty="0"/>
          </a:p>
          <a:p>
            <a:pPr lvl="1"/>
            <a:r>
              <a:rPr lang="fr-FR" b="1" dirty="0"/>
              <a:t>Actes 2, 4-5 </a:t>
            </a:r>
            <a:r>
              <a:rPr lang="fr-FR" dirty="0"/>
              <a:t>: « </a:t>
            </a:r>
            <a:r>
              <a:rPr lang="fr-FR" i="1" dirty="0"/>
              <a:t>Ils furent tous remplis de l'Esprit</a:t>
            </a:r>
            <a:r>
              <a:rPr lang="it-IT" dirty="0"/>
              <a:t> </a:t>
            </a:r>
            <a:r>
              <a:rPr lang="fr-FR" i="1" dirty="0"/>
              <a:t>Saint... </a:t>
            </a:r>
            <a:r>
              <a:rPr lang="fr-FR" dirty="0"/>
              <a:t>»</a:t>
            </a:r>
            <a:r>
              <a:rPr lang="it-IT" dirty="0"/>
              <a:t> </a:t>
            </a:r>
          </a:p>
        </p:txBody>
      </p:sp>
      <p:pic>
        <p:nvPicPr>
          <p:cNvPr id="6" name="Segnaposto contenuto 5"/>
          <p:cNvPicPr>
            <a:picLocks noGrp="1" noChangeAspect="1"/>
          </p:cNvPicPr>
          <p:nvPr>
            <p:ph sz="quarter" idx="14"/>
          </p:nvPr>
        </p:nvPicPr>
        <p:blipFill>
          <a:blip r:embed="rId2"/>
          <a:srcRect t="9687" b="9687"/>
          <a:stretch>
            <a:fillRect/>
          </a:stretch>
        </p:blipFill>
        <p:spPr/>
      </p:pic>
    </p:spTree>
    <p:extLst>
      <p:ext uri="{BB962C8B-B14F-4D97-AF65-F5344CB8AC3E}">
        <p14:creationId xmlns:p14="http://schemas.microsoft.com/office/powerpoint/2010/main" val="23863294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Autour</a:t>
            </a:r>
            <a:r>
              <a:rPr lang="it-IT" dirty="0"/>
              <a:t> </a:t>
            </a:r>
            <a:r>
              <a:rPr lang="it-IT" dirty="0" err="1"/>
              <a:t>du</a:t>
            </a:r>
            <a:r>
              <a:rPr lang="it-IT" dirty="0"/>
              <a:t> </a:t>
            </a:r>
            <a:r>
              <a:rPr lang="it-IT" dirty="0" err="1"/>
              <a:t>plan</a:t>
            </a:r>
            <a:r>
              <a:rPr lang="it-IT" dirty="0"/>
              <a:t> </a:t>
            </a:r>
            <a:r>
              <a:rPr lang="it-IT" dirty="0" err="1"/>
              <a:t>du</a:t>
            </a:r>
            <a:r>
              <a:rPr lang="it-IT" dirty="0"/>
              <a:t> </a:t>
            </a:r>
            <a:r>
              <a:rPr lang="it-IT" dirty="0" err="1"/>
              <a:t>psaume</a:t>
            </a:r>
            <a:endParaRPr lang="it-IT" dirty="0"/>
          </a:p>
        </p:txBody>
      </p:sp>
      <p:sp>
        <p:nvSpPr>
          <p:cNvPr id="3" name="Segnaposto contenuto 2"/>
          <p:cNvSpPr>
            <a:spLocks noGrp="1"/>
          </p:cNvSpPr>
          <p:nvPr>
            <p:ph sz="quarter" idx="13"/>
          </p:nvPr>
        </p:nvSpPr>
        <p:spPr>
          <a:xfrm>
            <a:off x="676654" y="2679192"/>
            <a:ext cx="4945981" cy="3447288"/>
          </a:xfrm>
        </p:spPr>
        <p:txBody>
          <a:bodyPr>
            <a:normAutofit lnSpcReduction="10000"/>
          </a:bodyPr>
          <a:lstStyle/>
          <a:p>
            <a:r>
              <a:rPr lang="fr-FR" dirty="0"/>
              <a:t>Le stique (verset) 23 « </a:t>
            </a:r>
            <a:r>
              <a:rPr lang="fr-FR" i="1" dirty="0"/>
              <a:t>J'annoncerai ton nom à mes frères </a:t>
            </a:r>
            <a:r>
              <a:rPr lang="fr-FR" dirty="0"/>
              <a:t>» commence une seconde partie du psaume. </a:t>
            </a:r>
          </a:p>
          <a:p>
            <a:r>
              <a:rPr lang="fr-FR" dirty="0"/>
              <a:t>Jusque-là, il s'agissait de questions, de supplications, de larmes... </a:t>
            </a:r>
          </a:p>
          <a:p>
            <a:r>
              <a:rPr lang="fr-FR" dirty="0"/>
              <a:t>Le passage à la joie est abrupt. </a:t>
            </a:r>
          </a:p>
          <a:p>
            <a:r>
              <a:rPr lang="fr-FR" dirty="0"/>
              <a:t>Il fait écho à « </a:t>
            </a:r>
            <a:r>
              <a:rPr lang="fr-FR" i="1" dirty="0"/>
              <a:t>Tu ne réponds pas </a:t>
            </a:r>
            <a:r>
              <a:rPr lang="fr-FR" dirty="0"/>
              <a:t>» verset 3.</a:t>
            </a:r>
            <a:endParaRPr lang="it-IT" dirty="0"/>
          </a:p>
          <a:p>
            <a:endParaRPr lang="it-IT" dirty="0"/>
          </a:p>
        </p:txBody>
      </p:sp>
      <p:pic>
        <p:nvPicPr>
          <p:cNvPr id="5" name="Segnaposto contenuto 4"/>
          <p:cNvPicPr>
            <a:picLocks noGrp="1" noChangeAspect="1"/>
          </p:cNvPicPr>
          <p:nvPr>
            <p:ph sz="quarter" idx="14"/>
          </p:nvPr>
        </p:nvPicPr>
        <p:blipFill>
          <a:blip r:embed="rId2"/>
          <a:srcRect l="-32905" r="-32905"/>
          <a:stretch>
            <a:fillRect/>
          </a:stretch>
        </p:blipFill>
        <p:spPr>
          <a:xfrm>
            <a:off x="5321808" y="2679192"/>
            <a:ext cx="3822192" cy="3447288"/>
          </a:xfrm>
        </p:spPr>
      </p:pic>
    </p:spTree>
    <p:extLst>
      <p:ext uri="{BB962C8B-B14F-4D97-AF65-F5344CB8AC3E}">
        <p14:creationId xmlns:p14="http://schemas.microsoft.com/office/powerpoint/2010/main" val="39797153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1819373" y="1675613"/>
            <a:ext cx="6702070" cy="4298306"/>
          </a:xfrm>
        </p:spPr>
        <p:txBody>
          <a:bodyPr>
            <a:normAutofit fontScale="92500" lnSpcReduction="20000"/>
          </a:bodyPr>
          <a:lstStyle/>
          <a:p>
            <a:r>
              <a:rPr lang="it-IT" sz="3600" b="1" i="1" dirty="0"/>
              <a:t>Le module Bâtir</a:t>
            </a:r>
            <a:r>
              <a:rPr lang="it-IT" sz="3600" dirty="0"/>
              <a:t> va nous mener loin </a:t>
            </a:r>
          </a:p>
          <a:p>
            <a:r>
              <a:rPr lang="it-IT" sz="3600" dirty="0"/>
              <a:t>au travers des psaumes et du Mystère Pascal : </a:t>
            </a:r>
          </a:p>
          <a:p>
            <a:pPr lvl="1"/>
            <a:r>
              <a:rPr lang="it-IT" sz="3400" b="1" dirty="0" err="1"/>
              <a:t>nous</a:t>
            </a:r>
            <a:r>
              <a:rPr lang="it-IT" sz="3400" b="1" dirty="0"/>
              <a:t> </a:t>
            </a:r>
            <a:r>
              <a:rPr lang="it-IT" sz="3400" b="1" dirty="0" err="1"/>
              <a:t>reconnaître</a:t>
            </a:r>
            <a:r>
              <a:rPr lang="it-IT" sz="3400" b="1" dirty="0"/>
              <a:t> </a:t>
            </a:r>
            <a:r>
              <a:rPr lang="it-IT" sz="3400" b="1" dirty="0" err="1"/>
              <a:t>membre</a:t>
            </a:r>
            <a:r>
              <a:rPr lang="it-IT" sz="3400" b="1" dirty="0"/>
              <a:t> </a:t>
            </a:r>
            <a:r>
              <a:rPr lang="it-IT" sz="3400" b="1" dirty="0" err="1"/>
              <a:t>du</a:t>
            </a:r>
            <a:r>
              <a:rPr lang="it-IT" sz="3400" b="1" dirty="0"/>
              <a:t> </a:t>
            </a:r>
            <a:r>
              <a:rPr lang="it-IT" sz="3400" b="1" dirty="0" err="1"/>
              <a:t>corps</a:t>
            </a:r>
            <a:r>
              <a:rPr lang="it-IT" sz="3400" b="1" dirty="0"/>
              <a:t> </a:t>
            </a:r>
            <a:r>
              <a:rPr lang="it-IT" sz="3400" b="1" dirty="0" err="1"/>
              <a:t>du</a:t>
            </a:r>
            <a:r>
              <a:rPr lang="it-IT" sz="3400" b="1" dirty="0"/>
              <a:t> Christ</a:t>
            </a:r>
            <a:r>
              <a:rPr lang="it-IT" sz="3400" dirty="0"/>
              <a:t>, </a:t>
            </a:r>
          </a:p>
          <a:p>
            <a:pPr lvl="1"/>
            <a:r>
              <a:rPr lang="it-IT" sz="3400" dirty="0"/>
              <a:t>envoyés à notre tour vers toutes les nations </a:t>
            </a:r>
          </a:p>
          <a:p>
            <a:pPr lvl="1"/>
            <a:r>
              <a:rPr lang="it-IT" sz="3400" dirty="0"/>
              <a:t>et bâtir avec d’autres l’Eglise du Seigneur. </a:t>
            </a:r>
          </a:p>
        </p:txBody>
      </p:sp>
      <p:pic>
        <p:nvPicPr>
          <p:cNvPr id="3" name="Image 2" descr="Une image contenant art, dessin humoristique&#10;&#10;Description générée automatiquement">
            <a:extLst>
              <a:ext uri="{FF2B5EF4-FFF2-40B4-BE49-F238E27FC236}">
                <a16:creationId xmlns:a16="http://schemas.microsoft.com/office/drawing/2014/main" id="{E4DD1134-940D-630C-F295-FB5B1DE09E6A}"/>
              </a:ext>
            </a:extLst>
          </p:cNvPr>
          <p:cNvPicPr>
            <a:picLocks noChangeAspect="1"/>
          </p:cNvPicPr>
          <p:nvPr/>
        </p:nvPicPr>
        <p:blipFill>
          <a:blip r:embed="rId2"/>
          <a:stretch>
            <a:fillRect/>
          </a:stretch>
        </p:blipFill>
        <p:spPr>
          <a:xfrm>
            <a:off x="94268" y="65671"/>
            <a:ext cx="1725105" cy="2090246"/>
          </a:xfrm>
          <a:prstGeom prst="rect">
            <a:avLst/>
          </a:prstGeom>
        </p:spPr>
      </p:pic>
    </p:spTree>
    <p:extLst>
      <p:ext uri="{BB962C8B-B14F-4D97-AF65-F5344CB8AC3E}">
        <p14:creationId xmlns:p14="http://schemas.microsoft.com/office/powerpoint/2010/main" val="35795292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Autour</a:t>
            </a:r>
            <a:r>
              <a:rPr lang="it-IT" dirty="0"/>
              <a:t> </a:t>
            </a:r>
            <a:r>
              <a:rPr lang="it-IT" dirty="0" err="1"/>
              <a:t>des</a:t>
            </a:r>
            <a:r>
              <a:rPr lang="it-IT" dirty="0"/>
              <a:t> </a:t>
            </a:r>
            <a:r>
              <a:rPr lang="it-IT" dirty="0" err="1"/>
              <a:t>rapprochements</a:t>
            </a:r>
            <a:endParaRPr lang="it-IT" dirty="0"/>
          </a:p>
        </p:txBody>
      </p:sp>
      <p:sp>
        <p:nvSpPr>
          <p:cNvPr id="3" name="Segnaposto contenuto 2"/>
          <p:cNvSpPr>
            <a:spLocks noGrp="1"/>
          </p:cNvSpPr>
          <p:nvPr>
            <p:ph sz="quarter" idx="13"/>
          </p:nvPr>
        </p:nvSpPr>
        <p:spPr>
          <a:xfrm>
            <a:off x="676654" y="2679192"/>
            <a:ext cx="4945981" cy="3447288"/>
          </a:xfrm>
        </p:spPr>
        <p:txBody>
          <a:bodyPr>
            <a:normAutofit/>
          </a:bodyPr>
          <a:lstStyle/>
          <a:p>
            <a:r>
              <a:rPr lang="fr-FR" b="1" dirty="0"/>
              <a:t>Verset 2 : </a:t>
            </a:r>
          </a:p>
          <a:p>
            <a:r>
              <a:rPr lang="fr-FR" dirty="0"/>
              <a:t>Le psaume débute par un cri. </a:t>
            </a:r>
          </a:p>
          <a:p>
            <a:r>
              <a:rPr lang="fr-FR" dirty="0"/>
              <a:t>Didier </a:t>
            </a:r>
            <a:r>
              <a:rPr lang="fr-FR" dirty="0" err="1"/>
              <a:t>Rimaud</a:t>
            </a:r>
            <a:r>
              <a:rPr lang="fr-FR" dirty="0"/>
              <a:t> dira : « </a:t>
            </a:r>
            <a:r>
              <a:rPr lang="fr-FR" i="1" dirty="0"/>
              <a:t>Le psaume est un cri avant d'être un écrit... ». </a:t>
            </a:r>
          </a:p>
          <a:p>
            <a:r>
              <a:rPr lang="fr-FR" dirty="0"/>
              <a:t>C'est le cri de Jésus sur la croix (Marc 15,34). </a:t>
            </a:r>
            <a:endParaRPr lang="it-IT" dirty="0"/>
          </a:p>
        </p:txBody>
      </p:sp>
      <p:pic>
        <p:nvPicPr>
          <p:cNvPr id="6" name="Segnaposto contenuto 5"/>
          <p:cNvPicPr>
            <a:picLocks noGrp="1" noChangeAspect="1"/>
          </p:cNvPicPr>
          <p:nvPr>
            <p:ph sz="quarter" idx="14"/>
          </p:nvPr>
        </p:nvPicPr>
        <p:blipFill>
          <a:blip r:embed="rId2"/>
          <a:srcRect l="-33156" r="-33156"/>
          <a:stretch>
            <a:fillRect/>
          </a:stretch>
        </p:blipFill>
        <p:spPr>
          <a:xfrm>
            <a:off x="4956879" y="2679192"/>
            <a:ext cx="3822192" cy="3447288"/>
          </a:xfrm>
        </p:spPr>
      </p:pic>
    </p:spTree>
    <p:extLst>
      <p:ext uri="{BB962C8B-B14F-4D97-AF65-F5344CB8AC3E}">
        <p14:creationId xmlns:p14="http://schemas.microsoft.com/office/powerpoint/2010/main" val="38722995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Autour</a:t>
            </a:r>
            <a:r>
              <a:rPr lang="it-IT" dirty="0"/>
              <a:t> </a:t>
            </a:r>
            <a:r>
              <a:rPr lang="it-IT" dirty="0" err="1"/>
              <a:t>des</a:t>
            </a:r>
            <a:r>
              <a:rPr lang="it-IT" dirty="0"/>
              <a:t> </a:t>
            </a:r>
            <a:r>
              <a:rPr lang="it-IT" dirty="0" err="1"/>
              <a:t>rapprochements</a:t>
            </a:r>
            <a:endParaRPr lang="it-IT" dirty="0"/>
          </a:p>
        </p:txBody>
      </p:sp>
      <p:sp>
        <p:nvSpPr>
          <p:cNvPr id="3" name="Segnaposto contenuto 2"/>
          <p:cNvSpPr>
            <a:spLocks noGrp="1"/>
          </p:cNvSpPr>
          <p:nvPr>
            <p:ph sz="quarter" idx="13"/>
          </p:nvPr>
        </p:nvSpPr>
        <p:spPr>
          <a:xfrm>
            <a:off x="300183" y="2297545"/>
            <a:ext cx="4675908" cy="4225637"/>
          </a:xfrm>
        </p:spPr>
        <p:txBody>
          <a:bodyPr>
            <a:normAutofit fontScale="77500" lnSpcReduction="20000"/>
          </a:bodyPr>
          <a:lstStyle/>
          <a:p>
            <a:r>
              <a:rPr lang="fr-FR" b="1" dirty="0"/>
              <a:t>Versets 4, 5 et 6 : </a:t>
            </a:r>
          </a:p>
          <a:p>
            <a:r>
              <a:rPr lang="fr-FR" dirty="0"/>
              <a:t>Le psalmiste continue en soulignant que le malheur qu'il subit est aussi le malheur collectif du peuple : </a:t>
            </a:r>
          </a:p>
          <a:p>
            <a:pPr lvl="1"/>
            <a:r>
              <a:rPr lang="fr-FR" dirty="0"/>
              <a:t>« </a:t>
            </a:r>
            <a:r>
              <a:rPr lang="fr-FR" i="1" dirty="0"/>
              <a:t>nos pères... </a:t>
            </a:r>
            <a:r>
              <a:rPr lang="fr-FR" dirty="0"/>
              <a:t>» ; </a:t>
            </a:r>
          </a:p>
          <a:p>
            <a:pPr lvl="1"/>
            <a:r>
              <a:rPr lang="fr-FR" dirty="0"/>
              <a:t>« </a:t>
            </a:r>
            <a:r>
              <a:rPr lang="fr-FR" i="1" dirty="0"/>
              <a:t>Nous avons crié vers le Seigneur, le Dieu de nos pères. Il a entendu notre voix... </a:t>
            </a:r>
            <a:r>
              <a:rPr lang="fr-FR" dirty="0"/>
              <a:t>» (Deutéronome 26,7) ; </a:t>
            </a:r>
          </a:p>
          <a:p>
            <a:pPr lvl="1"/>
            <a:r>
              <a:rPr lang="fr-FR" dirty="0"/>
              <a:t>« </a:t>
            </a:r>
            <a:r>
              <a:rPr lang="fr-FR" i="1" dirty="0"/>
              <a:t>Lorsque j'ai entendu le gémissement des enfants d'Israël, je me suis souvenu de mon alliance </a:t>
            </a:r>
            <a:r>
              <a:rPr lang="fr-FR" dirty="0"/>
              <a:t>» (Exode 6, 5) ; </a:t>
            </a:r>
          </a:p>
          <a:p>
            <a:pPr lvl="1"/>
            <a:r>
              <a:rPr lang="fr-FR" dirty="0"/>
              <a:t>« </a:t>
            </a:r>
            <a:r>
              <a:rPr lang="fr-FR" i="1" dirty="0"/>
              <a:t>Vos pères crièrent alors vers le Seigneur </a:t>
            </a:r>
            <a:r>
              <a:rPr lang="fr-FR" dirty="0"/>
              <a:t>» (Josué 24,6-7). </a:t>
            </a:r>
          </a:p>
          <a:p>
            <a:r>
              <a:rPr lang="fr-FR" dirty="0"/>
              <a:t>Ces correspondances mettent en valeur la sortie d'Egypte et la délivrance vécue par le peuple.</a:t>
            </a:r>
            <a:endParaRPr lang="it-IT" dirty="0"/>
          </a:p>
        </p:txBody>
      </p:sp>
      <p:pic>
        <p:nvPicPr>
          <p:cNvPr id="5" name="Segnaposto contenuto 4"/>
          <p:cNvPicPr>
            <a:picLocks noGrp="1" noChangeAspect="1"/>
          </p:cNvPicPr>
          <p:nvPr>
            <p:ph sz="quarter" idx="14"/>
          </p:nvPr>
        </p:nvPicPr>
        <p:blipFill>
          <a:blip r:embed="rId2"/>
          <a:srcRect l="7766" r="7766"/>
          <a:stretch>
            <a:fillRect/>
          </a:stretch>
        </p:blipFill>
        <p:spPr>
          <a:xfrm>
            <a:off x="5060789" y="2679192"/>
            <a:ext cx="3822192" cy="3447288"/>
          </a:xfrm>
        </p:spPr>
      </p:pic>
    </p:spTree>
    <p:extLst>
      <p:ext uri="{BB962C8B-B14F-4D97-AF65-F5344CB8AC3E}">
        <p14:creationId xmlns:p14="http://schemas.microsoft.com/office/powerpoint/2010/main" val="8435306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Autour</a:t>
            </a:r>
            <a:r>
              <a:rPr lang="it-IT" dirty="0"/>
              <a:t> </a:t>
            </a:r>
            <a:r>
              <a:rPr lang="it-IT" dirty="0" err="1"/>
              <a:t>des</a:t>
            </a:r>
            <a:r>
              <a:rPr lang="it-IT" dirty="0"/>
              <a:t> </a:t>
            </a:r>
            <a:r>
              <a:rPr lang="it-IT" dirty="0" err="1"/>
              <a:t>rapprochements</a:t>
            </a:r>
            <a:endParaRPr lang="it-IT" dirty="0"/>
          </a:p>
        </p:txBody>
      </p:sp>
      <p:sp>
        <p:nvSpPr>
          <p:cNvPr id="3" name="Segnaposto contenuto 2"/>
          <p:cNvSpPr>
            <a:spLocks noGrp="1"/>
          </p:cNvSpPr>
          <p:nvPr>
            <p:ph sz="quarter" idx="13"/>
          </p:nvPr>
        </p:nvSpPr>
        <p:spPr>
          <a:xfrm>
            <a:off x="254000" y="2679192"/>
            <a:ext cx="5449455" cy="3447288"/>
          </a:xfrm>
        </p:spPr>
        <p:txBody>
          <a:bodyPr>
            <a:normAutofit/>
          </a:bodyPr>
          <a:lstStyle/>
          <a:p>
            <a:r>
              <a:rPr lang="fr-FR" b="1" dirty="0"/>
              <a:t>Versets 7, 8, 9 : </a:t>
            </a:r>
          </a:p>
          <a:p>
            <a:pPr lvl="1"/>
            <a:r>
              <a:rPr lang="fr-FR" dirty="0"/>
              <a:t>Petit à petit, l'auteur rend plus personnelle et tragique la « descente » dans la mort. </a:t>
            </a:r>
          </a:p>
          <a:p>
            <a:r>
              <a:rPr lang="fr-FR" b="1" dirty="0"/>
              <a:t>Verset 10 : </a:t>
            </a:r>
          </a:p>
          <a:p>
            <a:pPr lvl="1"/>
            <a:r>
              <a:rPr lang="fr-FR" dirty="0"/>
              <a:t>Après les « </a:t>
            </a:r>
            <a:r>
              <a:rPr lang="fr-FR" i="1" dirty="0"/>
              <a:t>pères </a:t>
            </a:r>
            <a:r>
              <a:rPr lang="fr-FR" dirty="0"/>
              <a:t>», c'est « </a:t>
            </a:r>
            <a:r>
              <a:rPr lang="fr-FR" i="1" dirty="0"/>
              <a:t>ma mère </a:t>
            </a:r>
            <a:r>
              <a:rPr lang="fr-FR" dirty="0"/>
              <a:t>» qui est mentionnée.</a:t>
            </a:r>
            <a:endParaRPr lang="it-IT" dirty="0"/>
          </a:p>
          <a:p>
            <a:endParaRPr lang="it-IT" dirty="0"/>
          </a:p>
        </p:txBody>
      </p:sp>
      <p:pic>
        <p:nvPicPr>
          <p:cNvPr id="5" name="Segnaposto contenuto 4"/>
          <p:cNvPicPr>
            <a:picLocks noGrp="1" noChangeAspect="1"/>
          </p:cNvPicPr>
          <p:nvPr>
            <p:ph sz="quarter" idx="14"/>
          </p:nvPr>
        </p:nvPicPr>
        <p:blipFill>
          <a:blip r:embed="rId2"/>
          <a:srcRect l="-26365" r="-26365"/>
          <a:stretch>
            <a:fillRect/>
          </a:stretch>
        </p:blipFill>
        <p:spPr>
          <a:xfrm>
            <a:off x="5233971" y="2679192"/>
            <a:ext cx="3822192" cy="3447288"/>
          </a:xfrm>
        </p:spPr>
      </p:pic>
    </p:spTree>
    <p:extLst>
      <p:ext uri="{BB962C8B-B14F-4D97-AF65-F5344CB8AC3E}">
        <p14:creationId xmlns:p14="http://schemas.microsoft.com/office/powerpoint/2010/main" val="4024304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Autour</a:t>
            </a:r>
            <a:r>
              <a:rPr lang="it-IT" dirty="0"/>
              <a:t> </a:t>
            </a:r>
            <a:r>
              <a:rPr lang="it-IT" dirty="0" err="1"/>
              <a:t>des</a:t>
            </a:r>
            <a:r>
              <a:rPr lang="it-IT" dirty="0"/>
              <a:t> </a:t>
            </a:r>
            <a:r>
              <a:rPr lang="it-IT" dirty="0" err="1"/>
              <a:t>rapprochements</a:t>
            </a:r>
            <a:endParaRPr lang="it-IT" dirty="0"/>
          </a:p>
        </p:txBody>
      </p:sp>
      <p:sp>
        <p:nvSpPr>
          <p:cNvPr id="3" name="Segnaposto contenuto 2"/>
          <p:cNvSpPr>
            <a:spLocks noGrp="1"/>
          </p:cNvSpPr>
          <p:nvPr>
            <p:ph sz="quarter" idx="13"/>
          </p:nvPr>
        </p:nvSpPr>
        <p:spPr>
          <a:xfrm>
            <a:off x="254000" y="2679192"/>
            <a:ext cx="4818207" cy="3832444"/>
          </a:xfrm>
        </p:spPr>
        <p:txBody>
          <a:bodyPr>
            <a:normAutofit/>
          </a:bodyPr>
          <a:lstStyle/>
          <a:p>
            <a:r>
              <a:rPr lang="fr-FR" b="1" dirty="0"/>
              <a:t>Versets 12, 13, 14 : </a:t>
            </a:r>
          </a:p>
          <a:p>
            <a:pPr lvl="1"/>
            <a:r>
              <a:rPr lang="fr-FR" dirty="0"/>
              <a:t>Puis, celui qui est abandonné de Dieu et des hommes se retrouve cerné par les bêtes. </a:t>
            </a:r>
          </a:p>
          <a:p>
            <a:pPr lvl="1"/>
            <a:r>
              <a:rPr lang="fr-FR" dirty="0"/>
              <a:t>Comme dans une chasse, la victime est cernée. </a:t>
            </a:r>
          </a:p>
          <a:p>
            <a:pPr lvl="1"/>
            <a:r>
              <a:rPr lang="fr-FR" dirty="0"/>
              <a:t>Elle a tout le temps d'avoir peur, de fondre de frayeur. </a:t>
            </a:r>
          </a:p>
          <a:p>
            <a:pPr lvl="1"/>
            <a:r>
              <a:rPr lang="fr-FR" dirty="0"/>
              <a:t>L'homme n'est plus que son corps.</a:t>
            </a:r>
            <a:r>
              <a:rPr lang="it-IT" dirty="0"/>
              <a:t> </a:t>
            </a:r>
          </a:p>
        </p:txBody>
      </p:sp>
      <p:pic>
        <p:nvPicPr>
          <p:cNvPr id="6" name="Segnaposto contenuto 5"/>
          <p:cNvPicPr>
            <a:picLocks noGrp="1" noChangeAspect="1"/>
          </p:cNvPicPr>
          <p:nvPr>
            <p:ph sz="quarter" idx="14"/>
          </p:nvPr>
        </p:nvPicPr>
        <p:blipFill>
          <a:blip r:embed="rId2"/>
          <a:srcRect t="-16729" b="-16729"/>
          <a:stretch>
            <a:fillRect/>
          </a:stretch>
        </p:blipFill>
        <p:spPr>
          <a:xfrm>
            <a:off x="5072207" y="2680017"/>
            <a:ext cx="3822700" cy="3446463"/>
          </a:xfrm>
        </p:spPr>
      </p:pic>
    </p:spTree>
    <p:extLst>
      <p:ext uri="{BB962C8B-B14F-4D97-AF65-F5344CB8AC3E}">
        <p14:creationId xmlns:p14="http://schemas.microsoft.com/office/powerpoint/2010/main" val="17424130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Autour</a:t>
            </a:r>
            <a:r>
              <a:rPr lang="it-IT" dirty="0"/>
              <a:t> </a:t>
            </a:r>
            <a:r>
              <a:rPr lang="it-IT" dirty="0" err="1"/>
              <a:t>des</a:t>
            </a:r>
            <a:r>
              <a:rPr lang="it-IT" dirty="0"/>
              <a:t> </a:t>
            </a:r>
            <a:r>
              <a:rPr lang="it-IT" dirty="0" err="1"/>
              <a:t>rapprochements</a:t>
            </a:r>
            <a:endParaRPr lang="it-IT" dirty="0"/>
          </a:p>
        </p:txBody>
      </p:sp>
      <p:sp>
        <p:nvSpPr>
          <p:cNvPr id="3" name="Segnaposto contenuto 2"/>
          <p:cNvSpPr>
            <a:spLocks noGrp="1"/>
          </p:cNvSpPr>
          <p:nvPr>
            <p:ph sz="quarter" idx="13"/>
          </p:nvPr>
        </p:nvSpPr>
        <p:spPr>
          <a:xfrm>
            <a:off x="253999" y="2679192"/>
            <a:ext cx="5684887" cy="3832444"/>
          </a:xfrm>
        </p:spPr>
        <p:txBody>
          <a:bodyPr>
            <a:normAutofit fontScale="92500"/>
          </a:bodyPr>
          <a:lstStyle/>
          <a:p>
            <a:r>
              <a:rPr lang="fr-FR" dirty="0"/>
              <a:t>Versets 12, 17 à 22 : </a:t>
            </a:r>
          </a:p>
          <a:p>
            <a:pPr lvl="1"/>
            <a:r>
              <a:rPr lang="fr-FR" dirty="0"/>
              <a:t>La passion de Jésus transparaît dans ce passage : </a:t>
            </a:r>
          </a:p>
          <a:p>
            <a:pPr lvl="2"/>
            <a:r>
              <a:rPr lang="fr-FR" dirty="0"/>
              <a:t>« </a:t>
            </a:r>
            <a:r>
              <a:rPr lang="fr-FR" i="1" dirty="0"/>
              <a:t>Il</a:t>
            </a:r>
            <a:r>
              <a:rPr lang="fr-FR" dirty="0"/>
              <a:t> </a:t>
            </a:r>
            <a:r>
              <a:rPr lang="fr-FR" i="1" dirty="0"/>
              <a:t>commence à ressentir frayeur et angoisse... </a:t>
            </a:r>
            <a:r>
              <a:rPr lang="fr-FR" dirty="0"/>
              <a:t>» (Marc 14, 33) ; </a:t>
            </a:r>
          </a:p>
          <a:p>
            <a:pPr lvl="2"/>
            <a:r>
              <a:rPr lang="fr-FR" dirty="0"/>
              <a:t>«... </a:t>
            </a:r>
            <a:r>
              <a:rPr lang="fr-FR" i="1" dirty="0"/>
              <a:t>vous êtes venus m'arrêter avec des épées... </a:t>
            </a:r>
            <a:r>
              <a:rPr lang="fr-FR" dirty="0"/>
              <a:t>» (Marc 14, 48) ; </a:t>
            </a:r>
          </a:p>
          <a:p>
            <a:pPr lvl="2"/>
            <a:r>
              <a:rPr lang="fr-FR" dirty="0"/>
              <a:t>« ... </a:t>
            </a:r>
            <a:r>
              <a:rPr lang="fr-FR" i="1" dirty="0"/>
              <a:t>Ils le crucifient, puis se partagent ses vêtements, en tirant au sort... </a:t>
            </a:r>
            <a:r>
              <a:rPr lang="fr-FR" dirty="0"/>
              <a:t>» (Marc I5</a:t>
            </a:r>
            <a:r>
              <a:rPr lang="fr-FR" baseline="-25000" dirty="0"/>
              <a:t>, </a:t>
            </a:r>
            <a:r>
              <a:rPr lang="fr-FR" dirty="0"/>
              <a:t>24) ; </a:t>
            </a:r>
          </a:p>
          <a:p>
            <a:pPr lvl="2"/>
            <a:r>
              <a:rPr lang="fr-FR" dirty="0"/>
              <a:t>«… </a:t>
            </a:r>
            <a:r>
              <a:rPr lang="fr-FR" i="1" dirty="0"/>
              <a:t>avec lui on crucifie deux bandits, l'un à sa droite, l'autre à sa gauche... </a:t>
            </a:r>
            <a:r>
              <a:rPr lang="fr-FR" dirty="0"/>
              <a:t>» (Marc</a:t>
            </a:r>
            <a:r>
              <a:rPr lang="it-IT" dirty="0"/>
              <a:t> </a:t>
            </a:r>
            <a:r>
              <a:rPr lang="fr-FR" dirty="0"/>
              <a:t>15, 27).</a:t>
            </a:r>
            <a:endParaRPr lang="it-IT" dirty="0"/>
          </a:p>
        </p:txBody>
      </p:sp>
      <p:pic>
        <p:nvPicPr>
          <p:cNvPr id="5" name="Segnaposto contenuto 4"/>
          <p:cNvPicPr>
            <a:picLocks noGrp="1" noChangeAspect="1"/>
          </p:cNvPicPr>
          <p:nvPr>
            <p:ph sz="quarter" idx="14"/>
          </p:nvPr>
        </p:nvPicPr>
        <p:blipFill>
          <a:blip r:embed="rId2"/>
          <a:srcRect l="-52783" r="-52783"/>
          <a:stretch>
            <a:fillRect/>
          </a:stretch>
        </p:blipFill>
        <p:spPr>
          <a:xfrm>
            <a:off x="5688946" y="2679192"/>
            <a:ext cx="3822700" cy="3446463"/>
          </a:xfrm>
        </p:spPr>
      </p:pic>
    </p:spTree>
    <p:extLst>
      <p:ext uri="{BB962C8B-B14F-4D97-AF65-F5344CB8AC3E}">
        <p14:creationId xmlns:p14="http://schemas.microsoft.com/office/powerpoint/2010/main" val="41185026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Autour</a:t>
            </a:r>
            <a:r>
              <a:rPr lang="it-IT" dirty="0"/>
              <a:t> </a:t>
            </a:r>
            <a:r>
              <a:rPr lang="it-IT" dirty="0" err="1"/>
              <a:t>des</a:t>
            </a:r>
            <a:r>
              <a:rPr lang="it-IT" dirty="0"/>
              <a:t> </a:t>
            </a:r>
            <a:r>
              <a:rPr lang="it-IT" dirty="0" err="1"/>
              <a:t>rapprochements</a:t>
            </a:r>
            <a:endParaRPr lang="it-IT" dirty="0"/>
          </a:p>
        </p:txBody>
      </p:sp>
      <p:sp>
        <p:nvSpPr>
          <p:cNvPr id="3" name="Segnaposto contenuto 2"/>
          <p:cNvSpPr>
            <a:spLocks noGrp="1"/>
          </p:cNvSpPr>
          <p:nvPr>
            <p:ph sz="quarter" idx="13"/>
          </p:nvPr>
        </p:nvSpPr>
        <p:spPr>
          <a:xfrm>
            <a:off x="254000" y="2679192"/>
            <a:ext cx="5495636" cy="3832444"/>
          </a:xfrm>
        </p:spPr>
        <p:txBody>
          <a:bodyPr>
            <a:normAutofit fontScale="92500" lnSpcReduction="20000"/>
          </a:bodyPr>
          <a:lstStyle/>
          <a:p>
            <a:r>
              <a:rPr lang="fr-FR" dirty="0"/>
              <a:t>Dès le verset 23 : </a:t>
            </a:r>
          </a:p>
          <a:p>
            <a:pPr lvl="1"/>
            <a:r>
              <a:rPr lang="fr-FR" dirty="0"/>
              <a:t>Passage à la louange. </a:t>
            </a:r>
          </a:p>
          <a:p>
            <a:pPr lvl="1"/>
            <a:r>
              <a:rPr lang="fr-FR" dirty="0"/>
              <a:t>Le psalmiste, jusqu'ici solitaire, convoque l'assemblée. </a:t>
            </a:r>
          </a:p>
          <a:p>
            <a:pPr lvl="1"/>
            <a:r>
              <a:rPr lang="fr-FR" dirty="0"/>
              <a:t>Il passe du « </a:t>
            </a:r>
            <a:r>
              <a:rPr lang="fr-FR" i="1" dirty="0"/>
              <a:t>tu » </a:t>
            </a:r>
            <a:r>
              <a:rPr lang="fr-FR" dirty="0"/>
              <a:t>au « </a:t>
            </a:r>
            <a:r>
              <a:rPr lang="fr-FR" i="1" dirty="0"/>
              <a:t>vous </a:t>
            </a:r>
            <a:r>
              <a:rPr lang="fr-FR" dirty="0"/>
              <a:t>» pour rendre grâce. </a:t>
            </a:r>
          </a:p>
          <a:p>
            <a:pPr lvl="1"/>
            <a:r>
              <a:rPr lang="fr-FR" dirty="0"/>
              <a:t>Des images de résurrection sont présentes : « </a:t>
            </a:r>
            <a:r>
              <a:rPr lang="fr-FR" i="1" dirty="0"/>
              <a:t>Tu m'as répondu ! » </a:t>
            </a:r>
            <a:r>
              <a:rPr lang="fr-FR" dirty="0"/>
              <a:t>; « ... </a:t>
            </a:r>
            <a:r>
              <a:rPr lang="fr-FR" i="1" dirty="0"/>
              <a:t>à vous la vie et la joie... </a:t>
            </a:r>
            <a:r>
              <a:rPr lang="fr-FR" dirty="0"/>
              <a:t>». </a:t>
            </a:r>
          </a:p>
          <a:p>
            <a:pPr lvl="1"/>
            <a:r>
              <a:rPr lang="fr-FR" dirty="0"/>
              <a:t>Des récits de partage sont évoqués : « </a:t>
            </a:r>
            <a:r>
              <a:rPr lang="fr-FR" i="1" dirty="0"/>
              <a:t>Les pauvres mangeront, ils seront rassasiés </a:t>
            </a:r>
            <a:r>
              <a:rPr lang="fr-FR" dirty="0"/>
              <a:t>», de béatitudes, de Pentecôte (versets 23 et suivants).</a:t>
            </a:r>
            <a:endParaRPr lang="it-IT" dirty="0"/>
          </a:p>
        </p:txBody>
      </p:sp>
      <p:pic>
        <p:nvPicPr>
          <p:cNvPr id="6" name="Segnaposto contenuto 5"/>
          <p:cNvPicPr>
            <a:picLocks noGrp="1" noChangeAspect="1"/>
          </p:cNvPicPr>
          <p:nvPr>
            <p:ph sz="quarter" idx="14"/>
          </p:nvPr>
        </p:nvPicPr>
        <p:blipFill>
          <a:blip r:embed="rId2"/>
          <a:srcRect l="-26458" r="-26458"/>
          <a:stretch>
            <a:fillRect/>
          </a:stretch>
        </p:blipFill>
        <p:spPr>
          <a:xfrm>
            <a:off x="5118515" y="2679192"/>
            <a:ext cx="3822192" cy="3447288"/>
          </a:xfrm>
        </p:spPr>
      </p:pic>
    </p:spTree>
    <p:extLst>
      <p:ext uri="{BB962C8B-B14F-4D97-AF65-F5344CB8AC3E}">
        <p14:creationId xmlns:p14="http://schemas.microsoft.com/office/powerpoint/2010/main" val="34747459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Autour</a:t>
            </a:r>
            <a:r>
              <a:rPr lang="it-IT" dirty="0"/>
              <a:t> </a:t>
            </a:r>
            <a:r>
              <a:rPr lang="it-IT" dirty="0" err="1"/>
              <a:t>des</a:t>
            </a:r>
            <a:r>
              <a:rPr lang="it-IT" dirty="0"/>
              <a:t> </a:t>
            </a:r>
            <a:r>
              <a:rPr lang="it-IT" dirty="0" err="1"/>
              <a:t>rapprochements</a:t>
            </a:r>
            <a:endParaRPr lang="it-IT" dirty="0"/>
          </a:p>
        </p:txBody>
      </p:sp>
      <p:sp>
        <p:nvSpPr>
          <p:cNvPr id="3" name="Segnaposto contenuto 2"/>
          <p:cNvSpPr>
            <a:spLocks noGrp="1"/>
          </p:cNvSpPr>
          <p:nvPr>
            <p:ph sz="quarter" idx="13"/>
          </p:nvPr>
        </p:nvSpPr>
        <p:spPr>
          <a:xfrm>
            <a:off x="254000" y="2486614"/>
            <a:ext cx="5495636" cy="3832444"/>
          </a:xfrm>
        </p:spPr>
        <p:txBody>
          <a:bodyPr>
            <a:normAutofit/>
          </a:bodyPr>
          <a:lstStyle/>
          <a:p>
            <a:r>
              <a:rPr lang="fr-FR" b="1" dirty="0"/>
              <a:t>Versets 29 et 31 : </a:t>
            </a:r>
          </a:p>
          <a:p>
            <a:pPr lvl="1"/>
            <a:r>
              <a:rPr lang="fr-FR" dirty="0"/>
              <a:t>Au début, le psalmiste était en présence des pères ; </a:t>
            </a:r>
            <a:br>
              <a:rPr lang="fr-FR" dirty="0"/>
            </a:br>
            <a:r>
              <a:rPr lang="fr-FR" dirty="0"/>
              <a:t>au creux du désespoir, il vit ensuite une profonde solitude. </a:t>
            </a:r>
          </a:p>
          <a:p>
            <a:pPr lvl="1"/>
            <a:r>
              <a:rPr lang="fr-FR" dirty="0"/>
              <a:t>S’opère un changement : un retour vers la multitude qui n'est pas sans évoquer l'envoi des disciples en mission (Matthieu 28,19).</a:t>
            </a:r>
            <a:endParaRPr lang="it-IT" dirty="0"/>
          </a:p>
        </p:txBody>
      </p:sp>
      <p:pic>
        <p:nvPicPr>
          <p:cNvPr id="5" name="Segnaposto contenuto 4"/>
          <p:cNvPicPr>
            <a:picLocks noGrp="1" noChangeAspect="1"/>
          </p:cNvPicPr>
          <p:nvPr>
            <p:ph sz="quarter" idx="14"/>
          </p:nvPr>
        </p:nvPicPr>
        <p:blipFill>
          <a:blip r:embed="rId2"/>
          <a:srcRect l="-18142" r="-18142"/>
          <a:stretch>
            <a:fillRect/>
          </a:stretch>
        </p:blipFill>
        <p:spPr>
          <a:xfrm>
            <a:off x="5233970" y="2679192"/>
            <a:ext cx="3822192" cy="3447288"/>
          </a:xfrm>
        </p:spPr>
      </p:pic>
    </p:spTree>
    <p:extLst>
      <p:ext uri="{BB962C8B-B14F-4D97-AF65-F5344CB8AC3E}">
        <p14:creationId xmlns:p14="http://schemas.microsoft.com/office/powerpoint/2010/main" val="18749114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a:xfrm>
            <a:off x="1441058" y="338328"/>
            <a:ext cx="7245742" cy="1252728"/>
          </a:xfrm>
        </p:spPr>
        <p:txBody>
          <a:bodyPr>
            <a:normAutofit fontScale="90000"/>
          </a:bodyPr>
          <a:lstStyle/>
          <a:p>
            <a:r>
              <a:rPr lang="it-IT" dirty="0" err="1"/>
              <a:t>Quelques</a:t>
            </a:r>
            <a:r>
              <a:rPr lang="it-IT" dirty="0"/>
              <a:t> </a:t>
            </a:r>
            <a:r>
              <a:rPr lang="it-IT" dirty="0" err="1"/>
              <a:t>rapprochements</a:t>
            </a:r>
            <a:r>
              <a:rPr lang="it-IT" dirty="0"/>
              <a:t> </a:t>
            </a:r>
            <a:r>
              <a:rPr lang="it-IT" dirty="0" err="1"/>
              <a:t>possibles</a:t>
            </a:r>
            <a:endParaRPr lang="it-IT" dirty="0"/>
          </a:p>
        </p:txBody>
      </p:sp>
      <p:graphicFrame>
        <p:nvGraphicFramePr>
          <p:cNvPr id="3" name="Oggetto 2"/>
          <p:cNvGraphicFramePr>
            <a:graphicFrameLocks noChangeAspect="1"/>
          </p:cNvGraphicFramePr>
          <p:nvPr>
            <p:extLst>
              <p:ext uri="{D42A27DB-BD31-4B8C-83A1-F6EECF244321}">
                <p14:modId xmlns:p14="http://schemas.microsoft.com/office/powerpoint/2010/main" val="3155528698"/>
              </p:ext>
            </p:extLst>
          </p:nvPr>
        </p:nvGraphicFramePr>
        <p:xfrm>
          <a:off x="310677" y="2759324"/>
          <a:ext cx="8640200" cy="3394364"/>
        </p:xfrm>
        <a:graphic>
          <a:graphicData uri="http://schemas.openxmlformats.org/presentationml/2006/ole">
            <mc:AlternateContent xmlns:mc="http://schemas.openxmlformats.org/markup-compatibility/2006">
              <mc:Choice xmlns:v="urn:schemas-microsoft-com:vml" Requires="v">
                <p:oleObj name="Document" r:id="rId2" imgW="5688941" imgH="2241355" progId="Word.Document.12">
                  <p:embed/>
                </p:oleObj>
              </mc:Choice>
              <mc:Fallback>
                <p:oleObj name="Document" r:id="rId2" imgW="5688941" imgH="2241355" progId="Word.Document.12">
                  <p:embed/>
                  <p:pic>
                    <p:nvPicPr>
                      <p:cNvPr id="0" name=""/>
                      <p:cNvPicPr/>
                      <p:nvPr/>
                    </p:nvPicPr>
                    <p:blipFill>
                      <a:blip r:embed="rId3"/>
                      <a:stretch>
                        <a:fillRect/>
                      </a:stretch>
                    </p:blipFill>
                    <p:spPr>
                      <a:xfrm>
                        <a:off x="310677" y="2759324"/>
                        <a:ext cx="8640200" cy="3394364"/>
                      </a:xfrm>
                      <a:prstGeom prst="rect">
                        <a:avLst/>
                      </a:prstGeom>
                    </p:spPr>
                  </p:pic>
                </p:oleObj>
              </mc:Fallback>
            </mc:AlternateContent>
          </a:graphicData>
        </a:graphic>
      </p:graphicFrame>
    </p:spTree>
    <p:extLst>
      <p:ext uri="{BB962C8B-B14F-4D97-AF65-F5344CB8AC3E}">
        <p14:creationId xmlns:p14="http://schemas.microsoft.com/office/powerpoint/2010/main" val="40334720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a:xfrm>
            <a:off x="1294510" y="338328"/>
            <a:ext cx="7392290" cy="1252728"/>
          </a:xfrm>
        </p:spPr>
        <p:txBody>
          <a:bodyPr>
            <a:normAutofit fontScale="90000"/>
          </a:bodyPr>
          <a:lstStyle/>
          <a:p>
            <a:r>
              <a:rPr lang="it-IT" dirty="0" err="1"/>
              <a:t>Quelques</a:t>
            </a:r>
            <a:r>
              <a:rPr lang="it-IT" dirty="0"/>
              <a:t> </a:t>
            </a:r>
            <a:r>
              <a:rPr lang="it-IT" dirty="0" err="1"/>
              <a:t>rapprochements</a:t>
            </a:r>
            <a:r>
              <a:rPr lang="it-IT" dirty="0"/>
              <a:t> </a:t>
            </a:r>
            <a:r>
              <a:rPr lang="it-IT" dirty="0" err="1"/>
              <a:t>possibles</a:t>
            </a:r>
            <a:endParaRPr lang="it-IT" dirty="0"/>
          </a:p>
        </p:txBody>
      </p:sp>
      <p:graphicFrame>
        <p:nvGraphicFramePr>
          <p:cNvPr id="4" name="Oggetto 3"/>
          <p:cNvGraphicFramePr>
            <a:graphicFrameLocks noChangeAspect="1"/>
          </p:cNvGraphicFramePr>
          <p:nvPr>
            <p:extLst>
              <p:ext uri="{D42A27DB-BD31-4B8C-83A1-F6EECF244321}">
                <p14:modId xmlns:p14="http://schemas.microsoft.com/office/powerpoint/2010/main" val="38835856"/>
              </p:ext>
            </p:extLst>
          </p:nvPr>
        </p:nvGraphicFramePr>
        <p:xfrm>
          <a:off x="242455" y="2725519"/>
          <a:ext cx="8693726" cy="3104902"/>
        </p:xfrm>
        <a:graphic>
          <a:graphicData uri="http://schemas.openxmlformats.org/presentationml/2006/ole">
            <mc:AlternateContent xmlns:mc="http://schemas.openxmlformats.org/markup-compatibility/2006">
              <mc:Choice xmlns:v="urn:schemas-microsoft-com:vml" Requires="v">
                <p:oleObj name="Documento" r:id="rId2" imgW="5689600" imgH="2032000" progId="Word.Document.12">
                  <p:embed/>
                </p:oleObj>
              </mc:Choice>
              <mc:Fallback>
                <p:oleObj name="Documento" r:id="rId2" imgW="5689600" imgH="2032000" progId="Word.Document.12">
                  <p:embed/>
                  <p:pic>
                    <p:nvPicPr>
                      <p:cNvPr id="0" name=""/>
                      <p:cNvPicPr/>
                      <p:nvPr/>
                    </p:nvPicPr>
                    <p:blipFill>
                      <a:blip r:embed="rId3"/>
                      <a:stretch>
                        <a:fillRect/>
                      </a:stretch>
                    </p:blipFill>
                    <p:spPr>
                      <a:xfrm>
                        <a:off x="242455" y="2725519"/>
                        <a:ext cx="8693726" cy="3104902"/>
                      </a:xfrm>
                      <a:prstGeom prst="rect">
                        <a:avLst/>
                      </a:prstGeom>
                    </p:spPr>
                  </p:pic>
                </p:oleObj>
              </mc:Fallback>
            </mc:AlternateContent>
          </a:graphicData>
        </a:graphic>
      </p:graphicFrame>
    </p:spTree>
    <p:extLst>
      <p:ext uri="{BB962C8B-B14F-4D97-AF65-F5344CB8AC3E}">
        <p14:creationId xmlns:p14="http://schemas.microsoft.com/office/powerpoint/2010/main" val="17168167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a:xfrm>
            <a:off x="1489906" y="338328"/>
            <a:ext cx="7196893" cy="1252728"/>
          </a:xfrm>
        </p:spPr>
        <p:txBody>
          <a:bodyPr>
            <a:normAutofit fontScale="90000"/>
          </a:bodyPr>
          <a:lstStyle/>
          <a:p>
            <a:r>
              <a:rPr lang="it-IT" dirty="0" err="1"/>
              <a:t>Quelques</a:t>
            </a:r>
            <a:r>
              <a:rPr lang="it-IT" dirty="0"/>
              <a:t> </a:t>
            </a:r>
            <a:r>
              <a:rPr lang="it-IT" dirty="0" err="1"/>
              <a:t>rapprochements</a:t>
            </a:r>
            <a:r>
              <a:rPr lang="it-IT" dirty="0"/>
              <a:t> </a:t>
            </a:r>
            <a:r>
              <a:rPr lang="it-IT" dirty="0" err="1"/>
              <a:t>possibles</a:t>
            </a:r>
            <a:endParaRPr lang="it-IT" dirty="0"/>
          </a:p>
        </p:txBody>
      </p:sp>
      <p:graphicFrame>
        <p:nvGraphicFramePr>
          <p:cNvPr id="3" name="Oggetto 2"/>
          <p:cNvGraphicFramePr>
            <a:graphicFrameLocks noChangeAspect="1"/>
          </p:cNvGraphicFramePr>
          <p:nvPr>
            <p:extLst>
              <p:ext uri="{D42A27DB-BD31-4B8C-83A1-F6EECF244321}">
                <p14:modId xmlns:p14="http://schemas.microsoft.com/office/powerpoint/2010/main" val="935481306"/>
              </p:ext>
            </p:extLst>
          </p:nvPr>
        </p:nvGraphicFramePr>
        <p:xfrm>
          <a:off x="242456" y="2668565"/>
          <a:ext cx="8706226" cy="3750673"/>
        </p:xfrm>
        <a:graphic>
          <a:graphicData uri="http://schemas.openxmlformats.org/presentationml/2006/ole">
            <mc:AlternateContent xmlns:mc="http://schemas.openxmlformats.org/markup-compatibility/2006">
              <mc:Choice xmlns:v="urn:schemas-microsoft-com:vml" Requires="v">
                <p:oleObj name="Documento" r:id="rId2" imgW="5689600" imgH="2451100" progId="Word.Document.12">
                  <p:embed/>
                </p:oleObj>
              </mc:Choice>
              <mc:Fallback>
                <p:oleObj name="Documento" r:id="rId2" imgW="5689600" imgH="2451100" progId="Word.Document.12">
                  <p:embed/>
                  <p:pic>
                    <p:nvPicPr>
                      <p:cNvPr id="0" name=""/>
                      <p:cNvPicPr/>
                      <p:nvPr/>
                    </p:nvPicPr>
                    <p:blipFill>
                      <a:blip r:embed="rId3"/>
                      <a:stretch>
                        <a:fillRect/>
                      </a:stretch>
                    </p:blipFill>
                    <p:spPr>
                      <a:xfrm>
                        <a:off x="242456" y="2668565"/>
                        <a:ext cx="8706226" cy="3750673"/>
                      </a:xfrm>
                      <a:prstGeom prst="rect">
                        <a:avLst/>
                      </a:prstGeom>
                    </p:spPr>
                  </p:pic>
                </p:oleObj>
              </mc:Fallback>
            </mc:AlternateContent>
          </a:graphicData>
        </a:graphic>
      </p:graphicFrame>
    </p:spTree>
    <p:extLst>
      <p:ext uri="{BB962C8B-B14F-4D97-AF65-F5344CB8AC3E}">
        <p14:creationId xmlns:p14="http://schemas.microsoft.com/office/powerpoint/2010/main" val="3396748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lstStyle/>
          <a:p>
            <a:r>
              <a:rPr lang="it-IT" dirty="0" err="1"/>
              <a:t>Expérimenter</a:t>
            </a:r>
            <a:r>
              <a:rPr lang="it-IT" dirty="0"/>
              <a:t> l'</a:t>
            </a:r>
            <a:r>
              <a:rPr lang="it-IT" dirty="0" err="1"/>
              <a:t>écoute</a:t>
            </a:r>
            <a:r>
              <a:rPr lang="it-IT" dirty="0"/>
              <a:t> de </a:t>
            </a:r>
            <a:r>
              <a:rPr lang="it-IT" dirty="0" err="1"/>
              <a:t>psaumes</a:t>
            </a:r>
            <a:r>
              <a:rPr lang="it-IT" dirty="0"/>
              <a:t> </a:t>
            </a:r>
            <a:r>
              <a:rPr lang="it-IT" dirty="0" err="1"/>
              <a:t>chantés</a:t>
            </a:r>
            <a:r>
              <a:rPr lang="it-IT" dirty="0"/>
              <a:t>. </a:t>
            </a:r>
          </a:p>
          <a:p>
            <a:r>
              <a:rPr lang="it-IT" dirty="0" err="1"/>
              <a:t>Entrer</a:t>
            </a:r>
            <a:r>
              <a:rPr lang="it-IT" dirty="0"/>
              <a:t> </a:t>
            </a:r>
            <a:r>
              <a:rPr lang="it-IT" dirty="0" err="1"/>
              <a:t>dans</a:t>
            </a:r>
            <a:r>
              <a:rPr lang="it-IT" dirty="0"/>
              <a:t> </a:t>
            </a:r>
            <a:r>
              <a:rPr lang="it-IT" dirty="0" err="1"/>
              <a:t>les</a:t>
            </a:r>
            <a:r>
              <a:rPr lang="it-IT" dirty="0"/>
              <a:t> </a:t>
            </a:r>
            <a:r>
              <a:rPr lang="it-IT" dirty="0" err="1"/>
              <a:t>sentiments</a:t>
            </a:r>
            <a:r>
              <a:rPr lang="it-IT" dirty="0"/>
              <a:t> </a:t>
            </a:r>
            <a:r>
              <a:rPr lang="it-IT" dirty="0" err="1"/>
              <a:t>humains</a:t>
            </a:r>
            <a:r>
              <a:rPr lang="it-IT" dirty="0"/>
              <a:t> </a:t>
            </a:r>
            <a:r>
              <a:rPr lang="it-IT" dirty="0" err="1"/>
              <a:t>exprimés</a:t>
            </a:r>
            <a:r>
              <a:rPr lang="it-IT" dirty="0"/>
              <a:t> </a:t>
            </a:r>
            <a:r>
              <a:rPr lang="it-IT" dirty="0" err="1"/>
              <a:t>dans</a:t>
            </a:r>
            <a:r>
              <a:rPr lang="it-IT" dirty="0"/>
              <a:t> </a:t>
            </a:r>
            <a:r>
              <a:rPr lang="it-IT" dirty="0" err="1"/>
              <a:t>les</a:t>
            </a:r>
            <a:r>
              <a:rPr lang="it-IT" dirty="0"/>
              <a:t> </a:t>
            </a:r>
            <a:r>
              <a:rPr lang="it-IT" dirty="0" err="1"/>
              <a:t>psaumes</a:t>
            </a:r>
            <a:r>
              <a:rPr lang="it-IT" dirty="0"/>
              <a:t>.</a:t>
            </a:r>
          </a:p>
          <a:p>
            <a:r>
              <a:rPr lang="it-IT" dirty="0"/>
              <a:t>Faire des liens entre les psaumes et la passion résurrection de Jésus. </a:t>
            </a:r>
          </a:p>
          <a:p>
            <a:r>
              <a:rPr lang="it-IT" dirty="0" err="1"/>
              <a:t>Méditer</a:t>
            </a:r>
            <a:r>
              <a:rPr lang="it-IT" dirty="0"/>
              <a:t>, </a:t>
            </a:r>
            <a:r>
              <a:rPr lang="it-IT" dirty="0" err="1"/>
              <a:t>prier</a:t>
            </a:r>
            <a:r>
              <a:rPr lang="it-IT" dirty="0"/>
              <a:t>, </a:t>
            </a:r>
            <a:r>
              <a:rPr lang="it-IT" dirty="0" err="1"/>
              <a:t>célébrer</a:t>
            </a:r>
            <a:r>
              <a:rPr lang="it-IT" dirty="0"/>
              <a:t> </a:t>
            </a:r>
            <a:r>
              <a:rPr lang="it-IT" dirty="0" err="1"/>
              <a:t>avec</a:t>
            </a:r>
            <a:r>
              <a:rPr lang="it-IT" dirty="0"/>
              <a:t> </a:t>
            </a:r>
            <a:r>
              <a:rPr lang="it-IT" dirty="0" err="1"/>
              <a:t>les</a:t>
            </a:r>
            <a:r>
              <a:rPr lang="it-IT" dirty="0"/>
              <a:t> </a:t>
            </a:r>
            <a:r>
              <a:rPr lang="it-IT" dirty="0" err="1"/>
              <a:t>psaumes</a:t>
            </a:r>
            <a:r>
              <a:rPr lang="it-IT" dirty="0"/>
              <a:t>.</a:t>
            </a:r>
          </a:p>
        </p:txBody>
      </p:sp>
      <p:sp>
        <p:nvSpPr>
          <p:cNvPr id="3" name="Titolo 2"/>
          <p:cNvSpPr>
            <a:spLocks noGrp="1"/>
          </p:cNvSpPr>
          <p:nvPr>
            <p:ph type="title"/>
          </p:nvPr>
        </p:nvSpPr>
        <p:spPr/>
        <p:txBody>
          <a:bodyPr/>
          <a:lstStyle/>
          <a:p>
            <a:r>
              <a:rPr lang="it-IT" dirty="0" err="1"/>
              <a:t>Objectifs</a:t>
            </a:r>
            <a:endParaRPr lang="it-IT" dirty="0"/>
          </a:p>
        </p:txBody>
      </p:sp>
      <p:pic>
        <p:nvPicPr>
          <p:cNvPr id="4" name="Image 3" descr="Une image contenant art, dessin humoristique&#10;&#10;Description générée automatiquement">
            <a:extLst>
              <a:ext uri="{FF2B5EF4-FFF2-40B4-BE49-F238E27FC236}">
                <a16:creationId xmlns:a16="http://schemas.microsoft.com/office/drawing/2014/main" id="{5070DF86-B9F6-1762-F745-8AB989BF0B33}"/>
              </a:ext>
            </a:extLst>
          </p:cNvPr>
          <p:cNvPicPr>
            <a:picLocks noChangeAspect="1"/>
          </p:cNvPicPr>
          <p:nvPr/>
        </p:nvPicPr>
        <p:blipFill>
          <a:blip r:embed="rId2"/>
          <a:stretch>
            <a:fillRect/>
          </a:stretch>
        </p:blipFill>
        <p:spPr>
          <a:xfrm>
            <a:off x="197963" y="65671"/>
            <a:ext cx="1725105" cy="2090246"/>
          </a:xfrm>
          <a:prstGeom prst="rect">
            <a:avLst/>
          </a:prstGeom>
        </p:spPr>
      </p:pic>
    </p:spTree>
    <p:extLst>
      <p:ext uri="{BB962C8B-B14F-4D97-AF65-F5344CB8AC3E}">
        <p14:creationId xmlns:p14="http://schemas.microsoft.com/office/powerpoint/2010/main" val="39027985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a:xfrm>
            <a:off x="1465482" y="338328"/>
            <a:ext cx="7221318" cy="1252728"/>
          </a:xfrm>
        </p:spPr>
        <p:txBody>
          <a:bodyPr>
            <a:normAutofit fontScale="90000"/>
          </a:bodyPr>
          <a:lstStyle/>
          <a:p>
            <a:r>
              <a:rPr lang="it-IT" dirty="0" err="1"/>
              <a:t>Quelques</a:t>
            </a:r>
            <a:r>
              <a:rPr lang="it-IT" dirty="0"/>
              <a:t> </a:t>
            </a:r>
            <a:r>
              <a:rPr lang="it-IT" dirty="0" err="1"/>
              <a:t>rapprochements</a:t>
            </a:r>
            <a:r>
              <a:rPr lang="it-IT" dirty="0"/>
              <a:t> </a:t>
            </a:r>
            <a:r>
              <a:rPr lang="it-IT" dirty="0" err="1"/>
              <a:t>possibles</a:t>
            </a:r>
            <a:endParaRPr lang="it-IT" dirty="0"/>
          </a:p>
        </p:txBody>
      </p:sp>
      <p:graphicFrame>
        <p:nvGraphicFramePr>
          <p:cNvPr id="4" name="Oggetto 3"/>
          <p:cNvGraphicFramePr>
            <a:graphicFrameLocks noChangeAspect="1"/>
          </p:cNvGraphicFramePr>
          <p:nvPr>
            <p:extLst>
              <p:ext uri="{D42A27DB-BD31-4B8C-83A1-F6EECF244321}">
                <p14:modId xmlns:p14="http://schemas.microsoft.com/office/powerpoint/2010/main" val="1859869024"/>
              </p:ext>
            </p:extLst>
          </p:nvPr>
        </p:nvGraphicFramePr>
        <p:xfrm>
          <a:off x="202797" y="3024862"/>
          <a:ext cx="8770529" cy="3151909"/>
        </p:xfrm>
        <a:graphic>
          <a:graphicData uri="http://schemas.openxmlformats.org/presentationml/2006/ole">
            <mc:AlternateContent xmlns:mc="http://schemas.openxmlformats.org/markup-compatibility/2006">
              <mc:Choice xmlns:v="urn:schemas-microsoft-com:vml" Requires="v">
                <p:oleObj name="Documento" r:id="rId2" imgW="5689600" imgH="2044700" progId="Word.Document.12">
                  <p:embed/>
                </p:oleObj>
              </mc:Choice>
              <mc:Fallback>
                <p:oleObj name="Documento" r:id="rId2" imgW="5689600" imgH="2044700" progId="Word.Document.12">
                  <p:embed/>
                  <p:pic>
                    <p:nvPicPr>
                      <p:cNvPr id="0" name=""/>
                      <p:cNvPicPr/>
                      <p:nvPr/>
                    </p:nvPicPr>
                    <p:blipFill>
                      <a:blip r:embed="rId3"/>
                      <a:stretch>
                        <a:fillRect/>
                      </a:stretch>
                    </p:blipFill>
                    <p:spPr>
                      <a:xfrm>
                        <a:off x="202797" y="3024862"/>
                        <a:ext cx="8770529" cy="3151909"/>
                      </a:xfrm>
                      <a:prstGeom prst="rect">
                        <a:avLst/>
                      </a:prstGeom>
                    </p:spPr>
                  </p:pic>
                </p:oleObj>
              </mc:Fallback>
            </mc:AlternateContent>
          </a:graphicData>
        </a:graphic>
      </p:graphicFrame>
    </p:spTree>
    <p:extLst>
      <p:ext uri="{BB962C8B-B14F-4D97-AF65-F5344CB8AC3E}">
        <p14:creationId xmlns:p14="http://schemas.microsoft.com/office/powerpoint/2010/main" val="35535137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Lecture chrétienne </a:t>
            </a:r>
            <a:br>
              <a:rPr lang="it-IT" dirty="0"/>
            </a:br>
            <a:r>
              <a:rPr lang="it-IT" dirty="0"/>
              <a:t>pour aujourd’hui</a:t>
            </a:r>
          </a:p>
        </p:txBody>
      </p:sp>
      <p:sp>
        <p:nvSpPr>
          <p:cNvPr id="3" name="Segnaposto testo 2"/>
          <p:cNvSpPr>
            <a:spLocks noGrp="1"/>
          </p:cNvSpPr>
          <p:nvPr>
            <p:ph type="body" idx="1"/>
          </p:nvPr>
        </p:nvSpPr>
        <p:spPr/>
        <p:txBody>
          <a:bodyPr/>
          <a:lstStyle/>
          <a:p>
            <a:r>
              <a:rPr lang="it-IT" dirty="0" err="1"/>
              <a:t>Les</a:t>
            </a:r>
            <a:r>
              <a:rPr lang="it-IT" dirty="0"/>
              <a:t> </a:t>
            </a:r>
            <a:r>
              <a:rPr lang="it-IT" dirty="0" err="1"/>
              <a:t>Psaumes</a:t>
            </a:r>
            <a:r>
              <a:rPr lang="it-IT" dirty="0"/>
              <a:t>…</a:t>
            </a:r>
          </a:p>
        </p:txBody>
      </p:sp>
      <p:pic>
        <p:nvPicPr>
          <p:cNvPr id="4" name="Image 3" descr="Une image contenant art, dessin humoristique&#10;&#10;Description générée automatiquement">
            <a:extLst>
              <a:ext uri="{FF2B5EF4-FFF2-40B4-BE49-F238E27FC236}">
                <a16:creationId xmlns:a16="http://schemas.microsoft.com/office/drawing/2014/main" id="{CB4BE37B-D600-BD7F-D67F-BFD641CC3827}"/>
              </a:ext>
            </a:extLst>
          </p:cNvPr>
          <p:cNvPicPr>
            <a:picLocks noChangeAspect="1"/>
          </p:cNvPicPr>
          <p:nvPr/>
        </p:nvPicPr>
        <p:blipFill>
          <a:blip r:embed="rId2"/>
          <a:stretch>
            <a:fillRect/>
          </a:stretch>
        </p:blipFill>
        <p:spPr>
          <a:xfrm>
            <a:off x="94268" y="65671"/>
            <a:ext cx="1725105" cy="2090246"/>
          </a:xfrm>
          <a:prstGeom prst="rect">
            <a:avLst/>
          </a:prstGeom>
        </p:spPr>
      </p:pic>
    </p:spTree>
    <p:extLst>
      <p:ext uri="{BB962C8B-B14F-4D97-AF65-F5344CB8AC3E}">
        <p14:creationId xmlns:p14="http://schemas.microsoft.com/office/powerpoint/2010/main" val="24405009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r>
              <a:rPr lang="it-IT" dirty="0" err="1"/>
              <a:t>Lecture</a:t>
            </a:r>
            <a:r>
              <a:rPr lang="it-IT" dirty="0"/>
              <a:t> </a:t>
            </a:r>
            <a:r>
              <a:rPr lang="it-IT" dirty="0" err="1"/>
              <a:t>chrétienne</a:t>
            </a:r>
            <a:endParaRPr lang="it-IT" dirty="0"/>
          </a:p>
        </p:txBody>
      </p:sp>
      <p:sp>
        <p:nvSpPr>
          <p:cNvPr id="4" name="Segnaposto contenuto 3"/>
          <p:cNvSpPr>
            <a:spLocks noGrp="1"/>
          </p:cNvSpPr>
          <p:nvPr>
            <p:ph sz="quarter" idx="13"/>
          </p:nvPr>
        </p:nvSpPr>
        <p:spPr>
          <a:xfrm>
            <a:off x="457200" y="2679192"/>
            <a:ext cx="3822192" cy="3447288"/>
          </a:xfrm>
        </p:spPr>
        <p:txBody>
          <a:bodyPr>
            <a:normAutofit fontScale="92500"/>
          </a:bodyPr>
          <a:lstStyle/>
          <a:p>
            <a:r>
              <a:rPr lang="fr-FR" dirty="0"/>
              <a:t>La phrase de Luc est intéressante : « </a:t>
            </a:r>
            <a:r>
              <a:rPr lang="fr-FR" i="1" dirty="0"/>
              <a:t>Il</a:t>
            </a:r>
            <a:r>
              <a:rPr lang="fr-FR" dirty="0"/>
              <a:t> </a:t>
            </a:r>
            <a:r>
              <a:rPr lang="fr-FR" i="1" dirty="0"/>
              <a:t>fallait que s'accomplisse tout ce qui a été écrit de moi dans la loi de</a:t>
            </a:r>
            <a:r>
              <a:rPr lang="it-IT" dirty="0"/>
              <a:t> </a:t>
            </a:r>
            <a:r>
              <a:rPr lang="fr-FR" i="1" dirty="0"/>
              <a:t>Moïse, les prophètes et les psaumes. » </a:t>
            </a:r>
            <a:r>
              <a:rPr lang="fr-FR" dirty="0"/>
              <a:t>Luc</a:t>
            </a:r>
            <a:r>
              <a:rPr lang="it-IT" dirty="0"/>
              <a:t> </a:t>
            </a:r>
            <a:r>
              <a:rPr lang="fr-FR" dirty="0"/>
              <a:t>24,44</a:t>
            </a:r>
            <a:endParaRPr lang="it-IT" dirty="0"/>
          </a:p>
          <a:p>
            <a:r>
              <a:rPr lang="fr-FR" dirty="0"/>
              <a:t>Les psaumes sont une pièce maîtresse dans le processus d'actualisation des Ecritures. </a:t>
            </a:r>
            <a:endParaRPr lang="it-IT" dirty="0"/>
          </a:p>
        </p:txBody>
      </p:sp>
      <p:pic>
        <p:nvPicPr>
          <p:cNvPr id="6" name="Segnaposto contenuto 5"/>
          <p:cNvPicPr>
            <a:picLocks noGrp="1" noChangeAspect="1"/>
          </p:cNvPicPr>
          <p:nvPr>
            <p:ph sz="quarter" idx="14"/>
          </p:nvPr>
        </p:nvPicPr>
        <p:blipFill>
          <a:blip r:embed="rId2"/>
          <a:srcRect l="8380" r="8380"/>
          <a:stretch>
            <a:fillRect/>
          </a:stretch>
        </p:blipFill>
        <p:spPr/>
      </p:pic>
    </p:spTree>
    <p:extLst>
      <p:ext uri="{BB962C8B-B14F-4D97-AF65-F5344CB8AC3E}">
        <p14:creationId xmlns:p14="http://schemas.microsoft.com/office/powerpoint/2010/main" val="3204766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normAutofit lnSpcReduction="10000"/>
          </a:bodyPr>
          <a:lstStyle/>
          <a:p>
            <a:r>
              <a:rPr lang="fr-FR" dirty="0"/>
              <a:t>Deux conditions sont requises : </a:t>
            </a:r>
          </a:p>
          <a:p>
            <a:pPr lvl="1"/>
            <a:r>
              <a:rPr lang="fr-FR" dirty="0"/>
              <a:t>d'abord que les psaumes, comme toute la Bible, soient une parole adressée par Dieu à l'être humain, (même si cette parole prend la forme d'une prière que l'homme adresse à son Dieu !) ; </a:t>
            </a:r>
          </a:p>
          <a:p>
            <a:pPr lvl="1"/>
            <a:r>
              <a:rPr lang="fr-FR" dirty="0"/>
              <a:t>ensuite que cette parole transcende les conditions individuelles en valeur permanente et universelle. </a:t>
            </a:r>
          </a:p>
          <a:p>
            <a:pPr marL="301943" lvl="1" indent="0">
              <a:buNone/>
            </a:pPr>
            <a:r>
              <a:rPr lang="fr-FR" dirty="0"/>
              <a:t>Alors, les croyants de chaque époque peuvent s'identifier au juste persécuté, au croyant rejeté, à l'homme priant, qui crie vers Dieu son désarroi et sa louange.</a:t>
            </a:r>
            <a:endParaRPr lang="it-IT" dirty="0"/>
          </a:p>
          <a:p>
            <a:endParaRPr lang="it-IT" dirty="0"/>
          </a:p>
        </p:txBody>
      </p:sp>
      <p:sp>
        <p:nvSpPr>
          <p:cNvPr id="3" name="Titolo 2"/>
          <p:cNvSpPr>
            <a:spLocks noGrp="1"/>
          </p:cNvSpPr>
          <p:nvPr>
            <p:ph type="title"/>
          </p:nvPr>
        </p:nvSpPr>
        <p:spPr/>
        <p:txBody>
          <a:bodyPr/>
          <a:lstStyle/>
          <a:p>
            <a:r>
              <a:rPr lang="it-IT" dirty="0" err="1"/>
              <a:t>Lecture</a:t>
            </a:r>
            <a:r>
              <a:rPr lang="it-IT" dirty="0"/>
              <a:t> </a:t>
            </a:r>
            <a:r>
              <a:rPr lang="it-IT" dirty="0" err="1"/>
              <a:t>chrétienne</a:t>
            </a:r>
            <a:endParaRPr lang="it-IT" dirty="0"/>
          </a:p>
        </p:txBody>
      </p:sp>
      <p:pic>
        <p:nvPicPr>
          <p:cNvPr id="4" name="Image 3" descr="Une image contenant art, dessin humoristique&#10;&#10;Description générée automatiquement">
            <a:extLst>
              <a:ext uri="{FF2B5EF4-FFF2-40B4-BE49-F238E27FC236}">
                <a16:creationId xmlns:a16="http://schemas.microsoft.com/office/drawing/2014/main" id="{9BDA5043-019C-8C19-354C-4C038B797508}"/>
              </a:ext>
            </a:extLst>
          </p:cNvPr>
          <p:cNvPicPr>
            <a:picLocks noChangeAspect="1"/>
          </p:cNvPicPr>
          <p:nvPr/>
        </p:nvPicPr>
        <p:blipFill>
          <a:blip r:embed="rId2"/>
          <a:stretch>
            <a:fillRect/>
          </a:stretch>
        </p:blipFill>
        <p:spPr>
          <a:xfrm>
            <a:off x="94268" y="65671"/>
            <a:ext cx="1725105" cy="2090246"/>
          </a:xfrm>
          <a:prstGeom prst="rect">
            <a:avLst/>
          </a:prstGeom>
        </p:spPr>
      </p:pic>
    </p:spTree>
    <p:extLst>
      <p:ext uri="{BB962C8B-B14F-4D97-AF65-F5344CB8AC3E}">
        <p14:creationId xmlns:p14="http://schemas.microsoft.com/office/powerpoint/2010/main" val="35355312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Les</a:t>
            </a:r>
            <a:r>
              <a:rPr lang="it-IT" dirty="0"/>
              <a:t> </a:t>
            </a:r>
            <a:r>
              <a:rPr lang="it-IT" dirty="0" err="1"/>
              <a:t>psaumes</a:t>
            </a:r>
            <a:r>
              <a:rPr lang="it-IT" dirty="0"/>
              <a:t> </a:t>
            </a:r>
            <a:r>
              <a:rPr lang="it-IT" dirty="0" err="1"/>
              <a:t>dans</a:t>
            </a:r>
            <a:r>
              <a:rPr lang="it-IT" dirty="0"/>
              <a:t> la liturgie</a:t>
            </a:r>
          </a:p>
        </p:txBody>
      </p:sp>
      <p:sp>
        <p:nvSpPr>
          <p:cNvPr id="3" name="Segnaposto contenuto 2"/>
          <p:cNvSpPr>
            <a:spLocks noGrp="1"/>
          </p:cNvSpPr>
          <p:nvPr>
            <p:ph sz="quarter" idx="13"/>
          </p:nvPr>
        </p:nvSpPr>
        <p:spPr/>
        <p:txBody>
          <a:bodyPr>
            <a:normAutofit fontScale="77500" lnSpcReduction="20000"/>
          </a:bodyPr>
          <a:lstStyle/>
          <a:p>
            <a:r>
              <a:rPr lang="fr-FR" dirty="0"/>
              <a:t>Si les psaumes sont entrés dans la liturgie, c'est parce que l'Église des martyrs les a compris comme étant accomplis dans le Christ.</a:t>
            </a:r>
            <a:endParaRPr lang="it-IT" dirty="0"/>
          </a:p>
          <a:p>
            <a:r>
              <a:rPr lang="fr-FR" dirty="0"/>
              <a:t>En chantant les psaumes, le croyant prie avec les mots du Christ qui sont aussi pleinement les mots de l'Église adressés au Père par le Fils. </a:t>
            </a:r>
          </a:p>
          <a:p>
            <a:r>
              <a:rPr lang="fr-FR" dirty="0"/>
              <a:t>Les psaumes sont au cœur de l'accomplissement des Écritures, la clef de la liturgie de la Parole.</a:t>
            </a:r>
            <a:endParaRPr lang="it-IT" dirty="0"/>
          </a:p>
          <a:p>
            <a:endParaRPr lang="it-IT" dirty="0"/>
          </a:p>
        </p:txBody>
      </p:sp>
      <p:pic>
        <p:nvPicPr>
          <p:cNvPr id="5" name="Segnaposto contenuto 4"/>
          <p:cNvPicPr>
            <a:picLocks noGrp="1" noChangeAspect="1"/>
          </p:cNvPicPr>
          <p:nvPr>
            <p:ph sz="quarter" idx="14"/>
          </p:nvPr>
        </p:nvPicPr>
        <p:blipFill>
          <a:blip r:embed="rId2"/>
          <a:srcRect t="19658" b="19658"/>
          <a:stretch>
            <a:fillRect/>
          </a:stretch>
        </p:blipFill>
        <p:spPr/>
      </p:pic>
    </p:spTree>
    <p:extLst>
      <p:ext uri="{BB962C8B-B14F-4D97-AF65-F5344CB8AC3E}">
        <p14:creationId xmlns:p14="http://schemas.microsoft.com/office/powerpoint/2010/main" val="28664566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Psaumes</a:t>
            </a:r>
            <a:r>
              <a:rPr lang="it-IT" dirty="0"/>
              <a:t> et </a:t>
            </a:r>
            <a:r>
              <a:rPr lang="it-IT" dirty="0" err="1"/>
              <a:t>Semaine</a:t>
            </a:r>
            <a:r>
              <a:rPr lang="it-IT" dirty="0"/>
              <a:t> </a:t>
            </a:r>
            <a:r>
              <a:rPr lang="it-IT" dirty="0" err="1"/>
              <a:t>Sainte</a:t>
            </a:r>
            <a:endParaRPr lang="it-IT" dirty="0"/>
          </a:p>
        </p:txBody>
      </p:sp>
      <p:sp>
        <p:nvSpPr>
          <p:cNvPr id="3" name="Segnaposto contenuto 2"/>
          <p:cNvSpPr>
            <a:spLocks noGrp="1"/>
          </p:cNvSpPr>
          <p:nvPr>
            <p:ph sz="quarter" idx="13"/>
          </p:nvPr>
        </p:nvSpPr>
        <p:spPr/>
        <p:txBody>
          <a:bodyPr>
            <a:normAutofit fontScale="92500" lnSpcReduction="10000"/>
          </a:bodyPr>
          <a:lstStyle/>
          <a:p>
            <a:r>
              <a:rPr lang="fr-FR" dirty="0"/>
              <a:t>S'il y a un moment où les psaumes sont bien la clef d'entrée dans le mystère de la foi, c'est bien au cours de la Semaine Sainte et plus particulièrement durant le </a:t>
            </a:r>
            <a:r>
              <a:rPr lang="fr-FR" i="1" dirty="0"/>
              <a:t>triduum </a:t>
            </a:r>
            <a:r>
              <a:rPr lang="fr-FR" dirty="0"/>
              <a:t>pascal. </a:t>
            </a:r>
          </a:p>
          <a:p>
            <a:r>
              <a:rPr lang="fr-FR" dirty="0"/>
              <a:t>Les psaumes sont la voix du Christ au cœur de la mort et de la résurrection. </a:t>
            </a:r>
            <a:endParaRPr lang="it-IT" dirty="0"/>
          </a:p>
        </p:txBody>
      </p:sp>
      <p:pic>
        <p:nvPicPr>
          <p:cNvPr id="5" name="Segnaposto contenuto 4"/>
          <p:cNvPicPr>
            <a:picLocks noGrp="1" noChangeAspect="1"/>
          </p:cNvPicPr>
          <p:nvPr>
            <p:ph sz="quarter" idx="14"/>
          </p:nvPr>
        </p:nvPicPr>
        <p:blipFill>
          <a:blip r:embed="rId2"/>
          <a:srcRect l="-5438" r="-5438"/>
          <a:stretch>
            <a:fillRect/>
          </a:stretch>
        </p:blipFill>
        <p:spPr/>
      </p:pic>
    </p:spTree>
    <p:extLst>
      <p:ext uri="{BB962C8B-B14F-4D97-AF65-F5344CB8AC3E}">
        <p14:creationId xmlns:p14="http://schemas.microsoft.com/office/powerpoint/2010/main" val="11000118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Psaumes</a:t>
            </a:r>
            <a:r>
              <a:rPr lang="it-IT" dirty="0"/>
              <a:t> et </a:t>
            </a:r>
            <a:r>
              <a:rPr lang="it-IT" dirty="0" err="1"/>
              <a:t>Semaine</a:t>
            </a:r>
            <a:r>
              <a:rPr lang="it-IT" dirty="0"/>
              <a:t> </a:t>
            </a:r>
            <a:r>
              <a:rPr lang="it-IT" dirty="0" err="1"/>
              <a:t>Sainte</a:t>
            </a:r>
            <a:endParaRPr lang="it-IT" dirty="0"/>
          </a:p>
        </p:txBody>
      </p:sp>
      <p:sp>
        <p:nvSpPr>
          <p:cNvPr id="3" name="Segnaposto contenuto 2"/>
          <p:cNvSpPr>
            <a:spLocks noGrp="1"/>
          </p:cNvSpPr>
          <p:nvPr>
            <p:ph sz="quarter" idx="13"/>
          </p:nvPr>
        </p:nvSpPr>
        <p:spPr/>
        <p:txBody>
          <a:bodyPr>
            <a:normAutofit fontScale="85000" lnSpcReduction="10000"/>
          </a:bodyPr>
          <a:lstStyle/>
          <a:p>
            <a:r>
              <a:rPr lang="fr-FR" dirty="0"/>
              <a:t>Par cette voix de Jésus Christ, chacun va entrer au cœur de la foi. </a:t>
            </a:r>
          </a:p>
          <a:p>
            <a:r>
              <a:rPr lang="fr-FR" dirty="0"/>
              <a:t>Lors de la Passion, les psaumes sont la Parole du Christ. </a:t>
            </a:r>
          </a:p>
          <a:p>
            <a:r>
              <a:rPr lang="fr-FR" dirty="0"/>
              <a:t>En prenant sa condition d'homme, il en a fait sa propre parole. </a:t>
            </a:r>
          </a:p>
          <a:p>
            <a:r>
              <a:rPr lang="fr-FR" dirty="0"/>
              <a:t>Passion du Christ figurant sa passion, pour que chacun participe à sa résurrection.</a:t>
            </a:r>
            <a:endParaRPr lang="it-IT" dirty="0"/>
          </a:p>
        </p:txBody>
      </p:sp>
      <p:pic>
        <p:nvPicPr>
          <p:cNvPr id="5" name="Segnaposto contenuto 4"/>
          <p:cNvPicPr>
            <a:picLocks noGrp="1" noChangeAspect="1"/>
          </p:cNvPicPr>
          <p:nvPr>
            <p:ph sz="quarter" idx="14"/>
          </p:nvPr>
        </p:nvPicPr>
        <p:blipFill>
          <a:blip r:embed="rId2"/>
          <a:srcRect l="-5438" r="-5438"/>
          <a:stretch>
            <a:fillRect/>
          </a:stretch>
        </p:blipFill>
        <p:spPr/>
      </p:pic>
    </p:spTree>
    <p:extLst>
      <p:ext uri="{BB962C8B-B14F-4D97-AF65-F5344CB8AC3E}">
        <p14:creationId xmlns:p14="http://schemas.microsoft.com/office/powerpoint/2010/main" val="7135420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Psaumes</a:t>
            </a:r>
            <a:r>
              <a:rPr lang="it-IT" dirty="0"/>
              <a:t> et </a:t>
            </a:r>
            <a:r>
              <a:rPr lang="it-IT" dirty="0" err="1"/>
              <a:t>Semaine</a:t>
            </a:r>
            <a:r>
              <a:rPr lang="it-IT" dirty="0"/>
              <a:t> </a:t>
            </a:r>
            <a:r>
              <a:rPr lang="it-IT" dirty="0" err="1"/>
              <a:t>Sainte</a:t>
            </a:r>
            <a:endParaRPr lang="it-IT" dirty="0"/>
          </a:p>
        </p:txBody>
      </p:sp>
      <p:sp>
        <p:nvSpPr>
          <p:cNvPr id="3" name="Segnaposto contenuto 2"/>
          <p:cNvSpPr>
            <a:spLocks noGrp="1"/>
          </p:cNvSpPr>
          <p:nvPr>
            <p:ph sz="quarter" idx="13"/>
          </p:nvPr>
        </p:nvSpPr>
        <p:spPr>
          <a:xfrm>
            <a:off x="582386" y="2019314"/>
            <a:ext cx="3822192" cy="4107166"/>
          </a:xfrm>
        </p:spPr>
        <p:txBody>
          <a:bodyPr>
            <a:normAutofit/>
          </a:bodyPr>
          <a:lstStyle/>
          <a:p>
            <a:r>
              <a:rPr lang="fr-FR" dirty="0"/>
              <a:t>Dans sa vie de tous les jours, à la lumière de ce renversement, chacun peut espérer que Dieu lui réponde. </a:t>
            </a:r>
          </a:p>
          <a:p>
            <a:r>
              <a:rPr lang="fr-FR" dirty="0"/>
              <a:t>Dans les épreuves, il le soutient ; </a:t>
            </a:r>
          </a:p>
          <a:p>
            <a:r>
              <a:rPr lang="fr-FR" dirty="0"/>
              <a:t>dans la solitude, il l'accompagne ; </a:t>
            </a:r>
          </a:p>
          <a:p>
            <a:r>
              <a:rPr lang="fr-FR" dirty="0"/>
              <a:t>dans la chute, il le relève.</a:t>
            </a:r>
            <a:endParaRPr lang="it-IT" dirty="0"/>
          </a:p>
        </p:txBody>
      </p:sp>
      <p:pic>
        <p:nvPicPr>
          <p:cNvPr id="5" name="Segnaposto contenuto 4"/>
          <p:cNvPicPr>
            <a:picLocks noGrp="1" noChangeAspect="1"/>
          </p:cNvPicPr>
          <p:nvPr>
            <p:ph sz="quarter" idx="14"/>
          </p:nvPr>
        </p:nvPicPr>
        <p:blipFill>
          <a:blip r:embed="rId2"/>
          <a:srcRect l="-5438" r="-5438"/>
          <a:stretch>
            <a:fillRect/>
          </a:stretch>
        </p:blipFill>
        <p:spPr/>
      </p:pic>
    </p:spTree>
    <p:extLst>
      <p:ext uri="{BB962C8B-B14F-4D97-AF65-F5344CB8AC3E}">
        <p14:creationId xmlns:p14="http://schemas.microsoft.com/office/powerpoint/2010/main" val="744403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Vers</a:t>
            </a:r>
            <a:r>
              <a:rPr lang="it-IT" dirty="0"/>
              <a:t> la </a:t>
            </a:r>
            <a:r>
              <a:rPr lang="it-IT" dirty="0" err="1"/>
              <a:t>prière</a:t>
            </a:r>
            <a:endParaRPr lang="it-IT" dirty="0"/>
          </a:p>
        </p:txBody>
      </p:sp>
      <p:sp>
        <p:nvSpPr>
          <p:cNvPr id="3" name="Segnaposto contenuto 2"/>
          <p:cNvSpPr>
            <a:spLocks noGrp="1"/>
          </p:cNvSpPr>
          <p:nvPr>
            <p:ph sz="quarter" idx="13"/>
          </p:nvPr>
        </p:nvSpPr>
        <p:spPr/>
        <p:txBody>
          <a:bodyPr>
            <a:normAutofit lnSpcReduction="10000"/>
          </a:bodyPr>
          <a:lstStyle/>
          <a:p>
            <a:r>
              <a:rPr lang="fr-FR" dirty="0"/>
              <a:t>La vie de chacun a pu trouver un écho dans ce texte. </a:t>
            </a:r>
          </a:p>
          <a:p>
            <a:r>
              <a:rPr lang="fr-FR" dirty="0"/>
              <a:t>Les correspondances avec des situations de malheur, de désespoir ou de relèvement ajoutent une dimension existentielle au psaume.</a:t>
            </a:r>
            <a:endParaRPr lang="it-IT" dirty="0"/>
          </a:p>
        </p:txBody>
      </p:sp>
      <p:pic>
        <p:nvPicPr>
          <p:cNvPr id="6" name="Segnaposto contenuto 5"/>
          <p:cNvPicPr>
            <a:picLocks noGrp="1" noChangeAspect="1"/>
          </p:cNvPicPr>
          <p:nvPr>
            <p:ph sz="quarter" idx="14"/>
          </p:nvPr>
        </p:nvPicPr>
        <p:blipFill>
          <a:blip r:embed="rId2"/>
          <a:srcRect l="4207" r="4207"/>
          <a:stretch>
            <a:fillRect/>
          </a:stretch>
        </p:blipFill>
        <p:spPr/>
      </p:pic>
    </p:spTree>
    <p:extLst>
      <p:ext uri="{BB962C8B-B14F-4D97-AF65-F5344CB8AC3E}">
        <p14:creationId xmlns:p14="http://schemas.microsoft.com/office/powerpoint/2010/main" val="37201115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dirty="0" err="1"/>
              <a:t>Avec</a:t>
            </a:r>
            <a:r>
              <a:rPr lang="it-IT" dirty="0"/>
              <a:t> </a:t>
            </a:r>
            <a:r>
              <a:rPr lang="it-IT" dirty="0" err="1"/>
              <a:t>les</a:t>
            </a:r>
            <a:r>
              <a:rPr lang="it-IT" dirty="0"/>
              <a:t> </a:t>
            </a:r>
            <a:r>
              <a:rPr lang="it-IT" dirty="0" err="1"/>
              <a:t>autres</a:t>
            </a:r>
            <a:r>
              <a:rPr lang="it-IT" dirty="0"/>
              <a:t> </a:t>
            </a:r>
            <a:r>
              <a:rPr lang="it-IT" dirty="0" err="1"/>
              <a:t>psaumes</a:t>
            </a:r>
            <a:endParaRPr lang="it-IT" dirty="0"/>
          </a:p>
        </p:txBody>
      </p:sp>
      <p:sp>
        <p:nvSpPr>
          <p:cNvPr id="3" name="Sottotitolo 2"/>
          <p:cNvSpPr>
            <a:spLocks noGrp="1"/>
          </p:cNvSpPr>
          <p:nvPr>
            <p:ph type="subTitle" idx="1"/>
          </p:nvPr>
        </p:nvSpPr>
        <p:spPr/>
        <p:txBody>
          <a:bodyPr/>
          <a:lstStyle/>
          <a:p>
            <a:r>
              <a:rPr lang="it-IT" dirty="0"/>
              <a:t>Pour </a:t>
            </a:r>
            <a:r>
              <a:rPr lang="it-IT" dirty="0" err="1"/>
              <a:t>aller</a:t>
            </a:r>
            <a:r>
              <a:rPr lang="it-IT" dirty="0"/>
              <a:t> plus </a:t>
            </a:r>
            <a:r>
              <a:rPr lang="it-IT" dirty="0" err="1"/>
              <a:t>loin</a:t>
            </a:r>
            <a:r>
              <a:rPr lang="it-IT" dirty="0"/>
              <a:t>…</a:t>
            </a:r>
          </a:p>
        </p:txBody>
      </p:sp>
      <p:pic>
        <p:nvPicPr>
          <p:cNvPr id="4" name="Image 3" descr="Une image contenant art, dessin humoristique&#10;&#10;Description générée automatiquement">
            <a:extLst>
              <a:ext uri="{FF2B5EF4-FFF2-40B4-BE49-F238E27FC236}">
                <a16:creationId xmlns:a16="http://schemas.microsoft.com/office/drawing/2014/main" id="{A36034D7-ABA3-FC3D-C33C-D46A86311C61}"/>
              </a:ext>
            </a:extLst>
          </p:cNvPr>
          <p:cNvPicPr>
            <a:picLocks noChangeAspect="1"/>
          </p:cNvPicPr>
          <p:nvPr/>
        </p:nvPicPr>
        <p:blipFill>
          <a:blip r:embed="rId2"/>
          <a:stretch>
            <a:fillRect/>
          </a:stretch>
        </p:blipFill>
        <p:spPr>
          <a:xfrm>
            <a:off x="94268" y="65671"/>
            <a:ext cx="1725105" cy="2090246"/>
          </a:xfrm>
          <a:prstGeom prst="rect">
            <a:avLst/>
          </a:prstGeom>
        </p:spPr>
      </p:pic>
    </p:spTree>
    <p:extLst>
      <p:ext uri="{BB962C8B-B14F-4D97-AF65-F5344CB8AC3E}">
        <p14:creationId xmlns:p14="http://schemas.microsoft.com/office/powerpoint/2010/main" val="1125967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Vue</a:t>
            </a:r>
            <a:r>
              <a:rPr lang="it-IT" dirty="0"/>
              <a:t> </a:t>
            </a:r>
            <a:r>
              <a:rPr lang="it-IT" dirty="0" err="1"/>
              <a:t>générale</a:t>
            </a:r>
            <a:endParaRPr lang="it-IT" dirty="0"/>
          </a:p>
        </p:txBody>
      </p:sp>
      <p:sp>
        <p:nvSpPr>
          <p:cNvPr id="3" name="Segnaposto testo 2"/>
          <p:cNvSpPr>
            <a:spLocks noGrp="1"/>
          </p:cNvSpPr>
          <p:nvPr>
            <p:ph type="body" idx="1"/>
          </p:nvPr>
        </p:nvSpPr>
        <p:spPr/>
        <p:txBody>
          <a:bodyPr/>
          <a:lstStyle/>
          <a:p>
            <a:r>
              <a:rPr lang="it-IT" b="1" dirty="0" err="1"/>
              <a:t>Visées</a:t>
            </a:r>
            <a:endParaRPr lang="it-IT" b="1" dirty="0"/>
          </a:p>
        </p:txBody>
      </p:sp>
      <p:sp>
        <p:nvSpPr>
          <p:cNvPr id="4" name="Segnaposto contenuto 3"/>
          <p:cNvSpPr>
            <a:spLocks noGrp="1"/>
          </p:cNvSpPr>
          <p:nvPr>
            <p:ph sz="half" idx="2"/>
          </p:nvPr>
        </p:nvSpPr>
        <p:spPr/>
        <p:txBody>
          <a:bodyPr/>
          <a:lstStyle/>
          <a:p>
            <a:r>
              <a:rPr lang="it-IT" dirty="0"/>
              <a:t>Vivre le temps pascal à partir de la lecture des psaumes, comme la voix du Christ au coeur de la mort et la résurrection. </a:t>
            </a:r>
          </a:p>
        </p:txBody>
      </p:sp>
      <p:sp>
        <p:nvSpPr>
          <p:cNvPr id="5" name="Segnaposto testo 4"/>
          <p:cNvSpPr>
            <a:spLocks noGrp="1"/>
          </p:cNvSpPr>
          <p:nvPr>
            <p:ph type="body" sz="quarter" idx="3"/>
          </p:nvPr>
        </p:nvSpPr>
        <p:spPr>
          <a:xfrm>
            <a:off x="4648200" y="2219037"/>
            <a:ext cx="3822192" cy="639762"/>
          </a:xfrm>
        </p:spPr>
        <p:txBody>
          <a:bodyPr>
            <a:normAutofit fontScale="92500"/>
          </a:bodyPr>
          <a:lstStyle/>
          <a:p>
            <a:r>
              <a:rPr lang="it-IT" b="1" dirty="0"/>
              <a:t>Textes du Premier Testament</a:t>
            </a:r>
          </a:p>
        </p:txBody>
      </p:sp>
      <p:sp>
        <p:nvSpPr>
          <p:cNvPr id="6" name="Segnaposto contenuto 5"/>
          <p:cNvSpPr>
            <a:spLocks noGrp="1"/>
          </p:cNvSpPr>
          <p:nvPr>
            <p:ph sz="quarter" idx="4"/>
          </p:nvPr>
        </p:nvSpPr>
        <p:spPr>
          <a:xfrm>
            <a:off x="4797552" y="2827337"/>
            <a:ext cx="3822192" cy="2697163"/>
          </a:xfrm>
        </p:spPr>
        <p:txBody>
          <a:bodyPr/>
          <a:lstStyle/>
          <a:p>
            <a:r>
              <a:rPr lang="it-IT" dirty="0" err="1"/>
              <a:t>Psaumes</a:t>
            </a:r>
            <a:r>
              <a:rPr lang="it-IT" dirty="0"/>
              <a:t> 21,115,30,135,41,117</a:t>
            </a:r>
          </a:p>
          <a:p>
            <a:r>
              <a:rPr lang="it-IT" dirty="0"/>
              <a:t>Psaumes de la Semaine Sainte </a:t>
            </a:r>
          </a:p>
        </p:txBody>
      </p:sp>
      <p:pic>
        <p:nvPicPr>
          <p:cNvPr id="7" name="Immagine 6"/>
          <p:cNvPicPr>
            <a:picLocks noChangeAspect="1"/>
          </p:cNvPicPr>
          <p:nvPr/>
        </p:nvPicPr>
        <p:blipFill>
          <a:blip r:embed="rId2"/>
          <a:stretch>
            <a:fillRect/>
          </a:stretch>
        </p:blipFill>
        <p:spPr>
          <a:xfrm>
            <a:off x="4939891" y="3900150"/>
            <a:ext cx="3515591" cy="2343727"/>
          </a:xfrm>
          <a:prstGeom prst="rect">
            <a:avLst/>
          </a:prstGeom>
        </p:spPr>
      </p:pic>
      <p:pic>
        <p:nvPicPr>
          <p:cNvPr id="8" name="Image 7" descr="Une image contenant art, dessin humoristique&#10;&#10;Description générée automatiquement">
            <a:extLst>
              <a:ext uri="{FF2B5EF4-FFF2-40B4-BE49-F238E27FC236}">
                <a16:creationId xmlns:a16="http://schemas.microsoft.com/office/drawing/2014/main" id="{8D25A1F8-F09F-AE3D-76C9-9F21A9B13B1B}"/>
              </a:ext>
            </a:extLst>
          </p:cNvPr>
          <p:cNvPicPr>
            <a:picLocks noChangeAspect="1"/>
          </p:cNvPicPr>
          <p:nvPr/>
        </p:nvPicPr>
        <p:blipFill>
          <a:blip r:embed="rId3"/>
          <a:stretch>
            <a:fillRect/>
          </a:stretch>
        </p:blipFill>
        <p:spPr>
          <a:xfrm>
            <a:off x="94268" y="65671"/>
            <a:ext cx="1725105" cy="2090246"/>
          </a:xfrm>
          <a:prstGeom prst="rect">
            <a:avLst/>
          </a:prstGeom>
        </p:spPr>
      </p:pic>
    </p:spTree>
    <p:extLst>
      <p:ext uri="{BB962C8B-B14F-4D97-AF65-F5344CB8AC3E}">
        <p14:creationId xmlns:p14="http://schemas.microsoft.com/office/powerpoint/2010/main" val="38977553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Introduction</a:t>
            </a:r>
            <a:endParaRPr lang="it-IT" dirty="0"/>
          </a:p>
        </p:txBody>
      </p:sp>
      <p:sp>
        <p:nvSpPr>
          <p:cNvPr id="3" name="Segnaposto testo 2"/>
          <p:cNvSpPr>
            <a:spLocks noGrp="1"/>
          </p:cNvSpPr>
          <p:nvPr>
            <p:ph type="body" idx="1"/>
          </p:nvPr>
        </p:nvSpPr>
        <p:spPr/>
        <p:txBody>
          <a:bodyPr/>
          <a:lstStyle/>
          <a:p>
            <a:r>
              <a:rPr lang="it-IT" b="1" dirty="0" err="1"/>
              <a:t>Visée</a:t>
            </a:r>
            <a:r>
              <a:rPr lang="it-IT" b="1" dirty="0"/>
              <a:t> </a:t>
            </a:r>
            <a:r>
              <a:rPr lang="it-IT" b="1" dirty="0" err="1"/>
              <a:t>théologique</a:t>
            </a:r>
            <a:endParaRPr lang="it-IT" b="1" dirty="0"/>
          </a:p>
        </p:txBody>
      </p:sp>
      <p:sp>
        <p:nvSpPr>
          <p:cNvPr id="4" name="Segnaposto contenuto 3"/>
          <p:cNvSpPr>
            <a:spLocks noGrp="1"/>
          </p:cNvSpPr>
          <p:nvPr>
            <p:ph sz="half" idx="2"/>
          </p:nvPr>
        </p:nvSpPr>
        <p:spPr/>
        <p:txBody>
          <a:bodyPr/>
          <a:lstStyle/>
          <a:p>
            <a:r>
              <a:rPr lang="fr-FR" dirty="0"/>
              <a:t>Découvrir les psaumes comme la voix du Christ au cœur de la mort et la résurrection.</a:t>
            </a:r>
            <a:endParaRPr lang="it-IT" dirty="0"/>
          </a:p>
          <a:p>
            <a:r>
              <a:rPr lang="fr-FR" dirty="0"/>
              <a:t>Les laisser résonner dans sa vie pour qu'ils deviennent parole pour chacun.</a:t>
            </a:r>
            <a:endParaRPr lang="it-IT" dirty="0"/>
          </a:p>
        </p:txBody>
      </p:sp>
      <p:sp>
        <p:nvSpPr>
          <p:cNvPr id="5" name="Segnaposto testo 4"/>
          <p:cNvSpPr>
            <a:spLocks noGrp="1"/>
          </p:cNvSpPr>
          <p:nvPr>
            <p:ph type="body" sz="quarter" idx="3"/>
          </p:nvPr>
        </p:nvSpPr>
        <p:spPr/>
        <p:txBody>
          <a:bodyPr/>
          <a:lstStyle/>
          <a:p>
            <a:r>
              <a:rPr lang="it-IT" b="1" dirty="0" err="1"/>
              <a:t>Objectifs</a:t>
            </a:r>
            <a:endParaRPr lang="it-IT" b="1" dirty="0"/>
          </a:p>
        </p:txBody>
      </p:sp>
      <p:sp>
        <p:nvSpPr>
          <p:cNvPr id="6" name="Segnaposto contenuto 5"/>
          <p:cNvSpPr>
            <a:spLocks noGrp="1"/>
          </p:cNvSpPr>
          <p:nvPr>
            <p:ph sz="quarter" idx="4"/>
          </p:nvPr>
        </p:nvSpPr>
        <p:spPr/>
        <p:txBody>
          <a:bodyPr>
            <a:normAutofit lnSpcReduction="10000"/>
          </a:bodyPr>
          <a:lstStyle/>
          <a:p>
            <a:pPr lvl="0"/>
            <a:r>
              <a:rPr lang="fr-FR" dirty="0"/>
              <a:t>Écouter les psaumes de la Semaine Sainte.</a:t>
            </a:r>
            <a:endParaRPr lang="it-IT" dirty="0"/>
          </a:p>
          <a:p>
            <a:pPr lvl="0"/>
            <a:r>
              <a:rPr lang="fr-FR" dirty="0"/>
              <a:t>Travailler plus particulièrement le psaume 135 (136) de la Vigile pascale : repérer son plan, le mettre en lien avec les textes qu'il évoque, en faire une lecture chrétienne pour aujourd'hui</a:t>
            </a:r>
            <a:r>
              <a:rPr lang="it-IT" dirty="0"/>
              <a:t>.</a:t>
            </a:r>
          </a:p>
        </p:txBody>
      </p:sp>
    </p:spTree>
    <p:extLst>
      <p:ext uri="{BB962C8B-B14F-4D97-AF65-F5344CB8AC3E}">
        <p14:creationId xmlns:p14="http://schemas.microsoft.com/office/powerpoint/2010/main" val="29213406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normAutofit fontScale="90000"/>
          </a:bodyPr>
          <a:lstStyle/>
          <a:p>
            <a:r>
              <a:rPr lang="it-IT" dirty="0" err="1"/>
              <a:t>Des</a:t>
            </a:r>
            <a:r>
              <a:rPr lang="it-IT" dirty="0"/>
              <a:t> </a:t>
            </a:r>
            <a:r>
              <a:rPr lang="it-IT" dirty="0" err="1"/>
              <a:t>psaumes</a:t>
            </a:r>
            <a:r>
              <a:rPr lang="it-IT" dirty="0"/>
              <a:t> à </a:t>
            </a:r>
            <a:r>
              <a:rPr lang="it-IT" dirty="0" err="1"/>
              <a:t>entendre</a:t>
            </a:r>
            <a:r>
              <a:rPr lang="it-IT" dirty="0"/>
              <a:t> et à </a:t>
            </a:r>
            <a:r>
              <a:rPr lang="it-IT" dirty="0" err="1"/>
              <a:t>éprouver</a:t>
            </a:r>
            <a:r>
              <a:rPr lang="it-IT" dirty="0"/>
              <a:t>…</a:t>
            </a:r>
          </a:p>
        </p:txBody>
      </p:sp>
      <p:sp>
        <p:nvSpPr>
          <p:cNvPr id="4" name="Segnaposto contenuto 3"/>
          <p:cNvSpPr>
            <a:spLocks noGrp="1"/>
          </p:cNvSpPr>
          <p:nvPr>
            <p:ph sz="quarter" idx="13"/>
          </p:nvPr>
        </p:nvSpPr>
        <p:spPr/>
        <p:txBody>
          <a:bodyPr>
            <a:normAutofit fontScale="77500" lnSpcReduction="20000"/>
          </a:bodyPr>
          <a:lstStyle/>
          <a:p>
            <a:r>
              <a:rPr lang="fr-FR" b="1" dirty="0"/>
              <a:t>Pour le Jeudi Saint </a:t>
            </a:r>
            <a:r>
              <a:rPr lang="fr-FR" dirty="0"/>
              <a:t>:</a:t>
            </a:r>
            <a:endParaRPr lang="it-IT" dirty="0"/>
          </a:p>
          <a:p>
            <a:pPr lvl="1"/>
            <a:r>
              <a:rPr lang="fr-FR" dirty="0"/>
              <a:t>Psaume 115 (116) </a:t>
            </a:r>
            <a:r>
              <a:rPr lang="fr-FR" i="1" dirty="0"/>
              <a:t>La coupe du salut</a:t>
            </a:r>
            <a:endParaRPr lang="it-IT" dirty="0"/>
          </a:p>
          <a:p>
            <a:r>
              <a:rPr lang="fr-FR" b="1" dirty="0"/>
              <a:t>Pour le Vendredi Saint </a:t>
            </a:r>
            <a:r>
              <a:rPr lang="fr-FR" dirty="0"/>
              <a:t>:</a:t>
            </a:r>
            <a:endParaRPr lang="it-IT" dirty="0"/>
          </a:p>
          <a:p>
            <a:pPr lvl="1"/>
            <a:r>
              <a:rPr lang="fr-FR" dirty="0"/>
              <a:t>Psaume 30 (31) </a:t>
            </a:r>
            <a:r>
              <a:rPr lang="fr-FR" i="1" dirty="0"/>
              <a:t>En tes mains je remets mon esprit</a:t>
            </a:r>
            <a:endParaRPr lang="it-IT" dirty="0"/>
          </a:p>
          <a:p>
            <a:r>
              <a:rPr lang="fr-FR" b="1" dirty="0"/>
              <a:t>Pour la Vigile pascale :</a:t>
            </a:r>
            <a:endParaRPr lang="it-IT" dirty="0"/>
          </a:p>
          <a:p>
            <a:pPr lvl="1"/>
            <a:r>
              <a:rPr lang="fr-FR" dirty="0"/>
              <a:t>Psaume 135 (136) </a:t>
            </a:r>
            <a:r>
              <a:rPr lang="fr-FR" i="1" dirty="0"/>
              <a:t>Rendez grâce au Seigneur il est</a:t>
            </a:r>
            <a:r>
              <a:rPr lang="it-IT" dirty="0"/>
              <a:t> </a:t>
            </a:r>
            <a:r>
              <a:rPr lang="fr-FR" i="1" dirty="0"/>
              <a:t>bon</a:t>
            </a:r>
            <a:endParaRPr lang="it-IT" dirty="0"/>
          </a:p>
          <a:p>
            <a:pPr lvl="1"/>
            <a:r>
              <a:rPr lang="fr-FR" dirty="0"/>
              <a:t>Psaume 41 (42-43) </a:t>
            </a:r>
            <a:r>
              <a:rPr lang="fr-FR" i="1" dirty="0"/>
              <a:t>Comme un cerf altéré</a:t>
            </a:r>
            <a:endParaRPr lang="it-IT" dirty="0"/>
          </a:p>
          <a:p>
            <a:pPr lvl="1"/>
            <a:r>
              <a:rPr lang="fr-FR" dirty="0"/>
              <a:t>Psaume 117 (118) </a:t>
            </a:r>
            <a:r>
              <a:rPr lang="fr-FR" i="1" dirty="0"/>
              <a:t>Alléluia, la pierre rejetée...</a:t>
            </a:r>
            <a:endParaRPr lang="it-IT" dirty="0"/>
          </a:p>
          <a:p>
            <a:endParaRPr lang="it-IT" dirty="0"/>
          </a:p>
        </p:txBody>
      </p:sp>
      <p:pic>
        <p:nvPicPr>
          <p:cNvPr id="6" name="Segnaposto contenuto 5"/>
          <p:cNvPicPr>
            <a:picLocks noGrp="1" noChangeAspect="1"/>
          </p:cNvPicPr>
          <p:nvPr>
            <p:ph sz="quarter" idx="14"/>
          </p:nvPr>
        </p:nvPicPr>
        <p:blipFill>
          <a:blip r:embed="rId2"/>
          <a:srcRect l="-6139" r="-6139"/>
          <a:stretch>
            <a:fillRect/>
          </a:stretch>
        </p:blipFill>
        <p:spPr/>
      </p:pic>
    </p:spTree>
    <p:extLst>
      <p:ext uri="{BB962C8B-B14F-4D97-AF65-F5344CB8AC3E}">
        <p14:creationId xmlns:p14="http://schemas.microsoft.com/office/powerpoint/2010/main" val="183659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937" name="Picture 5" descr="PSAUME 3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02105" y="-6445"/>
            <a:ext cx="7216363" cy="6878733"/>
          </a:xfrm>
          <a:noFill/>
        </p:spPr>
      </p:pic>
    </p:spTree>
    <p:extLst>
      <p:ext uri="{BB962C8B-B14F-4D97-AF65-F5344CB8AC3E}">
        <p14:creationId xmlns:p14="http://schemas.microsoft.com/office/powerpoint/2010/main" val="28150461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1" name="Picture 5" descr="PSAUME 3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51363" y="9959"/>
            <a:ext cx="6780827" cy="6848041"/>
          </a:xfrm>
          <a:noFill/>
        </p:spPr>
      </p:pic>
    </p:spTree>
    <p:extLst>
      <p:ext uri="{BB962C8B-B14F-4D97-AF65-F5344CB8AC3E}">
        <p14:creationId xmlns:p14="http://schemas.microsoft.com/office/powerpoint/2010/main" val="25034388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5" name="Picture 5" descr="PSAUME 4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08681" y="0"/>
            <a:ext cx="7085829" cy="6843713"/>
          </a:xfrm>
          <a:noFill/>
        </p:spPr>
      </p:pic>
    </p:spTree>
    <p:extLst>
      <p:ext uri="{BB962C8B-B14F-4D97-AF65-F5344CB8AC3E}">
        <p14:creationId xmlns:p14="http://schemas.microsoft.com/office/powerpoint/2010/main" val="40501120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009" name="Picture 5" descr="PSAUME 11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38725" y="0"/>
            <a:ext cx="7654993" cy="6899275"/>
          </a:xfrm>
          <a:noFill/>
        </p:spPr>
      </p:pic>
    </p:spTree>
    <p:extLst>
      <p:ext uri="{BB962C8B-B14F-4D97-AF65-F5344CB8AC3E}">
        <p14:creationId xmlns:p14="http://schemas.microsoft.com/office/powerpoint/2010/main" val="24124043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033" name="Picture 5" descr="PSAUME 11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71550" y="1184275"/>
            <a:ext cx="7345363" cy="5651500"/>
          </a:xfrm>
          <a:noFill/>
        </p:spPr>
      </p:pic>
      <p:sp>
        <p:nvSpPr>
          <p:cNvPr id="44034" name="Rectangle 2"/>
          <p:cNvSpPr>
            <a:spLocks noGrp="1" noChangeArrowheads="1"/>
          </p:cNvSpPr>
          <p:nvPr>
            <p:ph type="title"/>
          </p:nvPr>
        </p:nvSpPr>
        <p:spPr>
          <a:xfrm>
            <a:off x="1079500" y="288925"/>
            <a:ext cx="7726363" cy="836613"/>
          </a:xfrm>
        </p:spPr>
        <p:txBody>
          <a:bodyPr/>
          <a:lstStyle/>
          <a:p>
            <a:r>
              <a:rPr lang="fr-FR" b="1">
                <a:latin typeface="Candara" charset="0"/>
              </a:rPr>
              <a:t>Méditons quelques psaumes…</a:t>
            </a:r>
          </a:p>
        </p:txBody>
      </p:sp>
    </p:spTree>
    <p:extLst>
      <p:ext uri="{BB962C8B-B14F-4D97-AF65-F5344CB8AC3E}">
        <p14:creationId xmlns:p14="http://schemas.microsoft.com/office/powerpoint/2010/main" val="4157154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5057" name="Picture 5" descr="psaume 13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19250" y="1179513"/>
            <a:ext cx="6121400" cy="5676900"/>
          </a:xfrm>
          <a:noFill/>
        </p:spPr>
      </p:pic>
      <p:sp>
        <p:nvSpPr>
          <p:cNvPr id="45058" name="Rectangle 2"/>
          <p:cNvSpPr>
            <a:spLocks noGrp="1" noChangeArrowheads="1"/>
          </p:cNvSpPr>
          <p:nvPr>
            <p:ph type="title"/>
          </p:nvPr>
        </p:nvSpPr>
        <p:spPr>
          <a:xfrm>
            <a:off x="1079500" y="288925"/>
            <a:ext cx="7726363" cy="836613"/>
          </a:xfrm>
        </p:spPr>
        <p:txBody>
          <a:bodyPr/>
          <a:lstStyle/>
          <a:p>
            <a:r>
              <a:rPr lang="fr-FR" b="1">
                <a:latin typeface="Candara" charset="0"/>
              </a:rPr>
              <a:t>Méditons quelques psaumes…</a:t>
            </a:r>
          </a:p>
        </p:txBody>
      </p:sp>
    </p:spTree>
    <p:extLst>
      <p:ext uri="{BB962C8B-B14F-4D97-AF65-F5344CB8AC3E}">
        <p14:creationId xmlns:p14="http://schemas.microsoft.com/office/powerpoint/2010/main" val="3000551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081" name="Picture 5" descr="PSAUME 148"/>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47813" y="1208088"/>
            <a:ext cx="6192837" cy="5683250"/>
          </a:xfrm>
          <a:noFill/>
        </p:spPr>
      </p:pic>
      <p:sp>
        <p:nvSpPr>
          <p:cNvPr id="46082" name="Rectangle 2"/>
          <p:cNvSpPr>
            <a:spLocks noGrp="1" noChangeArrowheads="1"/>
          </p:cNvSpPr>
          <p:nvPr>
            <p:ph type="title"/>
          </p:nvPr>
        </p:nvSpPr>
        <p:spPr>
          <a:xfrm>
            <a:off x="1079500" y="288925"/>
            <a:ext cx="7726363" cy="836613"/>
          </a:xfrm>
        </p:spPr>
        <p:txBody>
          <a:bodyPr/>
          <a:lstStyle/>
          <a:p>
            <a:r>
              <a:rPr lang="fr-FR" b="1">
                <a:latin typeface="Candara" charset="0"/>
              </a:rPr>
              <a:t>Méditons quelques psaumes…</a:t>
            </a:r>
          </a:p>
        </p:txBody>
      </p:sp>
    </p:spTree>
    <p:extLst>
      <p:ext uri="{BB962C8B-B14F-4D97-AF65-F5344CB8AC3E}">
        <p14:creationId xmlns:p14="http://schemas.microsoft.com/office/powerpoint/2010/main" val="20173875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5" descr="PSAUME 1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40471" y="0"/>
            <a:ext cx="7591957" cy="6842462"/>
          </a:xfrm>
          <a:prstGeom prst="rect">
            <a:avLst/>
          </a:prstGeom>
          <a:noFill/>
        </p:spPr>
      </p:pic>
    </p:spTree>
    <p:extLst>
      <p:ext uri="{BB962C8B-B14F-4D97-AF65-F5344CB8AC3E}">
        <p14:creationId xmlns:p14="http://schemas.microsoft.com/office/powerpoint/2010/main" val="3323419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Vue</a:t>
            </a:r>
            <a:r>
              <a:rPr lang="it-IT" dirty="0"/>
              <a:t> </a:t>
            </a:r>
            <a:r>
              <a:rPr lang="it-IT" dirty="0" err="1"/>
              <a:t>générale</a:t>
            </a:r>
            <a:endParaRPr lang="it-IT" dirty="0"/>
          </a:p>
        </p:txBody>
      </p:sp>
      <p:sp>
        <p:nvSpPr>
          <p:cNvPr id="3" name="Segnaposto testo 2"/>
          <p:cNvSpPr>
            <a:spLocks noGrp="1"/>
          </p:cNvSpPr>
          <p:nvPr>
            <p:ph type="body" idx="1"/>
          </p:nvPr>
        </p:nvSpPr>
        <p:spPr/>
        <p:txBody>
          <a:bodyPr/>
          <a:lstStyle/>
          <a:p>
            <a:r>
              <a:rPr lang="it-IT" b="1" dirty="0" err="1"/>
              <a:t>Visées</a:t>
            </a:r>
            <a:endParaRPr lang="it-IT" b="1" dirty="0"/>
          </a:p>
        </p:txBody>
      </p:sp>
      <p:sp>
        <p:nvSpPr>
          <p:cNvPr id="4" name="Segnaposto contenuto 3"/>
          <p:cNvSpPr>
            <a:spLocks noGrp="1"/>
          </p:cNvSpPr>
          <p:nvPr>
            <p:ph sz="half" idx="2"/>
          </p:nvPr>
        </p:nvSpPr>
        <p:spPr/>
        <p:txBody>
          <a:bodyPr/>
          <a:lstStyle/>
          <a:p>
            <a:r>
              <a:rPr lang="it-IT" dirty="0" err="1"/>
              <a:t>Vivre</a:t>
            </a:r>
            <a:r>
              <a:rPr lang="it-IT" dirty="0"/>
              <a:t> le </a:t>
            </a:r>
            <a:r>
              <a:rPr lang="it-IT" dirty="0" err="1"/>
              <a:t>temps</a:t>
            </a:r>
            <a:r>
              <a:rPr lang="it-IT" dirty="0"/>
              <a:t> pascal à partir de la </a:t>
            </a:r>
            <a:r>
              <a:rPr lang="it-IT" dirty="0" err="1"/>
              <a:t>lecture</a:t>
            </a:r>
            <a:r>
              <a:rPr lang="it-IT" dirty="0"/>
              <a:t> </a:t>
            </a:r>
            <a:r>
              <a:rPr lang="it-IT" dirty="0" err="1"/>
              <a:t>des</a:t>
            </a:r>
            <a:r>
              <a:rPr lang="it-IT" dirty="0"/>
              <a:t> </a:t>
            </a:r>
            <a:r>
              <a:rPr lang="it-IT" dirty="0" err="1"/>
              <a:t>psaumes</a:t>
            </a:r>
            <a:r>
              <a:rPr lang="it-IT" dirty="0"/>
              <a:t>, </a:t>
            </a:r>
            <a:r>
              <a:rPr lang="it-IT" dirty="0" err="1"/>
              <a:t>comme</a:t>
            </a:r>
            <a:r>
              <a:rPr lang="it-IT" dirty="0"/>
              <a:t> la </a:t>
            </a:r>
            <a:r>
              <a:rPr lang="it-IT" dirty="0" err="1"/>
              <a:t>voix</a:t>
            </a:r>
            <a:r>
              <a:rPr lang="it-IT" dirty="0"/>
              <a:t> </a:t>
            </a:r>
            <a:r>
              <a:rPr lang="it-IT" dirty="0" err="1"/>
              <a:t>du</a:t>
            </a:r>
            <a:r>
              <a:rPr lang="it-IT" dirty="0"/>
              <a:t> Christ </a:t>
            </a:r>
            <a:r>
              <a:rPr lang="it-IT" dirty="0" err="1"/>
              <a:t>au</a:t>
            </a:r>
            <a:r>
              <a:rPr lang="it-IT" dirty="0"/>
              <a:t> </a:t>
            </a:r>
            <a:r>
              <a:rPr lang="it-IT" dirty="0" err="1"/>
              <a:t>coeur</a:t>
            </a:r>
            <a:r>
              <a:rPr lang="it-IT" dirty="0"/>
              <a:t> de la </a:t>
            </a:r>
            <a:r>
              <a:rPr lang="it-IT" dirty="0" err="1"/>
              <a:t>mort</a:t>
            </a:r>
            <a:r>
              <a:rPr lang="it-IT" dirty="0"/>
              <a:t> et la </a:t>
            </a:r>
            <a:r>
              <a:rPr lang="it-IT" dirty="0" err="1"/>
              <a:t>résurrection</a:t>
            </a:r>
            <a:r>
              <a:rPr lang="it-IT" dirty="0"/>
              <a:t> . </a:t>
            </a:r>
          </a:p>
        </p:txBody>
      </p:sp>
      <p:sp>
        <p:nvSpPr>
          <p:cNvPr id="5" name="Segnaposto testo 4"/>
          <p:cNvSpPr>
            <a:spLocks noGrp="1"/>
          </p:cNvSpPr>
          <p:nvPr>
            <p:ph type="body" sz="quarter" idx="3"/>
          </p:nvPr>
        </p:nvSpPr>
        <p:spPr>
          <a:xfrm>
            <a:off x="4648200" y="2029826"/>
            <a:ext cx="3822192" cy="639762"/>
          </a:xfrm>
        </p:spPr>
        <p:txBody>
          <a:bodyPr>
            <a:normAutofit fontScale="92500"/>
          </a:bodyPr>
          <a:lstStyle/>
          <a:p>
            <a:r>
              <a:rPr lang="it-IT" b="1" dirty="0"/>
              <a:t>Texte </a:t>
            </a:r>
            <a:r>
              <a:rPr lang="it-IT" b="1" dirty="0" err="1"/>
              <a:t>du</a:t>
            </a:r>
            <a:r>
              <a:rPr lang="it-IT" b="1" dirty="0"/>
              <a:t> </a:t>
            </a:r>
            <a:r>
              <a:rPr lang="it-IT" b="1" dirty="0" err="1"/>
              <a:t>Nouveau</a:t>
            </a:r>
            <a:r>
              <a:rPr lang="it-IT" b="1" dirty="0"/>
              <a:t> </a:t>
            </a:r>
            <a:r>
              <a:rPr lang="it-IT" b="1" dirty="0" err="1"/>
              <a:t>Testament</a:t>
            </a:r>
            <a:endParaRPr lang="it-IT" b="1" dirty="0"/>
          </a:p>
        </p:txBody>
      </p:sp>
      <p:sp>
        <p:nvSpPr>
          <p:cNvPr id="6" name="Segnaposto contenuto 5"/>
          <p:cNvSpPr>
            <a:spLocks noGrp="1"/>
          </p:cNvSpPr>
          <p:nvPr>
            <p:ph sz="quarter" idx="4"/>
          </p:nvPr>
        </p:nvSpPr>
        <p:spPr>
          <a:xfrm>
            <a:off x="4777000" y="2669588"/>
            <a:ext cx="3822192" cy="854364"/>
          </a:xfrm>
        </p:spPr>
        <p:txBody>
          <a:bodyPr/>
          <a:lstStyle/>
          <a:p>
            <a:r>
              <a:rPr lang="it-IT" dirty="0" err="1"/>
              <a:t>Passion</a:t>
            </a:r>
            <a:r>
              <a:rPr lang="it-IT" dirty="0"/>
              <a:t> et </a:t>
            </a:r>
            <a:r>
              <a:rPr lang="it-IT" dirty="0" err="1"/>
              <a:t>résurrection</a:t>
            </a:r>
            <a:r>
              <a:rPr lang="it-IT" dirty="0"/>
              <a:t> de </a:t>
            </a:r>
            <a:r>
              <a:rPr lang="it-IT" dirty="0" err="1"/>
              <a:t>Jésus</a:t>
            </a:r>
            <a:endParaRPr lang="it-IT" dirty="0"/>
          </a:p>
        </p:txBody>
      </p:sp>
      <p:pic>
        <p:nvPicPr>
          <p:cNvPr id="8" name="Immagine 7"/>
          <p:cNvPicPr>
            <a:picLocks noChangeAspect="1"/>
          </p:cNvPicPr>
          <p:nvPr/>
        </p:nvPicPr>
        <p:blipFill>
          <a:blip r:embed="rId2"/>
          <a:stretch>
            <a:fillRect/>
          </a:stretch>
        </p:blipFill>
        <p:spPr>
          <a:xfrm>
            <a:off x="5368636" y="3598502"/>
            <a:ext cx="2358158" cy="2358158"/>
          </a:xfrm>
          <a:prstGeom prst="rect">
            <a:avLst/>
          </a:prstGeom>
        </p:spPr>
      </p:pic>
      <p:pic>
        <p:nvPicPr>
          <p:cNvPr id="7" name="Image 6" descr="Une image contenant art, dessin humoristique&#10;&#10;Description générée automatiquement">
            <a:extLst>
              <a:ext uri="{FF2B5EF4-FFF2-40B4-BE49-F238E27FC236}">
                <a16:creationId xmlns:a16="http://schemas.microsoft.com/office/drawing/2014/main" id="{26E02DAE-A92E-AA71-A454-44704B7A55E5}"/>
              </a:ext>
            </a:extLst>
          </p:cNvPr>
          <p:cNvPicPr>
            <a:picLocks noChangeAspect="1"/>
          </p:cNvPicPr>
          <p:nvPr/>
        </p:nvPicPr>
        <p:blipFill>
          <a:blip r:embed="rId3"/>
          <a:stretch>
            <a:fillRect/>
          </a:stretch>
        </p:blipFill>
        <p:spPr>
          <a:xfrm>
            <a:off x="94268" y="65671"/>
            <a:ext cx="1725105" cy="2090246"/>
          </a:xfrm>
          <a:prstGeom prst="rect">
            <a:avLst/>
          </a:prstGeom>
        </p:spPr>
      </p:pic>
    </p:spTree>
    <p:extLst>
      <p:ext uri="{BB962C8B-B14F-4D97-AF65-F5344CB8AC3E}">
        <p14:creationId xmlns:p14="http://schemas.microsoft.com/office/powerpoint/2010/main" val="27900295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normAutofit fontScale="90000"/>
          </a:bodyPr>
          <a:lstStyle/>
          <a:p>
            <a:r>
              <a:rPr lang="it-IT" dirty="0"/>
              <a:t>Un </a:t>
            </a:r>
            <a:r>
              <a:rPr lang="it-IT" dirty="0" err="1"/>
              <a:t>psaume</a:t>
            </a:r>
            <a:r>
              <a:rPr lang="it-IT" dirty="0"/>
              <a:t> à approfondir</a:t>
            </a:r>
            <a:br>
              <a:rPr lang="it-IT" dirty="0"/>
            </a:br>
            <a:r>
              <a:rPr lang="it-IT" dirty="0"/>
              <a:t>Le </a:t>
            </a:r>
            <a:r>
              <a:rPr lang="it-IT" dirty="0" err="1"/>
              <a:t>psaume</a:t>
            </a:r>
            <a:r>
              <a:rPr lang="it-IT" dirty="0"/>
              <a:t> 115</a:t>
            </a:r>
          </a:p>
        </p:txBody>
      </p:sp>
      <p:sp>
        <p:nvSpPr>
          <p:cNvPr id="2" name="Segnaposto contenuto 1"/>
          <p:cNvSpPr>
            <a:spLocks noGrp="1"/>
          </p:cNvSpPr>
          <p:nvPr>
            <p:ph sz="quarter" idx="13"/>
          </p:nvPr>
        </p:nvSpPr>
        <p:spPr>
          <a:xfrm>
            <a:off x="676655" y="2445259"/>
            <a:ext cx="5080074" cy="4107084"/>
          </a:xfrm>
        </p:spPr>
        <p:txBody>
          <a:bodyPr>
            <a:normAutofit fontScale="77500" lnSpcReduction="20000"/>
          </a:bodyPr>
          <a:lstStyle/>
          <a:p>
            <a:pPr marL="0" indent="0">
              <a:buNone/>
            </a:pPr>
            <a:r>
              <a:rPr lang="it-IT" dirty="0"/>
              <a:t>10 Je </a:t>
            </a:r>
            <a:r>
              <a:rPr lang="it-IT" dirty="0" err="1"/>
              <a:t>crois</a:t>
            </a:r>
            <a:r>
              <a:rPr lang="it-IT" dirty="0"/>
              <a:t>, et je parlerai, </a:t>
            </a:r>
            <a:r>
              <a:rPr lang="it-IT" dirty="0" err="1"/>
              <a:t>moi</a:t>
            </a:r>
            <a:r>
              <a:rPr lang="it-IT" dirty="0"/>
              <a:t> qui ai </a:t>
            </a:r>
            <a:r>
              <a:rPr lang="it-IT" dirty="0" err="1"/>
              <a:t>beaucoup</a:t>
            </a:r>
            <a:r>
              <a:rPr lang="it-IT" dirty="0"/>
              <a:t> </a:t>
            </a:r>
            <a:r>
              <a:rPr lang="it-IT" dirty="0" err="1"/>
              <a:t>souffert</a:t>
            </a:r>
            <a:r>
              <a:rPr lang="it-IT" dirty="0"/>
              <a:t>,</a:t>
            </a:r>
            <a:br>
              <a:rPr lang="it-IT" dirty="0"/>
            </a:br>
            <a:r>
              <a:rPr lang="it-IT" dirty="0"/>
              <a:t>11 </a:t>
            </a:r>
            <a:r>
              <a:rPr lang="it-IT" dirty="0" err="1"/>
              <a:t>moi</a:t>
            </a:r>
            <a:r>
              <a:rPr lang="it-IT" dirty="0"/>
              <a:t> qui ai </a:t>
            </a:r>
            <a:r>
              <a:rPr lang="it-IT" dirty="0" err="1"/>
              <a:t>dit</a:t>
            </a:r>
            <a:r>
              <a:rPr lang="it-IT" dirty="0"/>
              <a:t> </a:t>
            </a:r>
            <a:r>
              <a:rPr lang="it-IT" dirty="0" err="1"/>
              <a:t>dans</a:t>
            </a:r>
            <a:r>
              <a:rPr lang="it-IT" dirty="0"/>
              <a:t> </a:t>
            </a:r>
            <a:r>
              <a:rPr lang="it-IT" dirty="0" err="1"/>
              <a:t>mon</a:t>
            </a:r>
            <a:r>
              <a:rPr lang="it-IT" dirty="0"/>
              <a:t> </a:t>
            </a:r>
            <a:r>
              <a:rPr lang="it-IT" dirty="0" err="1"/>
              <a:t>trouble</a:t>
            </a:r>
            <a:r>
              <a:rPr lang="it-IT" dirty="0"/>
              <a:t> : « L'</a:t>
            </a:r>
            <a:r>
              <a:rPr lang="it-IT" dirty="0" err="1"/>
              <a:t>homme</a:t>
            </a:r>
            <a:r>
              <a:rPr lang="it-IT" dirty="0"/>
              <a:t> n'est </a:t>
            </a:r>
            <a:r>
              <a:rPr lang="it-IT" dirty="0" err="1"/>
              <a:t>que</a:t>
            </a:r>
            <a:r>
              <a:rPr lang="it-IT" dirty="0"/>
              <a:t> </a:t>
            </a:r>
            <a:r>
              <a:rPr lang="it-IT" dirty="0" err="1"/>
              <a:t>mensonge</a:t>
            </a:r>
            <a:r>
              <a:rPr lang="it-IT" dirty="0"/>
              <a:t>. »</a:t>
            </a:r>
            <a:br>
              <a:rPr lang="it-IT" dirty="0"/>
            </a:br>
            <a:r>
              <a:rPr lang="it-IT" dirty="0"/>
              <a:t>12 </a:t>
            </a:r>
            <a:r>
              <a:rPr lang="it-IT" dirty="0" err="1"/>
              <a:t>Comment</a:t>
            </a:r>
            <a:r>
              <a:rPr lang="it-IT" dirty="0"/>
              <a:t> </a:t>
            </a:r>
            <a:r>
              <a:rPr lang="it-IT" dirty="0" err="1"/>
              <a:t>rendrai</a:t>
            </a:r>
            <a:r>
              <a:rPr lang="it-IT" dirty="0"/>
              <a:t>-je </a:t>
            </a:r>
            <a:r>
              <a:rPr lang="it-IT" dirty="0" err="1"/>
              <a:t>au</a:t>
            </a:r>
            <a:r>
              <a:rPr lang="it-IT" dirty="0"/>
              <a:t> </a:t>
            </a:r>
            <a:r>
              <a:rPr lang="it-IT" dirty="0" err="1"/>
              <a:t>Seigneur</a:t>
            </a:r>
            <a:r>
              <a:rPr lang="it-IT" dirty="0"/>
              <a:t> tout le </a:t>
            </a:r>
            <a:r>
              <a:rPr lang="it-IT" dirty="0" err="1"/>
              <a:t>bien</a:t>
            </a:r>
            <a:r>
              <a:rPr lang="it-IT" dirty="0"/>
              <a:t> </a:t>
            </a:r>
            <a:r>
              <a:rPr lang="it-IT" dirty="0" err="1"/>
              <a:t>qu'il</a:t>
            </a:r>
            <a:r>
              <a:rPr lang="it-IT" dirty="0"/>
              <a:t> m'a </a:t>
            </a:r>
            <a:r>
              <a:rPr lang="it-IT" dirty="0" err="1"/>
              <a:t>fait</a:t>
            </a:r>
            <a:r>
              <a:rPr lang="it-IT" dirty="0"/>
              <a:t> ? </a:t>
            </a:r>
          </a:p>
          <a:p>
            <a:pPr marL="0" indent="0">
              <a:buNone/>
            </a:pPr>
            <a:r>
              <a:rPr lang="it-IT" dirty="0"/>
              <a:t>13 </a:t>
            </a:r>
            <a:r>
              <a:rPr lang="it-IT" dirty="0" err="1"/>
              <a:t>J'élèverai</a:t>
            </a:r>
            <a:r>
              <a:rPr lang="it-IT" dirty="0"/>
              <a:t> la </a:t>
            </a:r>
            <a:r>
              <a:rPr lang="it-IT" dirty="0" err="1"/>
              <a:t>coupe</a:t>
            </a:r>
            <a:r>
              <a:rPr lang="it-IT" dirty="0"/>
              <a:t> </a:t>
            </a:r>
            <a:r>
              <a:rPr lang="it-IT" dirty="0" err="1"/>
              <a:t>du</a:t>
            </a:r>
            <a:r>
              <a:rPr lang="it-IT" dirty="0"/>
              <a:t> </a:t>
            </a:r>
            <a:r>
              <a:rPr lang="it-IT" dirty="0" err="1"/>
              <a:t>salut</a:t>
            </a:r>
            <a:r>
              <a:rPr lang="it-IT" dirty="0"/>
              <a:t>, </a:t>
            </a:r>
            <a:r>
              <a:rPr lang="it-IT" dirty="0" err="1"/>
              <a:t>j'invoquerai</a:t>
            </a:r>
            <a:r>
              <a:rPr lang="it-IT" dirty="0"/>
              <a:t> le </a:t>
            </a:r>
            <a:r>
              <a:rPr lang="it-IT" dirty="0" err="1"/>
              <a:t>nom</a:t>
            </a:r>
            <a:r>
              <a:rPr lang="it-IT" dirty="0"/>
              <a:t> </a:t>
            </a:r>
            <a:r>
              <a:rPr lang="it-IT" dirty="0" err="1"/>
              <a:t>du</a:t>
            </a:r>
            <a:r>
              <a:rPr lang="it-IT" dirty="0"/>
              <a:t> </a:t>
            </a:r>
            <a:r>
              <a:rPr lang="it-IT" dirty="0" err="1"/>
              <a:t>Seigneur</a:t>
            </a:r>
            <a:r>
              <a:rPr lang="it-IT" dirty="0"/>
              <a:t>.</a:t>
            </a:r>
            <a:br>
              <a:rPr lang="it-IT" dirty="0"/>
            </a:br>
            <a:r>
              <a:rPr lang="it-IT" dirty="0"/>
              <a:t>15 Il en </a:t>
            </a:r>
            <a:r>
              <a:rPr lang="it-IT" dirty="0" err="1"/>
              <a:t>coûte</a:t>
            </a:r>
            <a:r>
              <a:rPr lang="it-IT" dirty="0"/>
              <a:t> </a:t>
            </a:r>
            <a:r>
              <a:rPr lang="it-IT" dirty="0" err="1"/>
              <a:t>au</a:t>
            </a:r>
            <a:r>
              <a:rPr lang="it-IT" dirty="0"/>
              <a:t> </a:t>
            </a:r>
            <a:r>
              <a:rPr lang="it-IT" dirty="0" err="1"/>
              <a:t>Seigneur</a:t>
            </a:r>
            <a:r>
              <a:rPr lang="it-IT" dirty="0"/>
              <a:t> de </a:t>
            </a:r>
            <a:r>
              <a:rPr lang="it-IT" dirty="0" err="1"/>
              <a:t>voir</a:t>
            </a:r>
            <a:r>
              <a:rPr lang="it-IT" dirty="0"/>
              <a:t> </a:t>
            </a:r>
            <a:r>
              <a:rPr lang="it-IT" dirty="0" err="1"/>
              <a:t>mourir</a:t>
            </a:r>
            <a:r>
              <a:rPr lang="it-IT" dirty="0"/>
              <a:t> </a:t>
            </a:r>
            <a:r>
              <a:rPr lang="it-IT" dirty="0" err="1"/>
              <a:t>les</a:t>
            </a:r>
            <a:r>
              <a:rPr lang="it-IT" dirty="0"/>
              <a:t> </a:t>
            </a:r>
            <a:r>
              <a:rPr lang="it-IT" dirty="0" err="1"/>
              <a:t>siens</a:t>
            </a:r>
            <a:r>
              <a:rPr lang="it-IT" dirty="0"/>
              <a:t> !</a:t>
            </a:r>
            <a:br>
              <a:rPr lang="it-IT" dirty="0"/>
            </a:br>
            <a:r>
              <a:rPr lang="it-IT" dirty="0"/>
              <a:t>16 Ne </a:t>
            </a:r>
            <a:r>
              <a:rPr lang="it-IT" dirty="0" err="1"/>
              <a:t>suis</a:t>
            </a:r>
            <a:r>
              <a:rPr lang="it-IT" dirty="0"/>
              <a:t>-je </a:t>
            </a:r>
            <a:r>
              <a:rPr lang="it-IT" dirty="0" err="1"/>
              <a:t>pas</a:t>
            </a:r>
            <a:r>
              <a:rPr lang="it-IT" dirty="0"/>
              <a:t>, </a:t>
            </a:r>
            <a:r>
              <a:rPr lang="it-IT" dirty="0" err="1"/>
              <a:t>Seigneur</a:t>
            </a:r>
            <a:r>
              <a:rPr lang="it-IT" dirty="0"/>
              <a:t>, ton </a:t>
            </a:r>
            <a:r>
              <a:rPr lang="it-IT" dirty="0" err="1"/>
              <a:t>serviteur</a:t>
            </a:r>
            <a:r>
              <a:rPr lang="it-IT" dirty="0"/>
              <a:t>, ton </a:t>
            </a:r>
            <a:r>
              <a:rPr lang="it-IT" dirty="0" err="1"/>
              <a:t>serviteur</a:t>
            </a:r>
            <a:r>
              <a:rPr lang="it-IT" dirty="0"/>
              <a:t>, le </a:t>
            </a:r>
            <a:r>
              <a:rPr lang="it-IT" dirty="0" err="1"/>
              <a:t>fils</a:t>
            </a:r>
            <a:r>
              <a:rPr lang="it-IT" dirty="0"/>
              <a:t> de </a:t>
            </a:r>
            <a:r>
              <a:rPr lang="it-IT" dirty="0" err="1"/>
              <a:t>ta</a:t>
            </a:r>
            <a:r>
              <a:rPr lang="it-IT" dirty="0"/>
              <a:t> servante, </a:t>
            </a:r>
            <a:r>
              <a:rPr lang="it-IT" dirty="0" err="1"/>
              <a:t>moi</a:t>
            </a:r>
            <a:r>
              <a:rPr lang="it-IT" dirty="0"/>
              <a:t>, dont tu </a:t>
            </a:r>
            <a:r>
              <a:rPr lang="it-IT" dirty="0" err="1"/>
              <a:t>brisas</a:t>
            </a:r>
            <a:r>
              <a:rPr lang="it-IT" dirty="0"/>
              <a:t> </a:t>
            </a:r>
            <a:r>
              <a:rPr lang="it-IT" dirty="0" err="1"/>
              <a:t>les</a:t>
            </a:r>
            <a:r>
              <a:rPr lang="it-IT" dirty="0"/>
              <a:t> </a:t>
            </a:r>
            <a:r>
              <a:rPr lang="it-IT" dirty="0" err="1"/>
              <a:t>chaînes</a:t>
            </a:r>
            <a:r>
              <a:rPr lang="it-IT" dirty="0"/>
              <a:t> ?</a:t>
            </a:r>
            <a:br>
              <a:rPr lang="it-IT" dirty="0"/>
            </a:br>
            <a:r>
              <a:rPr lang="it-IT" dirty="0"/>
              <a:t>17 Je t'offrirai le </a:t>
            </a:r>
            <a:r>
              <a:rPr lang="it-IT" dirty="0" err="1"/>
              <a:t>sacrifice</a:t>
            </a:r>
            <a:r>
              <a:rPr lang="it-IT" dirty="0"/>
              <a:t> </a:t>
            </a:r>
            <a:r>
              <a:rPr lang="it-IT" dirty="0" err="1"/>
              <a:t>d'action</a:t>
            </a:r>
            <a:r>
              <a:rPr lang="it-IT" dirty="0"/>
              <a:t> de </a:t>
            </a:r>
            <a:r>
              <a:rPr lang="it-IT" dirty="0" err="1"/>
              <a:t>grâce</a:t>
            </a:r>
            <a:r>
              <a:rPr lang="it-IT" dirty="0"/>
              <a:t>, </a:t>
            </a:r>
            <a:r>
              <a:rPr lang="it-IT" dirty="0" err="1"/>
              <a:t>j'invoquerai</a:t>
            </a:r>
            <a:r>
              <a:rPr lang="it-IT" dirty="0"/>
              <a:t> le </a:t>
            </a:r>
            <a:r>
              <a:rPr lang="it-IT" dirty="0" err="1"/>
              <a:t>nom</a:t>
            </a:r>
            <a:r>
              <a:rPr lang="it-IT" dirty="0"/>
              <a:t> </a:t>
            </a:r>
            <a:r>
              <a:rPr lang="it-IT" dirty="0" err="1"/>
              <a:t>du</a:t>
            </a:r>
            <a:r>
              <a:rPr lang="it-IT" dirty="0"/>
              <a:t> </a:t>
            </a:r>
            <a:r>
              <a:rPr lang="it-IT" dirty="0" err="1"/>
              <a:t>Seigneur</a:t>
            </a:r>
            <a:r>
              <a:rPr lang="it-IT" dirty="0"/>
              <a:t>.</a:t>
            </a:r>
            <a:br>
              <a:rPr lang="it-IT" dirty="0"/>
            </a:br>
            <a:r>
              <a:rPr lang="it-IT" dirty="0"/>
              <a:t>18 Je </a:t>
            </a:r>
            <a:r>
              <a:rPr lang="it-IT" dirty="0" err="1"/>
              <a:t>tiendrai</a:t>
            </a:r>
            <a:r>
              <a:rPr lang="it-IT" dirty="0"/>
              <a:t> </a:t>
            </a:r>
            <a:r>
              <a:rPr lang="it-IT" dirty="0" err="1"/>
              <a:t>mes</a:t>
            </a:r>
            <a:r>
              <a:rPr lang="it-IT" dirty="0"/>
              <a:t> </a:t>
            </a:r>
            <a:r>
              <a:rPr lang="it-IT" dirty="0" err="1"/>
              <a:t>promesses</a:t>
            </a:r>
            <a:r>
              <a:rPr lang="it-IT" dirty="0"/>
              <a:t> </a:t>
            </a:r>
            <a:r>
              <a:rPr lang="it-IT" dirty="0" err="1"/>
              <a:t>au</a:t>
            </a:r>
            <a:r>
              <a:rPr lang="it-IT" dirty="0"/>
              <a:t> </a:t>
            </a:r>
            <a:r>
              <a:rPr lang="it-IT" dirty="0" err="1"/>
              <a:t>Seigneur</a:t>
            </a:r>
            <a:r>
              <a:rPr lang="it-IT" dirty="0"/>
              <a:t>, </a:t>
            </a:r>
            <a:r>
              <a:rPr lang="it-IT" dirty="0" err="1"/>
              <a:t>oui</a:t>
            </a:r>
            <a:r>
              <a:rPr lang="it-IT" dirty="0"/>
              <a:t>, </a:t>
            </a:r>
            <a:r>
              <a:rPr lang="it-IT" dirty="0" err="1"/>
              <a:t>devant</a:t>
            </a:r>
            <a:r>
              <a:rPr lang="it-IT" dirty="0"/>
              <a:t> tout son </a:t>
            </a:r>
            <a:r>
              <a:rPr lang="it-IT" dirty="0" err="1"/>
              <a:t>peuple</a:t>
            </a:r>
            <a:r>
              <a:rPr lang="it-IT" dirty="0"/>
              <a:t>. </a:t>
            </a:r>
          </a:p>
          <a:p>
            <a:endParaRPr lang="it-IT" dirty="0"/>
          </a:p>
        </p:txBody>
      </p:sp>
      <p:pic>
        <p:nvPicPr>
          <p:cNvPr id="5" name="Segnaposto contenuto 4"/>
          <p:cNvPicPr>
            <a:picLocks noGrp="1" noChangeAspect="1"/>
          </p:cNvPicPr>
          <p:nvPr>
            <p:ph sz="quarter" idx="14"/>
          </p:nvPr>
        </p:nvPicPr>
        <p:blipFill>
          <a:blip r:embed="rId2"/>
          <a:srcRect l="-27101" r="-27101"/>
          <a:stretch>
            <a:fillRect/>
          </a:stretch>
        </p:blipFill>
        <p:spPr>
          <a:xfrm>
            <a:off x="5321808" y="2679192"/>
            <a:ext cx="3822192" cy="3447288"/>
          </a:xfrm>
        </p:spPr>
      </p:pic>
    </p:spTree>
    <p:extLst>
      <p:ext uri="{BB962C8B-B14F-4D97-AF65-F5344CB8AC3E}">
        <p14:creationId xmlns:p14="http://schemas.microsoft.com/office/powerpoint/2010/main" val="29588474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normAutofit lnSpcReduction="10000"/>
          </a:bodyPr>
          <a:lstStyle/>
          <a:p>
            <a:pPr lvl="0"/>
            <a:r>
              <a:rPr lang="fr-FR" dirty="0"/>
              <a:t>Compter le nombre de fois où l'on trouve le refrain « </a:t>
            </a:r>
            <a:r>
              <a:rPr lang="fr-FR" i="1" dirty="0"/>
              <a:t>Car éternel est son amour ».</a:t>
            </a:r>
            <a:endParaRPr lang="it-IT" dirty="0"/>
          </a:p>
          <a:p>
            <a:pPr lvl="0"/>
            <a:r>
              <a:rPr lang="fr-FR" dirty="0"/>
              <a:t>Se demander ce que produit cette répétition.</a:t>
            </a:r>
            <a:endParaRPr lang="it-IT" dirty="0"/>
          </a:p>
          <a:p>
            <a:pPr lvl="0"/>
            <a:r>
              <a:rPr lang="fr-FR" dirty="0"/>
              <a:t>Relire les phrases des couplets et repérer le plan de l'ensemble du psaume.</a:t>
            </a:r>
            <a:endParaRPr lang="it-IT" dirty="0"/>
          </a:p>
          <a:p>
            <a:pPr lvl="0"/>
            <a:r>
              <a:rPr lang="fr-FR" dirty="0"/>
              <a:t>Noter tous les récits bibliques qui sont évoqués : en particulier se demander quels versets du récit de la création ont été retenus.</a:t>
            </a:r>
            <a:endParaRPr lang="it-IT" dirty="0"/>
          </a:p>
          <a:p>
            <a:pPr lvl="0"/>
            <a:r>
              <a:rPr lang="fr-FR" dirty="0"/>
              <a:t>Noter quelles sont les allusions au pain.</a:t>
            </a:r>
            <a:endParaRPr lang="it-IT" dirty="0"/>
          </a:p>
        </p:txBody>
      </p:sp>
      <p:sp>
        <p:nvSpPr>
          <p:cNvPr id="3" name="Titolo 2"/>
          <p:cNvSpPr>
            <a:spLocks noGrp="1"/>
          </p:cNvSpPr>
          <p:nvPr>
            <p:ph type="title"/>
          </p:nvPr>
        </p:nvSpPr>
        <p:spPr/>
        <p:txBody>
          <a:bodyPr/>
          <a:lstStyle/>
          <a:p>
            <a:r>
              <a:rPr lang="it-IT" dirty="0"/>
              <a:t>Petit </a:t>
            </a:r>
            <a:r>
              <a:rPr lang="it-IT" dirty="0" err="1"/>
              <a:t>travail</a:t>
            </a:r>
            <a:r>
              <a:rPr lang="it-IT" dirty="0"/>
              <a:t> !</a:t>
            </a:r>
          </a:p>
        </p:txBody>
      </p:sp>
    </p:spTree>
    <p:extLst>
      <p:ext uri="{BB962C8B-B14F-4D97-AF65-F5344CB8AC3E}">
        <p14:creationId xmlns:p14="http://schemas.microsoft.com/office/powerpoint/2010/main" val="5429297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Vers</a:t>
            </a:r>
            <a:r>
              <a:rPr lang="it-IT" dirty="0"/>
              <a:t> un </a:t>
            </a:r>
            <a:r>
              <a:rPr lang="it-IT" dirty="0" err="1"/>
              <a:t>sens</a:t>
            </a:r>
            <a:r>
              <a:rPr lang="it-IT" dirty="0"/>
              <a:t> </a:t>
            </a:r>
            <a:r>
              <a:rPr lang="it-IT" dirty="0" err="1"/>
              <a:t>possible</a:t>
            </a:r>
            <a:endParaRPr lang="it-IT" dirty="0"/>
          </a:p>
        </p:txBody>
      </p:sp>
      <p:sp>
        <p:nvSpPr>
          <p:cNvPr id="3" name="Segnaposto contenuto 2"/>
          <p:cNvSpPr>
            <a:spLocks noGrp="1"/>
          </p:cNvSpPr>
          <p:nvPr>
            <p:ph sz="quarter" idx="13"/>
          </p:nvPr>
        </p:nvSpPr>
        <p:spPr>
          <a:xfrm>
            <a:off x="676655" y="2424715"/>
            <a:ext cx="5234378" cy="3956242"/>
          </a:xfrm>
        </p:spPr>
        <p:txBody>
          <a:bodyPr>
            <a:normAutofit fontScale="85000" lnSpcReduction="20000"/>
          </a:bodyPr>
          <a:lstStyle/>
          <a:p>
            <a:r>
              <a:rPr lang="fr-FR" dirty="0"/>
              <a:t>Répétition du refrain « </a:t>
            </a:r>
            <a:r>
              <a:rPr lang="fr-FR" i="1" dirty="0"/>
              <a:t>Eternel est son amour». </a:t>
            </a:r>
          </a:p>
          <a:p>
            <a:r>
              <a:rPr lang="fr-FR" dirty="0"/>
              <a:t>Il est exactement répété </a:t>
            </a:r>
            <a:r>
              <a:rPr lang="fr-FR" b="1" dirty="0"/>
              <a:t>vingt-six fois </a:t>
            </a:r>
            <a:r>
              <a:rPr lang="fr-FR" dirty="0"/>
              <a:t>: manière de mettre en valeur et d'actualiser le mot « </a:t>
            </a:r>
            <a:r>
              <a:rPr lang="fr-FR" i="1" dirty="0"/>
              <a:t>éternel », </a:t>
            </a:r>
            <a:r>
              <a:rPr lang="fr-FR" dirty="0"/>
              <a:t>de se conformer à son sens. </a:t>
            </a:r>
          </a:p>
          <a:p>
            <a:r>
              <a:rPr lang="fr-FR" dirty="0"/>
              <a:t>La répétition peut paraître monotone mais elle sécurise, apporte la paix. </a:t>
            </a:r>
          </a:p>
          <a:p>
            <a:r>
              <a:rPr lang="fr-FR" dirty="0"/>
              <a:t>Elle ancre l'idée d'éternel amour chez l'auditeur. C'est bien l'objectif de ce psaume. </a:t>
            </a:r>
          </a:p>
          <a:p>
            <a:r>
              <a:rPr lang="fr-FR" dirty="0"/>
              <a:t>Les phrases des couplets se modifient à chaque verset, ce qui provoque un effet de changement.</a:t>
            </a:r>
            <a:endParaRPr lang="it-IT" dirty="0"/>
          </a:p>
          <a:p>
            <a:endParaRPr lang="it-IT" dirty="0"/>
          </a:p>
        </p:txBody>
      </p:sp>
      <p:pic>
        <p:nvPicPr>
          <p:cNvPr id="5" name="Segnaposto contenuto 4"/>
          <p:cNvPicPr>
            <a:picLocks noGrp="1" noChangeAspect="1"/>
          </p:cNvPicPr>
          <p:nvPr>
            <p:ph sz="quarter" idx="14"/>
          </p:nvPr>
        </p:nvPicPr>
        <p:blipFill>
          <a:blip r:embed="rId2"/>
          <a:srcRect l="-30666" r="-30666"/>
          <a:stretch>
            <a:fillRect/>
          </a:stretch>
        </p:blipFill>
        <p:spPr>
          <a:xfrm>
            <a:off x="5321808" y="2679192"/>
            <a:ext cx="3822192" cy="3447288"/>
          </a:xfrm>
        </p:spPr>
      </p:pic>
    </p:spTree>
    <p:extLst>
      <p:ext uri="{BB962C8B-B14F-4D97-AF65-F5344CB8AC3E}">
        <p14:creationId xmlns:p14="http://schemas.microsoft.com/office/powerpoint/2010/main" val="16349477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Vers</a:t>
            </a:r>
            <a:r>
              <a:rPr lang="it-IT" dirty="0"/>
              <a:t> un </a:t>
            </a:r>
            <a:r>
              <a:rPr lang="it-IT" dirty="0" err="1"/>
              <a:t>sens</a:t>
            </a:r>
            <a:r>
              <a:rPr lang="it-IT" dirty="0"/>
              <a:t> </a:t>
            </a:r>
            <a:r>
              <a:rPr lang="it-IT" dirty="0" err="1"/>
              <a:t>possible</a:t>
            </a:r>
            <a:endParaRPr lang="it-IT" dirty="0"/>
          </a:p>
        </p:txBody>
      </p:sp>
      <p:sp>
        <p:nvSpPr>
          <p:cNvPr id="3" name="Segnaposto contenuto 2"/>
          <p:cNvSpPr>
            <a:spLocks noGrp="1"/>
          </p:cNvSpPr>
          <p:nvPr>
            <p:ph sz="quarter" idx="13"/>
          </p:nvPr>
        </p:nvSpPr>
        <p:spPr>
          <a:xfrm>
            <a:off x="676655" y="1844351"/>
            <a:ext cx="5234378" cy="4141669"/>
          </a:xfrm>
        </p:spPr>
        <p:txBody>
          <a:bodyPr>
            <a:normAutofit fontScale="92500" lnSpcReduction="10000"/>
          </a:bodyPr>
          <a:lstStyle/>
          <a:p>
            <a:r>
              <a:rPr lang="fr-FR" dirty="0"/>
              <a:t>Le mot « amour » en hébreu ne correspond à aucun des mots en français. </a:t>
            </a:r>
          </a:p>
          <a:p>
            <a:r>
              <a:rPr lang="fr-FR" dirty="0"/>
              <a:t>Il faudrait le traduire à la fois par </a:t>
            </a:r>
          </a:p>
          <a:p>
            <a:r>
              <a:rPr lang="fr-FR" dirty="0"/>
              <a:t>« amour promis », « amour juré », </a:t>
            </a:r>
          </a:p>
          <a:p>
            <a:r>
              <a:rPr lang="fr-FR" dirty="0"/>
              <a:t>« lien d'amour » ; </a:t>
            </a:r>
          </a:p>
          <a:p>
            <a:r>
              <a:rPr lang="fr-FR" dirty="0"/>
              <a:t>c'est le mot « alliance » qui le dirait le mieux, car il évoque la durée, la stabilité et enfin l'éternité.</a:t>
            </a:r>
          </a:p>
          <a:p>
            <a:pPr marL="0" indent="0">
              <a:buNone/>
            </a:pPr>
            <a:r>
              <a:rPr lang="fr-FR" dirty="0"/>
              <a:t> </a:t>
            </a:r>
          </a:p>
          <a:p>
            <a:pPr marL="0" indent="0" algn="r">
              <a:buNone/>
            </a:pPr>
            <a:r>
              <a:rPr lang="fr-FR" sz="1600" dirty="0"/>
              <a:t>D'après le chapitre 27 page 190 </a:t>
            </a:r>
          </a:p>
          <a:p>
            <a:pPr marL="0" indent="0" algn="r">
              <a:buNone/>
            </a:pPr>
            <a:r>
              <a:rPr lang="fr-FR" sz="1600" dirty="0"/>
              <a:t>du livre </a:t>
            </a:r>
            <a:r>
              <a:rPr lang="fr-FR" sz="1600" i="1" dirty="0"/>
              <a:t>Psaumes nuit et jour de </a:t>
            </a:r>
            <a:r>
              <a:rPr lang="fr-FR" sz="1600" dirty="0"/>
              <a:t>Paul Beauchamp</a:t>
            </a:r>
            <a:endParaRPr lang="it-IT" sz="1600" dirty="0"/>
          </a:p>
          <a:p>
            <a:endParaRPr lang="it-IT" dirty="0"/>
          </a:p>
        </p:txBody>
      </p:sp>
      <p:pic>
        <p:nvPicPr>
          <p:cNvPr id="5" name="Segnaposto contenuto 4"/>
          <p:cNvPicPr>
            <a:picLocks noGrp="1" noChangeAspect="1"/>
          </p:cNvPicPr>
          <p:nvPr>
            <p:ph sz="quarter" idx="14"/>
          </p:nvPr>
        </p:nvPicPr>
        <p:blipFill>
          <a:blip r:embed="rId2"/>
          <a:srcRect l="-30666" r="-30666"/>
          <a:stretch>
            <a:fillRect/>
          </a:stretch>
        </p:blipFill>
        <p:spPr>
          <a:xfrm>
            <a:off x="5321808" y="2320973"/>
            <a:ext cx="3822192" cy="3447288"/>
          </a:xfrm>
        </p:spPr>
      </p:pic>
    </p:spTree>
    <p:extLst>
      <p:ext uri="{BB962C8B-B14F-4D97-AF65-F5344CB8AC3E}">
        <p14:creationId xmlns:p14="http://schemas.microsoft.com/office/powerpoint/2010/main" val="41449424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Le </a:t>
            </a:r>
            <a:r>
              <a:rPr lang="it-IT" dirty="0" err="1"/>
              <a:t>plan</a:t>
            </a:r>
            <a:r>
              <a:rPr lang="it-IT" dirty="0"/>
              <a:t> </a:t>
            </a:r>
            <a:r>
              <a:rPr lang="it-IT" dirty="0" err="1"/>
              <a:t>du</a:t>
            </a:r>
            <a:r>
              <a:rPr lang="it-IT" dirty="0"/>
              <a:t> </a:t>
            </a:r>
            <a:r>
              <a:rPr lang="it-IT" dirty="0" err="1"/>
              <a:t>psaume</a:t>
            </a:r>
            <a:endParaRPr lang="it-IT" dirty="0"/>
          </a:p>
        </p:txBody>
      </p:sp>
      <p:sp>
        <p:nvSpPr>
          <p:cNvPr id="3" name="Segnaposto contenuto 2"/>
          <p:cNvSpPr>
            <a:spLocks noGrp="1"/>
          </p:cNvSpPr>
          <p:nvPr>
            <p:ph sz="quarter" idx="13"/>
          </p:nvPr>
        </p:nvSpPr>
        <p:spPr>
          <a:xfrm>
            <a:off x="563533" y="1591056"/>
            <a:ext cx="4747727" cy="4131014"/>
          </a:xfrm>
        </p:spPr>
        <p:txBody>
          <a:bodyPr>
            <a:normAutofit fontScale="92500" lnSpcReduction="20000"/>
          </a:bodyPr>
          <a:lstStyle/>
          <a:p>
            <a:r>
              <a:rPr lang="fr-FR" b="1" dirty="0"/>
              <a:t>Introduction</a:t>
            </a:r>
            <a:endParaRPr lang="it-IT" b="1" dirty="0"/>
          </a:p>
          <a:p>
            <a:pPr lvl="1"/>
            <a:r>
              <a:rPr lang="fr-FR" dirty="0"/>
              <a:t>Versets 1 à 3  Les noms de Dieu : 	Seigneur bon, </a:t>
            </a:r>
          </a:p>
          <a:p>
            <a:pPr marL="301943" lvl="1" indent="0">
              <a:buNone/>
            </a:pPr>
            <a:r>
              <a:rPr lang="fr-FR" dirty="0"/>
              <a:t>	Dieu des dieux, </a:t>
            </a:r>
          </a:p>
          <a:p>
            <a:pPr marL="301943" lvl="1" indent="0">
              <a:buNone/>
            </a:pPr>
            <a:r>
              <a:rPr lang="fr-FR" dirty="0"/>
              <a:t>	Seigneur des Seigneurs. </a:t>
            </a:r>
          </a:p>
          <a:p>
            <a:pPr lvl="1"/>
            <a:r>
              <a:rPr lang="fr-FR" dirty="0"/>
              <a:t>C'est tout le sujet du psaume qui est annoncé.</a:t>
            </a:r>
            <a:endParaRPr lang="it-IT" dirty="0"/>
          </a:p>
          <a:p>
            <a:r>
              <a:rPr lang="fr-FR" b="1" dirty="0"/>
              <a:t>1</a:t>
            </a:r>
            <a:r>
              <a:rPr lang="fr-FR" b="1" baseline="30000" dirty="0"/>
              <a:t>ère</a:t>
            </a:r>
            <a:r>
              <a:rPr lang="fr-FR" b="1" dirty="0"/>
              <a:t> partie</a:t>
            </a:r>
            <a:endParaRPr lang="it-IT" b="1" dirty="0"/>
          </a:p>
          <a:p>
            <a:pPr lvl="1"/>
            <a:r>
              <a:rPr lang="fr-FR" dirty="0"/>
              <a:t>Versets 4 à 9  Le récit de la création</a:t>
            </a:r>
            <a:endParaRPr lang="it-IT" dirty="0"/>
          </a:p>
          <a:p>
            <a:pPr lvl="1"/>
            <a:r>
              <a:rPr lang="fr-FR" dirty="0"/>
              <a:t>Fabrication des cieux.</a:t>
            </a:r>
            <a:endParaRPr lang="it-IT" dirty="0"/>
          </a:p>
          <a:p>
            <a:pPr lvl="1"/>
            <a:r>
              <a:rPr lang="fr-FR" dirty="0"/>
              <a:t>Fixation de la terre sur les eaux.</a:t>
            </a:r>
            <a:endParaRPr lang="it-IT" dirty="0"/>
          </a:p>
          <a:p>
            <a:pPr lvl="1"/>
            <a:r>
              <a:rPr lang="fr-FR" dirty="0"/>
              <a:t>Fabrication du soleil, puis de la lune et des étoiles.</a:t>
            </a:r>
            <a:endParaRPr lang="it-IT" dirty="0"/>
          </a:p>
          <a:p>
            <a:endParaRPr lang="it-IT" dirty="0"/>
          </a:p>
        </p:txBody>
      </p:sp>
      <p:pic>
        <p:nvPicPr>
          <p:cNvPr id="5" name="Segnaposto contenuto 4"/>
          <p:cNvPicPr>
            <a:picLocks noGrp="1" noChangeAspect="1"/>
          </p:cNvPicPr>
          <p:nvPr>
            <p:ph sz="quarter" idx="14"/>
          </p:nvPr>
        </p:nvPicPr>
        <p:blipFill rotWithShape="1">
          <a:blip r:embed="rId2"/>
          <a:srcRect r="51298"/>
          <a:stretch/>
        </p:blipFill>
        <p:spPr>
          <a:xfrm>
            <a:off x="5616748" y="2679192"/>
            <a:ext cx="3070052" cy="3447288"/>
          </a:xfrm>
        </p:spPr>
      </p:pic>
    </p:spTree>
    <p:extLst>
      <p:ext uri="{BB962C8B-B14F-4D97-AF65-F5344CB8AC3E}">
        <p14:creationId xmlns:p14="http://schemas.microsoft.com/office/powerpoint/2010/main" val="7112741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Le </a:t>
            </a:r>
            <a:r>
              <a:rPr lang="it-IT" dirty="0" err="1"/>
              <a:t>plan</a:t>
            </a:r>
            <a:r>
              <a:rPr lang="it-IT" dirty="0"/>
              <a:t> </a:t>
            </a:r>
            <a:r>
              <a:rPr lang="it-IT" dirty="0" err="1"/>
              <a:t>du</a:t>
            </a:r>
            <a:r>
              <a:rPr lang="it-IT" dirty="0"/>
              <a:t> </a:t>
            </a:r>
            <a:r>
              <a:rPr lang="it-IT" dirty="0" err="1"/>
              <a:t>psaume</a:t>
            </a:r>
            <a:endParaRPr lang="it-IT" dirty="0"/>
          </a:p>
        </p:txBody>
      </p:sp>
      <p:sp>
        <p:nvSpPr>
          <p:cNvPr id="3" name="Segnaposto contenuto 2"/>
          <p:cNvSpPr>
            <a:spLocks noGrp="1"/>
          </p:cNvSpPr>
          <p:nvPr>
            <p:ph sz="quarter" idx="13"/>
          </p:nvPr>
        </p:nvSpPr>
        <p:spPr>
          <a:xfrm>
            <a:off x="308699" y="2219725"/>
            <a:ext cx="4336454" cy="4391969"/>
          </a:xfrm>
        </p:spPr>
        <p:txBody>
          <a:bodyPr>
            <a:normAutofit lnSpcReduction="10000"/>
          </a:bodyPr>
          <a:lstStyle/>
          <a:p>
            <a:r>
              <a:rPr lang="fr-FR" b="1" dirty="0"/>
              <a:t>2</a:t>
            </a:r>
            <a:r>
              <a:rPr lang="fr-FR" b="1" baseline="30000" dirty="0"/>
              <a:t>ème</a:t>
            </a:r>
            <a:r>
              <a:rPr lang="fr-FR" b="1" dirty="0"/>
              <a:t> partie :</a:t>
            </a:r>
            <a:endParaRPr lang="it-IT" b="1" dirty="0"/>
          </a:p>
          <a:p>
            <a:pPr lvl="1"/>
            <a:r>
              <a:rPr lang="fr-FR" dirty="0"/>
              <a:t>Versets 10 à 24 : Récit de l'histoire du peuple Extermination des premiers-nés d'Egypte. Fuite d'Israël.</a:t>
            </a:r>
            <a:endParaRPr lang="it-IT" dirty="0"/>
          </a:p>
          <a:p>
            <a:pPr lvl="1"/>
            <a:r>
              <a:rPr lang="fr-FR" dirty="0"/>
              <a:t>Ouverture des eaux de la mer. Traversée.</a:t>
            </a:r>
            <a:endParaRPr lang="it-IT" dirty="0"/>
          </a:p>
          <a:p>
            <a:pPr lvl="1"/>
            <a:r>
              <a:rPr lang="fr-FR" dirty="0"/>
              <a:t>Noyade des poursuivants. Traversée du désert.</a:t>
            </a:r>
            <a:endParaRPr lang="it-IT" dirty="0"/>
          </a:p>
          <a:p>
            <a:pPr lvl="1"/>
            <a:r>
              <a:rPr lang="fr-FR" dirty="0"/>
              <a:t>Défaite des rois qui barraient la route de la terre promise.</a:t>
            </a:r>
          </a:p>
          <a:p>
            <a:pPr lvl="1"/>
            <a:r>
              <a:rPr lang="fr-FR" dirty="0"/>
              <a:t>Entrée en Terre promise.</a:t>
            </a:r>
            <a:endParaRPr lang="it-IT" dirty="0"/>
          </a:p>
          <a:p>
            <a:endParaRPr lang="it-IT" dirty="0"/>
          </a:p>
        </p:txBody>
      </p:sp>
      <p:pic>
        <p:nvPicPr>
          <p:cNvPr id="6" name="Segnaposto contenuto 5"/>
          <p:cNvPicPr>
            <a:picLocks noGrp="1" noChangeAspect="1"/>
          </p:cNvPicPr>
          <p:nvPr>
            <p:ph sz="quarter" idx="14"/>
          </p:nvPr>
        </p:nvPicPr>
        <p:blipFill>
          <a:blip r:embed="rId2"/>
          <a:srcRect l="5299" r="5299"/>
          <a:stretch>
            <a:fillRect/>
          </a:stretch>
        </p:blipFill>
        <p:spPr>
          <a:xfrm>
            <a:off x="4799462" y="2679192"/>
            <a:ext cx="3822192" cy="3447288"/>
          </a:xfrm>
        </p:spPr>
      </p:pic>
    </p:spTree>
    <p:extLst>
      <p:ext uri="{BB962C8B-B14F-4D97-AF65-F5344CB8AC3E}">
        <p14:creationId xmlns:p14="http://schemas.microsoft.com/office/powerpoint/2010/main" val="596041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normAutofit lnSpcReduction="10000"/>
          </a:bodyPr>
          <a:lstStyle/>
          <a:p>
            <a:pPr marL="0" indent="0">
              <a:buNone/>
            </a:pPr>
            <a:r>
              <a:rPr lang="fr-FR" b="1" dirty="0"/>
              <a:t>Ce psaume reprend la Bible depuis le récit de la Genèse jusqu'au livre de Josué (les six premiers livres). </a:t>
            </a:r>
          </a:p>
          <a:p>
            <a:r>
              <a:rPr lang="fr-FR" dirty="0"/>
              <a:t>« </a:t>
            </a:r>
            <a:r>
              <a:rPr lang="fr-FR" i="1" dirty="0"/>
              <a:t>Raconter, c'est en effet introduire des enchaînements, une sorte de courant de continuité qui cause un plaisir. Ici au contraire, le refrain sépare comme d'un coup de ciseau tous les épisodes formant le ruban narratif».</a:t>
            </a:r>
          </a:p>
          <a:p>
            <a:pPr marL="0" indent="0">
              <a:buNone/>
            </a:pPr>
            <a:r>
              <a:rPr lang="fr-FR" b="1" dirty="0"/>
              <a:t>Cela produit un effet : Dieu veut ce qui arrive. </a:t>
            </a:r>
          </a:p>
          <a:p>
            <a:r>
              <a:rPr lang="fr-FR" dirty="0"/>
              <a:t>« </a:t>
            </a:r>
            <a:r>
              <a:rPr lang="fr-FR" i="1" dirty="0"/>
              <a:t>Le procédé fait sentir que tout épisode est nouveau. Or le refrain chante ce qui est éternel. </a:t>
            </a:r>
            <a:r>
              <a:rPr lang="fr-FR" dirty="0"/>
              <a:t>»</a:t>
            </a:r>
            <a:r>
              <a:rPr lang="it-IT" dirty="0"/>
              <a:t> </a:t>
            </a:r>
          </a:p>
          <a:p>
            <a:endParaRPr lang="it-IT" dirty="0"/>
          </a:p>
        </p:txBody>
      </p:sp>
      <p:sp>
        <p:nvSpPr>
          <p:cNvPr id="3" name="Titolo 2"/>
          <p:cNvSpPr>
            <a:spLocks noGrp="1"/>
          </p:cNvSpPr>
          <p:nvPr>
            <p:ph type="title"/>
          </p:nvPr>
        </p:nvSpPr>
        <p:spPr/>
        <p:txBody>
          <a:bodyPr>
            <a:normAutofit fontScale="90000"/>
          </a:bodyPr>
          <a:lstStyle/>
          <a:p>
            <a:r>
              <a:rPr lang="fr-FR" dirty="0"/>
              <a:t>Paul </a:t>
            </a:r>
            <a:r>
              <a:rPr lang="fr-FR" dirty="0" err="1"/>
              <a:t>Bauchamp</a:t>
            </a:r>
            <a:r>
              <a:rPr lang="fr-FR" dirty="0"/>
              <a:t>, </a:t>
            </a:r>
            <a:br>
              <a:rPr lang="fr-FR" dirty="0"/>
            </a:br>
            <a:r>
              <a:rPr lang="fr-FR" i="1" dirty="0"/>
              <a:t>Psaumes nuit et jour, </a:t>
            </a:r>
            <a:r>
              <a:rPr lang="fr-FR" dirty="0"/>
              <a:t>page 193 </a:t>
            </a:r>
            <a:endParaRPr lang="it-IT" dirty="0"/>
          </a:p>
        </p:txBody>
      </p:sp>
    </p:spTree>
    <p:extLst>
      <p:ext uri="{BB962C8B-B14F-4D97-AF65-F5344CB8AC3E}">
        <p14:creationId xmlns:p14="http://schemas.microsoft.com/office/powerpoint/2010/main" val="30769420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normAutofit fontScale="85000" lnSpcReduction="10000"/>
          </a:bodyPr>
          <a:lstStyle/>
          <a:p>
            <a:pPr algn="just"/>
            <a:r>
              <a:rPr lang="fr-FR" i="1" dirty="0"/>
              <a:t>Le couple du nouveau et de </a:t>
            </a:r>
            <a:r>
              <a:rPr lang="en-US" i="1" dirty="0"/>
              <a:t>l’</a:t>
            </a:r>
            <a:r>
              <a:rPr lang="fr-FR" i="1" dirty="0"/>
              <a:t>éternel a quelque chose de divin, qui échappe à l'homme. Ce qui est éternel nous rappelle que nous ne le sommes pas : les plus anciens monuments ou les montagnes nous font penser que nous passons plus vite, mais nous ne voudrions pas être éternels en étant aussi immobiles. Le plaisir de la nouveauté nous est indis­pensable. Une des manières les plus répandues de le trouver est d'entendre raconter une histoire, dont les renouvellements sont maintenus le temps qu'elle dure. Mais toutes les histoires finissent et beaucoup sont tragiques. L'homme ne sait pas pourquoi les récits tragiques lui donnent un tel plaisir que, sur toute la terre, les plus tragiques sont aussi les plus répétés. </a:t>
            </a:r>
            <a:endParaRPr lang="it-IT" dirty="0"/>
          </a:p>
        </p:txBody>
      </p:sp>
      <p:sp>
        <p:nvSpPr>
          <p:cNvPr id="3" name="Titolo 2"/>
          <p:cNvSpPr>
            <a:spLocks noGrp="1"/>
          </p:cNvSpPr>
          <p:nvPr>
            <p:ph type="title"/>
          </p:nvPr>
        </p:nvSpPr>
        <p:spPr/>
        <p:txBody>
          <a:bodyPr>
            <a:normAutofit fontScale="90000"/>
          </a:bodyPr>
          <a:lstStyle/>
          <a:p>
            <a:r>
              <a:rPr lang="it-IT" dirty="0" err="1"/>
              <a:t>Nouveau</a:t>
            </a:r>
            <a:r>
              <a:rPr lang="it-IT" dirty="0"/>
              <a:t> et </a:t>
            </a:r>
            <a:r>
              <a:rPr lang="it-IT" dirty="0" err="1"/>
              <a:t>éternel</a:t>
            </a:r>
            <a:br>
              <a:rPr lang="it-IT" dirty="0"/>
            </a:br>
            <a:r>
              <a:rPr lang="fr-FR" sz="3100" i="1" dirty="0"/>
              <a:t>Paul Beauchamp, </a:t>
            </a:r>
            <a:r>
              <a:rPr lang="fr-FR" sz="3100" dirty="0"/>
              <a:t>Psaumes nuit et jour, </a:t>
            </a:r>
            <a:r>
              <a:rPr lang="fr-FR" sz="3100" i="1" dirty="0"/>
              <a:t>pages 193-194</a:t>
            </a:r>
            <a:endParaRPr lang="it-IT" sz="3100" dirty="0"/>
          </a:p>
        </p:txBody>
      </p:sp>
    </p:spTree>
    <p:extLst>
      <p:ext uri="{BB962C8B-B14F-4D97-AF65-F5344CB8AC3E}">
        <p14:creationId xmlns:p14="http://schemas.microsoft.com/office/powerpoint/2010/main" val="13759741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normAutofit fontScale="92500" lnSpcReduction="20000"/>
          </a:bodyPr>
          <a:lstStyle/>
          <a:p>
            <a:pPr algn="just"/>
            <a:r>
              <a:rPr lang="fr-FR" i="1" dirty="0"/>
              <a:t>La raison la plus probable est que tout récit (finalement) est un jeu avec la mort et pose la question de savoir si nous sommes ou si nous ne sommes pas. Tout récit fait jouer la nouveauté pour poser la question de l'éternité. La nouveauté, par définition, passe et passer, c'est mourir, La continuité propre au récit peut bien nous cacher quelque temps cette interruption, mais non la cacher indéfiniment L'interruption ne peut être suspendue car tout récit doit s'interrompre au moins quand il finit. Suspendre, c'est raconter. La fin est nécessaire car, s'il ne fallait pas cacher la fin, il n'existerait pas de récit. La fin n'est-elle pas productrice, plutôt que destructrice, de tout récit </a:t>
            </a:r>
            <a:r>
              <a:rPr lang="fr-FR" dirty="0"/>
              <a:t>?</a:t>
            </a:r>
            <a:endParaRPr lang="it-IT" dirty="0"/>
          </a:p>
        </p:txBody>
      </p:sp>
      <p:sp>
        <p:nvSpPr>
          <p:cNvPr id="3" name="Titolo 2"/>
          <p:cNvSpPr>
            <a:spLocks noGrp="1"/>
          </p:cNvSpPr>
          <p:nvPr>
            <p:ph type="title"/>
          </p:nvPr>
        </p:nvSpPr>
        <p:spPr/>
        <p:txBody>
          <a:bodyPr/>
          <a:lstStyle/>
          <a:p>
            <a:r>
              <a:rPr lang="it-IT" dirty="0" err="1"/>
              <a:t>Nouveau</a:t>
            </a:r>
            <a:r>
              <a:rPr lang="it-IT" dirty="0"/>
              <a:t> et </a:t>
            </a:r>
            <a:r>
              <a:rPr lang="it-IT" dirty="0" err="1"/>
              <a:t>éternel</a:t>
            </a:r>
            <a:endParaRPr lang="it-IT" dirty="0"/>
          </a:p>
        </p:txBody>
      </p:sp>
    </p:spTree>
    <p:extLst>
      <p:ext uri="{BB962C8B-B14F-4D97-AF65-F5344CB8AC3E}">
        <p14:creationId xmlns:p14="http://schemas.microsoft.com/office/powerpoint/2010/main" val="15327994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t>Des psaumes à entendre </a:t>
            </a:r>
            <a:br>
              <a:rPr lang="it-IT" dirty="0"/>
            </a:br>
            <a:r>
              <a:rPr lang="it-IT" dirty="0"/>
              <a:t>et à éprouver</a:t>
            </a:r>
          </a:p>
        </p:txBody>
      </p:sp>
      <p:sp>
        <p:nvSpPr>
          <p:cNvPr id="3" name="Segnaposto contenuto 2"/>
          <p:cNvSpPr>
            <a:spLocks noGrp="1"/>
          </p:cNvSpPr>
          <p:nvPr>
            <p:ph sz="quarter" idx="13"/>
          </p:nvPr>
        </p:nvSpPr>
        <p:spPr>
          <a:xfrm>
            <a:off x="261130" y="2077283"/>
            <a:ext cx="4617253" cy="4629372"/>
          </a:xfrm>
        </p:spPr>
        <p:txBody>
          <a:bodyPr>
            <a:normAutofit/>
          </a:bodyPr>
          <a:lstStyle/>
          <a:p>
            <a:r>
              <a:rPr lang="fr-FR" dirty="0"/>
              <a:t>La première partie du psaume présente ce qui est éternel. </a:t>
            </a:r>
          </a:p>
          <a:p>
            <a:r>
              <a:rPr lang="fr-FR" dirty="0"/>
              <a:t>La deuxième, qui raconte l'histoire biblique, présente surtout le côté de la nouveauté. </a:t>
            </a:r>
          </a:p>
          <a:p>
            <a:r>
              <a:rPr lang="fr-FR" dirty="0"/>
              <a:t>Paul Beauchamp se demande pourquoi le récit de la création s'interrompt après la création de la lune et des étoiles, donc le mercredi soir. </a:t>
            </a:r>
            <a:r>
              <a:rPr lang="it-IT" dirty="0"/>
              <a:t> </a:t>
            </a:r>
          </a:p>
        </p:txBody>
      </p:sp>
      <p:pic>
        <p:nvPicPr>
          <p:cNvPr id="5" name="Segnaposto contenuto 4"/>
          <p:cNvPicPr>
            <a:picLocks noGrp="1" noChangeAspect="1"/>
          </p:cNvPicPr>
          <p:nvPr>
            <p:ph sz="quarter" idx="14"/>
          </p:nvPr>
        </p:nvPicPr>
        <p:blipFill>
          <a:blip r:embed="rId2"/>
          <a:srcRect l="334" r="334"/>
          <a:stretch>
            <a:fillRect/>
          </a:stretch>
        </p:blipFill>
        <p:spPr>
          <a:xfrm>
            <a:off x="5060678" y="2244156"/>
            <a:ext cx="3822192" cy="3447288"/>
          </a:xfrm>
        </p:spPr>
      </p:pic>
    </p:spTree>
    <p:extLst>
      <p:ext uri="{BB962C8B-B14F-4D97-AF65-F5344CB8AC3E}">
        <p14:creationId xmlns:p14="http://schemas.microsoft.com/office/powerpoint/2010/main" val="13966384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egnaposto contenuto 4"/>
          <p:cNvSpPr>
            <a:spLocks noGrp="1"/>
          </p:cNvSpPr>
          <p:nvPr>
            <p:ph idx="1"/>
          </p:nvPr>
        </p:nvSpPr>
        <p:spPr>
          <a:xfrm>
            <a:off x="872067" y="2018560"/>
            <a:ext cx="7408333" cy="4107603"/>
          </a:xfrm>
        </p:spPr>
        <p:txBody>
          <a:bodyPr>
            <a:normAutofit fontScale="92500" lnSpcReduction="10000"/>
          </a:bodyPr>
          <a:lstStyle/>
          <a:p>
            <a:r>
              <a:rPr lang="fr-FR" b="1" i="1" dirty="0"/>
              <a:t>Bâtir</a:t>
            </a:r>
            <a:r>
              <a:rPr lang="fr-FR" dirty="0"/>
              <a:t> propose à chacun, du plus jeune au plus âgé, de vivre le temps pascal à partir de la lecture de psaumes. </a:t>
            </a:r>
          </a:p>
          <a:p>
            <a:r>
              <a:rPr lang="fr-FR" dirty="0"/>
              <a:t>Les temps de catéchèse inviteront à vivre ces psaumes comme la voix du Christ au cœur de la mort et de la résurrection. </a:t>
            </a:r>
          </a:p>
          <a:p>
            <a:r>
              <a:rPr lang="fr-FR" dirty="0"/>
              <a:t>En les laissant résonner, ils deviendront parole pour chacun. </a:t>
            </a:r>
          </a:p>
          <a:p>
            <a:r>
              <a:rPr lang="fr-FR" dirty="0"/>
              <a:t>L'expérimentation de l'écoute, puis l'approfondissement de quelques psaumes de la Semaine Sainte permettront d'entrer dans la symbolique biblique. </a:t>
            </a:r>
          </a:p>
          <a:p>
            <a:r>
              <a:rPr lang="fr-FR" dirty="0"/>
              <a:t>Cette approche aidera aussi à trouver le Christ plus proche et à entrer dans la prière de l'Église.</a:t>
            </a:r>
            <a:r>
              <a:rPr lang="it-IT" dirty="0"/>
              <a:t> </a:t>
            </a:r>
          </a:p>
        </p:txBody>
      </p:sp>
      <p:sp>
        <p:nvSpPr>
          <p:cNvPr id="4" name="Titolo 3"/>
          <p:cNvSpPr>
            <a:spLocks noGrp="1"/>
          </p:cNvSpPr>
          <p:nvPr>
            <p:ph type="title"/>
          </p:nvPr>
        </p:nvSpPr>
        <p:spPr/>
        <p:txBody>
          <a:bodyPr/>
          <a:lstStyle/>
          <a:p>
            <a:r>
              <a:rPr lang="it-IT" dirty="0" err="1"/>
              <a:t>Introduction</a:t>
            </a:r>
            <a:endParaRPr lang="it-IT" dirty="0"/>
          </a:p>
        </p:txBody>
      </p:sp>
      <p:pic>
        <p:nvPicPr>
          <p:cNvPr id="2" name="Image 1" descr="Une image contenant art, dessin humoristique&#10;&#10;Description générée automatiquement">
            <a:extLst>
              <a:ext uri="{FF2B5EF4-FFF2-40B4-BE49-F238E27FC236}">
                <a16:creationId xmlns:a16="http://schemas.microsoft.com/office/drawing/2014/main" id="{74E71812-85DC-24B2-E9CE-7DC3FE13225A}"/>
              </a:ext>
            </a:extLst>
          </p:cNvPr>
          <p:cNvPicPr>
            <a:picLocks noChangeAspect="1"/>
          </p:cNvPicPr>
          <p:nvPr/>
        </p:nvPicPr>
        <p:blipFill>
          <a:blip r:embed="rId2"/>
          <a:stretch>
            <a:fillRect/>
          </a:stretch>
        </p:blipFill>
        <p:spPr>
          <a:xfrm>
            <a:off x="179109" y="65671"/>
            <a:ext cx="1725105" cy="2090246"/>
          </a:xfrm>
          <a:prstGeom prst="rect">
            <a:avLst/>
          </a:prstGeom>
        </p:spPr>
      </p:pic>
    </p:spTree>
    <p:extLst>
      <p:ext uri="{BB962C8B-B14F-4D97-AF65-F5344CB8AC3E}">
        <p14:creationId xmlns:p14="http://schemas.microsoft.com/office/powerpoint/2010/main" val="15194192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err="1"/>
              <a:t>Des</a:t>
            </a:r>
            <a:r>
              <a:rPr lang="it-IT" dirty="0"/>
              <a:t> </a:t>
            </a:r>
            <a:r>
              <a:rPr lang="it-IT" dirty="0" err="1"/>
              <a:t>psaumes</a:t>
            </a:r>
            <a:r>
              <a:rPr lang="it-IT" dirty="0"/>
              <a:t> à </a:t>
            </a:r>
            <a:r>
              <a:rPr lang="it-IT" dirty="0" err="1"/>
              <a:t>entendre</a:t>
            </a:r>
            <a:r>
              <a:rPr lang="it-IT" dirty="0"/>
              <a:t> et à </a:t>
            </a:r>
            <a:r>
              <a:rPr lang="it-IT" dirty="0" err="1"/>
              <a:t>éprouver</a:t>
            </a:r>
            <a:endParaRPr lang="it-IT" dirty="0"/>
          </a:p>
        </p:txBody>
      </p:sp>
      <p:sp>
        <p:nvSpPr>
          <p:cNvPr id="3" name="Segnaposto contenuto 2"/>
          <p:cNvSpPr>
            <a:spLocks noGrp="1"/>
          </p:cNvSpPr>
          <p:nvPr>
            <p:ph sz="quarter" idx="13"/>
          </p:nvPr>
        </p:nvSpPr>
        <p:spPr>
          <a:xfrm>
            <a:off x="308700" y="2029055"/>
            <a:ext cx="4617253" cy="4225786"/>
          </a:xfrm>
        </p:spPr>
        <p:txBody>
          <a:bodyPr>
            <a:normAutofit lnSpcReduction="10000"/>
          </a:bodyPr>
          <a:lstStyle/>
          <a:p>
            <a:r>
              <a:rPr lang="fr-FR" dirty="0"/>
              <a:t>L'auteur n'a pas évoqué la création des plantes, des animaux et de l'homme ; il suggère que ce qui est omis est remplacé par le récit : la sphère du vivant est remplacée par la sphère de l'histoire. </a:t>
            </a:r>
          </a:p>
          <a:p>
            <a:r>
              <a:rPr lang="fr-FR" dirty="0"/>
              <a:t>L'histoire met donc en œuvre les promesses de la création. </a:t>
            </a:r>
          </a:p>
          <a:p>
            <a:r>
              <a:rPr lang="fr-FR" dirty="0"/>
              <a:t>Israël ne fait rien d'autre que risquer son existence au cœur du monde.</a:t>
            </a:r>
            <a:r>
              <a:rPr lang="it-IT" dirty="0"/>
              <a:t> </a:t>
            </a:r>
          </a:p>
        </p:txBody>
      </p:sp>
      <p:pic>
        <p:nvPicPr>
          <p:cNvPr id="5" name="Segnaposto contenuto 4"/>
          <p:cNvPicPr>
            <a:picLocks noGrp="1" noChangeAspect="1"/>
          </p:cNvPicPr>
          <p:nvPr>
            <p:ph sz="quarter" idx="14"/>
          </p:nvPr>
        </p:nvPicPr>
        <p:blipFill>
          <a:blip r:embed="rId2"/>
          <a:srcRect l="334" r="334"/>
          <a:stretch>
            <a:fillRect/>
          </a:stretch>
        </p:blipFill>
        <p:spPr>
          <a:xfrm>
            <a:off x="5013108" y="2197022"/>
            <a:ext cx="3822192" cy="3447288"/>
          </a:xfrm>
        </p:spPr>
      </p:pic>
    </p:spTree>
    <p:extLst>
      <p:ext uri="{BB962C8B-B14F-4D97-AF65-F5344CB8AC3E}">
        <p14:creationId xmlns:p14="http://schemas.microsoft.com/office/powerpoint/2010/main" val="40299933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Dernière</a:t>
            </a:r>
            <a:r>
              <a:rPr lang="it-IT" dirty="0"/>
              <a:t> </a:t>
            </a:r>
            <a:r>
              <a:rPr lang="it-IT" dirty="0" err="1"/>
              <a:t>partie</a:t>
            </a:r>
            <a:r>
              <a:rPr lang="it-IT" dirty="0"/>
              <a:t> </a:t>
            </a:r>
            <a:r>
              <a:rPr lang="it-IT" dirty="0" err="1"/>
              <a:t>du</a:t>
            </a:r>
            <a:r>
              <a:rPr lang="it-IT" dirty="0"/>
              <a:t> </a:t>
            </a:r>
            <a:r>
              <a:rPr lang="it-IT" dirty="0" err="1"/>
              <a:t>Psaume</a:t>
            </a:r>
            <a:endParaRPr lang="it-IT" dirty="0"/>
          </a:p>
        </p:txBody>
      </p:sp>
      <p:sp>
        <p:nvSpPr>
          <p:cNvPr id="3" name="Segnaposto contenuto 2"/>
          <p:cNvSpPr>
            <a:spLocks noGrp="1"/>
          </p:cNvSpPr>
          <p:nvPr>
            <p:ph sz="quarter" idx="13"/>
          </p:nvPr>
        </p:nvSpPr>
        <p:spPr>
          <a:xfrm>
            <a:off x="676654" y="2231595"/>
            <a:ext cx="5151291" cy="4213916"/>
          </a:xfrm>
        </p:spPr>
        <p:txBody>
          <a:bodyPr>
            <a:normAutofit fontScale="92500" lnSpcReduction="10000"/>
          </a:bodyPr>
          <a:lstStyle/>
          <a:p>
            <a:pPr marL="0" indent="0">
              <a:buNone/>
            </a:pPr>
            <a:r>
              <a:rPr lang="fr-FR" b="1" dirty="0"/>
              <a:t>Versets 25-26 : </a:t>
            </a:r>
          </a:p>
          <a:p>
            <a:r>
              <a:rPr lang="fr-FR" dirty="0"/>
              <a:t>Le psaume semble se terminer par une mention de nourriture ; ce serait oublier qu'il a commencé par celle du pain : puisqu'il s'agissait de rendre grâce. </a:t>
            </a:r>
          </a:p>
          <a:p>
            <a:r>
              <a:rPr lang="fr-FR" dirty="0"/>
              <a:t>Ce psaume est comme une « </a:t>
            </a:r>
            <a:r>
              <a:rPr lang="fr-FR" i="1" dirty="0"/>
              <a:t>récitation d'une action de grâces sur le pain </a:t>
            </a:r>
            <a:r>
              <a:rPr lang="fr-FR" dirty="0"/>
              <a:t>» qui est sur la table. </a:t>
            </a:r>
          </a:p>
          <a:p>
            <a:r>
              <a:rPr lang="fr-FR" dirty="0"/>
              <a:t>« </a:t>
            </a:r>
            <a:r>
              <a:rPr lang="fr-FR" i="1" dirty="0"/>
              <a:t>Faire mémoire de l'histoire d'un pain : les théologiens, les liturgistes et quelques autres appellent cette action "anamnèse". </a:t>
            </a:r>
            <a:r>
              <a:rPr lang="fr-FR" dirty="0"/>
              <a:t>» Page 197 </a:t>
            </a:r>
            <a:endParaRPr lang="it-IT" dirty="0"/>
          </a:p>
        </p:txBody>
      </p:sp>
      <p:pic>
        <p:nvPicPr>
          <p:cNvPr id="5" name="Segnaposto contenuto 4"/>
          <p:cNvPicPr>
            <a:picLocks noGrp="1" noChangeAspect="1"/>
          </p:cNvPicPr>
          <p:nvPr>
            <p:ph sz="quarter" idx="14"/>
          </p:nvPr>
        </p:nvPicPr>
        <p:blipFill>
          <a:blip r:embed="rId2"/>
          <a:srcRect l="-27101" r="-27101"/>
          <a:stretch>
            <a:fillRect/>
          </a:stretch>
        </p:blipFill>
        <p:spPr>
          <a:xfrm>
            <a:off x="5428542" y="2679192"/>
            <a:ext cx="3822192" cy="3447288"/>
          </a:xfrm>
        </p:spPr>
      </p:pic>
    </p:spTree>
    <p:extLst>
      <p:ext uri="{BB962C8B-B14F-4D97-AF65-F5344CB8AC3E}">
        <p14:creationId xmlns:p14="http://schemas.microsoft.com/office/powerpoint/2010/main" val="4629834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Dernière</a:t>
            </a:r>
            <a:r>
              <a:rPr lang="it-IT" dirty="0"/>
              <a:t> </a:t>
            </a:r>
            <a:r>
              <a:rPr lang="it-IT" dirty="0" err="1"/>
              <a:t>partie</a:t>
            </a:r>
            <a:r>
              <a:rPr lang="it-IT" dirty="0"/>
              <a:t> </a:t>
            </a:r>
            <a:r>
              <a:rPr lang="it-IT" dirty="0" err="1"/>
              <a:t>du</a:t>
            </a:r>
            <a:r>
              <a:rPr lang="it-IT" dirty="0"/>
              <a:t> </a:t>
            </a:r>
            <a:r>
              <a:rPr lang="it-IT" dirty="0" err="1"/>
              <a:t>Psaume</a:t>
            </a:r>
            <a:endParaRPr lang="it-IT" dirty="0"/>
          </a:p>
        </p:txBody>
      </p:sp>
      <p:sp>
        <p:nvSpPr>
          <p:cNvPr id="3" name="Segnaposto contenuto 2"/>
          <p:cNvSpPr>
            <a:spLocks noGrp="1"/>
          </p:cNvSpPr>
          <p:nvPr>
            <p:ph sz="quarter" idx="13"/>
          </p:nvPr>
        </p:nvSpPr>
        <p:spPr>
          <a:xfrm>
            <a:off x="676654" y="2231595"/>
            <a:ext cx="5151291" cy="4213916"/>
          </a:xfrm>
        </p:spPr>
        <p:txBody>
          <a:bodyPr>
            <a:normAutofit fontScale="92500"/>
          </a:bodyPr>
          <a:lstStyle/>
          <a:p>
            <a:pPr marL="0" indent="0">
              <a:buNone/>
            </a:pPr>
            <a:r>
              <a:rPr lang="fr-FR" b="1" dirty="0"/>
              <a:t>Versets 25-26 : </a:t>
            </a:r>
          </a:p>
          <a:p>
            <a:r>
              <a:rPr lang="fr-FR" dirty="0"/>
              <a:t>Ce pain qui est donné à tous est celui de « </a:t>
            </a:r>
            <a:r>
              <a:rPr lang="fr-FR" i="1" dirty="0"/>
              <a:t>l'homme libre, arraché à l'esclavage </a:t>
            </a:r>
            <a:r>
              <a:rPr lang="fr-FR" dirty="0"/>
              <a:t>». </a:t>
            </a:r>
          </a:p>
          <a:p>
            <a:r>
              <a:rPr lang="fr-FR" dirty="0"/>
              <a:t>La table du partage du pain « </a:t>
            </a:r>
            <a:r>
              <a:rPr lang="fr-FR" i="1" dirty="0"/>
              <a:t>est appelée à être un signe de justice ». « [...] l'homme, chaque jour de sa vie encore en suspens, doit trouver son pain. A cet égard, le pain n'est ni éternel, ni historique : il est quotidien. La victoire sur la mort doit se renouveler tous les jours. » </a:t>
            </a:r>
            <a:r>
              <a:rPr lang="fr-FR" dirty="0"/>
              <a:t>Page 198</a:t>
            </a:r>
            <a:endParaRPr lang="it-IT" dirty="0"/>
          </a:p>
        </p:txBody>
      </p:sp>
      <p:pic>
        <p:nvPicPr>
          <p:cNvPr id="5" name="Segnaposto contenuto 4"/>
          <p:cNvPicPr>
            <a:picLocks noGrp="1" noChangeAspect="1"/>
          </p:cNvPicPr>
          <p:nvPr>
            <p:ph sz="quarter" idx="14"/>
          </p:nvPr>
        </p:nvPicPr>
        <p:blipFill>
          <a:blip r:embed="rId2"/>
          <a:srcRect l="-27101" r="-27101"/>
          <a:stretch>
            <a:fillRect/>
          </a:stretch>
        </p:blipFill>
        <p:spPr>
          <a:xfrm>
            <a:off x="5428542" y="2679192"/>
            <a:ext cx="3822192" cy="3447288"/>
          </a:xfrm>
        </p:spPr>
      </p:pic>
    </p:spTree>
    <p:extLst>
      <p:ext uri="{BB962C8B-B14F-4D97-AF65-F5344CB8AC3E}">
        <p14:creationId xmlns:p14="http://schemas.microsoft.com/office/powerpoint/2010/main" val="7638129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ctrTitle"/>
          </p:nvPr>
        </p:nvSpPr>
        <p:spPr>
          <a:xfrm>
            <a:off x="-331131" y="542784"/>
            <a:ext cx="4382495" cy="1857080"/>
          </a:xfrm>
        </p:spPr>
        <p:txBody>
          <a:bodyPr>
            <a:noAutofit/>
          </a:bodyPr>
          <a:lstStyle/>
          <a:p>
            <a:r>
              <a:rPr lang="it-IT" sz="2400" dirty="0">
                <a:solidFill>
                  <a:schemeClr val="bg1"/>
                </a:solidFill>
              </a:rPr>
              <a:t>Le module Bâtir propose </a:t>
            </a:r>
            <a:br>
              <a:rPr lang="it-IT" sz="2400" dirty="0">
                <a:solidFill>
                  <a:schemeClr val="bg1"/>
                </a:solidFill>
              </a:rPr>
            </a:br>
            <a:r>
              <a:rPr lang="it-IT" sz="2400" dirty="0">
                <a:solidFill>
                  <a:schemeClr val="bg1"/>
                </a:solidFill>
              </a:rPr>
              <a:t>une lecture d’images</a:t>
            </a:r>
            <a:br>
              <a:rPr lang="it-IT" sz="2400" dirty="0">
                <a:solidFill>
                  <a:schemeClr val="bg1"/>
                </a:solidFill>
              </a:rPr>
            </a:br>
            <a:r>
              <a:rPr lang="it-IT" sz="2400" dirty="0">
                <a:solidFill>
                  <a:schemeClr val="bg1"/>
                </a:solidFill>
              </a:rPr>
              <a:t>le retable de Grandfuel.</a:t>
            </a:r>
            <a:br>
              <a:rPr lang="it-IT" sz="2400" dirty="0">
                <a:solidFill>
                  <a:schemeClr val="bg1"/>
                </a:solidFill>
              </a:rPr>
            </a:br>
            <a:r>
              <a:rPr lang="it-IT" sz="2400" dirty="0">
                <a:solidFill>
                  <a:schemeClr val="bg1"/>
                </a:solidFill>
              </a:rPr>
              <a:t>Voir le diaporama</a:t>
            </a:r>
            <a:br>
              <a:rPr lang="it-IT" sz="2400" dirty="0">
                <a:solidFill>
                  <a:schemeClr val="bg1"/>
                </a:solidFill>
              </a:rPr>
            </a:br>
            <a:r>
              <a:rPr lang="it-IT" sz="2400" dirty="0">
                <a:solidFill>
                  <a:schemeClr val="bg1"/>
                </a:solidFill>
              </a:rPr>
              <a:t>sur le site </a:t>
            </a:r>
          </a:p>
        </p:txBody>
      </p:sp>
      <p:pic>
        <p:nvPicPr>
          <p:cNvPr id="3" name="Image 2">
            <a:extLst>
              <a:ext uri="{FF2B5EF4-FFF2-40B4-BE49-F238E27FC236}">
                <a16:creationId xmlns:a16="http://schemas.microsoft.com/office/drawing/2014/main" id="{DD93EE57-F9BB-B4D7-8721-BA99F7E8DD2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682026" y="542784"/>
            <a:ext cx="5244606" cy="5239817"/>
          </a:xfrm>
          <a:prstGeom prst="rect">
            <a:avLst/>
          </a:prstGeom>
        </p:spPr>
      </p:pic>
    </p:spTree>
    <p:extLst>
      <p:ext uri="{BB962C8B-B14F-4D97-AF65-F5344CB8AC3E}">
        <p14:creationId xmlns:p14="http://schemas.microsoft.com/office/powerpoint/2010/main" val="1367433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889" name="Picture 6" descr="PSAUME 2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63713" y="1268413"/>
            <a:ext cx="5761037" cy="5589587"/>
          </a:xfrm>
          <a:noFill/>
        </p:spPr>
      </p:pic>
      <p:sp>
        <p:nvSpPr>
          <p:cNvPr id="37890" name="Rectangle 4"/>
          <p:cNvSpPr>
            <a:spLocks noGrp="1" noChangeArrowheads="1"/>
          </p:cNvSpPr>
          <p:nvPr>
            <p:ph type="title"/>
          </p:nvPr>
        </p:nvSpPr>
        <p:spPr>
          <a:xfrm>
            <a:off x="1079500" y="288925"/>
            <a:ext cx="7726363" cy="836613"/>
          </a:xfrm>
        </p:spPr>
        <p:txBody>
          <a:bodyPr/>
          <a:lstStyle/>
          <a:p>
            <a:r>
              <a:rPr lang="fr-FR" b="1">
                <a:latin typeface="Candara" charset="0"/>
              </a:rPr>
              <a:t>Méditons quelques psaumes…</a:t>
            </a:r>
          </a:p>
        </p:txBody>
      </p:sp>
    </p:spTree>
    <p:extLst>
      <p:ext uri="{BB962C8B-B14F-4D97-AF65-F5344CB8AC3E}">
        <p14:creationId xmlns:p14="http://schemas.microsoft.com/office/powerpoint/2010/main" val="31139779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3" name="Picture 5" descr="PSAUME 21 2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92275" y="1173163"/>
            <a:ext cx="5975350" cy="5703887"/>
          </a:xfrm>
          <a:noFill/>
        </p:spPr>
      </p:pic>
      <p:sp>
        <p:nvSpPr>
          <p:cNvPr id="38914" name="Rectangle 2"/>
          <p:cNvSpPr>
            <a:spLocks noGrp="1" noChangeArrowheads="1"/>
          </p:cNvSpPr>
          <p:nvPr>
            <p:ph type="title"/>
          </p:nvPr>
        </p:nvSpPr>
        <p:spPr>
          <a:xfrm>
            <a:off x="1079500" y="288925"/>
            <a:ext cx="7726363" cy="836613"/>
          </a:xfrm>
        </p:spPr>
        <p:txBody>
          <a:bodyPr/>
          <a:lstStyle/>
          <a:p>
            <a:r>
              <a:rPr lang="fr-FR" b="1">
                <a:latin typeface="Candara" charset="0"/>
              </a:rPr>
              <a:t>Méditons quelques psaumes…</a:t>
            </a:r>
          </a:p>
        </p:txBody>
      </p:sp>
    </p:spTree>
    <p:extLst>
      <p:ext uri="{BB962C8B-B14F-4D97-AF65-F5344CB8AC3E}">
        <p14:creationId xmlns:p14="http://schemas.microsoft.com/office/powerpoint/2010/main" val="5542897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937" name="Picture 5" descr="PSAUME 3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92275" y="1056064"/>
            <a:ext cx="5903913" cy="5627688"/>
          </a:xfrm>
          <a:noFill/>
        </p:spPr>
      </p:pic>
      <p:sp>
        <p:nvSpPr>
          <p:cNvPr id="39938" name="Rectangle 2"/>
          <p:cNvSpPr>
            <a:spLocks noGrp="1" noChangeArrowheads="1"/>
          </p:cNvSpPr>
          <p:nvPr>
            <p:ph type="title"/>
          </p:nvPr>
        </p:nvSpPr>
        <p:spPr>
          <a:xfrm>
            <a:off x="1079500" y="288925"/>
            <a:ext cx="7726363" cy="836613"/>
          </a:xfrm>
        </p:spPr>
        <p:txBody>
          <a:bodyPr/>
          <a:lstStyle/>
          <a:p>
            <a:r>
              <a:rPr lang="fr-FR" b="1">
                <a:latin typeface="Candara" charset="0"/>
              </a:rPr>
              <a:t>Méditons quelques psaumes…</a:t>
            </a:r>
          </a:p>
        </p:txBody>
      </p:sp>
    </p:spTree>
    <p:extLst>
      <p:ext uri="{BB962C8B-B14F-4D97-AF65-F5344CB8AC3E}">
        <p14:creationId xmlns:p14="http://schemas.microsoft.com/office/powerpoint/2010/main" val="25796967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1" name="Picture 5" descr="PSAUME 3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87538" y="1055573"/>
            <a:ext cx="5605462" cy="5661025"/>
          </a:xfrm>
          <a:noFill/>
        </p:spPr>
      </p:pic>
      <p:sp>
        <p:nvSpPr>
          <p:cNvPr id="40962" name="Rectangle 2"/>
          <p:cNvSpPr>
            <a:spLocks noGrp="1" noChangeArrowheads="1"/>
          </p:cNvSpPr>
          <p:nvPr>
            <p:ph type="title"/>
          </p:nvPr>
        </p:nvSpPr>
        <p:spPr>
          <a:xfrm>
            <a:off x="1079500" y="288925"/>
            <a:ext cx="7726363" cy="836613"/>
          </a:xfrm>
        </p:spPr>
        <p:txBody>
          <a:bodyPr/>
          <a:lstStyle/>
          <a:p>
            <a:r>
              <a:rPr lang="fr-FR" b="1">
                <a:latin typeface="Candara" charset="0"/>
              </a:rPr>
              <a:t>Méditons quelques psaumes…</a:t>
            </a:r>
          </a:p>
        </p:txBody>
      </p:sp>
    </p:spTree>
    <p:extLst>
      <p:ext uri="{BB962C8B-B14F-4D97-AF65-F5344CB8AC3E}">
        <p14:creationId xmlns:p14="http://schemas.microsoft.com/office/powerpoint/2010/main" val="37143203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5" name="Picture 5" descr="PSAUME 4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63713" y="1125538"/>
            <a:ext cx="5761037" cy="5564188"/>
          </a:xfrm>
          <a:noFill/>
        </p:spPr>
      </p:pic>
      <p:sp>
        <p:nvSpPr>
          <p:cNvPr id="41986" name="Rectangle 2"/>
          <p:cNvSpPr>
            <a:spLocks noGrp="1" noChangeArrowheads="1"/>
          </p:cNvSpPr>
          <p:nvPr>
            <p:ph type="title"/>
          </p:nvPr>
        </p:nvSpPr>
        <p:spPr>
          <a:xfrm>
            <a:off x="1079500" y="288925"/>
            <a:ext cx="7726363" cy="836613"/>
          </a:xfrm>
        </p:spPr>
        <p:txBody>
          <a:bodyPr/>
          <a:lstStyle/>
          <a:p>
            <a:r>
              <a:rPr lang="fr-FR" b="1">
                <a:latin typeface="Candara" charset="0"/>
              </a:rPr>
              <a:t>Méditons quelques psaumes…</a:t>
            </a:r>
          </a:p>
        </p:txBody>
      </p:sp>
    </p:spTree>
    <p:extLst>
      <p:ext uri="{BB962C8B-B14F-4D97-AF65-F5344CB8AC3E}">
        <p14:creationId xmlns:p14="http://schemas.microsoft.com/office/powerpoint/2010/main" val="16768572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009" name="Picture 5" descr="PSAUME 11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27203" y="1125538"/>
            <a:ext cx="6335713" cy="5710237"/>
          </a:xfrm>
          <a:noFill/>
        </p:spPr>
      </p:pic>
      <p:sp>
        <p:nvSpPr>
          <p:cNvPr id="43010" name="Rectangle 2"/>
          <p:cNvSpPr>
            <a:spLocks noGrp="1" noChangeArrowheads="1"/>
          </p:cNvSpPr>
          <p:nvPr>
            <p:ph type="title"/>
          </p:nvPr>
        </p:nvSpPr>
        <p:spPr>
          <a:xfrm>
            <a:off x="1079500" y="288925"/>
            <a:ext cx="7726363" cy="836613"/>
          </a:xfrm>
        </p:spPr>
        <p:txBody>
          <a:bodyPr/>
          <a:lstStyle/>
          <a:p>
            <a:r>
              <a:rPr lang="fr-FR" b="1">
                <a:latin typeface="Candara" charset="0"/>
              </a:rPr>
              <a:t>Méditons quelques psaumes…</a:t>
            </a:r>
          </a:p>
        </p:txBody>
      </p:sp>
    </p:spTree>
    <p:extLst>
      <p:ext uri="{BB962C8B-B14F-4D97-AF65-F5344CB8AC3E}">
        <p14:creationId xmlns:p14="http://schemas.microsoft.com/office/powerpoint/2010/main" val="2977017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egnaposto contenuto 4"/>
          <p:cNvSpPr>
            <a:spLocks noGrp="1"/>
          </p:cNvSpPr>
          <p:nvPr>
            <p:ph idx="1"/>
          </p:nvPr>
        </p:nvSpPr>
        <p:spPr>
          <a:xfrm>
            <a:off x="872067" y="2018560"/>
            <a:ext cx="7408333" cy="4107603"/>
          </a:xfrm>
        </p:spPr>
        <p:txBody>
          <a:bodyPr>
            <a:normAutofit fontScale="85000" lnSpcReduction="20000"/>
          </a:bodyPr>
          <a:lstStyle/>
          <a:p>
            <a:r>
              <a:rPr lang="fr-FR" i="1" dirty="0"/>
              <a:t>Bâtir propose </a:t>
            </a:r>
            <a:r>
              <a:rPr lang="fr-FR" dirty="0"/>
              <a:t>également un rassemblement qui facilitera une découverte culturelle du temple de Jérusalem et de sa symbolique. </a:t>
            </a:r>
          </a:p>
          <a:p>
            <a:r>
              <a:rPr lang="fr-FR" dirty="0"/>
              <a:t>En parcourant les différents lieux, les participants expérimenteront la prière et la liturgie comme une démarche intérieure vers Dieu. </a:t>
            </a:r>
          </a:p>
          <a:p>
            <a:r>
              <a:rPr lang="fr-FR" dirty="0"/>
              <a:t>Ils célébreront ensemble le Christ, nouveau Temple de Dieu pour aujourd'hui, « </a:t>
            </a:r>
            <a:r>
              <a:rPr lang="fr-FR" i="1" dirty="0"/>
              <a:t>Temple détruit et relevé le troisième jour </a:t>
            </a:r>
            <a:r>
              <a:rPr lang="fr-FR" dirty="0"/>
              <a:t>». </a:t>
            </a:r>
          </a:p>
          <a:p>
            <a:r>
              <a:rPr lang="fr-FR" dirty="0"/>
              <a:t>En ce temps pascal, la catéchèse et le rassemblement aideront chacun à bâtir son temple intérieur, à accueillir en lui le Seigneur, à devenir maison de Dieu. </a:t>
            </a:r>
          </a:p>
          <a:p>
            <a:r>
              <a:rPr lang="fr-FR" dirty="0"/>
              <a:t>Ainsi sera-t-il possible de se reconnaître membre du Corps du Christ, de célébrer le mystère pascal, d'être envoyé à son tour vers toutes les nations et de bâtir avec d'autres l'Église du Seigneur.</a:t>
            </a:r>
            <a:endParaRPr lang="it-IT" dirty="0"/>
          </a:p>
        </p:txBody>
      </p:sp>
      <p:sp>
        <p:nvSpPr>
          <p:cNvPr id="4" name="Titolo 3"/>
          <p:cNvSpPr>
            <a:spLocks noGrp="1"/>
          </p:cNvSpPr>
          <p:nvPr>
            <p:ph type="title"/>
          </p:nvPr>
        </p:nvSpPr>
        <p:spPr/>
        <p:txBody>
          <a:bodyPr/>
          <a:lstStyle/>
          <a:p>
            <a:r>
              <a:rPr lang="it-IT" dirty="0" err="1"/>
              <a:t>Introduction</a:t>
            </a:r>
            <a:endParaRPr lang="it-IT" dirty="0"/>
          </a:p>
        </p:txBody>
      </p:sp>
      <p:pic>
        <p:nvPicPr>
          <p:cNvPr id="2" name="Image 1" descr="Une image contenant art, dessin humoristique&#10;&#10;Description générée automatiquement">
            <a:extLst>
              <a:ext uri="{FF2B5EF4-FFF2-40B4-BE49-F238E27FC236}">
                <a16:creationId xmlns:a16="http://schemas.microsoft.com/office/drawing/2014/main" id="{43313B57-46B1-8EBB-E6CC-B0C53432D083}"/>
              </a:ext>
            </a:extLst>
          </p:cNvPr>
          <p:cNvPicPr>
            <a:picLocks noChangeAspect="1"/>
          </p:cNvPicPr>
          <p:nvPr/>
        </p:nvPicPr>
        <p:blipFill>
          <a:blip r:embed="rId2"/>
          <a:stretch>
            <a:fillRect/>
          </a:stretch>
        </p:blipFill>
        <p:spPr>
          <a:xfrm>
            <a:off x="94268" y="65671"/>
            <a:ext cx="1725105" cy="2090246"/>
          </a:xfrm>
          <a:prstGeom prst="rect">
            <a:avLst/>
          </a:prstGeom>
        </p:spPr>
      </p:pic>
    </p:spTree>
    <p:extLst>
      <p:ext uri="{BB962C8B-B14F-4D97-AF65-F5344CB8AC3E}">
        <p14:creationId xmlns:p14="http://schemas.microsoft.com/office/powerpoint/2010/main" val="13235822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033" name="Picture 5" descr="PSAUME 11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71550" y="1125538"/>
            <a:ext cx="7345363" cy="5651500"/>
          </a:xfrm>
          <a:noFill/>
        </p:spPr>
      </p:pic>
      <p:sp>
        <p:nvSpPr>
          <p:cNvPr id="44034" name="Rectangle 2"/>
          <p:cNvSpPr>
            <a:spLocks noGrp="1" noChangeArrowheads="1"/>
          </p:cNvSpPr>
          <p:nvPr>
            <p:ph type="title"/>
          </p:nvPr>
        </p:nvSpPr>
        <p:spPr>
          <a:xfrm>
            <a:off x="1079500" y="288925"/>
            <a:ext cx="7726363" cy="836613"/>
          </a:xfrm>
        </p:spPr>
        <p:txBody>
          <a:bodyPr/>
          <a:lstStyle/>
          <a:p>
            <a:r>
              <a:rPr lang="fr-FR" b="1">
                <a:latin typeface="Candara" charset="0"/>
              </a:rPr>
              <a:t>Méditons quelques psaumes…</a:t>
            </a:r>
          </a:p>
        </p:txBody>
      </p:sp>
    </p:spTree>
    <p:extLst>
      <p:ext uri="{BB962C8B-B14F-4D97-AF65-F5344CB8AC3E}">
        <p14:creationId xmlns:p14="http://schemas.microsoft.com/office/powerpoint/2010/main" val="18737597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5057" name="Picture 5" descr="psaume 13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19250" y="1056964"/>
            <a:ext cx="6121400" cy="5676900"/>
          </a:xfrm>
          <a:noFill/>
        </p:spPr>
      </p:pic>
      <p:sp>
        <p:nvSpPr>
          <p:cNvPr id="45058" name="Rectangle 2"/>
          <p:cNvSpPr>
            <a:spLocks noGrp="1" noChangeArrowheads="1"/>
          </p:cNvSpPr>
          <p:nvPr>
            <p:ph type="title"/>
          </p:nvPr>
        </p:nvSpPr>
        <p:spPr>
          <a:xfrm>
            <a:off x="1079500" y="288925"/>
            <a:ext cx="7726363" cy="836613"/>
          </a:xfrm>
        </p:spPr>
        <p:txBody>
          <a:bodyPr/>
          <a:lstStyle/>
          <a:p>
            <a:r>
              <a:rPr lang="fr-FR" b="1">
                <a:latin typeface="Candara" charset="0"/>
              </a:rPr>
              <a:t>Méditons quelques psaumes…</a:t>
            </a:r>
          </a:p>
        </p:txBody>
      </p:sp>
    </p:spTree>
    <p:extLst>
      <p:ext uri="{BB962C8B-B14F-4D97-AF65-F5344CB8AC3E}">
        <p14:creationId xmlns:p14="http://schemas.microsoft.com/office/powerpoint/2010/main" val="27634178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081" name="Picture 5" descr="PSAUME 148"/>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47813" y="1125538"/>
            <a:ext cx="6192837" cy="5683250"/>
          </a:xfrm>
          <a:noFill/>
        </p:spPr>
      </p:pic>
      <p:sp>
        <p:nvSpPr>
          <p:cNvPr id="46082" name="Rectangle 2"/>
          <p:cNvSpPr>
            <a:spLocks noGrp="1" noChangeArrowheads="1"/>
          </p:cNvSpPr>
          <p:nvPr>
            <p:ph type="title"/>
          </p:nvPr>
        </p:nvSpPr>
        <p:spPr>
          <a:xfrm>
            <a:off x="1079500" y="288925"/>
            <a:ext cx="7726363" cy="836613"/>
          </a:xfrm>
        </p:spPr>
        <p:txBody>
          <a:bodyPr/>
          <a:lstStyle/>
          <a:p>
            <a:r>
              <a:rPr lang="fr-FR" b="1">
                <a:latin typeface="Candara" charset="0"/>
              </a:rPr>
              <a:t>Méditons quelques psaumes…</a:t>
            </a:r>
          </a:p>
        </p:txBody>
      </p:sp>
    </p:spTree>
    <p:extLst>
      <p:ext uri="{BB962C8B-B14F-4D97-AF65-F5344CB8AC3E}">
        <p14:creationId xmlns:p14="http://schemas.microsoft.com/office/powerpoint/2010/main" val="39273909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dirty="0" err="1"/>
              <a:t>Les</a:t>
            </a:r>
            <a:r>
              <a:rPr lang="it-IT" dirty="0"/>
              <a:t> </a:t>
            </a:r>
            <a:r>
              <a:rPr lang="it-IT" dirty="0" err="1"/>
              <a:t>psaumes</a:t>
            </a:r>
            <a:r>
              <a:rPr lang="it-IT" dirty="0"/>
              <a:t> et la liturgie</a:t>
            </a:r>
          </a:p>
        </p:txBody>
      </p:sp>
      <p:sp>
        <p:nvSpPr>
          <p:cNvPr id="3" name="Sottotitolo 2"/>
          <p:cNvSpPr>
            <a:spLocks noGrp="1"/>
          </p:cNvSpPr>
          <p:nvPr>
            <p:ph type="subTitle" idx="1"/>
          </p:nvPr>
        </p:nvSpPr>
        <p:spPr/>
        <p:txBody>
          <a:bodyPr/>
          <a:lstStyle/>
          <a:p>
            <a:r>
              <a:rPr lang="it-IT" dirty="0"/>
              <a:t>Pour </a:t>
            </a:r>
            <a:r>
              <a:rPr lang="it-IT" dirty="0" err="1"/>
              <a:t>conclure</a:t>
            </a:r>
            <a:r>
              <a:rPr lang="it-IT" dirty="0"/>
              <a:t>…</a:t>
            </a:r>
          </a:p>
        </p:txBody>
      </p:sp>
      <p:pic>
        <p:nvPicPr>
          <p:cNvPr id="4" name="Image 3" descr="Une image contenant art, dessin humoristique&#10;&#10;Description générée automatiquement">
            <a:extLst>
              <a:ext uri="{FF2B5EF4-FFF2-40B4-BE49-F238E27FC236}">
                <a16:creationId xmlns:a16="http://schemas.microsoft.com/office/drawing/2014/main" id="{1F9246C8-7CE1-761C-7118-8420FF88E165}"/>
              </a:ext>
            </a:extLst>
          </p:cNvPr>
          <p:cNvPicPr>
            <a:picLocks noChangeAspect="1"/>
          </p:cNvPicPr>
          <p:nvPr/>
        </p:nvPicPr>
        <p:blipFill>
          <a:blip r:embed="rId2"/>
          <a:stretch>
            <a:fillRect/>
          </a:stretch>
        </p:blipFill>
        <p:spPr>
          <a:xfrm>
            <a:off x="94268" y="65671"/>
            <a:ext cx="1725105" cy="2090246"/>
          </a:xfrm>
          <a:prstGeom prst="rect">
            <a:avLst/>
          </a:prstGeom>
        </p:spPr>
      </p:pic>
    </p:spTree>
    <p:extLst>
      <p:ext uri="{BB962C8B-B14F-4D97-AF65-F5344CB8AC3E}">
        <p14:creationId xmlns:p14="http://schemas.microsoft.com/office/powerpoint/2010/main" val="13950558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lstStyle/>
          <a:p>
            <a:r>
              <a:rPr lang="fr-FR" i="1" dirty="0"/>
              <a:t>Bâtir </a:t>
            </a:r>
            <a:r>
              <a:rPr lang="fr-FR" dirty="0"/>
              <a:t>invite chacun à entrer dans le temps pascal avec les psaumes. </a:t>
            </a:r>
          </a:p>
          <a:p>
            <a:r>
              <a:rPr lang="fr-FR" dirty="0"/>
              <a:t>Les différentes fiches d'animation proposent une expérience à vivre : la prière est une expression de l'humanité pour l'associer à la mort et à la résurrection de Jésus Christ.</a:t>
            </a:r>
            <a:endParaRPr lang="it-IT" dirty="0"/>
          </a:p>
          <a:p>
            <a:r>
              <a:rPr lang="fr-FR" dirty="0"/>
              <a:t>L'objectif est de s'attacher à la présence des psaumes dans la liturgie.</a:t>
            </a:r>
            <a:r>
              <a:rPr lang="it-IT" dirty="0"/>
              <a:t> </a:t>
            </a:r>
          </a:p>
        </p:txBody>
      </p:sp>
      <p:sp>
        <p:nvSpPr>
          <p:cNvPr id="3" name="Titolo 2"/>
          <p:cNvSpPr>
            <a:spLocks noGrp="1"/>
          </p:cNvSpPr>
          <p:nvPr>
            <p:ph type="title"/>
          </p:nvPr>
        </p:nvSpPr>
        <p:spPr/>
        <p:txBody>
          <a:bodyPr/>
          <a:lstStyle/>
          <a:p>
            <a:r>
              <a:rPr lang="it-IT" dirty="0" err="1"/>
              <a:t>Prier</a:t>
            </a:r>
            <a:r>
              <a:rPr lang="it-IT" dirty="0"/>
              <a:t>…</a:t>
            </a:r>
          </a:p>
        </p:txBody>
      </p:sp>
      <p:pic>
        <p:nvPicPr>
          <p:cNvPr id="4" name="Image 3" descr="Une image contenant art, dessin humoristique&#10;&#10;Description générée automatiquement">
            <a:extLst>
              <a:ext uri="{FF2B5EF4-FFF2-40B4-BE49-F238E27FC236}">
                <a16:creationId xmlns:a16="http://schemas.microsoft.com/office/drawing/2014/main" id="{DDE4C61E-C211-9216-8347-B24184C56552}"/>
              </a:ext>
            </a:extLst>
          </p:cNvPr>
          <p:cNvPicPr>
            <a:picLocks noChangeAspect="1"/>
          </p:cNvPicPr>
          <p:nvPr/>
        </p:nvPicPr>
        <p:blipFill>
          <a:blip r:embed="rId2"/>
          <a:stretch>
            <a:fillRect/>
          </a:stretch>
        </p:blipFill>
        <p:spPr>
          <a:xfrm>
            <a:off x="94268" y="65671"/>
            <a:ext cx="1725105" cy="2090246"/>
          </a:xfrm>
          <a:prstGeom prst="rect">
            <a:avLst/>
          </a:prstGeom>
        </p:spPr>
      </p:pic>
    </p:spTree>
    <p:extLst>
      <p:ext uri="{BB962C8B-B14F-4D97-AF65-F5344CB8AC3E}">
        <p14:creationId xmlns:p14="http://schemas.microsoft.com/office/powerpoint/2010/main" val="39731883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a:xfrm>
            <a:off x="1135748" y="338328"/>
            <a:ext cx="7551051" cy="1252728"/>
          </a:xfrm>
        </p:spPr>
        <p:txBody>
          <a:bodyPr/>
          <a:lstStyle/>
          <a:p>
            <a:r>
              <a:rPr lang="fr-FR" dirty="0"/>
              <a:t>Psaume et liturgie de la messe</a:t>
            </a:r>
            <a:r>
              <a:rPr lang="it-IT" dirty="0"/>
              <a:t> </a:t>
            </a:r>
          </a:p>
        </p:txBody>
      </p:sp>
      <p:sp>
        <p:nvSpPr>
          <p:cNvPr id="3" name="Segnaposto contenuto 2"/>
          <p:cNvSpPr>
            <a:spLocks noGrp="1"/>
          </p:cNvSpPr>
          <p:nvPr>
            <p:ph sz="quarter" idx="13"/>
          </p:nvPr>
        </p:nvSpPr>
        <p:spPr>
          <a:xfrm>
            <a:off x="676655" y="2679192"/>
            <a:ext cx="5113248" cy="3447288"/>
          </a:xfrm>
        </p:spPr>
        <p:txBody>
          <a:bodyPr>
            <a:normAutofit fontScale="92500" lnSpcReduction="20000"/>
          </a:bodyPr>
          <a:lstStyle/>
          <a:p>
            <a:r>
              <a:rPr lang="fr-FR" dirty="0"/>
              <a:t>« </a:t>
            </a:r>
            <a:r>
              <a:rPr lang="fr-FR" i="1" dirty="0"/>
              <a:t>La première lecture est suivie du psaume </a:t>
            </a:r>
            <a:r>
              <a:rPr lang="fr-FR" i="1" dirty="0" err="1"/>
              <a:t>responsorial</a:t>
            </a:r>
            <a:r>
              <a:rPr lang="fr-FR" i="1" dirty="0"/>
              <a:t>,</a:t>
            </a:r>
            <a:r>
              <a:rPr lang="it-IT" dirty="0"/>
              <a:t> </a:t>
            </a:r>
            <a:r>
              <a:rPr lang="fr-FR" i="1" dirty="0"/>
              <a:t>ou graduel, qui fait partie intégrante de la liturgie de la Parole et a une grande importance liturgique et pasto­rale, cor elle favorise la méditation de la parole de Dieu. Le psaume </a:t>
            </a:r>
            <a:r>
              <a:rPr lang="fr-FR" i="1" dirty="0" err="1"/>
              <a:t>responsorial</a:t>
            </a:r>
            <a:r>
              <a:rPr lang="fr-FR" i="1" dirty="0"/>
              <a:t> correspond à chaque lecture et se prend d'ordinaire dans le Lectionnaire. </a:t>
            </a:r>
            <a:r>
              <a:rPr lang="fr-FR" dirty="0"/>
              <a:t>» </a:t>
            </a:r>
          </a:p>
          <a:p>
            <a:r>
              <a:rPr lang="fr-FR" dirty="0"/>
              <a:t>(Présentation Générale du Missel Romain n°36) </a:t>
            </a:r>
            <a:endParaRPr lang="it-IT" dirty="0"/>
          </a:p>
        </p:txBody>
      </p:sp>
      <p:pic>
        <p:nvPicPr>
          <p:cNvPr id="5" name="Segnaposto contenuto 4"/>
          <p:cNvPicPr>
            <a:picLocks noGrp="1" noChangeAspect="1"/>
          </p:cNvPicPr>
          <p:nvPr>
            <p:ph sz="quarter" idx="14"/>
          </p:nvPr>
        </p:nvPicPr>
        <p:blipFill>
          <a:blip r:embed="rId2"/>
          <a:srcRect l="-33435" r="-33435"/>
          <a:stretch>
            <a:fillRect/>
          </a:stretch>
        </p:blipFill>
        <p:spPr>
          <a:xfrm>
            <a:off x="5321808" y="2679192"/>
            <a:ext cx="3822192" cy="3447288"/>
          </a:xfrm>
        </p:spPr>
      </p:pic>
    </p:spTree>
    <p:extLst>
      <p:ext uri="{BB962C8B-B14F-4D97-AF65-F5344CB8AC3E}">
        <p14:creationId xmlns:p14="http://schemas.microsoft.com/office/powerpoint/2010/main" val="412331443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a:xfrm>
            <a:off x="1135748" y="338328"/>
            <a:ext cx="7551051" cy="1252728"/>
          </a:xfrm>
        </p:spPr>
        <p:txBody>
          <a:bodyPr/>
          <a:lstStyle/>
          <a:p>
            <a:r>
              <a:rPr lang="fr-FR" dirty="0"/>
              <a:t>Psaume et liturgie de la messe</a:t>
            </a:r>
            <a:r>
              <a:rPr lang="it-IT" dirty="0"/>
              <a:t> </a:t>
            </a:r>
          </a:p>
        </p:txBody>
      </p:sp>
      <p:sp>
        <p:nvSpPr>
          <p:cNvPr id="3" name="Segnaposto contenuto 2"/>
          <p:cNvSpPr>
            <a:spLocks noGrp="1"/>
          </p:cNvSpPr>
          <p:nvPr>
            <p:ph sz="quarter" idx="13"/>
          </p:nvPr>
        </p:nvSpPr>
        <p:spPr>
          <a:xfrm>
            <a:off x="676655" y="2679192"/>
            <a:ext cx="5113248" cy="3447288"/>
          </a:xfrm>
        </p:spPr>
        <p:txBody>
          <a:bodyPr>
            <a:normAutofit/>
          </a:bodyPr>
          <a:lstStyle/>
          <a:p>
            <a:r>
              <a:rPr lang="fr-FR" dirty="0"/>
              <a:t>La liturgie de la Parole accorde une place importante au psaume. </a:t>
            </a:r>
          </a:p>
          <a:p>
            <a:r>
              <a:rPr lang="fr-FR" dirty="0"/>
              <a:t>Il est proposé comme prière de l'assemblée en réponse à la première lecture.</a:t>
            </a:r>
            <a:endParaRPr lang="it-IT" dirty="0"/>
          </a:p>
          <a:p>
            <a:r>
              <a:rPr lang="fr-FR" dirty="0"/>
              <a:t>Pris dans le Lectionnaire, le choix du psaume dépend donc directement des lectures.</a:t>
            </a:r>
            <a:endParaRPr lang="it-IT" dirty="0"/>
          </a:p>
        </p:txBody>
      </p:sp>
      <p:pic>
        <p:nvPicPr>
          <p:cNvPr id="6" name="Segnaposto contenuto 5"/>
          <p:cNvPicPr>
            <a:picLocks noGrp="1" noChangeAspect="1"/>
          </p:cNvPicPr>
          <p:nvPr>
            <p:ph sz="quarter" idx="14"/>
          </p:nvPr>
        </p:nvPicPr>
        <p:blipFill rotWithShape="1">
          <a:blip r:embed="rId2"/>
          <a:srcRect r="48187"/>
          <a:stretch/>
        </p:blipFill>
        <p:spPr>
          <a:xfrm>
            <a:off x="6164223" y="2679192"/>
            <a:ext cx="2688725" cy="3447288"/>
          </a:xfrm>
        </p:spPr>
      </p:pic>
    </p:spTree>
    <p:extLst>
      <p:ext uri="{BB962C8B-B14F-4D97-AF65-F5344CB8AC3E}">
        <p14:creationId xmlns:p14="http://schemas.microsoft.com/office/powerpoint/2010/main" val="28051149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a:xfrm>
            <a:off x="1404420" y="338328"/>
            <a:ext cx="7282379" cy="1252728"/>
          </a:xfrm>
        </p:spPr>
        <p:txBody>
          <a:bodyPr>
            <a:normAutofit fontScale="90000"/>
          </a:bodyPr>
          <a:lstStyle/>
          <a:p>
            <a:r>
              <a:rPr lang="fr-FR" dirty="0"/>
              <a:t>Psaume et liturgie de la messe</a:t>
            </a:r>
            <a:r>
              <a:rPr lang="it-IT" dirty="0"/>
              <a:t> </a:t>
            </a:r>
          </a:p>
        </p:txBody>
      </p:sp>
      <p:sp>
        <p:nvSpPr>
          <p:cNvPr id="3" name="Segnaposto contenuto 2"/>
          <p:cNvSpPr>
            <a:spLocks noGrp="1"/>
          </p:cNvSpPr>
          <p:nvPr>
            <p:ph sz="quarter" idx="13"/>
          </p:nvPr>
        </p:nvSpPr>
        <p:spPr>
          <a:xfrm>
            <a:off x="676655" y="2679192"/>
            <a:ext cx="5113248" cy="3447288"/>
          </a:xfrm>
        </p:spPr>
        <p:txBody>
          <a:bodyPr>
            <a:normAutofit fontScale="92500" lnSpcReduction="10000"/>
          </a:bodyPr>
          <a:lstStyle/>
          <a:p>
            <a:r>
              <a:rPr lang="fr-FR" dirty="0"/>
              <a:t>Le psaume, en faisant « </a:t>
            </a:r>
            <a:r>
              <a:rPr lang="fr-FR" i="1" dirty="0"/>
              <a:t>partie intégrante de la liturgie de la Parole </a:t>
            </a:r>
            <a:r>
              <a:rPr lang="fr-FR" dirty="0"/>
              <a:t>», allie d'une façon exemplaire la Parole de Dieu et la parole de l'homme.</a:t>
            </a:r>
            <a:endParaRPr lang="it-IT" dirty="0"/>
          </a:p>
          <a:p>
            <a:r>
              <a:rPr lang="fr-FR" dirty="0"/>
              <a:t>Nés au fil des siècles dans l'histoire du peuple d'Israël, les psaumes ont été adoptés par les premiers chrétiens dans</a:t>
            </a:r>
            <a:r>
              <a:rPr lang="it-IT" dirty="0"/>
              <a:t> </a:t>
            </a:r>
            <a:r>
              <a:rPr lang="fr-FR" dirty="0"/>
              <a:t>la prière de la communauté.</a:t>
            </a:r>
          </a:p>
          <a:p>
            <a:r>
              <a:rPr lang="fr-FR" dirty="0"/>
              <a:t>L'abondance des citations, notamment dans les Actes, le laisse supposer.</a:t>
            </a:r>
            <a:endParaRPr lang="it-IT" dirty="0"/>
          </a:p>
        </p:txBody>
      </p:sp>
      <p:pic>
        <p:nvPicPr>
          <p:cNvPr id="5" name="Segnaposto contenuto 4"/>
          <p:cNvPicPr>
            <a:picLocks noGrp="1" noChangeAspect="1"/>
          </p:cNvPicPr>
          <p:nvPr>
            <p:ph sz="quarter" idx="14"/>
          </p:nvPr>
        </p:nvPicPr>
        <p:blipFill>
          <a:blip r:embed="rId2"/>
          <a:srcRect l="-33716" r="-33716"/>
          <a:stretch>
            <a:fillRect/>
          </a:stretch>
        </p:blipFill>
        <p:spPr>
          <a:xfrm>
            <a:off x="5416360" y="2878426"/>
            <a:ext cx="3822192" cy="3447288"/>
          </a:xfrm>
        </p:spPr>
      </p:pic>
    </p:spTree>
    <p:extLst>
      <p:ext uri="{BB962C8B-B14F-4D97-AF65-F5344CB8AC3E}">
        <p14:creationId xmlns:p14="http://schemas.microsoft.com/office/powerpoint/2010/main" val="345724248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a:xfrm>
            <a:off x="1135748" y="338328"/>
            <a:ext cx="7551051" cy="1252728"/>
          </a:xfrm>
        </p:spPr>
        <p:txBody>
          <a:bodyPr/>
          <a:lstStyle/>
          <a:p>
            <a:r>
              <a:rPr lang="fr-FR" dirty="0"/>
              <a:t>Psaume et liturgie de la messe</a:t>
            </a:r>
            <a:r>
              <a:rPr lang="it-IT" dirty="0"/>
              <a:t> </a:t>
            </a:r>
          </a:p>
        </p:txBody>
      </p:sp>
      <p:sp>
        <p:nvSpPr>
          <p:cNvPr id="3" name="Segnaposto contenuto 2"/>
          <p:cNvSpPr>
            <a:spLocks noGrp="1"/>
          </p:cNvSpPr>
          <p:nvPr>
            <p:ph sz="quarter" idx="13"/>
          </p:nvPr>
        </p:nvSpPr>
        <p:spPr>
          <a:xfrm>
            <a:off x="676655" y="2679192"/>
            <a:ext cx="4187953" cy="3447288"/>
          </a:xfrm>
        </p:spPr>
        <p:txBody>
          <a:bodyPr>
            <a:normAutofit fontScale="92500"/>
          </a:bodyPr>
          <a:lstStyle/>
          <a:p>
            <a:r>
              <a:rPr lang="fr-FR" dirty="0"/>
              <a:t>Il intériorise l’histoire d'Israël qui rejoint, de ce fait, l'histoire de tout homme. </a:t>
            </a:r>
          </a:p>
          <a:p>
            <a:r>
              <a:rPr lang="fr-FR" dirty="0"/>
              <a:t>Toutes les grandes situations humaines sont reprises. </a:t>
            </a:r>
          </a:p>
          <a:p>
            <a:r>
              <a:rPr lang="fr-FR" dirty="0"/>
              <a:t>C'est la Parole de Dieu qui, reprise par le Christ et adressée à son Père, devient parole de l’Église et de tous les hommes.</a:t>
            </a:r>
            <a:r>
              <a:rPr lang="it-IT" dirty="0"/>
              <a:t> </a:t>
            </a:r>
          </a:p>
        </p:txBody>
      </p:sp>
      <p:pic>
        <p:nvPicPr>
          <p:cNvPr id="6" name="Segnaposto contenuto 5"/>
          <p:cNvPicPr>
            <a:picLocks noGrp="1" noChangeAspect="1"/>
          </p:cNvPicPr>
          <p:nvPr>
            <p:ph sz="quarter" idx="14"/>
          </p:nvPr>
        </p:nvPicPr>
        <p:blipFill>
          <a:blip r:embed="rId2"/>
          <a:srcRect l="2681" r="2681"/>
          <a:stretch>
            <a:fillRect/>
          </a:stretch>
        </p:blipFill>
        <p:spPr>
          <a:xfrm>
            <a:off x="4864608" y="2679192"/>
            <a:ext cx="3822192" cy="3447288"/>
          </a:xfrm>
        </p:spPr>
      </p:pic>
    </p:spTree>
    <p:extLst>
      <p:ext uri="{BB962C8B-B14F-4D97-AF65-F5344CB8AC3E}">
        <p14:creationId xmlns:p14="http://schemas.microsoft.com/office/powerpoint/2010/main" val="27740216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a:xfrm>
            <a:off x="1135748" y="338328"/>
            <a:ext cx="7551051" cy="1252728"/>
          </a:xfrm>
        </p:spPr>
        <p:txBody>
          <a:bodyPr/>
          <a:lstStyle/>
          <a:p>
            <a:r>
              <a:rPr lang="fr-FR" dirty="0"/>
              <a:t>Psaume et liturgie de la messe</a:t>
            </a:r>
            <a:r>
              <a:rPr lang="it-IT" dirty="0"/>
              <a:t> </a:t>
            </a:r>
          </a:p>
        </p:txBody>
      </p:sp>
      <p:sp>
        <p:nvSpPr>
          <p:cNvPr id="3" name="Segnaposto contenuto 2"/>
          <p:cNvSpPr>
            <a:spLocks noGrp="1"/>
          </p:cNvSpPr>
          <p:nvPr>
            <p:ph sz="quarter" idx="13"/>
          </p:nvPr>
        </p:nvSpPr>
        <p:spPr>
          <a:xfrm>
            <a:off x="676655" y="2679192"/>
            <a:ext cx="4187953" cy="3447288"/>
          </a:xfrm>
        </p:spPr>
        <p:txBody>
          <a:bodyPr>
            <a:normAutofit fontScale="85000" lnSpcReduction="10000"/>
          </a:bodyPr>
          <a:lstStyle/>
          <a:p>
            <a:r>
              <a:rPr lang="fr-FR" dirty="0"/>
              <a:t>C'est pour cette raison que la reforme conciliaire a restauré la forme du </a:t>
            </a:r>
            <a:r>
              <a:rPr lang="fr-FR" i="1" dirty="0"/>
              <a:t>« </a:t>
            </a:r>
            <a:r>
              <a:rPr lang="fr-FR" dirty="0"/>
              <a:t>répons ». </a:t>
            </a:r>
          </a:p>
          <a:p>
            <a:r>
              <a:rPr lang="fr-FR" dirty="0"/>
              <a:t>Si elle n’est pas la seule forme - la simple écoute du psaume garde une grande valeur - c'est celle qui facilite la participation du peuple.</a:t>
            </a:r>
          </a:p>
          <a:p>
            <a:r>
              <a:rPr lang="fr-FR" dirty="0"/>
              <a:t>Par l'acclamation quelle reprend, l’assemblée entre dans le dialogue entretenu par la liturgie.</a:t>
            </a:r>
            <a:endParaRPr lang="it-IT" dirty="0"/>
          </a:p>
        </p:txBody>
      </p:sp>
      <p:pic>
        <p:nvPicPr>
          <p:cNvPr id="6" name="Segnaposto contenuto 5"/>
          <p:cNvPicPr>
            <a:picLocks noGrp="1" noChangeAspect="1"/>
          </p:cNvPicPr>
          <p:nvPr>
            <p:ph sz="quarter" idx="14"/>
          </p:nvPr>
        </p:nvPicPr>
        <p:blipFill>
          <a:blip r:embed="rId2"/>
          <a:srcRect l="2681" r="2681"/>
          <a:stretch>
            <a:fillRect/>
          </a:stretch>
        </p:blipFill>
        <p:spPr>
          <a:xfrm>
            <a:off x="4864608" y="2679192"/>
            <a:ext cx="3822192" cy="3447288"/>
          </a:xfrm>
        </p:spPr>
      </p:pic>
    </p:spTree>
    <p:extLst>
      <p:ext uri="{BB962C8B-B14F-4D97-AF65-F5344CB8AC3E}">
        <p14:creationId xmlns:p14="http://schemas.microsoft.com/office/powerpoint/2010/main" val="22778355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a:xfrm>
            <a:off x="916293" y="768190"/>
            <a:ext cx="7551051" cy="1252728"/>
          </a:xfrm>
        </p:spPr>
        <p:txBody>
          <a:bodyPr>
            <a:normAutofit fontScale="90000"/>
          </a:bodyPr>
          <a:lstStyle/>
          <a:p>
            <a:r>
              <a:rPr lang="it-IT" dirty="0" err="1"/>
              <a:t>Psaumes</a:t>
            </a:r>
            <a:r>
              <a:rPr lang="it-IT" dirty="0"/>
              <a:t> </a:t>
            </a:r>
            <a:r>
              <a:rPr lang="it-IT" dirty="0" err="1"/>
              <a:t>lus</a:t>
            </a:r>
            <a:r>
              <a:rPr lang="it-IT" dirty="0"/>
              <a:t> </a:t>
            </a:r>
            <a:r>
              <a:rPr lang="it-IT" dirty="0" err="1"/>
              <a:t>au</a:t>
            </a:r>
            <a:r>
              <a:rPr lang="it-IT" dirty="0"/>
              <a:t> </a:t>
            </a:r>
            <a:r>
              <a:rPr lang="it-IT" dirty="0" err="1"/>
              <a:t>cours</a:t>
            </a:r>
            <a:r>
              <a:rPr lang="it-IT" dirty="0"/>
              <a:t> de la liturgie de la </a:t>
            </a:r>
            <a:r>
              <a:rPr lang="it-IT" dirty="0" err="1"/>
              <a:t>Semaine</a:t>
            </a:r>
            <a:r>
              <a:rPr lang="it-IT" dirty="0"/>
              <a:t> </a:t>
            </a:r>
            <a:r>
              <a:rPr lang="it-IT" dirty="0" err="1"/>
              <a:t>Sainte</a:t>
            </a:r>
            <a:endParaRPr lang="it-IT" dirty="0"/>
          </a:p>
        </p:txBody>
      </p:sp>
      <p:sp>
        <p:nvSpPr>
          <p:cNvPr id="3" name="Segnaposto contenuto 2"/>
          <p:cNvSpPr>
            <a:spLocks noGrp="1"/>
          </p:cNvSpPr>
          <p:nvPr>
            <p:ph sz="quarter" idx="13"/>
          </p:nvPr>
        </p:nvSpPr>
        <p:spPr/>
        <p:txBody>
          <a:bodyPr>
            <a:normAutofit/>
          </a:bodyPr>
          <a:lstStyle/>
          <a:p>
            <a:pPr marL="0" indent="0">
              <a:buNone/>
            </a:pPr>
            <a:r>
              <a:rPr lang="fr-FR" i="1" dirty="0"/>
              <a:t>(La numérotation liturgique est indiquée en premier.) </a:t>
            </a:r>
          </a:p>
          <a:p>
            <a:r>
              <a:rPr lang="fr-FR" b="1" dirty="0"/>
              <a:t>Rameaux : Psaume 21 (22) </a:t>
            </a:r>
            <a:r>
              <a:rPr lang="fr-FR" i="1" dirty="0"/>
              <a:t>Mon Dieu, Mon Dieu pour­quoi m'as-tu abandonné ? </a:t>
            </a:r>
          </a:p>
          <a:p>
            <a:r>
              <a:rPr lang="fr-FR" b="1" dirty="0"/>
              <a:t>Jeudi Saint : Psaume 115 </a:t>
            </a:r>
            <a:r>
              <a:rPr lang="fr-FR" dirty="0"/>
              <a:t>(116) </a:t>
            </a:r>
            <a:r>
              <a:rPr lang="fr-FR" i="1" dirty="0"/>
              <a:t>La coupe du salut </a:t>
            </a:r>
          </a:p>
          <a:p>
            <a:endParaRPr lang="it-IT" dirty="0"/>
          </a:p>
        </p:txBody>
      </p:sp>
      <p:sp>
        <p:nvSpPr>
          <p:cNvPr id="4" name="Segnaposto contenuto 3"/>
          <p:cNvSpPr>
            <a:spLocks noGrp="1"/>
          </p:cNvSpPr>
          <p:nvPr>
            <p:ph sz="quarter" idx="14"/>
          </p:nvPr>
        </p:nvSpPr>
        <p:spPr/>
        <p:txBody>
          <a:bodyPr>
            <a:normAutofit fontScale="92500"/>
          </a:bodyPr>
          <a:lstStyle/>
          <a:p>
            <a:r>
              <a:rPr lang="fr-FR" b="1" dirty="0"/>
              <a:t>Vendredi Saint : Psaume 30 </a:t>
            </a:r>
            <a:r>
              <a:rPr lang="fr-FR" dirty="0"/>
              <a:t>(31) </a:t>
            </a:r>
            <a:r>
              <a:rPr lang="fr-FR" i="1" dirty="0"/>
              <a:t>En tes mains je remets mon esprit</a:t>
            </a:r>
            <a:endParaRPr lang="it-IT" dirty="0"/>
          </a:p>
          <a:p>
            <a:r>
              <a:rPr lang="fr-FR" b="1" dirty="0"/>
              <a:t>Vigile pascale : Psaume 135 </a:t>
            </a:r>
            <a:r>
              <a:rPr lang="fr-FR" dirty="0"/>
              <a:t>(136) </a:t>
            </a:r>
            <a:r>
              <a:rPr lang="fr-FR" i="1" dirty="0"/>
              <a:t>Rendez grâce au Seigneur il est bon </a:t>
            </a:r>
            <a:r>
              <a:rPr lang="fr-FR" b="1" dirty="0"/>
              <a:t>- Psaume 41 (42-43) </a:t>
            </a:r>
            <a:r>
              <a:rPr lang="fr-FR" i="1" dirty="0"/>
              <a:t>Comme un cerf altéré - </a:t>
            </a:r>
            <a:r>
              <a:rPr lang="fr-FR" b="1" dirty="0"/>
              <a:t>Psaume 117 (118) </a:t>
            </a:r>
            <a:r>
              <a:rPr lang="fr-FR" i="1" dirty="0"/>
              <a:t>Alléluia, la pierre rejetée</a:t>
            </a:r>
            <a:endParaRPr lang="it-IT" dirty="0"/>
          </a:p>
          <a:p>
            <a:endParaRPr lang="it-IT" dirty="0"/>
          </a:p>
        </p:txBody>
      </p:sp>
    </p:spTree>
    <p:extLst>
      <p:ext uri="{BB962C8B-B14F-4D97-AF65-F5344CB8AC3E}">
        <p14:creationId xmlns:p14="http://schemas.microsoft.com/office/powerpoint/2010/main" val="9550252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a:xfrm>
            <a:off x="1135748" y="338328"/>
            <a:ext cx="7551051" cy="1252728"/>
          </a:xfrm>
        </p:spPr>
        <p:txBody>
          <a:bodyPr/>
          <a:lstStyle/>
          <a:p>
            <a:r>
              <a:rPr lang="it-IT" dirty="0" err="1"/>
              <a:t>Psaume</a:t>
            </a:r>
            <a:r>
              <a:rPr lang="it-IT" dirty="0"/>
              <a:t> et liturgie </a:t>
            </a:r>
            <a:r>
              <a:rPr lang="it-IT" dirty="0" err="1"/>
              <a:t>des</a:t>
            </a:r>
            <a:r>
              <a:rPr lang="it-IT" dirty="0"/>
              <a:t> </a:t>
            </a:r>
            <a:r>
              <a:rPr lang="it-IT" dirty="0" err="1"/>
              <a:t>heures</a:t>
            </a:r>
            <a:endParaRPr lang="it-IT" dirty="0"/>
          </a:p>
        </p:txBody>
      </p:sp>
      <p:sp>
        <p:nvSpPr>
          <p:cNvPr id="3" name="Segnaposto contenuto 2"/>
          <p:cNvSpPr>
            <a:spLocks noGrp="1"/>
          </p:cNvSpPr>
          <p:nvPr>
            <p:ph sz="quarter" idx="13"/>
          </p:nvPr>
        </p:nvSpPr>
        <p:spPr>
          <a:xfrm>
            <a:off x="336188" y="2241380"/>
            <a:ext cx="4162659" cy="4320882"/>
          </a:xfrm>
        </p:spPr>
        <p:txBody>
          <a:bodyPr>
            <a:normAutofit fontScale="92500" lnSpcReduction="20000"/>
          </a:bodyPr>
          <a:lstStyle/>
          <a:p>
            <a:r>
              <a:rPr lang="fr-FR" dirty="0"/>
              <a:t>Une visite dans une communauté religieuse et le partage de la prière peuvent être l'occasion de vivre la liturgie des heures.</a:t>
            </a:r>
            <a:endParaRPr lang="it-IT" dirty="0"/>
          </a:p>
          <a:p>
            <a:r>
              <a:rPr lang="fr-FR" dirty="0"/>
              <a:t>Véritable prière du Christ, héritage du peuple juif, la liturgie des heures rythme la prière quotidienne de l'Église. </a:t>
            </a:r>
          </a:p>
          <a:p>
            <a:r>
              <a:rPr lang="fr-FR" dirty="0"/>
              <a:t>Elle se répartît sur diverses heures de la journée à des moments clefs de la vie humaine : le lever (laudes), à midi (sexte), le soir (vêpres).</a:t>
            </a:r>
            <a:endParaRPr lang="it-IT" dirty="0"/>
          </a:p>
          <a:p>
            <a:endParaRPr lang="it-IT" dirty="0"/>
          </a:p>
        </p:txBody>
      </p:sp>
      <p:pic>
        <p:nvPicPr>
          <p:cNvPr id="5" name="Segnaposto contenuto 4"/>
          <p:cNvPicPr>
            <a:picLocks noGrp="1" noChangeAspect="1"/>
          </p:cNvPicPr>
          <p:nvPr>
            <p:ph sz="quarter" idx="14"/>
          </p:nvPr>
        </p:nvPicPr>
        <p:blipFill>
          <a:blip r:embed="rId2"/>
          <a:srcRect t="4921" b="4921"/>
          <a:stretch>
            <a:fillRect/>
          </a:stretch>
        </p:blipFill>
        <p:spPr/>
      </p:pic>
    </p:spTree>
    <p:extLst>
      <p:ext uri="{BB962C8B-B14F-4D97-AF65-F5344CB8AC3E}">
        <p14:creationId xmlns:p14="http://schemas.microsoft.com/office/powerpoint/2010/main" val="5326850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a:xfrm>
            <a:off x="1135748" y="338328"/>
            <a:ext cx="7551051" cy="1252728"/>
          </a:xfrm>
        </p:spPr>
        <p:txBody>
          <a:bodyPr/>
          <a:lstStyle/>
          <a:p>
            <a:r>
              <a:rPr lang="it-IT" dirty="0" err="1"/>
              <a:t>Psaume</a:t>
            </a:r>
            <a:r>
              <a:rPr lang="it-IT" dirty="0"/>
              <a:t> et liturgie </a:t>
            </a:r>
            <a:r>
              <a:rPr lang="it-IT" dirty="0" err="1"/>
              <a:t>des</a:t>
            </a:r>
            <a:r>
              <a:rPr lang="it-IT" dirty="0"/>
              <a:t> </a:t>
            </a:r>
            <a:r>
              <a:rPr lang="it-IT" dirty="0" err="1"/>
              <a:t>heures</a:t>
            </a:r>
            <a:endParaRPr lang="it-IT" dirty="0"/>
          </a:p>
        </p:txBody>
      </p:sp>
      <p:sp>
        <p:nvSpPr>
          <p:cNvPr id="3" name="Segnaposto contenuto 2"/>
          <p:cNvSpPr>
            <a:spLocks noGrp="1"/>
          </p:cNvSpPr>
          <p:nvPr>
            <p:ph sz="quarter" idx="13"/>
          </p:nvPr>
        </p:nvSpPr>
        <p:spPr>
          <a:xfrm>
            <a:off x="336188" y="2241380"/>
            <a:ext cx="5515972" cy="4320882"/>
          </a:xfrm>
        </p:spPr>
        <p:txBody>
          <a:bodyPr>
            <a:normAutofit lnSpcReduction="10000"/>
          </a:bodyPr>
          <a:lstStyle/>
          <a:p>
            <a:r>
              <a:rPr lang="fr-FR" dirty="0"/>
              <a:t>Les temps considérés comme les plus importants pour la prière sont « l’heure » du matin (Laudes, de </a:t>
            </a:r>
            <a:r>
              <a:rPr lang="fr-FR" i="1" dirty="0" err="1"/>
              <a:t>laus</a:t>
            </a:r>
            <a:r>
              <a:rPr lang="fr-FR" i="1" dirty="0"/>
              <a:t>, </a:t>
            </a:r>
            <a:r>
              <a:rPr lang="fr-FR" i="1" dirty="0" err="1"/>
              <a:t>laudis</a:t>
            </a:r>
            <a:r>
              <a:rPr lang="fr-FR" dirty="0"/>
              <a:t>, louange) et celle du soir (Vêpres, de </a:t>
            </a:r>
            <a:r>
              <a:rPr lang="fr-FR" i="1" dirty="0" err="1"/>
              <a:t>vesper</a:t>
            </a:r>
            <a:r>
              <a:rPr lang="fr-FR" dirty="0"/>
              <a:t>, soir) ; ainsi les chrétiens insèrent-ils leur prière dans la vie cosmique (lever et coucher du soleil), dans les rythmes de leur vie personnelle, en même temps que dans la relation avec le mystère pascal du Christ mourant (ténèbres de la nuit) et ressuscitant (lever du jour).</a:t>
            </a:r>
            <a:endParaRPr lang="it-IT" dirty="0"/>
          </a:p>
          <a:p>
            <a:endParaRPr lang="it-IT" dirty="0"/>
          </a:p>
        </p:txBody>
      </p:sp>
      <p:pic>
        <p:nvPicPr>
          <p:cNvPr id="6" name="Segnaposto contenuto 5"/>
          <p:cNvPicPr>
            <a:picLocks noGrp="1" noChangeAspect="1"/>
          </p:cNvPicPr>
          <p:nvPr>
            <p:ph sz="quarter" idx="14"/>
          </p:nvPr>
        </p:nvPicPr>
        <p:blipFill>
          <a:blip r:embed="rId2"/>
          <a:srcRect l="-33490" r="-33490"/>
          <a:stretch>
            <a:fillRect/>
          </a:stretch>
        </p:blipFill>
        <p:spPr>
          <a:xfrm>
            <a:off x="5321808" y="2679192"/>
            <a:ext cx="3822192" cy="3447288"/>
          </a:xfrm>
        </p:spPr>
      </p:pic>
    </p:spTree>
    <p:extLst>
      <p:ext uri="{BB962C8B-B14F-4D97-AF65-F5344CB8AC3E}">
        <p14:creationId xmlns:p14="http://schemas.microsoft.com/office/powerpoint/2010/main" val="35588063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a:xfrm>
            <a:off x="1135748" y="338328"/>
            <a:ext cx="7551051" cy="1252728"/>
          </a:xfrm>
        </p:spPr>
        <p:txBody>
          <a:bodyPr/>
          <a:lstStyle/>
          <a:p>
            <a:r>
              <a:rPr lang="it-IT" dirty="0" err="1"/>
              <a:t>Psaume</a:t>
            </a:r>
            <a:r>
              <a:rPr lang="it-IT" dirty="0"/>
              <a:t> et liturgie </a:t>
            </a:r>
            <a:r>
              <a:rPr lang="it-IT" dirty="0" err="1"/>
              <a:t>des</a:t>
            </a:r>
            <a:r>
              <a:rPr lang="it-IT" dirty="0"/>
              <a:t> </a:t>
            </a:r>
            <a:r>
              <a:rPr lang="it-IT" dirty="0" err="1"/>
              <a:t>heures</a:t>
            </a:r>
            <a:endParaRPr lang="it-IT" dirty="0"/>
          </a:p>
        </p:txBody>
      </p:sp>
      <p:sp>
        <p:nvSpPr>
          <p:cNvPr id="3" name="Segnaposto contenuto 2"/>
          <p:cNvSpPr>
            <a:spLocks noGrp="1"/>
          </p:cNvSpPr>
          <p:nvPr>
            <p:ph sz="quarter" idx="13"/>
          </p:nvPr>
        </p:nvSpPr>
        <p:spPr>
          <a:xfrm>
            <a:off x="336188" y="2241380"/>
            <a:ext cx="4308964" cy="4320882"/>
          </a:xfrm>
        </p:spPr>
        <p:txBody>
          <a:bodyPr>
            <a:normAutofit/>
          </a:bodyPr>
          <a:lstStyle/>
          <a:p>
            <a:r>
              <a:rPr lang="fr-FR" dirty="0"/>
              <a:t>Si tous les baptisés sont invités à prier avec la liturgie des heures, les ministres ordonnés (évêques, prêtres, diacres) et les religieux ont pour vocation particulière d’en faire le ciment de leur vie de prière.</a:t>
            </a:r>
          </a:p>
          <a:p>
            <a:r>
              <a:rPr lang="fr-FR" dirty="0"/>
              <a:t>Par eux, l’Église répond à l’invitation du Christ à « prier sans cesse ».</a:t>
            </a:r>
            <a:endParaRPr lang="it-IT" dirty="0"/>
          </a:p>
        </p:txBody>
      </p:sp>
      <p:pic>
        <p:nvPicPr>
          <p:cNvPr id="5" name="Segnaposto contenuto 4"/>
          <p:cNvPicPr>
            <a:picLocks noGrp="1" noChangeAspect="1"/>
          </p:cNvPicPr>
          <p:nvPr>
            <p:ph sz="quarter" idx="14"/>
          </p:nvPr>
        </p:nvPicPr>
        <p:blipFill>
          <a:blip r:embed="rId2"/>
          <a:srcRect l="2116" r="2116"/>
          <a:stretch>
            <a:fillRect/>
          </a:stretch>
        </p:blipFill>
        <p:spPr/>
      </p:pic>
    </p:spTree>
    <p:extLst>
      <p:ext uri="{BB962C8B-B14F-4D97-AF65-F5344CB8AC3E}">
        <p14:creationId xmlns:p14="http://schemas.microsoft.com/office/powerpoint/2010/main" val="10284731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a:xfrm>
            <a:off x="1135748" y="338328"/>
            <a:ext cx="7551051" cy="1252728"/>
          </a:xfrm>
        </p:spPr>
        <p:txBody>
          <a:bodyPr/>
          <a:lstStyle/>
          <a:p>
            <a:r>
              <a:rPr lang="it-IT" dirty="0" err="1"/>
              <a:t>Psaume</a:t>
            </a:r>
            <a:r>
              <a:rPr lang="it-IT" dirty="0"/>
              <a:t> et liturgie </a:t>
            </a:r>
            <a:r>
              <a:rPr lang="it-IT" dirty="0" err="1"/>
              <a:t>des</a:t>
            </a:r>
            <a:r>
              <a:rPr lang="it-IT" dirty="0"/>
              <a:t> </a:t>
            </a:r>
            <a:r>
              <a:rPr lang="it-IT" dirty="0" err="1"/>
              <a:t>heures</a:t>
            </a:r>
            <a:endParaRPr lang="it-IT" dirty="0"/>
          </a:p>
        </p:txBody>
      </p:sp>
      <p:sp>
        <p:nvSpPr>
          <p:cNvPr id="3" name="Segnaposto contenuto 2"/>
          <p:cNvSpPr>
            <a:spLocks noGrp="1"/>
          </p:cNvSpPr>
          <p:nvPr>
            <p:ph sz="quarter" idx="13"/>
          </p:nvPr>
        </p:nvSpPr>
        <p:spPr>
          <a:xfrm>
            <a:off x="336188" y="2241380"/>
            <a:ext cx="4308964" cy="4320882"/>
          </a:xfrm>
        </p:spPr>
        <p:txBody>
          <a:bodyPr>
            <a:normAutofit/>
          </a:bodyPr>
          <a:lstStyle/>
          <a:p>
            <a:r>
              <a:rPr lang="fr-FR" dirty="0"/>
              <a:t>La liturgie des heures est particulièrement développée dans l’office monastique qui ajoute des « heures » : dans la matinée (tierce), avant le déjeuner (sexte), en début d’après-midi (none), avant le coucher (complies) et la nuit (vigiles appelées autrefois matines).</a:t>
            </a:r>
            <a:endParaRPr lang="it-IT" dirty="0"/>
          </a:p>
        </p:txBody>
      </p:sp>
      <p:pic>
        <p:nvPicPr>
          <p:cNvPr id="5" name="Segnaposto contenuto 4"/>
          <p:cNvPicPr>
            <a:picLocks noGrp="1" noChangeAspect="1"/>
          </p:cNvPicPr>
          <p:nvPr>
            <p:ph sz="quarter" idx="14"/>
          </p:nvPr>
        </p:nvPicPr>
        <p:blipFill>
          <a:blip r:embed="rId2"/>
          <a:srcRect l="2116" r="2116"/>
          <a:stretch>
            <a:fillRect/>
          </a:stretch>
        </p:blipFill>
        <p:spPr/>
      </p:pic>
    </p:spTree>
    <p:extLst>
      <p:ext uri="{BB962C8B-B14F-4D97-AF65-F5344CB8AC3E}">
        <p14:creationId xmlns:p14="http://schemas.microsoft.com/office/powerpoint/2010/main" val="39597703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a:xfrm>
            <a:off x="1135748" y="338328"/>
            <a:ext cx="7551051" cy="1252728"/>
          </a:xfrm>
        </p:spPr>
        <p:txBody>
          <a:bodyPr/>
          <a:lstStyle/>
          <a:p>
            <a:r>
              <a:rPr lang="it-IT" dirty="0" err="1"/>
              <a:t>Psaume</a:t>
            </a:r>
            <a:r>
              <a:rPr lang="it-IT" dirty="0"/>
              <a:t> et liturgie </a:t>
            </a:r>
            <a:r>
              <a:rPr lang="it-IT" dirty="0" err="1"/>
              <a:t>des</a:t>
            </a:r>
            <a:r>
              <a:rPr lang="it-IT" dirty="0"/>
              <a:t> </a:t>
            </a:r>
            <a:r>
              <a:rPr lang="it-IT" dirty="0" err="1"/>
              <a:t>heures</a:t>
            </a:r>
            <a:endParaRPr lang="it-IT" dirty="0"/>
          </a:p>
        </p:txBody>
      </p:sp>
      <p:sp>
        <p:nvSpPr>
          <p:cNvPr id="3" name="Segnaposto contenuto 2"/>
          <p:cNvSpPr>
            <a:spLocks noGrp="1"/>
          </p:cNvSpPr>
          <p:nvPr>
            <p:ph sz="quarter" idx="13"/>
          </p:nvPr>
        </p:nvSpPr>
        <p:spPr>
          <a:xfrm>
            <a:off x="336188" y="2241380"/>
            <a:ext cx="4308964" cy="4320882"/>
          </a:xfrm>
        </p:spPr>
        <p:txBody>
          <a:bodyPr>
            <a:normAutofit fontScale="92500"/>
          </a:bodyPr>
          <a:lstStyle/>
          <a:p>
            <a:r>
              <a:rPr lang="fr-FR" dirty="0"/>
              <a:t>Dans cette liturgie des heures, les psaumes ont une place privilégiée puisque la totalité est psalmodiée en une semaine dans l'office des moines et en quatre semaines dans l'office romain.</a:t>
            </a:r>
            <a:endParaRPr lang="it-IT" dirty="0"/>
          </a:p>
          <a:p>
            <a:r>
              <a:rPr lang="fr-FR" dirty="0"/>
              <a:t>Outre les psaumes, la liturgie des heures comprend trois autres éléments essentiels : une hymne, une lecture de la Bible et une prière d'intercession.</a:t>
            </a:r>
            <a:endParaRPr lang="it-IT" dirty="0"/>
          </a:p>
        </p:txBody>
      </p:sp>
      <p:pic>
        <p:nvPicPr>
          <p:cNvPr id="6" name="Segnaposto contenuto 5"/>
          <p:cNvPicPr>
            <a:picLocks noGrp="1" noChangeAspect="1"/>
          </p:cNvPicPr>
          <p:nvPr>
            <p:ph sz="quarter" idx="14"/>
          </p:nvPr>
        </p:nvPicPr>
        <p:blipFill>
          <a:blip r:embed="rId2"/>
          <a:srcRect t="4921" b="4921"/>
          <a:stretch>
            <a:fillRect/>
          </a:stretch>
        </p:blipFill>
        <p:spPr/>
      </p:pic>
    </p:spTree>
    <p:extLst>
      <p:ext uri="{BB962C8B-B14F-4D97-AF65-F5344CB8AC3E}">
        <p14:creationId xmlns:p14="http://schemas.microsoft.com/office/powerpoint/2010/main" val="33232835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a:xfrm>
            <a:off x="1135748" y="338328"/>
            <a:ext cx="7551051" cy="1252728"/>
          </a:xfrm>
        </p:spPr>
        <p:txBody>
          <a:bodyPr/>
          <a:lstStyle/>
          <a:p>
            <a:r>
              <a:rPr lang="it-IT" dirty="0" err="1"/>
              <a:t>Psaume</a:t>
            </a:r>
            <a:r>
              <a:rPr lang="it-IT" dirty="0"/>
              <a:t> et </a:t>
            </a:r>
            <a:r>
              <a:rPr lang="it-IT" dirty="0" err="1"/>
              <a:t>prière</a:t>
            </a:r>
            <a:r>
              <a:rPr lang="it-IT" dirty="0"/>
              <a:t> </a:t>
            </a:r>
            <a:r>
              <a:rPr lang="it-IT" dirty="0" err="1"/>
              <a:t>eucharistique</a:t>
            </a:r>
            <a:endParaRPr lang="it-IT" dirty="0"/>
          </a:p>
        </p:txBody>
      </p:sp>
      <p:sp>
        <p:nvSpPr>
          <p:cNvPr id="3" name="Segnaposto contenuto 2"/>
          <p:cNvSpPr>
            <a:spLocks noGrp="1"/>
          </p:cNvSpPr>
          <p:nvPr>
            <p:ph sz="quarter" idx="13"/>
          </p:nvPr>
        </p:nvSpPr>
        <p:spPr/>
        <p:txBody>
          <a:bodyPr>
            <a:normAutofit fontScale="92500"/>
          </a:bodyPr>
          <a:lstStyle/>
          <a:p>
            <a:r>
              <a:rPr lang="fr-FR" dirty="0"/>
              <a:t>« </a:t>
            </a:r>
            <a:r>
              <a:rPr lang="fr-FR" i="1" dirty="0"/>
              <a:t>La prière eucharistique chrétienne s'enracine dans les Psaumes, spécialement dans ceux qu'on appelle psaumes d’action de grâces. Leur modèle est le sacrifice de </a:t>
            </a:r>
            <a:r>
              <a:rPr lang="fr-FR" dirty="0" err="1"/>
              <a:t>Todah</a:t>
            </a:r>
            <a:r>
              <a:rPr lang="fr-FR" dirty="0"/>
              <a:t> </a:t>
            </a:r>
            <a:r>
              <a:rPr lang="fr-FR" i="1" dirty="0"/>
              <a:t>qu'on traduit de diverses manières : «sacrifice de com­munion », « sacrifice de louange », etc.</a:t>
            </a:r>
            <a:endParaRPr lang="it-IT" dirty="0"/>
          </a:p>
          <a:p>
            <a:endParaRPr lang="it-IT" dirty="0"/>
          </a:p>
        </p:txBody>
      </p:sp>
      <p:pic>
        <p:nvPicPr>
          <p:cNvPr id="5" name="Segnaposto contenuto 4"/>
          <p:cNvPicPr>
            <a:picLocks noGrp="1" noChangeAspect="1"/>
          </p:cNvPicPr>
          <p:nvPr>
            <p:ph sz="quarter" idx="14"/>
          </p:nvPr>
        </p:nvPicPr>
        <p:blipFill>
          <a:blip r:embed="rId2"/>
          <a:srcRect t="10875" b="10875"/>
          <a:stretch>
            <a:fillRect/>
          </a:stretch>
        </p:blipFill>
        <p:spPr/>
      </p:pic>
    </p:spTree>
    <p:extLst>
      <p:ext uri="{BB962C8B-B14F-4D97-AF65-F5344CB8AC3E}">
        <p14:creationId xmlns:p14="http://schemas.microsoft.com/office/powerpoint/2010/main" val="380571307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a:xfrm>
            <a:off x="1135748" y="338328"/>
            <a:ext cx="7551051" cy="1252728"/>
          </a:xfrm>
        </p:spPr>
        <p:txBody>
          <a:bodyPr/>
          <a:lstStyle/>
          <a:p>
            <a:r>
              <a:rPr lang="it-IT" dirty="0" err="1"/>
              <a:t>Psaume</a:t>
            </a:r>
            <a:r>
              <a:rPr lang="it-IT" dirty="0"/>
              <a:t> et </a:t>
            </a:r>
            <a:r>
              <a:rPr lang="it-IT" dirty="0" err="1"/>
              <a:t>prière</a:t>
            </a:r>
            <a:r>
              <a:rPr lang="it-IT" dirty="0"/>
              <a:t> </a:t>
            </a:r>
            <a:r>
              <a:rPr lang="it-IT" dirty="0" err="1"/>
              <a:t>eucharistique</a:t>
            </a:r>
            <a:endParaRPr lang="it-IT" dirty="0"/>
          </a:p>
        </p:txBody>
      </p:sp>
      <p:sp>
        <p:nvSpPr>
          <p:cNvPr id="3" name="Segnaposto contenuto 2"/>
          <p:cNvSpPr>
            <a:spLocks noGrp="1"/>
          </p:cNvSpPr>
          <p:nvPr>
            <p:ph sz="quarter" idx="13"/>
          </p:nvPr>
        </p:nvSpPr>
        <p:spPr>
          <a:xfrm>
            <a:off x="160256" y="2140857"/>
            <a:ext cx="4779389" cy="4451048"/>
          </a:xfrm>
        </p:spPr>
        <p:txBody>
          <a:bodyPr>
            <a:normAutofit fontScale="92500" lnSpcReduction="20000"/>
          </a:bodyPr>
          <a:lstStyle/>
          <a:p>
            <a:r>
              <a:rPr lang="fr-FR" i="1" dirty="0"/>
              <a:t>Le modèle de ces psaumes est le suivant :</a:t>
            </a:r>
            <a:endParaRPr lang="it-IT" dirty="0"/>
          </a:p>
          <a:p>
            <a:pPr lvl="1"/>
            <a:r>
              <a:rPr lang="fr-FR" i="1" dirty="0"/>
              <a:t>un homme au bord de la mort a crié vers Dieu et Dieu l’a </a:t>
            </a:r>
            <a:r>
              <a:rPr lang="fr-FR" dirty="0"/>
              <a:t>sauvé;</a:t>
            </a:r>
            <a:endParaRPr lang="it-IT" dirty="0"/>
          </a:p>
          <a:p>
            <a:pPr lvl="1"/>
            <a:r>
              <a:rPr lang="fr-FR" i="1" dirty="0"/>
              <a:t>il vient au temple, dans </a:t>
            </a:r>
            <a:r>
              <a:rPr lang="fr-FR" dirty="0"/>
              <a:t>l'assemblée </a:t>
            </a:r>
            <a:r>
              <a:rPr lang="fr-FR" i="1" dirty="0"/>
              <a:t>de ses frères ;</a:t>
            </a:r>
            <a:endParaRPr lang="it-IT" dirty="0"/>
          </a:p>
          <a:p>
            <a:pPr lvl="1"/>
            <a:r>
              <a:rPr lang="fr-FR" i="1" dirty="0"/>
              <a:t>Il leur </a:t>
            </a:r>
            <a:r>
              <a:rPr lang="fr-FR" dirty="0"/>
              <a:t>annonce </a:t>
            </a:r>
            <a:r>
              <a:rPr lang="fr-FR" i="1" dirty="0"/>
              <a:t>que Dieu la « relevé </a:t>
            </a:r>
            <a:r>
              <a:rPr lang="fr-FR" dirty="0"/>
              <a:t>» ;</a:t>
            </a:r>
            <a:endParaRPr lang="it-IT" dirty="0"/>
          </a:p>
          <a:p>
            <a:pPr lvl="1"/>
            <a:r>
              <a:rPr lang="fr-FR" i="1" dirty="0"/>
              <a:t>devant tous </a:t>
            </a:r>
            <a:r>
              <a:rPr lang="fr-FR" i="1" dirty="0" err="1"/>
              <a:t>iI</a:t>
            </a:r>
            <a:r>
              <a:rPr lang="fr-FR" i="1" dirty="0"/>
              <a:t> fait le </a:t>
            </a:r>
            <a:r>
              <a:rPr lang="fr-FR" dirty="0"/>
              <a:t>récit </a:t>
            </a:r>
            <a:r>
              <a:rPr lang="fr-FR" i="1" dirty="0"/>
              <a:t>public et solennel de cette merveille ;</a:t>
            </a:r>
            <a:endParaRPr lang="it-IT" dirty="0"/>
          </a:p>
          <a:p>
            <a:pPr lvl="1"/>
            <a:r>
              <a:rPr lang="fr-FR" i="1" dirty="0"/>
              <a:t>il la </a:t>
            </a:r>
            <a:r>
              <a:rPr lang="fr-FR" dirty="0"/>
              <a:t>proclame, </a:t>
            </a:r>
            <a:r>
              <a:rPr lang="fr-FR" i="1" dirty="0"/>
              <a:t>la </a:t>
            </a:r>
            <a:r>
              <a:rPr lang="fr-FR" dirty="0"/>
              <a:t>chante, </a:t>
            </a:r>
            <a:r>
              <a:rPr lang="fr-FR" i="1" dirty="0"/>
              <a:t>au son des musiques, des instruments, et aux </a:t>
            </a:r>
            <a:r>
              <a:rPr lang="fr-FR" dirty="0"/>
              <a:t>acclamations </a:t>
            </a:r>
            <a:r>
              <a:rPr lang="fr-FR" i="1" dirty="0"/>
              <a:t>de tous </a:t>
            </a:r>
            <a:r>
              <a:rPr lang="fr-FR" dirty="0"/>
              <a:t>;</a:t>
            </a:r>
            <a:endParaRPr lang="it-IT" dirty="0"/>
          </a:p>
          <a:p>
            <a:pPr lvl="1"/>
            <a:r>
              <a:rPr lang="fr-FR" i="1" dirty="0"/>
              <a:t>enfin il offre un sacrifice de communion qui est partagé entre tous.</a:t>
            </a:r>
            <a:r>
              <a:rPr lang="it-IT" dirty="0"/>
              <a:t> </a:t>
            </a:r>
          </a:p>
        </p:txBody>
      </p:sp>
      <p:pic>
        <p:nvPicPr>
          <p:cNvPr id="6" name="Segnaposto contenuto 5"/>
          <p:cNvPicPr>
            <a:picLocks noGrp="1" noChangeAspect="1"/>
          </p:cNvPicPr>
          <p:nvPr>
            <p:ph sz="quarter" idx="14"/>
          </p:nvPr>
        </p:nvPicPr>
        <p:blipFill>
          <a:blip r:embed="rId2"/>
          <a:srcRect t="10019" b="10019"/>
          <a:stretch>
            <a:fillRect/>
          </a:stretch>
        </p:blipFill>
        <p:spPr>
          <a:xfrm>
            <a:off x="5024863" y="2642737"/>
            <a:ext cx="3822192" cy="3447288"/>
          </a:xfrm>
        </p:spPr>
      </p:pic>
    </p:spTree>
    <p:extLst>
      <p:ext uri="{BB962C8B-B14F-4D97-AF65-F5344CB8AC3E}">
        <p14:creationId xmlns:p14="http://schemas.microsoft.com/office/powerpoint/2010/main" val="23139258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a:xfrm>
            <a:off x="1135748" y="338328"/>
            <a:ext cx="7551051" cy="1252728"/>
          </a:xfrm>
        </p:spPr>
        <p:txBody>
          <a:bodyPr/>
          <a:lstStyle/>
          <a:p>
            <a:r>
              <a:rPr lang="it-IT" dirty="0" err="1"/>
              <a:t>Psaume</a:t>
            </a:r>
            <a:r>
              <a:rPr lang="it-IT" dirty="0"/>
              <a:t> et </a:t>
            </a:r>
            <a:r>
              <a:rPr lang="it-IT" dirty="0" err="1"/>
              <a:t>prière</a:t>
            </a:r>
            <a:r>
              <a:rPr lang="it-IT" dirty="0"/>
              <a:t> </a:t>
            </a:r>
            <a:r>
              <a:rPr lang="it-IT" dirty="0" err="1"/>
              <a:t>eucharistique</a:t>
            </a:r>
            <a:endParaRPr lang="it-IT" dirty="0"/>
          </a:p>
        </p:txBody>
      </p:sp>
      <p:sp>
        <p:nvSpPr>
          <p:cNvPr id="3" name="Segnaposto contenuto 2"/>
          <p:cNvSpPr>
            <a:spLocks noGrp="1"/>
          </p:cNvSpPr>
          <p:nvPr>
            <p:ph sz="quarter" idx="13"/>
          </p:nvPr>
        </p:nvSpPr>
        <p:spPr>
          <a:xfrm>
            <a:off x="266094" y="2140857"/>
            <a:ext cx="4535715" cy="4451048"/>
          </a:xfrm>
        </p:spPr>
        <p:txBody>
          <a:bodyPr>
            <a:normAutofit/>
          </a:bodyPr>
          <a:lstStyle/>
          <a:p>
            <a:r>
              <a:rPr lang="fr-FR" i="1" dirty="0"/>
              <a:t>La prière eucharistique est elle aussi et tout à la fois :</a:t>
            </a:r>
            <a:endParaRPr lang="it-IT" dirty="0"/>
          </a:p>
          <a:p>
            <a:pPr lvl="1"/>
            <a:r>
              <a:rPr lang="it-IT" i="1" dirty="0" err="1"/>
              <a:t>P</a:t>
            </a:r>
            <a:r>
              <a:rPr lang="fr-FR" i="1" dirty="0" err="1"/>
              <a:t>roclamation</a:t>
            </a:r>
            <a:r>
              <a:rPr lang="fr-FR" i="1" dirty="0"/>
              <a:t>  devant </a:t>
            </a:r>
            <a:r>
              <a:rPr lang="fr-FR" i="1"/>
              <a:t>les frères</a:t>
            </a:r>
            <a:r>
              <a:rPr lang="fr-FR"/>
              <a:t> </a:t>
            </a:r>
            <a:r>
              <a:rPr lang="fr-FR" i="1"/>
              <a:t>des </a:t>
            </a:r>
            <a:r>
              <a:rPr lang="fr-FR" i="1" dirty="0"/>
              <a:t>merveilles de Dieu</a:t>
            </a:r>
            <a:endParaRPr lang="it-IT" dirty="0"/>
          </a:p>
          <a:p>
            <a:pPr lvl="1"/>
            <a:r>
              <a:rPr lang="fr-FR" i="1" dirty="0"/>
              <a:t>aux acclamations de tous </a:t>
            </a:r>
          </a:p>
          <a:p>
            <a:pPr lvl="1"/>
            <a:r>
              <a:rPr lang="fr-FR" i="1" dirty="0"/>
              <a:t>en un sacrifice spirituel</a:t>
            </a:r>
            <a:endParaRPr lang="it-IT" dirty="0"/>
          </a:p>
          <a:p>
            <a:pPr lvl="1"/>
            <a:r>
              <a:rPr lang="fr-FR" i="1" dirty="0"/>
              <a:t>avec partage et communion. </a:t>
            </a:r>
            <a:r>
              <a:rPr lang="fr-FR" dirty="0"/>
              <a:t>»</a:t>
            </a:r>
            <a:endParaRPr lang="it-IT" dirty="0"/>
          </a:p>
          <a:p>
            <a:endParaRPr lang="fr-FR" dirty="0"/>
          </a:p>
          <a:p>
            <a:pPr marL="0" indent="0">
              <a:buNone/>
            </a:pPr>
            <a:r>
              <a:rPr lang="fr-FR" dirty="0"/>
              <a:t>Joseph </a:t>
            </a:r>
            <a:r>
              <a:rPr lang="fr-FR" dirty="0" err="1"/>
              <a:t>Gelineau</a:t>
            </a:r>
            <a:r>
              <a:rPr lang="fr-FR" dirty="0"/>
              <a:t>, </a:t>
            </a:r>
            <a:r>
              <a:rPr lang="fr-FR" i="1" dirty="0"/>
              <a:t>Dans vos assemblées, </a:t>
            </a:r>
            <a:r>
              <a:rPr lang="fr-FR" dirty="0"/>
              <a:t>p 476</a:t>
            </a:r>
            <a:endParaRPr lang="it-IT" dirty="0"/>
          </a:p>
        </p:txBody>
      </p:sp>
      <p:pic>
        <p:nvPicPr>
          <p:cNvPr id="5" name="Segnaposto contenuto 4"/>
          <p:cNvPicPr>
            <a:picLocks noGrp="1" noChangeAspect="1"/>
          </p:cNvPicPr>
          <p:nvPr>
            <p:ph sz="quarter" idx="14"/>
          </p:nvPr>
        </p:nvPicPr>
        <p:blipFill>
          <a:blip r:embed="rId2"/>
          <a:srcRect l="13675" r="13675"/>
          <a:stretch>
            <a:fillRect/>
          </a:stretch>
        </p:blipFill>
        <p:spPr>
          <a:xfrm>
            <a:off x="4864608" y="2679192"/>
            <a:ext cx="3822192" cy="3447288"/>
          </a:xfrm>
        </p:spPr>
      </p:pic>
    </p:spTree>
    <p:extLst>
      <p:ext uri="{BB962C8B-B14F-4D97-AF65-F5344CB8AC3E}">
        <p14:creationId xmlns:p14="http://schemas.microsoft.com/office/powerpoint/2010/main" val="302333996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a:extLst>
              <a:ext uri="{FF2B5EF4-FFF2-40B4-BE49-F238E27FC236}">
                <a16:creationId xmlns:a16="http://schemas.microsoft.com/office/drawing/2014/main" id="{696F5117-3387-0FFC-4A20-6AA278BF6760}"/>
              </a:ext>
            </a:extLst>
          </p:cNvPr>
          <p:cNvSpPr>
            <a:spLocks noGrp="1"/>
          </p:cNvSpPr>
          <p:nvPr>
            <p:ph type="title"/>
          </p:nvPr>
        </p:nvSpPr>
        <p:spPr>
          <a:xfrm>
            <a:off x="2176765" y="5259120"/>
            <a:ext cx="6622330" cy="1252728"/>
          </a:xfrm>
        </p:spPr>
        <p:txBody>
          <a:bodyPr>
            <a:normAutofit/>
          </a:bodyPr>
          <a:lstStyle/>
          <a:p>
            <a:r>
              <a:rPr lang="fr-FR" sz="2400" dirty="0"/>
              <a:t>Réalisation Catéchèse Par la Parole</a:t>
            </a:r>
            <a:br>
              <a:rPr lang="fr-FR" sz="2400" dirty="0"/>
            </a:br>
            <a:r>
              <a:rPr lang="fr-FR" sz="2400" dirty="0"/>
              <a:t>Collection Porte Parole Module Bâtir</a:t>
            </a:r>
            <a:br>
              <a:rPr lang="fr-FR" sz="2400" dirty="0"/>
            </a:br>
            <a:endParaRPr lang="fr-FR" sz="2400" dirty="0"/>
          </a:p>
        </p:txBody>
      </p:sp>
      <p:pic>
        <p:nvPicPr>
          <p:cNvPr id="6" name="Espace réservé du contenu 4" descr="Une image contenant clipart, dessin humoristique, illustration&#10;&#10;Description générée automatiquement">
            <a:extLst>
              <a:ext uri="{FF2B5EF4-FFF2-40B4-BE49-F238E27FC236}">
                <a16:creationId xmlns:a16="http://schemas.microsoft.com/office/drawing/2014/main" id="{C486D2BA-92CF-A5CB-0CFE-CC6DAC1B1C4D}"/>
              </a:ext>
            </a:extLst>
          </p:cNvPr>
          <p:cNvPicPr>
            <a:picLocks noChangeAspect="1"/>
          </p:cNvPicPr>
          <p:nvPr/>
        </p:nvPicPr>
        <p:blipFill>
          <a:blip r:embed="rId2"/>
          <a:stretch>
            <a:fillRect/>
          </a:stretch>
        </p:blipFill>
        <p:spPr>
          <a:xfrm>
            <a:off x="505160" y="5464860"/>
            <a:ext cx="1524000" cy="841248"/>
          </a:xfrm>
          <a:prstGeom prst="rect">
            <a:avLst/>
          </a:prstGeom>
        </p:spPr>
      </p:pic>
    </p:spTree>
    <p:extLst>
      <p:ext uri="{BB962C8B-B14F-4D97-AF65-F5344CB8AC3E}">
        <p14:creationId xmlns:p14="http://schemas.microsoft.com/office/powerpoint/2010/main" val="371953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a:xfrm>
            <a:off x="685800" y="1333967"/>
            <a:ext cx="7772400" cy="3417142"/>
          </a:xfrm>
        </p:spPr>
        <p:txBody>
          <a:bodyPr>
            <a:normAutofit fontScale="90000"/>
          </a:bodyPr>
          <a:lstStyle/>
          <a:p>
            <a:r>
              <a:rPr lang="it-IT" dirty="0"/>
              <a:t> Debouts, </a:t>
            </a:r>
            <a:br>
              <a:rPr lang="it-IT" dirty="0"/>
            </a:br>
            <a:r>
              <a:rPr lang="it-IT" dirty="0"/>
              <a:t>comme lors</a:t>
            </a:r>
            <a:br>
              <a:rPr lang="it-IT" dirty="0"/>
            </a:br>
            <a:r>
              <a:rPr lang="it-IT" dirty="0"/>
              <a:t>d’ une prière liturgique,</a:t>
            </a:r>
            <a:br>
              <a:rPr lang="it-IT" dirty="0"/>
            </a:br>
            <a:r>
              <a:rPr lang="it-IT" dirty="0"/>
              <a:t>écoutons le psaume 21 (22)</a:t>
            </a:r>
            <a:br>
              <a:rPr lang="it-IT" dirty="0"/>
            </a:br>
            <a:r>
              <a:rPr lang="it-IT" dirty="0"/>
              <a:t>lu ou chanté</a:t>
            </a:r>
          </a:p>
        </p:txBody>
      </p:sp>
      <p:sp>
        <p:nvSpPr>
          <p:cNvPr id="3" name="Segnaposto testo 2"/>
          <p:cNvSpPr>
            <a:spLocks noGrp="1"/>
          </p:cNvSpPr>
          <p:nvPr>
            <p:ph type="body" idx="1"/>
          </p:nvPr>
        </p:nvSpPr>
        <p:spPr>
          <a:xfrm>
            <a:off x="1262590" y="637349"/>
            <a:ext cx="6417734" cy="315152"/>
          </a:xfrm>
        </p:spPr>
        <p:txBody>
          <a:bodyPr>
            <a:normAutofit fontScale="85000" lnSpcReduction="20000"/>
          </a:bodyPr>
          <a:lstStyle/>
          <a:p>
            <a:r>
              <a:rPr lang="it-IT" dirty="0"/>
              <a:t>Première </a:t>
            </a:r>
            <a:r>
              <a:rPr lang="it-IT" dirty="0" err="1"/>
              <a:t>partie</a:t>
            </a:r>
            <a:endParaRPr lang="it-IT" dirty="0"/>
          </a:p>
        </p:txBody>
      </p:sp>
      <p:pic>
        <p:nvPicPr>
          <p:cNvPr id="4" name="Image 3" descr="Une image contenant art, dessin humoristique&#10;&#10;Description générée automatiquement">
            <a:extLst>
              <a:ext uri="{FF2B5EF4-FFF2-40B4-BE49-F238E27FC236}">
                <a16:creationId xmlns:a16="http://schemas.microsoft.com/office/drawing/2014/main" id="{BE8A936D-C20B-02E7-CF7E-741CAC033CE5}"/>
              </a:ext>
            </a:extLst>
          </p:cNvPr>
          <p:cNvPicPr>
            <a:picLocks noChangeAspect="1"/>
          </p:cNvPicPr>
          <p:nvPr/>
        </p:nvPicPr>
        <p:blipFill>
          <a:blip r:embed="rId2"/>
          <a:stretch>
            <a:fillRect/>
          </a:stretch>
        </p:blipFill>
        <p:spPr>
          <a:xfrm>
            <a:off x="235670" y="98111"/>
            <a:ext cx="1725105" cy="2090246"/>
          </a:xfrm>
          <a:prstGeom prst="rect">
            <a:avLst/>
          </a:prstGeom>
        </p:spPr>
      </p:pic>
    </p:spTree>
    <p:extLst>
      <p:ext uri="{BB962C8B-B14F-4D97-AF65-F5344CB8AC3E}">
        <p14:creationId xmlns:p14="http://schemas.microsoft.com/office/powerpoint/2010/main" val="65328212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rma d'onda">
  <a:themeElements>
    <a:clrScheme name="Forma d'onda">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Forma d'onda">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orma d'onda">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Forma d'onda.thmx</Template>
  <TotalTime>820</TotalTime>
  <Words>4731</Words>
  <Application>Microsoft Office PowerPoint</Application>
  <PresentationFormat>Affichage à l'écran (4:3)</PresentationFormat>
  <Paragraphs>342</Paragraphs>
  <Slides>88</Slides>
  <Notes>0</Notes>
  <HiddenSlides>0</HiddenSlides>
  <MMClips>0</MMClips>
  <ScaleCrop>false</ScaleCrop>
  <HeadingPairs>
    <vt:vector size="8" baseType="variant">
      <vt:variant>
        <vt:lpstr>Polices utilisées</vt:lpstr>
      </vt:variant>
      <vt:variant>
        <vt:i4>2</vt:i4>
      </vt:variant>
      <vt:variant>
        <vt:lpstr>Thème</vt:lpstr>
      </vt:variant>
      <vt:variant>
        <vt:i4>1</vt:i4>
      </vt:variant>
      <vt:variant>
        <vt:lpstr>Serveurs OLE incorporés</vt:lpstr>
      </vt:variant>
      <vt:variant>
        <vt:i4>2</vt:i4>
      </vt:variant>
      <vt:variant>
        <vt:lpstr>Titres des diapositives</vt:lpstr>
      </vt:variant>
      <vt:variant>
        <vt:i4>88</vt:i4>
      </vt:variant>
    </vt:vector>
  </HeadingPairs>
  <TitlesOfParts>
    <vt:vector size="93" baseType="lpstr">
      <vt:lpstr>Candara</vt:lpstr>
      <vt:lpstr>Symbol</vt:lpstr>
      <vt:lpstr>Forma d'onda</vt:lpstr>
      <vt:lpstr>Document</vt:lpstr>
      <vt:lpstr>Documento</vt:lpstr>
      <vt:lpstr>Diaporama  Présentation  Module Bâtir</vt:lpstr>
      <vt:lpstr>Présentation PowerPoint</vt:lpstr>
      <vt:lpstr>Objectifs</vt:lpstr>
      <vt:lpstr>Vue générale</vt:lpstr>
      <vt:lpstr>Vue générale</vt:lpstr>
      <vt:lpstr>Introduction</vt:lpstr>
      <vt:lpstr>Introduction</vt:lpstr>
      <vt:lpstr>Psaumes lus au cours de la liturgie de la Semaine Sainte</vt:lpstr>
      <vt:lpstr> Debouts,  comme lors d’ une prière liturgique, écoutons le psaume 21 (22) lu ou chanté</vt:lpstr>
      <vt:lpstr>Présentation PowerPoint</vt:lpstr>
      <vt:lpstr>Présentation PowerPoint</vt:lpstr>
      <vt:lpstr>Questionnement</vt:lpstr>
      <vt:lpstr>Les psaumes interrogent</vt:lpstr>
      <vt:lpstr>Un texte à rapprocher…</vt:lpstr>
      <vt:lpstr>Un évangile pour se questionner</vt:lpstr>
      <vt:lpstr>Quelques textes…</vt:lpstr>
      <vt:lpstr>Quelques textes…</vt:lpstr>
      <vt:lpstr>Quelques textes…</vt:lpstr>
      <vt:lpstr>Autour du plan du psaume</vt:lpstr>
      <vt:lpstr>Autour des rapprochements</vt:lpstr>
      <vt:lpstr>Autour des rapprochements</vt:lpstr>
      <vt:lpstr>Autour des rapprochements</vt:lpstr>
      <vt:lpstr>Autour des rapprochements</vt:lpstr>
      <vt:lpstr>Autour des rapprochements</vt:lpstr>
      <vt:lpstr>Autour des rapprochements</vt:lpstr>
      <vt:lpstr>Autour des rapprochements</vt:lpstr>
      <vt:lpstr>Quelques rapprochements possibles</vt:lpstr>
      <vt:lpstr>Quelques rapprochements possibles</vt:lpstr>
      <vt:lpstr>Quelques rapprochements possibles</vt:lpstr>
      <vt:lpstr>Quelques rapprochements possibles</vt:lpstr>
      <vt:lpstr>Lecture chrétienne  pour aujourd’hui</vt:lpstr>
      <vt:lpstr>Lecture chrétienne</vt:lpstr>
      <vt:lpstr>Lecture chrétienne</vt:lpstr>
      <vt:lpstr>Les psaumes dans la liturgie</vt:lpstr>
      <vt:lpstr>Psaumes et Semaine Sainte</vt:lpstr>
      <vt:lpstr>Psaumes et Semaine Sainte</vt:lpstr>
      <vt:lpstr>Psaumes et Semaine Sainte</vt:lpstr>
      <vt:lpstr>Vers la prière</vt:lpstr>
      <vt:lpstr>Avec les autres psaumes</vt:lpstr>
      <vt:lpstr>Introduction</vt:lpstr>
      <vt:lpstr>Des psaumes à entendre et à éprouver…</vt:lpstr>
      <vt:lpstr>Présentation PowerPoint</vt:lpstr>
      <vt:lpstr>Présentation PowerPoint</vt:lpstr>
      <vt:lpstr>Présentation PowerPoint</vt:lpstr>
      <vt:lpstr>Présentation PowerPoint</vt:lpstr>
      <vt:lpstr>Méditons quelques psaumes…</vt:lpstr>
      <vt:lpstr>Méditons quelques psaumes…</vt:lpstr>
      <vt:lpstr>Méditons quelques psaumes…</vt:lpstr>
      <vt:lpstr>Présentation PowerPoint</vt:lpstr>
      <vt:lpstr>Un psaume à approfondir Le psaume 115</vt:lpstr>
      <vt:lpstr>Petit travail !</vt:lpstr>
      <vt:lpstr>Vers un sens possible</vt:lpstr>
      <vt:lpstr>Vers un sens possible</vt:lpstr>
      <vt:lpstr>Le plan du psaume</vt:lpstr>
      <vt:lpstr>Le plan du psaume</vt:lpstr>
      <vt:lpstr>Paul Bauchamp,  Psaumes nuit et jour, page 193 </vt:lpstr>
      <vt:lpstr>Nouveau et éternel Paul Beauchamp, Psaumes nuit et jour, pages 193-194</vt:lpstr>
      <vt:lpstr>Nouveau et éternel</vt:lpstr>
      <vt:lpstr>Des psaumes à entendre  et à éprouver</vt:lpstr>
      <vt:lpstr>Des psaumes à entendre et à éprouver</vt:lpstr>
      <vt:lpstr>Dernière partie du Psaume</vt:lpstr>
      <vt:lpstr>Dernière partie du Psaume</vt:lpstr>
      <vt:lpstr>Le module Bâtir propose  une lecture d’images le retable de Grandfuel. Voir le diaporama sur le site </vt:lpstr>
      <vt:lpstr>Méditons quelques psaumes…</vt:lpstr>
      <vt:lpstr>Méditons quelques psaumes…</vt:lpstr>
      <vt:lpstr>Méditons quelques psaumes…</vt:lpstr>
      <vt:lpstr>Méditons quelques psaumes…</vt:lpstr>
      <vt:lpstr>Méditons quelques psaumes…</vt:lpstr>
      <vt:lpstr>Méditons quelques psaumes…</vt:lpstr>
      <vt:lpstr>Méditons quelques psaumes…</vt:lpstr>
      <vt:lpstr>Méditons quelques psaumes…</vt:lpstr>
      <vt:lpstr>Méditons quelques psaumes…</vt:lpstr>
      <vt:lpstr>Les psaumes et la liturgie</vt:lpstr>
      <vt:lpstr>Prier…</vt:lpstr>
      <vt:lpstr>Psaume et liturgie de la messe </vt:lpstr>
      <vt:lpstr>Psaume et liturgie de la messe </vt:lpstr>
      <vt:lpstr>Psaume et liturgie de la messe </vt:lpstr>
      <vt:lpstr>Psaume et liturgie de la messe </vt:lpstr>
      <vt:lpstr>Psaume et liturgie de la messe </vt:lpstr>
      <vt:lpstr>Psaume et liturgie des heures</vt:lpstr>
      <vt:lpstr>Psaume et liturgie des heures</vt:lpstr>
      <vt:lpstr>Psaume et liturgie des heures</vt:lpstr>
      <vt:lpstr>Psaume et liturgie des heures</vt:lpstr>
      <vt:lpstr>Psaume et liturgie des heures</vt:lpstr>
      <vt:lpstr>Psaume et prière eucharistique</vt:lpstr>
      <vt:lpstr>Psaume et prière eucharistique</vt:lpstr>
      <vt:lpstr>Psaume et prière eucharistique</vt:lpstr>
      <vt:lpstr>Réalisation Catéchèse Par la Parole Collection Porte Parole Module Bâtir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3ème module de l’année</dc:title>
  <dc:creator>Olivier PLICHON</dc:creator>
  <cp:lastModifiedBy>odile theiller</cp:lastModifiedBy>
  <cp:revision>69</cp:revision>
  <dcterms:created xsi:type="dcterms:W3CDTF">2011-11-21T15:09:03Z</dcterms:created>
  <dcterms:modified xsi:type="dcterms:W3CDTF">2023-12-07T20:29:06Z</dcterms:modified>
</cp:coreProperties>
</file>