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4"/>
  </p:notesMasterIdLst>
  <p:sldIdLst>
    <p:sldId id="256" r:id="rId2"/>
    <p:sldId id="290" r:id="rId3"/>
    <p:sldId id="257" r:id="rId4"/>
    <p:sldId id="258" r:id="rId5"/>
    <p:sldId id="259" r:id="rId6"/>
    <p:sldId id="260" r:id="rId7"/>
    <p:sldId id="352" r:id="rId8"/>
    <p:sldId id="348" r:id="rId9"/>
    <p:sldId id="349" r:id="rId10"/>
    <p:sldId id="351" r:id="rId11"/>
    <p:sldId id="444" r:id="rId12"/>
    <p:sldId id="263" r:id="rId13"/>
    <p:sldId id="264" r:id="rId14"/>
    <p:sldId id="265" r:id="rId15"/>
    <p:sldId id="445" r:id="rId16"/>
    <p:sldId id="267" r:id="rId17"/>
    <p:sldId id="268" r:id="rId18"/>
    <p:sldId id="269" r:id="rId19"/>
    <p:sldId id="353" r:id="rId20"/>
    <p:sldId id="354" r:id="rId21"/>
    <p:sldId id="355" r:id="rId22"/>
    <p:sldId id="356" r:id="rId23"/>
    <p:sldId id="420" r:id="rId24"/>
    <p:sldId id="446" r:id="rId25"/>
    <p:sldId id="271" r:id="rId26"/>
    <p:sldId id="272" r:id="rId27"/>
    <p:sldId id="421" r:id="rId28"/>
    <p:sldId id="422" r:id="rId29"/>
    <p:sldId id="273" r:id="rId30"/>
    <p:sldId id="447" r:id="rId31"/>
    <p:sldId id="327" r:id="rId32"/>
    <p:sldId id="326" r:id="rId33"/>
    <p:sldId id="328" r:id="rId34"/>
    <p:sldId id="278" r:id="rId35"/>
    <p:sldId id="331" r:id="rId36"/>
    <p:sldId id="332" r:id="rId37"/>
    <p:sldId id="333" r:id="rId38"/>
    <p:sldId id="448" r:id="rId39"/>
    <p:sldId id="275" r:id="rId40"/>
    <p:sldId id="276" r:id="rId41"/>
    <p:sldId id="277" r:id="rId42"/>
    <p:sldId id="423" r:id="rId43"/>
    <p:sldId id="424" r:id="rId44"/>
    <p:sldId id="425" r:id="rId45"/>
    <p:sldId id="362" r:id="rId46"/>
    <p:sldId id="363" r:id="rId47"/>
    <p:sldId id="364" r:id="rId48"/>
    <p:sldId id="365" r:id="rId49"/>
    <p:sldId id="449" r:id="rId50"/>
    <p:sldId id="292" r:id="rId51"/>
    <p:sldId id="293" r:id="rId52"/>
    <p:sldId id="294" r:id="rId53"/>
    <p:sldId id="426" r:id="rId54"/>
    <p:sldId id="366" r:id="rId55"/>
    <p:sldId id="367" r:id="rId56"/>
    <p:sldId id="368" r:id="rId57"/>
    <p:sldId id="369" r:id="rId58"/>
    <p:sldId id="450" r:id="rId59"/>
    <p:sldId id="337" r:id="rId60"/>
    <p:sldId id="297" r:id="rId61"/>
    <p:sldId id="339" r:id="rId62"/>
    <p:sldId id="295" r:id="rId63"/>
    <p:sldId id="296" r:id="rId64"/>
    <p:sldId id="338" r:id="rId65"/>
    <p:sldId id="427" r:id="rId66"/>
    <p:sldId id="298" r:id="rId67"/>
    <p:sldId id="451" r:id="rId68"/>
    <p:sldId id="371" r:id="rId69"/>
    <p:sldId id="372" r:id="rId70"/>
    <p:sldId id="373" r:id="rId71"/>
    <p:sldId id="452" r:id="rId72"/>
    <p:sldId id="300" r:id="rId73"/>
    <p:sldId id="301" r:id="rId74"/>
    <p:sldId id="302" r:id="rId75"/>
    <p:sldId id="453" r:id="rId76"/>
    <p:sldId id="379" r:id="rId77"/>
    <p:sldId id="380" r:id="rId78"/>
    <p:sldId id="381" r:id="rId79"/>
    <p:sldId id="461" r:id="rId80"/>
    <p:sldId id="308" r:id="rId81"/>
    <p:sldId id="309" r:id="rId82"/>
    <p:sldId id="310" r:id="rId83"/>
    <p:sldId id="454" r:id="rId84"/>
    <p:sldId id="375" r:id="rId85"/>
    <p:sldId id="376" r:id="rId86"/>
    <p:sldId id="377" r:id="rId87"/>
    <p:sldId id="455" r:id="rId88"/>
    <p:sldId id="316" r:id="rId89"/>
    <p:sldId id="317" r:id="rId90"/>
    <p:sldId id="428" r:id="rId91"/>
    <p:sldId id="318" r:id="rId92"/>
    <p:sldId id="429" r:id="rId93"/>
    <p:sldId id="430" r:id="rId94"/>
    <p:sldId id="343" r:id="rId95"/>
    <p:sldId id="344" r:id="rId96"/>
    <p:sldId id="345" r:id="rId97"/>
    <p:sldId id="346" r:id="rId98"/>
    <p:sldId id="457" r:id="rId99"/>
    <p:sldId id="383" r:id="rId100"/>
    <p:sldId id="384" r:id="rId101"/>
    <p:sldId id="385" r:id="rId102"/>
    <p:sldId id="458" r:id="rId103"/>
    <p:sldId id="432" r:id="rId104"/>
    <p:sldId id="433" r:id="rId105"/>
    <p:sldId id="435" r:id="rId106"/>
    <p:sldId id="459" r:id="rId107"/>
    <p:sldId id="387" r:id="rId108"/>
    <p:sldId id="388" r:id="rId109"/>
    <p:sldId id="431" r:id="rId110"/>
    <p:sldId id="389" r:id="rId111"/>
    <p:sldId id="460" r:id="rId112"/>
    <p:sldId id="436" r:id="rId113"/>
    <p:sldId id="437" r:id="rId114"/>
    <p:sldId id="438" r:id="rId115"/>
    <p:sldId id="439" r:id="rId116"/>
    <p:sldId id="440" r:id="rId117"/>
    <p:sldId id="441" r:id="rId118"/>
    <p:sldId id="442" r:id="rId119"/>
    <p:sldId id="416" r:id="rId120"/>
    <p:sldId id="417" r:id="rId121"/>
    <p:sldId id="443" r:id="rId122"/>
    <p:sldId id="323" r:id="rId123"/>
  </p:sldIdLst>
  <p:sldSz cx="12192000" cy="6858000"/>
  <p:notesSz cx="6889750" cy="1002188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dile theiller" initials="ot" lastIdx="1" clrIdx="0">
    <p:extLst>
      <p:ext uri="{19B8F6BF-5375-455C-9EA6-DF929625EA0E}">
        <p15:presenceInfo xmlns:p15="http://schemas.microsoft.com/office/powerpoint/2012/main" userId="ff17135844acedb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451B"/>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83" autoAdjust="0"/>
    <p:restoredTop sz="86316" autoAdjust="0"/>
  </p:normalViewPr>
  <p:slideViewPr>
    <p:cSldViewPr snapToGrid="0">
      <p:cViewPr varScale="1">
        <p:scale>
          <a:sx n="96" d="100"/>
          <a:sy n="96" d="100"/>
        </p:scale>
        <p:origin x="366" y="90"/>
      </p:cViewPr>
      <p:guideLst>
        <p:guide orient="horz" pos="2160"/>
        <p:guide pos="3840"/>
      </p:guideLst>
    </p:cSldViewPr>
  </p:slideViewPr>
  <p:outlineViewPr>
    <p:cViewPr>
      <p:scale>
        <a:sx n="33" d="100"/>
        <a:sy n="33" d="100"/>
      </p:scale>
      <p:origin x="0" y="-13428"/>
    </p:cViewPr>
  </p:outlineViewPr>
  <p:notesTextViewPr>
    <p:cViewPr>
      <p:scale>
        <a:sx n="1" d="1"/>
        <a:sy n="1" d="1"/>
      </p:scale>
      <p:origin x="0" y="0"/>
    </p:cViewPr>
  </p:notesTextViewPr>
  <p:sorterViewPr>
    <p:cViewPr>
      <p:scale>
        <a:sx n="66" d="100"/>
        <a:sy n="66" d="100"/>
      </p:scale>
      <p:origin x="0" y="-14765"/>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fr-FR"/>
          </a:p>
        </p:txBody>
      </p:sp>
      <p:sp>
        <p:nvSpPr>
          <p:cNvPr id="3" name="Espace réservé de la date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6FA63990-0BF3-4A01-87A0-CC0ECFD446E8}" type="datetimeFigureOut">
              <a:rPr lang="fr-FR" smtClean="0"/>
              <a:t>22/04/2024</a:t>
            </a:fld>
            <a:endParaRPr lang="fr-FR"/>
          </a:p>
        </p:txBody>
      </p:sp>
      <p:sp>
        <p:nvSpPr>
          <p:cNvPr id="4" name="Espace réservé de l'image des diapositives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fr-FR"/>
          </a:p>
        </p:txBody>
      </p:sp>
      <p:sp>
        <p:nvSpPr>
          <p:cNvPr id="5" name="Espace réservé des notes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4AF1E4BB-E1D8-40ED-9B41-B2C0F07A4FAC}" type="slidenum">
              <a:rPr lang="fr-FR" smtClean="0"/>
              <a:t>‹N°›</a:t>
            </a:fld>
            <a:endParaRPr lang="fr-FR"/>
          </a:p>
        </p:txBody>
      </p:sp>
    </p:spTree>
    <p:extLst>
      <p:ext uri="{BB962C8B-B14F-4D97-AF65-F5344CB8AC3E}">
        <p14:creationId xmlns:p14="http://schemas.microsoft.com/office/powerpoint/2010/main" val="174386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AF1E4BB-E1D8-40ED-9B41-B2C0F07A4FAC}" type="slidenum">
              <a:rPr lang="fr-FR" smtClean="0"/>
              <a:t>1</a:t>
            </a:fld>
            <a:endParaRPr lang="fr-FR"/>
          </a:p>
        </p:txBody>
      </p:sp>
    </p:spTree>
    <p:extLst>
      <p:ext uri="{BB962C8B-B14F-4D97-AF65-F5344CB8AC3E}">
        <p14:creationId xmlns:p14="http://schemas.microsoft.com/office/powerpoint/2010/main" val="1747531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AF1E4BB-E1D8-40ED-9B41-B2C0F07A4FAC}" type="slidenum">
              <a:rPr lang="fr-FR" smtClean="0"/>
              <a:t>27</a:t>
            </a:fld>
            <a:endParaRPr lang="fr-FR"/>
          </a:p>
        </p:txBody>
      </p:sp>
    </p:spTree>
    <p:extLst>
      <p:ext uri="{BB962C8B-B14F-4D97-AF65-F5344CB8AC3E}">
        <p14:creationId xmlns:p14="http://schemas.microsoft.com/office/powerpoint/2010/main" val="2271583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AF1E4BB-E1D8-40ED-9B41-B2C0F07A4FAC}" type="slidenum">
              <a:rPr lang="fr-FR" smtClean="0"/>
              <a:t>28</a:t>
            </a:fld>
            <a:endParaRPr lang="fr-FR"/>
          </a:p>
        </p:txBody>
      </p:sp>
    </p:spTree>
    <p:extLst>
      <p:ext uri="{BB962C8B-B14F-4D97-AF65-F5344CB8AC3E}">
        <p14:creationId xmlns:p14="http://schemas.microsoft.com/office/powerpoint/2010/main" val="3370523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AF1E4BB-E1D8-40ED-9B41-B2C0F07A4FAC}" type="slidenum">
              <a:rPr lang="fr-FR" smtClean="0"/>
              <a:t>32</a:t>
            </a:fld>
            <a:endParaRPr lang="fr-FR"/>
          </a:p>
        </p:txBody>
      </p:sp>
    </p:spTree>
    <p:extLst>
      <p:ext uri="{BB962C8B-B14F-4D97-AF65-F5344CB8AC3E}">
        <p14:creationId xmlns:p14="http://schemas.microsoft.com/office/powerpoint/2010/main" val="2422843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AF1E4BB-E1D8-40ED-9B41-B2C0F07A4FAC}" type="slidenum">
              <a:rPr lang="fr-FR" smtClean="0"/>
              <a:t>42</a:t>
            </a:fld>
            <a:endParaRPr lang="fr-FR"/>
          </a:p>
        </p:txBody>
      </p:sp>
    </p:spTree>
    <p:extLst>
      <p:ext uri="{BB962C8B-B14F-4D97-AF65-F5344CB8AC3E}">
        <p14:creationId xmlns:p14="http://schemas.microsoft.com/office/powerpoint/2010/main" val="3807440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AF1E4BB-E1D8-40ED-9B41-B2C0F07A4FAC}" type="slidenum">
              <a:rPr lang="fr-FR" smtClean="0"/>
              <a:t>43</a:t>
            </a:fld>
            <a:endParaRPr lang="fr-FR"/>
          </a:p>
        </p:txBody>
      </p:sp>
    </p:spTree>
    <p:extLst>
      <p:ext uri="{BB962C8B-B14F-4D97-AF65-F5344CB8AC3E}">
        <p14:creationId xmlns:p14="http://schemas.microsoft.com/office/powerpoint/2010/main" val="3316786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AF1E4BB-E1D8-40ED-9B41-B2C0F07A4FAC}" type="slidenum">
              <a:rPr lang="fr-FR" smtClean="0"/>
              <a:t>44</a:t>
            </a:fld>
            <a:endParaRPr lang="fr-FR"/>
          </a:p>
        </p:txBody>
      </p:sp>
    </p:spTree>
    <p:extLst>
      <p:ext uri="{BB962C8B-B14F-4D97-AF65-F5344CB8AC3E}">
        <p14:creationId xmlns:p14="http://schemas.microsoft.com/office/powerpoint/2010/main" val="475271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AF1E4BB-E1D8-40ED-9B41-B2C0F07A4FAC}" type="slidenum">
              <a:rPr lang="fr-FR" smtClean="0"/>
              <a:t>53</a:t>
            </a:fld>
            <a:endParaRPr lang="fr-FR"/>
          </a:p>
        </p:txBody>
      </p:sp>
    </p:spTree>
    <p:extLst>
      <p:ext uri="{BB962C8B-B14F-4D97-AF65-F5344CB8AC3E}">
        <p14:creationId xmlns:p14="http://schemas.microsoft.com/office/powerpoint/2010/main" val="2266484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AF1E4BB-E1D8-40ED-9B41-B2C0F07A4FAC}" type="slidenum">
              <a:rPr lang="fr-FR" smtClean="0"/>
              <a:t>66</a:t>
            </a:fld>
            <a:endParaRPr lang="fr-FR"/>
          </a:p>
        </p:txBody>
      </p:sp>
    </p:spTree>
    <p:extLst>
      <p:ext uri="{BB962C8B-B14F-4D97-AF65-F5344CB8AC3E}">
        <p14:creationId xmlns:p14="http://schemas.microsoft.com/office/powerpoint/2010/main" val="3243384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AF1E4BB-E1D8-40ED-9B41-B2C0F07A4FAC}" type="slidenum">
              <a:rPr lang="fr-FR" smtClean="0"/>
              <a:t>85</a:t>
            </a:fld>
            <a:endParaRPr lang="fr-FR"/>
          </a:p>
        </p:txBody>
      </p:sp>
    </p:spTree>
    <p:extLst>
      <p:ext uri="{BB962C8B-B14F-4D97-AF65-F5344CB8AC3E}">
        <p14:creationId xmlns:p14="http://schemas.microsoft.com/office/powerpoint/2010/main" val="2611771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AF1E4BB-E1D8-40ED-9B41-B2C0F07A4FAC}" type="slidenum">
              <a:rPr lang="fr-FR" smtClean="0"/>
              <a:t>93</a:t>
            </a:fld>
            <a:endParaRPr lang="fr-FR"/>
          </a:p>
        </p:txBody>
      </p:sp>
    </p:spTree>
    <p:extLst>
      <p:ext uri="{BB962C8B-B14F-4D97-AF65-F5344CB8AC3E}">
        <p14:creationId xmlns:p14="http://schemas.microsoft.com/office/powerpoint/2010/main" val="2710904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AF1E4BB-E1D8-40ED-9B41-B2C0F07A4FAC}" type="slidenum">
              <a:rPr lang="fr-FR" smtClean="0"/>
              <a:t>3</a:t>
            </a:fld>
            <a:endParaRPr lang="fr-FR"/>
          </a:p>
        </p:txBody>
      </p:sp>
    </p:spTree>
    <p:extLst>
      <p:ext uri="{BB962C8B-B14F-4D97-AF65-F5344CB8AC3E}">
        <p14:creationId xmlns:p14="http://schemas.microsoft.com/office/powerpoint/2010/main" val="812733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AF1E4BB-E1D8-40ED-9B41-B2C0F07A4FAC}" type="slidenum">
              <a:rPr lang="fr-FR" smtClean="0"/>
              <a:t>5</a:t>
            </a:fld>
            <a:endParaRPr lang="fr-FR"/>
          </a:p>
        </p:txBody>
      </p:sp>
    </p:spTree>
    <p:extLst>
      <p:ext uri="{BB962C8B-B14F-4D97-AF65-F5344CB8AC3E}">
        <p14:creationId xmlns:p14="http://schemas.microsoft.com/office/powerpoint/2010/main" val="3925128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AF1E4BB-E1D8-40ED-9B41-B2C0F07A4FAC}" type="slidenum">
              <a:rPr lang="fr-FR" smtClean="0"/>
              <a:t>6</a:t>
            </a:fld>
            <a:endParaRPr lang="fr-FR"/>
          </a:p>
        </p:txBody>
      </p:sp>
    </p:spTree>
    <p:extLst>
      <p:ext uri="{BB962C8B-B14F-4D97-AF65-F5344CB8AC3E}">
        <p14:creationId xmlns:p14="http://schemas.microsoft.com/office/powerpoint/2010/main" val="3448126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AF1E4BB-E1D8-40ED-9B41-B2C0F07A4FAC}" type="slidenum">
              <a:rPr lang="fr-FR" smtClean="0"/>
              <a:t>7</a:t>
            </a:fld>
            <a:endParaRPr lang="fr-FR"/>
          </a:p>
        </p:txBody>
      </p:sp>
    </p:spTree>
    <p:extLst>
      <p:ext uri="{BB962C8B-B14F-4D97-AF65-F5344CB8AC3E}">
        <p14:creationId xmlns:p14="http://schemas.microsoft.com/office/powerpoint/2010/main" val="2839298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AF1E4BB-E1D8-40ED-9B41-B2C0F07A4FAC}" type="slidenum">
              <a:rPr lang="fr-FR" smtClean="0"/>
              <a:t>9</a:t>
            </a:fld>
            <a:endParaRPr lang="fr-FR"/>
          </a:p>
        </p:txBody>
      </p:sp>
    </p:spTree>
    <p:extLst>
      <p:ext uri="{BB962C8B-B14F-4D97-AF65-F5344CB8AC3E}">
        <p14:creationId xmlns:p14="http://schemas.microsoft.com/office/powerpoint/2010/main" val="667175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AF1E4BB-E1D8-40ED-9B41-B2C0F07A4FAC}" type="slidenum">
              <a:rPr lang="fr-FR" smtClean="0"/>
              <a:t>10</a:t>
            </a:fld>
            <a:endParaRPr lang="fr-FR"/>
          </a:p>
        </p:txBody>
      </p:sp>
    </p:spTree>
    <p:extLst>
      <p:ext uri="{BB962C8B-B14F-4D97-AF65-F5344CB8AC3E}">
        <p14:creationId xmlns:p14="http://schemas.microsoft.com/office/powerpoint/2010/main" val="2277779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AF1E4BB-E1D8-40ED-9B41-B2C0F07A4FAC}" type="slidenum">
              <a:rPr lang="fr-FR" smtClean="0"/>
              <a:t>11</a:t>
            </a:fld>
            <a:endParaRPr lang="fr-FR"/>
          </a:p>
        </p:txBody>
      </p:sp>
    </p:spTree>
    <p:extLst>
      <p:ext uri="{BB962C8B-B14F-4D97-AF65-F5344CB8AC3E}">
        <p14:creationId xmlns:p14="http://schemas.microsoft.com/office/powerpoint/2010/main" val="2950667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AF1E4BB-E1D8-40ED-9B41-B2C0F07A4FAC}" type="slidenum">
              <a:rPr lang="fr-FR" smtClean="0"/>
              <a:t>15</a:t>
            </a:fld>
            <a:endParaRPr lang="fr-FR"/>
          </a:p>
        </p:txBody>
      </p:sp>
    </p:spTree>
    <p:extLst>
      <p:ext uri="{BB962C8B-B14F-4D97-AF65-F5344CB8AC3E}">
        <p14:creationId xmlns:p14="http://schemas.microsoft.com/office/powerpoint/2010/main" val="219778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63A94E-AEB3-46D6-A12A-4A46E1822FE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4B8417F-7283-4C2C-9977-3F0EF9A8E4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4492018-3BE5-4B39-BA27-36692C07C080}"/>
              </a:ext>
            </a:extLst>
          </p:cNvPr>
          <p:cNvSpPr>
            <a:spLocks noGrp="1"/>
          </p:cNvSpPr>
          <p:nvPr>
            <p:ph type="dt" sz="half" idx="10"/>
          </p:nvPr>
        </p:nvSpPr>
        <p:spPr/>
        <p:txBody>
          <a:bodyPr/>
          <a:lstStyle/>
          <a:p>
            <a:fld id="{2C629B23-C6CE-4D6D-97A0-70C72F2CD8DD}" type="datetime1">
              <a:rPr lang="fr-FR" smtClean="0"/>
              <a:t>22/04/2024</a:t>
            </a:fld>
            <a:endParaRPr lang="fr-FR"/>
          </a:p>
        </p:txBody>
      </p:sp>
      <p:sp>
        <p:nvSpPr>
          <p:cNvPr id="5" name="Espace réservé du pied de page 4">
            <a:extLst>
              <a:ext uri="{FF2B5EF4-FFF2-40B4-BE49-F238E27FC236}">
                <a16:creationId xmlns:a16="http://schemas.microsoft.com/office/drawing/2014/main" id="{042840A9-B5C8-43A0-A03C-D1BE21B5602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9AF6FDD-5585-48A0-B18F-5E8CC0701C76}"/>
              </a:ext>
            </a:extLst>
          </p:cNvPr>
          <p:cNvSpPr>
            <a:spLocks noGrp="1"/>
          </p:cNvSpPr>
          <p:nvPr>
            <p:ph type="sldNum" sz="quarter" idx="12"/>
          </p:nvPr>
        </p:nvSpPr>
        <p:spPr/>
        <p:txBody>
          <a:bodyPr/>
          <a:lstStyle/>
          <a:p>
            <a:fld id="{A681D701-067C-4458-91DC-CE655197EDE4}" type="slidenum">
              <a:rPr lang="fr-FR" smtClean="0"/>
              <a:pPr/>
              <a:t>‹N°›</a:t>
            </a:fld>
            <a:endParaRPr lang="fr-FR"/>
          </a:p>
        </p:txBody>
      </p:sp>
    </p:spTree>
    <p:extLst>
      <p:ext uri="{BB962C8B-B14F-4D97-AF65-F5344CB8AC3E}">
        <p14:creationId xmlns:p14="http://schemas.microsoft.com/office/powerpoint/2010/main" val="3782799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9C0303-FB63-43E8-9F22-75BB5E87778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1B4172A-4416-4822-9C65-8AB94C83851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95DA101-1A90-4889-B6E6-E2969894B6B0}"/>
              </a:ext>
            </a:extLst>
          </p:cNvPr>
          <p:cNvSpPr>
            <a:spLocks noGrp="1"/>
          </p:cNvSpPr>
          <p:nvPr>
            <p:ph type="dt" sz="half" idx="10"/>
          </p:nvPr>
        </p:nvSpPr>
        <p:spPr/>
        <p:txBody>
          <a:bodyPr/>
          <a:lstStyle/>
          <a:p>
            <a:fld id="{85A07329-A3F9-40D9-A418-CD952D14A51D}" type="datetime1">
              <a:rPr lang="fr-FR" smtClean="0"/>
              <a:t>22/04/2024</a:t>
            </a:fld>
            <a:endParaRPr lang="fr-FR"/>
          </a:p>
        </p:txBody>
      </p:sp>
      <p:sp>
        <p:nvSpPr>
          <p:cNvPr id="5" name="Espace réservé du pied de page 4">
            <a:extLst>
              <a:ext uri="{FF2B5EF4-FFF2-40B4-BE49-F238E27FC236}">
                <a16:creationId xmlns:a16="http://schemas.microsoft.com/office/drawing/2014/main" id="{FEF0EE6D-19CD-4ADB-BC27-B464B034CD7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31B3AE0-E57E-4052-8478-D4E43FBEE056}"/>
              </a:ext>
            </a:extLst>
          </p:cNvPr>
          <p:cNvSpPr>
            <a:spLocks noGrp="1"/>
          </p:cNvSpPr>
          <p:nvPr>
            <p:ph type="sldNum" sz="quarter" idx="12"/>
          </p:nvPr>
        </p:nvSpPr>
        <p:spPr/>
        <p:txBody>
          <a:bodyPr/>
          <a:lstStyle/>
          <a:p>
            <a:fld id="{A681D701-067C-4458-91DC-CE655197EDE4}" type="slidenum">
              <a:rPr lang="fr-FR" smtClean="0"/>
              <a:pPr/>
              <a:t>‹N°›</a:t>
            </a:fld>
            <a:endParaRPr lang="fr-FR"/>
          </a:p>
        </p:txBody>
      </p:sp>
    </p:spTree>
    <p:extLst>
      <p:ext uri="{BB962C8B-B14F-4D97-AF65-F5344CB8AC3E}">
        <p14:creationId xmlns:p14="http://schemas.microsoft.com/office/powerpoint/2010/main" val="121655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C6FB8D5-FCEC-4DE2-B8A6-DDC2DF6643D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E6D77FC-F3EB-4284-A4E3-C6CC6F089A9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CF66300-30E5-4FB4-A380-7E4F88E0919B}"/>
              </a:ext>
            </a:extLst>
          </p:cNvPr>
          <p:cNvSpPr>
            <a:spLocks noGrp="1"/>
          </p:cNvSpPr>
          <p:nvPr>
            <p:ph type="dt" sz="half" idx="10"/>
          </p:nvPr>
        </p:nvSpPr>
        <p:spPr/>
        <p:txBody>
          <a:bodyPr/>
          <a:lstStyle/>
          <a:p>
            <a:fld id="{7A34AC00-B97E-4188-8B8E-03B1053F9E32}" type="datetime1">
              <a:rPr lang="fr-FR" smtClean="0"/>
              <a:t>22/04/2024</a:t>
            </a:fld>
            <a:endParaRPr lang="fr-FR"/>
          </a:p>
        </p:txBody>
      </p:sp>
      <p:sp>
        <p:nvSpPr>
          <p:cNvPr id="5" name="Espace réservé du pied de page 4">
            <a:extLst>
              <a:ext uri="{FF2B5EF4-FFF2-40B4-BE49-F238E27FC236}">
                <a16:creationId xmlns:a16="http://schemas.microsoft.com/office/drawing/2014/main" id="{9829D7EC-D05F-4896-9A03-0DF2EA29C78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0301675-D85A-4F17-9C25-06EA1FD77A19}"/>
              </a:ext>
            </a:extLst>
          </p:cNvPr>
          <p:cNvSpPr>
            <a:spLocks noGrp="1"/>
          </p:cNvSpPr>
          <p:nvPr>
            <p:ph type="sldNum" sz="quarter" idx="12"/>
          </p:nvPr>
        </p:nvSpPr>
        <p:spPr/>
        <p:txBody>
          <a:bodyPr/>
          <a:lstStyle/>
          <a:p>
            <a:fld id="{A681D701-067C-4458-91DC-CE655197EDE4}" type="slidenum">
              <a:rPr lang="fr-FR" smtClean="0"/>
              <a:pPr/>
              <a:t>‹N°›</a:t>
            </a:fld>
            <a:endParaRPr lang="fr-FR"/>
          </a:p>
        </p:txBody>
      </p:sp>
    </p:spTree>
    <p:extLst>
      <p:ext uri="{BB962C8B-B14F-4D97-AF65-F5344CB8AC3E}">
        <p14:creationId xmlns:p14="http://schemas.microsoft.com/office/powerpoint/2010/main" val="3267775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043F93-1D52-48DA-BBE2-757A604E6EA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FBD35E2-C216-4FEB-8439-0A1BE876920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CEED3D9-B4B2-451D-98CC-A63EE194C717}"/>
              </a:ext>
            </a:extLst>
          </p:cNvPr>
          <p:cNvSpPr>
            <a:spLocks noGrp="1"/>
          </p:cNvSpPr>
          <p:nvPr>
            <p:ph type="dt" sz="half" idx="10"/>
          </p:nvPr>
        </p:nvSpPr>
        <p:spPr/>
        <p:txBody>
          <a:bodyPr/>
          <a:lstStyle/>
          <a:p>
            <a:fld id="{FF2FBC63-5FA7-4896-BE70-AAB7305B37D7}" type="datetime1">
              <a:rPr lang="fr-FR" smtClean="0"/>
              <a:t>22/04/2024</a:t>
            </a:fld>
            <a:endParaRPr lang="fr-FR"/>
          </a:p>
        </p:txBody>
      </p:sp>
      <p:sp>
        <p:nvSpPr>
          <p:cNvPr id="5" name="Espace réservé du pied de page 4">
            <a:extLst>
              <a:ext uri="{FF2B5EF4-FFF2-40B4-BE49-F238E27FC236}">
                <a16:creationId xmlns:a16="http://schemas.microsoft.com/office/drawing/2014/main" id="{A3CCD726-378C-4460-9AB4-3458FFBF35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901C25C-2A5D-4418-871F-E70A224C634F}"/>
              </a:ext>
            </a:extLst>
          </p:cNvPr>
          <p:cNvSpPr>
            <a:spLocks noGrp="1"/>
          </p:cNvSpPr>
          <p:nvPr>
            <p:ph type="sldNum" sz="quarter" idx="12"/>
          </p:nvPr>
        </p:nvSpPr>
        <p:spPr/>
        <p:txBody>
          <a:bodyPr/>
          <a:lstStyle/>
          <a:p>
            <a:fld id="{A681D701-067C-4458-91DC-CE655197EDE4}" type="slidenum">
              <a:rPr lang="fr-FR" smtClean="0"/>
              <a:pPr/>
              <a:t>‹N°›</a:t>
            </a:fld>
            <a:endParaRPr lang="fr-FR"/>
          </a:p>
        </p:txBody>
      </p:sp>
    </p:spTree>
    <p:extLst>
      <p:ext uri="{BB962C8B-B14F-4D97-AF65-F5344CB8AC3E}">
        <p14:creationId xmlns:p14="http://schemas.microsoft.com/office/powerpoint/2010/main" val="4214734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DBD076-929E-4E34-BE62-4EBDB65EA10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20680FE-D462-420C-9047-2FB70B88ED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2138041-1095-4A1C-B41D-0144AA27D20A}"/>
              </a:ext>
            </a:extLst>
          </p:cNvPr>
          <p:cNvSpPr>
            <a:spLocks noGrp="1"/>
          </p:cNvSpPr>
          <p:nvPr>
            <p:ph type="dt" sz="half" idx="10"/>
          </p:nvPr>
        </p:nvSpPr>
        <p:spPr/>
        <p:txBody>
          <a:bodyPr/>
          <a:lstStyle/>
          <a:p>
            <a:fld id="{A20319FD-A276-4856-BA35-4A8272837525}" type="datetime1">
              <a:rPr lang="fr-FR" smtClean="0"/>
              <a:t>22/04/2024</a:t>
            </a:fld>
            <a:endParaRPr lang="fr-FR"/>
          </a:p>
        </p:txBody>
      </p:sp>
      <p:sp>
        <p:nvSpPr>
          <p:cNvPr id="5" name="Espace réservé du pied de page 4">
            <a:extLst>
              <a:ext uri="{FF2B5EF4-FFF2-40B4-BE49-F238E27FC236}">
                <a16:creationId xmlns:a16="http://schemas.microsoft.com/office/drawing/2014/main" id="{7FFB4A9A-061E-4AD1-9FC7-CBB8138C1D9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1A09FA0-625D-4A05-928A-B29E425420A2}"/>
              </a:ext>
            </a:extLst>
          </p:cNvPr>
          <p:cNvSpPr>
            <a:spLocks noGrp="1"/>
          </p:cNvSpPr>
          <p:nvPr>
            <p:ph type="sldNum" sz="quarter" idx="12"/>
          </p:nvPr>
        </p:nvSpPr>
        <p:spPr/>
        <p:txBody>
          <a:bodyPr/>
          <a:lstStyle/>
          <a:p>
            <a:fld id="{A681D701-067C-4458-91DC-CE655197EDE4}" type="slidenum">
              <a:rPr lang="fr-FR" smtClean="0"/>
              <a:pPr/>
              <a:t>‹N°›</a:t>
            </a:fld>
            <a:endParaRPr lang="fr-FR"/>
          </a:p>
        </p:txBody>
      </p:sp>
    </p:spTree>
    <p:extLst>
      <p:ext uri="{BB962C8B-B14F-4D97-AF65-F5344CB8AC3E}">
        <p14:creationId xmlns:p14="http://schemas.microsoft.com/office/powerpoint/2010/main" val="1333238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AC839F-A9A4-4694-A983-98497DE9908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3A386F0-E04B-4ED1-9516-E8A4C88FA56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44F9730-8488-4DC7-A0B0-B8E07EB6600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64601B1-44EB-40B5-9DA2-B2AD1EB12D82}"/>
              </a:ext>
            </a:extLst>
          </p:cNvPr>
          <p:cNvSpPr>
            <a:spLocks noGrp="1"/>
          </p:cNvSpPr>
          <p:nvPr>
            <p:ph type="dt" sz="half" idx="10"/>
          </p:nvPr>
        </p:nvSpPr>
        <p:spPr/>
        <p:txBody>
          <a:bodyPr/>
          <a:lstStyle/>
          <a:p>
            <a:fld id="{5602E435-6368-47BF-BC3C-F8F329EE9EBE}" type="datetime1">
              <a:rPr lang="fr-FR" smtClean="0"/>
              <a:t>22/04/2024</a:t>
            </a:fld>
            <a:endParaRPr lang="fr-FR"/>
          </a:p>
        </p:txBody>
      </p:sp>
      <p:sp>
        <p:nvSpPr>
          <p:cNvPr id="6" name="Espace réservé du pied de page 5">
            <a:extLst>
              <a:ext uri="{FF2B5EF4-FFF2-40B4-BE49-F238E27FC236}">
                <a16:creationId xmlns:a16="http://schemas.microsoft.com/office/drawing/2014/main" id="{9B4E1F02-10A7-4F30-91A6-4033B78579C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22F17A1-DCE2-4B2A-9555-AB678436E39C}"/>
              </a:ext>
            </a:extLst>
          </p:cNvPr>
          <p:cNvSpPr>
            <a:spLocks noGrp="1"/>
          </p:cNvSpPr>
          <p:nvPr>
            <p:ph type="sldNum" sz="quarter" idx="12"/>
          </p:nvPr>
        </p:nvSpPr>
        <p:spPr/>
        <p:txBody>
          <a:bodyPr/>
          <a:lstStyle/>
          <a:p>
            <a:fld id="{A681D701-067C-4458-91DC-CE655197EDE4}" type="slidenum">
              <a:rPr lang="fr-FR" smtClean="0"/>
              <a:pPr/>
              <a:t>‹N°›</a:t>
            </a:fld>
            <a:endParaRPr lang="fr-FR"/>
          </a:p>
        </p:txBody>
      </p:sp>
    </p:spTree>
    <p:extLst>
      <p:ext uri="{BB962C8B-B14F-4D97-AF65-F5344CB8AC3E}">
        <p14:creationId xmlns:p14="http://schemas.microsoft.com/office/powerpoint/2010/main" val="2684650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FA11BA-B8A9-4180-9F51-5FE2532AA27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7A8A360-BB95-454D-BE19-B86DD3A68A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19FB8CA-1673-4F91-BAF3-CFC6F841C7C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7E31E9C-6432-459B-B2A7-83D5259B7C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75863AF-B9C2-46C4-A79B-92EBA4013BA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EDF4679-025A-4F06-8391-824FEA047A72}"/>
              </a:ext>
            </a:extLst>
          </p:cNvPr>
          <p:cNvSpPr>
            <a:spLocks noGrp="1"/>
          </p:cNvSpPr>
          <p:nvPr>
            <p:ph type="dt" sz="half" idx="10"/>
          </p:nvPr>
        </p:nvSpPr>
        <p:spPr/>
        <p:txBody>
          <a:bodyPr/>
          <a:lstStyle/>
          <a:p>
            <a:fld id="{9F5AAB42-BEF6-4E77-BF07-C75CAAA0832D}" type="datetime1">
              <a:rPr lang="fr-FR" smtClean="0"/>
              <a:t>22/04/2024</a:t>
            </a:fld>
            <a:endParaRPr lang="fr-FR"/>
          </a:p>
        </p:txBody>
      </p:sp>
      <p:sp>
        <p:nvSpPr>
          <p:cNvPr id="8" name="Espace réservé du pied de page 7">
            <a:extLst>
              <a:ext uri="{FF2B5EF4-FFF2-40B4-BE49-F238E27FC236}">
                <a16:creationId xmlns:a16="http://schemas.microsoft.com/office/drawing/2014/main" id="{60893201-8E1F-4F77-BF65-D655ABE62CA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EA1A083-7A6F-49F5-B378-84D626108B7F}"/>
              </a:ext>
            </a:extLst>
          </p:cNvPr>
          <p:cNvSpPr>
            <a:spLocks noGrp="1"/>
          </p:cNvSpPr>
          <p:nvPr>
            <p:ph type="sldNum" sz="quarter" idx="12"/>
          </p:nvPr>
        </p:nvSpPr>
        <p:spPr/>
        <p:txBody>
          <a:bodyPr/>
          <a:lstStyle/>
          <a:p>
            <a:fld id="{A681D701-067C-4458-91DC-CE655197EDE4}" type="slidenum">
              <a:rPr lang="fr-FR" smtClean="0"/>
              <a:pPr/>
              <a:t>‹N°›</a:t>
            </a:fld>
            <a:endParaRPr lang="fr-FR"/>
          </a:p>
        </p:txBody>
      </p:sp>
    </p:spTree>
    <p:extLst>
      <p:ext uri="{BB962C8B-B14F-4D97-AF65-F5344CB8AC3E}">
        <p14:creationId xmlns:p14="http://schemas.microsoft.com/office/powerpoint/2010/main" val="3598428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642195-D050-4788-97A1-531EDF2D8CD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90664B7-58FB-4D94-A677-0493D125ADE1}"/>
              </a:ext>
            </a:extLst>
          </p:cNvPr>
          <p:cNvSpPr>
            <a:spLocks noGrp="1"/>
          </p:cNvSpPr>
          <p:nvPr>
            <p:ph type="dt" sz="half" idx="10"/>
          </p:nvPr>
        </p:nvSpPr>
        <p:spPr/>
        <p:txBody>
          <a:bodyPr/>
          <a:lstStyle/>
          <a:p>
            <a:fld id="{6B9D7FFF-FE9D-4CF0-B49E-DE6152BCE658}" type="datetime1">
              <a:rPr lang="fr-FR" smtClean="0"/>
              <a:t>22/04/2024</a:t>
            </a:fld>
            <a:endParaRPr lang="fr-FR"/>
          </a:p>
        </p:txBody>
      </p:sp>
      <p:sp>
        <p:nvSpPr>
          <p:cNvPr id="4" name="Espace réservé du pied de page 3">
            <a:extLst>
              <a:ext uri="{FF2B5EF4-FFF2-40B4-BE49-F238E27FC236}">
                <a16:creationId xmlns:a16="http://schemas.microsoft.com/office/drawing/2014/main" id="{09AB446A-02E9-47DD-9383-D8596D001B6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2E11CB9-5835-4189-8067-5B6FEEE6D6C2}"/>
              </a:ext>
            </a:extLst>
          </p:cNvPr>
          <p:cNvSpPr>
            <a:spLocks noGrp="1"/>
          </p:cNvSpPr>
          <p:nvPr>
            <p:ph type="sldNum" sz="quarter" idx="12"/>
          </p:nvPr>
        </p:nvSpPr>
        <p:spPr/>
        <p:txBody>
          <a:bodyPr/>
          <a:lstStyle/>
          <a:p>
            <a:fld id="{A681D701-067C-4458-91DC-CE655197EDE4}" type="slidenum">
              <a:rPr lang="fr-FR" smtClean="0"/>
              <a:pPr/>
              <a:t>‹N°›</a:t>
            </a:fld>
            <a:endParaRPr lang="fr-FR"/>
          </a:p>
        </p:txBody>
      </p:sp>
    </p:spTree>
    <p:extLst>
      <p:ext uri="{BB962C8B-B14F-4D97-AF65-F5344CB8AC3E}">
        <p14:creationId xmlns:p14="http://schemas.microsoft.com/office/powerpoint/2010/main" val="3356745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E340BCF-FFCA-4B87-A10B-97E3884ADE3D}"/>
              </a:ext>
            </a:extLst>
          </p:cNvPr>
          <p:cNvSpPr>
            <a:spLocks noGrp="1"/>
          </p:cNvSpPr>
          <p:nvPr>
            <p:ph type="dt" sz="half" idx="10"/>
          </p:nvPr>
        </p:nvSpPr>
        <p:spPr/>
        <p:txBody>
          <a:bodyPr/>
          <a:lstStyle/>
          <a:p>
            <a:fld id="{3D6C2CCD-2226-481A-A9EA-71497CA7C3A0}" type="datetime1">
              <a:rPr lang="fr-FR" smtClean="0"/>
              <a:t>22/04/2024</a:t>
            </a:fld>
            <a:endParaRPr lang="fr-FR"/>
          </a:p>
        </p:txBody>
      </p:sp>
      <p:sp>
        <p:nvSpPr>
          <p:cNvPr id="3" name="Espace réservé du pied de page 2">
            <a:extLst>
              <a:ext uri="{FF2B5EF4-FFF2-40B4-BE49-F238E27FC236}">
                <a16:creationId xmlns:a16="http://schemas.microsoft.com/office/drawing/2014/main" id="{F7D1C825-3164-4792-9CFF-195C2E4266D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BCC4D1B-0C0F-4A95-8112-0F75C67ABA4B}"/>
              </a:ext>
            </a:extLst>
          </p:cNvPr>
          <p:cNvSpPr>
            <a:spLocks noGrp="1"/>
          </p:cNvSpPr>
          <p:nvPr>
            <p:ph type="sldNum" sz="quarter" idx="12"/>
          </p:nvPr>
        </p:nvSpPr>
        <p:spPr/>
        <p:txBody>
          <a:bodyPr/>
          <a:lstStyle/>
          <a:p>
            <a:fld id="{A681D701-067C-4458-91DC-CE655197EDE4}" type="slidenum">
              <a:rPr lang="fr-FR" smtClean="0"/>
              <a:pPr/>
              <a:t>‹N°›</a:t>
            </a:fld>
            <a:endParaRPr lang="fr-FR"/>
          </a:p>
        </p:txBody>
      </p:sp>
    </p:spTree>
    <p:extLst>
      <p:ext uri="{BB962C8B-B14F-4D97-AF65-F5344CB8AC3E}">
        <p14:creationId xmlns:p14="http://schemas.microsoft.com/office/powerpoint/2010/main" val="4209500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9E688F-DF57-4415-9ACA-297638CA5CF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6B40267-75A9-4E67-B6A4-6B8CE1BBFC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B776C8E-C0F8-4722-A49B-F53A37FAA8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8B564A4-696E-4AE7-81AB-0254EC8033CD}"/>
              </a:ext>
            </a:extLst>
          </p:cNvPr>
          <p:cNvSpPr>
            <a:spLocks noGrp="1"/>
          </p:cNvSpPr>
          <p:nvPr>
            <p:ph type="dt" sz="half" idx="10"/>
          </p:nvPr>
        </p:nvSpPr>
        <p:spPr/>
        <p:txBody>
          <a:bodyPr/>
          <a:lstStyle/>
          <a:p>
            <a:fld id="{0CF20565-7F94-4FDF-AA18-3FDE2B9D7720}" type="datetime1">
              <a:rPr lang="fr-FR" smtClean="0"/>
              <a:t>22/04/2024</a:t>
            </a:fld>
            <a:endParaRPr lang="fr-FR"/>
          </a:p>
        </p:txBody>
      </p:sp>
      <p:sp>
        <p:nvSpPr>
          <p:cNvPr id="6" name="Espace réservé du pied de page 5">
            <a:extLst>
              <a:ext uri="{FF2B5EF4-FFF2-40B4-BE49-F238E27FC236}">
                <a16:creationId xmlns:a16="http://schemas.microsoft.com/office/drawing/2014/main" id="{AA93070C-4C11-434B-999A-5F6DE52647C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60A8EEE-2AAC-4308-A68D-5F686B650281}"/>
              </a:ext>
            </a:extLst>
          </p:cNvPr>
          <p:cNvSpPr>
            <a:spLocks noGrp="1"/>
          </p:cNvSpPr>
          <p:nvPr>
            <p:ph type="sldNum" sz="quarter" idx="12"/>
          </p:nvPr>
        </p:nvSpPr>
        <p:spPr/>
        <p:txBody>
          <a:bodyPr/>
          <a:lstStyle/>
          <a:p>
            <a:fld id="{A681D701-067C-4458-91DC-CE655197EDE4}" type="slidenum">
              <a:rPr lang="fr-FR" smtClean="0"/>
              <a:pPr/>
              <a:t>‹N°›</a:t>
            </a:fld>
            <a:endParaRPr lang="fr-FR"/>
          </a:p>
        </p:txBody>
      </p:sp>
    </p:spTree>
    <p:extLst>
      <p:ext uri="{BB962C8B-B14F-4D97-AF65-F5344CB8AC3E}">
        <p14:creationId xmlns:p14="http://schemas.microsoft.com/office/powerpoint/2010/main" val="4251056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1913FA-3F93-4D9E-9EAA-1E93A5E0D68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D0567E8-E278-436F-8D2A-B8E35D78DB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901FF63-8A5F-4886-969C-DEE858957A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8CBC8C6-BCB3-4473-ADA8-318C03BBBCFC}"/>
              </a:ext>
            </a:extLst>
          </p:cNvPr>
          <p:cNvSpPr>
            <a:spLocks noGrp="1"/>
          </p:cNvSpPr>
          <p:nvPr>
            <p:ph type="dt" sz="half" idx="10"/>
          </p:nvPr>
        </p:nvSpPr>
        <p:spPr/>
        <p:txBody>
          <a:bodyPr/>
          <a:lstStyle/>
          <a:p>
            <a:fld id="{F561E6B9-F907-43A6-B95B-ECD63F5DDADB}" type="datetime1">
              <a:rPr lang="fr-FR" smtClean="0"/>
              <a:t>22/04/2024</a:t>
            </a:fld>
            <a:endParaRPr lang="fr-FR"/>
          </a:p>
        </p:txBody>
      </p:sp>
      <p:sp>
        <p:nvSpPr>
          <p:cNvPr id="6" name="Espace réservé du pied de page 5">
            <a:extLst>
              <a:ext uri="{FF2B5EF4-FFF2-40B4-BE49-F238E27FC236}">
                <a16:creationId xmlns:a16="http://schemas.microsoft.com/office/drawing/2014/main" id="{1B757F77-6ED0-42CC-B587-92E350C985F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045757A-4AFA-4B7F-B121-F361E1FEE173}"/>
              </a:ext>
            </a:extLst>
          </p:cNvPr>
          <p:cNvSpPr>
            <a:spLocks noGrp="1"/>
          </p:cNvSpPr>
          <p:nvPr>
            <p:ph type="sldNum" sz="quarter" idx="12"/>
          </p:nvPr>
        </p:nvSpPr>
        <p:spPr/>
        <p:txBody>
          <a:bodyPr/>
          <a:lstStyle/>
          <a:p>
            <a:fld id="{A681D701-067C-4458-91DC-CE655197EDE4}" type="slidenum">
              <a:rPr lang="fr-FR" smtClean="0"/>
              <a:pPr/>
              <a:t>‹N°›</a:t>
            </a:fld>
            <a:endParaRPr lang="fr-FR"/>
          </a:p>
        </p:txBody>
      </p:sp>
    </p:spTree>
    <p:extLst>
      <p:ext uri="{BB962C8B-B14F-4D97-AF65-F5344CB8AC3E}">
        <p14:creationId xmlns:p14="http://schemas.microsoft.com/office/powerpoint/2010/main" val="1046319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835">
              <a:schemeClr val="accent1">
                <a:lumMod val="60000"/>
                <a:lumOff val="40000"/>
              </a:schemeClr>
            </a:gs>
            <a:gs pos="38670">
              <a:schemeClr val="accent1">
                <a:lumMod val="60000"/>
                <a:lumOff val="40000"/>
              </a:schemeClr>
            </a:gs>
            <a:gs pos="18000">
              <a:schemeClr val="accent1">
                <a:lumMod val="40000"/>
                <a:lumOff val="60000"/>
              </a:schemeClr>
            </a:gs>
            <a:gs pos="83000">
              <a:schemeClr val="accent1">
                <a:lumMod val="20000"/>
                <a:lumOff val="80000"/>
              </a:schemeClr>
            </a:gs>
          </a:gsLst>
          <a:lin ang="13500000" scaled="1"/>
          <a:tileRect/>
        </a:gra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9E654E5-8148-401D-A55C-00D0BFEAE7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FA13D01-1779-4D23-A8F5-C0FD8AA81A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E856362-0892-4052-9D10-FBCE98B63F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85FE80-5A07-495F-AF63-381B4329A31A}" type="datetime1">
              <a:rPr lang="fr-FR" smtClean="0"/>
              <a:t>22/04/2024</a:t>
            </a:fld>
            <a:endParaRPr lang="fr-FR"/>
          </a:p>
        </p:txBody>
      </p:sp>
      <p:sp>
        <p:nvSpPr>
          <p:cNvPr id="5" name="Espace réservé du pied de page 4">
            <a:extLst>
              <a:ext uri="{FF2B5EF4-FFF2-40B4-BE49-F238E27FC236}">
                <a16:creationId xmlns:a16="http://schemas.microsoft.com/office/drawing/2014/main" id="{4FFA060A-972A-4B55-87BD-70CEAFF18C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FCCAD31-541E-4634-8C02-C877860FB9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81D701-067C-4458-91DC-CE655197EDE4}" type="slidenum">
              <a:rPr lang="fr-FR" smtClean="0"/>
              <a:pPr/>
              <a:t>‹N°›</a:t>
            </a:fld>
            <a:endParaRPr lang="fr-FR"/>
          </a:p>
        </p:txBody>
      </p:sp>
    </p:spTree>
    <p:extLst>
      <p:ext uri="{BB962C8B-B14F-4D97-AF65-F5344CB8AC3E}">
        <p14:creationId xmlns:p14="http://schemas.microsoft.com/office/powerpoint/2010/main" val="3688866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atechese-par-la-parole.catholique.fr/2022-collection-11-communier#lecture-au-plus-pres-3"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hyperlink" Target="http://www.aelf.org/bible-liturgie/Mt/Evangile+de+J%C3%A9sus-Christ+selon+saint+Matthieu/chapitre/27" TargetMode="Externa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hyperlink" Target="http://www.aelf.org/bible-liturgie/Is/Livre+d%27Isa%C3%AFe/chapitre/53" TargetMode="Externa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www.catechese-par-la-parole.catholique.fr/images/collectionporteparole/communier/rep%C3%A8res/CPLP_communier-repere_Pessah.pdf"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www.interbible.org/interBible/decouverte/groupes/matthieu/intro02.htm"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www.liturgiecatholique.fr/Anamnese.html?var_recherche=anamnese"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www.eglise.catholique.fr/glossaire/eschatologie)/"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w2.vatican.va/content/benedict-xvi/fr/apost_exhortations/documents/hf_ben-xvi_exh_20070222_sacramentum-caritatis.html"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catechese-par-la-parole.catholique.fr/2022-collection-11-communier#paque-juive-2"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catechese-par-la-parole.catholique.fr/images/collectionporteparole/communier/rep%C3%A8res/CPLP_communier-repere_Pessah.pdf"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s://www.catechese-par-la-parole.catholique.fr/2022-collection-11-communier#videos-3"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hyperlink" Target="http://www.clerus.org/clerus/dati/1999-06/03-6/Jn065158.rtf.html"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hyperlink" Target="http://www.eglise.catholique.fr/glossaire/transsubstantiation/" TargetMode="Externa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hyperlink" Target="https://videotheque.cfrt.tv/video/manger-le-corps-du-christ-pourquoi/?_ga=2.3990384.1784673391.1549562153-1668912699.1549188910"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DB3F11D5-50F2-4C7C-8845-10D4C426196C}"/>
              </a:ext>
            </a:extLst>
          </p:cNvPr>
          <p:cNvSpPr txBox="1"/>
          <p:nvPr/>
        </p:nvSpPr>
        <p:spPr>
          <a:xfrm>
            <a:off x="4819661" y="693847"/>
            <a:ext cx="4456043" cy="1138773"/>
          </a:xfrm>
          <a:prstGeom prst="rect">
            <a:avLst/>
          </a:prstGeom>
          <a:noFill/>
        </p:spPr>
        <p:txBody>
          <a:bodyPr wrap="square">
            <a:spAutoFit/>
          </a:bodyPr>
          <a:lstStyle/>
          <a:p>
            <a:pPr algn="ctr"/>
            <a:r>
              <a:rPr lang="fr-FR" sz="2400" dirty="0"/>
              <a:t>Diaporama Infobulles Adultes</a:t>
            </a:r>
            <a:br>
              <a:rPr lang="fr-FR" sz="2400" dirty="0"/>
            </a:br>
            <a:r>
              <a:rPr lang="fr-FR" sz="2400" dirty="0"/>
              <a:t>Communier</a:t>
            </a:r>
          </a:p>
          <a:p>
            <a:pPr algn="ctr"/>
            <a:endParaRPr lang="fr-FR" sz="2000" dirty="0"/>
          </a:p>
        </p:txBody>
      </p:sp>
      <p:sp>
        <p:nvSpPr>
          <p:cNvPr id="9" name="ZoneTexte 6">
            <a:extLst>
              <a:ext uri="{FF2B5EF4-FFF2-40B4-BE49-F238E27FC236}">
                <a16:creationId xmlns:a16="http://schemas.microsoft.com/office/drawing/2014/main" id="{B47722C9-94EA-49E3-AA87-518033CBF6C6}"/>
              </a:ext>
            </a:extLst>
          </p:cNvPr>
          <p:cNvSpPr txBox="1">
            <a:spLocks noChangeArrowheads="1"/>
          </p:cNvSpPr>
          <p:nvPr/>
        </p:nvSpPr>
        <p:spPr bwMode="auto">
          <a:xfrm>
            <a:off x="253895" y="414158"/>
            <a:ext cx="4003016" cy="6124754"/>
          </a:xfrm>
          <a:prstGeom prst="rect">
            <a:avLst/>
          </a:prstGeom>
          <a:noFill/>
          <a:ln w="57150">
            <a:solidFill>
              <a:srgbClr val="0070C0"/>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fr-FR" altLang="fr-FR" sz="1400" b="1" dirty="0">
                <a:latin typeface="Times New Roman" panose="02020603050405020304" pitchFamily="18" charset="0"/>
                <a:cs typeface="Times New Roman" panose="02020603050405020304" pitchFamily="18" charset="0"/>
              </a:rPr>
              <a:t>Expressions choisies         	Diapos</a:t>
            </a:r>
          </a:p>
          <a:p>
            <a:pPr eaLnBrk="1" hangingPunct="1">
              <a:spcBef>
                <a:spcPct val="0"/>
              </a:spcBef>
              <a:buFontTx/>
              <a:buNone/>
              <a:defRPr/>
            </a:pPr>
            <a:r>
              <a:rPr lang="fr-FR" altLang="fr-FR" sz="1400" dirty="0">
                <a:latin typeface="Times New Roman" panose="02020603050405020304" pitchFamily="18" charset="0"/>
                <a:cs typeface="Times New Roman" panose="02020603050405020304" pitchFamily="18" charset="0"/>
              </a:rPr>
              <a:t>Préparer la Pâque		04 à 06 	  </a:t>
            </a:r>
          </a:p>
          <a:p>
            <a:pPr eaLnBrk="1" hangingPunct="1">
              <a:spcBef>
                <a:spcPct val="0"/>
              </a:spcBef>
              <a:buFontTx/>
              <a:buNone/>
              <a:defRPr/>
            </a:pPr>
            <a:r>
              <a:rPr lang="fr-FR" altLang="fr-FR" sz="1400" dirty="0">
                <a:latin typeface="Times New Roman" panose="02020603050405020304" pitchFamily="18" charset="0"/>
                <a:cs typeface="Times New Roman" panose="02020603050405020304" pitchFamily="18" charset="0"/>
              </a:rPr>
              <a:t>Quand l’heure fût venue		08 à 010</a:t>
            </a:r>
          </a:p>
          <a:p>
            <a:pPr eaLnBrk="1" hangingPunct="1">
              <a:spcBef>
                <a:spcPct val="0"/>
              </a:spcBef>
              <a:buFontTx/>
              <a:buNone/>
              <a:defRPr/>
            </a:pPr>
            <a:r>
              <a:rPr lang="fr-FR" altLang="fr-FR" sz="1400" dirty="0">
                <a:latin typeface="Times New Roman" panose="02020603050405020304" pitchFamily="18" charset="0"/>
                <a:cs typeface="Times New Roman" panose="02020603050405020304" pitchFamily="18" charset="0"/>
              </a:rPr>
              <a:t>Prit place à table	                    12 à 14</a:t>
            </a:r>
          </a:p>
          <a:p>
            <a:pPr eaLnBrk="1" hangingPunct="1">
              <a:spcBef>
                <a:spcPct val="0"/>
              </a:spcBef>
              <a:buFontTx/>
              <a:buNone/>
              <a:defRPr/>
            </a:pPr>
            <a:r>
              <a:rPr lang="fr-FR" altLang="fr-FR" sz="1400" dirty="0">
                <a:latin typeface="Times New Roman" panose="02020603050405020304" pitchFamily="18" charset="0"/>
                <a:cs typeface="Times New Roman" panose="02020603050405020304" pitchFamily="18" charset="0"/>
              </a:rPr>
              <a:t>Apôtres		                    16 à 18</a:t>
            </a:r>
          </a:p>
          <a:p>
            <a:pPr eaLnBrk="1" hangingPunct="1">
              <a:spcBef>
                <a:spcPct val="0"/>
              </a:spcBef>
              <a:buFontTx/>
              <a:buNone/>
              <a:defRPr/>
            </a:pPr>
            <a:r>
              <a:rPr lang="fr-FR" altLang="fr-FR" sz="1400" dirty="0">
                <a:latin typeface="Times New Roman" panose="02020603050405020304" pitchFamily="18" charset="0"/>
                <a:cs typeface="Times New Roman" panose="02020603050405020304" pitchFamily="18" charset="0"/>
              </a:rPr>
              <a:t>D’un grand désir	                    20 à 23 </a:t>
            </a:r>
          </a:p>
          <a:p>
            <a:pPr eaLnBrk="1" hangingPunct="1">
              <a:spcBef>
                <a:spcPct val="0"/>
              </a:spcBef>
              <a:buFontTx/>
              <a:buNone/>
              <a:defRPr/>
            </a:pPr>
            <a:r>
              <a:rPr lang="fr-FR" altLang="fr-FR" sz="1400" dirty="0">
                <a:latin typeface="Times New Roman" panose="02020603050405020304" pitchFamily="18" charset="0"/>
                <a:cs typeface="Times New Roman" panose="02020603050405020304" pitchFamily="18" charset="0"/>
              </a:rPr>
              <a:t>Manger cette Pâque     	                    25 à 29</a:t>
            </a:r>
          </a:p>
          <a:p>
            <a:pPr eaLnBrk="1" hangingPunct="1">
              <a:spcBef>
                <a:spcPct val="0"/>
              </a:spcBef>
              <a:buNone/>
              <a:defRPr/>
            </a:pPr>
            <a:r>
              <a:rPr lang="fr-FR" altLang="fr-FR" sz="1400" dirty="0">
                <a:latin typeface="Times New Roman" panose="02020603050405020304" pitchFamily="18" charset="0"/>
                <a:cs typeface="Times New Roman" panose="02020603050405020304" pitchFamily="18" charset="0"/>
              </a:rPr>
              <a:t>Avec vous avant de souffrir                 30 à 33</a:t>
            </a:r>
          </a:p>
          <a:p>
            <a:pPr eaLnBrk="1" hangingPunct="1">
              <a:spcBef>
                <a:spcPct val="0"/>
              </a:spcBef>
              <a:buFontTx/>
              <a:buNone/>
              <a:defRPr/>
            </a:pPr>
            <a:r>
              <a:rPr lang="fr-FR" altLang="fr-FR" sz="1400" dirty="0">
                <a:latin typeface="Times New Roman" panose="02020603050405020304" pitchFamily="18" charset="0"/>
                <a:cs typeface="Times New Roman" panose="02020603050405020304" pitchFamily="18" charset="0"/>
              </a:rPr>
              <a:t>Jamais plus	                                        35 à 37</a:t>
            </a:r>
          </a:p>
          <a:p>
            <a:pPr eaLnBrk="1" hangingPunct="1">
              <a:spcBef>
                <a:spcPct val="0"/>
              </a:spcBef>
              <a:buFontTx/>
              <a:buNone/>
              <a:defRPr/>
            </a:pPr>
            <a:r>
              <a:rPr lang="fr-FR" altLang="fr-FR" sz="1400" dirty="0">
                <a:latin typeface="Times New Roman" panose="02020603050405020304" pitchFamily="18" charset="0"/>
                <a:cs typeface="Times New Roman" panose="02020603050405020304" pitchFamily="18" charset="0"/>
              </a:rPr>
              <a:t>Accomplie dans le Royaume               39 à 44</a:t>
            </a:r>
          </a:p>
          <a:p>
            <a:pPr eaLnBrk="1" hangingPunct="1">
              <a:spcBef>
                <a:spcPct val="0"/>
              </a:spcBef>
              <a:buFontTx/>
              <a:buNone/>
              <a:defRPr/>
            </a:pPr>
            <a:r>
              <a:rPr lang="fr-FR" altLang="fr-FR" sz="1400" dirty="0">
                <a:latin typeface="Times New Roman" panose="02020603050405020304" pitchFamily="18" charset="0"/>
                <a:cs typeface="Times New Roman" panose="02020603050405020304" pitchFamily="18" charset="0"/>
              </a:rPr>
              <a:t>Coupe		                    46 à 48</a:t>
            </a:r>
          </a:p>
          <a:p>
            <a:pPr eaLnBrk="1" hangingPunct="1">
              <a:spcBef>
                <a:spcPct val="0"/>
              </a:spcBef>
              <a:buFontTx/>
              <a:buNone/>
              <a:defRPr/>
            </a:pPr>
            <a:r>
              <a:rPr lang="fr-FR" altLang="fr-FR" sz="1400" dirty="0">
                <a:latin typeface="Times New Roman" panose="02020603050405020304" pitchFamily="18" charset="0"/>
                <a:cs typeface="Times New Roman" panose="02020603050405020304" pitchFamily="18" charset="0"/>
              </a:rPr>
              <a:t>Prenez et partagez	                    50 à 53</a:t>
            </a:r>
          </a:p>
          <a:p>
            <a:pPr eaLnBrk="1" hangingPunct="1">
              <a:spcBef>
                <a:spcPct val="0"/>
              </a:spcBef>
              <a:buFontTx/>
              <a:buNone/>
              <a:defRPr/>
            </a:pPr>
            <a:r>
              <a:rPr lang="fr-FR" altLang="fr-FR" sz="1400" dirty="0">
                <a:latin typeface="Times New Roman" panose="02020603050405020304" pitchFamily="18" charset="0"/>
                <a:cs typeface="Times New Roman" panose="02020603050405020304" pitchFamily="18" charset="0"/>
              </a:rPr>
              <a:t>Fruit de la vigne	                    55 à 57</a:t>
            </a:r>
          </a:p>
          <a:p>
            <a:pPr eaLnBrk="1" hangingPunct="1">
              <a:spcBef>
                <a:spcPct val="0"/>
              </a:spcBef>
              <a:buFontTx/>
              <a:buNone/>
              <a:defRPr/>
            </a:pPr>
            <a:r>
              <a:rPr lang="fr-FR" altLang="fr-FR" sz="1400" dirty="0">
                <a:latin typeface="Times New Roman" panose="02020603050405020304" pitchFamily="18" charset="0"/>
                <a:cs typeface="Times New Roman" panose="02020603050405020304" pitchFamily="18" charset="0"/>
              </a:rPr>
              <a:t>Royaume de Dieu	                    59 à 61</a:t>
            </a:r>
          </a:p>
          <a:p>
            <a:pPr eaLnBrk="1" hangingPunct="1">
              <a:spcBef>
                <a:spcPct val="0"/>
              </a:spcBef>
              <a:buFontTx/>
              <a:buNone/>
              <a:defRPr/>
            </a:pPr>
            <a:r>
              <a:rPr lang="fr-FR" altLang="fr-FR" sz="1400" dirty="0">
                <a:latin typeface="Times New Roman" panose="02020603050405020304" pitchFamily="18" charset="0"/>
                <a:cs typeface="Times New Roman" panose="02020603050405020304" pitchFamily="18" charset="0"/>
              </a:rPr>
              <a:t>Ayant pris du pain	                    63 à 66</a:t>
            </a:r>
          </a:p>
          <a:p>
            <a:pPr eaLnBrk="1" hangingPunct="1">
              <a:spcBef>
                <a:spcPct val="0"/>
              </a:spcBef>
              <a:buFontTx/>
              <a:buNone/>
              <a:defRPr/>
            </a:pPr>
            <a:r>
              <a:rPr lang="fr-FR" altLang="fr-FR" sz="1400" dirty="0">
                <a:latin typeface="Times New Roman" panose="02020603050405020304" pitchFamily="18" charset="0"/>
                <a:cs typeface="Times New Roman" panose="02020603050405020304" pitchFamily="18" charset="0"/>
              </a:rPr>
              <a:t>Rendu grâce		                    68 à 70</a:t>
            </a:r>
          </a:p>
          <a:p>
            <a:pPr eaLnBrk="1" hangingPunct="1">
              <a:spcBef>
                <a:spcPct val="0"/>
              </a:spcBef>
              <a:buFontTx/>
              <a:buNone/>
              <a:defRPr/>
            </a:pPr>
            <a:r>
              <a:rPr lang="fr-FR" altLang="fr-FR" sz="1400" dirty="0">
                <a:latin typeface="Times New Roman" panose="02020603050405020304" pitchFamily="18" charset="0"/>
                <a:cs typeface="Times New Roman" panose="02020603050405020304" pitchFamily="18" charset="0"/>
              </a:rPr>
              <a:t>Rompit		                    72 à 74</a:t>
            </a:r>
          </a:p>
          <a:p>
            <a:pPr eaLnBrk="1" hangingPunct="1">
              <a:spcBef>
                <a:spcPct val="0"/>
              </a:spcBef>
              <a:buFontTx/>
              <a:buNone/>
              <a:defRPr/>
            </a:pPr>
            <a:r>
              <a:rPr lang="fr-FR" altLang="fr-FR" sz="1400" dirty="0">
                <a:latin typeface="Times New Roman" panose="02020603050405020304" pitchFamily="18" charset="0"/>
                <a:cs typeface="Times New Roman" panose="02020603050405020304" pitchFamily="18" charset="0"/>
              </a:rPr>
              <a:t>Et leur donna                                       76 à 78</a:t>
            </a:r>
          </a:p>
          <a:p>
            <a:pPr eaLnBrk="1" hangingPunct="1">
              <a:spcBef>
                <a:spcPct val="0"/>
              </a:spcBef>
              <a:buFontTx/>
              <a:buNone/>
              <a:defRPr/>
            </a:pPr>
            <a:r>
              <a:rPr lang="fr-FR" altLang="fr-FR" sz="1400" dirty="0">
                <a:latin typeface="Times New Roman" panose="02020603050405020304" pitchFamily="18" charset="0"/>
                <a:cs typeface="Times New Roman" panose="02020603050405020304" pitchFamily="18" charset="0"/>
              </a:rPr>
              <a:t>Ceci		                    80 à 82</a:t>
            </a:r>
          </a:p>
          <a:p>
            <a:pPr eaLnBrk="1" hangingPunct="1">
              <a:spcBef>
                <a:spcPct val="0"/>
              </a:spcBef>
              <a:buFontTx/>
              <a:buNone/>
              <a:defRPr/>
            </a:pPr>
            <a:r>
              <a:rPr lang="fr-FR" altLang="fr-FR" sz="1400" dirty="0">
                <a:latin typeface="Times New Roman" panose="02020603050405020304" pitchFamily="18" charset="0"/>
                <a:cs typeface="Times New Roman" panose="02020603050405020304" pitchFamily="18" charset="0"/>
              </a:rPr>
              <a:t>Est mon corps	                    84 à 86</a:t>
            </a:r>
          </a:p>
          <a:p>
            <a:pPr eaLnBrk="1" hangingPunct="1">
              <a:spcBef>
                <a:spcPct val="0"/>
              </a:spcBef>
              <a:buFontTx/>
              <a:buNone/>
              <a:defRPr/>
            </a:pPr>
            <a:r>
              <a:rPr lang="fr-FR" altLang="fr-FR" sz="1400" dirty="0">
                <a:latin typeface="Times New Roman" panose="02020603050405020304" pitchFamily="18" charset="0"/>
                <a:cs typeface="Times New Roman" panose="02020603050405020304" pitchFamily="18" charset="0"/>
              </a:rPr>
              <a:t>Faîtes cela en mémoire de moi            88 à 93	</a:t>
            </a:r>
          </a:p>
          <a:p>
            <a:pPr eaLnBrk="1" hangingPunct="1">
              <a:spcBef>
                <a:spcPct val="0"/>
              </a:spcBef>
              <a:buFontTx/>
              <a:buNone/>
              <a:defRPr/>
            </a:pPr>
            <a:r>
              <a:rPr lang="fr-FR" altLang="fr-FR" sz="1400" dirty="0">
                <a:latin typeface="Times New Roman" panose="02020603050405020304" pitchFamily="18" charset="0"/>
                <a:cs typeface="Times New Roman" panose="02020603050405020304" pitchFamily="18" charset="0"/>
              </a:rPr>
              <a:t>Après le repas	                    95 à 97</a:t>
            </a:r>
          </a:p>
          <a:p>
            <a:pPr eaLnBrk="1" hangingPunct="1">
              <a:spcBef>
                <a:spcPct val="0"/>
              </a:spcBef>
              <a:buFontTx/>
              <a:buNone/>
              <a:defRPr/>
            </a:pPr>
            <a:r>
              <a:rPr lang="fr-FR" altLang="fr-FR" sz="1400" dirty="0">
                <a:latin typeface="Times New Roman" panose="02020603050405020304" pitchFamily="18" charset="0"/>
                <a:cs typeface="Times New Roman" panose="02020603050405020304" pitchFamily="18" charset="0"/>
              </a:rPr>
              <a:t>Coupe de vin 	                    99 à 101</a:t>
            </a:r>
          </a:p>
          <a:p>
            <a:pPr eaLnBrk="1" hangingPunct="1">
              <a:spcBef>
                <a:spcPct val="0"/>
              </a:spcBef>
              <a:buFontTx/>
              <a:buNone/>
              <a:defRPr/>
            </a:pPr>
            <a:r>
              <a:rPr lang="fr-FR" altLang="fr-FR" sz="1400" dirty="0">
                <a:latin typeface="Times New Roman" panose="02020603050405020304" pitchFamily="18" charset="0"/>
                <a:cs typeface="Times New Roman" panose="02020603050405020304" pitchFamily="18" charset="0"/>
              </a:rPr>
              <a:t>Nouvelle Alliance                               103 à 105</a:t>
            </a:r>
          </a:p>
          <a:p>
            <a:pPr eaLnBrk="1" hangingPunct="1">
              <a:spcBef>
                <a:spcPct val="0"/>
              </a:spcBef>
              <a:buFontTx/>
              <a:buNone/>
              <a:defRPr/>
            </a:pPr>
            <a:r>
              <a:rPr lang="fr-FR" altLang="fr-FR" sz="1400" dirty="0">
                <a:latin typeface="Times New Roman" panose="02020603050405020304" pitchFamily="18" charset="0"/>
                <a:cs typeface="Times New Roman" panose="02020603050405020304" pitchFamily="18" charset="0"/>
              </a:rPr>
              <a:t>Sang                                                    107 à 110</a:t>
            </a:r>
          </a:p>
          <a:p>
            <a:pPr eaLnBrk="1" hangingPunct="1">
              <a:spcBef>
                <a:spcPct val="0"/>
              </a:spcBef>
              <a:buFontTx/>
              <a:buNone/>
              <a:defRPr/>
            </a:pPr>
            <a:r>
              <a:rPr lang="fr-FR" altLang="fr-FR" sz="1400" dirty="0">
                <a:latin typeface="Times New Roman" panose="02020603050405020304" pitchFamily="18" charset="0"/>
                <a:cs typeface="Times New Roman" panose="02020603050405020304" pitchFamily="18" charset="0"/>
              </a:rPr>
              <a:t>Répandu pour vous                             112 à 114</a:t>
            </a:r>
          </a:p>
          <a:p>
            <a:pPr eaLnBrk="1" hangingPunct="1">
              <a:spcBef>
                <a:spcPct val="0"/>
              </a:spcBef>
              <a:buFontTx/>
              <a:buNone/>
              <a:defRPr/>
            </a:pPr>
            <a:r>
              <a:rPr lang="fr-FR" altLang="fr-FR" sz="1400" dirty="0">
                <a:latin typeface="Times New Roman" panose="02020603050405020304" pitchFamily="18" charset="0"/>
                <a:cs typeface="Times New Roman" panose="02020603050405020304" pitchFamily="18" charset="0"/>
              </a:rPr>
              <a:t>Celui qui me livre	                   116 à 118</a:t>
            </a:r>
          </a:p>
        </p:txBody>
      </p:sp>
      <p:sp>
        <p:nvSpPr>
          <p:cNvPr id="10" name="Rectangle 1">
            <a:extLst>
              <a:ext uri="{FF2B5EF4-FFF2-40B4-BE49-F238E27FC236}">
                <a16:creationId xmlns:a16="http://schemas.microsoft.com/office/drawing/2014/main" id="{48829171-8E5E-4BB3-841C-17BB7256A05E}"/>
              </a:ext>
            </a:extLst>
          </p:cNvPr>
          <p:cNvSpPr>
            <a:spLocks noChangeArrowheads="1"/>
          </p:cNvSpPr>
          <p:nvPr/>
        </p:nvSpPr>
        <p:spPr bwMode="auto">
          <a:xfrm>
            <a:off x="6356560" y="1832620"/>
            <a:ext cx="5581545" cy="164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fr-FR" dirty="0">
              <a:effectLst/>
              <a:latin typeface="Times New Roman" panose="02020603050405020304" pitchFamily="18" charset="0"/>
              <a:ea typeface="Times New Roman" panose="02020603050405020304" pitchFamily="18" charset="0"/>
            </a:endParaRPr>
          </a:p>
          <a:p>
            <a:pPr algn="just">
              <a:lnSpc>
                <a:spcPct val="115000"/>
              </a:lnSpc>
              <a:spcAft>
                <a:spcPts val="1000"/>
              </a:spcAft>
            </a:pPr>
            <a:r>
              <a:rPr lang="fr-FR" sz="1800" b="1" dirty="0">
                <a:effectLst/>
                <a:latin typeface="Times New Roman" panose="02020603050405020304" pitchFamily="18" charset="0"/>
                <a:ea typeface="Calibri" panose="020F0502020204030204" pitchFamily="34" charset="0"/>
                <a:cs typeface="Times New Roman" panose="02020603050405020304" pitchFamily="18" charset="0"/>
              </a:rPr>
              <a:t>Luc 22,13-22 – Traduction liturgique.</a:t>
            </a:r>
            <a:r>
              <a:rPr lang="fr-FR" dirty="0">
                <a:latin typeface="Calibri" panose="020F0502020204030204" pitchFamily="34" charset="0"/>
                <a:ea typeface="Calibri" panose="020F0502020204030204" pitchFamily="34" charset="0"/>
                <a:cs typeface="Times New Roman" panose="02020603050405020304" pitchFamily="18" charset="0"/>
              </a:rPr>
              <a:t> </a:t>
            </a:r>
            <a:r>
              <a:rPr kumimoji="0" lang="fr-FR" altLang="fr-FR" sz="1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AELF</a:t>
            </a:r>
          </a:p>
          <a:p>
            <a:pPr marL="0" marR="0" lvl="0" indent="0" defTabSz="914400" eaLnBrk="1" fontAlgn="base" latinLnBrk="0" hangingPunct="1">
              <a:lnSpc>
                <a:spcPct val="100000"/>
              </a:lnSpc>
              <a:spcBef>
                <a:spcPct val="0"/>
              </a:spcBef>
              <a:spcAft>
                <a:spcPct val="0"/>
              </a:spcAft>
              <a:buClrTx/>
              <a:buSzTx/>
              <a:buFontTx/>
              <a:buNone/>
              <a:tabLst/>
              <a:defRPr/>
            </a:pPr>
            <a:r>
              <a:rPr kumimoji="0" lang="fr-FR" altLang="fr-FR"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Chacun choisit les mots </a:t>
            </a:r>
          </a:p>
          <a:p>
            <a:pPr marL="0" marR="0" lvl="0" indent="0" defTabSz="914400" eaLnBrk="1" fontAlgn="base" latinLnBrk="0" hangingPunct="1">
              <a:lnSpc>
                <a:spcPct val="100000"/>
              </a:lnSpc>
              <a:spcBef>
                <a:spcPct val="0"/>
              </a:spcBef>
              <a:spcAft>
                <a:spcPct val="0"/>
              </a:spcAft>
              <a:buClrTx/>
              <a:buSzTx/>
              <a:buFontTx/>
              <a:buNone/>
              <a:tabLst/>
              <a:defRPr/>
            </a:pPr>
            <a:r>
              <a:rPr kumimoji="0" lang="fr-FR" altLang="fr-FR"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à travailler parmi cette liste, </a:t>
            </a:r>
          </a:p>
          <a:p>
            <a:pPr marL="0" marR="0" lvl="0" indent="0" defTabSz="914400" eaLnBrk="1" fontAlgn="base" latinLnBrk="0" hangingPunct="1">
              <a:lnSpc>
                <a:spcPct val="100000"/>
              </a:lnSpc>
              <a:spcBef>
                <a:spcPct val="0"/>
              </a:spcBef>
              <a:spcAft>
                <a:spcPct val="0"/>
              </a:spcAft>
              <a:buClrTx/>
              <a:buSzTx/>
              <a:buFontTx/>
              <a:buNone/>
              <a:tabLst/>
              <a:defRPr/>
            </a:pPr>
            <a:r>
              <a:rPr kumimoji="0" lang="fr-FR" altLang="fr-FR"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ceux qui posent question, qui interpellent…</a:t>
            </a:r>
          </a:p>
        </p:txBody>
      </p:sp>
      <p:sp>
        <p:nvSpPr>
          <p:cNvPr id="11" name="Rectangle 5">
            <a:extLst>
              <a:ext uri="{FF2B5EF4-FFF2-40B4-BE49-F238E27FC236}">
                <a16:creationId xmlns:a16="http://schemas.microsoft.com/office/drawing/2014/main" id="{87D3FCAB-5260-4ABB-AB6B-46DB773F7826}"/>
              </a:ext>
            </a:extLst>
          </p:cNvPr>
          <p:cNvSpPr>
            <a:spLocks noChangeArrowheads="1"/>
          </p:cNvSpPr>
          <p:nvPr/>
        </p:nvSpPr>
        <p:spPr bwMode="auto">
          <a:xfrm>
            <a:off x="6610455" y="3561976"/>
            <a:ext cx="53276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 typeface="Arial" panose="020B0604020202020204" pitchFamily="34" charset="0"/>
              <a:buNone/>
            </a:pPr>
            <a:r>
              <a:rPr lang="fr-FR" altLang="fr-FR" dirty="0">
                <a:latin typeface="Times New Roman" panose="02020603050405020304" pitchFamily="18" charset="0"/>
                <a:cs typeface="Times New Roman" panose="02020603050405020304" pitchFamily="18" charset="0"/>
              </a:rPr>
              <a:t>Pour chaque expression importante du texte, 4 diapos </a:t>
            </a:r>
          </a:p>
          <a:p>
            <a:pPr eaLnBrk="1" hangingPunct="1">
              <a:spcBef>
                <a:spcPct val="20000"/>
              </a:spcBef>
              <a:buFontTx/>
              <a:buChar char="-"/>
            </a:pPr>
            <a:r>
              <a:rPr lang="fr-FR" altLang="fr-FR" dirty="0">
                <a:solidFill>
                  <a:schemeClr val="accent1"/>
                </a:solidFill>
                <a:latin typeface="Times New Roman" panose="02020603050405020304" pitchFamily="18" charset="0"/>
                <a:cs typeface="Times New Roman" panose="02020603050405020304" pitchFamily="18" charset="0"/>
              </a:rPr>
              <a:t>Bleue : </a:t>
            </a:r>
            <a:r>
              <a:rPr lang="fr-FR" altLang="fr-FR" dirty="0">
                <a:latin typeface="Times New Roman" panose="02020603050405020304" pitchFamily="18" charset="0"/>
                <a:cs typeface="Times New Roman" panose="02020603050405020304" pitchFamily="18" charset="0"/>
              </a:rPr>
              <a:t>le verset</a:t>
            </a:r>
          </a:p>
          <a:p>
            <a:pPr eaLnBrk="1" hangingPunct="1">
              <a:spcBef>
                <a:spcPct val="20000"/>
              </a:spcBef>
              <a:buFontTx/>
              <a:buChar char="-"/>
            </a:pPr>
            <a:r>
              <a:rPr lang="fr-FR" altLang="fr-FR" dirty="0">
                <a:solidFill>
                  <a:srgbClr val="FF0000"/>
                </a:solidFill>
                <a:latin typeface="Times New Roman" panose="02020603050405020304" pitchFamily="18" charset="0"/>
                <a:cs typeface="Times New Roman" panose="02020603050405020304" pitchFamily="18" charset="0"/>
              </a:rPr>
              <a:t>Rouge :</a:t>
            </a:r>
            <a:r>
              <a:rPr lang="fr-FR" altLang="fr-FR" dirty="0">
                <a:latin typeface="Times New Roman" panose="02020603050405020304" pitchFamily="18" charset="0"/>
                <a:cs typeface="Times New Roman" panose="02020603050405020304" pitchFamily="18" charset="0"/>
              </a:rPr>
              <a:t> les questions</a:t>
            </a:r>
          </a:p>
          <a:p>
            <a:pPr eaLnBrk="1" hangingPunct="1">
              <a:spcBef>
                <a:spcPct val="20000"/>
              </a:spcBef>
              <a:buFontTx/>
              <a:buChar char="-"/>
            </a:pPr>
            <a:r>
              <a:rPr lang="fr-FR" altLang="fr-FR" dirty="0">
                <a:solidFill>
                  <a:schemeClr val="accent6">
                    <a:lumMod val="75000"/>
                  </a:schemeClr>
                </a:solidFill>
                <a:latin typeface="Times New Roman" panose="02020603050405020304" pitchFamily="18" charset="0"/>
                <a:cs typeface="Times New Roman" panose="02020603050405020304" pitchFamily="18" charset="0"/>
              </a:rPr>
              <a:t>Verte :</a:t>
            </a:r>
            <a:r>
              <a:rPr lang="fr-FR" altLang="fr-FR" dirty="0">
                <a:latin typeface="Times New Roman" panose="02020603050405020304" pitchFamily="18" charset="0"/>
                <a:cs typeface="Times New Roman" panose="02020603050405020304" pitchFamily="18" charset="0"/>
              </a:rPr>
              <a:t> des rapprochements</a:t>
            </a:r>
          </a:p>
          <a:p>
            <a:pPr eaLnBrk="1" hangingPunct="1">
              <a:spcBef>
                <a:spcPct val="20000"/>
              </a:spcBef>
              <a:buFontTx/>
              <a:buChar char="-"/>
            </a:pPr>
            <a:r>
              <a:rPr lang="fr-FR" altLang="fr-FR" dirty="0">
                <a:solidFill>
                  <a:srgbClr val="FFFF00"/>
                </a:solidFill>
                <a:latin typeface="Times New Roman" panose="02020603050405020304" pitchFamily="18" charset="0"/>
                <a:cs typeface="Times New Roman" panose="02020603050405020304" pitchFamily="18" charset="0"/>
              </a:rPr>
              <a:t>Jaune : </a:t>
            </a:r>
            <a:r>
              <a:rPr lang="fr-FR" altLang="fr-FR" dirty="0">
                <a:latin typeface="Times New Roman" panose="02020603050405020304" pitchFamily="18" charset="0"/>
                <a:cs typeface="Times New Roman" panose="02020603050405020304" pitchFamily="18" charset="0"/>
              </a:rPr>
              <a:t>vers des sens possibles</a:t>
            </a:r>
          </a:p>
          <a:p>
            <a:pPr eaLnBrk="1" hangingPunct="1">
              <a:spcBef>
                <a:spcPct val="20000"/>
              </a:spcBef>
              <a:buFont typeface="Arial" panose="020B0604020202020204" pitchFamily="34" charset="0"/>
              <a:buNone/>
            </a:pPr>
            <a:r>
              <a:rPr lang="fr-FR" altLang="fr-FR" dirty="0">
                <a:latin typeface="Times New Roman" panose="02020603050405020304" pitchFamily="18" charset="0"/>
                <a:cs typeface="Times New Roman" panose="02020603050405020304" pitchFamily="18" charset="0"/>
              </a:rPr>
              <a:t>Après chaque diapo, l’animateur donne la parole, reformule, questionne. . </a:t>
            </a:r>
          </a:p>
        </p:txBody>
      </p:sp>
      <p:sp>
        <p:nvSpPr>
          <p:cNvPr id="12" name="ZoneTexte 11">
            <a:extLst>
              <a:ext uri="{FF2B5EF4-FFF2-40B4-BE49-F238E27FC236}">
                <a16:creationId xmlns:a16="http://schemas.microsoft.com/office/drawing/2014/main" id="{D880F55B-53FC-45B7-B9E0-92BD65C6A9DE}"/>
              </a:ext>
            </a:extLst>
          </p:cNvPr>
          <p:cNvSpPr txBox="1"/>
          <p:nvPr/>
        </p:nvSpPr>
        <p:spPr>
          <a:xfrm>
            <a:off x="6503505" y="5952538"/>
            <a:ext cx="4538870" cy="646331"/>
          </a:xfrm>
          <a:prstGeom prst="rect">
            <a:avLst/>
          </a:prstGeom>
          <a:noFill/>
        </p:spPr>
        <p:txBody>
          <a:bodyPr wrap="square">
            <a:spAutoFit/>
          </a:bodyPr>
          <a:lstStyle/>
          <a:p>
            <a:r>
              <a:rPr lang="fr-FR" dirty="0"/>
              <a:t>Voir fichier tableau infobulles</a:t>
            </a:r>
            <a:br>
              <a:rPr lang="fr-FR" dirty="0"/>
            </a:br>
            <a:r>
              <a:rPr lang="fr-FR" dirty="0">
                <a:hlinkClick r:id="rId3"/>
              </a:rPr>
              <a:t>Communier\Adultes\Lecture au plus près</a:t>
            </a:r>
            <a:endParaRPr lang="fr-FR" dirty="0"/>
          </a:p>
        </p:txBody>
      </p:sp>
      <p:pic>
        <p:nvPicPr>
          <p:cNvPr id="2" name="Image 1">
            <a:extLst>
              <a:ext uri="{FF2B5EF4-FFF2-40B4-BE49-F238E27FC236}">
                <a16:creationId xmlns:a16="http://schemas.microsoft.com/office/drawing/2014/main" id="{B03D850C-3997-0D80-F260-4E2228FEAF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810" y="136525"/>
            <a:ext cx="1854356" cy="2033604"/>
          </a:xfrm>
          <a:prstGeom prst="rect">
            <a:avLst/>
          </a:prstGeom>
        </p:spPr>
      </p:pic>
    </p:spTree>
    <p:extLst>
      <p:ext uri="{BB962C8B-B14F-4D97-AF65-F5344CB8AC3E}">
        <p14:creationId xmlns:p14="http://schemas.microsoft.com/office/powerpoint/2010/main" val="3683684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C932D8C-3BE8-4586-9666-D49DA6420723}"/>
              </a:ext>
            </a:extLst>
          </p:cNvPr>
          <p:cNvSpPr txBox="1"/>
          <p:nvPr/>
        </p:nvSpPr>
        <p:spPr>
          <a:xfrm>
            <a:off x="2072639" y="2855899"/>
            <a:ext cx="8203969" cy="1944150"/>
          </a:xfrm>
          <a:prstGeom prst="roundRect">
            <a:avLst/>
          </a:prstGeom>
          <a:noFill/>
          <a:ln w="57150">
            <a:solidFill>
              <a:srgbClr val="FFFF00"/>
            </a:solidFill>
          </a:ln>
        </p:spPr>
        <p:txBody>
          <a:bodyPr wrap="square">
            <a:spAutoFit/>
          </a:bodyPr>
          <a:lstStyle/>
          <a:p>
            <a:pPr algn="ctr">
              <a:lnSpc>
                <a:spcPct val="115000"/>
              </a:lnSpc>
              <a:spcAft>
                <a:spcPts val="1000"/>
              </a:spcAft>
            </a:pPr>
            <a:r>
              <a:rPr lang="fr-FR" sz="2400" dirty="0">
                <a:latin typeface="Times New Roman" panose="02020603050405020304" pitchFamily="18" charset="0"/>
                <a:cs typeface="Times New Roman" panose="02020603050405020304" pitchFamily="18" charset="0"/>
              </a:rPr>
              <a:t>L’heure est venue. La passion est imminente. C’est l’heure à laquelle Jésus va vivre sa pâque. C’est le « moment favorable » que Dieu a choisi pour faire œuvre de salut et réaliser en son Fils la promesse faite à Israël. </a:t>
            </a:r>
          </a:p>
        </p:txBody>
      </p:sp>
      <p:sp>
        <p:nvSpPr>
          <p:cNvPr id="4" name="ZoneTexte 3">
            <a:extLst>
              <a:ext uri="{FF2B5EF4-FFF2-40B4-BE49-F238E27FC236}">
                <a16:creationId xmlns:a16="http://schemas.microsoft.com/office/drawing/2014/main" id="{55BDBF3B-CFC2-C99C-928F-A92A17DF3AF9}"/>
              </a:ext>
            </a:extLst>
          </p:cNvPr>
          <p:cNvSpPr txBox="1"/>
          <p:nvPr/>
        </p:nvSpPr>
        <p:spPr>
          <a:xfrm>
            <a:off x="434339" y="300325"/>
            <a:ext cx="2797233"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Quand l’heure fut venue</a:t>
            </a:r>
            <a:endParaRPr lang="fr-FR" dirty="0">
              <a:solidFill>
                <a:srgbClr val="FF0000"/>
              </a:solidFill>
            </a:endParaRPr>
          </a:p>
        </p:txBody>
      </p:sp>
      <p:sp>
        <p:nvSpPr>
          <p:cNvPr id="2" name="Espace réservé du numéro de diapositive 1">
            <a:extLst>
              <a:ext uri="{FF2B5EF4-FFF2-40B4-BE49-F238E27FC236}">
                <a16:creationId xmlns:a16="http://schemas.microsoft.com/office/drawing/2014/main" id="{01E519B1-8A36-7587-A013-75E55E6249C4}"/>
              </a:ext>
            </a:extLst>
          </p:cNvPr>
          <p:cNvSpPr>
            <a:spLocks noGrp="1"/>
          </p:cNvSpPr>
          <p:nvPr>
            <p:ph type="sldNum" sz="quarter" idx="12"/>
          </p:nvPr>
        </p:nvSpPr>
        <p:spPr/>
        <p:txBody>
          <a:bodyPr/>
          <a:lstStyle/>
          <a:p>
            <a:fld id="{A681D701-067C-4458-91DC-CE655197EDE4}" type="slidenum">
              <a:rPr lang="fr-FR" smtClean="0"/>
              <a:pPr/>
              <a:t>10</a:t>
            </a:fld>
            <a:endParaRPr lang="fr-FR"/>
          </a:p>
        </p:txBody>
      </p:sp>
    </p:spTree>
    <p:extLst>
      <p:ext uri="{BB962C8B-B14F-4D97-AF65-F5344CB8AC3E}">
        <p14:creationId xmlns:p14="http://schemas.microsoft.com/office/powerpoint/2010/main" val="28783198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0908F1-8A62-4A04-AE33-DB20A6C29EB3}"/>
              </a:ext>
            </a:extLst>
          </p:cNvPr>
          <p:cNvSpPr txBox="1">
            <a:spLocks/>
          </p:cNvSpPr>
          <p:nvPr/>
        </p:nvSpPr>
        <p:spPr bwMode="auto">
          <a:xfrm>
            <a:off x="1337841" y="3792681"/>
            <a:ext cx="9516317" cy="2220769"/>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Après le repas, Jésus prend alors une autre coupe de vin - la troisième (il y en a 4 dans le seder), appelée « coupe de bénédiction ». </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algn="l"/>
            <a:r>
              <a:rPr lang="fr-FR" sz="2400" b="1" dirty="0">
                <a:latin typeface="Times New Roman" panose="02020603050405020304" pitchFamily="18" charset="0"/>
                <a:ea typeface="Calibri" panose="020F0502020204030204" pitchFamily="34" charset="0"/>
              </a:rPr>
              <a:t>Exode 24, 8 </a:t>
            </a:r>
            <a:r>
              <a:rPr lang="fr-FR" sz="2400" i="1" dirty="0">
                <a:latin typeface="Times New Roman" panose="02020603050405020304" pitchFamily="18" charset="0"/>
                <a:ea typeface="Calibri" panose="020F0502020204030204" pitchFamily="34" charset="0"/>
              </a:rPr>
              <a:t>Moïse prit le sang, en aspergea le peuple, et dit : « Voici le sang de l’Alliance que, sur la base de toutes ces paroles, le Seigneur a conclue avec vous. »</a:t>
            </a:r>
            <a:endParaRPr lang="fr-FR" sz="2400" dirty="0">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4F2528F4-A55E-34A1-C287-8C9A198AE7FC}"/>
              </a:ext>
            </a:extLst>
          </p:cNvPr>
          <p:cNvSpPr txBox="1"/>
          <p:nvPr/>
        </p:nvSpPr>
        <p:spPr>
          <a:xfrm>
            <a:off x="825366" y="388037"/>
            <a:ext cx="6097604"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Coupe de Vin </a:t>
            </a:r>
            <a:endParaRPr lang="fr-FR" dirty="0"/>
          </a:p>
        </p:txBody>
      </p:sp>
      <p:sp>
        <p:nvSpPr>
          <p:cNvPr id="3" name="Espace réservé du numéro de diapositive 2">
            <a:extLst>
              <a:ext uri="{FF2B5EF4-FFF2-40B4-BE49-F238E27FC236}">
                <a16:creationId xmlns:a16="http://schemas.microsoft.com/office/drawing/2014/main" id="{CFCC3B12-12C6-7C87-2108-06BDA6C546A2}"/>
              </a:ext>
            </a:extLst>
          </p:cNvPr>
          <p:cNvSpPr>
            <a:spLocks noGrp="1"/>
          </p:cNvSpPr>
          <p:nvPr>
            <p:ph type="sldNum" sz="quarter" idx="12"/>
          </p:nvPr>
        </p:nvSpPr>
        <p:spPr/>
        <p:txBody>
          <a:bodyPr/>
          <a:lstStyle/>
          <a:p>
            <a:fld id="{A681D701-067C-4458-91DC-CE655197EDE4}" type="slidenum">
              <a:rPr lang="fr-FR" smtClean="0"/>
              <a:pPr/>
              <a:t>100</a:t>
            </a:fld>
            <a:endParaRPr lang="fr-FR"/>
          </a:p>
        </p:txBody>
      </p:sp>
      <p:pic>
        <p:nvPicPr>
          <p:cNvPr id="5" name="Image 4">
            <a:extLst>
              <a:ext uri="{FF2B5EF4-FFF2-40B4-BE49-F238E27FC236}">
                <a16:creationId xmlns:a16="http://schemas.microsoft.com/office/drawing/2014/main" id="{0B9B3A2B-86E9-0DF7-B247-ADE6C3503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7447" y="346426"/>
            <a:ext cx="1945523" cy="3082574"/>
          </a:xfrm>
          <a:prstGeom prst="rect">
            <a:avLst/>
          </a:prstGeom>
        </p:spPr>
      </p:pic>
    </p:spTree>
    <p:extLst>
      <p:ext uri="{BB962C8B-B14F-4D97-AF65-F5344CB8AC3E}">
        <p14:creationId xmlns:p14="http://schemas.microsoft.com/office/powerpoint/2010/main" val="15664533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C33B3B9B-5DD5-42E4-A46C-4AD699CA35F8}"/>
              </a:ext>
            </a:extLst>
          </p:cNvPr>
          <p:cNvSpPr txBox="1">
            <a:spLocks/>
          </p:cNvSpPr>
          <p:nvPr/>
        </p:nvSpPr>
        <p:spPr bwMode="auto">
          <a:xfrm>
            <a:off x="1141874" y="4572000"/>
            <a:ext cx="9908251" cy="906904"/>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sz="2400" dirty="0">
                <a:latin typeface="Times New Roman" panose="02020603050405020304" pitchFamily="18" charset="0"/>
                <a:ea typeface="Calibri" panose="020F0502020204030204" pitchFamily="34" charset="0"/>
              </a:rPr>
              <a:t>Cette coupe est le signe de l’alliance, du sang répandu, versé pour le peuple. </a:t>
            </a:r>
            <a:endParaRPr lang="fr-FR" sz="2400" dirty="0">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B690E4E1-313D-A474-03C2-182FF38DE6C0}"/>
              </a:ext>
            </a:extLst>
          </p:cNvPr>
          <p:cNvSpPr txBox="1"/>
          <p:nvPr/>
        </p:nvSpPr>
        <p:spPr>
          <a:xfrm>
            <a:off x="825366" y="263721"/>
            <a:ext cx="6097604"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Coupe de Vin </a:t>
            </a:r>
            <a:endParaRPr lang="fr-FR" dirty="0"/>
          </a:p>
        </p:txBody>
      </p:sp>
      <p:sp>
        <p:nvSpPr>
          <p:cNvPr id="2" name="Espace réservé du numéro de diapositive 1">
            <a:extLst>
              <a:ext uri="{FF2B5EF4-FFF2-40B4-BE49-F238E27FC236}">
                <a16:creationId xmlns:a16="http://schemas.microsoft.com/office/drawing/2014/main" id="{4AF0106A-2BC8-4E43-9050-28D12E2E1D92}"/>
              </a:ext>
            </a:extLst>
          </p:cNvPr>
          <p:cNvSpPr>
            <a:spLocks noGrp="1"/>
          </p:cNvSpPr>
          <p:nvPr>
            <p:ph type="sldNum" sz="quarter" idx="12"/>
          </p:nvPr>
        </p:nvSpPr>
        <p:spPr/>
        <p:txBody>
          <a:bodyPr/>
          <a:lstStyle/>
          <a:p>
            <a:fld id="{A681D701-067C-4458-91DC-CE655197EDE4}" type="slidenum">
              <a:rPr lang="fr-FR" smtClean="0"/>
              <a:pPr/>
              <a:t>101</a:t>
            </a:fld>
            <a:endParaRPr lang="fr-FR"/>
          </a:p>
        </p:txBody>
      </p:sp>
      <p:pic>
        <p:nvPicPr>
          <p:cNvPr id="3" name="Image 2">
            <a:extLst>
              <a:ext uri="{FF2B5EF4-FFF2-40B4-BE49-F238E27FC236}">
                <a16:creationId xmlns:a16="http://schemas.microsoft.com/office/drawing/2014/main" id="{0B9B3A2B-86E9-0DF7-B247-ADE6C3503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6735" y="695398"/>
            <a:ext cx="1978527" cy="3134868"/>
          </a:xfrm>
          <a:prstGeom prst="rect">
            <a:avLst/>
          </a:prstGeom>
        </p:spPr>
      </p:pic>
    </p:spTree>
    <p:extLst>
      <p:ext uri="{BB962C8B-B14F-4D97-AF65-F5344CB8AC3E}">
        <p14:creationId xmlns:p14="http://schemas.microsoft.com/office/powerpoint/2010/main" val="28676682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4941A979-63A1-497B-ADC0-FD23EEA83C12}"/>
              </a:ext>
            </a:extLst>
          </p:cNvPr>
          <p:cNvSpPr txBox="1">
            <a:spLocks/>
          </p:cNvSpPr>
          <p:nvPr/>
        </p:nvSpPr>
        <p:spPr bwMode="auto">
          <a:xfrm>
            <a:off x="2027067" y="2519569"/>
            <a:ext cx="8137866" cy="1818861"/>
          </a:xfrm>
          <a:prstGeom prst="roundRect">
            <a:avLst/>
          </a:prstGeom>
          <a:noFill/>
          <a:ln w="76200">
            <a:solidFill>
              <a:srgbClr val="0070C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2700" dirty="0">
                <a:solidFill>
                  <a:srgbClr val="FF0000"/>
                </a:solidFill>
                <a:latin typeface="Times New Roman" panose="02020603050405020304" pitchFamily="18" charset="0"/>
                <a:ea typeface="Calibri" panose="020F0502020204030204" pitchFamily="34" charset="0"/>
              </a:rPr>
              <a:t>20 </a:t>
            </a:r>
            <a:r>
              <a:rPr lang="fr-FR" sz="2700" dirty="0">
                <a:latin typeface="Times New Roman" panose="02020603050405020304" pitchFamily="18" charset="0"/>
                <a:ea typeface="Calibri" panose="020F0502020204030204" pitchFamily="34" charset="0"/>
              </a:rPr>
              <a:t>Et pour la coupe, après le repas, il fit de même, en disant :</a:t>
            </a:r>
          </a:p>
          <a:p>
            <a:pPr algn="l" eaLnBrk="1" fontAlgn="auto" hangingPunct="1">
              <a:spcAft>
                <a:spcPts val="0"/>
              </a:spcAft>
              <a:defRPr/>
            </a:pPr>
            <a:r>
              <a:rPr lang="fr-FR" sz="2700" dirty="0">
                <a:latin typeface="Times New Roman" panose="02020603050405020304" pitchFamily="18" charset="0"/>
                <a:ea typeface="Calibri" panose="020F0502020204030204" pitchFamily="34" charset="0"/>
              </a:rPr>
              <a:t> « Cette coupe est </a:t>
            </a:r>
            <a:r>
              <a:rPr lang="fr-FR" sz="2700" dirty="0">
                <a:solidFill>
                  <a:srgbClr val="FF0000"/>
                </a:solidFill>
                <a:latin typeface="Times New Roman" panose="02020603050405020304" pitchFamily="18" charset="0"/>
                <a:ea typeface="Calibri" panose="020F0502020204030204" pitchFamily="34" charset="0"/>
              </a:rPr>
              <a:t>la nouvelle Alliance </a:t>
            </a:r>
            <a:r>
              <a:rPr lang="fr-FR" sz="2700" dirty="0">
                <a:latin typeface="Times New Roman" panose="02020603050405020304" pitchFamily="18" charset="0"/>
                <a:ea typeface="Calibri" panose="020F0502020204030204" pitchFamily="34" charset="0"/>
              </a:rPr>
              <a:t>en mon sang répandu pour vous</a:t>
            </a:r>
            <a:r>
              <a:rPr lang="fr-FR" sz="2700" baseline="30000" dirty="0">
                <a:latin typeface="Times New Roman" panose="02020603050405020304" pitchFamily="18" charset="0"/>
                <a:ea typeface="Calibri" panose="020F0502020204030204" pitchFamily="34" charset="0"/>
              </a:rPr>
              <a:t>1</a:t>
            </a:r>
            <a:r>
              <a:rPr lang="fr-FR" sz="2700" dirty="0">
                <a:latin typeface="Times New Roman" panose="02020603050405020304" pitchFamily="18" charset="0"/>
                <a:ea typeface="Calibri" panose="020F0502020204030204" pitchFamily="34" charset="0"/>
              </a:rPr>
              <a:t>.</a:t>
            </a:r>
          </a:p>
          <a:p>
            <a:pPr algn="l" eaLnBrk="1" fontAlgn="auto" hangingPunct="1">
              <a:spcAft>
                <a:spcPts val="0"/>
              </a:spcAft>
              <a:defRPr/>
            </a:pPr>
            <a:r>
              <a:rPr lang="fr-FR" sz="2200" dirty="0">
                <a:latin typeface="Times New Roman" panose="02020603050405020304" pitchFamily="18" charset="0"/>
                <a:ea typeface="Calibri" panose="020F0502020204030204" pitchFamily="34" charset="0"/>
              </a:rPr>
              <a:t>1 </a:t>
            </a:r>
            <a:r>
              <a:rPr lang="fr-FR" sz="2200" dirty="0">
                <a:latin typeface="Times New Roman" panose="02020603050405020304" pitchFamily="18" charset="0"/>
              </a:rPr>
              <a:t>répandu sans cesse pour vous </a:t>
            </a:r>
          </a:p>
        </p:txBody>
      </p:sp>
      <p:sp>
        <p:nvSpPr>
          <p:cNvPr id="2" name="Espace réservé du numéro de diapositive 1">
            <a:extLst>
              <a:ext uri="{FF2B5EF4-FFF2-40B4-BE49-F238E27FC236}">
                <a16:creationId xmlns:a16="http://schemas.microsoft.com/office/drawing/2014/main" id="{AD49D798-3049-48FB-280C-4A8EE73A3972}"/>
              </a:ext>
            </a:extLst>
          </p:cNvPr>
          <p:cNvSpPr>
            <a:spLocks noGrp="1"/>
          </p:cNvSpPr>
          <p:nvPr>
            <p:ph type="sldNum" sz="quarter" idx="12"/>
          </p:nvPr>
        </p:nvSpPr>
        <p:spPr/>
        <p:txBody>
          <a:bodyPr/>
          <a:lstStyle/>
          <a:p>
            <a:fld id="{A681D701-067C-4458-91DC-CE655197EDE4}" type="slidenum">
              <a:rPr lang="fr-FR" smtClean="0"/>
              <a:pPr/>
              <a:t>102</a:t>
            </a:fld>
            <a:endParaRPr lang="fr-FR" dirty="0"/>
          </a:p>
        </p:txBody>
      </p:sp>
    </p:spTree>
    <p:extLst>
      <p:ext uri="{BB962C8B-B14F-4D97-AF65-F5344CB8AC3E}">
        <p14:creationId xmlns:p14="http://schemas.microsoft.com/office/powerpoint/2010/main" val="41509889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7CE5B00-4424-43F7-B9FF-02FA16C145C4}"/>
              </a:ext>
            </a:extLst>
          </p:cNvPr>
          <p:cNvSpPr txBox="1"/>
          <p:nvPr/>
        </p:nvSpPr>
        <p:spPr>
          <a:xfrm>
            <a:off x="235853" y="246856"/>
            <a:ext cx="3723662" cy="385362"/>
          </a:xfrm>
          <a:prstGeom prst="rect">
            <a:avLst/>
          </a:prstGeom>
          <a:noFill/>
        </p:spPr>
        <p:txBody>
          <a:bodyPr wrap="square">
            <a:spAutoFit/>
          </a:bodyPr>
          <a:lstStyle/>
          <a:p>
            <a:pPr algn="ctr">
              <a:lnSpc>
                <a:spcPct val="115000"/>
              </a:lnSpc>
              <a:spcAft>
                <a:spcPts val="1000"/>
              </a:spcAft>
            </a:pPr>
            <a:r>
              <a:rPr lang="fr-FR" sz="1800">
                <a:solidFill>
                  <a:srgbClr val="FF0000"/>
                </a:solidFill>
                <a:effectLst/>
                <a:latin typeface="Times New Roman" panose="02020603050405020304" pitchFamily="18" charset="0"/>
                <a:ea typeface="Calibri" panose="020F0502020204030204" pitchFamily="34" charset="0"/>
              </a:rPr>
              <a:t>Nouvelle Alliance </a:t>
            </a:r>
            <a:endParaRPr lang="fr-FR"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D2CF2D87-51BA-4B04-8BDE-AEEA2B20F318}"/>
              </a:ext>
            </a:extLst>
          </p:cNvPr>
          <p:cNvSpPr txBox="1"/>
          <p:nvPr/>
        </p:nvSpPr>
        <p:spPr>
          <a:xfrm>
            <a:off x="1793899" y="4634030"/>
            <a:ext cx="8604202" cy="678484"/>
          </a:xfrm>
          <a:prstGeom prst="roundRect">
            <a:avLst/>
          </a:prstGeom>
          <a:noFill/>
          <a:ln w="57150">
            <a:solidFill>
              <a:srgbClr val="FF0000"/>
            </a:solidFill>
          </a:ln>
        </p:spPr>
        <p:txBody>
          <a:bodyPr wrap="square">
            <a:spAutoFit/>
          </a:bodyPr>
          <a:lstStyle/>
          <a:p>
            <a:pPr algn="ctr">
              <a:lnSpc>
                <a:spcPct val="115000"/>
              </a:lnSpc>
              <a:spcAft>
                <a:spcPts val="1000"/>
              </a:spcAft>
            </a:pPr>
            <a:r>
              <a:rPr lang="fr-FR" sz="3200">
                <a:effectLst/>
                <a:latin typeface="Times New Roman" panose="02020603050405020304" pitchFamily="18" charset="0"/>
                <a:ea typeface="Calibri" panose="020F0502020204030204" pitchFamily="34" charset="0"/>
              </a:rPr>
              <a:t>Quelle est cette nouvelle alliance ? </a:t>
            </a:r>
            <a:endParaRPr lang="fr-FR" sz="3200" dirty="0">
              <a:latin typeface="Times New Roman" panose="02020603050405020304" pitchFamily="18" charset="0"/>
              <a:cs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C94F8D49-7C50-CD32-D1C0-FCCC46DBA337}"/>
              </a:ext>
            </a:extLst>
          </p:cNvPr>
          <p:cNvSpPr>
            <a:spLocks noGrp="1"/>
          </p:cNvSpPr>
          <p:nvPr>
            <p:ph type="sldNum" sz="quarter" idx="12"/>
          </p:nvPr>
        </p:nvSpPr>
        <p:spPr/>
        <p:txBody>
          <a:bodyPr/>
          <a:lstStyle/>
          <a:p>
            <a:fld id="{A681D701-067C-4458-91DC-CE655197EDE4}" type="slidenum">
              <a:rPr lang="fr-FR" smtClean="0"/>
              <a:pPr/>
              <a:t>103</a:t>
            </a:fld>
            <a:endParaRPr lang="fr-FR"/>
          </a:p>
        </p:txBody>
      </p:sp>
      <p:pic>
        <p:nvPicPr>
          <p:cNvPr id="3" name="Image 2">
            <a:extLst>
              <a:ext uri="{FF2B5EF4-FFF2-40B4-BE49-F238E27FC236}">
                <a16:creationId xmlns:a16="http://schemas.microsoft.com/office/drawing/2014/main" id="{61E59F4E-0BB1-5AA9-06BF-1AE5064FD5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3549" y="835460"/>
            <a:ext cx="2424430" cy="3798570"/>
          </a:xfrm>
          <a:prstGeom prst="rect">
            <a:avLst/>
          </a:prstGeom>
        </p:spPr>
      </p:pic>
      <p:pic>
        <p:nvPicPr>
          <p:cNvPr id="5" name="Image 4">
            <a:extLst>
              <a:ext uri="{FF2B5EF4-FFF2-40B4-BE49-F238E27FC236}">
                <a16:creationId xmlns:a16="http://schemas.microsoft.com/office/drawing/2014/main" id="{95729FF1-8BB0-4B33-1B64-98CE27B949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310190">
            <a:off x="6951294" y="28138"/>
            <a:ext cx="6592066" cy="3246050"/>
          </a:xfrm>
          <a:prstGeom prst="rect">
            <a:avLst/>
          </a:prstGeom>
        </p:spPr>
      </p:pic>
    </p:spTree>
    <p:extLst>
      <p:ext uri="{BB962C8B-B14F-4D97-AF65-F5344CB8AC3E}">
        <p14:creationId xmlns:p14="http://schemas.microsoft.com/office/powerpoint/2010/main" val="26338629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0908F1-8A62-4A04-AE33-DB20A6C29EB3}"/>
              </a:ext>
            </a:extLst>
          </p:cNvPr>
          <p:cNvSpPr txBox="1">
            <a:spLocks/>
          </p:cNvSpPr>
          <p:nvPr/>
        </p:nvSpPr>
        <p:spPr bwMode="auto">
          <a:xfrm>
            <a:off x="952500" y="3429000"/>
            <a:ext cx="10286999" cy="3144218"/>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b="1" dirty="0">
                <a:latin typeface="Times New Roman" panose="02020603050405020304" pitchFamily="18" charset="0"/>
                <a:ea typeface="Calibri" panose="020F0502020204030204" pitchFamily="34" charset="0"/>
                <a:cs typeface="Times New Roman" panose="02020603050405020304" pitchFamily="18" charset="0"/>
              </a:rPr>
              <a:t>Jérémie 31, 31-34 </a:t>
            </a:r>
            <a:br>
              <a:rPr lang="fr-FR" sz="2400" b="1" dirty="0">
                <a:latin typeface="Times New Roman" panose="02020603050405020304" pitchFamily="18" charset="0"/>
                <a:ea typeface="Calibri" panose="020F0502020204030204" pitchFamily="34" charset="0"/>
                <a:cs typeface="Times New Roman" panose="02020603050405020304" pitchFamily="18" charset="0"/>
              </a:rPr>
            </a:br>
            <a:r>
              <a:rPr lang="fr-FR" sz="2400" i="1" dirty="0">
                <a:latin typeface="Times New Roman" panose="02020603050405020304" pitchFamily="18" charset="0"/>
                <a:ea typeface="Calibri" panose="020F0502020204030204" pitchFamily="34" charset="0"/>
                <a:cs typeface="Times New Roman" panose="02020603050405020304" pitchFamily="18" charset="0"/>
              </a:rPr>
              <a:t>33 Mais voici quelle sera l’Alliance que je conclurai avec la maison d’Israël quand ces jours-là seront passés – oracle du Seigneur. Je mettrai ma Loi au plus profond d’eux-mêmes ; je l’inscrirai sur leur cœur. Je serai leur Dieu, et ils seront mon peuple.</a:t>
            </a:r>
          </a:p>
          <a:p>
            <a:pPr algn="l">
              <a:lnSpc>
                <a:spcPct val="115000"/>
              </a:lnSpc>
              <a:spcAft>
                <a:spcPts val="1000"/>
              </a:spcAft>
            </a:pPr>
            <a:r>
              <a:rPr lang="fr-FR" sz="2400" b="1" dirty="0">
                <a:latin typeface="Times New Roman" panose="02020603050405020304" pitchFamily="18" charset="0"/>
                <a:ea typeface="Calibri" panose="020F0502020204030204" pitchFamily="34" charset="0"/>
                <a:cs typeface="Times New Roman" panose="02020603050405020304" pitchFamily="18" charset="0"/>
              </a:rPr>
              <a:t>Une alliance est annoncée. </a:t>
            </a:r>
          </a:p>
        </p:txBody>
      </p:sp>
      <p:sp>
        <p:nvSpPr>
          <p:cNvPr id="5" name="ZoneTexte 4">
            <a:extLst>
              <a:ext uri="{FF2B5EF4-FFF2-40B4-BE49-F238E27FC236}">
                <a16:creationId xmlns:a16="http://schemas.microsoft.com/office/drawing/2014/main" id="{DB8BB285-EAC2-87F9-F635-2F61B040D53D}"/>
              </a:ext>
            </a:extLst>
          </p:cNvPr>
          <p:cNvSpPr txBox="1"/>
          <p:nvPr/>
        </p:nvSpPr>
        <p:spPr>
          <a:xfrm>
            <a:off x="235853" y="275478"/>
            <a:ext cx="3723662" cy="385362"/>
          </a:xfrm>
          <a:prstGeom prst="rect">
            <a:avLst/>
          </a:prstGeom>
          <a:noFill/>
        </p:spPr>
        <p:txBody>
          <a:bodyPr wrap="square">
            <a:spAutoFit/>
          </a:bodyPr>
          <a:lstStyle/>
          <a:p>
            <a:pPr algn="ctr">
              <a:lnSpc>
                <a:spcPct val="115000"/>
              </a:lnSpc>
              <a:spcAft>
                <a:spcPts val="1000"/>
              </a:spcAft>
            </a:pPr>
            <a:r>
              <a:rPr lang="fr-FR" sz="1800">
                <a:solidFill>
                  <a:srgbClr val="FF0000"/>
                </a:solidFill>
                <a:effectLst/>
                <a:latin typeface="Times New Roman" panose="02020603050405020304" pitchFamily="18" charset="0"/>
                <a:ea typeface="Calibri" panose="020F0502020204030204" pitchFamily="34" charset="0"/>
              </a:rPr>
              <a:t>Nouvelle Alliance </a:t>
            </a:r>
            <a:endParaRPr lang="fr-FR"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0CC73539-8E7C-5CF1-00B0-BF6FBA4D0EA9}"/>
              </a:ext>
            </a:extLst>
          </p:cNvPr>
          <p:cNvSpPr>
            <a:spLocks noGrp="1"/>
          </p:cNvSpPr>
          <p:nvPr>
            <p:ph type="sldNum" sz="quarter" idx="12"/>
          </p:nvPr>
        </p:nvSpPr>
        <p:spPr/>
        <p:txBody>
          <a:bodyPr/>
          <a:lstStyle/>
          <a:p>
            <a:fld id="{A681D701-067C-4458-91DC-CE655197EDE4}" type="slidenum">
              <a:rPr lang="fr-FR" smtClean="0"/>
              <a:pPr/>
              <a:t>104</a:t>
            </a:fld>
            <a:endParaRPr lang="fr-FR"/>
          </a:p>
        </p:txBody>
      </p:sp>
      <p:pic>
        <p:nvPicPr>
          <p:cNvPr id="4" name="Image 3">
            <a:extLst>
              <a:ext uri="{FF2B5EF4-FFF2-40B4-BE49-F238E27FC236}">
                <a16:creationId xmlns:a16="http://schemas.microsoft.com/office/drawing/2014/main" id="{17C00BEF-B4AC-02A0-79C8-4EA3522A35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7283" y="660840"/>
            <a:ext cx="2006791" cy="3144218"/>
          </a:xfrm>
          <a:prstGeom prst="rect">
            <a:avLst/>
          </a:prstGeom>
        </p:spPr>
      </p:pic>
      <p:pic>
        <p:nvPicPr>
          <p:cNvPr id="6" name="Image 5">
            <a:extLst>
              <a:ext uri="{FF2B5EF4-FFF2-40B4-BE49-F238E27FC236}">
                <a16:creationId xmlns:a16="http://schemas.microsoft.com/office/drawing/2014/main" id="{50EFCADA-028A-1903-ED63-92B915E757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26353">
            <a:off x="6114110" y="-16604"/>
            <a:ext cx="7168249" cy="3529774"/>
          </a:xfrm>
          <a:prstGeom prst="rect">
            <a:avLst/>
          </a:prstGeom>
        </p:spPr>
      </p:pic>
    </p:spTree>
    <p:extLst>
      <p:ext uri="{BB962C8B-B14F-4D97-AF65-F5344CB8AC3E}">
        <p14:creationId xmlns:p14="http://schemas.microsoft.com/office/powerpoint/2010/main" val="4805056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C33B3B9B-5DD5-42E4-A46C-4AD699CA35F8}"/>
              </a:ext>
            </a:extLst>
          </p:cNvPr>
          <p:cNvSpPr txBox="1">
            <a:spLocks/>
          </p:cNvSpPr>
          <p:nvPr/>
        </p:nvSpPr>
        <p:spPr bwMode="auto">
          <a:xfrm>
            <a:off x="1247647" y="3010236"/>
            <a:ext cx="9808279" cy="2520396"/>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5000"/>
              </a:lnSpc>
              <a:spcAft>
                <a:spcPts val="1000"/>
              </a:spcAft>
            </a:pPr>
            <a:r>
              <a:rPr lang="fr-FR" sz="2400" dirty="0">
                <a:latin typeface="Times New Roman" panose="02020603050405020304" pitchFamily="18" charset="0"/>
                <a:ea typeface="Calibri" panose="020F0502020204030204" pitchFamily="34" charset="0"/>
              </a:rPr>
              <a:t>Jésus réalise la nouvelle Alliance prophétisée par Jérémie 31, 31-34 : </a:t>
            </a:r>
            <a:br>
              <a:rPr lang="fr-FR" sz="2400" dirty="0">
                <a:latin typeface="Times New Roman" panose="02020603050405020304" pitchFamily="18" charset="0"/>
                <a:ea typeface="Calibri" panose="020F0502020204030204" pitchFamily="34" charset="0"/>
              </a:rPr>
            </a:br>
            <a:r>
              <a:rPr lang="fr-FR" sz="2400" dirty="0">
                <a:latin typeface="Times New Roman" panose="02020603050405020304" pitchFamily="18" charset="0"/>
                <a:ea typeface="Calibri" panose="020F0502020204030204" pitchFamily="34" charset="0"/>
              </a:rPr>
              <a:t>Dieu renouvellera l'être humain et inscrira sa Loi sur le cœur de chacun ; chacun connaîtra Dieu. Qui boit à la coupe du Seigneur consent à partager sa condition filiale et accède dès à présent aux dons célestes caractéristiques des temps à venir.</a:t>
            </a:r>
            <a:endParaRPr lang="fr-FR"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B4EE2033-D5D0-F2E6-05A9-076BB4F0B41C}"/>
              </a:ext>
            </a:extLst>
          </p:cNvPr>
          <p:cNvSpPr txBox="1"/>
          <p:nvPr/>
        </p:nvSpPr>
        <p:spPr>
          <a:xfrm>
            <a:off x="437983" y="111462"/>
            <a:ext cx="3723662" cy="385362"/>
          </a:xfrm>
          <a:prstGeom prst="rect">
            <a:avLst/>
          </a:prstGeom>
          <a:noFill/>
        </p:spPr>
        <p:txBody>
          <a:bodyPr wrap="square">
            <a:spAutoFit/>
          </a:bodyPr>
          <a:lstStyle/>
          <a:p>
            <a:pPr algn="ctr">
              <a:lnSpc>
                <a:spcPct val="115000"/>
              </a:lnSpc>
              <a:spcAft>
                <a:spcPts val="1000"/>
              </a:spcAft>
            </a:pPr>
            <a:r>
              <a:rPr lang="fr-FR" sz="1800">
                <a:solidFill>
                  <a:srgbClr val="FF0000"/>
                </a:solidFill>
                <a:effectLst/>
                <a:latin typeface="Times New Roman" panose="02020603050405020304" pitchFamily="18" charset="0"/>
                <a:ea typeface="Calibri" panose="020F0502020204030204" pitchFamily="34" charset="0"/>
              </a:rPr>
              <a:t>Nouvelle Alliance </a:t>
            </a:r>
            <a:endParaRPr lang="fr-FR"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8BA2FD55-0253-B50D-C3D4-91709875A62B}"/>
              </a:ext>
            </a:extLst>
          </p:cNvPr>
          <p:cNvSpPr>
            <a:spLocks noGrp="1"/>
          </p:cNvSpPr>
          <p:nvPr>
            <p:ph type="sldNum" sz="quarter" idx="12"/>
          </p:nvPr>
        </p:nvSpPr>
        <p:spPr/>
        <p:txBody>
          <a:bodyPr/>
          <a:lstStyle/>
          <a:p>
            <a:fld id="{A681D701-067C-4458-91DC-CE655197EDE4}" type="slidenum">
              <a:rPr lang="fr-FR" smtClean="0"/>
              <a:pPr/>
              <a:t>105</a:t>
            </a:fld>
            <a:endParaRPr lang="fr-FR"/>
          </a:p>
        </p:txBody>
      </p:sp>
      <p:pic>
        <p:nvPicPr>
          <p:cNvPr id="5" name="Image 4">
            <a:extLst>
              <a:ext uri="{FF2B5EF4-FFF2-40B4-BE49-F238E27FC236}">
                <a16:creationId xmlns:a16="http://schemas.microsoft.com/office/drawing/2014/main" id="{2CCA0848-A694-7EC0-94B8-C42C314CE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422" y="111462"/>
            <a:ext cx="1838521" cy="2880575"/>
          </a:xfrm>
          <a:prstGeom prst="rect">
            <a:avLst/>
          </a:prstGeom>
        </p:spPr>
      </p:pic>
      <p:pic>
        <p:nvPicPr>
          <p:cNvPr id="6" name="Image 5">
            <a:extLst>
              <a:ext uri="{FF2B5EF4-FFF2-40B4-BE49-F238E27FC236}">
                <a16:creationId xmlns:a16="http://schemas.microsoft.com/office/drawing/2014/main" id="{C3332FC3-6C33-F533-7656-84447351C4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310190">
            <a:off x="8140448" y="270198"/>
            <a:ext cx="4293797" cy="2114342"/>
          </a:xfrm>
          <a:prstGeom prst="rect">
            <a:avLst/>
          </a:prstGeom>
        </p:spPr>
      </p:pic>
    </p:spTree>
    <p:extLst>
      <p:ext uri="{BB962C8B-B14F-4D97-AF65-F5344CB8AC3E}">
        <p14:creationId xmlns:p14="http://schemas.microsoft.com/office/powerpoint/2010/main" val="26209631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4941A979-63A1-497B-ADC0-FD23EEA83C12}"/>
              </a:ext>
            </a:extLst>
          </p:cNvPr>
          <p:cNvSpPr txBox="1">
            <a:spLocks/>
          </p:cNvSpPr>
          <p:nvPr/>
        </p:nvSpPr>
        <p:spPr bwMode="auto">
          <a:xfrm>
            <a:off x="2027067" y="2524539"/>
            <a:ext cx="8137866" cy="1808922"/>
          </a:xfrm>
          <a:prstGeom prst="roundRect">
            <a:avLst/>
          </a:prstGeom>
          <a:noFill/>
          <a:ln w="76200">
            <a:solidFill>
              <a:srgbClr val="0070C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2700" dirty="0">
                <a:solidFill>
                  <a:srgbClr val="FF0000"/>
                </a:solidFill>
                <a:latin typeface="Times New Roman" panose="02020603050405020304" pitchFamily="18" charset="0"/>
                <a:ea typeface="Calibri" panose="020F0502020204030204" pitchFamily="34" charset="0"/>
              </a:rPr>
              <a:t>20 </a:t>
            </a:r>
            <a:r>
              <a:rPr lang="fr-FR" sz="2700" dirty="0">
                <a:latin typeface="Times New Roman" panose="02020603050405020304" pitchFamily="18" charset="0"/>
                <a:ea typeface="Calibri" panose="020F0502020204030204" pitchFamily="34" charset="0"/>
              </a:rPr>
              <a:t>Et pour la coupe, après le repas, il fit de même, en disant : </a:t>
            </a:r>
          </a:p>
          <a:p>
            <a:pPr algn="l" eaLnBrk="1" fontAlgn="auto" hangingPunct="1">
              <a:spcAft>
                <a:spcPts val="0"/>
              </a:spcAft>
              <a:defRPr/>
            </a:pPr>
            <a:r>
              <a:rPr lang="fr-FR" sz="2700" dirty="0">
                <a:latin typeface="Times New Roman" panose="02020603050405020304" pitchFamily="18" charset="0"/>
                <a:ea typeface="Calibri" panose="020F0502020204030204" pitchFamily="34" charset="0"/>
              </a:rPr>
              <a:t>« Cette coupe est la nouvelle Alliance en mon </a:t>
            </a:r>
            <a:r>
              <a:rPr lang="fr-FR" sz="2700" dirty="0">
                <a:solidFill>
                  <a:srgbClr val="FF0000"/>
                </a:solidFill>
                <a:latin typeface="Times New Roman" panose="02020603050405020304" pitchFamily="18" charset="0"/>
                <a:ea typeface="Calibri" panose="020F0502020204030204" pitchFamily="34" charset="0"/>
              </a:rPr>
              <a:t>sang </a:t>
            </a:r>
            <a:r>
              <a:rPr lang="fr-FR" sz="2700" dirty="0">
                <a:latin typeface="Times New Roman" panose="02020603050405020304" pitchFamily="18" charset="0"/>
                <a:ea typeface="Calibri" panose="020F0502020204030204" pitchFamily="34" charset="0"/>
              </a:rPr>
              <a:t>répandu pour vous</a:t>
            </a:r>
            <a:r>
              <a:rPr lang="fr-FR" sz="2700" baseline="30000" dirty="0">
                <a:latin typeface="Times New Roman" panose="02020603050405020304" pitchFamily="18" charset="0"/>
                <a:ea typeface="Calibri" panose="020F0502020204030204" pitchFamily="34" charset="0"/>
              </a:rPr>
              <a:t>1</a:t>
            </a:r>
            <a:r>
              <a:rPr lang="fr-FR" sz="2700" dirty="0">
                <a:latin typeface="Times New Roman" panose="02020603050405020304" pitchFamily="18" charset="0"/>
                <a:ea typeface="Calibri" panose="020F0502020204030204" pitchFamily="34" charset="0"/>
              </a:rPr>
              <a:t>.</a:t>
            </a:r>
          </a:p>
          <a:p>
            <a:pPr algn="l" eaLnBrk="1" fontAlgn="auto" hangingPunct="1">
              <a:spcAft>
                <a:spcPts val="0"/>
              </a:spcAft>
              <a:defRPr/>
            </a:pPr>
            <a:r>
              <a:rPr lang="fr-FR" sz="2200" dirty="0">
                <a:latin typeface="Times New Roman" panose="02020603050405020304" pitchFamily="18" charset="0"/>
                <a:ea typeface="Calibri" panose="020F0502020204030204" pitchFamily="34" charset="0"/>
              </a:rPr>
              <a:t>1 </a:t>
            </a:r>
            <a:r>
              <a:rPr lang="fr-FR" sz="2200" dirty="0">
                <a:latin typeface="Times New Roman" panose="02020603050405020304" pitchFamily="18" charset="0"/>
              </a:rPr>
              <a:t>répandu sans cesse pour vous </a:t>
            </a:r>
          </a:p>
        </p:txBody>
      </p:sp>
      <p:sp>
        <p:nvSpPr>
          <p:cNvPr id="2" name="Espace réservé du numéro de diapositive 1">
            <a:extLst>
              <a:ext uri="{FF2B5EF4-FFF2-40B4-BE49-F238E27FC236}">
                <a16:creationId xmlns:a16="http://schemas.microsoft.com/office/drawing/2014/main" id="{AD49D798-3049-48FB-280C-4A8EE73A3972}"/>
              </a:ext>
            </a:extLst>
          </p:cNvPr>
          <p:cNvSpPr>
            <a:spLocks noGrp="1"/>
          </p:cNvSpPr>
          <p:nvPr>
            <p:ph type="sldNum" sz="quarter" idx="12"/>
          </p:nvPr>
        </p:nvSpPr>
        <p:spPr/>
        <p:txBody>
          <a:bodyPr/>
          <a:lstStyle/>
          <a:p>
            <a:fld id="{A681D701-067C-4458-91DC-CE655197EDE4}" type="slidenum">
              <a:rPr lang="fr-FR" smtClean="0"/>
              <a:pPr/>
              <a:t>106</a:t>
            </a:fld>
            <a:endParaRPr lang="fr-FR" dirty="0"/>
          </a:p>
        </p:txBody>
      </p:sp>
    </p:spTree>
    <p:extLst>
      <p:ext uri="{BB962C8B-B14F-4D97-AF65-F5344CB8AC3E}">
        <p14:creationId xmlns:p14="http://schemas.microsoft.com/office/powerpoint/2010/main" val="16830960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7CE5B00-4424-43F7-B9FF-02FA16C145C4}"/>
              </a:ext>
            </a:extLst>
          </p:cNvPr>
          <p:cNvSpPr txBox="1"/>
          <p:nvPr/>
        </p:nvSpPr>
        <p:spPr>
          <a:xfrm>
            <a:off x="0" y="77890"/>
            <a:ext cx="2129660" cy="385362"/>
          </a:xfrm>
          <a:prstGeom prst="rect">
            <a:avLst/>
          </a:prstGeom>
          <a:noFill/>
        </p:spPr>
        <p:txBody>
          <a:bodyPr wrap="square">
            <a:spAutoFit/>
          </a:bodyPr>
          <a:lstStyle/>
          <a:p>
            <a:pPr algn="ctr">
              <a:lnSpc>
                <a:spcPct val="115000"/>
              </a:lnSpc>
              <a:spcAft>
                <a:spcPts val="1000"/>
              </a:spcAft>
            </a:pPr>
            <a:r>
              <a:rPr lang="fr-FR" sz="1800" dirty="0">
                <a:solidFill>
                  <a:srgbClr val="FF0000"/>
                </a:solidFill>
                <a:effectLst/>
                <a:latin typeface="Times New Roman" panose="02020603050405020304" pitchFamily="18" charset="0"/>
                <a:ea typeface="Calibri" panose="020F0502020204030204" pitchFamily="34" charset="0"/>
              </a:rPr>
              <a:t>sang</a:t>
            </a:r>
            <a:endParaRPr lang="fr-FR"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D2CF2D87-51BA-4B04-8BDE-AEEA2B20F318}"/>
              </a:ext>
            </a:extLst>
          </p:cNvPr>
          <p:cNvSpPr txBox="1"/>
          <p:nvPr/>
        </p:nvSpPr>
        <p:spPr>
          <a:xfrm>
            <a:off x="1793899" y="4634030"/>
            <a:ext cx="8604202" cy="1415423"/>
          </a:xfrm>
          <a:prstGeom prst="roundRect">
            <a:avLst/>
          </a:prstGeom>
          <a:noFill/>
          <a:ln w="57150">
            <a:solidFill>
              <a:srgbClr val="FF0000"/>
            </a:solidFill>
          </a:ln>
        </p:spPr>
        <p:txBody>
          <a:bodyPr wrap="square">
            <a:spAutoFit/>
          </a:bodyPr>
          <a:lstStyle/>
          <a:p>
            <a:pPr>
              <a:lnSpc>
                <a:spcPct val="115000"/>
              </a:lnSpc>
              <a:spcAft>
                <a:spcPts val="1000"/>
              </a:spcAft>
            </a:pPr>
            <a:r>
              <a:rPr lang="fr-FR" sz="3200">
                <a:effectLst/>
                <a:latin typeface="Times New Roman" panose="02020603050405020304" pitchFamily="18" charset="0"/>
                <a:ea typeface="Calibri" panose="020F0502020204030204" pitchFamily="34" charset="0"/>
                <a:cs typeface="Times New Roman" panose="02020603050405020304" pitchFamily="18" charset="0"/>
              </a:rPr>
              <a:t>Comment du vin peut-il être le sang de l’alliance ? </a:t>
            </a:r>
            <a:endParaRPr lang="fr-FR" sz="2800">
              <a:effectLst/>
              <a:latin typeface="Calibri" panose="020F0502020204030204" pitchFamily="34" charset="0"/>
              <a:ea typeface="Calibri" panose="020F0502020204030204" pitchFamily="34" charset="0"/>
              <a:cs typeface="Times New Roman" panose="02020603050405020304" pitchFamily="18" charset="0"/>
            </a:endParaRPr>
          </a:p>
          <a:p>
            <a:r>
              <a:rPr lang="fr-FR" sz="3200">
                <a:effectLst/>
                <a:latin typeface="Times New Roman" panose="02020603050405020304" pitchFamily="18" charset="0"/>
                <a:ea typeface="Calibri" panose="020F0502020204030204" pitchFamily="34" charset="0"/>
              </a:rPr>
              <a:t>Quel est ce sang de l’alliance ? </a:t>
            </a:r>
            <a:endParaRPr lang="fr-FR" sz="3200" dirty="0">
              <a:latin typeface="Times New Roman" panose="02020603050405020304" pitchFamily="18" charset="0"/>
              <a:cs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C94F8D49-7C50-CD32-D1C0-FCCC46DBA337}"/>
              </a:ext>
            </a:extLst>
          </p:cNvPr>
          <p:cNvSpPr>
            <a:spLocks noGrp="1"/>
          </p:cNvSpPr>
          <p:nvPr>
            <p:ph type="sldNum" sz="quarter" idx="12"/>
          </p:nvPr>
        </p:nvSpPr>
        <p:spPr/>
        <p:txBody>
          <a:bodyPr/>
          <a:lstStyle/>
          <a:p>
            <a:fld id="{A681D701-067C-4458-91DC-CE655197EDE4}" type="slidenum">
              <a:rPr lang="fr-FR" smtClean="0"/>
              <a:pPr/>
              <a:t>107</a:t>
            </a:fld>
            <a:endParaRPr lang="fr-FR"/>
          </a:p>
        </p:txBody>
      </p:sp>
      <p:pic>
        <p:nvPicPr>
          <p:cNvPr id="3" name="Image 2">
            <a:extLst>
              <a:ext uri="{FF2B5EF4-FFF2-40B4-BE49-F238E27FC236}">
                <a16:creationId xmlns:a16="http://schemas.microsoft.com/office/drawing/2014/main" id="{CAB36E2B-7794-6414-DF8F-7F0420E9C5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748" y="632218"/>
            <a:ext cx="2424430" cy="3798570"/>
          </a:xfrm>
          <a:prstGeom prst="rect">
            <a:avLst/>
          </a:prstGeom>
        </p:spPr>
      </p:pic>
    </p:spTree>
    <p:extLst>
      <p:ext uri="{BB962C8B-B14F-4D97-AF65-F5344CB8AC3E}">
        <p14:creationId xmlns:p14="http://schemas.microsoft.com/office/powerpoint/2010/main" val="40590035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0908F1-8A62-4A04-AE33-DB20A6C29EB3}"/>
              </a:ext>
            </a:extLst>
          </p:cNvPr>
          <p:cNvSpPr txBox="1">
            <a:spLocks/>
          </p:cNvSpPr>
          <p:nvPr/>
        </p:nvSpPr>
        <p:spPr bwMode="auto">
          <a:xfrm>
            <a:off x="952498" y="3567685"/>
            <a:ext cx="10286999" cy="2498002"/>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b="1" dirty="0">
                <a:latin typeface="Times New Roman" panose="02020603050405020304" pitchFamily="18" charset="0"/>
                <a:ea typeface="Calibri" panose="020F0502020204030204" pitchFamily="34" charset="0"/>
                <a:cs typeface="Times New Roman" panose="02020603050405020304" pitchFamily="18" charset="0"/>
              </a:rPr>
              <a:t>Exode 12, 1-14, 21-23</a:t>
            </a:r>
            <a:r>
              <a:rPr lang="fr-FR" sz="2000" b="1" dirty="0">
                <a:latin typeface="Calibri" panose="020F0502020204030204" pitchFamily="34" charset="0"/>
                <a:ea typeface="Calibri" panose="020F0502020204030204" pitchFamily="34" charset="0"/>
                <a:cs typeface="Times New Roman" panose="02020603050405020304" pitchFamily="18" charset="0"/>
              </a:rPr>
              <a:t> </a:t>
            </a:r>
          </a:p>
          <a:p>
            <a:pPr algn="l">
              <a:lnSpc>
                <a:spcPct val="115000"/>
              </a:lnSpc>
              <a:spcAft>
                <a:spcPts val="1000"/>
              </a:spcAft>
            </a:pPr>
            <a:r>
              <a:rPr lang="fr-FR" sz="2400" i="1" dirty="0">
                <a:latin typeface="Times New Roman" panose="02020603050405020304" pitchFamily="18" charset="0"/>
                <a:ea typeface="Calibri" panose="020F0502020204030204" pitchFamily="34" charset="0"/>
                <a:cs typeface="Times New Roman" panose="02020603050405020304" pitchFamily="18" charset="0"/>
              </a:rPr>
              <a:t>13 Le sang sera pour vous un signe, sur les maisons où vous serez. Je verrai le sang, et je passerai : vous ne serez pas atteints par le fléau dont je frapperai le pays d’Égypte.</a:t>
            </a:r>
            <a:br>
              <a:rPr lang="fr-FR" sz="2000" i="1" dirty="0">
                <a:latin typeface="Calibri" panose="020F0502020204030204" pitchFamily="34" charset="0"/>
                <a:ea typeface="Calibri" panose="020F0502020204030204" pitchFamily="34" charset="0"/>
                <a:cs typeface="Times New Roman" panose="02020603050405020304" pitchFamily="18" charset="0"/>
              </a:rPr>
            </a:br>
            <a:r>
              <a:rPr lang="fr-FR" sz="2400" b="1" dirty="0">
                <a:latin typeface="Times New Roman" panose="02020603050405020304" pitchFamily="18" charset="0"/>
                <a:ea typeface="Calibri" panose="020F0502020204030204" pitchFamily="34" charset="0"/>
                <a:cs typeface="Times New Roman" panose="02020603050405020304" pitchFamily="18" charset="0"/>
              </a:rPr>
              <a:t>Le sang est déjà signe d’alliance dans le Premier Testament. </a:t>
            </a:r>
            <a:endParaRPr lang="fr-FR"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DB8BB285-EAC2-87F9-F635-2F61B040D53D}"/>
              </a:ext>
            </a:extLst>
          </p:cNvPr>
          <p:cNvSpPr txBox="1"/>
          <p:nvPr/>
        </p:nvSpPr>
        <p:spPr>
          <a:xfrm>
            <a:off x="166279" y="126390"/>
            <a:ext cx="2338382" cy="385362"/>
          </a:xfrm>
          <a:prstGeom prst="rect">
            <a:avLst/>
          </a:prstGeom>
          <a:noFill/>
        </p:spPr>
        <p:txBody>
          <a:bodyPr wrap="square">
            <a:spAutoFit/>
          </a:bodyPr>
          <a:lstStyle/>
          <a:p>
            <a:pPr algn="ctr">
              <a:lnSpc>
                <a:spcPct val="115000"/>
              </a:lnSpc>
              <a:spcAft>
                <a:spcPts val="1000"/>
              </a:spcAft>
            </a:pPr>
            <a:r>
              <a:rPr lang="fr-FR" sz="1800">
                <a:solidFill>
                  <a:srgbClr val="FF0000"/>
                </a:solidFill>
                <a:effectLst/>
                <a:latin typeface="Times New Roman" panose="02020603050405020304" pitchFamily="18" charset="0"/>
                <a:ea typeface="Calibri" panose="020F0502020204030204" pitchFamily="34" charset="0"/>
              </a:rPr>
              <a:t>sang</a:t>
            </a:r>
            <a:endParaRPr lang="fr-FR"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0CC73539-8E7C-5CF1-00B0-BF6FBA4D0EA9}"/>
              </a:ext>
            </a:extLst>
          </p:cNvPr>
          <p:cNvSpPr>
            <a:spLocks noGrp="1"/>
          </p:cNvSpPr>
          <p:nvPr>
            <p:ph type="sldNum" sz="quarter" idx="12"/>
          </p:nvPr>
        </p:nvSpPr>
        <p:spPr/>
        <p:txBody>
          <a:bodyPr/>
          <a:lstStyle/>
          <a:p>
            <a:fld id="{A681D701-067C-4458-91DC-CE655197EDE4}" type="slidenum">
              <a:rPr lang="fr-FR" smtClean="0"/>
              <a:pPr/>
              <a:t>108</a:t>
            </a:fld>
            <a:endParaRPr lang="fr-FR"/>
          </a:p>
        </p:txBody>
      </p:sp>
      <p:sp>
        <p:nvSpPr>
          <p:cNvPr id="8" name="Titre 1">
            <a:extLst>
              <a:ext uri="{FF2B5EF4-FFF2-40B4-BE49-F238E27FC236}">
                <a16:creationId xmlns:a16="http://schemas.microsoft.com/office/drawing/2014/main" id="{09E469E7-5434-BF2A-0BF7-883365E98B11}"/>
              </a:ext>
            </a:extLst>
          </p:cNvPr>
          <p:cNvSpPr txBox="1">
            <a:spLocks/>
          </p:cNvSpPr>
          <p:nvPr/>
        </p:nvSpPr>
        <p:spPr bwMode="auto">
          <a:xfrm>
            <a:off x="952499" y="1339046"/>
            <a:ext cx="10286999" cy="1791780"/>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b="1" dirty="0">
                <a:latin typeface="Times New Roman" panose="02020603050405020304" pitchFamily="18" charset="0"/>
                <a:ea typeface="Calibri" panose="020F0502020204030204" pitchFamily="34" charset="0"/>
              </a:rPr>
              <a:t>Exode 24, 6-9</a:t>
            </a:r>
            <a:r>
              <a:rPr lang="fr-FR" sz="2400" dirty="0">
                <a:latin typeface="Times New Roman" panose="02020603050405020304" pitchFamily="18" charset="0"/>
                <a:ea typeface="Calibri" panose="020F0502020204030204" pitchFamily="34" charset="0"/>
              </a:rPr>
              <a:t> </a:t>
            </a:r>
          </a:p>
          <a:p>
            <a:pPr algn="l">
              <a:lnSpc>
                <a:spcPct val="115000"/>
              </a:lnSpc>
              <a:spcAft>
                <a:spcPts val="1000"/>
              </a:spcAft>
            </a:pPr>
            <a:r>
              <a:rPr lang="fr-FR" sz="2400" i="1" dirty="0">
                <a:latin typeface="Times New Roman" panose="02020603050405020304" pitchFamily="18" charset="0"/>
                <a:ea typeface="Calibri" panose="020F0502020204030204" pitchFamily="34" charset="0"/>
              </a:rPr>
              <a:t>08 Moïse prit le sang, en aspergea le peuple, et dit : « Voici le sang de l’Alliance que, sur la base de toutes ces paroles, le Seigneur a conclue avec vous. </a:t>
            </a: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684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B8BB285-EAC2-87F9-F635-2F61B040D53D}"/>
              </a:ext>
            </a:extLst>
          </p:cNvPr>
          <p:cNvSpPr txBox="1"/>
          <p:nvPr/>
        </p:nvSpPr>
        <p:spPr>
          <a:xfrm>
            <a:off x="235853" y="275478"/>
            <a:ext cx="3723662" cy="385362"/>
          </a:xfrm>
          <a:prstGeom prst="rect">
            <a:avLst/>
          </a:prstGeom>
          <a:noFill/>
        </p:spPr>
        <p:txBody>
          <a:bodyPr wrap="square">
            <a:spAutoFit/>
          </a:bodyPr>
          <a:lstStyle/>
          <a:p>
            <a:pPr algn="ctr">
              <a:lnSpc>
                <a:spcPct val="115000"/>
              </a:lnSpc>
              <a:spcAft>
                <a:spcPts val="1000"/>
              </a:spcAft>
            </a:pPr>
            <a:r>
              <a:rPr lang="fr-FR" sz="1800">
                <a:solidFill>
                  <a:srgbClr val="FF0000"/>
                </a:solidFill>
                <a:effectLst/>
                <a:latin typeface="Times New Roman" panose="02020603050405020304" pitchFamily="18" charset="0"/>
                <a:ea typeface="Calibri" panose="020F0502020204030204" pitchFamily="34" charset="0"/>
              </a:rPr>
              <a:t>sang</a:t>
            </a:r>
            <a:endParaRPr lang="fr-FR"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0CC73539-8E7C-5CF1-00B0-BF6FBA4D0EA9}"/>
              </a:ext>
            </a:extLst>
          </p:cNvPr>
          <p:cNvSpPr>
            <a:spLocks noGrp="1"/>
          </p:cNvSpPr>
          <p:nvPr>
            <p:ph type="sldNum" sz="quarter" idx="12"/>
          </p:nvPr>
        </p:nvSpPr>
        <p:spPr/>
        <p:txBody>
          <a:bodyPr/>
          <a:lstStyle/>
          <a:p>
            <a:fld id="{A681D701-067C-4458-91DC-CE655197EDE4}" type="slidenum">
              <a:rPr lang="fr-FR" smtClean="0"/>
              <a:pPr/>
              <a:t>109</a:t>
            </a:fld>
            <a:endParaRPr lang="fr-FR"/>
          </a:p>
        </p:txBody>
      </p:sp>
      <p:sp>
        <p:nvSpPr>
          <p:cNvPr id="9" name="Titre 1">
            <a:extLst>
              <a:ext uri="{FF2B5EF4-FFF2-40B4-BE49-F238E27FC236}">
                <a16:creationId xmlns:a16="http://schemas.microsoft.com/office/drawing/2014/main" id="{A291D180-BBB7-B3AC-DD2C-2DD633DB4A94}"/>
              </a:ext>
            </a:extLst>
          </p:cNvPr>
          <p:cNvSpPr txBox="1">
            <a:spLocks/>
          </p:cNvSpPr>
          <p:nvPr/>
        </p:nvSpPr>
        <p:spPr bwMode="auto">
          <a:xfrm>
            <a:off x="755073" y="1890071"/>
            <a:ext cx="10290464" cy="1230816"/>
          </a:xfrm>
          <a:prstGeom prst="roundRect">
            <a:avLst>
              <a:gd name="adj" fmla="val 29175"/>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b="1" dirty="0">
                <a:latin typeface="Times New Roman" panose="02020603050405020304" pitchFamily="18" charset="0"/>
                <a:ea typeface="Calibri" panose="020F0502020204030204" pitchFamily="34" charset="0"/>
                <a:cs typeface="Times New Roman" panose="02020603050405020304" pitchFamily="18" charset="0"/>
              </a:rPr>
              <a:t>Genèse 9, 04 </a:t>
            </a:r>
            <a:r>
              <a:rPr lang="fr-FR" sz="2400" i="1" dirty="0">
                <a:latin typeface="Times New Roman" panose="02020603050405020304" pitchFamily="18" charset="0"/>
                <a:ea typeface="Calibri" panose="020F0502020204030204" pitchFamily="34" charset="0"/>
                <a:cs typeface="Times New Roman" panose="02020603050405020304" pitchFamily="18" charset="0"/>
              </a:rPr>
              <a:t>Mais, avec la chair, vous ne mangerez pas le principe de vie, c’est-à-dire le sang.</a:t>
            </a:r>
            <a:endParaRPr lang="fr-FR"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re 1">
            <a:extLst>
              <a:ext uri="{FF2B5EF4-FFF2-40B4-BE49-F238E27FC236}">
                <a16:creationId xmlns:a16="http://schemas.microsoft.com/office/drawing/2014/main" id="{6BFBECF5-922E-0D31-8F35-17772674375E}"/>
              </a:ext>
            </a:extLst>
          </p:cNvPr>
          <p:cNvSpPr txBox="1">
            <a:spLocks/>
          </p:cNvSpPr>
          <p:nvPr/>
        </p:nvSpPr>
        <p:spPr bwMode="auto">
          <a:xfrm>
            <a:off x="755073" y="3762572"/>
            <a:ext cx="10290464" cy="1880546"/>
          </a:xfrm>
          <a:prstGeom prst="roundRect">
            <a:avLst>
              <a:gd name="adj" fmla="val 28059"/>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b="1" dirty="0">
                <a:latin typeface="Times New Roman" panose="02020603050405020304" pitchFamily="18" charset="0"/>
                <a:ea typeface="Calibri" panose="020F0502020204030204" pitchFamily="34" charset="0"/>
                <a:cs typeface="Times New Roman" panose="02020603050405020304" pitchFamily="18" charset="0"/>
              </a:rPr>
              <a:t>Deutéronome 12, 23</a:t>
            </a:r>
            <a:r>
              <a:rPr lang="fr-FR" sz="2400" i="1" dirty="0">
                <a:latin typeface="Times New Roman" panose="02020603050405020304" pitchFamily="18" charset="0"/>
                <a:ea typeface="Calibri" panose="020F0502020204030204" pitchFamily="34" charset="0"/>
                <a:cs typeface="Times New Roman" panose="02020603050405020304" pitchFamily="18" charset="0"/>
              </a:rPr>
              <a:t> Cependant, garde-toi fermement de consommer le sang, car le sang, c’est la vie, et tu ne dois pas manger la vie avec la chair.</a:t>
            </a:r>
            <a:br>
              <a:rPr lang="fr-FR" sz="2000" i="1" dirty="0">
                <a:latin typeface="Calibri" panose="020F0502020204030204" pitchFamily="34" charset="0"/>
                <a:ea typeface="Calibri" panose="020F0502020204030204" pitchFamily="34" charset="0"/>
                <a:cs typeface="Times New Roman" panose="02020603050405020304" pitchFamily="18" charset="0"/>
              </a:rPr>
            </a:br>
            <a:r>
              <a:rPr lang="fr-FR" sz="2400" b="1" dirty="0">
                <a:latin typeface="Times New Roman" panose="02020603050405020304" pitchFamily="18" charset="0"/>
                <a:ea typeface="Calibri" panose="020F0502020204030204" pitchFamily="34" charset="0"/>
              </a:rPr>
              <a:t>Le sang est la vie même. </a:t>
            </a:r>
            <a:endParaRPr lang="fr-FR"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4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472E6DA4-87E1-4B81-89BB-CF2FED9AE509}"/>
              </a:ext>
            </a:extLst>
          </p:cNvPr>
          <p:cNvSpPr txBox="1">
            <a:spLocks/>
          </p:cNvSpPr>
          <p:nvPr/>
        </p:nvSpPr>
        <p:spPr bwMode="auto">
          <a:xfrm>
            <a:off x="2477488" y="2780396"/>
            <a:ext cx="6835477" cy="1680559"/>
          </a:xfrm>
          <a:prstGeom prst="roundRect">
            <a:avLst/>
          </a:prstGeom>
          <a:noFill/>
          <a:ln w="76200">
            <a:solidFill>
              <a:srgbClr val="0070C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2400" b="1" dirty="0">
                <a:solidFill>
                  <a:srgbClr val="C00000"/>
                </a:solidFill>
                <a:latin typeface="Times New Roman" panose="02020603050405020304" pitchFamily="18" charset="0"/>
                <a:cs typeface="Times New Roman" panose="02020603050405020304" pitchFamily="18" charset="0"/>
              </a:rPr>
              <a:t>14 </a:t>
            </a:r>
            <a:r>
              <a:rPr lang="fr-FR" sz="2400" dirty="0">
                <a:latin typeface="Times New Roman" panose="02020603050405020304" pitchFamily="18" charset="0"/>
                <a:cs typeface="Times New Roman" panose="02020603050405020304" pitchFamily="18" charset="0"/>
              </a:rPr>
              <a:t>Quand l’heure fut venue, Jésus</a:t>
            </a:r>
            <a:r>
              <a:rPr lang="fr-FR" sz="2400" b="1" dirty="0">
                <a:solidFill>
                  <a:srgbClr val="C00000"/>
                </a:solidFill>
                <a:latin typeface="Times New Roman" panose="02020603050405020304" pitchFamily="18" charset="0"/>
                <a:cs typeface="Times New Roman" panose="02020603050405020304" pitchFamily="18" charset="0"/>
              </a:rPr>
              <a:t> prit place à table</a:t>
            </a:r>
            <a:r>
              <a:rPr lang="fr-FR" sz="2400" dirty="0">
                <a:latin typeface="Times New Roman" panose="02020603050405020304" pitchFamily="18" charset="0"/>
                <a:cs typeface="Times New Roman" panose="02020603050405020304" pitchFamily="18" charset="0"/>
              </a:rPr>
              <a:t>, </a:t>
            </a:r>
          </a:p>
          <a:p>
            <a:pPr algn="l" eaLnBrk="1" fontAlgn="auto" hangingPunct="1">
              <a:spcAft>
                <a:spcPts val="0"/>
              </a:spcAft>
              <a:defRPr/>
            </a:pPr>
            <a:r>
              <a:rPr lang="fr-FR" sz="2400" dirty="0">
                <a:latin typeface="Times New Roman" panose="02020603050405020304" pitchFamily="18" charset="0"/>
                <a:cs typeface="Times New Roman" panose="02020603050405020304" pitchFamily="18" charset="0"/>
              </a:rPr>
              <a:t>et les Apôtres</a:t>
            </a:r>
            <a:r>
              <a:rPr lang="fr-FR" sz="2400" b="1" dirty="0">
                <a:solidFill>
                  <a:srgbClr val="C00000"/>
                </a:solidFill>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avec lui.</a:t>
            </a:r>
            <a:endParaRPr lang="fr-FR" sz="2400" i="1" dirty="0">
              <a:latin typeface="Times New Roman" panose="02020603050405020304" pitchFamily="18" charset="0"/>
              <a:cs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ABE3F894-14C4-DAE0-1052-9B839EE3BAEF}"/>
              </a:ext>
            </a:extLst>
          </p:cNvPr>
          <p:cNvSpPr>
            <a:spLocks noGrp="1"/>
          </p:cNvSpPr>
          <p:nvPr>
            <p:ph type="sldNum" sz="quarter" idx="12"/>
          </p:nvPr>
        </p:nvSpPr>
        <p:spPr/>
        <p:txBody>
          <a:bodyPr/>
          <a:lstStyle/>
          <a:p>
            <a:fld id="{A681D701-067C-4458-91DC-CE655197EDE4}" type="slidenum">
              <a:rPr lang="fr-FR" smtClean="0"/>
              <a:pPr/>
              <a:t>11</a:t>
            </a:fld>
            <a:endParaRPr lang="fr-FR"/>
          </a:p>
        </p:txBody>
      </p:sp>
      <p:pic>
        <p:nvPicPr>
          <p:cNvPr id="3" name="Image 2">
            <a:extLst>
              <a:ext uri="{FF2B5EF4-FFF2-40B4-BE49-F238E27FC236}">
                <a16:creationId xmlns:a16="http://schemas.microsoft.com/office/drawing/2014/main" id="{7BBD2A93-0B80-1E31-6D16-D1794D36B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148" y="221427"/>
            <a:ext cx="2333414" cy="2558969"/>
          </a:xfrm>
          <a:prstGeom prst="rect">
            <a:avLst/>
          </a:prstGeom>
        </p:spPr>
      </p:pic>
    </p:spTree>
    <p:extLst>
      <p:ext uri="{BB962C8B-B14F-4D97-AF65-F5344CB8AC3E}">
        <p14:creationId xmlns:p14="http://schemas.microsoft.com/office/powerpoint/2010/main" val="15484928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C33B3B9B-5DD5-42E4-A46C-4AD699CA35F8}"/>
              </a:ext>
            </a:extLst>
          </p:cNvPr>
          <p:cNvSpPr txBox="1">
            <a:spLocks/>
          </p:cNvSpPr>
          <p:nvPr/>
        </p:nvSpPr>
        <p:spPr bwMode="auto">
          <a:xfrm>
            <a:off x="1191860" y="3432151"/>
            <a:ext cx="9808279" cy="2873688"/>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5000"/>
              </a:lnSpc>
              <a:spcAft>
                <a:spcPts val="1000"/>
              </a:spcAft>
            </a:pPr>
            <a:r>
              <a:rPr lang="fr-FR" sz="2400" dirty="0">
                <a:latin typeface="Times New Roman" panose="02020603050405020304" pitchFamily="18" charset="0"/>
                <a:ea typeface="Calibri" panose="020F0502020204030204" pitchFamily="34" charset="0"/>
              </a:rPr>
              <a:t>« Pour nous et pour notre salut, il descendit du ciel… » proclamons-nous dans le credo : c’est bien le « pour nous » de Dieu que le Christ est venu signifier inconditionnellement jusqu’à donner sa vie. C’est ce « pour nous » de Dieu, cette vie donnée par amour qui nous sauve. À notre tour, nous sommes invités à faire de même pour ceux vers qui nous sommes envoyés.   H Cousin p 295</a:t>
            </a:r>
            <a:endParaRPr lang="fr-FR"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B4EE2033-D5D0-F2E6-05A9-076BB4F0B41C}"/>
              </a:ext>
            </a:extLst>
          </p:cNvPr>
          <p:cNvSpPr txBox="1"/>
          <p:nvPr/>
        </p:nvSpPr>
        <p:spPr>
          <a:xfrm>
            <a:off x="436816" y="157107"/>
            <a:ext cx="1510087" cy="385362"/>
          </a:xfrm>
          <a:prstGeom prst="rect">
            <a:avLst/>
          </a:prstGeom>
          <a:noFill/>
        </p:spPr>
        <p:txBody>
          <a:bodyPr wrap="square">
            <a:spAutoFit/>
          </a:bodyPr>
          <a:lstStyle/>
          <a:p>
            <a:pPr algn="ctr">
              <a:lnSpc>
                <a:spcPct val="115000"/>
              </a:lnSpc>
              <a:spcAft>
                <a:spcPts val="1000"/>
              </a:spcAft>
            </a:pPr>
            <a:r>
              <a:rPr lang="fr-FR" sz="1800" dirty="0">
                <a:solidFill>
                  <a:srgbClr val="FF0000"/>
                </a:solidFill>
                <a:effectLst/>
                <a:latin typeface="Times New Roman" panose="02020603050405020304" pitchFamily="18" charset="0"/>
                <a:ea typeface="Calibri" panose="020F0502020204030204" pitchFamily="34" charset="0"/>
              </a:rPr>
              <a:t>sang</a:t>
            </a:r>
            <a:endParaRPr lang="fr-FR"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8BA2FD55-0253-B50D-C3D4-91709875A62B}"/>
              </a:ext>
            </a:extLst>
          </p:cNvPr>
          <p:cNvSpPr>
            <a:spLocks noGrp="1"/>
          </p:cNvSpPr>
          <p:nvPr>
            <p:ph type="sldNum" sz="quarter" idx="12"/>
          </p:nvPr>
        </p:nvSpPr>
        <p:spPr/>
        <p:txBody>
          <a:bodyPr/>
          <a:lstStyle/>
          <a:p>
            <a:fld id="{A681D701-067C-4458-91DC-CE655197EDE4}" type="slidenum">
              <a:rPr lang="fr-FR" smtClean="0"/>
              <a:pPr/>
              <a:t>110</a:t>
            </a:fld>
            <a:endParaRPr lang="fr-FR"/>
          </a:p>
        </p:txBody>
      </p:sp>
      <p:sp>
        <p:nvSpPr>
          <p:cNvPr id="4" name="Titre 1">
            <a:extLst>
              <a:ext uri="{FF2B5EF4-FFF2-40B4-BE49-F238E27FC236}">
                <a16:creationId xmlns:a16="http://schemas.microsoft.com/office/drawing/2014/main" id="{52BD911D-7D0E-BBC2-47CB-FB3ADCE95E22}"/>
              </a:ext>
            </a:extLst>
          </p:cNvPr>
          <p:cNvSpPr txBox="1">
            <a:spLocks/>
          </p:cNvSpPr>
          <p:nvPr/>
        </p:nvSpPr>
        <p:spPr bwMode="auto">
          <a:xfrm>
            <a:off x="1295770" y="969566"/>
            <a:ext cx="9808279" cy="2035488"/>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C'est donc à l'aide d'une coupe que Jésus approfondit l'interprétation de sa Passion. Il identifie la coupe de vin à la nouvelle alliance dans son sang et souligne ainsi l'aspect sacrificiel de sa mort : son sang (= sa vie) est répandu pour que nous-mêmes recevions la vie. </a:t>
            </a:r>
            <a:endParaRPr lang="fr-FR"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95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4941A979-63A1-497B-ADC0-FD23EEA83C12}"/>
              </a:ext>
            </a:extLst>
          </p:cNvPr>
          <p:cNvSpPr txBox="1">
            <a:spLocks/>
          </p:cNvSpPr>
          <p:nvPr/>
        </p:nvSpPr>
        <p:spPr bwMode="auto">
          <a:xfrm>
            <a:off x="1921057" y="2375452"/>
            <a:ext cx="8137866" cy="1838739"/>
          </a:xfrm>
          <a:prstGeom prst="roundRect">
            <a:avLst/>
          </a:prstGeom>
          <a:noFill/>
          <a:ln w="76200">
            <a:solidFill>
              <a:srgbClr val="0070C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2700" dirty="0">
                <a:solidFill>
                  <a:srgbClr val="FF0000"/>
                </a:solidFill>
                <a:latin typeface="Times New Roman" panose="02020603050405020304" pitchFamily="18" charset="0"/>
                <a:ea typeface="Calibri" panose="020F0502020204030204" pitchFamily="34" charset="0"/>
              </a:rPr>
              <a:t>20 </a:t>
            </a:r>
            <a:r>
              <a:rPr lang="fr-FR" sz="2700" dirty="0">
                <a:latin typeface="Times New Roman" panose="02020603050405020304" pitchFamily="18" charset="0"/>
                <a:ea typeface="Calibri" panose="020F0502020204030204" pitchFamily="34" charset="0"/>
              </a:rPr>
              <a:t>Et pour la coupe, après le repas, il fit de même, en disant : </a:t>
            </a:r>
          </a:p>
          <a:p>
            <a:pPr algn="l" eaLnBrk="1" fontAlgn="auto" hangingPunct="1">
              <a:spcAft>
                <a:spcPts val="0"/>
              </a:spcAft>
              <a:defRPr/>
            </a:pPr>
            <a:r>
              <a:rPr lang="fr-FR" sz="2700" dirty="0">
                <a:latin typeface="Times New Roman" panose="02020603050405020304" pitchFamily="18" charset="0"/>
                <a:ea typeface="Calibri" panose="020F0502020204030204" pitchFamily="34" charset="0"/>
              </a:rPr>
              <a:t>« Cette coupe est la nouvelle Alliance en mon sang </a:t>
            </a:r>
            <a:r>
              <a:rPr lang="fr-FR" sz="2700" dirty="0">
                <a:solidFill>
                  <a:srgbClr val="FF0000"/>
                </a:solidFill>
                <a:latin typeface="Times New Roman" panose="02020603050405020304" pitchFamily="18" charset="0"/>
                <a:ea typeface="Calibri" panose="020F0502020204030204" pitchFamily="34" charset="0"/>
              </a:rPr>
              <a:t>répandu pour vous</a:t>
            </a:r>
            <a:r>
              <a:rPr lang="fr-FR" sz="2700" baseline="30000" dirty="0">
                <a:solidFill>
                  <a:srgbClr val="FF0000"/>
                </a:solidFill>
                <a:latin typeface="Times New Roman" panose="02020603050405020304" pitchFamily="18" charset="0"/>
                <a:ea typeface="Calibri" panose="020F0502020204030204" pitchFamily="34" charset="0"/>
              </a:rPr>
              <a:t>1</a:t>
            </a:r>
            <a:r>
              <a:rPr lang="fr-FR" sz="2700" dirty="0">
                <a:solidFill>
                  <a:srgbClr val="FF0000"/>
                </a:solidFill>
                <a:latin typeface="Times New Roman" panose="02020603050405020304" pitchFamily="18" charset="0"/>
                <a:ea typeface="Calibri" panose="020F0502020204030204" pitchFamily="34" charset="0"/>
              </a:rPr>
              <a:t>.</a:t>
            </a:r>
          </a:p>
          <a:p>
            <a:pPr algn="l" eaLnBrk="1" fontAlgn="auto" hangingPunct="1">
              <a:spcAft>
                <a:spcPts val="0"/>
              </a:spcAft>
              <a:defRPr/>
            </a:pPr>
            <a:r>
              <a:rPr lang="fr-FR" sz="2200" dirty="0">
                <a:solidFill>
                  <a:srgbClr val="FF0000"/>
                </a:solidFill>
                <a:latin typeface="Times New Roman" panose="02020603050405020304" pitchFamily="18" charset="0"/>
                <a:ea typeface="Calibri" panose="020F0502020204030204" pitchFamily="34" charset="0"/>
              </a:rPr>
              <a:t>1</a:t>
            </a:r>
            <a:r>
              <a:rPr lang="fr-FR" sz="2200" dirty="0">
                <a:latin typeface="Times New Roman" panose="02020603050405020304" pitchFamily="18" charset="0"/>
                <a:ea typeface="Calibri" panose="020F0502020204030204" pitchFamily="34" charset="0"/>
              </a:rPr>
              <a:t> </a:t>
            </a:r>
            <a:r>
              <a:rPr lang="fr-FR" sz="2200" dirty="0">
                <a:solidFill>
                  <a:srgbClr val="FF0000"/>
                </a:solidFill>
                <a:latin typeface="Times New Roman" panose="02020603050405020304" pitchFamily="18" charset="0"/>
              </a:rPr>
              <a:t>répandu sans cesse pour vous </a:t>
            </a:r>
          </a:p>
        </p:txBody>
      </p:sp>
      <p:sp>
        <p:nvSpPr>
          <p:cNvPr id="2" name="Espace réservé du numéro de diapositive 1">
            <a:extLst>
              <a:ext uri="{FF2B5EF4-FFF2-40B4-BE49-F238E27FC236}">
                <a16:creationId xmlns:a16="http://schemas.microsoft.com/office/drawing/2014/main" id="{AD49D798-3049-48FB-280C-4A8EE73A3972}"/>
              </a:ext>
            </a:extLst>
          </p:cNvPr>
          <p:cNvSpPr>
            <a:spLocks noGrp="1"/>
          </p:cNvSpPr>
          <p:nvPr>
            <p:ph type="sldNum" sz="quarter" idx="12"/>
          </p:nvPr>
        </p:nvSpPr>
        <p:spPr/>
        <p:txBody>
          <a:bodyPr/>
          <a:lstStyle/>
          <a:p>
            <a:fld id="{A681D701-067C-4458-91DC-CE655197EDE4}" type="slidenum">
              <a:rPr lang="fr-FR" smtClean="0"/>
              <a:pPr/>
              <a:t>111</a:t>
            </a:fld>
            <a:endParaRPr lang="fr-FR" dirty="0"/>
          </a:p>
        </p:txBody>
      </p:sp>
    </p:spTree>
    <p:extLst>
      <p:ext uri="{BB962C8B-B14F-4D97-AF65-F5344CB8AC3E}">
        <p14:creationId xmlns:p14="http://schemas.microsoft.com/office/powerpoint/2010/main" val="3731098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7CE5B00-4424-43F7-B9FF-02FA16C145C4}"/>
              </a:ext>
            </a:extLst>
          </p:cNvPr>
          <p:cNvSpPr txBox="1"/>
          <p:nvPr/>
        </p:nvSpPr>
        <p:spPr>
          <a:xfrm>
            <a:off x="99391" y="150797"/>
            <a:ext cx="2941983" cy="385362"/>
          </a:xfrm>
          <a:prstGeom prst="rect">
            <a:avLst/>
          </a:prstGeom>
          <a:noFill/>
        </p:spPr>
        <p:txBody>
          <a:bodyPr wrap="square">
            <a:spAutoFit/>
          </a:bodyPr>
          <a:lstStyle/>
          <a:p>
            <a:pPr algn="ctr">
              <a:lnSpc>
                <a:spcPct val="115000"/>
              </a:lnSpc>
              <a:spcAft>
                <a:spcPts val="1000"/>
              </a:spcAft>
            </a:pPr>
            <a:r>
              <a:rPr lang="fr-FR" sz="1800">
                <a:solidFill>
                  <a:srgbClr val="FF0000"/>
                </a:solidFill>
                <a:effectLst/>
                <a:latin typeface="Times New Roman" panose="02020603050405020304" pitchFamily="18" charset="0"/>
                <a:ea typeface="Calibri" panose="020F0502020204030204" pitchFamily="34" charset="0"/>
              </a:rPr>
              <a:t>Répandu pour vous</a:t>
            </a:r>
            <a:endParaRPr lang="fr-FR"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D2CF2D87-51BA-4B04-8BDE-AEEA2B20F318}"/>
              </a:ext>
            </a:extLst>
          </p:cNvPr>
          <p:cNvSpPr txBox="1"/>
          <p:nvPr/>
        </p:nvSpPr>
        <p:spPr>
          <a:xfrm>
            <a:off x="1793899" y="2705539"/>
            <a:ext cx="8604202" cy="1446921"/>
          </a:xfrm>
          <a:prstGeom prst="roundRect">
            <a:avLst/>
          </a:prstGeom>
          <a:noFill/>
          <a:ln w="57150">
            <a:solidFill>
              <a:srgbClr val="FF0000"/>
            </a:solidFill>
          </a:ln>
        </p:spPr>
        <p:txBody>
          <a:bodyPr wrap="square">
            <a:spAutoFit/>
          </a:bodyPr>
          <a:lstStyle/>
          <a:p>
            <a:pPr algn="ctr">
              <a:lnSpc>
                <a:spcPct val="115000"/>
              </a:lnSpc>
              <a:spcAft>
                <a:spcPts val="1000"/>
              </a:spcAft>
            </a:pPr>
            <a:r>
              <a:rPr lang="fr-FR" sz="3200">
                <a:effectLst/>
                <a:latin typeface="Times New Roman" panose="02020603050405020304" pitchFamily="18" charset="0"/>
                <a:ea typeface="Calibri" panose="020F0502020204030204" pitchFamily="34" charset="0"/>
              </a:rPr>
              <a:t>Pourquoi faut-il que le sang soit répandu ? </a:t>
            </a:r>
          </a:p>
          <a:p>
            <a:pPr algn="ctr">
              <a:lnSpc>
                <a:spcPct val="115000"/>
              </a:lnSpc>
              <a:spcAft>
                <a:spcPts val="1000"/>
              </a:spcAft>
            </a:pPr>
            <a:r>
              <a:rPr lang="fr-FR" sz="3200">
                <a:effectLst/>
                <a:latin typeface="Times New Roman" panose="02020603050405020304" pitchFamily="18" charset="0"/>
                <a:ea typeface="Calibri" panose="020F0502020204030204" pitchFamily="34" charset="0"/>
              </a:rPr>
              <a:t>Pourquoi le sacrifice ? </a:t>
            </a:r>
            <a:endParaRPr lang="fr-FR" sz="3200" dirty="0">
              <a:latin typeface="Times New Roman" panose="02020603050405020304" pitchFamily="18" charset="0"/>
              <a:cs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C94F8D49-7C50-CD32-D1C0-FCCC46DBA337}"/>
              </a:ext>
            </a:extLst>
          </p:cNvPr>
          <p:cNvSpPr>
            <a:spLocks noGrp="1"/>
          </p:cNvSpPr>
          <p:nvPr>
            <p:ph type="sldNum" sz="quarter" idx="12"/>
          </p:nvPr>
        </p:nvSpPr>
        <p:spPr/>
        <p:txBody>
          <a:bodyPr/>
          <a:lstStyle/>
          <a:p>
            <a:fld id="{A681D701-067C-4458-91DC-CE655197EDE4}" type="slidenum">
              <a:rPr lang="fr-FR" smtClean="0"/>
              <a:pPr/>
              <a:t>112</a:t>
            </a:fld>
            <a:endParaRPr lang="fr-FR"/>
          </a:p>
        </p:txBody>
      </p:sp>
    </p:spTree>
    <p:extLst>
      <p:ext uri="{BB962C8B-B14F-4D97-AF65-F5344CB8AC3E}">
        <p14:creationId xmlns:p14="http://schemas.microsoft.com/office/powerpoint/2010/main" val="283520122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0908F1-8A62-4A04-AE33-DB20A6C29EB3}"/>
              </a:ext>
            </a:extLst>
          </p:cNvPr>
          <p:cNvSpPr txBox="1">
            <a:spLocks/>
          </p:cNvSpPr>
          <p:nvPr/>
        </p:nvSpPr>
        <p:spPr bwMode="auto">
          <a:xfrm>
            <a:off x="952499" y="888199"/>
            <a:ext cx="10286999" cy="2888671"/>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b="1" dirty="0">
                <a:latin typeface="Times New Roman" panose="02020603050405020304" pitchFamily="18" charset="0"/>
                <a:ea typeface="Calibri" panose="020F0502020204030204" pitchFamily="34" charset="0"/>
                <a:cs typeface="Times New Roman" panose="02020603050405020304" pitchFamily="18" charset="0"/>
              </a:rPr>
              <a:t>Deutéronome 16, 1-8</a:t>
            </a:r>
            <a:r>
              <a:rPr lang="fr-FR" sz="2400" dirty="0">
                <a:latin typeface="Times New Roman" panose="02020603050405020304" pitchFamily="18" charset="0"/>
                <a:ea typeface="Calibri" panose="020F0502020204030204" pitchFamily="34" charset="0"/>
                <a:cs typeface="Times New Roman" panose="02020603050405020304" pitchFamily="18" charset="0"/>
              </a:rPr>
              <a:t> 01</a:t>
            </a:r>
            <a:r>
              <a:rPr lang="fr-FR" sz="2400" i="1" dirty="0">
                <a:latin typeface="Times New Roman" panose="02020603050405020304" pitchFamily="18" charset="0"/>
                <a:ea typeface="Calibri" panose="020F0502020204030204" pitchFamily="34" charset="0"/>
                <a:cs typeface="Times New Roman" panose="02020603050405020304" pitchFamily="18" charset="0"/>
              </a:rPr>
              <a:t> Observe le mois des Épis et célèbre la Pâque pour le Seigneur ton Dieu, car c’est au mois des Épis que le Seigneur ton Dieu t’a fait sortir d’Égypte, durant la nuit.</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1000"/>
              </a:spcAft>
            </a:pPr>
            <a:r>
              <a:rPr lang="fr-FR" sz="2400" i="1" dirty="0">
                <a:latin typeface="Times New Roman" panose="02020603050405020304" pitchFamily="18" charset="0"/>
                <a:ea typeface="Calibri" panose="020F0502020204030204" pitchFamily="34" charset="0"/>
                <a:cs typeface="Times New Roman" panose="02020603050405020304" pitchFamily="18" charset="0"/>
              </a:rPr>
              <a:t>02 Tu feras le sacrifice de la Pâque pour le Seigneur ton Dieu avec du petit et du gros bétail, dans le lieu choisi par le Seigneur ton Dieu pour y faire demeurer son nom.</a:t>
            </a:r>
            <a:endParaRPr lang="fr-FR"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DB8BB285-EAC2-87F9-F635-2F61B040D53D}"/>
              </a:ext>
            </a:extLst>
          </p:cNvPr>
          <p:cNvSpPr txBox="1"/>
          <p:nvPr/>
        </p:nvSpPr>
        <p:spPr>
          <a:xfrm>
            <a:off x="245792" y="245652"/>
            <a:ext cx="2745886" cy="385362"/>
          </a:xfrm>
          <a:prstGeom prst="rect">
            <a:avLst/>
          </a:prstGeom>
          <a:noFill/>
        </p:spPr>
        <p:txBody>
          <a:bodyPr wrap="square">
            <a:spAutoFit/>
          </a:bodyPr>
          <a:lstStyle/>
          <a:p>
            <a:pPr algn="ctr">
              <a:lnSpc>
                <a:spcPct val="115000"/>
              </a:lnSpc>
              <a:spcAft>
                <a:spcPts val="1000"/>
              </a:spcAft>
            </a:pPr>
            <a:r>
              <a:rPr lang="fr-FR" sz="1800" dirty="0">
                <a:solidFill>
                  <a:srgbClr val="FF0000"/>
                </a:solidFill>
                <a:effectLst/>
                <a:latin typeface="Times New Roman" panose="02020603050405020304" pitchFamily="18" charset="0"/>
                <a:ea typeface="Calibri" panose="020F0502020204030204" pitchFamily="34" charset="0"/>
              </a:rPr>
              <a:t>Répandu pour vous</a:t>
            </a:r>
            <a:endParaRPr lang="fr-FR"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0CC73539-8E7C-5CF1-00B0-BF6FBA4D0EA9}"/>
              </a:ext>
            </a:extLst>
          </p:cNvPr>
          <p:cNvSpPr>
            <a:spLocks noGrp="1"/>
          </p:cNvSpPr>
          <p:nvPr>
            <p:ph type="sldNum" sz="quarter" idx="12"/>
          </p:nvPr>
        </p:nvSpPr>
        <p:spPr/>
        <p:txBody>
          <a:bodyPr/>
          <a:lstStyle/>
          <a:p>
            <a:fld id="{A681D701-067C-4458-91DC-CE655197EDE4}" type="slidenum">
              <a:rPr lang="fr-FR" smtClean="0"/>
              <a:pPr/>
              <a:t>113</a:t>
            </a:fld>
            <a:endParaRPr lang="fr-FR"/>
          </a:p>
        </p:txBody>
      </p:sp>
      <p:sp>
        <p:nvSpPr>
          <p:cNvPr id="4" name="Titre 1">
            <a:extLst>
              <a:ext uri="{FF2B5EF4-FFF2-40B4-BE49-F238E27FC236}">
                <a16:creationId xmlns:a16="http://schemas.microsoft.com/office/drawing/2014/main" id="{0D3EC64F-9171-8567-7DA5-90443151F7E6}"/>
              </a:ext>
            </a:extLst>
          </p:cNvPr>
          <p:cNvSpPr txBox="1">
            <a:spLocks/>
          </p:cNvSpPr>
          <p:nvPr/>
        </p:nvSpPr>
        <p:spPr bwMode="auto">
          <a:xfrm>
            <a:off x="952499" y="4004229"/>
            <a:ext cx="10286999" cy="2608119"/>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spcAft>
                <a:spcPts val="1000"/>
              </a:spcAft>
            </a:pPr>
            <a:r>
              <a:rPr lang="fr-FR" sz="2400" b="1" dirty="0">
                <a:latin typeface="Times New Roman" panose="02020603050405020304" pitchFamily="18" charset="0"/>
                <a:ea typeface="Calibri" panose="020F0502020204030204" pitchFamily="34" charset="0"/>
                <a:cs typeface="Times New Roman" panose="02020603050405020304" pitchFamily="18" charset="0"/>
              </a:rPr>
              <a:t>Isaïe 53, 1-12 </a:t>
            </a:r>
            <a:r>
              <a:rPr lang="fr-FR" sz="2000" b="1" dirty="0">
                <a:latin typeface="Calibri" panose="020F0502020204030204" pitchFamily="34" charset="0"/>
                <a:ea typeface="Calibri" panose="020F0502020204030204" pitchFamily="34" charset="0"/>
                <a:cs typeface="Times New Roman" panose="02020603050405020304" pitchFamily="18" charset="0"/>
              </a:rPr>
              <a:t> </a:t>
            </a:r>
            <a:r>
              <a:rPr lang="fr-FR" sz="2400" i="1" dirty="0">
                <a:latin typeface="Times New Roman" panose="02020603050405020304" pitchFamily="18" charset="0"/>
                <a:ea typeface="Calibri" panose="020F0502020204030204" pitchFamily="34" charset="0"/>
                <a:cs typeface="Times New Roman" panose="02020603050405020304" pitchFamily="18" charset="0"/>
              </a:rPr>
              <a:t>Le serviteur a poussé comme une plante chétive... </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algn="l">
              <a:spcAft>
                <a:spcPts val="1000"/>
              </a:spcAft>
            </a:pPr>
            <a:r>
              <a:rPr lang="fr-FR" sz="2400" i="1" dirty="0">
                <a:latin typeface="Times New Roman" panose="02020603050405020304" pitchFamily="18" charset="0"/>
                <a:ea typeface="Calibri" panose="020F0502020204030204" pitchFamily="34" charset="0"/>
                <a:cs typeface="Times New Roman" panose="02020603050405020304" pitchFamily="18" charset="0"/>
              </a:rPr>
              <a:t>03 Méprisé, abandonné des hommes, homme de douleurs, familier de la souffrance, il était pareil à celui devant qui on se voile la face ; et nous l’avons méprisé, compté pour rien.</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algn="l"/>
            <a:r>
              <a:rPr lang="fr-FR" sz="2400" i="1" dirty="0">
                <a:latin typeface="Times New Roman" panose="02020603050405020304" pitchFamily="18" charset="0"/>
                <a:ea typeface="Calibri" panose="020F0502020204030204" pitchFamily="34" charset="0"/>
              </a:rPr>
              <a:t>04 En fait, c’étaient nos souffrances qu’il portait, nos douleurs dont il était chargé. Et nous, nous pensions qu’il était frappé, meurtri par Dieu, humilié.</a:t>
            </a:r>
            <a:endParaRPr lang="fr-FR"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522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C33B3B9B-5DD5-42E4-A46C-4AD699CA35F8}"/>
              </a:ext>
            </a:extLst>
          </p:cNvPr>
          <p:cNvSpPr txBox="1">
            <a:spLocks/>
          </p:cNvSpPr>
          <p:nvPr/>
        </p:nvSpPr>
        <p:spPr bwMode="auto">
          <a:xfrm>
            <a:off x="1225673" y="934983"/>
            <a:ext cx="9808279" cy="1821175"/>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2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Cette mort ne relève pas des sacrifices de l'Ancien Testament (</a:t>
            </a:r>
            <a:r>
              <a:rPr lang="fr-FR" sz="2400" dirty="0" err="1">
                <a:latin typeface="Times New Roman" panose="02020603050405020304" pitchFamily="18" charset="0"/>
                <a:ea typeface="Calibri" panose="020F0502020204030204" pitchFamily="34" charset="0"/>
                <a:cs typeface="Times New Roman" panose="02020603050405020304" pitchFamily="18" charset="0"/>
              </a:rPr>
              <a:t>cf</a:t>
            </a:r>
            <a:r>
              <a:rPr lang="fr-FR" sz="2400" dirty="0">
                <a:latin typeface="Times New Roman" panose="02020603050405020304" pitchFamily="18" charset="0"/>
                <a:ea typeface="Calibri" panose="020F0502020204030204" pitchFamily="34" charset="0"/>
                <a:cs typeface="Times New Roman" panose="02020603050405020304" pitchFamily="18" charset="0"/>
              </a:rPr>
              <a:t> Ex 24,8), de l'Ancienne Alliance, où l'on ne demandait pas l'avis de la victime. </a:t>
            </a:r>
          </a:p>
          <a:p>
            <a:pPr>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Jésus donne sa vie librement pour tous les humains </a:t>
            </a:r>
          </a:p>
          <a:p>
            <a:pPr>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 à l'instar du Serviteur souffrant décrit par Isaïe 53.  </a:t>
            </a:r>
            <a:endParaRPr lang="fr-FR"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B4EE2033-D5D0-F2E6-05A9-076BB4F0B41C}"/>
              </a:ext>
            </a:extLst>
          </p:cNvPr>
          <p:cNvSpPr txBox="1"/>
          <p:nvPr/>
        </p:nvSpPr>
        <p:spPr>
          <a:xfrm>
            <a:off x="378348" y="121401"/>
            <a:ext cx="2643147" cy="385362"/>
          </a:xfrm>
          <a:prstGeom prst="rect">
            <a:avLst/>
          </a:prstGeom>
          <a:noFill/>
        </p:spPr>
        <p:txBody>
          <a:bodyPr wrap="square">
            <a:spAutoFit/>
          </a:bodyPr>
          <a:lstStyle/>
          <a:p>
            <a:pPr algn="ctr">
              <a:lnSpc>
                <a:spcPct val="115000"/>
              </a:lnSpc>
              <a:spcAft>
                <a:spcPts val="1000"/>
              </a:spcAft>
            </a:pPr>
            <a:r>
              <a:rPr lang="fr-FR" sz="1800">
                <a:solidFill>
                  <a:srgbClr val="FF0000"/>
                </a:solidFill>
                <a:effectLst/>
                <a:latin typeface="Times New Roman" panose="02020603050405020304" pitchFamily="18" charset="0"/>
                <a:ea typeface="Calibri" panose="020F0502020204030204" pitchFamily="34" charset="0"/>
              </a:rPr>
              <a:t>Répandu pour vous</a:t>
            </a:r>
            <a:endParaRPr lang="fr-FR"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8BA2FD55-0253-B50D-C3D4-91709875A62B}"/>
              </a:ext>
            </a:extLst>
          </p:cNvPr>
          <p:cNvSpPr>
            <a:spLocks noGrp="1"/>
          </p:cNvSpPr>
          <p:nvPr>
            <p:ph type="sldNum" sz="quarter" idx="12"/>
          </p:nvPr>
        </p:nvSpPr>
        <p:spPr/>
        <p:txBody>
          <a:bodyPr/>
          <a:lstStyle/>
          <a:p>
            <a:fld id="{A681D701-067C-4458-91DC-CE655197EDE4}" type="slidenum">
              <a:rPr lang="fr-FR" smtClean="0"/>
              <a:pPr/>
              <a:t>114</a:t>
            </a:fld>
            <a:endParaRPr lang="fr-FR"/>
          </a:p>
        </p:txBody>
      </p:sp>
      <p:sp>
        <p:nvSpPr>
          <p:cNvPr id="5" name="Titre 1">
            <a:extLst>
              <a:ext uri="{FF2B5EF4-FFF2-40B4-BE49-F238E27FC236}">
                <a16:creationId xmlns:a16="http://schemas.microsoft.com/office/drawing/2014/main" id="{F1E6A527-733D-4F41-7326-F2050F6F1A0D}"/>
              </a:ext>
            </a:extLst>
          </p:cNvPr>
          <p:cNvSpPr txBox="1">
            <a:spLocks/>
          </p:cNvSpPr>
          <p:nvPr/>
        </p:nvSpPr>
        <p:spPr bwMode="auto">
          <a:xfrm>
            <a:off x="1191859" y="3094575"/>
            <a:ext cx="9875906" cy="2014536"/>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sz="2400" dirty="0">
                <a:latin typeface="Times New Roman" panose="02020603050405020304" pitchFamily="18" charset="0"/>
                <a:ea typeface="Calibri" panose="020F0502020204030204" pitchFamily="34" charset="0"/>
              </a:rPr>
              <a:t>Seule une vie donnée par amour peut permettre de rompre avec l’escalade de la violence et le cercle infernal de la haine et de la vengeance qui divisent le cœur de l’homme, éloignent de Dieu, divisent l’humanité et viennent compromettre toute relation harmonieuse avec la création. </a:t>
            </a:r>
            <a:endParaRPr lang="fr-FR"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 coins arrondis 3">
            <a:extLst>
              <a:ext uri="{FF2B5EF4-FFF2-40B4-BE49-F238E27FC236}">
                <a16:creationId xmlns:a16="http://schemas.microsoft.com/office/drawing/2014/main" id="{33DDE8BF-B857-A82D-370B-4FFCA461AC9F}"/>
              </a:ext>
            </a:extLst>
          </p:cNvPr>
          <p:cNvSpPr/>
          <p:nvPr/>
        </p:nvSpPr>
        <p:spPr>
          <a:xfrm>
            <a:off x="3934239" y="5536096"/>
            <a:ext cx="4323522" cy="820254"/>
          </a:xfrm>
          <a:prstGeom prst="round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800" dirty="0">
                <a:solidFill>
                  <a:schemeClr val="tx1"/>
                </a:solidFill>
              </a:rPr>
              <a:t>Pour vous ? </a:t>
            </a:r>
          </a:p>
        </p:txBody>
      </p:sp>
    </p:spTree>
    <p:extLst>
      <p:ext uri="{BB962C8B-B14F-4D97-AF65-F5344CB8AC3E}">
        <p14:creationId xmlns:p14="http://schemas.microsoft.com/office/powerpoint/2010/main" val="335317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4941A979-63A1-497B-ADC0-FD23EEA83C12}"/>
              </a:ext>
            </a:extLst>
          </p:cNvPr>
          <p:cNvSpPr txBox="1">
            <a:spLocks/>
          </p:cNvSpPr>
          <p:nvPr/>
        </p:nvSpPr>
        <p:spPr bwMode="auto">
          <a:xfrm>
            <a:off x="614795" y="2098964"/>
            <a:ext cx="11107881" cy="2171700"/>
          </a:xfrm>
          <a:prstGeom prst="roundRect">
            <a:avLst/>
          </a:prstGeom>
          <a:noFill/>
          <a:ln w="76200">
            <a:solidFill>
              <a:srgbClr val="0070C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21 </a:t>
            </a: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Et cependant, voici que la main de </a:t>
            </a:r>
            <a:r>
              <a:rPr lang="fr-FR"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celui qui me livre</a:t>
            </a:r>
            <a:r>
              <a:rPr lang="fr-FR" sz="2400" baseline="30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fr-FR"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est à côté de moi sur la table.</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1000"/>
              </a:spcAft>
            </a:pPr>
            <a:r>
              <a:rPr lang="fr-FR"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22 </a:t>
            </a: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 effet, le Fils de l’homme s’en va</a:t>
            </a:r>
            <a:r>
              <a:rPr lang="fr-FR" sz="2400"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selon ce qui a été fixé. Mais malheureux cet homme-là par qui il est livré !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1000"/>
              </a:spcAft>
            </a:pPr>
            <a:r>
              <a:rPr lang="fr-FR" sz="2400" baseline="30000" dirty="0">
                <a:solidFill>
                  <a:srgbClr val="FF0000"/>
                </a:solidFill>
                <a:latin typeface="Times New Roman" panose="02020603050405020304" pitchFamily="18" charset="0"/>
                <a:ea typeface="Calibri" panose="020F0502020204030204" pitchFamily="34" charset="0"/>
              </a:rPr>
              <a:t>1 qui me livre sans cesse</a:t>
            </a:r>
            <a:r>
              <a:rPr lang="fr-FR" sz="2400" baseline="30000" dirty="0">
                <a:latin typeface="Times New Roman" panose="02020603050405020304" pitchFamily="18" charset="0"/>
                <a:ea typeface="Calibri" panose="020F0502020204030204" pitchFamily="34" charset="0"/>
              </a:rPr>
              <a:t>  </a:t>
            </a:r>
            <a:r>
              <a:rPr lang="fr-FR" sz="2400" baseline="30000" dirty="0">
                <a:latin typeface="Times New Roman" panose="02020603050405020304" pitchFamily="18" charset="0"/>
                <a:ea typeface="Calibri" panose="020F0502020204030204" pitchFamily="34" charset="0"/>
                <a:cs typeface="Times New Roman" panose="02020603050405020304" pitchFamily="18" charset="0"/>
              </a:rPr>
              <a:t>2 fait route</a:t>
            </a:r>
            <a:endParaRPr lang="fr-FR" sz="2400" dirty="0">
              <a:latin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AD49D798-3049-48FB-280C-4A8EE73A3972}"/>
              </a:ext>
            </a:extLst>
          </p:cNvPr>
          <p:cNvSpPr>
            <a:spLocks noGrp="1"/>
          </p:cNvSpPr>
          <p:nvPr>
            <p:ph type="sldNum" sz="quarter" idx="12"/>
          </p:nvPr>
        </p:nvSpPr>
        <p:spPr/>
        <p:txBody>
          <a:bodyPr/>
          <a:lstStyle/>
          <a:p>
            <a:fld id="{A681D701-067C-4458-91DC-CE655197EDE4}" type="slidenum">
              <a:rPr lang="fr-FR" smtClean="0"/>
              <a:pPr/>
              <a:t>115</a:t>
            </a:fld>
            <a:endParaRPr lang="fr-FR" dirty="0"/>
          </a:p>
        </p:txBody>
      </p:sp>
    </p:spTree>
    <p:extLst>
      <p:ext uri="{BB962C8B-B14F-4D97-AF65-F5344CB8AC3E}">
        <p14:creationId xmlns:p14="http://schemas.microsoft.com/office/powerpoint/2010/main" val="30406260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AC5642-D574-4DD6-9432-A7498F7FBD00}"/>
              </a:ext>
            </a:extLst>
          </p:cNvPr>
          <p:cNvSpPr txBox="1">
            <a:spLocks/>
          </p:cNvSpPr>
          <p:nvPr/>
        </p:nvSpPr>
        <p:spPr>
          <a:xfrm>
            <a:off x="1347332" y="2971799"/>
            <a:ext cx="9204725" cy="2140527"/>
          </a:xfrm>
          <a:prstGeom prst="roundRect">
            <a:avLst>
              <a:gd name="adj" fmla="val 16667"/>
            </a:avLst>
          </a:prstGeom>
          <a:ln w="76200">
            <a:solidFill>
              <a:srgbClr val="FF0000"/>
            </a:solidFill>
            <a:miter lim="800000"/>
            <a:headEnd/>
            <a:tailEnd/>
          </a:ln>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5000"/>
              </a:lnSpc>
              <a:spcAft>
                <a:spcPts val="10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Pourquoi Judas livre-t-il Jésus ?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Remarquer que Judas est présent à la Cène. Il n’est pas exclu de la communion. Luc ne nous dit ensuite plus rien de Judas. </a:t>
            </a:r>
          </a:p>
          <a:p>
            <a:pPr>
              <a:lnSpc>
                <a:spcPct val="115000"/>
              </a:lnSpc>
              <a:spcAft>
                <a:spcPts val="1000"/>
              </a:spcAft>
            </a:pPr>
            <a:r>
              <a:rPr lang="fr-FR" sz="24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2"/>
              </a:rPr>
              <a:t>Matthieu 27</a:t>
            </a: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 nous dit qu’il fut pris de remord et alla se pendre.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F7456A87-D45A-4EB6-B0AF-A11D9E580D2D}"/>
              </a:ext>
            </a:extLst>
          </p:cNvPr>
          <p:cNvSpPr txBox="1"/>
          <p:nvPr/>
        </p:nvSpPr>
        <p:spPr>
          <a:xfrm>
            <a:off x="743712" y="343119"/>
            <a:ext cx="1965960"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Celui qui me livre</a:t>
            </a:r>
            <a:endParaRPr lang="fr-FR" dirty="0"/>
          </a:p>
        </p:txBody>
      </p:sp>
      <p:sp>
        <p:nvSpPr>
          <p:cNvPr id="3" name="Espace réservé du numéro de diapositive 2">
            <a:extLst>
              <a:ext uri="{FF2B5EF4-FFF2-40B4-BE49-F238E27FC236}">
                <a16:creationId xmlns:a16="http://schemas.microsoft.com/office/drawing/2014/main" id="{29C1C342-1D59-8C41-96D0-52A59B091966}"/>
              </a:ext>
            </a:extLst>
          </p:cNvPr>
          <p:cNvSpPr>
            <a:spLocks noGrp="1"/>
          </p:cNvSpPr>
          <p:nvPr>
            <p:ph type="sldNum" sz="quarter" idx="12"/>
          </p:nvPr>
        </p:nvSpPr>
        <p:spPr/>
        <p:txBody>
          <a:bodyPr/>
          <a:lstStyle/>
          <a:p>
            <a:fld id="{A681D701-067C-4458-91DC-CE655197EDE4}" type="slidenum">
              <a:rPr lang="fr-FR" smtClean="0"/>
              <a:pPr/>
              <a:t>116</a:t>
            </a:fld>
            <a:endParaRPr lang="fr-FR"/>
          </a:p>
        </p:txBody>
      </p:sp>
    </p:spTree>
    <p:extLst>
      <p:ext uri="{BB962C8B-B14F-4D97-AF65-F5344CB8AC3E}">
        <p14:creationId xmlns:p14="http://schemas.microsoft.com/office/powerpoint/2010/main" val="32610365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7D8EE1-0212-447F-86E1-58D503DF08A1}"/>
              </a:ext>
            </a:extLst>
          </p:cNvPr>
          <p:cNvSpPr txBox="1">
            <a:spLocks/>
          </p:cNvSpPr>
          <p:nvPr/>
        </p:nvSpPr>
        <p:spPr bwMode="auto">
          <a:xfrm>
            <a:off x="623453" y="2053478"/>
            <a:ext cx="10460735" cy="1332651"/>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b="1"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Isaïe 53, 1-12</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dirty="0">
                <a:latin typeface="Times New Roman" panose="02020603050405020304" pitchFamily="18" charset="0"/>
                <a:ea typeface="Calibri" panose="020F0502020204030204" pitchFamily="34" charset="0"/>
                <a:cs typeface="Times New Roman" panose="02020603050405020304" pitchFamily="18" charset="0"/>
              </a:rPr>
              <a:t>L’hymne du serviteur souffrant parle d’un serviteur qui a été accusé, livré injustement et Dieu l’a glorifié. </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4602DD20-512C-4178-A79B-B85CDFC0A498}"/>
              </a:ext>
            </a:extLst>
          </p:cNvPr>
          <p:cNvSpPr txBox="1"/>
          <p:nvPr/>
        </p:nvSpPr>
        <p:spPr>
          <a:xfrm>
            <a:off x="646176" y="455820"/>
            <a:ext cx="1965960"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Celui qui me livre</a:t>
            </a:r>
            <a:endParaRPr lang="fr-FR" dirty="0"/>
          </a:p>
        </p:txBody>
      </p:sp>
      <p:sp>
        <p:nvSpPr>
          <p:cNvPr id="3" name="Espace réservé du numéro de diapositive 2">
            <a:extLst>
              <a:ext uri="{FF2B5EF4-FFF2-40B4-BE49-F238E27FC236}">
                <a16:creationId xmlns:a16="http://schemas.microsoft.com/office/drawing/2014/main" id="{30A2682C-8592-E8EF-D0D9-B0821A17FA7E}"/>
              </a:ext>
            </a:extLst>
          </p:cNvPr>
          <p:cNvSpPr>
            <a:spLocks noGrp="1"/>
          </p:cNvSpPr>
          <p:nvPr>
            <p:ph type="sldNum" sz="quarter" idx="12"/>
          </p:nvPr>
        </p:nvSpPr>
        <p:spPr/>
        <p:txBody>
          <a:bodyPr/>
          <a:lstStyle/>
          <a:p>
            <a:fld id="{A681D701-067C-4458-91DC-CE655197EDE4}" type="slidenum">
              <a:rPr lang="fr-FR" smtClean="0"/>
              <a:pPr/>
              <a:t>117</a:t>
            </a:fld>
            <a:endParaRPr lang="fr-FR"/>
          </a:p>
        </p:txBody>
      </p:sp>
      <p:sp>
        <p:nvSpPr>
          <p:cNvPr id="5" name="Titre 1">
            <a:extLst>
              <a:ext uri="{FF2B5EF4-FFF2-40B4-BE49-F238E27FC236}">
                <a16:creationId xmlns:a16="http://schemas.microsoft.com/office/drawing/2014/main" id="{5E9AA3EB-D8DA-60C2-0AD1-F85A94EDB51C}"/>
              </a:ext>
            </a:extLst>
          </p:cNvPr>
          <p:cNvSpPr txBox="1">
            <a:spLocks/>
          </p:cNvSpPr>
          <p:nvPr/>
        </p:nvSpPr>
        <p:spPr bwMode="auto">
          <a:xfrm>
            <a:off x="624424" y="3875045"/>
            <a:ext cx="10460735" cy="2307546"/>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b="1" dirty="0">
                <a:latin typeface="Times New Roman" panose="02020603050405020304" pitchFamily="18" charset="0"/>
                <a:ea typeface="Calibri" panose="020F0502020204030204" pitchFamily="34" charset="0"/>
                <a:cs typeface="Times New Roman" panose="02020603050405020304" pitchFamily="18" charset="0"/>
              </a:rPr>
              <a:t>Luc 22, 58</a:t>
            </a:r>
            <a:r>
              <a:rPr lang="fr-FR" sz="2400" dirty="0">
                <a:latin typeface="Times New Roman" panose="02020603050405020304" pitchFamily="18" charset="0"/>
                <a:ea typeface="Calibri" panose="020F0502020204030204" pitchFamily="34" charset="0"/>
                <a:cs typeface="Times New Roman" panose="02020603050405020304" pitchFamily="18" charset="0"/>
              </a:rPr>
              <a:t> </a:t>
            </a:r>
            <a:r>
              <a:rPr lang="fr-FR" sz="2400" i="1" dirty="0">
                <a:latin typeface="Times New Roman" panose="02020603050405020304" pitchFamily="18" charset="0"/>
                <a:ea typeface="Calibri" panose="020F0502020204030204" pitchFamily="34" charset="0"/>
                <a:cs typeface="Times New Roman" panose="02020603050405020304" pitchFamily="18" charset="0"/>
              </a:rPr>
              <a:t>Peu après, un autre dit en le voyant : « Toi aussi, tu es l’un d’entre eux. » Pierre répondit : « Non, je ne le suis pas. »</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algn="l"/>
            <a:r>
              <a:rPr lang="fr-FR" sz="2400" dirty="0">
                <a:latin typeface="Times New Roman" panose="02020603050405020304" pitchFamily="18" charset="0"/>
                <a:ea typeface="Calibri" panose="020F0502020204030204" pitchFamily="34" charset="0"/>
              </a:rPr>
              <a:t>Pierre lui aussi a trahi Jésus, mais l’a regretté et a pleuré. Il est revenu de son infidélité. Il a ensuite été le témoin de la résurrection et a évangélisé, jusqu’à être reconnu le « chef » de la première Eglise. </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763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755A22-7085-4395-811C-49270AF2E50A}"/>
              </a:ext>
            </a:extLst>
          </p:cNvPr>
          <p:cNvSpPr txBox="1">
            <a:spLocks/>
          </p:cNvSpPr>
          <p:nvPr/>
        </p:nvSpPr>
        <p:spPr bwMode="auto">
          <a:xfrm>
            <a:off x="609601" y="1053190"/>
            <a:ext cx="9874826" cy="2447119"/>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Jésus est identifié au serviteur souffrant que Dieu a glorifié.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Judas est donc un « instrument » pour que les Ecritures s’accomplissent. Son infidélité appartient de façon mystérieuse</a:t>
            </a:r>
            <a:r>
              <a:rPr lang="fr-FR"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fr-FR" sz="2400" dirty="0">
                <a:latin typeface="Times New Roman" panose="02020603050405020304" pitchFamily="18" charset="0"/>
                <a:ea typeface="Calibri" panose="020F0502020204030204" pitchFamily="34" charset="0"/>
                <a:cs typeface="Times New Roman" panose="02020603050405020304" pitchFamily="18" charset="0"/>
              </a:rPr>
              <a:t>au plan divin du Salut.  Judas « instrument par qui l’Ecriture s’accomplit » gardait sa liberté, il aurait pu, comme Pierre, exprimer des regrets. </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67482201-CCD5-4CB7-A1E2-F79FD027DE6C}"/>
              </a:ext>
            </a:extLst>
          </p:cNvPr>
          <p:cNvSpPr txBox="1"/>
          <p:nvPr/>
        </p:nvSpPr>
        <p:spPr>
          <a:xfrm>
            <a:off x="1242742" y="302672"/>
            <a:ext cx="1965960"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Celui qui me livre</a:t>
            </a:r>
            <a:endParaRPr lang="fr-FR" dirty="0"/>
          </a:p>
        </p:txBody>
      </p:sp>
      <p:sp>
        <p:nvSpPr>
          <p:cNvPr id="6" name="Espace réservé du numéro de diapositive 5">
            <a:extLst>
              <a:ext uri="{FF2B5EF4-FFF2-40B4-BE49-F238E27FC236}">
                <a16:creationId xmlns:a16="http://schemas.microsoft.com/office/drawing/2014/main" id="{5EB18322-1DEF-718A-C0C8-20FE559AE014}"/>
              </a:ext>
            </a:extLst>
          </p:cNvPr>
          <p:cNvSpPr>
            <a:spLocks noGrp="1"/>
          </p:cNvSpPr>
          <p:nvPr>
            <p:ph type="sldNum" sz="quarter" idx="12"/>
          </p:nvPr>
        </p:nvSpPr>
        <p:spPr/>
        <p:txBody>
          <a:bodyPr/>
          <a:lstStyle/>
          <a:p>
            <a:fld id="{A681D701-067C-4458-91DC-CE655197EDE4}" type="slidenum">
              <a:rPr lang="fr-FR" smtClean="0"/>
              <a:pPr/>
              <a:t>118</a:t>
            </a:fld>
            <a:endParaRPr lang="fr-FR"/>
          </a:p>
        </p:txBody>
      </p:sp>
      <p:sp>
        <p:nvSpPr>
          <p:cNvPr id="7" name="Titre 1">
            <a:extLst>
              <a:ext uri="{FF2B5EF4-FFF2-40B4-BE49-F238E27FC236}">
                <a16:creationId xmlns:a16="http://schemas.microsoft.com/office/drawing/2014/main" id="{78E9BF49-5C7E-3677-732A-6F311A2FD953}"/>
              </a:ext>
            </a:extLst>
          </p:cNvPr>
          <p:cNvSpPr txBox="1">
            <a:spLocks/>
          </p:cNvSpPr>
          <p:nvPr/>
        </p:nvSpPr>
        <p:spPr bwMode="auto">
          <a:xfrm>
            <a:off x="609600" y="3971147"/>
            <a:ext cx="9874827" cy="2004017"/>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Nous sommes nous aussi, comme Judas et Pierre, avec nos infidélités et nos reniements, partie prenante du salut.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r>
              <a:rPr lang="fr-FR" sz="2400" dirty="0">
                <a:latin typeface="Times New Roman" panose="02020603050405020304" pitchFamily="18" charset="0"/>
                <a:ea typeface="Calibri" panose="020F0502020204030204" pitchFamily="34" charset="0"/>
              </a:rPr>
              <a:t>Nous pouvons nous poser la question : Est-ce que je marche sur les pas de Judas ? ou sur ceux de Pierre ? </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979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CF4F21E-9072-F4C2-835F-B9F8982F1566}"/>
              </a:ext>
            </a:extLst>
          </p:cNvPr>
          <p:cNvSpPr/>
          <p:nvPr/>
        </p:nvSpPr>
        <p:spPr>
          <a:xfrm>
            <a:off x="1631505" y="332656"/>
            <a:ext cx="8661648" cy="6192688"/>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spcAft>
                <a:spcPts val="750"/>
              </a:spcAft>
              <a:defRPr/>
            </a:pPr>
            <a:r>
              <a:rPr lang="fr-FR" b="1" dirty="0">
                <a:solidFill>
                  <a:schemeClr val="tx1"/>
                </a:solidFill>
                <a:latin typeface="Times New Roman" panose="02020603050405020304" pitchFamily="18" charset="0"/>
                <a:ea typeface="Calibri" panose="020F0502020204030204" pitchFamily="34" charset="0"/>
              </a:rPr>
              <a:t> </a:t>
            </a:r>
            <a:br>
              <a:rPr lang="fr-FR" b="1" dirty="0">
                <a:latin typeface="Times New Roman" panose="02020603050405020304" pitchFamily="18" charset="0"/>
                <a:ea typeface="Calibri" panose="020F0502020204030204" pitchFamily="34" charset="0"/>
              </a:rPr>
            </a:br>
            <a:endParaRPr lang="fr-FR" dirty="0">
              <a:solidFill>
                <a:schemeClr val="tx1"/>
              </a:solidFill>
              <a:latin typeface="Times New Roman" panose="02020603050405020304" pitchFamily="18" charset="0"/>
              <a:ea typeface="Calibri" panose="020F0502020204030204" pitchFamily="34" charset="0"/>
            </a:endParaRPr>
          </a:p>
        </p:txBody>
      </p:sp>
      <p:sp>
        <p:nvSpPr>
          <p:cNvPr id="101379" name="Espace réservé du numéro de diapositive 6">
            <a:extLst>
              <a:ext uri="{FF2B5EF4-FFF2-40B4-BE49-F238E27FC236}">
                <a16:creationId xmlns:a16="http://schemas.microsoft.com/office/drawing/2014/main" id="{B611908D-1E85-45EB-EB26-ECA26278F19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10E7C27-5F8D-4ECD-A6C5-CF376FDEE99E}" type="slidenum">
              <a:rPr lang="fr-FR" altLang="fr-FR" sz="1200">
                <a:solidFill>
                  <a:srgbClr val="898989"/>
                </a:solidFill>
              </a:rPr>
              <a:pPr>
                <a:spcBef>
                  <a:spcPct val="0"/>
                </a:spcBef>
                <a:buFontTx/>
                <a:buNone/>
              </a:pPr>
              <a:t>119</a:t>
            </a:fld>
            <a:endParaRPr lang="fr-FR" altLang="fr-FR" sz="1200">
              <a:solidFill>
                <a:srgbClr val="898989"/>
              </a:solidFill>
            </a:endParaRPr>
          </a:p>
        </p:txBody>
      </p:sp>
      <p:sp>
        <p:nvSpPr>
          <p:cNvPr id="101380" name="ZoneTexte 3">
            <a:extLst>
              <a:ext uri="{FF2B5EF4-FFF2-40B4-BE49-F238E27FC236}">
                <a16:creationId xmlns:a16="http://schemas.microsoft.com/office/drawing/2014/main" id="{056DEBFA-1FDA-1BF2-CA64-F9B4E48BA100}"/>
              </a:ext>
            </a:extLst>
          </p:cNvPr>
          <p:cNvSpPr txBox="1">
            <a:spLocks noChangeArrowheads="1"/>
          </p:cNvSpPr>
          <p:nvPr/>
        </p:nvSpPr>
        <p:spPr bwMode="auto">
          <a:xfrm>
            <a:off x="1981200" y="984370"/>
            <a:ext cx="82296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fr-FR" altLang="fr-FR" sz="2000" b="1" dirty="0">
                <a:latin typeface="Times New Roman" panose="02020603050405020304" pitchFamily="18" charset="0"/>
                <a:cs typeface="Times New Roman" panose="02020603050405020304" pitchFamily="18" charset="0"/>
              </a:rPr>
              <a:t>Synthèse finale </a:t>
            </a:r>
          </a:p>
          <a:p>
            <a:pPr>
              <a:buNone/>
            </a:pPr>
            <a:endParaRPr lang="fr-FR" sz="2000" dirty="0">
              <a:latin typeface="Times New Roman" panose="02020603050405020304" pitchFamily="18" charset="0"/>
              <a:cs typeface="Times New Roman" panose="02020603050405020304" pitchFamily="18" charset="0"/>
            </a:endParaRPr>
          </a:p>
          <a:p>
            <a:pPr>
              <a:buNone/>
            </a:pPr>
            <a:r>
              <a:rPr lang="fr-FR" sz="2000" dirty="0">
                <a:latin typeface="Times New Roman" panose="02020603050405020304" pitchFamily="18" charset="0"/>
                <a:cs typeface="Times New Roman" panose="02020603050405020304" pitchFamily="18" charset="0"/>
              </a:rPr>
              <a:t>Ce soir-là, Jésus et ses apôtres vont célébrer la Pâque, la Pâque juive.</a:t>
            </a:r>
            <a:br>
              <a:rPr lang="fr-FR" sz="2000" dirty="0">
                <a:latin typeface="Times New Roman" panose="02020603050405020304" pitchFamily="18" charset="0"/>
                <a:cs typeface="Times New Roman" panose="02020603050405020304" pitchFamily="18" charset="0"/>
              </a:rPr>
            </a:br>
            <a:r>
              <a:rPr lang="fr-FR" sz="2000" dirty="0">
                <a:latin typeface="Times New Roman" panose="02020603050405020304" pitchFamily="18" charset="0"/>
                <a:cs typeface="Times New Roman" panose="02020603050405020304" pitchFamily="18" charset="0"/>
              </a:rPr>
              <a:t>Un rite qui rappelle que le peuple a été libéré, que le sang de l'agneau a sauvé, sauve aujourd'hui. </a:t>
            </a:r>
          </a:p>
          <a:p>
            <a:pPr>
              <a:buNone/>
            </a:pPr>
            <a:endParaRPr lang="fr-FR" sz="2000" b="1" dirty="0">
              <a:latin typeface="Times New Roman" panose="02020603050405020304" pitchFamily="18" charset="0"/>
              <a:cs typeface="Times New Roman" panose="02020603050405020304" pitchFamily="18" charset="0"/>
            </a:endParaRPr>
          </a:p>
          <a:p>
            <a:pPr>
              <a:buNone/>
            </a:pPr>
            <a:r>
              <a:rPr lang="fr-FR" sz="2000" b="1" dirty="0">
                <a:latin typeface="Times New Roman" panose="02020603050405020304" pitchFamily="18" charset="0"/>
                <a:cs typeface="Times New Roman" panose="02020603050405020304" pitchFamily="18" charset="0"/>
              </a:rPr>
              <a:t>Un autre sens</a:t>
            </a:r>
            <a:br>
              <a:rPr lang="fr-FR" sz="2000" b="1" dirty="0">
                <a:latin typeface="Times New Roman" panose="02020603050405020304" pitchFamily="18" charset="0"/>
                <a:cs typeface="Times New Roman" panose="02020603050405020304" pitchFamily="18" charset="0"/>
              </a:rPr>
            </a:br>
            <a:r>
              <a:rPr lang="fr-FR" sz="2000" dirty="0">
                <a:latin typeface="Times New Roman" panose="02020603050405020304" pitchFamily="18" charset="0"/>
                <a:cs typeface="Times New Roman" panose="02020603050405020304" pitchFamily="18" charset="0"/>
              </a:rPr>
              <a:t>Ce dernier repas, pris la veille de sa mort va prendre un autre sens.</a:t>
            </a:r>
            <a:br>
              <a:rPr lang="fr-FR" sz="2000" dirty="0">
                <a:latin typeface="Times New Roman" panose="02020603050405020304" pitchFamily="18" charset="0"/>
                <a:cs typeface="Times New Roman" panose="02020603050405020304" pitchFamily="18" charset="0"/>
              </a:rPr>
            </a:br>
            <a:r>
              <a:rPr lang="fr-FR" sz="2000" dirty="0">
                <a:latin typeface="Times New Roman" panose="02020603050405020304" pitchFamily="18" charset="0"/>
                <a:cs typeface="Times New Roman" panose="02020603050405020304" pitchFamily="18" charset="0"/>
              </a:rPr>
              <a:t>Jésus introduit une nouveauté et ouvre une réinterprétation du repas pascal.</a:t>
            </a:r>
            <a:br>
              <a:rPr lang="fr-FR" sz="2000" dirty="0">
                <a:latin typeface="Times New Roman" panose="02020603050405020304" pitchFamily="18" charset="0"/>
                <a:cs typeface="Times New Roman" panose="02020603050405020304" pitchFamily="18" charset="0"/>
              </a:rPr>
            </a:br>
            <a:r>
              <a:rPr lang="fr-FR" sz="2000" dirty="0">
                <a:latin typeface="Times New Roman" panose="02020603050405020304" pitchFamily="18" charset="0"/>
                <a:cs typeface="Times New Roman" panose="02020603050405020304" pitchFamily="18" charset="0"/>
              </a:rPr>
              <a:t>En présentant le pain sans levain, le président du repas lui donne sens traditionnellement par ces mots :</a:t>
            </a:r>
          </a:p>
          <a:p>
            <a:pPr>
              <a:buNone/>
            </a:pPr>
            <a:r>
              <a:rPr lang="fr-FR" sz="2000" dirty="0">
                <a:latin typeface="Times New Roman" panose="02020603050405020304" pitchFamily="18" charset="0"/>
                <a:cs typeface="Times New Roman" panose="02020603050405020304" pitchFamily="18" charset="0"/>
              </a:rPr>
              <a:t>« Ceci est le pain de misère (</a:t>
            </a:r>
            <a:r>
              <a:rPr lang="fr-FR" sz="2000" dirty="0" err="1">
                <a:latin typeface="Times New Roman" panose="02020603050405020304" pitchFamily="18" charset="0"/>
                <a:cs typeface="Times New Roman" panose="02020603050405020304" pitchFamily="18" charset="0"/>
              </a:rPr>
              <a:t>cf</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Dt</a:t>
            </a:r>
            <a:r>
              <a:rPr lang="fr-FR" sz="2000" dirty="0">
                <a:latin typeface="Times New Roman" panose="02020603050405020304" pitchFamily="18" charset="0"/>
                <a:cs typeface="Times New Roman" panose="02020603050405020304" pitchFamily="18" charset="0"/>
              </a:rPr>
              <a:t> 16, 3) que nos pères ont dû manger lorsqu'ils sortirent d'Égypte.»</a:t>
            </a:r>
            <a:br>
              <a:rPr lang="fr-FR" sz="2000" dirty="0">
                <a:latin typeface="Times New Roman" panose="02020603050405020304" pitchFamily="18" charset="0"/>
                <a:cs typeface="Times New Roman" panose="02020603050405020304" pitchFamily="18" charset="0"/>
              </a:rPr>
            </a:br>
            <a:r>
              <a:rPr lang="fr-FR" sz="2000" dirty="0">
                <a:latin typeface="Times New Roman" panose="02020603050405020304" pitchFamily="18" charset="0"/>
                <a:cs typeface="Times New Roman" panose="02020603050405020304" pitchFamily="18" charset="0"/>
              </a:rPr>
              <a:t>Faisant le même geste, Jésus en change la signification : </a:t>
            </a:r>
            <a:br>
              <a:rPr lang="fr-FR" sz="2000" dirty="0">
                <a:latin typeface="Times New Roman" panose="02020603050405020304" pitchFamily="18" charset="0"/>
                <a:cs typeface="Times New Roman" panose="02020603050405020304" pitchFamily="18" charset="0"/>
              </a:rPr>
            </a:br>
            <a:r>
              <a:rPr lang="fr-FR" sz="2000" dirty="0">
                <a:latin typeface="Times New Roman" panose="02020603050405020304" pitchFamily="18" charset="0"/>
                <a:cs typeface="Times New Roman" panose="02020603050405020304" pitchFamily="18" charset="0"/>
              </a:rPr>
              <a:t>« Ce pain rompu, c'est moi-même, livré à la mort par amour pour tous. »</a:t>
            </a:r>
            <a:br>
              <a:rPr lang="fr-FR" sz="2000" dirty="0">
                <a:latin typeface="Times New Roman" panose="02020603050405020304" pitchFamily="18" charset="0"/>
                <a:cs typeface="Times New Roman" panose="02020603050405020304" pitchFamily="18" charset="0"/>
              </a:rPr>
            </a:br>
            <a:r>
              <a:rPr lang="fr-FR" sz="2000" dirty="0">
                <a:latin typeface="Times New Roman" panose="02020603050405020304" pitchFamily="18" charset="0"/>
                <a:cs typeface="Times New Roman" panose="02020603050405020304" pitchFamily="18" charset="0"/>
              </a:rPr>
              <a:t>La mort du Christ est cause de salut pour le peuple de Dieu.</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D52348-EC3E-428E-93AB-D7BD052D27A5}"/>
              </a:ext>
            </a:extLst>
          </p:cNvPr>
          <p:cNvSpPr txBox="1">
            <a:spLocks/>
          </p:cNvSpPr>
          <p:nvPr/>
        </p:nvSpPr>
        <p:spPr>
          <a:xfrm>
            <a:off x="2138440" y="3380045"/>
            <a:ext cx="8324219" cy="541514"/>
          </a:xfrm>
          <a:prstGeom prst="roundRect">
            <a:avLst>
              <a:gd name="adj" fmla="val 16667"/>
            </a:avLst>
          </a:prstGeom>
          <a:ln w="76200">
            <a:solidFill>
              <a:srgbClr val="FF0000"/>
            </a:solidFill>
            <a:miter lim="800000"/>
            <a:headEnd/>
            <a:tailEnd/>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5000"/>
              </a:lnSpc>
              <a:spcAft>
                <a:spcPts val="10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Suivant les traductions : s’attabla ou s’allongea.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02CAF71C-82CA-4DC8-953D-B71DDAE1273C}"/>
              </a:ext>
            </a:extLst>
          </p:cNvPr>
          <p:cNvSpPr txBox="1"/>
          <p:nvPr/>
        </p:nvSpPr>
        <p:spPr>
          <a:xfrm>
            <a:off x="525039" y="172266"/>
            <a:ext cx="4490029" cy="390684"/>
          </a:xfrm>
          <a:prstGeom prst="rect">
            <a:avLst/>
          </a:prstGeom>
          <a:noFill/>
        </p:spPr>
        <p:txBody>
          <a:bodyPr wrap="square">
            <a:spAutoFit/>
          </a:bodyPr>
          <a:lstStyle/>
          <a:p>
            <a:pPr>
              <a:lnSpc>
                <a:spcPct val="115000"/>
              </a:lnSpc>
              <a:spcAft>
                <a:spcPts val="1000"/>
              </a:spcAft>
            </a:pPr>
            <a:r>
              <a:rPr lang="fr-FR"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prit place à table</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re 1">
            <a:extLst>
              <a:ext uri="{FF2B5EF4-FFF2-40B4-BE49-F238E27FC236}">
                <a16:creationId xmlns:a16="http://schemas.microsoft.com/office/drawing/2014/main" id="{710CC215-FCDF-7363-E440-C691CECF6C36}"/>
              </a:ext>
            </a:extLst>
          </p:cNvPr>
          <p:cNvSpPr txBox="1">
            <a:spLocks/>
          </p:cNvSpPr>
          <p:nvPr/>
        </p:nvSpPr>
        <p:spPr>
          <a:xfrm>
            <a:off x="2138440" y="4779648"/>
            <a:ext cx="8324219" cy="541514"/>
          </a:xfrm>
          <a:prstGeom prst="roundRect">
            <a:avLst>
              <a:gd name="adj" fmla="val 16667"/>
            </a:avLst>
          </a:prstGeom>
          <a:ln w="76200">
            <a:solidFill>
              <a:srgbClr val="FF0000"/>
            </a:solidFill>
            <a:miter lim="800000"/>
            <a:headEnd/>
            <a:tailEnd/>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400" dirty="0">
                <a:effectLst/>
                <a:latin typeface="Times New Roman" panose="02020603050405020304" pitchFamily="18" charset="0"/>
                <a:ea typeface="Calibri" panose="020F0502020204030204" pitchFamily="34" charset="0"/>
              </a:rPr>
              <a:t>Pourquoi un repas ? </a:t>
            </a:r>
            <a:endParaRPr lang="fr-FR" altLang="fr-FR" sz="2400" b="1" dirty="0"/>
          </a:p>
        </p:txBody>
      </p:sp>
      <p:sp>
        <p:nvSpPr>
          <p:cNvPr id="4" name="Espace réservé du numéro de diapositive 3">
            <a:extLst>
              <a:ext uri="{FF2B5EF4-FFF2-40B4-BE49-F238E27FC236}">
                <a16:creationId xmlns:a16="http://schemas.microsoft.com/office/drawing/2014/main" id="{3BFDC8F5-F149-5FFB-19B9-0EFEB3796DB0}"/>
              </a:ext>
            </a:extLst>
          </p:cNvPr>
          <p:cNvSpPr>
            <a:spLocks noGrp="1"/>
          </p:cNvSpPr>
          <p:nvPr>
            <p:ph type="sldNum" sz="quarter" idx="12"/>
          </p:nvPr>
        </p:nvSpPr>
        <p:spPr/>
        <p:txBody>
          <a:bodyPr/>
          <a:lstStyle/>
          <a:p>
            <a:fld id="{A681D701-067C-4458-91DC-CE655197EDE4}" type="slidenum">
              <a:rPr lang="fr-FR" smtClean="0"/>
              <a:pPr/>
              <a:t>12</a:t>
            </a:fld>
            <a:endParaRPr lang="fr-FR"/>
          </a:p>
        </p:txBody>
      </p:sp>
      <p:pic>
        <p:nvPicPr>
          <p:cNvPr id="6" name="Image 5">
            <a:extLst>
              <a:ext uri="{FF2B5EF4-FFF2-40B4-BE49-F238E27FC236}">
                <a16:creationId xmlns:a16="http://schemas.microsoft.com/office/drawing/2014/main" id="{8777CC98-EECB-0383-B392-DCB9F7B6B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822" y="562949"/>
            <a:ext cx="2333414" cy="2558969"/>
          </a:xfrm>
          <a:prstGeom prst="rect">
            <a:avLst/>
          </a:prstGeom>
        </p:spPr>
      </p:pic>
    </p:spTree>
    <p:extLst>
      <p:ext uri="{BB962C8B-B14F-4D97-AF65-F5344CB8AC3E}">
        <p14:creationId xmlns:p14="http://schemas.microsoft.com/office/powerpoint/2010/main" val="61613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07033BCC-FC92-D9A4-1A31-8EC893F2B7E5}"/>
              </a:ext>
            </a:extLst>
          </p:cNvPr>
          <p:cNvSpPr/>
          <p:nvPr/>
        </p:nvSpPr>
        <p:spPr>
          <a:xfrm>
            <a:off x="1491504" y="203476"/>
            <a:ext cx="9723148" cy="6336704"/>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panose="020B0604020202020204" pitchFamily="34" charset="0"/>
              <a:buChar char="•"/>
              <a:defRPr/>
            </a:pPr>
            <a:endParaRPr lang="fr-FR" sz="2000" dirty="0">
              <a:solidFill>
                <a:prstClr val="black"/>
              </a:solidFill>
              <a:latin typeface="Times New Roman" panose="02020603050405020304" pitchFamily="18" charset="0"/>
              <a:cs typeface="Times New Roman" panose="02020603050405020304" pitchFamily="18" charset="0"/>
            </a:endParaRPr>
          </a:p>
        </p:txBody>
      </p:sp>
      <p:sp>
        <p:nvSpPr>
          <p:cNvPr id="102403" name="Espace réservé du numéro de diapositive 6">
            <a:extLst>
              <a:ext uri="{FF2B5EF4-FFF2-40B4-BE49-F238E27FC236}">
                <a16:creationId xmlns:a16="http://schemas.microsoft.com/office/drawing/2014/main" id="{70E142E0-0736-14FE-1309-F4C2D7321CC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8218664-95C3-471D-A4AE-775E3D143515}" type="slidenum">
              <a:rPr lang="fr-FR" altLang="fr-FR" sz="1200">
                <a:solidFill>
                  <a:srgbClr val="898989"/>
                </a:solidFill>
              </a:rPr>
              <a:pPr>
                <a:spcBef>
                  <a:spcPct val="0"/>
                </a:spcBef>
                <a:buFontTx/>
                <a:buNone/>
              </a:pPr>
              <a:t>120</a:t>
            </a:fld>
            <a:endParaRPr lang="fr-FR" altLang="fr-FR" sz="1200">
              <a:solidFill>
                <a:srgbClr val="898989"/>
              </a:solidFill>
            </a:endParaRPr>
          </a:p>
        </p:txBody>
      </p:sp>
      <p:sp>
        <p:nvSpPr>
          <p:cNvPr id="4" name="ZoneTexte 3">
            <a:extLst>
              <a:ext uri="{FF2B5EF4-FFF2-40B4-BE49-F238E27FC236}">
                <a16:creationId xmlns:a16="http://schemas.microsoft.com/office/drawing/2014/main" id="{021E7E61-6C24-2F73-154C-B9C1DDFAE99B}"/>
              </a:ext>
            </a:extLst>
          </p:cNvPr>
          <p:cNvSpPr txBox="1"/>
          <p:nvPr/>
        </p:nvSpPr>
        <p:spPr>
          <a:xfrm>
            <a:off x="1973801" y="535166"/>
            <a:ext cx="8429628" cy="6186309"/>
          </a:xfrm>
          <a:prstGeom prst="rect">
            <a:avLst/>
          </a:prstGeom>
          <a:noFill/>
        </p:spPr>
        <p:txBody>
          <a:bodyPr wrap="square">
            <a:spAutoFit/>
          </a:bodyPr>
          <a:lstStyle/>
          <a:p>
            <a:pPr>
              <a:buNone/>
            </a:pPr>
            <a:r>
              <a:rPr lang="fr-FR" sz="2000" b="1" dirty="0">
                <a:latin typeface="Times New Roman" panose="02020603050405020304" pitchFamily="18" charset="0"/>
                <a:cs typeface="Times New Roman" panose="02020603050405020304" pitchFamily="18" charset="0"/>
              </a:rPr>
              <a:t>En mémoire de Lui</a:t>
            </a:r>
          </a:p>
          <a:p>
            <a:pPr>
              <a:buNone/>
            </a:pPr>
            <a:r>
              <a:rPr lang="fr-FR" sz="2000" dirty="0">
                <a:latin typeface="Times New Roman" panose="02020603050405020304" pitchFamily="18" charset="0"/>
                <a:cs typeface="Times New Roman" panose="02020603050405020304" pitchFamily="18" charset="0"/>
              </a:rPr>
              <a:t>Jésus enjoint alors aux siens de reproduire la fraction du pain en mémoire de lui.</a:t>
            </a:r>
          </a:p>
          <a:p>
            <a:pPr>
              <a:buNone/>
            </a:pPr>
            <a:r>
              <a:rPr lang="fr-FR" sz="2000" dirty="0">
                <a:latin typeface="Times New Roman" panose="02020603050405020304" pitchFamily="18" charset="0"/>
                <a:cs typeface="Times New Roman" panose="02020603050405020304" pitchFamily="18" charset="0"/>
              </a:rPr>
              <a:t>Le mémorial est plus qu’un acte de mémoire ; il fait revivre un acte de libération.</a:t>
            </a:r>
          </a:p>
          <a:p>
            <a:pPr>
              <a:buNone/>
            </a:pPr>
            <a:r>
              <a:rPr lang="fr-FR" sz="2000" dirty="0">
                <a:latin typeface="Times New Roman" panose="02020603050405020304" pitchFamily="18" charset="0"/>
                <a:cs typeface="Times New Roman" panose="02020603050405020304" pitchFamily="18" charset="0"/>
              </a:rPr>
              <a:t>La communauté chrétienne réunie après cette Pâque, après la mort sur la croix, après la résurrection trouvera là le repas pour le temps intermédiaire qui la sépare de la venue ultime de son Seigneur.</a:t>
            </a:r>
          </a:p>
          <a:p>
            <a:pPr>
              <a:buNone/>
            </a:pPr>
            <a:r>
              <a:rPr lang="fr-FR" sz="2000" dirty="0">
                <a:latin typeface="Times New Roman" panose="02020603050405020304" pitchFamily="18" charset="0"/>
                <a:cs typeface="Times New Roman" panose="02020603050405020304" pitchFamily="18" charset="0"/>
              </a:rPr>
              <a:t>La fraction du pain procure la communion avec le crucifié Vivant.</a:t>
            </a:r>
          </a:p>
          <a:p>
            <a:pPr>
              <a:buNone/>
            </a:pPr>
            <a:endParaRPr lang="fr-FR" sz="2000" b="1" dirty="0">
              <a:latin typeface="Times New Roman" panose="02020603050405020304" pitchFamily="18" charset="0"/>
              <a:cs typeface="Times New Roman" panose="02020603050405020304" pitchFamily="18" charset="0"/>
            </a:endParaRPr>
          </a:p>
          <a:p>
            <a:pPr>
              <a:buNone/>
            </a:pPr>
            <a:r>
              <a:rPr lang="fr-FR" sz="2000" b="1" dirty="0">
                <a:latin typeface="Times New Roman" panose="02020603050405020304" pitchFamily="18" charset="0"/>
                <a:cs typeface="Times New Roman" panose="02020603050405020304" pitchFamily="18" charset="0"/>
              </a:rPr>
              <a:t>Avant de souffrir</a:t>
            </a:r>
          </a:p>
          <a:p>
            <a:pPr>
              <a:buNone/>
            </a:pPr>
            <a:r>
              <a:rPr lang="fr-FR" sz="2000" dirty="0">
                <a:latin typeface="Times New Roman" panose="02020603050405020304" pitchFamily="18" charset="0"/>
                <a:cs typeface="Times New Roman" panose="02020603050405020304" pitchFamily="18" charset="0"/>
              </a:rPr>
              <a:t>Jésus a désiré ardemment manger cette pâque avant de souffrir. </a:t>
            </a:r>
          </a:p>
          <a:p>
            <a:pPr>
              <a:buNone/>
            </a:pPr>
            <a:r>
              <a:rPr lang="fr-FR" sz="2000" dirty="0">
                <a:latin typeface="Times New Roman" panose="02020603050405020304" pitchFamily="18" charset="0"/>
                <a:cs typeface="Times New Roman" panose="02020603050405020304" pitchFamily="18" charset="0"/>
              </a:rPr>
              <a:t>Il a désiré ardemment que tous passent par cette pâque-là. </a:t>
            </a:r>
          </a:p>
          <a:p>
            <a:pPr>
              <a:buNone/>
            </a:pPr>
            <a:r>
              <a:rPr lang="fr-FR" sz="2000" dirty="0">
                <a:latin typeface="Times New Roman" panose="02020603050405020304" pitchFamily="18" charset="0"/>
                <a:cs typeface="Times New Roman" panose="02020603050405020304" pitchFamily="18" charset="0"/>
              </a:rPr>
              <a:t>Jésus donne sa vie, se donne pleinement et invite à le suivre sur ce chemin-là : donner sa vie par amour.  </a:t>
            </a:r>
          </a:p>
          <a:p>
            <a:pPr>
              <a:buNone/>
            </a:pPr>
            <a:r>
              <a:rPr lang="fr-FR" sz="2000" dirty="0">
                <a:latin typeface="Times New Roman" panose="02020603050405020304" pitchFamily="18" charset="0"/>
                <a:cs typeface="Times New Roman" panose="02020603050405020304" pitchFamily="18" charset="0"/>
              </a:rPr>
              <a:t>C'est cette vie donnée par amour qui sauve. </a:t>
            </a:r>
          </a:p>
          <a:p>
            <a:pPr>
              <a:buNone/>
            </a:pPr>
            <a:endParaRPr lang="fr-FR" sz="2000" b="1" dirty="0">
              <a:latin typeface="Times New Roman" panose="02020603050405020304" pitchFamily="18" charset="0"/>
              <a:cs typeface="Times New Roman" panose="02020603050405020304" pitchFamily="18" charset="0"/>
            </a:endParaRPr>
          </a:p>
          <a:p>
            <a:pPr>
              <a:buNone/>
            </a:pPr>
            <a:r>
              <a:rPr lang="fr-FR" sz="2000" b="1" dirty="0">
                <a:latin typeface="Times New Roman" panose="02020603050405020304" pitchFamily="18" charset="0"/>
                <a:cs typeface="Times New Roman" panose="02020603050405020304" pitchFamily="18" charset="0"/>
              </a:rPr>
              <a:t>La fin des temps</a:t>
            </a:r>
          </a:p>
          <a:p>
            <a:pPr>
              <a:buNone/>
            </a:pPr>
            <a:r>
              <a:rPr lang="fr-FR" sz="2000" dirty="0">
                <a:latin typeface="Times New Roman" panose="02020603050405020304" pitchFamily="18" charset="0"/>
                <a:cs typeface="Times New Roman" panose="02020603050405020304" pitchFamily="18" charset="0"/>
              </a:rPr>
              <a:t>L'Eucharistie anticipe le repas de la fin des temps. </a:t>
            </a:r>
          </a:p>
          <a:p>
            <a:pPr>
              <a:buNone/>
            </a:pPr>
            <a:r>
              <a:rPr lang="fr-FR" sz="2000" dirty="0">
                <a:latin typeface="Times New Roman" panose="02020603050405020304" pitchFamily="18" charset="0"/>
                <a:cs typeface="Times New Roman" panose="02020603050405020304" pitchFamily="18" charset="0"/>
              </a:rPr>
              <a:t>Faisons Eucharistie, préparons cette Pâque !</a:t>
            </a:r>
          </a:p>
          <a:p>
            <a:pPr>
              <a:buNone/>
            </a:pPr>
            <a:br>
              <a:rPr lang="fr-FR" sz="1800" dirty="0"/>
            </a:br>
            <a:endParaRPr lang="fr-FR" altLang="fr-FR" sz="1800" dirty="0">
              <a:latin typeface="Arial" panose="020B0604020202020204" pitchFamily="34"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8D6062-D2EA-72E6-90FD-A4143B350225}"/>
              </a:ext>
            </a:extLst>
          </p:cNvPr>
          <p:cNvSpPr>
            <a:spLocks noGrp="1"/>
          </p:cNvSpPr>
          <p:nvPr>
            <p:ph type="ctrTitle"/>
          </p:nvPr>
        </p:nvSpPr>
        <p:spPr>
          <a:xfrm>
            <a:off x="1201881" y="3209781"/>
            <a:ext cx="9144000" cy="2387600"/>
          </a:xfrm>
        </p:spPr>
        <p:txBody>
          <a:bodyPr>
            <a:normAutofit fontScale="90000"/>
          </a:bodyPr>
          <a:lstStyle/>
          <a:p>
            <a:pPr algn="l">
              <a:lnSpc>
                <a:spcPct val="115000"/>
              </a:lnSpc>
              <a:spcAft>
                <a:spcPts val="1000"/>
              </a:spcAft>
              <a:tabLst>
                <a:tab pos="614680" algn="l"/>
              </a:tabLst>
            </a:pPr>
            <a:r>
              <a:rPr lang="fr-FR" sz="2200" b="1" dirty="0">
                <a:effectLst/>
                <a:latin typeface="Times New Roman" panose="02020603050405020304" pitchFamily="18" charset="0"/>
                <a:ea typeface="Calibri" panose="020F0502020204030204" pitchFamily="34" charset="0"/>
                <a:cs typeface="Times New Roman" panose="02020603050405020304" pitchFamily="18" charset="0"/>
              </a:rPr>
              <a:t>Bibliographie </a:t>
            </a:r>
            <a:br>
              <a:rPr lang="fr-FR" sz="2200" dirty="0">
                <a:effectLst/>
                <a:latin typeface="Calibri" panose="020F0502020204030204" pitchFamily="34" charset="0"/>
                <a:ea typeface="Calibri" panose="020F0502020204030204" pitchFamily="34" charset="0"/>
                <a:cs typeface="Times New Roman" panose="02020603050405020304" pitchFamily="18" charset="0"/>
              </a:rPr>
            </a:br>
            <a:r>
              <a:rPr lang="fr-FR" sz="2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-François </a:t>
            </a:r>
            <a:r>
              <a:rPr lang="fr-FR" sz="22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Bovon</a:t>
            </a:r>
            <a:r>
              <a:rPr lang="fr-FR" sz="2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L’évangile selon saint Luc (19,28-24,53) Editions Labor et Fides 2009 p193 à 205</a:t>
            </a:r>
            <a:br>
              <a:rPr lang="fr-FR" sz="2200" dirty="0">
                <a:effectLst/>
                <a:latin typeface="Calibri" panose="020F0502020204030204" pitchFamily="34" charset="0"/>
                <a:ea typeface="Calibri" panose="020F0502020204030204" pitchFamily="34" charset="0"/>
                <a:cs typeface="Times New Roman" panose="02020603050405020304" pitchFamily="18" charset="0"/>
              </a:rPr>
            </a:br>
            <a:r>
              <a:rPr lang="fr-FR" sz="2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-Cahiers Evangile Supplément 140 Hugues Cousin Les récits fondateurs de l’eucharistie Ed Cerf Juin 2007 </a:t>
            </a:r>
            <a:br>
              <a:rPr lang="fr-FR" sz="2200" dirty="0">
                <a:effectLst/>
                <a:latin typeface="Calibri" panose="020F0502020204030204" pitchFamily="34" charset="0"/>
                <a:ea typeface="Calibri" panose="020F0502020204030204" pitchFamily="34" charset="0"/>
                <a:cs typeface="Times New Roman" panose="02020603050405020304" pitchFamily="18" charset="0"/>
              </a:rPr>
            </a:br>
            <a:r>
              <a:rPr lang="fr-FR" sz="2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-Cahiers Evangile n° 37 Equipe faculté théologie Toulouse L’eucharistie dans la bible 1981 sept 2015</a:t>
            </a:r>
            <a:br>
              <a:rPr lang="fr-FR" sz="2200" dirty="0">
                <a:effectLst/>
                <a:latin typeface="Calibri" panose="020F0502020204030204" pitchFamily="34" charset="0"/>
                <a:ea typeface="Calibri" panose="020F0502020204030204" pitchFamily="34" charset="0"/>
                <a:cs typeface="Times New Roman" panose="02020603050405020304" pitchFamily="18" charset="0"/>
              </a:rPr>
            </a:br>
            <a:r>
              <a:rPr lang="fr-FR" sz="2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-Cahiers Evangile n°173 Pierre </a:t>
            </a:r>
            <a:r>
              <a:rPr lang="fr-FR" sz="22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Debergé</a:t>
            </a:r>
            <a:r>
              <a:rPr lang="fr-FR" sz="2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Pour lire l’évangile selon saint Luc </a:t>
            </a:r>
            <a:br>
              <a:rPr lang="fr-FR" sz="2200" dirty="0">
                <a:effectLst/>
                <a:latin typeface="Calibri" panose="020F0502020204030204" pitchFamily="34" charset="0"/>
                <a:ea typeface="Calibri" panose="020F0502020204030204" pitchFamily="34" charset="0"/>
                <a:cs typeface="Times New Roman" panose="02020603050405020304" pitchFamily="18" charset="0"/>
              </a:rPr>
            </a:br>
            <a:r>
              <a:rPr lang="fr-FR" sz="2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-Hugues Cousin L’évangile de Luc Centurion 1993</a:t>
            </a:r>
            <a:br>
              <a:rPr lang="fr-FR" sz="2200" dirty="0">
                <a:effectLst/>
                <a:latin typeface="Calibri" panose="020F0502020204030204" pitchFamily="34" charset="0"/>
                <a:ea typeface="Calibri" panose="020F0502020204030204" pitchFamily="34" charset="0"/>
                <a:cs typeface="Times New Roman" panose="02020603050405020304" pitchFamily="18" charset="0"/>
              </a:rPr>
            </a:br>
            <a:r>
              <a:rPr lang="fr-FR" sz="2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-Christian </a:t>
            </a:r>
            <a:r>
              <a:rPr lang="fr-FR" sz="22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Salenson</a:t>
            </a:r>
            <a:r>
              <a:rPr lang="fr-FR" sz="2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Catéchèses mystagogiques pour aujourd’hui Bayard 2008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fr-FR" dirty="0"/>
          </a:p>
        </p:txBody>
      </p:sp>
      <p:sp>
        <p:nvSpPr>
          <p:cNvPr id="4" name="Espace réservé du numéro de diapositive 3">
            <a:extLst>
              <a:ext uri="{FF2B5EF4-FFF2-40B4-BE49-F238E27FC236}">
                <a16:creationId xmlns:a16="http://schemas.microsoft.com/office/drawing/2014/main" id="{4654D215-9053-E2E8-9795-AA7ECEEC89B6}"/>
              </a:ext>
            </a:extLst>
          </p:cNvPr>
          <p:cNvSpPr>
            <a:spLocks noGrp="1"/>
          </p:cNvSpPr>
          <p:nvPr>
            <p:ph type="sldNum" sz="quarter" idx="12"/>
          </p:nvPr>
        </p:nvSpPr>
        <p:spPr/>
        <p:txBody>
          <a:bodyPr/>
          <a:lstStyle/>
          <a:p>
            <a:fld id="{A681D701-067C-4458-91DC-CE655197EDE4}" type="slidenum">
              <a:rPr lang="fr-FR" smtClean="0"/>
              <a:pPr/>
              <a:t>121</a:t>
            </a:fld>
            <a:endParaRPr lang="fr-FR"/>
          </a:p>
        </p:txBody>
      </p:sp>
    </p:spTree>
    <p:extLst>
      <p:ext uri="{BB962C8B-B14F-4D97-AF65-F5344CB8AC3E}">
        <p14:creationId xmlns:p14="http://schemas.microsoft.com/office/powerpoint/2010/main" val="29488044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959CA6CD-ADF4-BC0E-9DA5-265CB4F6BB36}"/>
              </a:ext>
            </a:extLst>
          </p:cNvPr>
          <p:cNvSpPr>
            <a:spLocks noGrp="1"/>
          </p:cNvSpPr>
          <p:nvPr>
            <p:ph type="sldNum" sz="quarter" idx="12"/>
          </p:nvPr>
        </p:nvSpPr>
        <p:spPr/>
        <p:txBody>
          <a:bodyPr/>
          <a:lstStyle/>
          <a:p>
            <a:fld id="{A681D701-067C-4458-91DC-CE655197EDE4}" type="slidenum">
              <a:rPr lang="fr-FR" smtClean="0"/>
              <a:pPr/>
              <a:t>122</a:t>
            </a:fld>
            <a:endParaRPr lang="fr-FR"/>
          </a:p>
        </p:txBody>
      </p:sp>
      <p:pic>
        <p:nvPicPr>
          <p:cNvPr id="4" name="Image 3">
            <a:extLst>
              <a:ext uri="{FF2B5EF4-FFF2-40B4-BE49-F238E27FC236}">
                <a16:creationId xmlns:a16="http://schemas.microsoft.com/office/drawing/2014/main" id="{E7F67869-1D0E-0B13-EC88-216364D354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386119"/>
            <a:ext cx="2980292" cy="164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3">
            <a:extLst>
              <a:ext uri="{FF2B5EF4-FFF2-40B4-BE49-F238E27FC236}">
                <a16:creationId xmlns:a16="http://schemas.microsoft.com/office/drawing/2014/main" id="{1C608C00-D52D-F8F9-A954-E044C032C85C}"/>
              </a:ext>
            </a:extLst>
          </p:cNvPr>
          <p:cNvSpPr txBox="1"/>
          <p:nvPr/>
        </p:nvSpPr>
        <p:spPr>
          <a:xfrm>
            <a:off x="4402245" y="4464356"/>
            <a:ext cx="7276233" cy="1569660"/>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dirty="0">
                <a:latin typeface="Times New Roman" panose="02020603050405020304" pitchFamily="18" charset="0"/>
                <a:cs typeface="Times New Roman" panose="02020603050405020304" pitchFamily="18" charset="0"/>
              </a:rPr>
              <a:t>Réalisation Catéchèse Par la Parole</a:t>
            </a:r>
          </a:p>
          <a:p>
            <a:r>
              <a:rPr lang="fr-FR" sz="2400" dirty="0">
                <a:latin typeface="Times New Roman" panose="02020603050405020304" pitchFamily="18" charset="0"/>
                <a:cs typeface="Times New Roman" panose="02020603050405020304" pitchFamily="18" charset="0"/>
              </a:rPr>
              <a:t>Illustrations d’après les fresques de </a:t>
            </a:r>
            <a:r>
              <a:rPr lang="en-US" sz="2400" dirty="0">
                <a:latin typeface="Times New Roman" panose="02020603050405020304" pitchFamily="18" charset="0"/>
                <a:cs typeface="Times New Roman" panose="02020603050405020304" pitchFamily="18" charset="0"/>
              </a:rPr>
              <a:t>Greschny St Victor </a:t>
            </a:r>
            <a:r>
              <a:rPr lang="en-US" sz="2400" dirty="0" err="1">
                <a:latin typeface="Times New Roman" panose="02020603050405020304" pitchFamily="18" charset="0"/>
                <a:cs typeface="Times New Roman" panose="02020603050405020304" pitchFamily="18" charset="0"/>
              </a:rPr>
              <a:t>Melvieu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Aveyron</a:t>
            </a:r>
            <a:r>
              <a:rPr lang="en-US" sz="2400" dirty="0">
                <a:latin typeface="Times New Roman" panose="02020603050405020304" pitchFamily="18" charset="0"/>
                <a:cs typeface="Times New Roman" panose="02020603050405020304" pitchFamily="18" charset="0"/>
              </a:rPr>
              <a:t> </a:t>
            </a:r>
            <a:br>
              <a:rPr lang="fr-FR" sz="2400" dirty="0">
                <a:latin typeface="Times New Roman" panose="02020603050405020304" pitchFamily="18" charset="0"/>
                <a:cs typeface="Times New Roman" panose="02020603050405020304" pitchFamily="18" charset="0"/>
              </a:rPr>
            </a:br>
            <a:r>
              <a:rPr lang="fr-FR" sz="2400" dirty="0">
                <a:latin typeface="Times New Roman" panose="02020603050405020304" pitchFamily="18" charset="0"/>
                <a:cs typeface="Times New Roman" panose="02020603050405020304" pitchFamily="18" charset="0"/>
              </a:rPr>
              <a:t>Module Communier</a:t>
            </a:r>
          </a:p>
        </p:txBody>
      </p:sp>
    </p:spTree>
    <p:extLst>
      <p:ext uri="{BB962C8B-B14F-4D97-AF65-F5344CB8AC3E}">
        <p14:creationId xmlns:p14="http://schemas.microsoft.com/office/powerpoint/2010/main" val="3786288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36CA0D61-D8CD-46DD-BE7B-DF6FBE501EB2}"/>
              </a:ext>
            </a:extLst>
          </p:cNvPr>
          <p:cNvSpPr txBox="1">
            <a:spLocks/>
          </p:cNvSpPr>
          <p:nvPr/>
        </p:nvSpPr>
        <p:spPr bwMode="auto">
          <a:xfrm>
            <a:off x="492966" y="2743199"/>
            <a:ext cx="11206065" cy="935183"/>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5000"/>
              </a:lnSpc>
              <a:spcAft>
                <a:spcPts val="1000"/>
              </a:spcAft>
            </a:pPr>
            <a:r>
              <a:rPr lang="fr-F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Dans les banquets grecs, les convives sont allongés. </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64FE4A74-25B7-4C20-92E8-E9AE31FC4920}"/>
              </a:ext>
            </a:extLst>
          </p:cNvPr>
          <p:cNvSpPr txBox="1"/>
          <p:nvPr/>
        </p:nvSpPr>
        <p:spPr>
          <a:xfrm>
            <a:off x="111154" y="99273"/>
            <a:ext cx="1818314" cy="390684"/>
          </a:xfrm>
          <a:prstGeom prst="rect">
            <a:avLst/>
          </a:prstGeom>
          <a:noFill/>
        </p:spPr>
        <p:txBody>
          <a:bodyPr wrap="square">
            <a:spAutoFit/>
          </a:bodyPr>
          <a:lstStyle/>
          <a:p>
            <a:pPr>
              <a:lnSpc>
                <a:spcPct val="115000"/>
              </a:lnSpc>
              <a:spcAft>
                <a:spcPts val="1000"/>
              </a:spcAft>
            </a:pPr>
            <a:r>
              <a:rPr lang="fr-FR"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prit place à table</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re 1">
            <a:extLst>
              <a:ext uri="{FF2B5EF4-FFF2-40B4-BE49-F238E27FC236}">
                <a16:creationId xmlns:a16="http://schemas.microsoft.com/office/drawing/2014/main" id="{DAA859F4-B48D-1F23-34D5-415B719FCF37}"/>
              </a:ext>
            </a:extLst>
          </p:cNvPr>
          <p:cNvSpPr txBox="1">
            <a:spLocks/>
          </p:cNvSpPr>
          <p:nvPr/>
        </p:nvSpPr>
        <p:spPr bwMode="auto">
          <a:xfrm>
            <a:off x="492966" y="4429674"/>
            <a:ext cx="11206065" cy="935183"/>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5000"/>
              </a:lnSpc>
              <a:spcAft>
                <a:spcPts val="1000"/>
              </a:spcAft>
            </a:pPr>
            <a:r>
              <a:rPr lang="fr-F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Pour les juifs, le repas est ritualisé, encadré de prières de louange, dites par le maitre de maison. Le repas est en lui-même une prière. </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Espace réservé du numéro de diapositive 4">
            <a:extLst>
              <a:ext uri="{FF2B5EF4-FFF2-40B4-BE49-F238E27FC236}">
                <a16:creationId xmlns:a16="http://schemas.microsoft.com/office/drawing/2014/main" id="{B995A323-7C0C-8C5A-068C-937CC777B385}"/>
              </a:ext>
            </a:extLst>
          </p:cNvPr>
          <p:cNvSpPr>
            <a:spLocks noGrp="1"/>
          </p:cNvSpPr>
          <p:nvPr>
            <p:ph type="sldNum" sz="quarter" idx="12"/>
          </p:nvPr>
        </p:nvSpPr>
        <p:spPr/>
        <p:txBody>
          <a:bodyPr/>
          <a:lstStyle/>
          <a:p>
            <a:fld id="{A681D701-067C-4458-91DC-CE655197EDE4}" type="slidenum">
              <a:rPr lang="fr-FR" smtClean="0"/>
              <a:pPr/>
              <a:t>13</a:t>
            </a:fld>
            <a:endParaRPr lang="fr-FR"/>
          </a:p>
        </p:txBody>
      </p:sp>
      <p:pic>
        <p:nvPicPr>
          <p:cNvPr id="6" name="Image 5">
            <a:extLst>
              <a:ext uri="{FF2B5EF4-FFF2-40B4-BE49-F238E27FC236}">
                <a16:creationId xmlns:a16="http://schemas.microsoft.com/office/drawing/2014/main" id="{FF7D0DBA-BB59-A53A-CB10-6B8ADACDC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4608" y="294615"/>
            <a:ext cx="2127985" cy="2333683"/>
          </a:xfrm>
          <a:prstGeom prst="rect">
            <a:avLst/>
          </a:prstGeom>
        </p:spPr>
      </p:pic>
    </p:spTree>
    <p:extLst>
      <p:ext uri="{BB962C8B-B14F-4D97-AF65-F5344CB8AC3E}">
        <p14:creationId xmlns:p14="http://schemas.microsoft.com/office/powerpoint/2010/main" val="71412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D2AF20-EEA5-4665-8985-DE5352BF3B6C}"/>
              </a:ext>
            </a:extLst>
          </p:cNvPr>
          <p:cNvSpPr txBox="1">
            <a:spLocks/>
          </p:cNvSpPr>
          <p:nvPr/>
        </p:nvSpPr>
        <p:spPr bwMode="auto">
          <a:xfrm>
            <a:off x="263395" y="654774"/>
            <a:ext cx="11665210" cy="1470176"/>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20000"/>
              </a:lnSpc>
              <a:spcAft>
                <a:spcPts val="0"/>
              </a:spcAft>
            </a:pPr>
            <a:r>
              <a:rPr lang="fr-FR" sz="2400">
                <a:latin typeface="Times New Roman" panose="02020603050405020304" pitchFamily="18" charset="0"/>
                <a:ea typeface="Calibri" panose="020F0502020204030204" pitchFamily="34" charset="0"/>
                <a:cs typeface="Times New Roman" panose="02020603050405020304" pitchFamily="18" charset="0"/>
              </a:rPr>
              <a:t>Jésus prend place le premier, avant ses disciples. Il est le maître du repas liturgique. </a:t>
            </a:r>
          </a:p>
          <a:p>
            <a:pPr>
              <a:lnSpc>
                <a:spcPct val="120000"/>
              </a:lnSpc>
              <a:spcAft>
                <a:spcPts val="0"/>
              </a:spcAft>
            </a:pPr>
            <a:r>
              <a:rPr lang="fr-FR" sz="2400">
                <a:latin typeface="Times New Roman" panose="02020603050405020304" pitchFamily="18" charset="0"/>
                <a:ea typeface="Calibri" panose="020F0502020204030204" pitchFamily="34" charset="0"/>
                <a:cs typeface="Times New Roman" panose="02020603050405020304" pitchFamily="18" charset="0"/>
              </a:rPr>
              <a:t>Le prêtre est signe du Christ présent qui nous convoque et qui préside le repas eucharistique.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E12F1E9A-CB0D-4EE6-8224-FB7E38DFC265}"/>
              </a:ext>
            </a:extLst>
          </p:cNvPr>
          <p:cNvSpPr txBox="1"/>
          <p:nvPr/>
        </p:nvSpPr>
        <p:spPr>
          <a:xfrm>
            <a:off x="587750" y="178297"/>
            <a:ext cx="1818314" cy="390684"/>
          </a:xfrm>
          <a:prstGeom prst="rect">
            <a:avLst/>
          </a:prstGeom>
          <a:noFill/>
        </p:spPr>
        <p:txBody>
          <a:bodyPr wrap="square">
            <a:spAutoFit/>
          </a:bodyPr>
          <a:lstStyle/>
          <a:p>
            <a:pPr>
              <a:lnSpc>
                <a:spcPct val="115000"/>
              </a:lnSpc>
              <a:spcAft>
                <a:spcPts val="1000"/>
              </a:spcAft>
            </a:pPr>
            <a:r>
              <a:rPr lang="fr-FR"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prit place à table</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re 1">
            <a:extLst>
              <a:ext uri="{FF2B5EF4-FFF2-40B4-BE49-F238E27FC236}">
                <a16:creationId xmlns:a16="http://schemas.microsoft.com/office/drawing/2014/main" id="{C6FBC3F7-C9C7-406F-868F-74E4244C0725}"/>
              </a:ext>
            </a:extLst>
          </p:cNvPr>
          <p:cNvSpPr txBox="1">
            <a:spLocks/>
          </p:cNvSpPr>
          <p:nvPr/>
        </p:nvSpPr>
        <p:spPr bwMode="auto">
          <a:xfrm>
            <a:off x="263394" y="5596847"/>
            <a:ext cx="11665210" cy="942065"/>
          </a:xfrm>
          <a:prstGeom prst="roundRect">
            <a:avLst/>
          </a:prstGeom>
          <a:noFill/>
          <a:ln w="76200">
            <a:solidFill>
              <a:srgbClr val="FFC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5000"/>
              </a:lnSpc>
              <a:spcAft>
                <a:spcPts val="1000"/>
              </a:spcAft>
            </a:pPr>
            <a:r>
              <a:rPr lang="fr-FR" sz="2400" dirty="0">
                <a:latin typeface="Times New Roman" panose="02020603050405020304" pitchFamily="18" charset="0"/>
                <a:cs typeface="Times New Roman" panose="02020603050405020304" pitchFamily="18" charset="0"/>
              </a:rPr>
              <a:t>Suis-je aujourd’hui dans l’attitude de reconnaître le Christ maître du repas, </a:t>
            </a:r>
            <a:br>
              <a:rPr lang="fr-FR" sz="2400" dirty="0">
                <a:latin typeface="Times New Roman" panose="02020603050405020304" pitchFamily="18" charset="0"/>
                <a:cs typeface="Times New Roman" panose="02020603050405020304" pitchFamily="18" charset="0"/>
              </a:rPr>
            </a:br>
            <a:r>
              <a:rPr lang="fr-FR" sz="2400" dirty="0">
                <a:latin typeface="Times New Roman" panose="02020603050405020304" pitchFamily="18" charset="0"/>
                <a:cs typeface="Times New Roman" panose="02020603050405020304" pitchFamily="18" charset="0"/>
              </a:rPr>
              <a:t>présent dans l’Eucharistie ? </a:t>
            </a:r>
          </a:p>
        </p:txBody>
      </p:sp>
      <p:sp>
        <p:nvSpPr>
          <p:cNvPr id="5" name="Titre 1">
            <a:extLst>
              <a:ext uri="{FF2B5EF4-FFF2-40B4-BE49-F238E27FC236}">
                <a16:creationId xmlns:a16="http://schemas.microsoft.com/office/drawing/2014/main" id="{72687696-3C0D-882E-C2D2-EDAB298F618B}"/>
              </a:ext>
            </a:extLst>
          </p:cNvPr>
          <p:cNvSpPr txBox="1">
            <a:spLocks/>
          </p:cNvSpPr>
          <p:nvPr/>
        </p:nvSpPr>
        <p:spPr bwMode="auto">
          <a:xfrm>
            <a:off x="263394" y="2461599"/>
            <a:ext cx="11665210" cy="1470176"/>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20000"/>
              </a:lnSpc>
              <a:spcAft>
                <a:spcPts val="0"/>
              </a:spcAft>
            </a:pPr>
            <a:r>
              <a:rPr lang="fr-FR" sz="2400">
                <a:latin typeface="Times New Roman" panose="02020603050405020304" pitchFamily="18" charset="0"/>
                <a:ea typeface="Calibri" panose="020F0502020204030204" pitchFamily="34" charset="0"/>
                <a:cs typeface="Times New Roman" panose="02020603050405020304" pitchFamily="18" charset="0"/>
              </a:rPr>
              <a:t>C’est par Lui avec Lui et en Lui, que nous offrons ce qui fait notre vie et la vie du monde – avec ses joies et ses peines – au Père et sous la mouvance de l’Esprit Saint.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itre 1">
            <a:extLst>
              <a:ext uri="{FF2B5EF4-FFF2-40B4-BE49-F238E27FC236}">
                <a16:creationId xmlns:a16="http://schemas.microsoft.com/office/drawing/2014/main" id="{752BBFF2-CFBB-34E2-59BD-ABEEF221AB3E}"/>
              </a:ext>
            </a:extLst>
          </p:cNvPr>
          <p:cNvSpPr txBox="1">
            <a:spLocks/>
          </p:cNvSpPr>
          <p:nvPr/>
        </p:nvSpPr>
        <p:spPr bwMode="auto">
          <a:xfrm>
            <a:off x="263394" y="4213705"/>
            <a:ext cx="11665210" cy="1102007"/>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20000"/>
              </a:lnSpc>
              <a:spcAft>
                <a:spcPts val="0"/>
              </a:spcAft>
            </a:pPr>
            <a:r>
              <a:rPr lang="fr-FR" sz="2400">
                <a:latin typeface="Times New Roman" panose="02020603050405020304" pitchFamily="18" charset="0"/>
                <a:ea typeface="Calibri" panose="020F0502020204030204" pitchFamily="34" charset="0"/>
                <a:cs typeface="Times New Roman" panose="02020603050405020304" pitchFamily="18" charset="0"/>
              </a:rPr>
              <a:t>Aujourd’hui, lors de la procession de communion, les chrétiens sont debout, en marche ; peuple libéré, peuple de « sauvés », témoins du Royaume au cœur du monde.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Espace réservé du numéro de diapositive 7">
            <a:extLst>
              <a:ext uri="{FF2B5EF4-FFF2-40B4-BE49-F238E27FC236}">
                <a16:creationId xmlns:a16="http://schemas.microsoft.com/office/drawing/2014/main" id="{72EEB4B4-2FEB-5B60-9C3D-0D68758EC4E1}"/>
              </a:ext>
            </a:extLst>
          </p:cNvPr>
          <p:cNvSpPr>
            <a:spLocks noGrp="1"/>
          </p:cNvSpPr>
          <p:nvPr>
            <p:ph type="sldNum" sz="quarter" idx="12"/>
          </p:nvPr>
        </p:nvSpPr>
        <p:spPr/>
        <p:txBody>
          <a:bodyPr/>
          <a:lstStyle/>
          <a:p>
            <a:fld id="{A681D701-067C-4458-91DC-CE655197EDE4}" type="slidenum">
              <a:rPr lang="fr-FR" smtClean="0"/>
              <a:pPr/>
              <a:t>14</a:t>
            </a:fld>
            <a:endParaRPr lang="fr-FR"/>
          </a:p>
        </p:txBody>
      </p:sp>
    </p:spTree>
    <p:extLst>
      <p:ext uri="{BB962C8B-B14F-4D97-AF65-F5344CB8AC3E}">
        <p14:creationId xmlns:p14="http://schemas.microsoft.com/office/powerpoint/2010/main" val="278805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472E6DA4-87E1-4B81-89BB-CF2FED9AE509}"/>
              </a:ext>
            </a:extLst>
          </p:cNvPr>
          <p:cNvSpPr txBox="1">
            <a:spLocks/>
          </p:cNvSpPr>
          <p:nvPr/>
        </p:nvSpPr>
        <p:spPr bwMode="auto">
          <a:xfrm>
            <a:off x="3393805" y="3727886"/>
            <a:ext cx="6088125" cy="1094996"/>
          </a:xfrm>
          <a:prstGeom prst="roundRect">
            <a:avLst/>
          </a:prstGeom>
          <a:noFill/>
          <a:ln w="76200">
            <a:solidFill>
              <a:srgbClr val="0070C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2400" b="1" dirty="0">
                <a:solidFill>
                  <a:srgbClr val="C00000"/>
                </a:solidFill>
                <a:latin typeface="Times New Roman" panose="02020603050405020304" pitchFamily="18" charset="0"/>
                <a:cs typeface="Times New Roman" panose="02020603050405020304" pitchFamily="18" charset="0"/>
              </a:rPr>
              <a:t>14 </a:t>
            </a:r>
            <a:r>
              <a:rPr lang="fr-FR" sz="2400" dirty="0">
                <a:latin typeface="Times New Roman" panose="02020603050405020304" pitchFamily="18" charset="0"/>
                <a:cs typeface="Times New Roman" panose="02020603050405020304" pitchFamily="18" charset="0"/>
              </a:rPr>
              <a:t>Quand l’heure fut venue, </a:t>
            </a:r>
            <a:br>
              <a:rPr lang="fr-FR" sz="2400" dirty="0">
                <a:latin typeface="Times New Roman" panose="02020603050405020304" pitchFamily="18" charset="0"/>
                <a:cs typeface="Times New Roman" panose="02020603050405020304" pitchFamily="18" charset="0"/>
              </a:rPr>
            </a:br>
            <a:r>
              <a:rPr lang="fr-FR" sz="2400" dirty="0">
                <a:latin typeface="Times New Roman" panose="02020603050405020304" pitchFamily="18" charset="0"/>
                <a:cs typeface="Times New Roman" panose="02020603050405020304" pitchFamily="18" charset="0"/>
              </a:rPr>
              <a:t>Jésus</a:t>
            </a:r>
            <a:r>
              <a:rPr lang="fr-FR" sz="2400" b="1" dirty="0">
                <a:solidFill>
                  <a:srgbClr val="C00000"/>
                </a:solidFill>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prit place à table, et les </a:t>
            </a:r>
            <a:r>
              <a:rPr lang="fr-FR" sz="2400" b="1" dirty="0">
                <a:solidFill>
                  <a:srgbClr val="FF0000"/>
                </a:solidFill>
                <a:latin typeface="Times New Roman" panose="02020603050405020304" pitchFamily="18" charset="0"/>
                <a:cs typeface="Times New Roman" panose="02020603050405020304" pitchFamily="18" charset="0"/>
              </a:rPr>
              <a:t>Apôtres</a:t>
            </a:r>
            <a:r>
              <a:rPr lang="fr-FR" sz="2400" b="1" dirty="0">
                <a:solidFill>
                  <a:srgbClr val="C00000"/>
                </a:solidFill>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avec lui.</a:t>
            </a:r>
            <a:endParaRPr lang="fr-FR" sz="2400" i="1" dirty="0">
              <a:latin typeface="Times New Roman" panose="02020603050405020304" pitchFamily="18" charset="0"/>
              <a:cs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ABE3F894-14C4-DAE0-1052-9B839EE3BAEF}"/>
              </a:ext>
            </a:extLst>
          </p:cNvPr>
          <p:cNvSpPr>
            <a:spLocks noGrp="1"/>
          </p:cNvSpPr>
          <p:nvPr>
            <p:ph type="sldNum" sz="quarter" idx="12"/>
          </p:nvPr>
        </p:nvSpPr>
        <p:spPr/>
        <p:txBody>
          <a:bodyPr/>
          <a:lstStyle/>
          <a:p>
            <a:fld id="{A681D701-067C-4458-91DC-CE655197EDE4}" type="slidenum">
              <a:rPr lang="fr-FR" smtClean="0"/>
              <a:pPr/>
              <a:t>15</a:t>
            </a:fld>
            <a:endParaRPr lang="fr-FR"/>
          </a:p>
        </p:txBody>
      </p:sp>
      <p:grpSp>
        <p:nvGrpSpPr>
          <p:cNvPr id="3" name="Groupe 2">
            <a:extLst>
              <a:ext uri="{FF2B5EF4-FFF2-40B4-BE49-F238E27FC236}">
                <a16:creationId xmlns:a16="http://schemas.microsoft.com/office/drawing/2014/main" id="{DF443EE0-8214-885B-0C38-F09C246043DA}"/>
              </a:ext>
            </a:extLst>
          </p:cNvPr>
          <p:cNvGrpSpPr/>
          <p:nvPr/>
        </p:nvGrpSpPr>
        <p:grpSpPr>
          <a:xfrm>
            <a:off x="3835903" y="741872"/>
            <a:ext cx="4520193" cy="2866744"/>
            <a:chOff x="4300849" y="3991256"/>
            <a:chExt cx="4520193" cy="2866744"/>
          </a:xfrm>
        </p:grpSpPr>
        <p:pic>
          <p:nvPicPr>
            <p:cNvPr id="4" name="Image 3">
              <a:extLst>
                <a:ext uri="{FF2B5EF4-FFF2-40B4-BE49-F238E27FC236}">
                  <a16:creationId xmlns:a16="http://schemas.microsoft.com/office/drawing/2014/main" id="{30A26958-76CD-F2B3-1E30-A5A1B5EDF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4718" y="3991256"/>
              <a:ext cx="1834900" cy="1478283"/>
            </a:xfrm>
            <a:prstGeom prst="rect">
              <a:avLst/>
            </a:prstGeom>
          </p:spPr>
        </p:pic>
        <p:pic>
          <p:nvPicPr>
            <p:cNvPr id="6" name="Image 5">
              <a:extLst>
                <a:ext uri="{FF2B5EF4-FFF2-40B4-BE49-F238E27FC236}">
                  <a16:creationId xmlns:a16="http://schemas.microsoft.com/office/drawing/2014/main" id="{D3D1D142-5F7B-35E4-A230-ED97B5B2ED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4164" y="4019059"/>
              <a:ext cx="896114" cy="1383795"/>
            </a:xfrm>
            <a:prstGeom prst="rect">
              <a:avLst/>
            </a:prstGeom>
          </p:spPr>
        </p:pic>
        <p:pic>
          <p:nvPicPr>
            <p:cNvPr id="7" name="Image 6">
              <a:extLst>
                <a:ext uri="{FF2B5EF4-FFF2-40B4-BE49-F238E27FC236}">
                  <a16:creationId xmlns:a16="http://schemas.microsoft.com/office/drawing/2014/main" id="{8021E33D-B87A-6A06-D6EF-BE06660137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0849" y="4261099"/>
              <a:ext cx="4520193" cy="2596901"/>
            </a:xfrm>
            <a:prstGeom prst="rect">
              <a:avLst/>
            </a:prstGeom>
          </p:spPr>
        </p:pic>
      </p:grpSp>
    </p:spTree>
    <p:extLst>
      <p:ext uri="{BB962C8B-B14F-4D97-AF65-F5344CB8AC3E}">
        <p14:creationId xmlns:p14="http://schemas.microsoft.com/office/powerpoint/2010/main" val="1010985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0E3048F-A82C-42B5-A0CB-62CD8CB09D32}"/>
              </a:ext>
            </a:extLst>
          </p:cNvPr>
          <p:cNvSpPr txBox="1"/>
          <p:nvPr/>
        </p:nvSpPr>
        <p:spPr>
          <a:xfrm>
            <a:off x="146957" y="238979"/>
            <a:ext cx="1784479" cy="369332"/>
          </a:xfrm>
          <a:prstGeom prst="rect">
            <a:avLst/>
          </a:prstGeom>
          <a:noFill/>
        </p:spPr>
        <p:txBody>
          <a:bodyPr wrap="square">
            <a:spAutoFit/>
          </a:bodyPr>
          <a:lstStyle/>
          <a:p>
            <a:pPr algn="ctr"/>
            <a:r>
              <a:rPr lang="fr-FR" sz="1800">
                <a:solidFill>
                  <a:srgbClr val="FF0000"/>
                </a:solidFill>
                <a:latin typeface="Times New Roman" panose="02020603050405020304" pitchFamily="18" charset="0"/>
                <a:cs typeface="Times New Roman" panose="02020603050405020304" pitchFamily="18" charset="0"/>
              </a:rPr>
              <a:t>Apôtres</a:t>
            </a:r>
            <a:endParaRPr lang="fr-FR" dirty="0"/>
          </a:p>
        </p:txBody>
      </p:sp>
      <p:sp>
        <p:nvSpPr>
          <p:cNvPr id="6" name="ZoneTexte 5">
            <a:extLst>
              <a:ext uri="{FF2B5EF4-FFF2-40B4-BE49-F238E27FC236}">
                <a16:creationId xmlns:a16="http://schemas.microsoft.com/office/drawing/2014/main" id="{F2085AF2-53CF-4F14-9A78-2D2B9030E629}"/>
              </a:ext>
            </a:extLst>
          </p:cNvPr>
          <p:cNvSpPr txBox="1"/>
          <p:nvPr/>
        </p:nvSpPr>
        <p:spPr>
          <a:xfrm>
            <a:off x="893406" y="1130831"/>
            <a:ext cx="10116715" cy="755400"/>
          </a:xfrm>
          <a:prstGeom prst="rect">
            <a:avLst/>
          </a:prstGeom>
          <a:noFill/>
        </p:spPr>
        <p:txBody>
          <a:bodyPr wrap="square">
            <a:spAutoFit/>
          </a:bodyPr>
          <a:lstStyle/>
          <a:p>
            <a:pPr>
              <a:lnSpc>
                <a:spcPct val="115000"/>
              </a:lnSpc>
              <a:spcAft>
                <a:spcPts val="1000"/>
              </a:spcAft>
            </a:pPr>
            <a:r>
              <a:rPr lang="fr-FR" sz="4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fr-FR"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ZoneTexte 8">
            <a:extLst>
              <a:ext uri="{FF2B5EF4-FFF2-40B4-BE49-F238E27FC236}">
                <a16:creationId xmlns:a16="http://schemas.microsoft.com/office/drawing/2014/main" id="{FADABFEC-AC2C-4495-BEA2-4C17BD91D385}"/>
              </a:ext>
            </a:extLst>
          </p:cNvPr>
          <p:cNvSpPr txBox="1"/>
          <p:nvPr/>
        </p:nvSpPr>
        <p:spPr>
          <a:xfrm>
            <a:off x="3628724" y="4186064"/>
            <a:ext cx="6092792" cy="1004318"/>
          </a:xfrm>
          <a:prstGeom prst="roundRect">
            <a:avLst/>
          </a:prstGeom>
          <a:noFill/>
          <a:ln w="57150">
            <a:solidFill>
              <a:srgbClr val="FF0000"/>
            </a:solidFill>
          </a:ln>
        </p:spPr>
        <p:txBody>
          <a:bodyPr wrap="square">
            <a:spAutoFit/>
          </a:bodyPr>
          <a:lstStyle/>
          <a:p>
            <a:pPr algn="ctr">
              <a:lnSpc>
                <a:spcPct val="115000"/>
              </a:lnSpc>
              <a:spcAft>
                <a:spcPts val="1000"/>
              </a:spcAft>
              <a:defRPr/>
            </a:pPr>
            <a:r>
              <a:rPr lang="fr-FR" sz="2400" dirty="0">
                <a:latin typeface="Times New Roman" panose="02020603050405020304" pitchFamily="18" charset="0"/>
                <a:cs typeface="Times New Roman" panose="02020603050405020304" pitchFamily="18" charset="0"/>
              </a:rPr>
              <a:t>Seuls les apôtres sont présents. </a:t>
            </a:r>
            <a:br>
              <a:rPr lang="fr-FR" sz="2400" dirty="0">
                <a:latin typeface="Times New Roman" panose="02020603050405020304" pitchFamily="18" charset="0"/>
                <a:cs typeface="Times New Roman" panose="02020603050405020304" pitchFamily="18" charset="0"/>
              </a:rPr>
            </a:br>
            <a:r>
              <a:rPr lang="fr-FR" sz="2400" dirty="0">
                <a:latin typeface="Times New Roman" panose="02020603050405020304" pitchFamily="18" charset="0"/>
                <a:cs typeface="Times New Roman" panose="02020603050405020304" pitchFamily="18" charset="0"/>
              </a:rPr>
              <a:t>Pas d’autres disciples. </a:t>
            </a:r>
          </a:p>
        </p:txBody>
      </p:sp>
      <p:sp>
        <p:nvSpPr>
          <p:cNvPr id="2" name="Espace réservé du numéro de diapositive 1">
            <a:extLst>
              <a:ext uri="{FF2B5EF4-FFF2-40B4-BE49-F238E27FC236}">
                <a16:creationId xmlns:a16="http://schemas.microsoft.com/office/drawing/2014/main" id="{AFA25E15-2F16-FDA7-9BE2-50703E3BA998}"/>
              </a:ext>
            </a:extLst>
          </p:cNvPr>
          <p:cNvSpPr>
            <a:spLocks noGrp="1"/>
          </p:cNvSpPr>
          <p:nvPr>
            <p:ph type="sldNum" sz="quarter" idx="12"/>
          </p:nvPr>
        </p:nvSpPr>
        <p:spPr/>
        <p:txBody>
          <a:bodyPr/>
          <a:lstStyle/>
          <a:p>
            <a:fld id="{A681D701-067C-4458-91DC-CE655197EDE4}" type="slidenum">
              <a:rPr lang="fr-FR" smtClean="0"/>
              <a:pPr/>
              <a:t>16</a:t>
            </a:fld>
            <a:endParaRPr lang="fr-FR"/>
          </a:p>
        </p:txBody>
      </p:sp>
      <p:grpSp>
        <p:nvGrpSpPr>
          <p:cNvPr id="3" name="Groupe 2">
            <a:extLst>
              <a:ext uri="{FF2B5EF4-FFF2-40B4-BE49-F238E27FC236}">
                <a16:creationId xmlns:a16="http://schemas.microsoft.com/office/drawing/2014/main" id="{8DBC065B-B121-3713-656F-695D66619B1E}"/>
              </a:ext>
            </a:extLst>
          </p:cNvPr>
          <p:cNvGrpSpPr/>
          <p:nvPr/>
        </p:nvGrpSpPr>
        <p:grpSpPr>
          <a:xfrm>
            <a:off x="3954492" y="707773"/>
            <a:ext cx="4520193" cy="2866744"/>
            <a:chOff x="4300849" y="3991256"/>
            <a:chExt cx="4520193" cy="2866744"/>
          </a:xfrm>
        </p:grpSpPr>
        <p:pic>
          <p:nvPicPr>
            <p:cNvPr id="5" name="Image 4">
              <a:extLst>
                <a:ext uri="{FF2B5EF4-FFF2-40B4-BE49-F238E27FC236}">
                  <a16:creationId xmlns:a16="http://schemas.microsoft.com/office/drawing/2014/main" id="{0977C7E6-07B6-BE24-0064-1A20F5625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4718" y="3991256"/>
              <a:ext cx="1834900" cy="1478283"/>
            </a:xfrm>
            <a:prstGeom prst="rect">
              <a:avLst/>
            </a:prstGeom>
          </p:spPr>
        </p:pic>
        <p:pic>
          <p:nvPicPr>
            <p:cNvPr id="7" name="Image 6">
              <a:extLst>
                <a:ext uri="{FF2B5EF4-FFF2-40B4-BE49-F238E27FC236}">
                  <a16:creationId xmlns:a16="http://schemas.microsoft.com/office/drawing/2014/main" id="{F0A06710-18F5-ED95-348C-89992F855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164" y="4019059"/>
              <a:ext cx="896114" cy="1383795"/>
            </a:xfrm>
            <a:prstGeom prst="rect">
              <a:avLst/>
            </a:prstGeom>
          </p:spPr>
        </p:pic>
        <p:pic>
          <p:nvPicPr>
            <p:cNvPr id="8" name="Image 7">
              <a:extLst>
                <a:ext uri="{FF2B5EF4-FFF2-40B4-BE49-F238E27FC236}">
                  <a16:creationId xmlns:a16="http://schemas.microsoft.com/office/drawing/2014/main" id="{3374913A-9A0E-492E-FC5F-5A04476E65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0849" y="4261099"/>
              <a:ext cx="4520193" cy="2596901"/>
            </a:xfrm>
            <a:prstGeom prst="rect">
              <a:avLst/>
            </a:prstGeom>
          </p:spPr>
        </p:pic>
      </p:grpSp>
    </p:spTree>
    <p:extLst>
      <p:ext uri="{BB962C8B-B14F-4D97-AF65-F5344CB8AC3E}">
        <p14:creationId xmlns:p14="http://schemas.microsoft.com/office/powerpoint/2010/main" val="3318275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FF4D337-1171-4574-AFFB-E7636B63BC47}"/>
              </a:ext>
            </a:extLst>
          </p:cNvPr>
          <p:cNvSpPr txBox="1"/>
          <p:nvPr/>
        </p:nvSpPr>
        <p:spPr>
          <a:xfrm>
            <a:off x="146957" y="238979"/>
            <a:ext cx="1784479" cy="369332"/>
          </a:xfrm>
          <a:prstGeom prst="rect">
            <a:avLst/>
          </a:prstGeom>
          <a:noFill/>
        </p:spPr>
        <p:txBody>
          <a:bodyPr wrap="square">
            <a:spAutoFit/>
          </a:bodyPr>
          <a:lstStyle/>
          <a:p>
            <a:pPr algn="ctr"/>
            <a:r>
              <a:rPr lang="fr-FR" sz="1800">
                <a:solidFill>
                  <a:srgbClr val="FF0000"/>
                </a:solidFill>
                <a:latin typeface="Times New Roman" panose="02020603050405020304" pitchFamily="18" charset="0"/>
                <a:cs typeface="Times New Roman" panose="02020603050405020304" pitchFamily="18" charset="0"/>
              </a:rPr>
              <a:t>Apôtres</a:t>
            </a:r>
            <a:endParaRPr lang="fr-FR" dirty="0"/>
          </a:p>
        </p:txBody>
      </p:sp>
      <p:sp>
        <p:nvSpPr>
          <p:cNvPr id="5" name="Titre 1">
            <a:extLst>
              <a:ext uri="{FF2B5EF4-FFF2-40B4-BE49-F238E27FC236}">
                <a16:creationId xmlns:a16="http://schemas.microsoft.com/office/drawing/2014/main" id="{4B43750B-71CB-4374-9A30-591862EE5787}"/>
              </a:ext>
            </a:extLst>
          </p:cNvPr>
          <p:cNvSpPr txBox="1">
            <a:spLocks/>
          </p:cNvSpPr>
          <p:nvPr/>
        </p:nvSpPr>
        <p:spPr bwMode="auto">
          <a:xfrm>
            <a:off x="2640376" y="3616772"/>
            <a:ext cx="6911245" cy="1014499"/>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2400" dirty="0">
                <a:solidFill>
                  <a:sysClr val="windowText" lastClr="000000"/>
                </a:solidFill>
                <a:latin typeface="Times New Roman" panose="02020603050405020304" pitchFamily="18" charset="0"/>
                <a:cs typeface="Times New Roman" panose="02020603050405020304" pitchFamily="18" charset="0"/>
              </a:rPr>
              <a:t>Matthieu et Marc emploient l’expression « les douze », </a:t>
            </a:r>
          </a:p>
          <a:p>
            <a:pPr algn="l" eaLnBrk="1" fontAlgn="auto" hangingPunct="1">
              <a:spcAft>
                <a:spcPts val="0"/>
              </a:spcAft>
              <a:defRPr/>
            </a:pPr>
            <a:r>
              <a:rPr lang="fr-FR" sz="2400" dirty="0">
                <a:solidFill>
                  <a:sysClr val="windowText" lastClr="000000"/>
                </a:solidFill>
                <a:latin typeface="Times New Roman" panose="02020603050405020304" pitchFamily="18" charset="0"/>
                <a:cs typeface="Times New Roman" panose="02020603050405020304" pitchFamily="18" charset="0"/>
              </a:rPr>
              <a:t>nombre qui renvoie aux douze tribus d’Israël. </a:t>
            </a:r>
            <a:endParaRPr lang="fr-FR" sz="2400" i="1" dirty="0">
              <a:solidFill>
                <a:sysClr val="windowText" lastClr="000000"/>
              </a:solidFill>
              <a:latin typeface="Times New Roman" panose="02020603050405020304" pitchFamily="18" charset="0"/>
              <a:cs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D34C446F-153F-FCE2-DBAA-D53417F722C3}"/>
              </a:ext>
            </a:extLst>
          </p:cNvPr>
          <p:cNvSpPr>
            <a:spLocks noGrp="1"/>
          </p:cNvSpPr>
          <p:nvPr>
            <p:ph type="sldNum" sz="quarter" idx="12"/>
          </p:nvPr>
        </p:nvSpPr>
        <p:spPr/>
        <p:txBody>
          <a:bodyPr/>
          <a:lstStyle/>
          <a:p>
            <a:fld id="{A681D701-067C-4458-91DC-CE655197EDE4}" type="slidenum">
              <a:rPr lang="fr-FR" smtClean="0"/>
              <a:pPr/>
              <a:t>17</a:t>
            </a:fld>
            <a:endParaRPr lang="fr-FR"/>
          </a:p>
        </p:txBody>
      </p:sp>
      <p:grpSp>
        <p:nvGrpSpPr>
          <p:cNvPr id="4" name="Groupe 3">
            <a:extLst>
              <a:ext uri="{FF2B5EF4-FFF2-40B4-BE49-F238E27FC236}">
                <a16:creationId xmlns:a16="http://schemas.microsoft.com/office/drawing/2014/main" id="{57DFD7A0-64FF-1037-D538-4E27C6E505DB}"/>
              </a:ext>
            </a:extLst>
          </p:cNvPr>
          <p:cNvGrpSpPr/>
          <p:nvPr/>
        </p:nvGrpSpPr>
        <p:grpSpPr>
          <a:xfrm>
            <a:off x="3835903" y="423645"/>
            <a:ext cx="4520193" cy="2866744"/>
            <a:chOff x="4300849" y="3991256"/>
            <a:chExt cx="4520193" cy="2866744"/>
          </a:xfrm>
        </p:grpSpPr>
        <p:pic>
          <p:nvPicPr>
            <p:cNvPr id="6" name="Image 5">
              <a:extLst>
                <a:ext uri="{FF2B5EF4-FFF2-40B4-BE49-F238E27FC236}">
                  <a16:creationId xmlns:a16="http://schemas.microsoft.com/office/drawing/2014/main" id="{4D88B479-AB9F-C556-9E5A-3460C3A12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4718" y="3991256"/>
              <a:ext cx="1834900" cy="1478283"/>
            </a:xfrm>
            <a:prstGeom prst="rect">
              <a:avLst/>
            </a:prstGeom>
          </p:spPr>
        </p:pic>
        <p:pic>
          <p:nvPicPr>
            <p:cNvPr id="8" name="Image 7">
              <a:extLst>
                <a:ext uri="{FF2B5EF4-FFF2-40B4-BE49-F238E27FC236}">
                  <a16:creationId xmlns:a16="http://schemas.microsoft.com/office/drawing/2014/main" id="{8152EDE9-E5E1-3A73-1468-1C47550047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164" y="4019059"/>
              <a:ext cx="896114" cy="1383795"/>
            </a:xfrm>
            <a:prstGeom prst="rect">
              <a:avLst/>
            </a:prstGeom>
          </p:spPr>
        </p:pic>
        <p:pic>
          <p:nvPicPr>
            <p:cNvPr id="9" name="Image 8">
              <a:extLst>
                <a:ext uri="{FF2B5EF4-FFF2-40B4-BE49-F238E27FC236}">
                  <a16:creationId xmlns:a16="http://schemas.microsoft.com/office/drawing/2014/main" id="{A79605B8-0644-677A-F1EB-B064AC0604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0849" y="4261099"/>
              <a:ext cx="4520193" cy="2596901"/>
            </a:xfrm>
            <a:prstGeom prst="rect">
              <a:avLst/>
            </a:prstGeom>
          </p:spPr>
        </p:pic>
      </p:grpSp>
    </p:spTree>
    <p:extLst>
      <p:ext uri="{BB962C8B-B14F-4D97-AF65-F5344CB8AC3E}">
        <p14:creationId xmlns:p14="http://schemas.microsoft.com/office/powerpoint/2010/main" val="871288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915E8F-CA3E-481C-8940-6C9A6DDD2B6D}"/>
              </a:ext>
            </a:extLst>
          </p:cNvPr>
          <p:cNvSpPr txBox="1">
            <a:spLocks/>
          </p:cNvSpPr>
          <p:nvPr/>
        </p:nvSpPr>
        <p:spPr bwMode="auto">
          <a:xfrm>
            <a:off x="1127015" y="3631652"/>
            <a:ext cx="9937970" cy="2002416"/>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sz="2400">
                <a:latin typeface="Times New Roman" panose="02020603050405020304" pitchFamily="18" charset="0"/>
                <a:cs typeface="Times New Roman" panose="02020603050405020304" pitchFamily="18" charset="0"/>
              </a:rPr>
              <a:t>Les évangélistes nous désignent ceux qui sont les témoins de l’institution du repas du Seigneur : les douze, les héritiers de la première alliance, les « envoyés » de celui qui est lui-même l’ « envoyé » du Père, appelés à être témoins de l’accomplissement de la promesse faite à Israël. </a:t>
            </a:r>
            <a:endParaRPr lang="fr-FR" sz="2400" b="1" dirty="0">
              <a:latin typeface="Times New Roman" panose="02020603050405020304" pitchFamily="18" charset="0"/>
              <a:cs typeface="Times New Roman" panose="02020603050405020304" pitchFamily="18" charset="0"/>
            </a:endParaRPr>
          </a:p>
        </p:txBody>
      </p:sp>
      <p:sp>
        <p:nvSpPr>
          <p:cNvPr id="3" name="ZoneTexte 2">
            <a:extLst>
              <a:ext uri="{FF2B5EF4-FFF2-40B4-BE49-F238E27FC236}">
                <a16:creationId xmlns:a16="http://schemas.microsoft.com/office/drawing/2014/main" id="{7A4508E8-501B-4172-9A63-03F41EF8932E}"/>
              </a:ext>
            </a:extLst>
          </p:cNvPr>
          <p:cNvSpPr txBox="1"/>
          <p:nvPr/>
        </p:nvSpPr>
        <p:spPr>
          <a:xfrm>
            <a:off x="146957" y="238979"/>
            <a:ext cx="1784479" cy="369332"/>
          </a:xfrm>
          <a:prstGeom prst="rect">
            <a:avLst/>
          </a:prstGeom>
          <a:noFill/>
        </p:spPr>
        <p:txBody>
          <a:bodyPr wrap="square">
            <a:spAutoFit/>
          </a:bodyPr>
          <a:lstStyle/>
          <a:p>
            <a:pPr algn="ctr"/>
            <a:r>
              <a:rPr lang="fr-FR" sz="1800">
                <a:solidFill>
                  <a:srgbClr val="FF0000"/>
                </a:solidFill>
                <a:latin typeface="Times New Roman" panose="02020603050405020304" pitchFamily="18" charset="0"/>
                <a:cs typeface="Times New Roman" panose="02020603050405020304" pitchFamily="18" charset="0"/>
              </a:rPr>
              <a:t>Apôtres</a:t>
            </a:r>
            <a:endParaRPr lang="fr-FR" dirty="0"/>
          </a:p>
        </p:txBody>
      </p:sp>
      <p:sp>
        <p:nvSpPr>
          <p:cNvPr id="4" name="Espace réservé du numéro de diapositive 3">
            <a:extLst>
              <a:ext uri="{FF2B5EF4-FFF2-40B4-BE49-F238E27FC236}">
                <a16:creationId xmlns:a16="http://schemas.microsoft.com/office/drawing/2014/main" id="{0FDFAC1C-D3E3-56E9-DB87-7DE7CBFD23A8}"/>
              </a:ext>
            </a:extLst>
          </p:cNvPr>
          <p:cNvSpPr>
            <a:spLocks noGrp="1"/>
          </p:cNvSpPr>
          <p:nvPr>
            <p:ph type="sldNum" sz="quarter" idx="12"/>
          </p:nvPr>
        </p:nvSpPr>
        <p:spPr/>
        <p:txBody>
          <a:bodyPr/>
          <a:lstStyle/>
          <a:p>
            <a:fld id="{A681D701-067C-4458-91DC-CE655197EDE4}" type="slidenum">
              <a:rPr lang="fr-FR" smtClean="0"/>
              <a:pPr/>
              <a:t>18</a:t>
            </a:fld>
            <a:endParaRPr lang="fr-FR"/>
          </a:p>
        </p:txBody>
      </p:sp>
      <p:grpSp>
        <p:nvGrpSpPr>
          <p:cNvPr id="6" name="Groupe 5">
            <a:extLst>
              <a:ext uri="{FF2B5EF4-FFF2-40B4-BE49-F238E27FC236}">
                <a16:creationId xmlns:a16="http://schemas.microsoft.com/office/drawing/2014/main" id="{96149E06-4685-F0E3-617D-FA6111B6549E}"/>
              </a:ext>
            </a:extLst>
          </p:cNvPr>
          <p:cNvGrpSpPr/>
          <p:nvPr/>
        </p:nvGrpSpPr>
        <p:grpSpPr>
          <a:xfrm>
            <a:off x="4079183" y="312919"/>
            <a:ext cx="4520193" cy="2866744"/>
            <a:chOff x="4300849" y="3991256"/>
            <a:chExt cx="4520193" cy="2866744"/>
          </a:xfrm>
        </p:grpSpPr>
        <p:pic>
          <p:nvPicPr>
            <p:cNvPr id="7" name="Image 6">
              <a:extLst>
                <a:ext uri="{FF2B5EF4-FFF2-40B4-BE49-F238E27FC236}">
                  <a16:creationId xmlns:a16="http://schemas.microsoft.com/office/drawing/2014/main" id="{A110E8F4-ED95-9571-AB0A-251D3A5F48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4718" y="3991256"/>
              <a:ext cx="1834900" cy="1478283"/>
            </a:xfrm>
            <a:prstGeom prst="rect">
              <a:avLst/>
            </a:prstGeom>
          </p:spPr>
        </p:pic>
        <p:pic>
          <p:nvPicPr>
            <p:cNvPr id="9" name="Image 8">
              <a:extLst>
                <a:ext uri="{FF2B5EF4-FFF2-40B4-BE49-F238E27FC236}">
                  <a16:creationId xmlns:a16="http://schemas.microsoft.com/office/drawing/2014/main" id="{614F1414-B82F-079F-106B-0CA46904C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164" y="4019059"/>
              <a:ext cx="896114" cy="1383795"/>
            </a:xfrm>
            <a:prstGeom prst="rect">
              <a:avLst/>
            </a:prstGeom>
          </p:spPr>
        </p:pic>
        <p:pic>
          <p:nvPicPr>
            <p:cNvPr id="10" name="Image 9">
              <a:extLst>
                <a:ext uri="{FF2B5EF4-FFF2-40B4-BE49-F238E27FC236}">
                  <a16:creationId xmlns:a16="http://schemas.microsoft.com/office/drawing/2014/main" id="{17438132-41BB-D0A2-0EFE-BB8527374B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0849" y="4261099"/>
              <a:ext cx="4520193" cy="2596901"/>
            </a:xfrm>
            <a:prstGeom prst="rect">
              <a:avLst/>
            </a:prstGeom>
          </p:spPr>
        </p:pic>
      </p:grpSp>
    </p:spTree>
    <p:extLst>
      <p:ext uri="{BB962C8B-B14F-4D97-AF65-F5344CB8AC3E}">
        <p14:creationId xmlns:p14="http://schemas.microsoft.com/office/powerpoint/2010/main" val="2859596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3EF64F-9561-4792-AA18-01FF41FF9332}"/>
              </a:ext>
            </a:extLst>
          </p:cNvPr>
          <p:cNvSpPr txBox="1">
            <a:spLocks/>
          </p:cNvSpPr>
          <p:nvPr/>
        </p:nvSpPr>
        <p:spPr bwMode="auto">
          <a:xfrm>
            <a:off x="2808400" y="3922539"/>
            <a:ext cx="6575200" cy="1242729"/>
          </a:xfrm>
          <a:prstGeom prst="roundRect">
            <a:avLst/>
          </a:prstGeom>
          <a:noFill/>
          <a:ln w="76200">
            <a:solidFill>
              <a:srgbClr val="0070C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2500" b="1" dirty="0">
                <a:solidFill>
                  <a:srgbClr val="FF0000"/>
                </a:solidFill>
                <a:latin typeface="Times New Roman" panose="02020603050405020304" pitchFamily="18" charset="0"/>
                <a:cs typeface="Times New Roman" panose="02020603050405020304" pitchFamily="18" charset="0"/>
              </a:rPr>
              <a:t> 15 </a:t>
            </a:r>
            <a:r>
              <a:rPr lang="fr-FR" sz="2500" dirty="0">
                <a:latin typeface="Times New Roman" panose="02020603050405020304" pitchFamily="18" charset="0"/>
                <a:cs typeface="Times New Roman" panose="02020603050405020304" pitchFamily="18" charset="0"/>
              </a:rPr>
              <a:t>Il leur dit : </a:t>
            </a:r>
            <a:r>
              <a:rPr lang="fr-FR" sz="2500" b="1" dirty="0">
                <a:solidFill>
                  <a:srgbClr val="FF0000"/>
                </a:solidFill>
                <a:latin typeface="Times New Roman" panose="02020603050405020304" pitchFamily="18" charset="0"/>
                <a:cs typeface="Times New Roman" panose="02020603050405020304" pitchFamily="18" charset="0"/>
              </a:rPr>
              <a:t>« J’ai désiré d’un grand désir </a:t>
            </a:r>
            <a:br>
              <a:rPr lang="fr-FR" sz="2500" b="1" dirty="0">
                <a:solidFill>
                  <a:srgbClr val="FF0000"/>
                </a:solidFill>
                <a:latin typeface="Times New Roman" panose="02020603050405020304" pitchFamily="18" charset="0"/>
                <a:cs typeface="Times New Roman" panose="02020603050405020304" pitchFamily="18" charset="0"/>
              </a:rPr>
            </a:br>
            <a:r>
              <a:rPr lang="fr-FR" sz="2500" dirty="0">
                <a:latin typeface="Times New Roman" panose="02020603050405020304" pitchFamily="18" charset="0"/>
                <a:cs typeface="Times New Roman" panose="02020603050405020304" pitchFamily="18" charset="0"/>
              </a:rPr>
              <a:t>manger cette Pâque avec vous avant de souffrir !</a:t>
            </a:r>
          </a:p>
        </p:txBody>
      </p:sp>
      <p:sp>
        <p:nvSpPr>
          <p:cNvPr id="3" name="Espace réservé du numéro de diapositive 2">
            <a:extLst>
              <a:ext uri="{FF2B5EF4-FFF2-40B4-BE49-F238E27FC236}">
                <a16:creationId xmlns:a16="http://schemas.microsoft.com/office/drawing/2014/main" id="{9A30310B-37DA-AB4E-7D20-AFF1C9533CC6}"/>
              </a:ext>
            </a:extLst>
          </p:cNvPr>
          <p:cNvSpPr>
            <a:spLocks noGrp="1"/>
          </p:cNvSpPr>
          <p:nvPr>
            <p:ph type="sldNum" sz="quarter" idx="12"/>
          </p:nvPr>
        </p:nvSpPr>
        <p:spPr/>
        <p:txBody>
          <a:bodyPr/>
          <a:lstStyle/>
          <a:p>
            <a:fld id="{A681D701-067C-4458-91DC-CE655197EDE4}" type="slidenum">
              <a:rPr lang="fr-FR" smtClean="0"/>
              <a:pPr/>
              <a:t>19</a:t>
            </a:fld>
            <a:endParaRPr lang="fr-FR"/>
          </a:p>
        </p:txBody>
      </p:sp>
      <p:pic>
        <p:nvPicPr>
          <p:cNvPr id="4" name="Image 3">
            <a:extLst>
              <a:ext uri="{FF2B5EF4-FFF2-40B4-BE49-F238E27FC236}">
                <a16:creationId xmlns:a16="http://schemas.microsoft.com/office/drawing/2014/main" id="{C69CD3E1-BE3E-E47B-ADF3-086F42CC8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6265" y="794440"/>
            <a:ext cx="2743200" cy="3008367"/>
          </a:xfrm>
          <a:prstGeom prst="rect">
            <a:avLst/>
          </a:prstGeom>
        </p:spPr>
      </p:pic>
    </p:spTree>
    <p:extLst>
      <p:ext uri="{BB962C8B-B14F-4D97-AF65-F5344CB8AC3E}">
        <p14:creationId xmlns:p14="http://schemas.microsoft.com/office/powerpoint/2010/main" val="1776541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DB932A20-30D7-4BB9-BA88-4DD339F17CB2}"/>
              </a:ext>
            </a:extLst>
          </p:cNvPr>
          <p:cNvSpPr txBox="1"/>
          <p:nvPr/>
        </p:nvSpPr>
        <p:spPr>
          <a:xfrm>
            <a:off x="74578" y="136525"/>
            <a:ext cx="12042843" cy="6847772"/>
          </a:xfrm>
          <a:prstGeom prst="rect">
            <a:avLst/>
          </a:prstGeom>
          <a:noFill/>
        </p:spPr>
        <p:txBody>
          <a:bodyPr wrap="square">
            <a:spAutoFit/>
          </a:bodyPr>
          <a:lstStyle/>
          <a:p>
            <a:endParaRPr lang="fr-FR" dirty="0">
              <a:effectLst/>
              <a:latin typeface="Times New Roman" panose="02020603050405020304" pitchFamily="18" charset="0"/>
              <a:ea typeface="Times New Roman" panose="02020603050405020304" pitchFamily="18" charset="0"/>
            </a:endParaRPr>
          </a:p>
          <a:p>
            <a:pPr algn="just">
              <a:lnSpc>
                <a:spcPct val="115000"/>
              </a:lnSpc>
              <a:spcAft>
                <a:spcPts val="1000"/>
              </a:spcAft>
            </a:pPr>
            <a:r>
              <a:rPr lang="fr-FR" sz="2000" b="1" dirty="0">
                <a:effectLst/>
                <a:latin typeface="Times New Roman" panose="02020603050405020304" pitchFamily="18" charset="0"/>
                <a:ea typeface="Calibri" panose="020F0502020204030204" pitchFamily="34" charset="0"/>
                <a:cs typeface="Times New Roman" panose="02020603050405020304" pitchFamily="18" charset="0"/>
              </a:rPr>
              <a:t>Luc 22,13-22 – Traduction liturgique.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13</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Ils partirent donc, trouvèrent tout comme Jésus leur avait dit, et ils préparèrent la Pâque.</a:t>
            </a:r>
            <a:br>
              <a:rPr lang="fr-FR" sz="2000" dirty="0">
                <a:latin typeface="Calibri" panose="020F0502020204030204" pitchFamily="34" charset="0"/>
                <a:ea typeface="Calibri" panose="020F0502020204030204" pitchFamily="34" charset="0"/>
                <a:cs typeface="Times New Roman" panose="02020603050405020304" pitchFamily="18" charset="0"/>
              </a:rPr>
            </a:br>
            <a:r>
              <a:rPr lang="fr-FR"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14</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Quand l’heure fut venue, Jésus prit place à table, et les Apôtres avec lui.</a:t>
            </a:r>
            <a:br>
              <a:rPr lang="fr-FR" sz="2000" baseline="30000" dirty="0">
                <a:latin typeface="Times New Roman" panose="02020603050405020304" pitchFamily="18" charset="0"/>
                <a:ea typeface="Calibri" panose="020F0502020204030204" pitchFamily="34" charset="0"/>
                <a:cs typeface="Times New Roman" panose="02020603050405020304" pitchFamily="18" charset="0"/>
              </a:rPr>
            </a:br>
            <a:r>
              <a:rPr lang="fr-FR" sz="2000" b="1" dirty="0">
                <a:solidFill>
                  <a:srgbClr val="FF0000"/>
                </a:solidFill>
                <a:latin typeface="Times New Roman" panose="02020603050405020304" pitchFamily="18" charset="0"/>
                <a:cs typeface="Times New Roman" panose="02020603050405020304" pitchFamily="18" charset="0"/>
              </a:rPr>
              <a:t>15 </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Il leur dit : « J’ai désiré d’un grand désir manger cette Pâque avec vous avant de souffrir !</a:t>
            </a:r>
            <a:br>
              <a:rPr lang="fr-FR" sz="2000" dirty="0">
                <a:latin typeface="Calibri" panose="020F0502020204030204" pitchFamily="34" charset="0"/>
                <a:ea typeface="Calibri" panose="020F0502020204030204" pitchFamily="34" charset="0"/>
                <a:cs typeface="Times New Roman" panose="02020603050405020304" pitchFamily="18" charset="0"/>
              </a:rPr>
            </a:br>
            <a:r>
              <a:rPr lang="fr-FR" sz="2000" b="1" dirty="0">
                <a:solidFill>
                  <a:srgbClr val="FF0000"/>
                </a:solidFill>
                <a:latin typeface="Times New Roman" panose="02020603050405020304" pitchFamily="18" charset="0"/>
                <a:cs typeface="Times New Roman" panose="02020603050405020304" pitchFamily="18" charset="0"/>
              </a:rPr>
              <a:t>16 </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Car je vous le déclare : jamais plus je ne la mangerai jusqu’à ce qu’elle soit pleinement accomplie dans le royaume de Dieu. »</a:t>
            </a:r>
            <a:br>
              <a:rPr lang="fr-FR" sz="2000" dirty="0">
                <a:latin typeface="Calibri" panose="020F0502020204030204" pitchFamily="34" charset="0"/>
                <a:ea typeface="Calibri" panose="020F0502020204030204" pitchFamily="34" charset="0"/>
                <a:cs typeface="Times New Roman" panose="02020603050405020304" pitchFamily="18" charset="0"/>
              </a:rPr>
            </a:br>
            <a:r>
              <a:rPr lang="fr-FR" sz="2000" b="1" dirty="0">
                <a:solidFill>
                  <a:srgbClr val="FF0000"/>
                </a:solidFill>
                <a:latin typeface="Times New Roman" panose="02020603050405020304" pitchFamily="18" charset="0"/>
                <a:cs typeface="Times New Roman" panose="02020603050405020304" pitchFamily="18" charset="0"/>
              </a:rPr>
              <a:t>17 </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Alors, ayant reçu une coupe et rendu grâce, il dit : « Prenez ceci et partagez entre vous.</a:t>
            </a:r>
            <a:br>
              <a:rPr lang="fr-FR" sz="2000" dirty="0">
                <a:latin typeface="Calibri" panose="020F0502020204030204" pitchFamily="34" charset="0"/>
                <a:ea typeface="Calibri" panose="020F0502020204030204" pitchFamily="34" charset="0"/>
                <a:cs typeface="Times New Roman" panose="02020603050405020304" pitchFamily="18" charset="0"/>
              </a:rPr>
            </a:br>
            <a:r>
              <a:rPr lang="fr-FR" sz="2000" b="1" dirty="0">
                <a:solidFill>
                  <a:srgbClr val="FF0000"/>
                </a:solidFill>
                <a:latin typeface="Times New Roman" panose="02020603050405020304" pitchFamily="18" charset="0"/>
                <a:cs typeface="Times New Roman" panose="02020603050405020304" pitchFamily="18" charset="0"/>
              </a:rPr>
              <a:t>18 </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Car je vous le déclare : désormais, jamais plus je ne boirai du fruit de la vigne jusqu’à ce que le royaume de Dieu soit venu. »</a:t>
            </a:r>
            <a:br>
              <a:rPr lang="fr-FR" sz="2000" dirty="0">
                <a:latin typeface="Calibri" panose="020F0502020204030204" pitchFamily="34" charset="0"/>
                <a:ea typeface="Calibri" panose="020F0502020204030204" pitchFamily="34" charset="0"/>
                <a:cs typeface="Times New Roman" panose="02020603050405020304" pitchFamily="18" charset="0"/>
              </a:rPr>
            </a:br>
            <a:r>
              <a:rPr lang="fr-FR" sz="2000" b="1" dirty="0">
                <a:solidFill>
                  <a:srgbClr val="FF0000"/>
                </a:solidFill>
                <a:latin typeface="Times New Roman" panose="02020603050405020304" pitchFamily="18" charset="0"/>
                <a:cs typeface="Times New Roman" panose="02020603050405020304" pitchFamily="18" charset="0"/>
              </a:rPr>
              <a:t>19 </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Puis, ayant pris du pain et rendu grâce, il le rompit et le leur donna, en disant : « Ceci est mon corps, donné pour vous. Faites</a:t>
            </a:r>
            <a:br>
              <a:rPr lang="fr-FR" sz="2000" dirty="0">
                <a:effectLst/>
                <a:latin typeface="Times New Roman" panose="02020603050405020304" pitchFamily="18" charset="0"/>
                <a:ea typeface="Calibri" panose="020F0502020204030204" pitchFamily="34" charset="0"/>
                <a:cs typeface="Times New Roman" panose="02020603050405020304" pitchFamily="18" charset="0"/>
              </a:rPr>
            </a:b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cela en mémoire de moi. »</a:t>
            </a:r>
            <a:br>
              <a:rPr lang="fr-FR" sz="2000" dirty="0">
                <a:latin typeface="Calibri" panose="020F0502020204030204" pitchFamily="34" charset="0"/>
                <a:ea typeface="Calibri" panose="020F0502020204030204" pitchFamily="34" charset="0"/>
                <a:cs typeface="Times New Roman" panose="02020603050405020304" pitchFamily="18" charset="0"/>
              </a:rPr>
            </a:br>
            <a:r>
              <a:rPr lang="fr-FR" sz="2000" b="1" dirty="0">
                <a:solidFill>
                  <a:srgbClr val="FF0000"/>
                </a:solidFill>
                <a:latin typeface="Times New Roman" panose="02020603050405020304" pitchFamily="18" charset="0"/>
                <a:cs typeface="Times New Roman" panose="02020603050405020304" pitchFamily="18" charset="0"/>
              </a:rPr>
              <a:t>20</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Et pour la coupe, après le repas, il fit de même, en disant : « Cette coupe est la nouvelle Alliance en mon sang répandu pour</a:t>
            </a:r>
            <a:br>
              <a:rPr lang="fr-FR" sz="2000" dirty="0">
                <a:effectLst/>
                <a:latin typeface="Times New Roman" panose="02020603050405020304" pitchFamily="18" charset="0"/>
                <a:ea typeface="Calibri" panose="020F0502020204030204" pitchFamily="34" charset="0"/>
                <a:cs typeface="Times New Roman" panose="02020603050405020304" pitchFamily="18" charset="0"/>
              </a:rPr>
            </a:b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vous.</a:t>
            </a:r>
            <a:br>
              <a:rPr lang="fr-FR" sz="2000" dirty="0">
                <a:latin typeface="Calibri" panose="020F0502020204030204" pitchFamily="34" charset="0"/>
                <a:ea typeface="Calibri" panose="020F0502020204030204" pitchFamily="34" charset="0"/>
                <a:cs typeface="Times New Roman" panose="02020603050405020304" pitchFamily="18" charset="0"/>
              </a:rPr>
            </a:br>
            <a:r>
              <a:rPr lang="fr-FR" sz="2000" b="1" dirty="0">
                <a:solidFill>
                  <a:srgbClr val="FF0000"/>
                </a:solidFill>
                <a:latin typeface="Times New Roman" panose="02020603050405020304" pitchFamily="18" charset="0"/>
                <a:cs typeface="Times New Roman" panose="02020603050405020304" pitchFamily="18" charset="0"/>
              </a:rPr>
              <a:t>21 </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Et cependant, voici que la main de celui qui me livre est à côté de moi sur la table.</a:t>
            </a:r>
            <a:br>
              <a:rPr lang="fr-FR" sz="2000" dirty="0">
                <a:latin typeface="Calibri" panose="020F0502020204030204" pitchFamily="34" charset="0"/>
                <a:ea typeface="Calibri" panose="020F0502020204030204" pitchFamily="34" charset="0"/>
                <a:cs typeface="Times New Roman" panose="02020603050405020304" pitchFamily="18" charset="0"/>
              </a:rPr>
            </a:br>
            <a:r>
              <a:rPr lang="fr-FR" sz="2000" b="1" dirty="0">
                <a:solidFill>
                  <a:srgbClr val="FF0000"/>
                </a:solidFill>
                <a:latin typeface="Times New Roman" panose="02020603050405020304" pitchFamily="18" charset="0"/>
                <a:cs typeface="Times New Roman" panose="02020603050405020304" pitchFamily="18" charset="0"/>
              </a:rPr>
              <a:t>22 </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En effet, le Fils de l’homme s’en va</a:t>
            </a:r>
            <a:r>
              <a:rPr lang="fr-FR" sz="2000"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selon ce qui a été fixé. Mais malheureux cet homme-là par qui il est livré ! »</a:t>
            </a:r>
            <a:br>
              <a:rPr lang="fr-FR" sz="2000" dirty="0">
                <a:latin typeface="Calibri" panose="020F0502020204030204" pitchFamily="34" charset="0"/>
                <a:ea typeface="Calibri" panose="020F0502020204030204" pitchFamily="34" charset="0"/>
                <a:cs typeface="Times New Roman" panose="02020603050405020304" pitchFamily="18" charset="0"/>
              </a:rPr>
            </a:b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FCA5E89D-F5D4-0645-DD04-3B4D08D8E9EA}"/>
              </a:ext>
            </a:extLst>
          </p:cNvPr>
          <p:cNvSpPr>
            <a:spLocks noGrp="1"/>
          </p:cNvSpPr>
          <p:nvPr>
            <p:ph type="sldNum" sz="quarter" idx="12"/>
          </p:nvPr>
        </p:nvSpPr>
        <p:spPr/>
        <p:txBody>
          <a:bodyPr/>
          <a:lstStyle/>
          <a:p>
            <a:fld id="{A681D701-067C-4458-91DC-CE655197EDE4}" type="slidenum">
              <a:rPr lang="fr-FR" smtClean="0"/>
              <a:pPr/>
              <a:t>2</a:t>
            </a:fld>
            <a:endParaRPr lang="fr-FR"/>
          </a:p>
        </p:txBody>
      </p:sp>
    </p:spTree>
    <p:extLst>
      <p:ext uri="{BB962C8B-B14F-4D97-AF65-F5344CB8AC3E}">
        <p14:creationId xmlns:p14="http://schemas.microsoft.com/office/powerpoint/2010/main" val="3576835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0E3048F-A82C-42B5-A0CB-62CD8CB09D32}"/>
              </a:ext>
            </a:extLst>
          </p:cNvPr>
          <p:cNvSpPr txBox="1"/>
          <p:nvPr/>
        </p:nvSpPr>
        <p:spPr>
          <a:xfrm>
            <a:off x="541593" y="164102"/>
            <a:ext cx="3481767" cy="390684"/>
          </a:xfrm>
          <a:prstGeom prst="rect">
            <a:avLst/>
          </a:prstGeom>
          <a:noFill/>
        </p:spPr>
        <p:txBody>
          <a:bodyPr wrap="square">
            <a:spAutoFit/>
          </a:bodyPr>
          <a:lstStyle/>
          <a:p>
            <a:pPr>
              <a:lnSpc>
                <a:spcPct val="115000"/>
              </a:lnSpc>
              <a:spcAft>
                <a:spcPts val="1000"/>
              </a:spcAft>
            </a:pPr>
            <a:r>
              <a:rPr lang="fr-FR"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d’un grand désir</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F2085AF2-53CF-4F14-9A78-2D2B9030E629}"/>
              </a:ext>
            </a:extLst>
          </p:cNvPr>
          <p:cNvSpPr txBox="1"/>
          <p:nvPr/>
        </p:nvSpPr>
        <p:spPr>
          <a:xfrm>
            <a:off x="893406" y="1130831"/>
            <a:ext cx="10116715" cy="755400"/>
          </a:xfrm>
          <a:prstGeom prst="rect">
            <a:avLst/>
          </a:prstGeom>
          <a:noFill/>
        </p:spPr>
        <p:txBody>
          <a:bodyPr wrap="square">
            <a:spAutoFit/>
          </a:bodyPr>
          <a:lstStyle/>
          <a:p>
            <a:pPr>
              <a:lnSpc>
                <a:spcPct val="115000"/>
              </a:lnSpc>
              <a:spcAft>
                <a:spcPts val="1000"/>
              </a:spcAft>
            </a:pPr>
            <a:r>
              <a:rPr lang="fr-FR" sz="4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fr-FR"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ZoneTexte 8">
            <a:extLst>
              <a:ext uri="{FF2B5EF4-FFF2-40B4-BE49-F238E27FC236}">
                <a16:creationId xmlns:a16="http://schemas.microsoft.com/office/drawing/2014/main" id="{FADABFEC-AC2C-4495-BEA2-4C17BD91D385}"/>
              </a:ext>
            </a:extLst>
          </p:cNvPr>
          <p:cNvSpPr txBox="1"/>
          <p:nvPr/>
        </p:nvSpPr>
        <p:spPr>
          <a:xfrm>
            <a:off x="2807880" y="4173076"/>
            <a:ext cx="6287765" cy="1146201"/>
          </a:xfrm>
          <a:prstGeom prst="roundRect">
            <a:avLst/>
          </a:prstGeom>
          <a:noFill/>
          <a:ln w="57150">
            <a:solidFill>
              <a:srgbClr val="FF0000"/>
            </a:solidFill>
          </a:ln>
        </p:spPr>
        <p:txBody>
          <a:bodyPr wrap="square">
            <a:spAutoFit/>
          </a:bodyPr>
          <a:lstStyle/>
          <a:p>
            <a:pPr algn="ctr">
              <a:lnSpc>
                <a:spcPct val="115000"/>
              </a:lnSpc>
              <a:spcAft>
                <a:spcPts val="1000"/>
              </a:spcAft>
            </a:pPr>
            <a:r>
              <a:rPr lang="fr-FR" sz="2400">
                <a:latin typeface="Times New Roman" panose="02020603050405020304" pitchFamily="18" charset="0"/>
                <a:ea typeface="Calibri" panose="020F0502020204030204" pitchFamily="34" charset="0"/>
                <a:cs typeface="Times New Roman" panose="02020603050405020304" pitchFamily="18" charset="0"/>
              </a:rPr>
              <a:t>Il est exceptionnel que Jésus exprime ses désirs. </a:t>
            </a:r>
          </a:p>
          <a:p>
            <a:pPr algn="ctr">
              <a:lnSpc>
                <a:spcPct val="115000"/>
              </a:lnSpc>
              <a:spcAft>
                <a:spcPts val="1000"/>
              </a:spcAft>
            </a:pPr>
            <a:r>
              <a:rPr lang="fr-FR" sz="2400">
                <a:latin typeface="Times New Roman" panose="02020603050405020304" pitchFamily="18" charset="0"/>
                <a:ea typeface="Calibri" panose="020F0502020204030204" pitchFamily="34" charset="0"/>
                <a:cs typeface="Times New Roman" panose="02020603050405020304" pitchFamily="18" charset="0"/>
              </a:rPr>
              <a:t>Quel est ce grand désir ? </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Espace réservé du numéro de diapositive 4">
            <a:extLst>
              <a:ext uri="{FF2B5EF4-FFF2-40B4-BE49-F238E27FC236}">
                <a16:creationId xmlns:a16="http://schemas.microsoft.com/office/drawing/2014/main" id="{0F2885FF-7F5C-FE7A-6031-E1D1DAEEE380}"/>
              </a:ext>
            </a:extLst>
          </p:cNvPr>
          <p:cNvSpPr>
            <a:spLocks noGrp="1"/>
          </p:cNvSpPr>
          <p:nvPr>
            <p:ph type="sldNum" sz="quarter" idx="12"/>
          </p:nvPr>
        </p:nvSpPr>
        <p:spPr/>
        <p:txBody>
          <a:bodyPr/>
          <a:lstStyle/>
          <a:p>
            <a:fld id="{A681D701-067C-4458-91DC-CE655197EDE4}" type="slidenum">
              <a:rPr lang="fr-FR" smtClean="0"/>
              <a:pPr/>
              <a:t>20</a:t>
            </a:fld>
            <a:endParaRPr lang="fr-FR"/>
          </a:p>
        </p:txBody>
      </p:sp>
      <p:pic>
        <p:nvPicPr>
          <p:cNvPr id="2" name="Image 1">
            <a:extLst>
              <a:ext uri="{FF2B5EF4-FFF2-40B4-BE49-F238E27FC236}">
                <a16:creationId xmlns:a16="http://schemas.microsoft.com/office/drawing/2014/main" id="{F07FF74E-8A90-E3E4-AC16-48F4898E52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651220"/>
            <a:ext cx="2743200" cy="3008367"/>
          </a:xfrm>
          <a:prstGeom prst="rect">
            <a:avLst/>
          </a:prstGeom>
        </p:spPr>
      </p:pic>
    </p:spTree>
    <p:extLst>
      <p:ext uri="{BB962C8B-B14F-4D97-AF65-F5344CB8AC3E}">
        <p14:creationId xmlns:p14="http://schemas.microsoft.com/office/powerpoint/2010/main" val="2494771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4B43750B-71CB-4374-9A30-591862EE5787}"/>
              </a:ext>
            </a:extLst>
          </p:cNvPr>
          <p:cNvSpPr txBox="1">
            <a:spLocks/>
          </p:cNvSpPr>
          <p:nvPr/>
        </p:nvSpPr>
        <p:spPr bwMode="auto">
          <a:xfrm>
            <a:off x="849183" y="4414809"/>
            <a:ext cx="10504617" cy="1222253"/>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Le désir n’est pas à confondre avec l’idée du désir </a:t>
            </a:r>
            <a:br>
              <a:rPr lang="fr-FR" sz="2400" dirty="0">
                <a:latin typeface="Times New Roman" panose="02020603050405020304" pitchFamily="18" charset="0"/>
                <a:ea typeface="Calibri" panose="020F0502020204030204" pitchFamily="34" charset="0"/>
                <a:cs typeface="Times New Roman" panose="02020603050405020304" pitchFamily="18" charset="0"/>
              </a:rPr>
            </a:br>
            <a:r>
              <a:rPr lang="fr-FR" sz="2400" dirty="0">
                <a:latin typeface="Times New Roman" panose="02020603050405020304" pitchFamily="18" charset="0"/>
                <a:ea typeface="Calibri" panose="020F0502020204030204" pitchFamily="34" charset="0"/>
                <a:cs typeface="Times New Roman" panose="02020603050405020304" pitchFamily="18" charset="0"/>
              </a:rPr>
              <a:t>qu’en a donnée la psychanalyse avec Freud. </a:t>
            </a:r>
            <a:endParaRPr lang="fr-FR"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8479DAB2-7808-03F4-502E-4D62C3268829}"/>
              </a:ext>
            </a:extLst>
          </p:cNvPr>
          <p:cNvSpPr txBox="1"/>
          <p:nvPr/>
        </p:nvSpPr>
        <p:spPr>
          <a:xfrm>
            <a:off x="487433" y="281304"/>
            <a:ext cx="3481767" cy="390684"/>
          </a:xfrm>
          <a:prstGeom prst="rect">
            <a:avLst/>
          </a:prstGeom>
          <a:noFill/>
        </p:spPr>
        <p:txBody>
          <a:bodyPr wrap="square">
            <a:spAutoFit/>
          </a:bodyPr>
          <a:lstStyle/>
          <a:p>
            <a:pPr>
              <a:lnSpc>
                <a:spcPct val="115000"/>
              </a:lnSpc>
              <a:spcAft>
                <a:spcPts val="1000"/>
              </a:spcAft>
            </a:pPr>
            <a:r>
              <a:rPr lang="fr-FR"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d’un grand désir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Espace réservé du numéro de diapositive 6">
            <a:extLst>
              <a:ext uri="{FF2B5EF4-FFF2-40B4-BE49-F238E27FC236}">
                <a16:creationId xmlns:a16="http://schemas.microsoft.com/office/drawing/2014/main" id="{3467DA5E-CA2C-DC52-64FF-0CCBC69E3025}"/>
              </a:ext>
            </a:extLst>
          </p:cNvPr>
          <p:cNvSpPr>
            <a:spLocks noGrp="1"/>
          </p:cNvSpPr>
          <p:nvPr>
            <p:ph type="sldNum" sz="quarter" idx="12"/>
          </p:nvPr>
        </p:nvSpPr>
        <p:spPr/>
        <p:txBody>
          <a:bodyPr/>
          <a:lstStyle/>
          <a:p>
            <a:fld id="{A681D701-067C-4458-91DC-CE655197EDE4}" type="slidenum">
              <a:rPr lang="fr-FR" smtClean="0"/>
              <a:pPr/>
              <a:t>21</a:t>
            </a:fld>
            <a:endParaRPr lang="fr-FR"/>
          </a:p>
        </p:txBody>
      </p:sp>
      <p:pic>
        <p:nvPicPr>
          <p:cNvPr id="4" name="Image 3">
            <a:extLst>
              <a:ext uri="{FF2B5EF4-FFF2-40B4-BE49-F238E27FC236}">
                <a16:creationId xmlns:a16="http://schemas.microsoft.com/office/drawing/2014/main" id="{F3A46F82-5AFD-87EE-44E8-D56E64810A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651220"/>
            <a:ext cx="2743200" cy="3008367"/>
          </a:xfrm>
          <a:prstGeom prst="rect">
            <a:avLst/>
          </a:prstGeom>
        </p:spPr>
      </p:pic>
    </p:spTree>
    <p:extLst>
      <p:ext uri="{BB962C8B-B14F-4D97-AF65-F5344CB8AC3E}">
        <p14:creationId xmlns:p14="http://schemas.microsoft.com/office/powerpoint/2010/main" val="973456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915E8F-CA3E-481C-8940-6C9A6DDD2B6D}"/>
              </a:ext>
            </a:extLst>
          </p:cNvPr>
          <p:cNvSpPr txBox="1">
            <a:spLocks/>
          </p:cNvSpPr>
          <p:nvPr/>
        </p:nvSpPr>
        <p:spPr bwMode="auto">
          <a:xfrm>
            <a:off x="975700" y="3886200"/>
            <a:ext cx="10378100" cy="2150918"/>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sz="2400" dirty="0">
                <a:latin typeface="Times New Roman" panose="02020603050405020304" pitchFamily="18" charset="0"/>
                <a:cs typeface="Times New Roman" panose="02020603050405020304" pitchFamily="18" charset="0"/>
              </a:rPr>
              <a:t>Le désir le plus ardent de Jésus est de faire la volonté de son Père : </a:t>
            </a:r>
            <a:br>
              <a:rPr lang="fr-FR" sz="2400" dirty="0">
                <a:latin typeface="Times New Roman" panose="02020603050405020304" pitchFamily="18" charset="0"/>
                <a:cs typeface="Times New Roman" panose="02020603050405020304" pitchFamily="18" charset="0"/>
              </a:rPr>
            </a:br>
            <a:r>
              <a:rPr lang="fr-FR" sz="2400" dirty="0">
                <a:latin typeface="Times New Roman" panose="02020603050405020304" pitchFamily="18" charset="0"/>
                <a:cs typeface="Times New Roman" panose="02020603050405020304" pitchFamily="18" charset="0"/>
              </a:rPr>
              <a:t>que les hommes partagent sa vie et soient rassemblés autour d’une même table, </a:t>
            </a:r>
            <a:br>
              <a:rPr lang="fr-FR" sz="2400" dirty="0">
                <a:latin typeface="Times New Roman" panose="02020603050405020304" pitchFamily="18" charset="0"/>
                <a:cs typeface="Times New Roman" panose="02020603050405020304" pitchFamily="18" charset="0"/>
              </a:rPr>
            </a:br>
            <a:r>
              <a:rPr lang="fr-FR" sz="2400" dirty="0">
                <a:latin typeface="Times New Roman" panose="02020603050405020304" pitchFamily="18" charset="0"/>
                <a:cs typeface="Times New Roman" panose="02020603050405020304" pitchFamily="18" charset="0"/>
              </a:rPr>
              <a:t>et réconciliés autour d’un même Père. </a:t>
            </a:r>
          </a:p>
          <a:p>
            <a:r>
              <a:rPr lang="fr-FR" sz="2400" dirty="0">
                <a:latin typeface="Times New Roman" panose="02020603050405020304" pitchFamily="18" charset="0"/>
                <a:cs typeface="Times New Roman" panose="02020603050405020304" pitchFamily="18" charset="0"/>
              </a:rPr>
              <a:t>Son désir est de faire de ce repas un repas d’adieu, avant de souffrir.  </a:t>
            </a:r>
          </a:p>
        </p:txBody>
      </p:sp>
      <p:sp>
        <p:nvSpPr>
          <p:cNvPr id="4" name="ZoneTexte 3">
            <a:extLst>
              <a:ext uri="{FF2B5EF4-FFF2-40B4-BE49-F238E27FC236}">
                <a16:creationId xmlns:a16="http://schemas.microsoft.com/office/drawing/2014/main" id="{FF15CDD1-A18B-A901-E7C5-BA65B6F5AF4B}"/>
              </a:ext>
            </a:extLst>
          </p:cNvPr>
          <p:cNvSpPr txBox="1"/>
          <p:nvPr/>
        </p:nvSpPr>
        <p:spPr>
          <a:xfrm>
            <a:off x="435715" y="228529"/>
            <a:ext cx="3481767" cy="390684"/>
          </a:xfrm>
          <a:prstGeom prst="rect">
            <a:avLst/>
          </a:prstGeom>
          <a:noFill/>
        </p:spPr>
        <p:txBody>
          <a:bodyPr wrap="square">
            <a:spAutoFit/>
          </a:bodyPr>
          <a:lstStyle/>
          <a:p>
            <a:pPr>
              <a:lnSpc>
                <a:spcPct val="115000"/>
              </a:lnSpc>
              <a:spcAft>
                <a:spcPts val="1000"/>
              </a:spcAft>
            </a:pPr>
            <a:r>
              <a:rPr lang="fr-FR"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d’un grand désir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Espace réservé du numéro de diapositive 5">
            <a:extLst>
              <a:ext uri="{FF2B5EF4-FFF2-40B4-BE49-F238E27FC236}">
                <a16:creationId xmlns:a16="http://schemas.microsoft.com/office/drawing/2014/main" id="{F0E8425F-E690-7EDA-1BCC-1FEDD69EA061}"/>
              </a:ext>
            </a:extLst>
          </p:cNvPr>
          <p:cNvSpPr>
            <a:spLocks noGrp="1"/>
          </p:cNvSpPr>
          <p:nvPr>
            <p:ph type="sldNum" sz="quarter" idx="12"/>
          </p:nvPr>
        </p:nvSpPr>
        <p:spPr/>
        <p:txBody>
          <a:bodyPr/>
          <a:lstStyle/>
          <a:p>
            <a:fld id="{A681D701-067C-4458-91DC-CE655197EDE4}" type="slidenum">
              <a:rPr lang="fr-FR" smtClean="0"/>
              <a:pPr/>
              <a:t>22</a:t>
            </a:fld>
            <a:endParaRPr lang="fr-FR"/>
          </a:p>
        </p:txBody>
      </p:sp>
      <p:pic>
        <p:nvPicPr>
          <p:cNvPr id="5" name="Image 4">
            <a:extLst>
              <a:ext uri="{FF2B5EF4-FFF2-40B4-BE49-F238E27FC236}">
                <a16:creationId xmlns:a16="http://schemas.microsoft.com/office/drawing/2014/main" id="{01C4A283-9F48-C91F-71A8-3E0FD3B4B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8927" y="558601"/>
            <a:ext cx="2743200" cy="3008367"/>
          </a:xfrm>
          <a:prstGeom prst="rect">
            <a:avLst/>
          </a:prstGeom>
        </p:spPr>
      </p:pic>
    </p:spTree>
    <p:extLst>
      <p:ext uri="{BB962C8B-B14F-4D97-AF65-F5344CB8AC3E}">
        <p14:creationId xmlns:p14="http://schemas.microsoft.com/office/powerpoint/2010/main" val="1400941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915E8F-CA3E-481C-8940-6C9A6DDD2B6D}"/>
              </a:ext>
            </a:extLst>
          </p:cNvPr>
          <p:cNvSpPr txBox="1">
            <a:spLocks/>
          </p:cNvSpPr>
          <p:nvPr/>
        </p:nvSpPr>
        <p:spPr bwMode="auto">
          <a:xfrm>
            <a:off x="372026" y="872934"/>
            <a:ext cx="11447948" cy="5483415"/>
          </a:xfrm>
          <a:prstGeom prst="roundRect">
            <a:avLst/>
          </a:prstGeom>
          <a:noFill/>
          <a:ln w="76200">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sz="2400" b="1" dirty="0">
                <a:latin typeface="Times New Roman" panose="02020603050405020304" pitchFamily="18" charset="0"/>
                <a:cs typeface="Times New Roman" panose="02020603050405020304" pitchFamily="18" charset="0"/>
              </a:rPr>
              <a:t>Repère</a:t>
            </a:r>
            <a:r>
              <a:rPr lang="fr-FR" sz="2400" b="1" dirty="0">
                <a:solidFill>
                  <a:schemeClr val="accent6">
                    <a:lumMod val="75000"/>
                  </a:schemeClr>
                </a:solidFill>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Le désir chez saint Augustin </a:t>
            </a:r>
          </a:p>
          <a:p>
            <a:r>
              <a:rPr lang="fr-FR" sz="2400" b="1" dirty="0">
                <a:latin typeface="Times New Roman" panose="02020603050405020304" pitchFamily="18" charset="0"/>
                <a:cs typeface="Times New Roman" panose="02020603050405020304" pitchFamily="18" charset="0"/>
              </a:rPr>
              <a:t>St Augustin a été toute sa vie un homme de désir.</a:t>
            </a:r>
          </a:p>
          <a:p>
            <a:r>
              <a:rPr lang="fr-FR" sz="2400" b="1" dirty="0">
                <a:latin typeface="Times New Roman" panose="02020603050405020304" pitchFamily="18" charset="0"/>
                <a:cs typeface="Times New Roman" panose="02020603050405020304" pitchFamily="18" charset="0"/>
              </a:rPr>
              <a:t> </a:t>
            </a:r>
          </a:p>
          <a:p>
            <a:r>
              <a:rPr lang="fr-FR" sz="2400" i="1" dirty="0">
                <a:latin typeface="Times New Roman" panose="02020603050405020304" pitchFamily="18" charset="0"/>
                <a:cs typeface="Times New Roman" panose="02020603050405020304" pitchFamily="18" charset="0"/>
              </a:rPr>
              <a:t>Toute la vie du vrai chrétien est un saint désir. </a:t>
            </a:r>
          </a:p>
          <a:p>
            <a:r>
              <a:rPr lang="fr-FR" sz="2400" i="1" dirty="0">
                <a:latin typeface="Times New Roman" panose="02020603050405020304" pitchFamily="18" charset="0"/>
                <a:cs typeface="Times New Roman" panose="02020603050405020304" pitchFamily="18" charset="0"/>
              </a:rPr>
              <a:t>Sans doute, ce que tu désires, tu ne le vois pas encore : </a:t>
            </a:r>
          </a:p>
          <a:p>
            <a:r>
              <a:rPr lang="fr-FR" sz="2400" i="1" dirty="0">
                <a:latin typeface="Times New Roman" panose="02020603050405020304" pitchFamily="18" charset="0"/>
                <a:cs typeface="Times New Roman" panose="02020603050405020304" pitchFamily="18" charset="0"/>
              </a:rPr>
              <a:t>mais le désir te rend capable, quand viendra ce que tu dois voir, d'être comblé. Supposons que tu veuilles remplir quelque objet en forme de poche </a:t>
            </a:r>
          </a:p>
          <a:p>
            <a:r>
              <a:rPr lang="fr-FR" sz="2400" i="1" dirty="0">
                <a:latin typeface="Times New Roman" panose="02020603050405020304" pitchFamily="18" charset="0"/>
                <a:cs typeface="Times New Roman" panose="02020603050405020304" pitchFamily="18" charset="0"/>
              </a:rPr>
              <a:t>et que tu saches la surabondance de ce que tu as à recevoir ; </a:t>
            </a:r>
          </a:p>
          <a:p>
            <a:r>
              <a:rPr lang="fr-FR" sz="2400" i="1" dirty="0">
                <a:latin typeface="Times New Roman" panose="02020603050405020304" pitchFamily="18" charset="0"/>
                <a:cs typeface="Times New Roman" panose="02020603050405020304" pitchFamily="18" charset="0"/>
              </a:rPr>
              <a:t>tu étends cette poche, sac, outre, ou tout autre objet de ce genre ; </a:t>
            </a:r>
          </a:p>
          <a:p>
            <a:r>
              <a:rPr lang="fr-FR" sz="2400" i="1" dirty="0">
                <a:latin typeface="Times New Roman" panose="02020603050405020304" pitchFamily="18" charset="0"/>
                <a:cs typeface="Times New Roman" panose="02020603050405020304" pitchFamily="18" charset="0"/>
              </a:rPr>
              <a:t>tu sais combien grand est ce que tu as à y mettre, et tu vois que la poche est étroite : </a:t>
            </a:r>
          </a:p>
          <a:p>
            <a:r>
              <a:rPr lang="fr-FR" sz="2400" i="1" dirty="0">
                <a:latin typeface="Times New Roman" panose="02020603050405020304" pitchFamily="18" charset="0"/>
                <a:cs typeface="Times New Roman" panose="02020603050405020304" pitchFamily="18" charset="0"/>
              </a:rPr>
              <a:t>en l'étendant, tu en augmentes la capacité. </a:t>
            </a:r>
          </a:p>
          <a:p>
            <a:r>
              <a:rPr lang="fr-FR" sz="2400" i="1" dirty="0">
                <a:latin typeface="Times New Roman" panose="02020603050405020304" pitchFamily="18" charset="0"/>
                <a:cs typeface="Times New Roman" panose="02020603050405020304" pitchFamily="18" charset="0"/>
              </a:rPr>
              <a:t>De même, Dieu, en faisant attendre, étend le désir ; en faisant désirer, il étend l'âme ; en étendant l'âme, il la rend capable de recevoir. </a:t>
            </a:r>
          </a:p>
          <a:p>
            <a:r>
              <a:rPr lang="fr-FR" sz="2400" i="1" dirty="0">
                <a:latin typeface="Times New Roman" panose="02020603050405020304" pitchFamily="18" charset="0"/>
                <a:cs typeface="Times New Roman" panose="02020603050405020304" pitchFamily="18" charset="0"/>
              </a:rPr>
              <a:t>Désirons donc, mes frères, parce que nous devons être comblés. </a:t>
            </a:r>
          </a:p>
          <a:p>
            <a:r>
              <a:rPr lang="fr-FR" sz="2400" i="1" dirty="0">
                <a:latin typeface="Times New Roman" panose="02020603050405020304" pitchFamily="18" charset="0"/>
                <a:cs typeface="Times New Roman" panose="02020603050405020304" pitchFamily="18" charset="0"/>
              </a:rPr>
              <a:t>(Sermon sur la 1ère Lettre de Jean, 4, 6).</a:t>
            </a:r>
          </a:p>
        </p:txBody>
      </p:sp>
      <p:sp>
        <p:nvSpPr>
          <p:cNvPr id="4" name="ZoneTexte 3">
            <a:extLst>
              <a:ext uri="{FF2B5EF4-FFF2-40B4-BE49-F238E27FC236}">
                <a16:creationId xmlns:a16="http://schemas.microsoft.com/office/drawing/2014/main" id="{FF15CDD1-A18B-A901-E7C5-BA65B6F5AF4B}"/>
              </a:ext>
            </a:extLst>
          </p:cNvPr>
          <p:cNvSpPr txBox="1"/>
          <p:nvPr/>
        </p:nvSpPr>
        <p:spPr>
          <a:xfrm>
            <a:off x="435715" y="228529"/>
            <a:ext cx="3481767" cy="390684"/>
          </a:xfrm>
          <a:prstGeom prst="rect">
            <a:avLst/>
          </a:prstGeom>
          <a:noFill/>
        </p:spPr>
        <p:txBody>
          <a:bodyPr wrap="square">
            <a:spAutoFit/>
          </a:bodyPr>
          <a:lstStyle/>
          <a:p>
            <a:pPr>
              <a:lnSpc>
                <a:spcPct val="115000"/>
              </a:lnSpc>
              <a:spcAft>
                <a:spcPts val="1000"/>
              </a:spcAft>
            </a:pPr>
            <a:r>
              <a:rPr lang="fr-FR"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d’un grand désir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Espace réservé du numéro de diapositive 5">
            <a:extLst>
              <a:ext uri="{FF2B5EF4-FFF2-40B4-BE49-F238E27FC236}">
                <a16:creationId xmlns:a16="http://schemas.microsoft.com/office/drawing/2014/main" id="{F0E8425F-E690-7EDA-1BCC-1FEDD69EA061}"/>
              </a:ext>
            </a:extLst>
          </p:cNvPr>
          <p:cNvSpPr>
            <a:spLocks noGrp="1"/>
          </p:cNvSpPr>
          <p:nvPr>
            <p:ph type="sldNum" sz="quarter" idx="12"/>
          </p:nvPr>
        </p:nvSpPr>
        <p:spPr/>
        <p:txBody>
          <a:bodyPr/>
          <a:lstStyle/>
          <a:p>
            <a:fld id="{A681D701-067C-4458-91DC-CE655197EDE4}" type="slidenum">
              <a:rPr lang="fr-FR" smtClean="0"/>
              <a:pPr/>
              <a:t>23</a:t>
            </a:fld>
            <a:endParaRPr lang="fr-FR"/>
          </a:p>
        </p:txBody>
      </p:sp>
    </p:spTree>
    <p:extLst>
      <p:ext uri="{BB962C8B-B14F-4D97-AF65-F5344CB8AC3E}">
        <p14:creationId xmlns:p14="http://schemas.microsoft.com/office/powerpoint/2010/main" val="3349071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3EF64F-9561-4792-AA18-01FF41FF9332}"/>
              </a:ext>
            </a:extLst>
          </p:cNvPr>
          <p:cNvSpPr txBox="1">
            <a:spLocks/>
          </p:cNvSpPr>
          <p:nvPr/>
        </p:nvSpPr>
        <p:spPr bwMode="auto">
          <a:xfrm>
            <a:off x="2734054" y="3014112"/>
            <a:ext cx="7026891" cy="1242729"/>
          </a:xfrm>
          <a:prstGeom prst="roundRect">
            <a:avLst/>
          </a:prstGeom>
          <a:noFill/>
          <a:ln w="76200">
            <a:solidFill>
              <a:srgbClr val="0070C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2500" b="1" dirty="0">
                <a:solidFill>
                  <a:srgbClr val="FF0000"/>
                </a:solidFill>
                <a:latin typeface="Times New Roman" panose="02020603050405020304" pitchFamily="18" charset="0"/>
                <a:cs typeface="Times New Roman" panose="02020603050405020304" pitchFamily="18" charset="0"/>
              </a:rPr>
              <a:t> 15 </a:t>
            </a:r>
            <a:r>
              <a:rPr lang="fr-FR" sz="2500" dirty="0">
                <a:latin typeface="Times New Roman" panose="02020603050405020304" pitchFamily="18" charset="0"/>
                <a:cs typeface="Times New Roman" panose="02020603050405020304" pitchFamily="18" charset="0"/>
              </a:rPr>
              <a:t>Il leur dit : « J’ai désiré d’un grand désir </a:t>
            </a:r>
          </a:p>
          <a:p>
            <a:pPr algn="l" eaLnBrk="1" fontAlgn="auto" hangingPunct="1">
              <a:spcAft>
                <a:spcPts val="0"/>
              </a:spcAft>
              <a:defRPr/>
            </a:pPr>
            <a:r>
              <a:rPr lang="fr-FR" sz="2500" b="1" dirty="0">
                <a:solidFill>
                  <a:srgbClr val="FF0000"/>
                </a:solidFill>
                <a:latin typeface="Times New Roman" panose="02020603050405020304" pitchFamily="18" charset="0"/>
                <a:cs typeface="Times New Roman" panose="02020603050405020304" pitchFamily="18" charset="0"/>
              </a:rPr>
              <a:t>manger cette Pâque </a:t>
            </a:r>
            <a:r>
              <a:rPr lang="fr-FR" sz="2500" dirty="0">
                <a:latin typeface="Times New Roman" panose="02020603050405020304" pitchFamily="18" charset="0"/>
                <a:cs typeface="Times New Roman" panose="02020603050405020304" pitchFamily="18" charset="0"/>
              </a:rPr>
              <a:t>avec vous avant de souffrir !</a:t>
            </a:r>
          </a:p>
        </p:txBody>
      </p:sp>
      <p:sp>
        <p:nvSpPr>
          <p:cNvPr id="3" name="Espace réservé du numéro de diapositive 2">
            <a:extLst>
              <a:ext uri="{FF2B5EF4-FFF2-40B4-BE49-F238E27FC236}">
                <a16:creationId xmlns:a16="http://schemas.microsoft.com/office/drawing/2014/main" id="{9A30310B-37DA-AB4E-7D20-AFF1C9533CC6}"/>
              </a:ext>
            </a:extLst>
          </p:cNvPr>
          <p:cNvSpPr>
            <a:spLocks noGrp="1"/>
          </p:cNvSpPr>
          <p:nvPr>
            <p:ph type="sldNum" sz="quarter" idx="12"/>
          </p:nvPr>
        </p:nvSpPr>
        <p:spPr/>
        <p:txBody>
          <a:bodyPr/>
          <a:lstStyle/>
          <a:p>
            <a:fld id="{A681D701-067C-4458-91DC-CE655197EDE4}" type="slidenum">
              <a:rPr lang="fr-FR" smtClean="0"/>
              <a:pPr/>
              <a:t>24</a:t>
            </a:fld>
            <a:endParaRPr lang="fr-FR"/>
          </a:p>
        </p:txBody>
      </p:sp>
      <p:pic>
        <p:nvPicPr>
          <p:cNvPr id="4" name="Image 3">
            <a:extLst>
              <a:ext uri="{FF2B5EF4-FFF2-40B4-BE49-F238E27FC236}">
                <a16:creationId xmlns:a16="http://schemas.microsoft.com/office/drawing/2014/main" id="{BA64A2F2-9191-3EA9-DFE8-26711D5AC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8242" y="322664"/>
            <a:ext cx="4015516" cy="2691448"/>
          </a:xfrm>
          <a:prstGeom prst="rect">
            <a:avLst/>
          </a:prstGeom>
        </p:spPr>
      </p:pic>
    </p:spTree>
    <p:extLst>
      <p:ext uri="{BB962C8B-B14F-4D97-AF65-F5344CB8AC3E}">
        <p14:creationId xmlns:p14="http://schemas.microsoft.com/office/powerpoint/2010/main" val="3513822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863B3E4-0490-4F66-BDA3-4D00E6A14249}"/>
              </a:ext>
            </a:extLst>
          </p:cNvPr>
          <p:cNvSpPr txBox="1"/>
          <p:nvPr/>
        </p:nvSpPr>
        <p:spPr>
          <a:xfrm>
            <a:off x="109057" y="137998"/>
            <a:ext cx="2809242"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Manger cette pâque </a:t>
            </a:r>
            <a:endParaRPr lang="fr-FR" dirty="0"/>
          </a:p>
        </p:txBody>
      </p:sp>
      <p:sp>
        <p:nvSpPr>
          <p:cNvPr id="9" name="ZoneTexte 8">
            <a:extLst>
              <a:ext uri="{FF2B5EF4-FFF2-40B4-BE49-F238E27FC236}">
                <a16:creationId xmlns:a16="http://schemas.microsoft.com/office/drawing/2014/main" id="{6C861006-9C21-4FA8-87F4-270E7A469FE9}"/>
              </a:ext>
            </a:extLst>
          </p:cNvPr>
          <p:cNvSpPr txBox="1"/>
          <p:nvPr/>
        </p:nvSpPr>
        <p:spPr>
          <a:xfrm>
            <a:off x="1513678" y="3568355"/>
            <a:ext cx="8989328" cy="919401"/>
          </a:xfrm>
          <a:prstGeom prst="roundRect">
            <a:avLst/>
          </a:prstGeom>
          <a:noFill/>
          <a:ln w="57150">
            <a:solidFill>
              <a:srgbClr val="FF0000"/>
            </a:solidFill>
          </a:ln>
        </p:spPr>
        <p:txBody>
          <a:bodyPr wrap="square">
            <a:spAutoFit/>
          </a:bodyPr>
          <a:lstStyle/>
          <a:p>
            <a:pPr algn="ctr"/>
            <a:r>
              <a:rPr lang="fr-FR" sz="2400" dirty="0">
                <a:latin typeface="Times New Roman" panose="02020603050405020304" pitchFamily="18" charset="0"/>
                <a:cs typeface="Times New Roman" panose="02020603050405020304" pitchFamily="18" charset="0"/>
              </a:rPr>
              <a:t>Le mot Pessah signifie pâque, vient de passer ou sauter : </a:t>
            </a:r>
          </a:p>
          <a:p>
            <a:pPr algn="ctr"/>
            <a:r>
              <a:rPr lang="fr-FR" sz="2400" dirty="0">
                <a:latin typeface="Times New Roman" panose="02020603050405020304" pitchFamily="18" charset="0"/>
                <a:cs typeface="Times New Roman" panose="02020603050405020304" pitchFamily="18" charset="0"/>
              </a:rPr>
              <a:t>Passage de Dieu sur l’Egypte.</a:t>
            </a:r>
          </a:p>
        </p:txBody>
      </p:sp>
      <p:sp>
        <p:nvSpPr>
          <p:cNvPr id="3" name="ZoneTexte 2">
            <a:extLst>
              <a:ext uri="{FF2B5EF4-FFF2-40B4-BE49-F238E27FC236}">
                <a16:creationId xmlns:a16="http://schemas.microsoft.com/office/drawing/2014/main" id="{6FFA2E73-EA4E-7E74-6A90-0696D9937BAD}"/>
              </a:ext>
            </a:extLst>
          </p:cNvPr>
          <p:cNvSpPr txBox="1"/>
          <p:nvPr/>
        </p:nvSpPr>
        <p:spPr>
          <a:xfrm>
            <a:off x="1513679" y="5188925"/>
            <a:ext cx="8989327" cy="510778"/>
          </a:xfrm>
          <a:prstGeom prst="roundRect">
            <a:avLst/>
          </a:prstGeom>
          <a:noFill/>
          <a:ln w="57150">
            <a:solidFill>
              <a:srgbClr val="FF0000"/>
            </a:solidFill>
          </a:ln>
        </p:spPr>
        <p:txBody>
          <a:bodyPr wrap="square">
            <a:spAutoFit/>
          </a:bodyPr>
          <a:lstStyle/>
          <a:p>
            <a:pPr algn="ctr"/>
            <a:r>
              <a:rPr lang="fr-FR" sz="2400">
                <a:latin typeface="Times New Roman" panose="02020603050405020304" pitchFamily="18" charset="0"/>
                <a:cs typeface="Times New Roman" panose="02020603050405020304" pitchFamily="18" charset="0"/>
              </a:rPr>
              <a:t>Quel est ce repas de la pâque ? </a:t>
            </a:r>
            <a:endParaRPr lang="fr-FR" sz="2400" dirty="0">
              <a:latin typeface="Times New Roman" panose="02020603050405020304" pitchFamily="18"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EC665746-9AE0-1A8C-92D1-3AFD82DAF366}"/>
              </a:ext>
            </a:extLst>
          </p:cNvPr>
          <p:cNvSpPr>
            <a:spLocks noGrp="1"/>
          </p:cNvSpPr>
          <p:nvPr>
            <p:ph type="sldNum" sz="quarter" idx="12"/>
          </p:nvPr>
        </p:nvSpPr>
        <p:spPr/>
        <p:txBody>
          <a:bodyPr/>
          <a:lstStyle/>
          <a:p>
            <a:fld id="{A681D701-067C-4458-91DC-CE655197EDE4}" type="slidenum">
              <a:rPr lang="fr-FR" smtClean="0"/>
              <a:pPr/>
              <a:t>25</a:t>
            </a:fld>
            <a:endParaRPr lang="fr-FR"/>
          </a:p>
        </p:txBody>
      </p:sp>
      <p:pic>
        <p:nvPicPr>
          <p:cNvPr id="2" name="Image 1">
            <a:extLst>
              <a:ext uri="{FF2B5EF4-FFF2-40B4-BE49-F238E27FC236}">
                <a16:creationId xmlns:a16="http://schemas.microsoft.com/office/drawing/2014/main" id="{C3B08CFF-1FCF-F5DE-9356-3E8F22A292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8242" y="322664"/>
            <a:ext cx="4015516" cy="2691448"/>
          </a:xfrm>
          <a:prstGeom prst="rect">
            <a:avLst/>
          </a:prstGeom>
        </p:spPr>
      </p:pic>
    </p:spTree>
    <p:extLst>
      <p:ext uri="{BB962C8B-B14F-4D97-AF65-F5344CB8AC3E}">
        <p14:creationId xmlns:p14="http://schemas.microsoft.com/office/powerpoint/2010/main" val="61454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E5410C-B62C-4A0B-8248-579F7EA18818}"/>
              </a:ext>
            </a:extLst>
          </p:cNvPr>
          <p:cNvSpPr txBox="1">
            <a:spLocks/>
          </p:cNvSpPr>
          <p:nvPr/>
        </p:nvSpPr>
        <p:spPr bwMode="auto">
          <a:xfrm>
            <a:off x="523243" y="3432187"/>
            <a:ext cx="11378095" cy="2962656"/>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25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9600" b="1" dirty="0">
                <a:solidFill>
                  <a:srgbClr val="2C451B"/>
                </a:solidFill>
                <a:latin typeface="Times New Roman" panose="02020603050405020304" pitchFamily="18" charset="0"/>
                <a:ea typeface="Calibri" panose="020F0502020204030204" pitchFamily="34" charset="0"/>
                <a:cs typeface="Times New Roman" panose="02020603050405020304" pitchFamily="18" charset="0"/>
              </a:rPr>
              <a:t>Exode 12 </a:t>
            </a:r>
            <a:r>
              <a:rPr lang="fr-FR" sz="9600" i="1" dirty="0">
                <a:solidFill>
                  <a:srgbClr val="2C451B"/>
                </a:solidFill>
                <a:latin typeface="Times New Roman" panose="02020603050405020304" pitchFamily="18" charset="0"/>
                <a:ea typeface="Calibri" panose="020F0502020204030204" pitchFamily="34" charset="0"/>
                <a:cs typeface="Times New Roman" panose="02020603050405020304" pitchFamily="18" charset="0"/>
              </a:rPr>
              <a:t>Moïse réunit le peuple et lui dit : « Chaque famille va prendre un bel agneau sans tâches, puis, à la nuit tombée, vous le tuerez et vous garderez son sang, vous ne le mangerez pas car le sang, c’est la vie, c’est la vie de Dieu. </a:t>
            </a:r>
            <a:br>
              <a:rPr lang="fr-FR" sz="9600" i="1" dirty="0">
                <a:solidFill>
                  <a:srgbClr val="2C451B"/>
                </a:solidFill>
                <a:latin typeface="Times New Roman" panose="02020603050405020304" pitchFamily="18" charset="0"/>
                <a:ea typeface="Calibri" panose="020F0502020204030204" pitchFamily="34" charset="0"/>
                <a:cs typeface="Times New Roman" panose="02020603050405020304" pitchFamily="18" charset="0"/>
              </a:rPr>
            </a:br>
            <a:r>
              <a:rPr lang="fr-FR" sz="9600" i="1" dirty="0">
                <a:solidFill>
                  <a:srgbClr val="2C451B"/>
                </a:solidFill>
                <a:latin typeface="Times New Roman" panose="02020603050405020304" pitchFamily="18" charset="0"/>
                <a:ea typeface="Calibri" panose="020F0502020204030204" pitchFamily="34" charset="0"/>
                <a:cs typeface="Times New Roman" panose="02020603050405020304" pitchFamily="18" charset="0"/>
              </a:rPr>
              <a:t>Vous mettrez le sang sur les portes et le destructeur passera et vos enfants seront sauvés... </a:t>
            </a:r>
            <a:br>
              <a:rPr lang="fr-FR" sz="9600" i="1" dirty="0">
                <a:solidFill>
                  <a:srgbClr val="2C451B"/>
                </a:solidFill>
                <a:latin typeface="Times New Roman" panose="02020603050405020304" pitchFamily="18" charset="0"/>
                <a:ea typeface="Calibri" panose="020F0502020204030204" pitchFamily="34" charset="0"/>
                <a:cs typeface="Times New Roman" panose="02020603050405020304" pitchFamily="18" charset="0"/>
              </a:rPr>
            </a:br>
            <a:r>
              <a:rPr lang="fr-FR" sz="9600" i="1" dirty="0">
                <a:solidFill>
                  <a:srgbClr val="2C451B"/>
                </a:solidFill>
                <a:latin typeface="Times New Roman" panose="02020603050405020304" pitchFamily="18" charset="0"/>
                <a:ea typeface="Calibri" panose="020F0502020204030204" pitchFamily="34" charset="0"/>
                <a:cs typeface="Times New Roman" panose="02020603050405020304" pitchFamily="18" charset="0"/>
              </a:rPr>
              <a:t>Vous mangerez le pain sans levain et vous vous souviendrez du sang de l'agneau."</a:t>
            </a:r>
          </a:p>
        </p:txBody>
      </p:sp>
      <p:sp>
        <p:nvSpPr>
          <p:cNvPr id="6" name="ZoneTexte 5">
            <a:extLst>
              <a:ext uri="{FF2B5EF4-FFF2-40B4-BE49-F238E27FC236}">
                <a16:creationId xmlns:a16="http://schemas.microsoft.com/office/drawing/2014/main" id="{7F4BEC6A-82D8-4628-A075-70E5024C4F22}"/>
              </a:ext>
            </a:extLst>
          </p:cNvPr>
          <p:cNvSpPr txBox="1"/>
          <p:nvPr/>
        </p:nvSpPr>
        <p:spPr>
          <a:xfrm>
            <a:off x="148368" y="238979"/>
            <a:ext cx="2809242"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Manger cette pâque </a:t>
            </a:r>
            <a:endParaRPr lang="fr-FR" dirty="0"/>
          </a:p>
        </p:txBody>
      </p:sp>
      <p:sp>
        <p:nvSpPr>
          <p:cNvPr id="5" name="Espace réservé du numéro de diapositive 4">
            <a:extLst>
              <a:ext uri="{FF2B5EF4-FFF2-40B4-BE49-F238E27FC236}">
                <a16:creationId xmlns:a16="http://schemas.microsoft.com/office/drawing/2014/main" id="{8AF7F9C5-7B98-0F04-7370-C12ACAE44877}"/>
              </a:ext>
            </a:extLst>
          </p:cNvPr>
          <p:cNvSpPr>
            <a:spLocks noGrp="1"/>
          </p:cNvSpPr>
          <p:nvPr>
            <p:ph type="sldNum" sz="quarter" idx="12"/>
          </p:nvPr>
        </p:nvSpPr>
        <p:spPr/>
        <p:txBody>
          <a:bodyPr/>
          <a:lstStyle/>
          <a:p>
            <a:fld id="{A681D701-067C-4458-91DC-CE655197EDE4}" type="slidenum">
              <a:rPr lang="fr-FR" smtClean="0"/>
              <a:pPr/>
              <a:t>26</a:t>
            </a:fld>
            <a:endParaRPr lang="fr-FR"/>
          </a:p>
        </p:txBody>
      </p:sp>
      <p:pic>
        <p:nvPicPr>
          <p:cNvPr id="3" name="Image 2">
            <a:extLst>
              <a:ext uri="{FF2B5EF4-FFF2-40B4-BE49-F238E27FC236}">
                <a16:creationId xmlns:a16="http://schemas.microsoft.com/office/drawing/2014/main" id="{ED4EBEB0-971C-8901-CBEF-22EE51063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4532" y="238979"/>
            <a:ext cx="4015516" cy="2691448"/>
          </a:xfrm>
          <a:prstGeom prst="rect">
            <a:avLst/>
          </a:prstGeom>
        </p:spPr>
      </p:pic>
    </p:spTree>
    <p:extLst>
      <p:ext uri="{BB962C8B-B14F-4D97-AF65-F5344CB8AC3E}">
        <p14:creationId xmlns:p14="http://schemas.microsoft.com/office/powerpoint/2010/main" val="2908166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E5410C-B62C-4A0B-8248-579F7EA18818}"/>
              </a:ext>
            </a:extLst>
          </p:cNvPr>
          <p:cNvSpPr txBox="1">
            <a:spLocks/>
          </p:cNvSpPr>
          <p:nvPr/>
        </p:nvSpPr>
        <p:spPr bwMode="auto">
          <a:xfrm>
            <a:off x="344880" y="3126425"/>
            <a:ext cx="11502239" cy="2023872"/>
          </a:xfrm>
          <a:prstGeom prst="roundRect">
            <a:avLst/>
          </a:prstGeom>
          <a:noFill/>
          <a:ln w="76200">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fr-FR" sz="2400" b="1" dirty="0">
                <a:latin typeface="Times New Roman" panose="02020603050405020304" pitchFamily="18" charset="0"/>
                <a:cs typeface="Times New Roman" panose="02020603050405020304" pitchFamily="18" charset="0"/>
              </a:rPr>
              <a:t>Repère Pâque juive </a:t>
            </a:r>
            <a:r>
              <a:rPr lang="fr-FR" sz="2400" u="sng" dirty="0">
                <a:latin typeface="Times New Roman" panose="02020603050405020304" pitchFamily="18" charset="0"/>
                <a:cs typeface="Times New Roman" panose="02020603050405020304" pitchFamily="18" charset="0"/>
                <a:hlinkClick r:id="rId3"/>
              </a:rPr>
              <a:t>Repère Pessah</a:t>
            </a:r>
            <a:br>
              <a:rPr lang="fr-FR" sz="2400" dirty="0">
                <a:latin typeface="Times New Roman" panose="02020603050405020304" pitchFamily="18" charset="0"/>
                <a:cs typeface="Times New Roman" panose="02020603050405020304" pitchFamily="18" charset="0"/>
              </a:rPr>
            </a:br>
            <a:r>
              <a:rPr lang="fr-FR" sz="2400" dirty="0">
                <a:latin typeface="Times New Roman" panose="02020603050405020304" pitchFamily="18" charset="0"/>
                <a:cs typeface="Times New Roman" panose="02020603050405020304" pitchFamily="18" charset="0"/>
              </a:rPr>
              <a:t>C’est la fête de la libération de l’esclavage du peuple juif. Ils ont passé la mer. </a:t>
            </a:r>
          </a:p>
          <a:p>
            <a:pPr algn="l"/>
            <a:r>
              <a:rPr lang="fr-FR" sz="2400" dirty="0">
                <a:latin typeface="Times New Roman" panose="02020603050405020304" pitchFamily="18" charset="0"/>
                <a:cs typeface="Times New Roman" panose="02020603050405020304" pitchFamily="18" charset="0"/>
              </a:rPr>
              <a:t>Au temps de Jésus, des rites d’offrandes et de sacrifice d’un agneau étaient vécus au temple.</a:t>
            </a:r>
          </a:p>
          <a:p>
            <a:pPr algn="l"/>
            <a:r>
              <a:rPr lang="fr-FR" sz="2400" dirty="0">
                <a:latin typeface="Times New Roman" panose="02020603050405020304" pitchFamily="18" charset="0"/>
                <a:cs typeface="Times New Roman" panose="02020603050405020304" pitchFamily="18" charset="0"/>
              </a:rPr>
              <a:t>Ils cessèrent après la destruction du second temple dans les années 70.</a:t>
            </a:r>
            <a:endParaRPr lang="fr-FR" sz="2400" i="1" dirty="0">
              <a:latin typeface="Times New Roman" panose="02020603050405020304" pitchFamily="18" charset="0"/>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1618667C-3076-0CFA-D7C4-2CB3097E66B8}"/>
              </a:ext>
            </a:extLst>
          </p:cNvPr>
          <p:cNvSpPr>
            <a:spLocks noGrp="1"/>
          </p:cNvSpPr>
          <p:nvPr>
            <p:ph type="sldNum" sz="quarter" idx="12"/>
          </p:nvPr>
        </p:nvSpPr>
        <p:spPr/>
        <p:txBody>
          <a:bodyPr/>
          <a:lstStyle/>
          <a:p>
            <a:fld id="{A681D701-067C-4458-91DC-CE655197EDE4}" type="slidenum">
              <a:rPr lang="fr-FR" smtClean="0"/>
              <a:pPr/>
              <a:t>27</a:t>
            </a:fld>
            <a:endParaRPr lang="fr-FR"/>
          </a:p>
        </p:txBody>
      </p:sp>
      <p:sp>
        <p:nvSpPr>
          <p:cNvPr id="4" name="ZoneTexte 3">
            <a:extLst>
              <a:ext uri="{FF2B5EF4-FFF2-40B4-BE49-F238E27FC236}">
                <a16:creationId xmlns:a16="http://schemas.microsoft.com/office/drawing/2014/main" id="{F54B39FA-B340-3988-0486-FB5BC58017F0}"/>
              </a:ext>
            </a:extLst>
          </p:cNvPr>
          <p:cNvSpPr txBox="1"/>
          <p:nvPr/>
        </p:nvSpPr>
        <p:spPr>
          <a:xfrm>
            <a:off x="148368" y="238979"/>
            <a:ext cx="2809242"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Manger cette pâque </a:t>
            </a:r>
            <a:endParaRPr lang="fr-FR" dirty="0"/>
          </a:p>
        </p:txBody>
      </p:sp>
    </p:spTree>
    <p:extLst>
      <p:ext uri="{BB962C8B-B14F-4D97-AF65-F5344CB8AC3E}">
        <p14:creationId xmlns:p14="http://schemas.microsoft.com/office/powerpoint/2010/main" val="829601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E5410C-B62C-4A0B-8248-579F7EA18818}"/>
              </a:ext>
            </a:extLst>
          </p:cNvPr>
          <p:cNvSpPr txBox="1">
            <a:spLocks/>
          </p:cNvSpPr>
          <p:nvPr/>
        </p:nvSpPr>
        <p:spPr bwMode="auto">
          <a:xfrm>
            <a:off x="148368" y="1075134"/>
            <a:ext cx="11502239" cy="5068242"/>
          </a:xfrm>
          <a:prstGeom prst="roundRect">
            <a:avLst/>
          </a:prstGeom>
          <a:noFill/>
          <a:ln w="76200">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b="1" dirty="0">
                <a:latin typeface="Times New Roman" panose="02020603050405020304" pitchFamily="18" charset="0"/>
                <a:cs typeface="Times New Roman" panose="02020603050405020304" pitchFamily="18" charset="0"/>
              </a:rPr>
              <a:t>Repère : Mémorial, plus qu’un mémorial </a:t>
            </a:r>
          </a:p>
          <a:p>
            <a:pPr algn="l">
              <a:lnSpc>
                <a:spcPct val="115000"/>
              </a:lnSpc>
              <a:spcAft>
                <a:spcPts val="1000"/>
              </a:spcAft>
            </a:pPr>
            <a:r>
              <a:rPr lang="fr-FR" sz="2400" dirty="0">
                <a:latin typeface="Times New Roman" panose="02020603050405020304" pitchFamily="18" charset="0"/>
                <a:cs typeface="Times New Roman" panose="02020603050405020304" pitchFamily="18" charset="0"/>
              </a:rPr>
              <a:t>Le mémorial engage bien plus le croyant que ne le fait le souvenir. Ainsi, le repas pascal permet de revivre l’expérience des ancêtres. « A chaque génération, chacun a l’obligation de se considérer comme s’il était lui-même sorti d’Egypte, ainsi qu’il est dit : « En ce jour-là, tu expliqueras cela à ton fils en disant : c’est à cause de ce qu’a fait le Seigneur pour moi, quand je suis sorti d’Egypte » (Ex 13,8). Il nous faut bénir ... Celui qui nous a fait sortir de l’esclavage à la liberté, de l’affliction à la joie, du deuil à la fête, des ténèbres à une grande lumière, de l’asservissement à l’affranchissement » (Mishna, </a:t>
            </a:r>
            <a:r>
              <a:rPr lang="fr-FR" sz="2400" dirty="0" err="1">
                <a:latin typeface="Times New Roman" panose="02020603050405020304" pitchFamily="18" charset="0"/>
                <a:cs typeface="Times New Roman" panose="02020603050405020304" pitchFamily="18" charset="0"/>
              </a:rPr>
              <a:t>Pessahim</a:t>
            </a:r>
            <a:r>
              <a:rPr lang="fr-FR" sz="2400" dirty="0">
                <a:latin typeface="Times New Roman" panose="02020603050405020304" pitchFamily="18" charset="0"/>
                <a:cs typeface="Times New Roman" panose="02020603050405020304" pitchFamily="18" charset="0"/>
              </a:rPr>
              <a:t> x,5). D’autre part – c’est l’autre versant -, revivre cette expérience de libération permet d’annoncer, de façon anticipée, la libération ultime dont tous les participants d’un tel repas bénéficieront à la fin des temps.  Hugues Cousin p 294 </a:t>
            </a:r>
          </a:p>
        </p:txBody>
      </p:sp>
      <p:sp>
        <p:nvSpPr>
          <p:cNvPr id="3" name="Espace réservé du numéro de diapositive 2">
            <a:extLst>
              <a:ext uri="{FF2B5EF4-FFF2-40B4-BE49-F238E27FC236}">
                <a16:creationId xmlns:a16="http://schemas.microsoft.com/office/drawing/2014/main" id="{1618667C-3076-0CFA-D7C4-2CB3097E66B8}"/>
              </a:ext>
            </a:extLst>
          </p:cNvPr>
          <p:cNvSpPr>
            <a:spLocks noGrp="1"/>
          </p:cNvSpPr>
          <p:nvPr>
            <p:ph type="sldNum" sz="quarter" idx="12"/>
          </p:nvPr>
        </p:nvSpPr>
        <p:spPr/>
        <p:txBody>
          <a:bodyPr/>
          <a:lstStyle/>
          <a:p>
            <a:fld id="{A681D701-067C-4458-91DC-CE655197EDE4}" type="slidenum">
              <a:rPr lang="fr-FR" smtClean="0"/>
              <a:pPr/>
              <a:t>28</a:t>
            </a:fld>
            <a:endParaRPr lang="fr-FR"/>
          </a:p>
        </p:txBody>
      </p:sp>
      <p:sp>
        <p:nvSpPr>
          <p:cNvPr id="4" name="ZoneTexte 3">
            <a:extLst>
              <a:ext uri="{FF2B5EF4-FFF2-40B4-BE49-F238E27FC236}">
                <a16:creationId xmlns:a16="http://schemas.microsoft.com/office/drawing/2014/main" id="{9BB1A52E-A3CA-17C4-0719-D0458C5A04EA}"/>
              </a:ext>
            </a:extLst>
          </p:cNvPr>
          <p:cNvSpPr txBox="1"/>
          <p:nvPr/>
        </p:nvSpPr>
        <p:spPr>
          <a:xfrm>
            <a:off x="148368" y="238979"/>
            <a:ext cx="2809242"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Manger cette pâque </a:t>
            </a:r>
            <a:endParaRPr lang="fr-FR" dirty="0"/>
          </a:p>
        </p:txBody>
      </p:sp>
    </p:spTree>
    <p:extLst>
      <p:ext uri="{BB962C8B-B14F-4D97-AF65-F5344CB8AC3E}">
        <p14:creationId xmlns:p14="http://schemas.microsoft.com/office/powerpoint/2010/main" val="2791424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28AAE526-D71D-43B3-87CD-07D9FB227209}"/>
              </a:ext>
            </a:extLst>
          </p:cNvPr>
          <p:cNvSpPr txBox="1"/>
          <p:nvPr/>
        </p:nvSpPr>
        <p:spPr>
          <a:xfrm>
            <a:off x="244416" y="611196"/>
            <a:ext cx="11647754" cy="1328023"/>
          </a:xfrm>
          <a:prstGeom prst="roundRect">
            <a:avLst/>
          </a:prstGeom>
          <a:noFill/>
          <a:ln w="57150">
            <a:solidFill>
              <a:srgbClr val="FFFF00"/>
            </a:solidFill>
          </a:ln>
        </p:spPr>
        <p:txBody>
          <a:bodyPr wrap="square">
            <a:spAutoFit/>
          </a:bodyPr>
          <a:lstStyle/>
          <a:p>
            <a:pPr algn="ctr"/>
            <a:r>
              <a:rPr lang="fr-FR" sz="2400" dirty="0">
                <a:latin typeface="Times New Roman" panose="02020603050405020304" pitchFamily="18" charset="0"/>
                <a:ea typeface="Calibri" panose="020F0502020204030204" pitchFamily="34" charset="0"/>
              </a:rPr>
              <a:t>Fêter la pâque, c’est célébrer un mémorial, c’est professer aujourd’hui et vivre – ensemble et pour soi-même - l’actualité permanente de cette « sortie d’Égypte », de cette libération dont Dieu est à l’initiative et qui a été accomplie pleinement en Jésus Christ. </a:t>
            </a:r>
            <a:endParaRPr lang="fr-FR" sz="2400" dirty="0">
              <a:latin typeface="Times New Roman" panose="02020603050405020304" pitchFamily="18" charset="0"/>
              <a:cs typeface="Times New Roman" panose="02020603050405020304" pitchFamily="18" charset="0"/>
            </a:endParaRPr>
          </a:p>
        </p:txBody>
      </p:sp>
      <p:sp>
        <p:nvSpPr>
          <p:cNvPr id="9" name="ZoneTexte 8">
            <a:extLst>
              <a:ext uri="{FF2B5EF4-FFF2-40B4-BE49-F238E27FC236}">
                <a16:creationId xmlns:a16="http://schemas.microsoft.com/office/drawing/2014/main" id="{B6E709AA-27E7-445B-BDD0-000FBB6D95EA}"/>
              </a:ext>
            </a:extLst>
          </p:cNvPr>
          <p:cNvSpPr txBox="1"/>
          <p:nvPr/>
        </p:nvSpPr>
        <p:spPr>
          <a:xfrm>
            <a:off x="109057" y="137998"/>
            <a:ext cx="2809242"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Manger cette pâque </a:t>
            </a:r>
            <a:endParaRPr lang="fr-FR" dirty="0"/>
          </a:p>
        </p:txBody>
      </p:sp>
      <p:sp>
        <p:nvSpPr>
          <p:cNvPr id="6" name="Titre 1">
            <a:extLst>
              <a:ext uri="{FF2B5EF4-FFF2-40B4-BE49-F238E27FC236}">
                <a16:creationId xmlns:a16="http://schemas.microsoft.com/office/drawing/2014/main" id="{2855DD8F-C43E-6459-0826-609E4BA2A5C0}"/>
              </a:ext>
            </a:extLst>
          </p:cNvPr>
          <p:cNvSpPr txBox="1">
            <a:spLocks/>
          </p:cNvSpPr>
          <p:nvPr/>
        </p:nvSpPr>
        <p:spPr bwMode="auto">
          <a:xfrm>
            <a:off x="272123" y="2846184"/>
            <a:ext cx="11647754" cy="1447023"/>
          </a:xfrm>
          <a:prstGeom prst="roundRect">
            <a:avLst/>
          </a:prstGeom>
          <a:noFill/>
          <a:ln w="76200">
            <a:solidFill>
              <a:srgbClr val="FFC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sz="2400" dirty="0">
                <a:latin typeface="Times New Roman" panose="02020603050405020304" pitchFamily="18" charset="0"/>
                <a:cs typeface="Times New Roman" panose="02020603050405020304" pitchFamily="18" charset="0"/>
              </a:rPr>
              <a:t>C’est célébrer le Seigneur qui a fait sortir son peuple d’Egypte autrefois. </a:t>
            </a:r>
          </a:p>
          <a:p>
            <a:r>
              <a:rPr lang="fr-FR" sz="2400" dirty="0">
                <a:latin typeface="Times New Roman" panose="02020603050405020304" pitchFamily="18" charset="0"/>
                <a:cs typeface="Times New Roman" panose="02020603050405020304" pitchFamily="18" charset="0"/>
              </a:rPr>
              <a:t>C’est aussi célébrer Celui qui m’a fait sortir d’Egypte, moi personnellement, </a:t>
            </a:r>
          </a:p>
          <a:p>
            <a:r>
              <a:rPr lang="fr-FR" sz="2400" dirty="0">
                <a:latin typeface="Times New Roman" panose="02020603050405020304" pitchFamily="18" charset="0"/>
                <a:cs typeface="Times New Roman" panose="02020603050405020304" pitchFamily="18" charset="0"/>
              </a:rPr>
              <a:t>Celui qui m’a libéré. </a:t>
            </a:r>
          </a:p>
        </p:txBody>
      </p:sp>
      <p:sp>
        <p:nvSpPr>
          <p:cNvPr id="4" name="Titre 1">
            <a:extLst>
              <a:ext uri="{FF2B5EF4-FFF2-40B4-BE49-F238E27FC236}">
                <a16:creationId xmlns:a16="http://schemas.microsoft.com/office/drawing/2014/main" id="{726F4DD2-D26C-9A4E-DCA5-AF055E6006B2}"/>
              </a:ext>
            </a:extLst>
          </p:cNvPr>
          <p:cNvSpPr txBox="1">
            <a:spLocks/>
          </p:cNvSpPr>
          <p:nvPr/>
        </p:nvSpPr>
        <p:spPr bwMode="auto">
          <a:xfrm>
            <a:off x="369404" y="5244557"/>
            <a:ext cx="11647754" cy="720751"/>
          </a:xfrm>
          <a:prstGeom prst="roundRect">
            <a:avLst/>
          </a:prstGeom>
          <a:noFill/>
          <a:ln w="76200">
            <a:solidFill>
              <a:srgbClr val="FFC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sz="2400" dirty="0">
                <a:latin typeface="Times New Roman" panose="02020603050405020304" pitchFamily="18" charset="0"/>
                <a:ea typeface="Calibri" panose="020F0502020204030204" pitchFamily="34" charset="0"/>
              </a:rPr>
              <a:t>De quoi suis-je libéré (e) aujourd’hui ? Quelle est mon espérance ? </a:t>
            </a:r>
          </a:p>
        </p:txBody>
      </p:sp>
      <p:sp>
        <p:nvSpPr>
          <p:cNvPr id="5" name="Espace réservé du numéro de diapositive 4">
            <a:extLst>
              <a:ext uri="{FF2B5EF4-FFF2-40B4-BE49-F238E27FC236}">
                <a16:creationId xmlns:a16="http://schemas.microsoft.com/office/drawing/2014/main" id="{57D8010C-8617-A7A6-D649-EF1958BF1510}"/>
              </a:ext>
            </a:extLst>
          </p:cNvPr>
          <p:cNvSpPr>
            <a:spLocks noGrp="1"/>
          </p:cNvSpPr>
          <p:nvPr>
            <p:ph type="sldNum" sz="quarter" idx="12"/>
          </p:nvPr>
        </p:nvSpPr>
        <p:spPr/>
        <p:txBody>
          <a:bodyPr/>
          <a:lstStyle/>
          <a:p>
            <a:fld id="{A681D701-067C-4458-91DC-CE655197EDE4}" type="slidenum">
              <a:rPr lang="fr-FR" smtClean="0"/>
              <a:pPr/>
              <a:t>29</a:t>
            </a:fld>
            <a:endParaRPr lang="fr-FR"/>
          </a:p>
        </p:txBody>
      </p:sp>
    </p:spTree>
    <p:extLst>
      <p:ext uri="{BB962C8B-B14F-4D97-AF65-F5344CB8AC3E}">
        <p14:creationId xmlns:p14="http://schemas.microsoft.com/office/powerpoint/2010/main" val="391134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472E6DA4-87E1-4B81-89BB-CF2FED9AE509}"/>
              </a:ext>
            </a:extLst>
          </p:cNvPr>
          <p:cNvSpPr txBox="1">
            <a:spLocks/>
          </p:cNvSpPr>
          <p:nvPr/>
        </p:nvSpPr>
        <p:spPr bwMode="auto">
          <a:xfrm>
            <a:off x="2149569" y="3207661"/>
            <a:ext cx="8314073" cy="1745673"/>
          </a:xfrm>
          <a:prstGeom prst="roundRect">
            <a:avLst/>
          </a:prstGeom>
          <a:noFill/>
          <a:ln w="76200">
            <a:solidFill>
              <a:srgbClr val="0070C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2800" b="1" dirty="0">
                <a:solidFill>
                  <a:srgbClr val="C00000"/>
                </a:solidFill>
                <a:latin typeface="Times New Roman" panose="02020603050405020304" pitchFamily="18" charset="0"/>
                <a:cs typeface="Times New Roman" panose="02020603050405020304" pitchFamily="18" charset="0"/>
              </a:rPr>
              <a:t>13</a:t>
            </a:r>
            <a:r>
              <a:rPr lang="fr-FR" sz="2800" i="1" dirty="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Ils (Pierre et Jean)  partirent donc, trouvèrent tout comme Jésus leur avait dit, et ils </a:t>
            </a:r>
            <a:r>
              <a:rPr lang="fr-FR" sz="2800" b="1" dirty="0">
                <a:solidFill>
                  <a:srgbClr val="C00000"/>
                </a:solidFill>
                <a:latin typeface="Times New Roman" panose="02020603050405020304" pitchFamily="18" charset="0"/>
                <a:cs typeface="Times New Roman" panose="02020603050405020304" pitchFamily="18" charset="0"/>
              </a:rPr>
              <a:t>préparèrent la Pâque.</a:t>
            </a:r>
          </a:p>
        </p:txBody>
      </p:sp>
      <p:sp>
        <p:nvSpPr>
          <p:cNvPr id="2" name="Espace réservé du numéro de diapositive 1">
            <a:extLst>
              <a:ext uri="{FF2B5EF4-FFF2-40B4-BE49-F238E27FC236}">
                <a16:creationId xmlns:a16="http://schemas.microsoft.com/office/drawing/2014/main" id="{FAC6D81F-6C58-76A7-93A0-CCB3117C2A6B}"/>
              </a:ext>
            </a:extLst>
          </p:cNvPr>
          <p:cNvSpPr>
            <a:spLocks noGrp="1"/>
          </p:cNvSpPr>
          <p:nvPr>
            <p:ph type="sldNum" sz="quarter" idx="12"/>
          </p:nvPr>
        </p:nvSpPr>
        <p:spPr/>
        <p:txBody>
          <a:bodyPr/>
          <a:lstStyle/>
          <a:p>
            <a:fld id="{A681D701-067C-4458-91DC-CE655197EDE4}" type="slidenum">
              <a:rPr lang="fr-FR" smtClean="0"/>
              <a:pPr/>
              <a:t>3</a:t>
            </a:fld>
            <a:endParaRPr lang="fr-FR"/>
          </a:p>
        </p:txBody>
      </p:sp>
      <p:pic>
        <p:nvPicPr>
          <p:cNvPr id="4" name="Image 3" descr="Une image contenant illustration, Dessin animé, Dessin d’enfant, dessin humoristique&#10;&#10;Description générée automatiquement">
            <a:extLst>
              <a:ext uri="{FF2B5EF4-FFF2-40B4-BE49-F238E27FC236}">
                <a16:creationId xmlns:a16="http://schemas.microsoft.com/office/drawing/2014/main" id="{290ED1BD-BEC2-DF0A-3F1F-1479CA748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7422" y="891502"/>
            <a:ext cx="3178366" cy="2227581"/>
          </a:xfrm>
          <a:prstGeom prst="rect">
            <a:avLst/>
          </a:prstGeom>
        </p:spPr>
      </p:pic>
    </p:spTree>
    <p:extLst>
      <p:ext uri="{BB962C8B-B14F-4D97-AF65-F5344CB8AC3E}">
        <p14:creationId xmlns:p14="http://schemas.microsoft.com/office/powerpoint/2010/main" val="4154465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3EF64F-9561-4792-AA18-01FF41FF9332}"/>
              </a:ext>
            </a:extLst>
          </p:cNvPr>
          <p:cNvSpPr txBox="1">
            <a:spLocks/>
          </p:cNvSpPr>
          <p:nvPr/>
        </p:nvSpPr>
        <p:spPr bwMode="auto">
          <a:xfrm>
            <a:off x="1632966" y="2807635"/>
            <a:ext cx="8584461" cy="1242729"/>
          </a:xfrm>
          <a:prstGeom prst="roundRect">
            <a:avLst/>
          </a:prstGeom>
          <a:noFill/>
          <a:ln w="76200">
            <a:solidFill>
              <a:srgbClr val="0070C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2500" b="1" dirty="0">
                <a:solidFill>
                  <a:srgbClr val="FF0000"/>
                </a:solidFill>
                <a:latin typeface="Times New Roman" panose="02020603050405020304" pitchFamily="18" charset="0"/>
                <a:cs typeface="Times New Roman" panose="02020603050405020304" pitchFamily="18" charset="0"/>
              </a:rPr>
              <a:t> 15 </a:t>
            </a:r>
            <a:r>
              <a:rPr lang="fr-FR" sz="2500" dirty="0">
                <a:latin typeface="Times New Roman" panose="02020603050405020304" pitchFamily="18" charset="0"/>
                <a:cs typeface="Times New Roman" panose="02020603050405020304" pitchFamily="18" charset="0"/>
              </a:rPr>
              <a:t>Il leur dit : « J’ai désiré d’un grand désir manger cette Pâque </a:t>
            </a:r>
          </a:p>
          <a:p>
            <a:pPr algn="l" eaLnBrk="1" fontAlgn="auto" hangingPunct="1">
              <a:spcAft>
                <a:spcPts val="0"/>
              </a:spcAft>
              <a:defRPr/>
            </a:pPr>
            <a:r>
              <a:rPr lang="fr-FR" sz="2500" b="1" dirty="0">
                <a:solidFill>
                  <a:srgbClr val="FF0000"/>
                </a:solidFill>
                <a:latin typeface="Times New Roman" panose="02020603050405020304" pitchFamily="18" charset="0"/>
                <a:cs typeface="Times New Roman" panose="02020603050405020304" pitchFamily="18" charset="0"/>
              </a:rPr>
              <a:t>avec vous avant de souffrir !</a:t>
            </a:r>
            <a:endParaRPr lang="fr-FR" sz="2500" dirty="0">
              <a:latin typeface="Times New Roman" panose="02020603050405020304" pitchFamily="18" charset="0"/>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9A30310B-37DA-AB4E-7D20-AFF1C9533CC6}"/>
              </a:ext>
            </a:extLst>
          </p:cNvPr>
          <p:cNvSpPr>
            <a:spLocks noGrp="1"/>
          </p:cNvSpPr>
          <p:nvPr>
            <p:ph type="sldNum" sz="quarter" idx="12"/>
          </p:nvPr>
        </p:nvSpPr>
        <p:spPr/>
        <p:txBody>
          <a:bodyPr/>
          <a:lstStyle/>
          <a:p>
            <a:fld id="{A681D701-067C-4458-91DC-CE655197EDE4}" type="slidenum">
              <a:rPr lang="fr-FR" smtClean="0"/>
              <a:pPr/>
              <a:t>30</a:t>
            </a:fld>
            <a:endParaRPr lang="fr-FR"/>
          </a:p>
        </p:txBody>
      </p:sp>
    </p:spTree>
    <p:extLst>
      <p:ext uri="{BB962C8B-B14F-4D97-AF65-F5344CB8AC3E}">
        <p14:creationId xmlns:p14="http://schemas.microsoft.com/office/powerpoint/2010/main" val="31359957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E95193E4-B633-4907-80B8-71A024E99F4C}"/>
              </a:ext>
            </a:extLst>
          </p:cNvPr>
          <p:cNvSpPr txBox="1"/>
          <p:nvPr/>
        </p:nvSpPr>
        <p:spPr>
          <a:xfrm>
            <a:off x="196985" y="137998"/>
            <a:ext cx="6094378" cy="369332"/>
          </a:xfrm>
          <a:prstGeom prst="rect">
            <a:avLst/>
          </a:prstGeom>
          <a:noFill/>
        </p:spPr>
        <p:txBody>
          <a:bodyPr wrap="square">
            <a:spAutoFit/>
          </a:bodyPr>
          <a:lstStyle/>
          <a:p>
            <a:r>
              <a:rPr lang="fr-FR" b="1">
                <a:solidFill>
                  <a:srgbClr val="FF0000"/>
                </a:solidFill>
                <a:latin typeface="Times New Roman" panose="02020603050405020304" pitchFamily="18" charset="0"/>
                <a:cs typeface="Times New Roman" panose="02020603050405020304" pitchFamily="18" charset="0"/>
              </a:rPr>
              <a:t>avec vous avant de souffrir</a:t>
            </a:r>
            <a:endParaRPr lang="fr-FR" b="1" dirty="0">
              <a:solidFill>
                <a:srgbClr val="FF0000"/>
              </a:solidFill>
              <a:latin typeface="Times New Roman" panose="02020603050405020304" pitchFamily="18" charset="0"/>
              <a:cs typeface="Times New Roman" panose="02020603050405020304" pitchFamily="18" charset="0"/>
            </a:endParaRPr>
          </a:p>
        </p:txBody>
      </p:sp>
      <p:sp>
        <p:nvSpPr>
          <p:cNvPr id="10" name="ZoneTexte 9">
            <a:extLst>
              <a:ext uri="{FF2B5EF4-FFF2-40B4-BE49-F238E27FC236}">
                <a16:creationId xmlns:a16="http://schemas.microsoft.com/office/drawing/2014/main" id="{BDC00405-3BF3-48A8-9F61-DA09B61C9E92}"/>
              </a:ext>
            </a:extLst>
          </p:cNvPr>
          <p:cNvSpPr txBox="1"/>
          <p:nvPr/>
        </p:nvSpPr>
        <p:spPr>
          <a:xfrm>
            <a:off x="1663359" y="3409122"/>
            <a:ext cx="8507472" cy="1055608"/>
          </a:xfrm>
          <a:prstGeom prst="roundRect">
            <a:avLst/>
          </a:prstGeom>
          <a:noFill/>
          <a:ln w="57150">
            <a:solidFill>
              <a:srgbClr val="FF0000"/>
            </a:solidFill>
          </a:ln>
        </p:spPr>
        <p:txBody>
          <a:bodyPr wrap="square">
            <a:spAutoFit/>
          </a:bodyPr>
          <a:lstStyle/>
          <a:p>
            <a:pPr algn="ctr"/>
            <a:r>
              <a:rPr lang="fr-FR" sz="2800" dirty="0">
                <a:effectLst/>
                <a:latin typeface="Times New Roman" panose="02020603050405020304" pitchFamily="18" charset="0"/>
                <a:ea typeface="Calibri" panose="020F0502020204030204" pitchFamily="34" charset="0"/>
              </a:rPr>
              <a:t>Jésus savait-il qu’il allait souffrir ?  </a:t>
            </a:r>
          </a:p>
          <a:p>
            <a:pPr algn="ctr"/>
            <a:r>
              <a:rPr lang="fr-FR" sz="2800" dirty="0">
                <a:effectLst/>
                <a:latin typeface="Times New Roman" panose="02020603050405020304" pitchFamily="18" charset="0"/>
                <a:ea typeface="Calibri" panose="020F0502020204030204" pitchFamily="34" charset="0"/>
              </a:rPr>
              <a:t>Pourquoi Jésus doit-il souffrir ? </a:t>
            </a:r>
            <a:endParaRPr lang="fr-FR" sz="2800" dirty="0"/>
          </a:p>
        </p:txBody>
      </p:sp>
      <p:sp>
        <p:nvSpPr>
          <p:cNvPr id="2" name="Espace réservé du numéro de diapositive 1">
            <a:extLst>
              <a:ext uri="{FF2B5EF4-FFF2-40B4-BE49-F238E27FC236}">
                <a16:creationId xmlns:a16="http://schemas.microsoft.com/office/drawing/2014/main" id="{48CB0FF2-256E-CDFF-A313-313C2BBADE92}"/>
              </a:ext>
            </a:extLst>
          </p:cNvPr>
          <p:cNvSpPr>
            <a:spLocks noGrp="1"/>
          </p:cNvSpPr>
          <p:nvPr>
            <p:ph type="sldNum" sz="quarter" idx="12"/>
          </p:nvPr>
        </p:nvSpPr>
        <p:spPr/>
        <p:txBody>
          <a:bodyPr/>
          <a:lstStyle/>
          <a:p>
            <a:fld id="{A681D701-067C-4458-91DC-CE655197EDE4}" type="slidenum">
              <a:rPr lang="fr-FR" smtClean="0"/>
              <a:pPr/>
              <a:t>31</a:t>
            </a:fld>
            <a:endParaRPr lang="fr-FR"/>
          </a:p>
        </p:txBody>
      </p:sp>
    </p:spTree>
    <p:extLst>
      <p:ext uri="{BB962C8B-B14F-4D97-AF65-F5344CB8AC3E}">
        <p14:creationId xmlns:p14="http://schemas.microsoft.com/office/powerpoint/2010/main" val="3967617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E5410C-B62C-4A0B-8248-579F7EA18818}"/>
              </a:ext>
            </a:extLst>
          </p:cNvPr>
          <p:cNvSpPr txBox="1">
            <a:spLocks/>
          </p:cNvSpPr>
          <p:nvPr/>
        </p:nvSpPr>
        <p:spPr bwMode="auto">
          <a:xfrm>
            <a:off x="324001" y="2316479"/>
            <a:ext cx="11502239" cy="3567485"/>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500" dirty="0">
                <a:latin typeface="Times New Roman" panose="02020603050405020304" pitchFamily="18" charset="0"/>
                <a:cs typeface="Times New Roman" panose="02020603050405020304" pitchFamily="18" charset="0"/>
              </a:rPr>
              <a:t>Nous ne savons pas exactement ce dont Jésus avait conscience. </a:t>
            </a:r>
            <a:br>
              <a:rPr lang="fr-FR" sz="2500" dirty="0">
                <a:latin typeface="Times New Roman" panose="02020603050405020304" pitchFamily="18" charset="0"/>
                <a:cs typeface="Times New Roman" panose="02020603050405020304" pitchFamily="18" charset="0"/>
              </a:rPr>
            </a:br>
            <a:r>
              <a:rPr lang="fr-FR" sz="2500" dirty="0">
                <a:latin typeface="Times New Roman" panose="02020603050405020304" pitchFamily="18" charset="0"/>
                <a:cs typeface="Times New Roman" panose="02020603050405020304" pitchFamily="18" charset="0"/>
              </a:rPr>
              <a:t>Le contexte dramatique lui fait comprendre que c’est la fin. </a:t>
            </a:r>
            <a:br>
              <a:rPr lang="fr-FR" sz="2500" dirty="0">
                <a:latin typeface="Times New Roman" panose="02020603050405020304" pitchFamily="18" charset="0"/>
                <a:cs typeface="Times New Roman" panose="02020603050405020304" pitchFamily="18" charset="0"/>
              </a:rPr>
            </a:br>
            <a:r>
              <a:rPr lang="fr-FR" sz="2500" dirty="0">
                <a:latin typeface="Times New Roman" panose="02020603050405020304" pitchFamily="18" charset="0"/>
                <a:cs typeface="Times New Roman" panose="02020603050405020304" pitchFamily="18" charset="0"/>
              </a:rPr>
              <a:t>L’évangéliste qui écrit pense surement à ce texte du 1er testament. </a:t>
            </a:r>
          </a:p>
          <a:p>
            <a:pPr algn="l">
              <a:lnSpc>
                <a:spcPct val="115000"/>
              </a:lnSpc>
              <a:spcAft>
                <a:spcPts val="1000"/>
              </a:spcAft>
            </a:pPr>
            <a:r>
              <a:rPr lang="fr-FR" sz="2500" b="1" dirty="0">
                <a:latin typeface="Times New Roman" panose="02020603050405020304" pitchFamily="18" charset="0"/>
                <a:cs typeface="Times New Roman" panose="02020603050405020304" pitchFamily="18" charset="0"/>
              </a:rPr>
              <a:t>Isaïe 53, 3-4 </a:t>
            </a:r>
            <a:r>
              <a:rPr lang="fr-FR" sz="2500" i="1" dirty="0">
                <a:latin typeface="Times New Roman" panose="02020603050405020304" pitchFamily="18" charset="0"/>
                <a:cs typeface="Times New Roman" panose="02020603050405020304" pitchFamily="18" charset="0"/>
              </a:rPr>
              <a:t>Méprisé, abandonné des hommes, homme de douleurs, familier de la souffrance, il était pareil à celui devant qui on se voile la face ; et nous l’avons méprisé, compté pour rien. En fait, c’étaient nos souffrances qu’il portait, nos douleurs dont il était chargé. Et nous, nous pensions qu’il était frappé, meurtri par Dieu, humilié.</a:t>
            </a:r>
          </a:p>
        </p:txBody>
      </p:sp>
      <p:sp>
        <p:nvSpPr>
          <p:cNvPr id="6" name="ZoneTexte 5">
            <a:extLst>
              <a:ext uri="{FF2B5EF4-FFF2-40B4-BE49-F238E27FC236}">
                <a16:creationId xmlns:a16="http://schemas.microsoft.com/office/drawing/2014/main" id="{0064C1E4-0A67-44F9-8D12-A9FB2F857EB6}"/>
              </a:ext>
            </a:extLst>
          </p:cNvPr>
          <p:cNvSpPr txBox="1"/>
          <p:nvPr/>
        </p:nvSpPr>
        <p:spPr>
          <a:xfrm>
            <a:off x="80253" y="72757"/>
            <a:ext cx="6094378" cy="369332"/>
          </a:xfrm>
          <a:prstGeom prst="rect">
            <a:avLst/>
          </a:prstGeom>
          <a:noFill/>
        </p:spPr>
        <p:txBody>
          <a:bodyPr wrap="square">
            <a:spAutoFit/>
          </a:bodyPr>
          <a:lstStyle/>
          <a:p>
            <a:r>
              <a:rPr lang="fr-FR" b="1">
                <a:solidFill>
                  <a:srgbClr val="FF0000"/>
                </a:solidFill>
                <a:latin typeface="Times New Roman" panose="02020603050405020304" pitchFamily="18" charset="0"/>
                <a:cs typeface="Times New Roman" panose="02020603050405020304" pitchFamily="18" charset="0"/>
              </a:rPr>
              <a:t>avec vous avant de souffrir</a:t>
            </a:r>
            <a:endParaRPr lang="fr-FR" dirty="0"/>
          </a:p>
        </p:txBody>
      </p:sp>
      <p:sp>
        <p:nvSpPr>
          <p:cNvPr id="3" name="Espace réservé du numéro de diapositive 2">
            <a:extLst>
              <a:ext uri="{FF2B5EF4-FFF2-40B4-BE49-F238E27FC236}">
                <a16:creationId xmlns:a16="http://schemas.microsoft.com/office/drawing/2014/main" id="{1618667C-3076-0CFA-D7C4-2CB3097E66B8}"/>
              </a:ext>
            </a:extLst>
          </p:cNvPr>
          <p:cNvSpPr>
            <a:spLocks noGrp="1"/>
          </p:cNvSpPr>
          <p:nvPr>
            <p:ph type="sldNum" sz="quarter" idx="12"/>
          </p:nvPr>
        </p:nvSpPr>
        <p:spPr/>
        <p:txBody>
          <a:bodyPr/>
          <a:lstStyle/>
          <a:p>
            <a:fld id="{A681D701-067C-4458-91DC-CE655197EDE4}" type="slidenum">
              <a:rPr lang="fr-FR" smtClean="0"/>
              <a:pPr/>
              <a:t>32</a:t>
            </a:fld>
            <a:endParaRPr lang="fr-FR"/>
          </a:p>
        </p:txBody>
      </p:sp>
    </p:spTree>
    <p:extLst>
      <p:ext uri="{BB962C8B-B14F-4D97-AF65-F5344CB8AC3E}">
        <p14:creationId xmlns:p14="http://schemas.microsoft.com/office/powerpoint/2010/main" val="843109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03CC87-6677-4D13-B578-E373D36FAAE2}"/>
              </a:ext>
            </a:extLst>
          </p:cNvPr>
          <p:cNvSpPr txBox="1">
            <a:spLocks/>
          </p:cNvSpPr>
          <p:nvPr/>
        </p:nvSpPr>
        <p:spPr bwMode="auto">
          <a:xfrm>
            <a:off x="674538" y="1835899"/>
            <a:ext cx="10842924" cy="1326292"/>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sz="2400">
                <a:latin typeface="Times New Roman" panose="02020603050405020304" pitchFamily="18" charset="0"/>
                <a:cs typeface="Times New Roman" panose="02020603050405020304" pitchFamily="18" charset="0"/>
              </a:rPr>
              <a:t>Les évangélistes, écrivant après la mort et résurrection, nous disent qu’Il annonce sa mort et lance la commémoration. Ce repas est d’emblée placé sous le signe de la mort. C’est la question de la mort qui va se jouer au cours de ce repas. </a:t>
            </a:r>
            <a:endParaRPr lang="fr-FR" sz="2400" dirty="0">
              <a:latin typeface="Times New Roman" panose="02020603050405020304" pitchFamily="18" charset="0"/>
              <a:cs typeface="Times New Roman" panose="02020603050405020304" pitchFamily="18" charset="0"/>
            </a:endParaRPr>
          </a:p>
        </p:txBody>
      </p:sp>
      <p:sp>
        <p:nvSpPr>
          <p:cNvPr id="10" name="ZoneTexte 9">
            <a:extLst>
              <a:ext uri="{FF2B5EF4-FFF2-40B4-BE49-F238E27FC236}">
                <a16:creationId xmlns:a16="http://schemas.microsoft.com/office/drawing/2014/main" id="{D27816C9-DF19-4D68-A645-9AB3AB906D5C}"/>
              </a:ext>
            </a:extLst>
          </p:cNvPr>
          <p:cNvSpPr txBox="1"/>
          <p:nvPr/>
        </p:nvSpPr>
        <p:spPr>
          <a:xfrm>
            <a:off x="80253" y="72757"/>
            <a:ext cx="3937270" cy="369332"/>
          </a:xfrm>
          <a:prstGeom prst="rect">
            <a:avLst/>
          </a:prstGeom>
          <a:noFill/>
        </p:spPr>
        <p:txBody>
          <a:bodyPr wrap="square">
            <a:spAutoFit/>
          </a:bodyPr>
          <a:lstStyle/>
          <a:p>
            <a:r>
              <a:rPr lang="fr-FR" b="1">
                <a:solidFill>
                  <a:srgbClr val="FF0000"/>
                </a:solidFill>
                <a:latin typeface="Times New Roman" panose="02020603050405020304" pitchFamily="18" charset="0"/>
                <a:cs typeface="Times New Roman" panose="02020603050405020304" pitchFamily="18" charset="0"/>
              </a:rPr>
              <a:t>avec vous avant de souffrir</a:t>
            </a:r>
            <a:endParaRPr lang="fr-FR" dirty="0"/>
          </a:p>
        </p:txBody>
      </p:sp>
      <p:sp>
        <p:nvSpPr>
          <p:cNvPr id="11" name="Titre 1">
            <a:extLst>
              <a:ext uri="{FF2B5EF4-FFF2-40B4-BE49-F238E27FC236}">
                <a16:creationId xmlns:a16="http://schemas.microsoft.com/office/drawing/2014/main" id="{69856715-8207-AB63-51B4-A66967768C55}"/>
              </a:ext>
            </a:extLst>
          </p:cNvPr>
          <p:cNvSpPr txBox="1">
            <a:spLocks/>
          </p:cNvSpPr>
          <p:nvPr/>
        </p:nvSpPr>
        <p:spPr bwMode="auto">
          <a:xfrm>
            <a:off x="674538" y="3845974"/>
            <a:ext cx="10842924" cy="2408521"/>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sz="2400">
                <a:latin typeface="Times New Roman" panose="02020603050405020304" pitchFamily="18" charset="0"/>
                <a:cs typeface="Times New Roman" panose="02020603050405020304" pitchFamily="18" charset="0"/>
              </a:rPr>
              <a:t>Jésus accomplit cette annonce d’Isaïe : le serviteur porte nos souffrances. La mort n’est pas ici une fin en soi ; elle n’est pas absurde ; c’est une mort qui signifie une vie donnée librement par amour, pour la multitude des hommes ; une mort ordonnée à la vie, un don d’amour en vue de la venue du Royaume de Dieu et de l’accomplissement de la promesse.</a:t>
            </a:r>
            <a:endParaRPr lang="fr-FR" sz="2400" dirty="0">
              <a:latin typeface="Times New Roman" panose="02020603050405020304" pitchFamily="18" charset="0"/>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76FC0E9E-4E2C-9527-6445-EFDA6C142F01}"/>
              </a:ext>
            </a:extLst>
          </p:cNvPr>
          <p:cNvSpPr>
            <a:spLocks noGrp="1"/>
          </p:cNvSpPr>
          <p:nvPr>
            <p:ph type="sldNum" sz="quarter" idx="12"/>
          </p:nvPr>
        </p:nvSpPr>
        <p:spPr/>
        <p:txBody>
          <a:bodyPr/>
          <a:lstStyle/>
          <a:p>
            <a:fld id="{A681D701-067C-4458-91DC-CE655197EDE4}" type="slidenum">
              <a:rPr lang="fr-FR" smtClean="0"/>
              <a:pPr/>
              <a:t>33</a:t>
            </a:fld>
            <a:endParaRPr lang="fr-FR"/>
          </a:p>
        </p:txBody>
      </p:sp>
    </p:spTree>
    <p:extLst>
      <p:ext uri="{BB962C8B-B14F-4D97-AF65-F5344CB8AC3E}">
        <p14:creationId xmlns:p14="http://schemas.microsoft.com/office/powerpoint/2010/main" val="77754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4317F7-EC36-436B-8770-1B96C19E7EB4}"/>
              </a:ext>
            </a:extLst>
          </p:cNvPr>
          <p:cNvSpPr txBox="1">
            <a:spLocks/>
          </p:cNvSpPr>
          <p:nvPr/>
        </p:nvSpPr>
        <p:spPr bwMode="auto">
          <a:xfrm>
            <a:off x="1643452" y="2638177"/>
            <a:ext cx="8762817" cy="1243715"/>
          </a:xfrm>
          <a:prstGeom prst="roundRect">
            <a:avLst/>
          </a:prstGeom>
          <a:noFill/>
          <a:ln w="76200">
            <a:solidFill>
              <a:srgbClr val="0070C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2400" b="1" dirty="0">
                <a:solidFill>
                  <a:srgbClr val="FF0000"/>
                </a:solidFill>
                <a:latin typeface="Times New Roman" panose="02020603050405020304" pitchFamily="18" charset="0"/>
                <a:ea typeface="+mn-ea"/>
                <a:cs typeface="Times New Roman" panose="02020603050405020304" pitchFamily="18" charset="0"/>
              </a:rPr>
              <a:t>16 </a:t>
            </a:r>
            <a:r>
              <a:rPr lang="fr-FR" sz="2400" dirty="0">
                <a:latin typeface="Times New Roman" panose="02020603050405020304" pitchFamily="18" charset="0"/>
                <a:ea typeface="+mn-ea"/>
                <a:cs typeface="Times New Roman" panose="02020603050405020304" pitchFamily="18" charset="0"/>
              </a:rPr>
              <a:t>Car je vous le déclare : </a:t>
            </a:r>
            <a:r>
              <a:rPr lang="fr-FR" sz="2400" b="1" dirty="0">
                <a:solidFill>
                  <a:srgbClr val="FF0000"/>
                </a:solidFill>
                <a:latin typeface="Times New Roman" panose="02020603050405020304" pitchFamily="18" charset="0"/>
                <a:ea typeface="+mn-ea"/>
                <a:cs typeface="Times New Roman" panose="02020603050405020304" pitchFamily="18" charset="0"/>
              </a:rPr>
              <a:t>jamais plus</a:t>
            </a:r>
            <a:r>
              <a:rPr lang="fr-FR" sz="2400" b="1" dirty="0">
                <a:latin typeface="Times New Roman" panose="02020603050405020304" pitchFamily="18" charset="0"/>
                <a:ea typeface="+mn-ea"/>
                <a:cs typeface="Times New Roman" panose="02020603050405020304" pitchFamily="18" charset="0"/>
              </a:rPr>
              <a:t> </a:t>
            </a:r>
            <a:r>
              <a:rPr lang="fr-FR" sz="2400" dirty="0">
                <a:latin typeface="Times New Roman" panose="02020603050405020304" pitchFamily="18" charset="0"/>
                <a:ea typeface="+mn-ea"/>
                <a:cs typeface="Times New Roman" panose="02020603050405020304" pitchFamily="18" charset="0"/>
              </a:rPr>
              <a:t>je ne la mangerai </a:t>
            </a:r>
          </a:p>
          <a:p>
            <a:pPr algn="l" eaLnBrk="1" fontAlgn="auto" hangingPunct="1">
              <a:spcAft>
                <a:spcPts val="0"/>
              </a:spcAft>
              <a:defRPr/>
            </a:pPr>
            <a:r>
              <a:rPr lang="fr-FR" sz="2400" dirty="0">
                <a:latin typeface="Times New Roman" panose="02020603050405020304" pitchFamily="18" charset="0"/>
                <a:ea typeface="+mn-ea"/>
                <a:cs typeface="Times New Roman" panose="02020603050405020304" pitchFamily="18" charset="0"/>
              </a:rPr>
              <a:t>jusqu’à ce qu’elle soit pleinement accomplie dans le royaume de Dieu.</a:t>
            </a:r>
          </a:p>
        </p:txBody>
      </p:sp>
      <p:sp>
        <p:nvSpPr>
          <p:cNvPr id="3" name="Espace réservé du numéro de diapositive 2">
            <a:extLst>
              <a:ext uri="{FF2B5EF4-FFF2-40B4-BE49-F238E27FC236}">
                <a16:creationId xmlns:a16="http://schemas.microsoft.com/office/drawing/2014/main" id="{3E457430-890F-BD9C-C4B5-E9DF7936E2B0}"/>
              </a:ext>
            </a:extLst>
          </p:cNvPr>
          <p:cNvSpPr>
            <a:spLocks noGrp="1"/>
          </p:cNvSpPr>
          <p:nvPr>
            <p:ph type="sldNum" sz="quarter" idx="12"/>
          </p:nvPr>
        </p:nvSpPr>
        <p:spPr/>
        <p:txBody>
          <a:bodyPr/>
          <a:lstStyle/>
          <a:p>
            <a:fld id="{A681D701-067C-4458-91DC-CE655197EDE4}" type="slidenum">
              <a:rPr lang="fr-FR" smtClean="0"/>
              <a:pPr/>
              <a:t>34</a:t>
            </a:fld>
            <a:endParaRPr lang="fr-FR"/>
          </a:p>
        </p:txBody>
      </p:sp>
    </p:spTree>
    <p:extLst>
      <p:ext uri="{BB962C8B-B14F-4D97-AF65-F5344CB8AC3E}">
        <p14:creationId xmlns:p14="http://schemas.microsoft.com/office/powerpoint/2010/main" val="4258312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DC8078-D9D8-4FF3-AD4F-F1659F6C3982}"/>
              </a:ext>
            </a:extLst>
          </p:cNvPr>
          <p:cNvSpPr txBox="1">
            <a:spLocks/>
          </p:cNvSpPr>
          <p:nvPr/>
        </p:nvSpPr>
        <p:spPr>
          <a:xfrm>
            <a:off x="1246356" y="4514086"/>
            <a:ext cx="8992836" cy="594082"/>
          </a:xfrm>
          <a:prstGeom prst="roundRect">
            <a:avLst>
              <a:gd name="adj" fmla="val 16667"/>
            </a:avLst>
          </a:prstGeom>
          <a:ln w="76200">
            <a:solidFill>
              <a:srgbClr val="FF0000"/>
            </a:solidFill>
            <a:miter lim="800000"/>
            <a:headEnd/>
            <a:tailEnd/>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5000"/>
              </a:lnSpc>
              <a:spcAft>
                <a:spcPts val="10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Pourquoi Jésus dit-il qu’il ne mangera jamais plus la pâque ? </a:t>
            </a:r>
          </a:p>
        </p:txBody>
      </p:sp>
      <p:sp>
        <p:nvSpPr>
          <p:cNvPr id="8" name="ZoneTexte 7">
            <a:extLst>
              <a:ext uri="{FF2B5EF4-FFF2-40B4-BE49-F238E27FC236}">
                <a16:creationId xmlns:a16="http://schemas.microsoft.com/office/drawing/2014/main" id="{35C0038D-AE37-4F22-9612-E9528275055D}"/>
              </a:ext>
            </a:extLst>
          </p:cNvPr>
          <p:cNvSpPr txBox="1"/>
          <p:nvPr/>
        </p:nvSpPr>
        <p:spPr>
          <a:xfrm>
            <a:off x="362355" y="184081"/>
            <a:ext cx="1768002" cy="369332"/>
          </a:xfrm>
          <a:prstGeom prst="rect">
            <a:avLst/>
          </a:prstGeom>
          <a:noFill/>
        </p:spPr>
        <p:txBody>
          <a:bodyPr wrap="square">
            <a:spAutoFit/>
          </a:bodyPr>
          <a:lstStyle/>
          <a:p>
            <a:r>
              <a:rPr lang="fr-FR" sz="1800" b="1">
                <a:solidFill>
                  <a:srgbClr val="FF0000"/>
                </a:solidFill>
                <a:latin typeface="Times New Roman" panose="02020603050405020304" pitchFamily="18" charset="0"/>
                <a:ea typeface="+mn-ea"/>
                <a:cs typeface="Times New Roman" panose="02020603050405020304" pitchFamily="18" charset="0"/>
              </a:rPr>
              <a:t>jamais plus</a:t>
            </a:r>
            <a:endParaRPr lang="fr-FR" dirty="0"/>
          </a:p>
        </p:txBody>
      </p:sp>
      <p:sp>
        <p:nvSpPr>
          <p:cNvPr id="3" name="Espace réservé du numéro de diapositive 2">
            <a:extLst>
              <a:ext uri="{FF2B5EF4-FFF2-40B4-BE49-F238E27FC236}">
                <a16:creationId xmlns:a16="http://schemas.microsoft.com/office/drawing/2014/main" id="{A16112C8-D0C7-C5A3-5ADD-C224E9E62B39}"/>
              </a:ext>
            </a:extLst>
          </p:cNvPr>
          <p:cNvSpPr>
            <a:spLocks noGrp="1"/>
          </p:cNvSpPr>
          <p:nvPr>
            <p:ph type="sldNum" sz="quarter" idx="12"/>
          </p:nvPr>
        </p:nvSpPr>
        <p:spPr/>
        <p:txBody>
          <a:bodyPr/>
          <a:lstStyle/>
          <a:p>
            <a:fld id="{A681D701-067C-4458-91DC-CE655197EDE4}" type="slidenum">
              <a:rPr lang="fr-FR" smtClean="0"/>
              <a:pPr/>
              <a:t>35</a:t>
            </a:fld>
            <a:endParaRPr lang="fr-FR"/>
          </a:p>
        </p:txBody>
      </p:sp>
      <p:pic>
        <p:nvPicPr>
          <p:cNvPr id="4" name="Image 3">
            <a:extLst>
              <a:ext uri="{FF2B5EF4-FFF2-40B4-BE49-F238E27FC236}">
                <a16:creationId xmlns:a16="http://schemas.microsoft.com/office/drawing/2014/main" id="{46BA58EB-5585-5A79-A9DE-6A7DF2992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553413"/>
            <a:ext cx="3352800" cy="3090545"/>
          </a:xfrm>
          <a:prstGeom prst="rect">
            <a:avLst/>
          </a:prstGeom>
        </p:spPr>
      </p:pic>
    </p:spTree>
    <p:extLst>
      <p:ext uri="{BB962C8B-B14F-4D97-AF65-F5344CB8AC3E}">
        <p14:creationId xmlns:p14="http://schemas.microsoft.com/office/powerpoint/2010/main" val="3412497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0C8C5C8F-0FDD-44BF-B30B-19DFE02619F5}"/>
              </a:ext>
            </a:extLst>
          </p:cNvPr>
          <p:cNvSpPr txBox="1">
            <a:spLocks/>
          </p:cNvSpPr>
          <p:nvPr/>
        </p:nvSpPr>
        <p:spPr bwMode="auto">
          <a:xfrm>
            <a:off x="585940" y="4334062"/>
            <a:ext cx="11020119" cy="1100383"/>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sz="2400" dirty="0">
                <a:latin typeface="Times New Roman" panose="02020603050405020304" pitchFamily="18" charset="0"/>
                <a:cs typeface="Times New Roman" panose="02020603050405020304" pitchFamily="18" charset="0"/>
              </a:rPr>
              <a:t>Jésus assure ses disciples et s’assure lui-même qu’il va mourir.</a:t>
            </a:r>
            <a:br>
              <a:rPr lang="fr-FR" sz="2400" dirty="0">
                <a:latin typeface="Times New Roman" panose="02020603050405020304" pitchFamily="18" charset="0"/>
                <a:cs typeface="Times New Roman" panose="02020603050405020304" pitchFamily="18" charset="0"/>
              </a:rPr>
            </a:br>
            <a:r>
              <a:rPr lang="fr-FR" sz="2400" dirty="0">
                <a:latin typeface="Times New Roman" panose="02020603050405020304" pitchFamily="18" charset="0"/>
                <a:cs typeface="Times New Roman" panose="02020603050405020304" pitchFamily="18" charset="0"/>
              </a:rPr>
              <a:t> F </a:t>
            </a:r>
            <a:r>
              <a:rPr lang="fr-FR" sz="2400" dirty="0" err="1">
                <a:latin typeface="Times New Roman" panose="02020603050405020304" pitchFamily="18" charset="0"/>
                <a:cs typeface="Times New Roman" panose="02020603050405020304" pitchFamily="18" charset="0"/>
              </a:rPr>
              <a:t>Bovon</a:t>
            </a:r>
            <a:r>
              <a:rPr lang="fr-FR" sz="2400" dirty="0">
                <a:latin typeface="Times New Roman" panose="02020603050405020304" pitchFamily="18" charset="0"/>
                <a:cs typeface="Times New Roman" panose="02020603050405020304" pitchFamily="18" charset="0"/>
              </a:rPr>
              <a:t> p 198 </a:t>
            </a:r>
          </a:p>
        </p:txBody>
      </p:sp>
      <p:sp>
        <p:nvSpPr>
          <p:cNvPr id="5" name="ZoneTexte 4">
            <a:extLst>
              <a:ext uri="{FF2B5EF4-FFF2-40B4-BE49-F238E27FC236}">
                <a16:creationId xmlns:a16="http://schemas.microsoft.com/office/drawing/2014/main" id="{A3E30E25-6FCA-4623-B5AA-9211A90E6EA3}"/>
              </a:ext>
            </a:extLst>
          </p:cNvPr>
          <p:cNvSpPr txBox="1"/>
          <p:nvPr/>
        </p:nvSpPr>
        <p:spPr>
          <a:xfrm>
            <a:off x="362355" y="184081"/>
            <a:ext cx="1768002" cy="369332"/>
          </a:xfrm>
          <a:prstGeom prst="rect">
            <a:avLst/>
          </a:prstGeom>
          <a:noFill/>
        </p:spPr>
        <p:txBody>
          <a:bodyPr wrap="square">
            <a:spAutoFit/>
          </a:bodyPr>
          <a:lstStyle/>
          <a:p>
            <a:r>
              <a:rPr lang="fr-FR" sz="1800" b="1">
                <a:solidFill>
                  <a:srgbClr val="FF0000"/>
                </a:solidFill>
                <a:latin typeface="Times New Roman" panose="02020603050405020304" pitchFamily="18" charset="0"/>
                <a:ea typeface="+mn-ea"/>
                <a:cs typeface="Times New Roman" panose="02020603050405020304" pitchFamily="18" charset="0"/>
              </a:rPr>
              <a:t>jamais plus</a:t>
            </a:r>
            <a:endParaRPr lang="fr-FR" dirty="0"/>
          </a:p>
        </p:txBody>
      </p:sp>
      <p:sp>
        <p:nvSpPr>
          <p:cNvPr id="2" name="Espace réservé du numéro de diapositive 1">
            <a:extLst>
              <a:ext uri="{FF2B5EF4-FFF2-40B4-BE49-F238E27FC236}">
                <a16:creationId xmlns:a16="http://schemas.microsoft.com/office/drawing/2014/main" id="{BC0F69B6-EB3D-A609-DC6D-2CF4BA3A85A0}"/>
              </a:ext>
            </a:extLst>
          </p:cNvPr>
          <p:cNvSpPr>
            <a:spLocks noGrp="1"/>
          </p:cNvSpPr>
          <p:nvPr>
            <p:ph type="sldNum" sz="quarter" idx="12"/>
          </p:nvPr>
        </p:nvSpPr>
        <p:spPr/>
        <p:txBody>
          <a:bodyPr/>
          <a:lstStyle/>
          <a:p>
            <a:fld id="{A681D701-067C-4458-91DC-CE655197EDE4}" type="slidenum">
              <a:rPr lang="fr-FR" smtClean="0"/>
              <a:pPr/>
              <a:t>36</a:t>
            </a:fld>
            <a:endParaRPr lang="fr-FR"/>
          </a:p>
        </p:txBody>
      </p:sp>
      <p:pic>
        <p:nvPicPr>
          <p:cNvPr id="3" name="Image 2">
            <a:extLst>
              <a:ext uri="{FF2B5EF4-FFF2-40B4-BE49-F238E27FC236}">
                <a16:creationId xmlns:a16="http://schemas.microsoft.com/office/drawing/2014/main" id="{457A18F2-AD30-3417-62B7-E3844E56DF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9827" y="553413"/>
            <a:ext cx="3352800" cy="3090545"/>
          </a:xfrm>
          <a:prstGeom prst="rect">
            <a:avLst/>
          </a:prstGeom>
        </p:spPr>
      </p:pic>
    </p:spTree>
    <p:extLst>
      <p:ext uri="{BB962C8B-B14F-4D97-AF65-F5344CB8AC3E}">
        <p14:creationId xmlns:p14="http://schemas.microsoft.com/office/powerpoint/2010/main" val="31053481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10CB-99DA-4256-8DE9-D323BCF51B86}"/>
              </a:ext>
            </a:extLst>
          </p:cNvPr>
          <p:cNvSpPr txBox="1">
            <a:spLocks/>
          </p:cNvSpPr>
          <p:nvPr/>
        </p:nvSpPr>
        <p:spPr bwMode="auto">
          <a:xfrm>
            <a:off x="2667000" y="4142588"/>
            <a:ext cx="7315200" cy="1106628"/>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00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L’abstinence est liée à l’absence de Jésus. </a:t>
            </a:r>
          </a:p>
          <a:p>
            <a:pPr eaLnBrk="1" fontAlgn="auto" hangingPunct="1">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Il va vivre une nouvelle pâque. </a:t>
            </a:r>
          </a:p>
          <a:p>
            <a:pPr eaLnBrk="1" fontAlgn="auto" hangingPunct="1">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C’est lui la Pâque. </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ZoneTexte 5">
            <a:extLst>
              <a:ext uri="{FF2B5EF4-FFF2-40B4-BE49-F238E27FC236}">
                <a16:creationId xmlns:a16="http://schemas.microsoft.com/office/drawing/2014/main" id="{A759DBFA-057D-47B7-8C9F-DB9EBADC2AE7}"/>
              </a:ext>
            </a:extLst>
          </p:cNvPr>
          <p:cNvSpPr txBox="1"/>
          <p:nvPr/>
        </p:nvSpPr>
        <p:spPr>
          <a:xfrm>
            <a:off x="206712" y="124589"/>
            <a:ext cx="1768002" cy="369332"/>
          </a:xfrm>
          <a:prstGeom prst="rect">
            <a:avLst/>
          </a:prstGeom>
          <a:noFill/>
        </p:spPr>
        <p:txBody>
          <a:bodyPr wrap="square">
            <a:spAutoFit/>
          </a:bodyPr>
          <a:lstStyle/>
          <a:p>
            <a:r>
              <a:rPr lang="fr-FR" sz="1800" b="1">
                <a:solidFill>
                  <a:srgbClr val="FF0000"/>
                </a:solidFill>
                <a:latin typeface="Times New Roman" panose="02020603050405020304" pitchFamily="18" charset="0"/>
                <a:ea typeface="+mn-ea"/>
                <a:cs typeface="Times New Roman" panose="02020603050405020304" pitchFamily="18" charset="0"/>
              </a:rPr>
              <a:t>jamais plus</a:t>
            </a:r>
            <a:endParaRPr lang="fr-FR" dirty="0"/>
          </a:p>
        </p:txBody>
      </p:sp>
      <p:sp>
        <p:nvSpPr>
          <p:cNvPr id="3" name="Espace réservé du numéro de diapositive 2">
            <a:extLst>
              <a:ext uri="{FF2B5EF4-FFF2-40B4-BE49-F238E27FC236}">
                <a16:creationId xmlns:a16="http://schemas.microsoft.com/office/drawing/2014/main" id="{F799F203-523A-ED9D-9D7D-D406CC61C91D}"/>
              </a:ext>
            </a:extLst>
          </p:cNvPr>
          <p:cNvSpPr>
            <a:spLocks noGrp="1"/>
          </p:cNvSpPr>
          <p:nvPr>
            <p:ph type="sldNum" sz="quarter" idx="12"/>
          </p:nvPr>
        </p:nvSpPr>
        <p:spPr/>
        <p:txBody>
          <a:bodyPr/>
          <a:lstStyle/>
          <a:p>
            <a:fld id="{A681D701-067C-4458-91DC-CE655197EDE4}" type="slidenum">
              <a:rPr lang="fr-FR" smtClean="0"/>
              <a:pPr/>
              <a:t>37</a:t>
            </a:fld>
            <a:endParaRPr lang="fr-FR"/>
          </a:p>
        </p:txBody>
      </p:sp>
      <p:pic>
        <p:nvPicPr>
          <p:cNvPr id="4" name="Image 3">
            <a:extLst>
              <a:ext uri="{FF2B5EF4-FFF2-40B4-BE49-F238E27FC236}">
                <a16:creationId xmlns:a16="http://schemas.microsoft.com/office/drawing/2014/main" id="{C46ABA3D-0D98-C230-5A26-556D017C2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599" y="338455"/>
            <a:ext cx="3352800" cy="3090545"/>
          </a:xfrm>
          <a:prstGeom prst="rect">
            <a:avLst/>
          </a:prstGeom>
        </p:spPr>
      </p:pic>
    </p:spTree>
    <p:extLst>
      <p:ext uri="{BB962C8B-B14F-4D97-AF65-F5344CB8AC3E}">
        <p14:creationId xmlns:p14="http://schemas.microsoft.com/office/powerpoint/2010/main" val="29056584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4317F7-EC36-436B-8770-1B96C19E7EB4}"/>
              </a:ext>
            </a:extLst>
          </p:cNvPr>
          <p:cNvSpPr txBox="1">
            <a:spLocks/>
          </p:cNvSpPr>
          <p:nvPr/>
        </p:nvSpPr>
        <p:spPr bwMode="auto">
          <a:xfrm>
            <a:off x="1235948" y="2807142"/>
            <a:ext cx="9938982" cy="1243715"/>
          </a:xfrm>
          <a:prstGeom prst="roundRect">
            <a:avLst/>
          </a:prstGeom>
          <a:noFill/>
          <a:ln w="76200">
            <a:solidFill>
              <a:srgbClr val="0070C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2400" b="1" dirty="0">
                <a:solidFill>
                  <a:srgbClr val="FF0000"/>
                </a:solidFill>
                <a:latin typeface="Times New Roman" panose="02020603050405020304" pitchFamily="18" charset="0"/>
                <a:ea typeface="+mn-ea"/>
                <a:cs typeface="Times New Roman" panose="02020603050405020304" pitchFamily="18" charset="0"/>
              </a:rPr>
              <a:t>16 </a:t>
            </a:r>
            <a:r>
              <a:rPr lang="fr-FR" sz="2400" dirty="0">
                <a:latin typeface="Times New Roman" panose="02020603050405020304" pitchFamily="18" charset="0"/>
                <a:ea typeface="+mn-ea"/>
                <a:cs typeface="Times New Roman" panose="02020603050405020304" pitchFamily="18" charset="0"/>
              </a:rPr>
              <a:t>Car je vous le déclare : jamais plus je ne la mangerai </a:t>
            </a:r>
          </a:p>
          <a:p>
            <a:pPr algn="l" eaLnBrk="1" fontAlgn="auto" hangingPunct="1">
              <a:spcAft>
                <a:spcPts val="0"/>
              </a:spcAft>
              <a:defRPr/>
            </a:pPr>
            <a:r>
              <a:rPr lang="fr-FR" sz="2400" dirty="0">
                <a:latin typeface="Times New Roman" panose="02020603050405020304" pitchFamily="18" charset="0"/>
                <a:ea typeface="+mn-ea"/>
                <a:cs typeface="Times New Roman" panose="02020603050405020304" pitchFamily="18" charset="0"/>
              </a:rPr>
              <a:t>jusqu’à ce qu’elle soit pleinement </a:t>
            </a:r>
            <a:r>
              <a:rPr lang="fr-FR" sz="2400" b="1" dirty="0">
                <a:solidFill>
                  <a:srgbClr val="FF0000"/>
                </a:solidFill>
                <a:latin typeface="Times New Roman" panose="02020603050405020304" pitchFamily="18" charset="0"/>
                <a:ea typeface="+mn-ea"/>
                <a:cs typeface="Times New Roman" panose="02020603050405020304" pitchFamily="18" charset="0"/>
              </a:rPr>
              <a:t>accomplie dans le royaume de Dieu</a:t>
            </a:r>
            <a:r>
              <a:rPr lang="fr-FR" sz="2400" b="1" dirty="0">
                <a:latin typeface="Times New Roman" panose="02020603050405020304" pitchFamily="18" charset="0"/>
                <a:ea typeface="+mn-ea"/>
                <a:cs typeface="Times New Roman" panose="02020603050405020304" pitchFamily="18" charset="0"/>
              </a:rPr>
              <a:t>.</a:t>
            </a:r>
            <a:endParaRPr lang="fr-FR" sz="2400" dirty="0">
              <a:latin typeface="Times New Roman" panose="02020603050405020304" pitchFamily="18" charset="0"/>
              <a:ea typeface="+mn-ea"/>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3E457430-890F-BD9C-C4B5-E9DF7936E2B0}"/>
              </a:ext>
            </a:extLst>
          </p:cNvPr>
          <p:cNvSpPr>
            <a:spLocks noGrp="1"/>
          </p:cNvSpPr>
          <p:nvPr>
            <p:ph type="sldNum" sz="quarter" idx="12"/>
          </p:nvPr>
        </p:nvSpPr>
        <p:spPr/>
        <p:txBody>
          <a:bodyPr/>
          <a:lstStyle/>
          <a:p>
            <a:fld id="{A681D701-067C-4458-91DC-CE655197EDE4}" type="slidenum">
              <a:rPr lang="fr-FR" smtClean="0"/>
              <a:pPr/>
              <a:t>38</a:t>
            </a:fld>
            <a:endParaRPr lang="fr-FR"/>
          </a:p>
        </p:txBody>
      </p:sp>
    </p:spTree>
    <p:extLst>
      <p:ext uri="{BB962C8B-B14F-4D97-AF65-F5344CB8AC3E}">
        <p14:creationId xmlns:p14="http://schemas.microsoft.com/office/powerpoint/2010/main" val="3271206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DC8078-D9D8-4FF3-AD4F-F1659F6C3982}"/>
              </a:ext>
            </a:extLst>
          </p:cNvPr>
          <p:cNvSpPr txBox="1">
            <a:spLocks/>
          </p:cNvSpPr>
          <p:nvPr/>
        </p:nvSpPr>
        <p:spPr>
          <a:xfrm>
            <a:off x="3031436" y="3945835"/>
            <a:ext cx="7394712" cy="874643"/>
          </a:xfrm>
          <a:prstGeom prst="roundRect">
            <a:avLst>
              <a:gd name="adj" fmla="val 16667"/>
            </a:avLst>
          </a:prstGeom>
          <a:ln w="76200">
            <a:solidFill>
              <a:srgbClr val="FF0000"/>
            </a:solidFill>
            <a:miter lim="800000"/>
            <a:headEnd/>
            <a:tailEnd/>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altLang="fr-FR" sz="2400" dirty="0">
                <a:latin typeface="Times New Roman" panose="02020603050405020304" pitchFamily="18" charset="0"/>
                <a:cs typeface="Times New Roman" panose="02020603050405020304" pitchFamily="18" charset="0"/>
              </a:rPr>
              <a:t>Que veut dire ce mot : accomplir ?  </a:t>
            </a:r>
          </a:p>
          <a:p>
            <a:r>
              <a:rPr lang="fr-FR" altLang="fr-FR" sz="2400" dirty="0">
                <a:latin typeface="Times New Roman" panose="02020603050405020304" pitchFamily="18" charset="0"/>
                <a:cs typeface="Times New Roman" panose="02020603050405020304" pitchFamily="18" charset="0"/>
              </a:rPr>
              <a:t>Qu’est-ce que la pâque accomplie ?</a:t>
            </a:r>
          </a:p>
        </p:txBody>
      </p:sp>
      <p:sp>
        <p:nvSpPr>
          <p:cNvPr id="6" name="ZoneTexte 5">
            <a:extLst>
              <a:ext uri="{FF2B5EF4-FFF2-40B4-BE49-F238E27FC236}">
                <a16:creationId xmlns:a16="http://schemas.microsoft.com/office/drawing/2014/main" id="{2F06EE37-1C03-4D1C-803A-F9EAD5B02F6A}"/>
              </a:ext>
            </a:extLst>
          </p:cNvPr>
          <p:cNvSpPr txBox="1"/>
          <p:nvPr/>
        </p:nvSpPr>
        <p:spPr>
          <a:xfrm>
            <a:off x="0" y="238979"/>
            <a:ext cx="3121152" cy="369332"/>
          </a:xfrm>
          <a:prstGeom prst="rect">
            <a:avLst/>
          </a:prstGeom>
          <a:noFill/>
        </p:spPr>
        <p:txBody>
          <a:bodyPr wrap="square">
            <a:spAutoFit/>
          </a:bodyPr>
          <a:lstStyle/>
          <a:p>
            <a:r>
              <a:rPr lang="fr-FR">
                <a:solidFill>
                  <a:srgbClr val="FF0000"/>
                </a:solidFill>
                <a:latin typeface="Times New Roman" panose="02020603050405020304" pitchFamily="18" charset="0"/>
                <a:cs typeface="Times New Roman" panose="02020603050405020304" pitchFamily="18" charset="0"/>
              </a:rPr>
              <a:t>Accomplie dans le royaume </a:t>
            </a:r>
            <a:endParaRPr lang="fr-FR" dirty="0"/>
          </a:p>
        </p:txBody>
      </p:sp>
      <p:sp>
        <p:nvSpPr>
          <p:cNvPr id="3" name="Espace réservé du numéro de diapositive 2">
            <a:extLst>
              <a:ext uri="{FF2B5EF4-FFF2-40B4-BE49-F238E27FC236}">
                <a16:creationId xmlns:a16="http://schemas.microsoft.com/office/drawing/2014/main" id="{920E2085-3AF1-2335-79A5-F3D8EE1A0FF4}"/>
              </a:ext>
            </a:extLst>
          </p:cNvPr>
          <p:cNvSpPr>
            <a:spLocks noGrp="1"/>
          </p:cNvSpPr>
          <p:nvPr>
            <p:ph type="sldNum" sz="quarter" idx="12"/>
          </p:nvPr>
        </p:nvSpPr>
        <p:spPr/>
        <p:txBody>
          <a:bodyPr/>
          <a:lstStyle/>
          <a:p>
            <a:fld id="{A681D701-067C-4458-91DC-CE655197EDE4}" type="slidenum">
              <a:rPr lang="fr-FR" smtClean="0"/>
              <a:pPr/>
              <a:t>39</a:t>
            </a:fld>
            <a:endParaRPr lang="fr-FR"/>
          </a:p>
        </p:txBody>
      </p:sp>
      <p:pic>
        <p:nvPicPr>
          <p:cNvPr id="4" name="Image 3">
            <a:extLst>
              <a:ext uri="{FF2B5EF4-FFF2-40B4-BE49-F238E27FC236}">
                <a16:creationId xmlns:a16="http://schemas.microsoft.com/office/drawing/2014/main" id="{C892B324-F8C3-1937-93BE-01ACFCF666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195631">
            <a:off x="676133" y="1467054"/>
            <a:ext cx="3181451" cy="2223183"/>
          </a:xfrm>
          <a:prstGeom prst="rect">
            <a:avLst/>
          </a:prstGeom>
        </p:spPr>
      </p:pic>
    </p:spTree>
    <p:extLst>
      <p:ext uri="{BB962C8B-B14F-4D97-AF65-F5344CB8AC3E}">
        <p14:creationId xmlns:p14="http://schemas.microsoft.com/office/powerpoint/2010/main" val="3192175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609768F-E639-44BE-A8EA-164AD82320ED}"/>
              </a:ext>
            </a:extLst>
          </p:cNvPr>
          <p:cNvSpPr txBox="1"/>
          <p:nvPr/>
        </p:nvSpPr>
        <p:spPr>
          <a:xfrm>
            <a:off x="594547" y="300325"/>
            <a:ext cx="2407640"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Préparer la pâque</a:t>
            </a:r>
            <a:endParaRPr lang="fr-FR" dirty="0">
              <a:solidFill>
                <a:srgbClr val="FF0000"/>
              </a:solidFill>
            </a:endParaRPr>
          </a:p>
        </p:txBody>
      </p:sp>
      <p:sp>
        <p:nvSpPr>
          <p:cNvPr id="9" name="ZoneTexte 8">
            <a:extLst>
              <a:ext uri="{FF2B5EF4-FFF2-40B4-BE49-F238E27FC236}">
                <a16:creationId xmlns:a16="http://schemas.microsoft.com/office/drawing/2014/main" id="{B375F917-0497-4498-A11A-4F597B08EF04}"/>
              </a:ext>
            </a:extLst>
          </p:cNvPr>
          <p:cNvSpPr txBox="1"/>
          <p:nvPr/>
        </p:nvSpPr>
        <p:spPr>
          <a:xfrm>
            <a:off x="2459921" y="3185184"/>
            <a:ext cx="7522279" cy="510778"/>
          </a:xfrm>
          <a:prstGeom prst="roundRect">
            <a:avLst/>
          </a:prstGeom>
          <a:noFill/>
          <a:ln w="57150">
            <a:solidFill>
              <a:srgbClr val="FF0000"/>
            </a:solidFill>
          </a:ln>
        </p:spPr>
        <p:txBody>
          <a:bodyPr wrap="square">
            <a:spAutoFit/>
          </a:bodyPr>
          <a:lstStyle/>
          <a:p>
            <a:pPr algn="ctr"/>
            <a:r>
              <a:rPr lang="fr-FR" sz="2400" dirty="0">
                <a:effectLst/>
                <a:latin typeface="Times New Roman" panose="02020603050405020304" pitchFamily="18" charset="0"/>
                <a:ea typeface="Calibri" panose="020F0502020204030204" pitchFamily="34" charset="0"/>
              </a:rPr>
              <a:t>Que veut dire « préparer la pâque» ? </a:t>
            </a:r>
            <a:endParaRPr lang="fr-FR" sz="2400" dirty="0">
              <a:latin typeface="Times New Roman" panose="02020603050405020304" pitchFamily="18" charset="0"/>
              <a:cs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AB965F3B-3F49-56A5-3235-2FD26B3D8251}"/>
              </a:ext>
            </a:extLst>
          </p:cNvPr>
          <p:cNvSpPr>
            <a:spLocks noGrp="1"/>
          </p:cNvSpPr>
          <p:nvPr>
            <p:ph type="sldNum" sz="quarter" idx="12"/>
          </p:nvPr>
        </p:nvSpPr>
        <p:spPr/>
        <p:txBody>
          <a:bodyPr/>
          <a:lstStyle/>
          <a:p>
            <a:fld id="{A681D701-067C-4458-91DC-CE655197EDE4}" type="slidenum">
              <a:rPr lang="fr-FR" smtClean="0"/>
              <a:pPr/>
              <a:t>4</a:t>
            </a:fld>
            <a:endParaRPr lang="fr-FR"/>
          </a:p>
        </p:txBody>
      </p:sp>
      <p:pic>
        <p:nvPicPr>
          <p:cNvPr id="4" name="Image 3" descr="Une image contenant illustration, Dessin animé, Dessin d’enfant, dessin humoristique&#10;&#10;Description générée automatiquement">
            <a:extLst>
              <a:ext uri="{FF2B5EF4-FFF2-40B4-BE49-F238E27FC236}">
                <a16:creationId xmlns:a16="http://schemas.microsoft.com/office/drawing/2014/main" id="{26A2AD95-B328-0392-2BB8-630DC696B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371" y="957603"/>
            <a:ext cx="3178366" cy="2227581"/>
          </a:xfrm>
          <a:prstGeom prst="rect">
            <a:avLst/>
          </a:prstGeom>
        </p:spPr>
      </p:pic>
    </p:spTree>
    <p:extLst>
      <p:ext uri="{BB962C8B-B14F-4D97-AF65-F5344CB8AC3E}">
        <p14:creationId xmlns:p14="http://schemas.microsoft.com/office/powerpoint/2010/main" val="316522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14D8CD9-EE29-4E1C-A910-904BBD671C5E}"/>
              </a:ext>
            </a:extLst>
          </p:cNvPr>
          <p:cNvSpPr txBox="1"/>
          <p:nvPr/>
        </p:nvSpPr>
        <p:spPr>
          <a:xfrm>
            <a:off x="0" y="99918"/>
            <a:ext cx="3304032" cy="369332"/>
          </a:xfrm>
          <a:prstGeom prst="rect">
            <a:avLst/>
          </a:prstGeom>
          <a:noFill/>
        </p:spPr>
        <p:txBody>
          <a:bodyPr wrap="square">
            <a:spAutoFit/>
          </a:bodyPr>
          <a:lstStyle/>
          <a:p>
            <a:pPr lvl="0" eaLnBrk="1" fontAlgn="auto" hangingPunct="1">
              <a:spcAft>
                <a:spcPts val="0"/>
              </a:spcAft>
              <a:defRPr/>
            </a:pPr>
            <a:r>
              <a:rPr lang="fr-FR">
                <a:solidFill>
                  <a:srgbClr val="FF0000"/>
                </a:solidFill>
                <a:latin typeface="Times New Roman" panose="02020603050405020304" pitchFamily="18" charset="0"/>
                <a:cs typeface="Times New Roman" panose="02020603050405020304" pitchFamily="18" charset="0"/>
              </a:rPr>
              <a:t>Accomplie dans le royaume </a:t>
            </a:r>
            <a:endParaRPr lang="fr-FR" dirty="0">
              <a:solidFill>
                <a:srgbClr val="FF0000"/>
              </a:solidFill>
              <a:latin typeface="Times New Roman" panose="02020603050405020304" pitchFamily="18" charset="0"/>
              <a:cs typeface="Times New Roman" panose="02020603050405020304" pitchFamily="18" charset="0"/>
            </a:endParaRPr>
          </a:p>
        </p:txBody>
      </p:sp>
      <p:sp>
        <p:nvSpPr>
          <p:cNvPr id="8" name="ZoneTexte 7">
            <a:extLst>
              <a:ext uri="{FF2B5EF4-FFF2-40B4-BE49-F238E27FC236}">
                <a16:creationId xmlns:a16="http://schemas.microsoft.com/office/drawing/2014/main" id="{ACDF42E0-6469-4DFA-9C72-AD02B3597AA1}"/>
              </a:ext>
            </a:extLst>
          </p:cNvPr>
          <p:cNvSpPr txBox="1"/>
          <p:nvPr/>
        </p:nvSpPr>
        <p:spPr>
          <a:xfrm>
            <a:off x="361889" y="2173817"/>
            <a:ext cx="11468222" cy="860519"/>
          </a:xfrm>
          <a:prstGeom prst="roundRect">
            <a:avLst/>
          </a:prstGeom>
          <a:noFill/>
          <a:ln w="57150">
            <a:solidFill>
              <a:schemeClr val="accent6">
                <a:lumMod val="75000"/>
              </a:schemeClr>
            </a:solidFill>
          </a:ln>
        </p:spPr>
        <p:txBody>
          <a:bodyPr wrap="square">
            <a:spAutoFit/>
          </a:bodyPr>
          <a:lstStyle/>
          <a:p>
            <a:pPr>
              <a:lnSpc>
                <a:spcPct val="115000"/>
              </a:lnSpc>
              <a:spcAft>
                <a:spcPts val="1000"/>
              </a:spcAft>
            </a:pPr>
            <a:r>
              <a:rPr lang="fr-FR" sz="20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Matthieu 5, 17 </a:t>
            </a:r>
            <a:r>
              <a:rPr lang="fr-FR" sz="2000" i="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N'allez pas croire que je sois venu abolir la Loi ou les Prophètes; je ne suis pas venu abolir mais accomplir</a:t>
            </a:r>
            <a:r>
              <a:rPr lang="fr-FR" sz="20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8DE5128D-E9C2-B8F3-7598-9774A37463A4}"/>
              </a:ext>
            </a:extLst>
          </p:cNvPr>
          <p:cNvSpPr txBox="1"/>
          <p:nvPr/>
        </p:nvSpPr>
        <p:spPr>
          <a:xfrm>
            <a:off x="361888" y="3650987"/>
            <a:ext cx="11468224" cy="1012263"/>
          </a:xfrm>
          <a:prstGeom prst="roundRect">
            <a:avLst/>
          </a:prstGeom>
          <a:noFill/>
          <a:ln w="57150">
            <a:solidFill>
              <a:schemeClr val="accent6">
                <a:lumMod val="75000"/>
              </a:schemeClr>
            </a:solidFill>
          </a:ln>
        </p:spPr>
        <p:txBody>
          <a:bodyPr wrap="square">
            <a:spAutoFit/>
          </a:bodyPr>
          <a:lstStyle/>
          <a:p>
            <a:pPr>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Accomplir, c’est porter à sa perfection, à sa pleine réalisation ce qui était déjà annoncé dans la première alliance. </a:t>
            </a:r>
            <a:endParaRPr lang="fr-FR"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itre 1">
            <a:extLst>
              <a:ext uri="{FF2B5EF4-FFF2-40B4-BE49-F238E27FC236}">
                <a16:creationId xmlns:a16="http://schemas.microsoft.com/office/drawing/2014/main" id="{0C8C5C8F-0FDD-44BF-B30B-19DFE02619F5}"/>
              </a:ext>
            </a:extLst>
          </p:cNvPr>
          <p:cNvSpPr txBox="1">
            <a:spLocks/>
          </p:cNvSpPr>
          <p:nvPr/>
        </p:nvSpPr>
        <p:spPr bwMode="auto">
          <a:xfrm>
            <a:off x="361888" y="5279902"/>
            <a:ext cx="11468223" cy="797694"/>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fr-FR" sz="2400" dirty="0">
                <a:latin typeface="Times New Roman" panose="02020603050405020304" pitchFamily="18" charset="0"/>
                <a:cs typeface="Times New Roman" panose="02020603050405020304" pitchFamily="18" charset="0"/>
              </a:rPr>
              <a:t>Après sa mort, les disciples attendaient le retour de Jésus.  Ce qui comptera dorénavant, c’est l’implantation du royaume. </a:t>
            </a:r>
          </a:p>
        </p:txBody>
      </p:sp>
      <p:sp>
        <p:nvSpPr>
          <p:cNvPr id="5" name="Espace réservé du numéro de diapositive 4">
            <a:extLst>
              <a:ext uri="{FF2B5EF4-FFF2-40B4-BE49-F238E27FC236}">
                <a16:creationId xmlns:a16="http://schemas.microsoft.com/office/drawing/2014/main" id="{7AB85E2A-86AA-3D3E-7A19-AF2997E7C0B7}"/>
              </a:ext>
            </a:extLst>
          </p:cNvPr>
          <p:cNvSpPr>
            <a:spLocks noGrp="1"/>
          </p:cNvSpPr>
          <p:nvPr>
            <p:ph type="sldNum" sz="quarter" idx="12"/>
          </p:nvPr>
        </p:nvSpPr>
        <p:spPr/>
        <p:txBody>
          <a:bodyPr/>
          <a:lstStyle/>
          <a:p>
            <a:fld id="{A681D701-067C-4458-91DC-CE655197EDE4}" type="slidenum">
              <a:rPr lang="fr-FR" smtClean="0"/>
              <a:pPr/>
              <a:t>40</a:t>
            </a:fld>
            <a:endParaRPr lang="fr-FR"/>
          </a:p>
        </p:txBody>
      </p:sp>
    </p:spTree>
    <p:extLst>
      <p:ext uri="{BB962C8B-B14F-4D97-AF65-F5344CB8AC3E}">
        <p14:creationId xmlns:p14="http://schemas.microsoft.com/office/powerpoint/2010/main" val="395401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10CB-99DA-4256-8DE9-D323BCF51B86}"/>
              </a:ext>
            </a:extLst>
          </p:cNvPr>
          <p:cNvSpPr txBox="1">
            <a:spLocks/>
          </p:cNvSpPr>
          <p:nvPr/>
        </p:nvSpPr>
        <p:spPr bwMode="auto">
          <a:xfrm>
            <a:off x="205600" y="1330468"/>
            <a:ext cx="11567300" cy="1436609"/>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sz="2400" dirty="0">
                <a:latin typeface="Times New Roman" panose="02020603050405020304" pitchFamily="18" charset="0"/>
                <a:cs typeface="Times New Roman" panose="02020603050405020304" pitchFamily="18" charset="0"/>
              </a:rPr>
              <a:t>Le royaume n’a pas atteint sa plénitude. Il se construit et en même temps, il est déjà là. </a:t>
            </a:r>
          </a:p>
          <a:p>
            <a:r>
              <a:rPr lang="fr-FR" sz="2400" dirty="0">
                <a:latin typeface="Times New Roman" panose="02020603050405020304" pitchFamily="18" charset="0"/>
                <a:cs typeface="Times New Roman" panose="02020603050405020304" pitchFamily="18" charset="0"/>
              </a:rPr>
              <a:t>La prière de l’Anamnèse à la messe l’exprime bien : Christ est venu, Christ est là, Christ vient ! </a:t>
            </a:r>
          </a:p>
        </p:txBody>
      </p:sp>
      <p:sp>
        <p:nvSpPr>
          <p:cNvPr id="4" name="ZoneTexte 3">
            <a:extLst>
              <a:ext uri="{FF2B5EF4-FFF2-40B4-BE49-F238E27FC236}">
                <a16:creationId xmlns:a16="http://schemas.microsoft.com/office/drawing/2014/main" id="{D2ACFCF9-0222-4AFA-86A8-0240EF90F3BE}"/>
              </a:ext>
            </a:extLst>
          </p:cNvPr>
          <p:cNvSpPr txBox="1"/>
          <p:nvPr/>
        </p:nvSpPr>
        <p:spPr>
          <a:xfrm>
            <a:off x="158496" y="219456"/>
            <a:ext cx="2889504" cy="369332"/>
          </a:xfrm>
          <a:prstGeom prst="rect">
            <a:avLst/>
          </a:prstGeom>
          <a:noFill/>
        </p:spPr>
        <p:txBody>
          <a:bodyPr wrap="square">
            <a:spAutoFit/>
          </a:bodyPr>
          <a:lstStyle/>
          <a:p>
            <a:r>
              <a:rPr lang="fr-FR" dirty="0">
                <a:solidFill>
                  <a:srgbClr val="FF0000"/>
                </a:solidFill>
                <a:latin typeface="Times New Roman" panose="02020603050405020304" pitchFamily="18" charset="0"/>
                <a:cs typeface="Times New Roman" panose="02020603050405020304" pitchFamily="18" charset="0"/>
              </a:rPr>
              <a:t>Accomplie dans le royaume </a:t>
            </a:r>
          </a:p>
        </p:txBody>
      </p:sp>
      <p:sp>
        <p:nvSpPr>
          <p:cNvPr id="8" name="Titre 1">
            <a:extLst>
              <a:ext uri="{FF2B5EF4-FFF2-40B4-BE49-F238E27FC236}">
                <a16:creationId xmlns:a16="http://schemas.microsoft.com/office/drawing/2014/main" id="{75F67C29-B27A-40B9-B6A4-024D3D05985F}"/>
              </a:ext>
            </a:extLst>
          </p:cNvPr>
          <p:cNvSpPr txBox="1">
            <a:spLocks/>
          </p:cNvSpPr>
          <p:nvPr/>
        </p:nvSpPr>
        <p:spPr bwMode="auto">
          <a:xfrm>
            <a:off x="205600" y="5415087"/>
            <a:ext cx="11567300" cy="733681"/>
          </a:xfrm>
          <a:prstGeom prst="roundRect">
            <a:avLst/>
          </a:prstGeom>
          <a:noFill/>
          <a:ln w="76200">
            <a:solidFill>
              <a:srgbClr val="FFC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eaLnBrk="1" fontAlgn="auto" hangingPunct="1">
              <a:spcAft>
                <a:spcPts val="0"/>
              </a:spcAft>
              <a:defRPr/>
            </a:pPr>
            <a:r>
              <a:rPr lang="fr-FR" sz="2400">
                <a:latin typeface="Times New Roman" panose="02020603050405020304" pitchFamily="18" charset="0"/>
                <a:cs typeface="Times New Roman" panose="02020603050405020304" pitchFamily="18" charset="0"/>
              </a:rPr>
              <a:t>Quelle est la libération que j’attends ? </a:t>
            </a:r>
            <a:endParaRPr kumimoji="0" lang="fr-FR" sz="240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98AE9E9F-27E8-C084-5B44-FE4830B08361}"/>
              </a:ext>
            </a:extLst>
          </p:cNvPr>
          <p:cNvSpPr>
            <a:spLocks noGrp="1"/>
          </p:cNvSpPr>
          <p:nvPr>
            <p:ph type="sldNum" sz="quarter" idx="12"/>
          </p:nvPr>
        </p:nvSpPr>
        <p:spPr/>
        <p:txBody>
          <a:bodyPr/>
          <a:lstStyle/>
          <a:p>
            <a:fld id="{A681D701-067C-4458-91DC-CE655197EDE4}" type="slidenum">
              <a:rPr lang="fr-FR" smtClean="0"/>
              <a:pPr/>
              <a:t>41</a:t>
            </a:fld>
            <a:endParaRPr lang="fr-FR"/>
          </a:p>
        </p:txBody>
      </p:sp>
      <p:sp>
        <p:nvSpPr>
          <p:cNvPr id="5" name="Titre 1">
            <a:extLst>
              <a:ext uri="{FF2B5EF4-FFF2-40B4-BE49-F238E27FC236}">
                <a16:creationId xmlns:a16="http://schemas.microsoft.com/office/drawing/2014/main" id="{3060330C-EBBD-6789-03DE-CDED0A6A2D4F}"/>
              </a:ext>
            </a:extLst>
          </p:cNvPr>
          <p:cNvSpPr txBox="1">
            <a:spLocks/>
          </p:cNvSpPr>
          <p:nvPr/>
        </p:nvSpPr>
        <p:spPr bwMode="auto">
          <a:xfrm>
            <a:off x="205600" y="3240486"/>
            <a:ext cx="11567300" cy="1701192"/>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sz="2400" dirty="0">
                <a:latin typeface="Times New Roman" panose="02020603050405020304" pitchFamily="18" charset="0"/>
                <a:cs typeface="Times New Roman" panose="02020603050405020304" pitchFamily="18" charset="0"/>
              </a:rPr>
              <a:t>Ce repas est un signe qui pointe vers une réalité à la fois présente et en devenir attendue. </a:t>
            </a:r>
          </a:p>
          <a:p>
            <a:r>
              <a:rPr lang="fr-FR" sz="2400" dirty="0">
                <a:latin typeface="Times New Roman" panose="02020603050405020304" pitchFamily="18" charset="0"/>
                <a:cs typeface="Times New Roman" panose="02020603050405020304" pitchFamily="18" charset="0"/>
              </a:rPr>
              <a:t>Jésus commence l’accomplissement qui ne sera ultime qu’à la fin des temps. </a:t>
            </a:r>
          </a:p>
          <a:p>
            <a:r>
              <a:rPr lang="fr-FR" sz="2400" dirty="0">
                <a:latin typeface="Times New Roman" panose="02020603050405020304" pitchFamily="18" charset="0"/>
                <a:cs typeface="Times New Roman" panose="02020603050405020304" pitchFamily="18" charset="0"/>
              </a:rPr>
              <a:t>Dans le royaume de Dieu, la libération ultime sera accomplie. Hugues Cousin p 294 </a:t>
            </a:r>
          </a:p>
        </p:txBody>
      </p:sp>
    </p:spTree>
    <p:extLst>
      <p:ext uri="{BB962C8B-B14F-4D97-AF65-F5344CB8AC3E}">
        <p14:creationId xmlns:p14="http://schemas.microsoft.com/office/powerpoint/2010/main" val="412935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E5410C-B62C-4A0B-8248-579F7EA18818}"/>
              </a:ext>
            </a:extLst>
          </p:cNvPr>
          <p:cNvSpPr txBox="1">
            <a:spLocks/>
          </p:cNvSpPr>
          <p:nvPr/>
        </p:nvSpPr>
        <p:spPr bwMode="auto">
          <a:xfrm>
            <a:off x="0" y="594573"/>
            <a:ext cx="11502239" cy="5716212"/>
          </a:xfrm>
          <a:prstGeom prst="roundRect">
            <a:avLst/>
          </a:prstGeom>
          <a:noFill/>
          <a:ln w="76200">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b="1" dirty="0">
                <a:latin typeface="Times New Roman" panose="02020603050405020304" pitchFamily="18" charset="0"/>
                <a:ea typeface="Calibri" panose="020F0502020204030204" pitchFamily="34" charset="0"/>
                <a:cs typeface="Times New Roman" panose="02020603050405020304" pitchFamily="18" charset="0"/>
              </a:rPr>
              <a:t>Accomplir </a:t>
            </a:r>
            <a:r>
              <a:rPr lang="fr-FR" sz="2400" b="1" u="sng" dirty="0">
                <a:solidFill>
                  <a:srgbClr val="007E39"/>
                </a:solidFill>
                <a:latin typeface="Times New Roman" panose="02020603050405020304"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Site </a:t>
            </a:r>
            <a:r>
              <a:rPr lang="fr-FR" sz="2400" b="1" u="sng" dirty="0" err="1">
                <a:solidFill>
                  <a:srgbClr val="007E39"/>
                </a:solidFill>
                <a:latin typeface="Times New Roman" panose="02020603050405020304"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interbible</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algn="l"/>
            <a:r>
              <a:rPr lang="fr-FR" sz="2400" dirty="0">
                <a:solidFill>
                  <a:srgbClr val="000000"/>
                </a:solidFill>
                <a:latin typeface="Times New Roman" panose="02020603050405020304" pitchFamily="18" charset="0"/>
                <a:ea typeface="Calibri" panose="020F0502020204030204" pitchFamily="34" charset="0"/>
              </a:rPr>
              <a:t>Jésus lui-même affirme, presque au début de son activité publique : N'allez pas croire que je sois venu abolir la Loi ou les Prophètes ; je ne suis pas venu abolir mais accomplir (Matthieu 5,17). Cet accomplissement ne consiste pas à réaliser un programme tracé à l'avance comme un constructeur qui réalise le plan préparé par l'architecte - il s'agit plutôt de porter à sa perfection, à sa pleine réalisation, ce qui était déjà amorcé dans l'Ancienne Alliance. Tout au long de l'existence de Jésus, Matthieu a le souci de souligner cette continuité dans la réalisation du plan de Dieu. La nouveauté radicale de Jésus s'enracine dans le même projet d'amour que Dieu avait révélé autrefois, de manière partielle, aux patriarches et aux prophètes. La première page de l'œuvre de Matthieu montre l'enracinement humain de Jésus dans l'histoire de son peuple (Matthieu 1,1-17) et, par la suite, l'auteur signale souvent le lien entre tel événement, telle situation et un passage précis de l'Écriture (voir, par exemple : Matthieu 1,22-23 ; 2,15.17.23 ; 4,14-16 ; 8,17 ; 12,17-21 ; 13,35 ; 21,4-5 ; 26,54.56 ; 27,9-10).</a:t>
            </a:r>
            <a:endParaRPr lang="fr-FR" sz="2400" dirty="0">
              <a:latin typeface="Times New Roman" panose="02020603050405020304" pitchFamily="18" charset="0"/>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1618667C-3076-0CFA-D7C4-2CB3097E66B8}"/>
              </a:ext>
            </a:extLst>
          </p:cNvPr>
          <p:cNvSpPr>
            <a:spLocks noGrp="1"/>
          </p:cNvSpPr>
          <p:nvPr>
            <p:ph type="sldNum" sz="quarter" idx="12"/>
          </p:nvPr>
        </p:nvSpPr>
        <p:spPr/>
        <p:txBody>
          <a:bodyPr/>
          <a:lstStyle/>
          <a:p>
            <a:fld id="{A681D701-067C-4458-91DC-CE655197EDE4}" type="slidenum">
              <a:rPr lang="fr-FR" smtClean="0"/>
              <a:pPr/>
              <a:t>42</a:t>
            </a:fld>
            <a:endParaRPr lang="fr-FR"/>
          </a:p>
        </p:txBody>
      </p:sp>
      <p:sp>
        <p:nvSpPr>
          <p:cNvPr id="7" name="ZoneTexte 6">
            <a:extLst>
              <a:ext uri="{FF2B5EF4-FFF2-40B4-BE49-F238E27FC236}">
                <a16:creationId xmlns:a16="http://schemas.microsoft.com/office/drawing/2014/main" id="{740F902F-D396-83CF-5CC9-6E2D1653C1EB}"/>
              </a:ext>
            </a:extLst>
          </p:cNvPr>
          <p:cNvSpPr txBox="1"/>
          <p:nvPr/>
        </p:nvSpPr>
        <p:spPr>
          <a:xfrm>
            <a:off x="262322" y="161573"/>
            <a:ext cx="2889504" cy="369332"/>
          </a:xfrm>
          <a:prstGeom prst="rect">
            <a:avLst/>
          </a:prstGeom>
          <a:noFill/>
        </p:spPr>
        <p:txBody>
          <a:bodyPr wrap="square">
            <a:spAutoFit/>
          </a:bodyPr>
          <a:lstStyle/>
          <a:p>
            <a:r>
              <a:rPr lang="fr-FR" dirty="0">
                <a:solidFill>
                  <a:srgbClr val="FF0000"/>
                </a:solidFill>
                <a:latin typeface="Times New Roman" panose="02020603050405020304" pitchFamily="18" charset="0"/>
                <a:cs typeface="Times New Roman" panose="02020603050405020304" pitchFamily="18" charset="0"/>
              </a:rPr>
              <a:t>Accomplie dans le royaume </a:t>
            </a:r>
          </a:p>
        </p:txBody>
      </p:sp>
    </p:spTree>
    <p:extLst>
      <p:ext uri="{BB962C8B-B14F-4D97-AF65-F5344CB8AC3E}">
        <p14:creationId xmlns:p14="http://schemas.microsoft.com/office/powerpoint/2010/main" val="8485592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E5410C-B62C-4A0B-8248-579F7EA18818}"/>
              </a:ext>
            </a:extLst>
          </p:cNvPr>
          <p:cNvSpPr txBox="1">
            <a:spLocks/>
          </p:cNvSpPr>
          <p:nvPr/>
        </p:nvSpPr>
        <p:spPr bwMode="auto">
          <a:xfrm>
            <a:off x="152992" y="881401"/>
            <a:ext cx="11502239" cy="2032097"/>
          </a:xfrm>
          <a:prstGeom prst="roundRect">
            <a:avLst/>
          </a:prstGeom>
          <a:noFill/>
          <a:ln w="76200">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b="1" dirty="0">
                <a:latin typeface="Times New Roman" panose="02020603050405020304" pitchFamily="18" charset="0"/>
                <a:ea typeface="Calibri" panose="020F0502020204030204" pitchFamily="34" charset="0"/>
                <a:cs typeface="Times New Roman" panose="02020603050405020304" pitchFamily="18" charset="0"/>
              </a:rPr>
              <a:t>Anticipation joyeuse </a:t>
            </a:r>
            <a:r>
              <a:rPr lang="fr-FR" sz="2400" dirty="0">
                <a:latin typeface="Times New Roman" panose="02020603050405020304" pitchFamily="18" charset="0"/>
                <a:ea typeface="Calibri" panose="020F0502020204030204" pitchFamily="34" charset="0"/>
                <a:cs typeface="Times New Roman" panose="02020603050405020304" pitchFamily="18" charset="0"/>
              </a:rPr>
              <a:t>L’Eucharistie des premiers chrétiens ne fut pas qu’un mémorial de la mort de Jésus, mais aussi une anticipation joyeuse de la fin. François  </a:t>
            </a:r>
            <a:r>
              <a:rPr lang="fr-FR" sz="2400" dirty="0" err="1">
                <a:latin typeface="Times New Roman" panose="02020603050405020304" pitchFamily="18" charset="0"/>
                <a:ea typeface="Calibri" panose="020F0502020204030204" pitchFamily="34" charset="0"/>
                <a:cs typeface="Times New Roman" panose="02020603050405020304" pitchFamily="18" charset="0"/>
              </a:rPr>
              <a:t>Bovon</a:t>
            </a:r>
            <a:r>
              <a:rPr lang="fr-FR" sz="2400" dirty="0">
                <a:latin typeface="Times New Roman" panose="02020603050405020304" pitchFamily="18" charset="0"/>
                <a:ea typeface="Calibri" panose="020F0502020204030204" pitchFamily="34" charset="0"/>
                <a:cs typeface="Times New Roman" panose="02020603050405020304" pitchFamily="18" charset="0"/>
              </a:rPr>
              <a:t> p 199 </a:t>
            </a:r>
            <a:endParaRPr lang="fr-FR" sz="2400" dirty="0">
              <a:latin typeface="Times New Roman" panose="02020603050405020304" pitchFamily="18" charset="0"/>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1618667C-3076-0CFA-D7C4-2CB3097E66B8}"/>
              </a:ext>
            </a:extLst>
          </p:cNvPr>
          <p:cNvSpPr>
            <a:spLocks noGrp="1"/>
          </p:cNvSpPr>
          <p:nvPr>
            <p:ph type="sldNum" sz="quarter" idx="12"/>
          </p:nvPr>
        </p:nvSpPr>
        <p:spPr/>
        <p:txBody>
          <a:bodyPr/>
          <a:lstStyle/>
          <a:p>
            <a:fld id="{A681D701-067C-4458-91DC-CE655197EDE4}" type="slidenum">
              <a:rPr lang="fr-FR" smtClean="0"/>
              <a:pPr/>
              <a:t>43</a:t>
            </a:fld>
            <a:endParaRPr lang="fr-FR"/>
          </a:p>
        </p:txBody>
      </p:sp>
      <p:sp>
        <p:nvSpPr>
          <p:cNvPr id="7" name="ZoneTexte 6">
            <a:extLst>
              <a:ext uri="{FF2B5EF4-FFF2-40B4-BE49-F238E27FC236}">
                <a16:creationId xmlns:a16="http://schemas.microsoft.com/office/drawing/2014/main" id="{740F902F-D396-83CF-5CC9-6E2D1653C1EB}"/>
              </a:ext>
            </a:extLst>
          </p:cNvPr>
          <p:cNvSpPr txBox="1"/>
          <p:nvPr/>
        </p:nvSpPr>
        <p:spPr>
          <a:xfrm>
            <a:off x="262322" y="161573"/>
            <a:ext cx="2889504" cy="369332"/>
          </a:xfrm>
          <a:prstGeom prst="rect">
            <a:avLst/>
          </a:prstGeom>
          <a:noFill/>
        </p:spPr>
        <p:txBody>
          <a:bodyPr wrap="square">
            <a:spAutoFit/>
          </a:bodyPr>
          <a:lstStyle/>
          <a:p>
            <a:r>
              <a:rPr lang="fr-FR" dirty="0">
                <a:solidFill>
                  <a:srgbClr val="FF0000"/>
                </a:solidFill>
                <a:latin typeface="Times New Roman" panose="02020603050405020304" pitchFamily="18" charset="0"/>
                <a:cs typeface="Times New Roman" panose="02020603050405020304" pitchFamily="18" charset="0"/>
              </a:rPr>
              <a:t>Accomplie dans le royaume </a:t>
            </a:r>
          </a:p>
        </p:txBody>
      </p:sp>
      <p:sp>
        <p:nvSpPr>
          <p:cNvPr id="5" name="ZoneTexte 4">
            <a:extLst>
              <a:ext uri="{FF2B5EF4-FFF2-40B4-BE49-F238E27FC236}">
                <a16:creationId xmlns:a16="http://schemas.microsoft.com/office/drawing/2014/main" id="{5876BEFA-CB0F-C9DC-EA86-E9EF8F27E879}"/>
              </a:ext>
            </a:extLst>
          </p:cNvPr>
          <p:cNvSpPr txBox="1"/>
          <p:nvPr/>
        </p:nvSpPr>
        <p:spPr>
          <a:xfrm>
            <a:off x="262321" y="2983072"/>
            <a:ext cx="11502239" cy="3211135"/>
          </a:xfrm>
          <a:prstGeom prst="rect">
            <a:avLst/>
          </a:prstGeom>
          <a:noFill/>
        </p:spPr>
        <p:txBody>
          <a:bodyPr wrap="square">
            <a:spAutoFit/>
          </a:bodyPr>
          <a:lstStyle/>
          <a:p>
            <a:pPr>
              <a:lnSpc>
                <a:spcPct val="115000"/>
              </a:lnSpc>
              <a:spcAft>
                <a:spcPts val="100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Anamnèse</a:t>
            </a:r>
            <a:r>
              <a:rPr lang="fr-FR" sz="2400" b="1" dirty="0">
                <a:solidFill>
                  <a:srgbClr val="007E39"/>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u="sng" dirty="0">
                <a:solidFill>
                  <a:srgbClr val="007E39"/>
                </a:solidFill>
                <a:effectLst/>
                <a:latin typeface="Times New Roman" panose="02020603050405020304" pitchFamily="18" charset="0"/>
                <a:ea typeface="Calibri" panose="020F0502020204030204" pitchFamily="34" charset="0"/>
                <a:cs typeface="Times New Roman" panose="02020603050405020304" pitchFamily="18" charset="0"/>
                <a:hlinkClick r:id="rId3"/>
              </a:rPr>
              <a:t>Liturgie catholique</a:t>
            </a:r>
            <a:r>
              <a:rPr lang="fr-FR" sz="2400" b="1" dirty="0">
                <a:solidFill>
                  <a:srgbClr val="007E39"/>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Du grec ana "vers le haut" et </a:t>
            </a:r>
            <a:r>
              <a:rPr lang="fr-FR"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mnésis</a:t>
            </a: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"action de se souvenir". Prière Canon de la messe, qui vient immédiatement après la consécration. Elle se greffe après l’acclamation des fidèles, sur l’ordre de réitération qui conclut le récit de l’institution eucharistique : "Faites ceci en mémoire de moi" (en grec </a:t>
            </a:r>
            <a:r>
              <a:rPr lang="fr-FR"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eïs</a:t>
            </a: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tèn</a:t>
            </a: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émèn</a:t>
            </a: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anamnèsin</a:t>
            </a: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Luc 22,19 et 1 Co 11, 24-25).</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2400" dirty="0">
                <a:solidFill>
                  <a:srgbClr val="000000"/>
                </a:solidFill>
                <a:effectLst/>
                <a:latin typeface="Times New Roman" panose="02020603050405020304" pitchFamily="18" charset="0"/>
                <a:ea typeface="Calibri" panose="020F0502020204030204" pitchFamily="34" charset="0"/>
              </a:rPr>
              <a:t>« Nous proclamons ta mort Seigneur Jésus, nous célébrons ta résurrection, nous attendons ta venue dans la gloire. » </a:t>
            </a:r>
            <a:endParaRPr lang="fr-FR" sz="2400" dirty="0"/>
          </a:p>
        </p:txBody>
      </p:sp>
    </p:spTree>
    <p:extLst>
      <p:ext uri="{BB962C8B-B14F-4D97-AF65-F5344CB8AC3E}">
        <p14:creationId xmlns:p14="http://schemas.microsoft.com/office/powerpoint/2010/main" val="937160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1618667C-3076-0CFA-D7C4-2CB3097E66B8}"/>
              </a:ext>
            </a:extLst>
          </p:cNvPr>
          <p:cNvSpPr>
            <a:spLocks noGrp="1"/>
          </p:cNvSpPr>
          <p:nvPr>
            <p:ph type="sldNum" sz="quarter" idx="12"/>
          </p:nvPr>
        </p:nvSpPr>
        <p:spPr/>
        <p:txBody>
          <a:bodyPr/>
          <a:lstStyle/>
          <a:p>
            <a:fld id="{A681D701-067C-4458-91DC-CE655197EDE4}" type="slidenum">
              <a:rPr lang="fr-FR" smtClean="0"/>
              <a:pPr/>
              <a:t>44</a:t>
            </a:fld>
            <a:endParaRPr lang="fr-FR"/>
          </a:p>
        </p:txBody>
      </p:sp>
      <p:sp>
        <p:nvSpPr>
          <p:cNvPr id="7" name="ZoneTexte 6">
            <a:extLst>
              <a:ext uri="{FF2B5EF4-FFF2-40B4-BE49-F238E27FC236}">
                <a16:creationId xmlns:a16="http://schemas.microsoft.com/office/drawing/2014/main" id="{740F902F-D396-83CF-5CC9-6E2D1653C1EB}"/>
              </a:ext>
            </a:extLst>
          </p:cNvPr>
          <p:cNvSpPr txBox="1"/>
          <p:nvPr/>
        </p:nvSpPr>
        <p:spPr>
          <a:xfrm>
            <a:off x="262322" y="569099"/>
            <a:ext cx="11662064" cy="6288901"/>
          </a:xfrm>
          <a:prstGeom prst="rect">
            <a:avLst/>
          </a:prstGeom>
          <a:noFill/>
        </p:spPr>
        <p:txBody>
          <a:bodyPr wrap="square">
            <a:spAutoFit/>
          </a:bodyPr>
          <a:lstStyle/>
          <a:p>
            <a:pPr>
              <a:spcAft>
                <a:spcPts val="1000"/>
              </a:spcAft>
            </a:pPr>
            <a:r>
              <a:rPr lang="fr-FR" sz="2000" b="1" dirty="0">
                <a:effectLst/>
                <a:latin typeface="Times New Roman" panose="02020603050405020304" pitchFamily="18" charset="0"/>
                <a:ea typeface="Calibri" panose="020F0502020204030204" pitchFamily="34" charset="0"/>
                <a:cs typeface="Times New Roman" panose="02020603050405020304" pitchFamily="18" charset="0"/>
              </a:rPr>
              <a:t>Repère</a:t>
            </a:r>
            <a:r>
              <a:rPr lang="fr-FR" sz="2000" b="1" dirty="0">
                <a:solidFill>
                  <a:srgbClr val="007E39"/>
                </a:solidFill>
                <a:effectLst/>
                <a:latin typeface="Times New Roman" panose="02020603050405020304" pitchFamily="18" charset="0"/>
                <a:ea typeface="Calibri" panose="020F0502020204030204" pitchFamily="34" charset="0"/>
                <a:cs typeface="Times New Roman" panose="02020603050405020304" pitchFamily="18" charset="0"/>
              </a:rPr>
              <a:t> Banquet eschatologique </a:t>
            </a:r>
            <a:br>
              <a:rPr lang="fr-FR" sz="2000" b="1" dirty="0">
                <a:solidFill>
                  <a:srgbClr val="007E39"/>
                </a:solidFill>
                <a:latin typeface="Calibri" panose="020F0502020204030204" pitchFamily="34" charset="0"/>
                <a:ea typeface="Calibri" panose="020F0502020204030204" pitchFamily="34" charset="0"/>
                <a:cs typeface="Times New Roman" panose="02020603050405020304" pitchFamily="18" charset="0"/>
              </a:rPr>
            </a:br>
            <a:r>
              <a:rPr lang="fr-FR" sz="2000" dirty="0">
                <a:latin typeface="Times New Roman" panose="02020603050405020304" pitchFamily="18" charset="0"/>
              </a:rPr>
              <a:t>« L’eschatologie traite de la fin du monde, de la résurrection, du jugement dernier. » </a:t>
            </a:r>
            <a:r>
              <a:rPr lang="fr-FR" sz="2000" dirty="0">
                <a:latin typeface="Times New Roman" panose="02020603050405020304" pitchFamily="18" charset="0"/>
                <a:hlinkClick r:id="rId3">
                  <a:extLst>
                    <a:ext uri="{A12FA001-AC4F-418D-AE19-62706E023703}">
                      <ahyp:hlinkClr xmlns:ahyp="http://schemas.microsoft.com/office/drawing/2018/hyperlinkcolor" val="tx"/>
                    </a:ext>
                  </a:extLst>
                </a:hlinkClick>
              </a:rPr>
              <a:t>Eglise catholique en France</a:t>
            </a:r>
            <a:br>
              <a:rPr lang="fr-FR" sz="2000" dirty="0">
                <a:latin typeface="Times New Roman" panose="02020603050405020304" pitchFamily="18" charset="0"/>
              </a:rPr>
            </a:br>
            <a:r>
              <a:rPr lang="fr-FR" sz="2000" dirty="0">
                <a:latin typeface="Times New Roman" panose="02020603050405020304" pitchFamily="18" charset="0"/>
              </a:rPr>
              <a:t>Ce mot, d'origine grecque, désigne la réflexion sur la destinée de l'homme et du monde. Dans le Nouveau Testament, Jésus parle de la fin des temps et annonce son retour dans la gloire. Ces récits "eschatologiques" ouvrent la perspective d'un royaume de Dieu. Ils affirment que l'histoire humaine trouvera ainsi son accomplissement.</a:t>
            </a:r>
          </a:p>
          <a:p>
            <a:pPr>
              <a:lnSpc>
                <a:spcPct val="115000"/>
              </a:lnSpc>
              <a:spcAft>
                <a:spcPts val="1000"/>
              </a:spcAft>
            </a:pPr>
            <a:r>
              <a:rPr lang="fr-FR" sz="2000" i="1" dirty="0">
                <a:effectLst/>
                <a:latin typeface="Times New Roman" panose="02020603050405020304" pitchFamily="18" charset="0"/>
                <a:ea typeface="Calibri" panose="020F0502020204030204" pitchFamily="34" charset="0"/>
                <a:cs typeface="Times New Roman" panose="02020603050405020304" pitchFamily="18" charset="0"/>
              </a:rPr>
              <a:t>Extrait de l’Exhortation apostolique post-synodale </a:t>
            </a:r>
            <a:r>
              <a:rPr lang="fr-FR" sz="2000" i="1"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4"/>
              </a:rPr>
              <a:t>sacramentum </a:t>
            </a:r>
            <a:r>
              <a:rPr lang="fr-FR" sz="2000" i="1" u="sng"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4"/>
              </a:rPr>
              <a:t>caritatis</a:t>
            </a:r>
            <a:r>
              <a:rPr lang="fr-FR" sz="2000" i="1" dirty="0">
                <a:effectLst/>
                <a:latin typeface="Times New Roman" panose="02020603050405020304" pitchFamily="18" charset="0"/>
                <a:ea typeface="Calibri" panose="020F0502020204030204" pitchFamily="34" charset="0"/>
                <a:cs typeface="Times New Roman" panose="02020603050405020304" pitchFamily="18" charset="0"/>
              </a:rPr>
              <a:t> du pape benoît XVI sur l'eucharistie source et sommet de la vie et de la mission de l'église </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31 :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r>
              <a:rPr lang="fr-FR" sz="2000" dirty="0">
                <a:effectLst/>
                <a:latin typeface="Times New Roman" panose="02020603050405020304" pitchFamily="18" charset="0"/>
                <a:ea typeface="Calibri" panose="020F0502020204030204" pitchFamily="34" charset="0"/>
              </a:rPr>
              <a:t>« Par le don de lui-même, il a objectivement inauguré le temps eschatologique. Le Christ est venu pour rassembler le peuple de Dieu dispersé (</a:t>
            </a:r>
            <a:r>
              <a:rPr lang="fr-FR" sz="2000" dirty="0" err="1">
                <a:effectLst/>
                <a:latin typeface="Times New Roman" panose="02020603050405020304" pitchFamily="18" charset="0"/>
                <a:ea typeface="Calibri" panose="020F0502020204030204" pitchFamily="34" charset="0"/>
              </a:rPr>
              <a:t>cf.Jn</a:t>
            </a:r>
            <a:r>
              <a:rPr lang="fr-FR" sz="2000" dirty="0">
                <a:effectLst/>
                <a:latin typeface="Times New Roman" panose="02020603050405020304" pitchFamily="18" charset="0"/>
                <a:ea typeface="Calibri" panose="020F0502020204030204" pitchFamily="34" charset="0"/>
              </a:rPr>
              <a:t> 11, 52), manifestant clairement l'intention de rassembler la communauté de l'alliance, pour porter à leur achèvement les promesses de Dieu faites à nos pères (cf. Jr 23, 3; 31, 10; Luc 1, 55.70). Dans l'appel des Douze, qu'il faut mettre en relation avec les douze tribus d'Israël, et dans le mandat qui leur est confié lors de la dernière Cène, avant sa Passion rédemptrice, de célébrer son mémorial, Jésus a montré qu'il voulait transférer à toute la communauté qu'il avait fondée le devoir d'être, dans l'histoire, le signe et l'instrument du rassemblement eschatologique, inauguré en lui. En toute célébration eucharistique se réalise donc sacramentellement le rassemblement eschatologique du peuple de Dieu. Le banquet eucharistique est pour nous une réelle anticipation du banquet final, annoncé par les prophètes (cf. Is 25, 6-9) et décrit par le Nouveau Testament comme « les noces de l'Agneau » (</a:t>
            </a:r>
            <a:r>
              <a:rPr lang="fr-FR" sz="2000" dirty="0" err="1">
                <a:effectLst/>
                <a:latin typeface="Times New Roman" panose="02020603050405020304" pitchFamily="18" charset="0"/>
                <a:ea typeface="Calibri" panose="020F0502020204030204" pitchFamily="34" charset="0"/>
              </a:rPr>
              <a:t>Ap</a:t>
            </a:r>
            <a:r>
              <a:rPr lang="fr-FR" sz="2000" dirty="0">
                <a:effectLst/>
                <a:latin typeface="Times New Roman" panose="02020603050405020304" pitchFamily="18" charset="0"/>
                <a:ea typeface="Calibri" panose="020F0502020204030204" pitchFamily="34" charset="0"/>
              </a:rPr>
              <a:t> 19, 7-9), qui doivent se célébrer dans la joie de la communion des saints. (100) »</a:t>
            </a:r>
            <a:endParaRPr lang="fr-FR" sz="2000" dirty="0">
              <a:solidFill>
                <a:srgbClr val="FF0000"/>
              </a:solidFill>
              <a:latin typeface="Times New Roman" panose="02020603050405020304" pitchFamily="18" charset="0"/>
              <a:cs typeface="Times New Roman" panose="02020603050405020304" pitchFamily="18" charset="0"/>
            </a:endParaRPr>
          </a:p>
        </p:txBody>
      </p:sp>
      <p:sp>
        <p:nvSpPr>
          <p:cNvPr id="2" name="ZoneTexte 1">
            <a:extLst>
              <a:ext uri="{FF2B5EF4-FFF2-40B4-BE49-F238E27FC236}">
                <a16:creationId xmlns:a16="http://schemas.microsoft.com/office/drawing/2014/main" id="{F12773FC-9F9B-29FB-0D26-F526AA541B90}"/>
              </a:ext>
            </a:extLst>
          </p:cNvPr>
          <p:cNvSpPr txBox="1"/>
          <p:nvPr/>
        </p:nvSpPr>
        <p:spPr>
          <a:xfrm>
            <a:off x="262322" y="161573"/>
            <a:ext cx="2889504" cy="369332"/>
          </a:xfrm>
          <a:prstGeom prst="rect">
            <a:avLst/>
          </a:prstGeom>
          <a:noFill/>
        </p:spPr>
        <p:txBody>
          <a:bodyPr wrap="square">
            <a:spAutoFit/>
          </a:bodyPr>
          <a:lstStyle/>
          <a:p>
            <a:r>
              <a:rPr lang="fr-FR" dirty="0">
                <a:solidFill>
                  <a:srgbClr val="FF0000"/>
                </a:solidFill>
                <a:latin typeface="Times New Roman" panose="02020603050405020304" pitchFamily="18" charset="0"/>
                <a:cs typeface="Times New Roman" panose="02020603050405020304" pitchFamily="18" charset="0"/>
              </a:rPr>
              <a:t>Accomplie dans le royaume </a:t>
            </a:r>
          </a:p>
        </p:txBody>
      </p:sp>
    </p:spTree>
    <p:extLst>
      <p:ext uri="{BB962C8B-B14F-4D97-AF65-F5344CB8AC3E}">
        <p14:creationId xmlns:p14="http://schemas.microsoft.com/office/powerpoint/2010/main" val="1089761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4317F7-EC36-436B-8770-1B96C19E7EB4}"/>
              </a:ext>
            </a:extLst>
          </p:cNvPr>
          <p:cNvSpPr txBox="1">
            <a:spLocks/>
          </p:cNvSpPr>
          <p:nvPr/>
        </p:nvSpPr>
        <p:spPr bwMode="auto">
          <a:xfrm>
            <a:off x="2639798" y="3903882"/>
            <a:ext cx="7209882" cy="1390719"/>
          </a:xfrm>
          <a:prstGeom prst="roundRect">
            <a:avLst/>
          </a:prstGeom>
          <a:noFill/>
          <a:ln w="76200">
            <a:solidFill>
              <a:srgbClr val="0070C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2400" dirty="0">
                <a:solidFill>
                  <a:srgbClr val="FF0000"/>
                </a:solidFill>
                <a:latin typeface="Times New Roman" panose="02020603050405020304" pitchFamily="18" charset="0"/>
                <a:ea typeface="Calibri" panose="020F0502020204030204" pitchFamily="34" charset="0"/>
              </a:rPr>
              <a:t>17 </a:t>
            </a:r>
            <a:r>
              <a:rPr lang="fr-FR" sz="2400" dirty="0">
                <a:latin typeface="Times New Roman" panose="02020603050405020304" pitchFamily="18" charset="0"/>
                <a:ea typeface="Calibri" panose="020F0502020204030204" pitchFamily="34" charset="0"/>
              </a:rPr>
              <a:t>Alors, ayant reçu une </a:t>
            </a:r>
            <a:r>
              <a:rPr lang="fr-FR" sz="2400" dirty="0">
                <a:solidFill>
                  <a:srgbClr val="FF0000"/>
                </a:solidFill>
                <a:latin typeface="Times New Roman" panose="02020603050405020304" pitchFamily="18" charset="0"/>
                <a:ea typeface="Calibri" panose="020F0502020204030204" pitchFamily="34" charset="0"/>
              </a:rPr>
              <a:t>coupe </a:t>
            </a:r>
            <a:r>
              <a:rPr lang="fr-FR" sz="2400" dirty="0">
                <a:latin typeface="Times New Roman" panose="02020603050405020304" pitchFamily="18" charset="0"/>
                <a:ea typeface="Calibri" panose="020F0502020204030204" pitchFamily="34" charset="0"/>
              </a:rPr>
              <a:t>et rendu grâce, il dit : </a:t>
            </a:r>
          </a:p>
          <a:p>
            <a:pPr algn="l" eaLnBrk="1" fontAlgn="auto" hangingPunct="1">
              <a:spcAft>
                <a:spcPts val="0"/>
              </a:spcAft>
              <a:defRPr/>
            </a:pPr>
            <a:r>
              <a:rPr lang="fr-FR" sz="2400" dirty="0">
                <a:latin typeface="Times New Roman" panose="02020603050405020304" pitchFamily="18" charset="0"/>
                <a:ea typeface="Calibri" panose="020F0502020204030204" pitchFamily="34" charset="0"/>
              </a:rPr>
              <a:t>« Prenez ceci et partagez entre vous. »</a:t>
            </a:r>
            <a:endParaRPr lang="fr-FR" sz="2400" dirty="0">
              <a:latin typeface="Times New Roman" panose="02020603050405020304" pitchFamily="18" charset="0"/>
              <a:ea typeface="+mn-ea"/>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A226DCE0-5107-C57E-D814-265D4198956E}"/>
              </a:ext>
            </a:extLst>
          </p:cNvPr>
          <p:cNvSpPr>
            <a:spLocks noGrp="1"/>
          </p:cNvSpPr>
          <p:nvPr>
            <p:ph type="sldNum" sz="quarter" idx="12"/>
          </p:nvPr>
        </p:nvSpPr>
        <p:spPr/>
        <p:txBody>
          <a:bodyPr/>
          <a:lstStyle/>
          <a:p>
            <a:br>
              <a:rPr lang="fr-FR" dirty="0"/>
            </a:br>
            <a:endParaRPr lang="fr-FR" dirty="0"/>
          </a:p>
          <a:p>
            <a:endParaRPr lang="fr-FR" dirty="0"/>
          </a:p>
        </p:txBody>
      </p:sp>
      <p:pic>
        <p:nvPicPr>
          <p:cNvPr id="4" name="Image 3">
            <a:extLst>
              <a:ext uri="{FF2B5EF4-FFF2-40B4-BE49-F238E27FC236}">
                <a16:creationId xmlns:a16="http://schemas.microsoft.com/office/drawing/2014/main" id="{8F7B46FA-FBA8-4006-D072-CB64B58722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5674" y="368747"/>
            <a:ext cx="3209604" cy="3273160"/>
          </a:xfrm>
          <a:prstGeom prst="rect">
            <a:avLst/>
          </a:prstGeom>
        </p:spPr>
      </p:pic>
    </p:spTree>
    <p:extLst>
      <p:ext uri="{BB962C8B-B14F-4D97-AF65-F5344CB8AC3E}">
        <p14:creationId xmlns:p14="http://schemas.microsoft.com/office/powerpoint/2010/main" val="2913727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DC8078-D9D8-4FF3-AD4F-F1659F6C3982}"/>
              </a:ext>
            </a:extLst>
          </p:cNvPr>
          <p:cNvSpPr txBox="1">
            <a:spLocks/>
          </p:cNvSpPr>
          <p:nvPr/>
        </p:nvSpPr>
        <p:spPr>
          <a:xfrm>
            <a:off x="1004603" y="4109986"/>
            <a:ext cx="10182793" cy="990643"/>
          </a:xfrm>
          <a:prstGeom prst="roundRect">
            <a:avLst>
              <a:gd name="adj" fmla="val 16667"/>
            </a:avLst>
          </a:prstGeom>
          <a:ln w="76200">
            <a:solidFill>
              <a:srgbClr val="FF0000"/>
            </a:solidFill>
            <a:miter lim="800000"/>
            <a:headEnd/>
            <a:tailEnd/>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5000"/>
              </a:lnSpc>
              <a:spcAft>
                <a:spcPts val="1000"/>
              </a:spcAft>
            </a:pPr>
            <a:r>
              <a:rPr lang="fr-FR" sz="2400">
                <a:effectLst/>
                <a:latin typeface="Times New Roman" panose="02020603050405020304" pitchFamily="18" charset="0"/>
                <a:ea typeface="Calibri" panose="020F0502020204030204" pitchFamily="34" charset="0"/>
              </a:rPr>
              <a:t>Dans l’évangile de Luc, il y a une première coupe, située avant le pain. Pourquoi mentionner deux fois une coupe ? </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35C0038D-AE37-4F22-9612-E9528275055D}"/>
              </a:ext>
            </a:extLst>
          </p:cNvPr>
          <p:cNvSpPr txBox="1"/>
          <p:nvPr/>
        </p:nvSpPr>
        <p:spPr>
          <a:xfrm>
            <a:off x="362355" y="184081"/>
            <a:ext cx="1768002"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Coupe </a:t>
            </a:r>
            <a:endParaRPr lang="fr-FR" dirty="0"/>
          </a:p>
        </p:txBody>
      </p:sp>
      <p:sp>
        <p:nvSpPr>
          <p:cNvPr id="3" name="Espace réservé du numéro de diapositive 2">
            <a:extLst>
              <a:ext uri="{FF2B5EF4-FFF2-40B4-BE49-F238E27FC236}">
                <a16:creationId xmlns:a16="http://schemas.microsoft.com/office/drawing/2014/main" id="{E425529A-3719-8799-8C5C-EAE578D4A4B8}"/>
              </a:ext>
            </a:extLst>
          </p:cNvPr>
          <p:cNvSpPr>
            <a:spLocks noGrp="1"/>
          </p:cNvSpPr>
          <p:nvPr>
            <p:ph type="sldNum" sz="quarter" idx="12"/>
          </p:nvPr>
        </p:nvSpPr>
        <p:spPr/>
        <p:txBody>
          <a:bodyPr/>
          <a:lstStyle/>
          <a:p>
            <a:fld id="{A681D701-067C-4458-91DC-CE655197EDE4}" type="slidenum">
              <a:rPr lang="fr-FR" smtClean="0"/>
              <a:pPr/>
              <a:t>46</a:t>
            </a:fld>
            <a:endParaRPr lang="fr-FR"/>
          </a:p>
        </p:txBody>
      </p:sp>
      <p:pic>
        <p:nvPicPr>
          <p:cNvPr id="4" name="Image 3">
            <a:extLst>
              <a:ext uri="{FF2B5EF4-FFF2-40B4-BE49-F238E27FC236}">
                <a16:creationId xmlns:a16="http://schemas.microsoft.com/office/drawing/2014/main" id="{00B18453-0FDD-4234-DEAF-58309F129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5674" y="368747"/>
            <a:ext cx="3209604" cy="3273160"/>
          </a:xfrm>
          <a:prstGeom prst="rect">
            <a:avLst/>
          </a:prstGeom>
        </p:spPr>
      </p:pic>
    </p:spTree>
    <p:extLst>
      <p:ext uri="{BB962C8B-B14F-4D97-AF65-F5344CB8AC3E}">
        <p14:creationId xmlns:p14="http://schemas.microsoft.com/office/powerpoint/2010/main" val="31611858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0C8C5C8F-0FDD-44BF-B30B-19DFE02619F5}"/>
              </a:ext>
            </a:extLst>
          </p:cNvPr>
          <p:cNvSpPr txBox="1">
            <a:spLocks/>
          </p:cNvSpPr>
          <p:nvPr/>
        </p:nvSpPr>
        <p:spPr bwMode="auto">
          <a:xfrm>
            <a:off x="1395458" y="4030667"/>
            <a:ext cx="9401084" cy="1755648"/>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Dans la liturgie du seder, il y a plusieurs coupes. </a:t>
            </a:r>
            <a:b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 repas proprement dit commence après la bénédiction de la 1</a:t>
            </a:r>
            <a:r>
              <a:rPr lang="fr-FR" sz="2400"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ère</a:t>
            </a: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coupe. </a:t>
            </a:r>
            <a:b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fr-FR" sz="2400" dirty="0">
                <a:latin typeface="Times New Roman" panose="02020603050405020304" pitchFamily="18" charset="0"/>
                <a:ea typeface="Calibri" panose="020F0502020204030204" pitchFamily="34" charset="0"/>
              </a:rPr>
              <a:t>Le repas est une liturgie. </a:t>
            </a:r>
            <a:r>
              <a:rPr lang="fr-FR" sz="2400" dirty="0">
                <a:solidFill>
                  <a:srgbClr val="00B050"/>
                </a:solidFill>
                <a:latin typeface="Times New Roman" panose="02020603050405020304" pitchFamily="18" charset="0"/>
                <a:ea typeface="Calibri" panose="020F0502020204030204" pitchFamily="34" charset="0"/>
              </a:rPr>
              <a:t> </a:t>
            </a:r>
            <a:br>
              <a:rPr lang="fr-FR" sz="2400" dirty="0">
                <a:solidFill>
                  <a:srgbClr val="00B050"/>
                </a:solidFill>
                <a:latin typeface="Times New Roman" panose="02020603050405020304" pitchFamily="18" charset="0"/>
                <a:ea typeface="Calibri" panose="020F0502020204030204" pitchFamily="34" charset="0"/>
              </a:rPr>
            </a:br>
            <a:r>
              <a:rPr lang="fr-FR" sz="2400" dirty="0">
                <a:solidFill>
                  <a:srgbClr val="008000"/>
                </a:solidFill>
                <a:latin typeface="Times New Roman" panose="02020603050405020304" pitchFamily="18" charset="0"/>
                <a:ea typeface="Calibri" panose="020F0502020204030204" pitchFamily="34" charset="0"/>
                <a:hlinkClick r:id="rId2"/>
              </a:rPr>
              <a:t>Voir vidéo </a:t>
            </a:r>
            <a:r>
              <a:rPr lang="fr-FR" sz="2400" dirty="0" err="1">
                <a:solidFill>
                  <a:srgbClr val="008000"/>
                </a:solidFill>
                <a:latin typeface="Times New Roman" panose="02020603050405020304" pitchFamily="18" charset="0"/>
                <a:ea typeface="Calibri" panose="020F0502020204030204" pitchFamily="34" charset="0"/>
                <a:hlinkClick r:id="rId2"/>
              </a:rPr>
              <a:t>Kiddouch</a:t>
            </a:r>
            <a:endParaRPr lang="fr-FR" sz="2400" dirty="0">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A3E30E25-6FCA-4623-B5AA-9211A90E6EA3}"/>
              </a:ext>
            </a:extLst>
          </p:cNvPr>
          <p:cNvSpPr txBox="1"/>
          <p:nvPr/>
        </p:nvSpPr>
        <p:spPr>
          <a:xfrm>
            <a:off x="362355" y="184081"/>
            <a:ext cx="1768002"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Coupe </a:t>
            </a:r>
            <a:endParaRPr lang="fr-FR" dirty="0"/>
          </a:p>
        </p:txBody>
      </p:sp>
      <p:sp>
        <p:nvSpPr>
          <p:cNvPr id="2" name="Espace réservé du numéro de diapositive 1">
            <a:extLst>
              <a:ext uri="{FF2B5EF4-FFF2-40B4-BE49-F238E27FC236}">
                <a16:creationId xmlns:a16="http://schemas.microsoft.com/office/drawing/2014/main" id="{5B854A7E-F195-CBE8-1E3E-1960ED25F3E7}"/>
              </a:ext>
            </a:extLst>
          </p:cNvPr>
          <p:cNvSpPr>
            <a:spLocks noGrp="1"/>
          </p:cNvSpPr>
          <p:nvPr>
            <p:ph type="sldNum" sz="quarter" idx="12"/>
          </p:nvPr>
        </p:nvSpPr>
        <p:spPr/>
        <p:txBody>
          <a:bodyPr/>
          <a:lstStyle/>
          <a:p>
            <a:fld id="{A681D701-067C-4458-91DC-CE655197EDE4}" type="slidenum">
              <a:rPr lang="fr-FR" smtClean="0"/>
              <a:pPr/>
              <a:t>47</a:t>
            </a:fld>
            <a:endParaRPr lang="fr-FR"/>
          </a:p>
        </p:txBody>
      </p:sp>
      <p:pic>
        <p:nvPicPr>
          <p:cNvPr id="3" name="Image 2">
            <a:extLst>
              <a:ext uri="{FF2B5EF4-FFF2-40B4-BE49-F238E27FC236}">
                <a16:creationId xmlns:a16="http://schemas.microsoft.com/office/drawing/2014/main" id="{CCA08727-59E7-D605-5E98-2246FCFCEC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823" y="84808"/>
            <a:ext cx="3209604" cy="3273160"/>
          </a:xfrm>
          <a:prstGeom prst="rect">
            <a:avLst/>
          </a:prstGeom>
        </p:spPr>
      </p:pic>
    </p:spTree>
    <p:extLst>
      <p:ext uri="{BB962C8B-B14F-4D97-AF65-F5344CB8AC3E}">
        <p14:creationId xmlns:p14="http://schemas.microsoft.com/office/powerpoint/2010/main" val="14659234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10CB-99DA-4256-8DE9-D323BCF51B86}"/>
              </a:ext>
            </a:extLst>
          </p:cNvPr>
          <p:cNvSpPr txBox="1">
            <a:spLocks/>
          </p:cNvSpPr>
          <p:nvPr/>
        </p:nvSpPr>
        <p:spPr bwMode="auto">
          <a:xfrm>
            <a:off x="1363350" y="3429000"/>
            <a:ext cx="9465300" cy="1667256"/>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fr-FR" sz="2400" dirty="0">
                <a:latin typeface="Times New Roman" panose="02020603050405020304" pitchFamily="18" charset="0"/>
                <a:cs typeface="Times New Roman" panose="02020603050405020304" pitchFamily="18" charset="0"/>
              </a:rPr>
              <a:t>A la Cène, nous sommes bien dans le contexte d’un repas liturgique, dont nous sommes tous bénéficiaires et « acteurs » à la fois en tant que peuple de prêtres de par notre baptême. </a:t>
            </a:r>
            <a:endPar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ZoneTexte 5">
            <a:extLst>
              <a:ext uri="{FF2B5EF4-FFF2-40B4-BE49-F238E27FC236}">
                <a16:creationId xmlns:a16="http://schemas.microsoft.com/office/drawing/2014/main" id="{A759DBFA-057D-47B7-8C9F-DB9EBADC2AE7}"/>
              </a:ext>
            </a:extLst>
          </p:cNvPr>
          <p:cNvSpPr txBox="1"/>
          <p:nvPr/>
        </p:nvSpPr>
        <p:spPr>
          <a:xfrm>
            <a:off x="206712" y="124589"/>
            <a:ext cx="1768002"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Coupe </a:t>
            </a:r>
            <a:endParaRPr lang="fr-FR" dirty="0"/>
          </a:p>
        </p:txBody>
      </p:sp>
      <p:sp>
        <p:nvSpPr>
          <p:cNvPr id="3" name="Espace réservé du numéro de diapositive 2">
            <a:extLst>
              <a:ext uri="{FF2B5EF4-FFF2-40B4-BE49-F238E27FC236}">
                <a16:creationId xmlns:a16="http://schemas.microsoft.com/office/drawing/2014/main" id="{90839B65-4014-DFC8-B888-216FBBBFE1C9}"/>
              </a:ext>
            </a:extLst>
          </p:cNvPr>
          <p:cNvSpPr>
            <a:spLocks noGrp="1"/>
          </p:cNvSpPr>
          <p:nvPr>
            <p:ph type="sldNum" sz="quarter" idx="12"/>
          </p:nvPr>
        </p:nvSpPr>
        <p:spPr/>
        <p:txBody>
          <a:bodyPr/>
          <a:lstStyle/>
          <a:p>
            <a:fld id="{A681D701-067C-4458-91DC-CE655197EDE4}" type="slidenum">
              <a:rPr lang="fr-FR" smtClean="0"/>
              <a:pPr/>
              <a:t>48</a:t>
            </a:fld>
            <a:endParaRPr lang="fr-FR"/>
          </a:p>
        </p:txBody>
      </p:sp>
      <p:pic>
        <p:nvPicPr>
          <p:cNvPr id="4" name="Image 3">
            <a:extLst>
              <a:ext uri="{FF2B5EF4-FFF2-40B4-BE49-F238E27FC236}">
                <a16:creationId xmlns:a16="http://schemas.microsoft.com/office/drawing/2014/main" id="{E07198DC-69EE-6344-1BBF-C959A08773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5901" y="-187060"/>
            <a:ext cx="3209604" cy="3273160"/>
          </a:xfrm>
          <a:prstGeom prst="rect">
            <a:avLst/>
          </a:prstGeom>
        </p:spPr>
      </p:pic>
    </p:spTree>
    <p:extLst>
      <p:ext uri="{BB962C8B-B14F-4D97-AF65-F5344CB8AC3E}">
        <p14:creationId xmlns:p14="http://schemas.microsoft.com/office/powerpoint/2010/main" val="12146191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4317F7-EC36-436B-8770-1B96C19E7EB4}"/>
              </a:ext>
            </a:extLst>
          </p:cNvPr>
          <p:cNvSpPr txBox="1">
            <a:spLocks/>
          </p:cNvSpPr>
          <p:nvPr/>
        </p:nvSpPr>
        <p:spPr bwMode="auto">
          <a:xfrm>
            <a:off x="681788" y="2810577"/>
            <a:ext cx="7060795" cy="1390719"/>
          </a:xfrm>
          <a:prstGeom prst="roundRect">
            <a:avLst/>
          </a:prstGeom>
          <a:noFill/>
          <a:ln w="76200">
            <a:solidFill>
              <a:srgbClr val="0070C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2400" dirty="0">
                <a:solidFill>
                  <a:srgbClr val="FF0000"/>
                </a:solidFill>
                <a:latin typeface="Times New Roman" panose="02020603050405020304" pitchFamily="18" charset="0"/>
                <a:ea typeface="Calibri" panose="020F0502020204030204" pitchFamily="34" charset="0"/>
              </a:rPr>
              <a:t>17 </a:t>
            </a:r>
            <a:r>
              <a:rPr lang="fr-FR" sz="2400" dirty="0">
                <a:latin typeface="Times New Roman" panose="02020603050405020304" pitchFamily="18" charset="0"/>
                <a:ea typeface="Calibri" panose="020F0502020204030204" pitchFamily="34" charset="0"/>
              </a:rPr>
              <a:t>Alors, ayant reçu une coupe et rendu grâce, il dit : </a:t>
            </a:r>
            <a:br>
              <a:rPr lang="fr-FR" sz="2400" dirty="0">
                <a:latin typeface="Times New Roman" panose="02020603050405020304" pitchFamily="18" charset="0"/>
                <a:ea typeface="Calibri" panose="020F0502020204030204" pitchFamily="34" charset="0"/>
              </a:rPr>
            </a:br>
            <a:r>
              <a:rPr lang="fr-FR" sz="2400" dirty="0">
                <a:solidFill>
                  <a:srgbClr val="FF0000"/>
                </a:solidFill>
                <a:latin typeface="Times New Roman" panose="02020603050405020304" pitchFamily="18" charset="0"/>
                <a:ea typeface="Calibri" panose="020F0502020204030204" pitchFamily="34" charset="0"/>
              </a:rPr>
              <a:t>« Prenez ceci et partagez entre vous. »</a:t>
            </a:r>
            <a:endParaRPr lang="fr-FR" sz="2400" dirty="0">
              <a:latin typeface="Times New Roman" panose="02020603050405020304" pitchFamily="18" charset="0"/>
              <a:ea typeface="+mn-ea"/>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A226DCE0-5107-C57E-D814-265D4198956E}"/>
              </a:ext>
            </a:extLst>
          </p:cNvPr>
          <p:cNvSpPr>
            <a:spLocks noGrp="1"/>
          </p:cNvSpPr>
          <p:nvPr>
            <p:ph type="sldNum" sz="quarter" idx="12"/>
          </p:nvPr>
        </p:nvSpPr>
        <p:spPr/>
        <p:txBody>
          <a:bodyPr/>
          <a:lstStyle/>
          <a:p>
            <a:fld id="{A681D701-067C-4458-91DC-CE655197EDE4}" type="slidenum">
              <a:rPr lang="fr-FR" smtClean="0"/>
              <a:pPr/>
              <a:t>49</a:t>
            </a:fld>
            <a:endParaRPr lang="fr-FR"/>
          </a:p>
        </p:txBody>
      </p:sp>
      <p:grpSp>
        <p:nvGrpSpPr>
          <p:cNvPr id="4" name="Groupe 3">
            <a:extLst>
              <a:ext uri="{FF2B5EF4-FFF2-40B4-BE49-F238E27FC236}">
                <a16:creationId xmlns:a16="http://schemas.microsoft.com/office/drawing/2014/main" id="{3373CA3D-3BB3-81E0-C4DA-1A30297354AC}"/>
              </a:ext>
            </a:extLst>
          </p:cNvPr>
          <p:cNvGrpSpPr/>
          <p:nvPr/>
        </p:nvGrpSpPr>
        <p:grpSpPr>
          <a:xfrm rot="1419174">
            <a:off x="8867925" y="1148499"/>
            <a:ext cx="2644775" cy="4714874"/>
            <a:chOff x="0" y="0"/>
            <a:chExt cx="2645328" cy="4715383"/>
          </a:xfrm>
        </p:grpSpPr>
        <p:pic>
          <p:nvPicPr>
            <p:cNvPr id="5" name="Image 4">
              <a:extLst>
                <a:ext uri="{FF2B5EF4-FFF2-40B4-BE49-F238E27FC236}">
                  <a16:creationId xmlns:a16="http://schemas.microsoft.com/office/drawing/2014/main" id="{07468604-68FB-0196-D50B-3662C582B7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005" y="2574289"/>
              <a:ext cx="1956278" cy="2141094"/>
            </a:xfrm>
            <a:prstGeom prst="rect">
              <a:avLst/>
            </a:prstGeom>
          </p:spPr>
        </p:pic>
        <p:pic>
          <p:nvPicPr>
            <p:cNvPr id="6" name="Image 5">
              <a:extLst>
                <a:ext uri="{FF2B5EF4-FFF2-40B4-BE49-F238E27FC236}">
                  <a16:creationId xmlns:a16="http://schemas.microsoft.com/office/drawing/2014/main" id="{839A6088-5CD1-19BD-30BE-C4C305FE41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645328" cy="2748651"/>
            </a:xfrm>
            <a:prstGeom prst="rect">
              <a:avLst/>
            </a:prstGeom>
          </p:spPr>
        </p:pic>
      </p:grpSp>
    </p:spTree>
    <p:extLst>
      <p:ext uri="{BB962C8B-B14F-4D97-AF65-F5344CB8AC3E}">
        <p14:creationId xmlns:p14="http://schemas.microsoft.com/office/powerpoint/2010/main" val="1431746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34086CE0-D125-4E0C-9580-E12ADC9B9D08}"/>
              </a:ext>
            </a:extLst>
          </p:cNvPr>
          <p:cNvSpPr txBox="1"/>
          <p:nvPr/>
        </p:nvSpPr>
        <p:spPr>
          <a:xfrm>
            <a:off x="501529" y="297313"/>
            <a:ext cx="2407640"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Préparer la pâque</a:t>
            </a:r>
            <a:endParaRPr lang="fr-FR" dirty="0">
              <a:solidFill>
                <a:srgbClr val="FF0000"/>
              </a:solidFill>
            </a:endParaRPr>
          </a:p>
        </p:txBody>
      </p:sp>
      <p:sp>
        <p:nvSpPr>
          <p:cNvPr id="3" name="Titre 1">
            <a:extLst>
              <a:ext uri="{FF2B5EF4-FFF2-40B4-BE49-F238E27FC236}">
                <a16:creationId xmlns:a16="http://schemas.microsoft.com/office/drawing/2014/main" id="{7EBAC28F-0597-12CA-157A-F974A491AB02}"/>
              </a:ext>
            </a:extLst>
          </p:cNvPr>
          <p:cNvSpPr txBox="1">
            <a:spLocks/>
          </p:cNvSpPr>
          <p:nvPr/>
        </p:nvSpPr>
        <p:spPr bwMode="auto">
          <a:xfrm>
            <a:off x="854009" y="3293918"/>
            <a:ext cx="10483982" cy="1619605"/>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sz="2400" dirty="0">
                <a:latin typeface="Times New Roman" panose="02020603050405020304" pitchFamily="18" charset="0"/>
                <a:cs typeface="Times New Roman" panose="02020603050405020304" pitchFamily="18" charset="0"/>
              </a:rPr>
              <a:t>Pâque est une fête juive qui commémore la </a:t>
            </a:r>
            <a:r>
              <a:rPr lang="fr-FR" sz="2400" b="1" dirty="0">
                <a:latin typeface="Times New Roman" panose="02020603050405020304" pitchFamily="18" charset="0"/>
                <a:cs typeface="Times New Roman" panose="02020603050405020304" pitchFamily="18" charset="0"/>
              </a:rPr>
              <a:t>sortie</a:t>
            </a:r>
            <a:r>
              <a:rPr lang="fr-FR" sz="2400" dirty="0">
                <a:latin typeface="Times New Roman" panose="02020603050405020304" pitchFamily="18" charset="0"/>
                <a:cs typeface="Times New Roman" panose="02020603050405020304" pitchFamily="18" charset="0"/>
              </a:rPr>
              <a:t> d’Egypte, la </a:t>
            </a:r>
            <a:r>
              <a:rPr lang="fr-FR" sz="2400" b="1" dirty="0">
                <a:latin typeface="Times New Roman" panose="02020603050405020304" pitchFamily="18" charset="0"/>
                <a:cs typeface="Times New Roman" panose="02020603050405020304" pitchFamily="18" charset="0"/>
              </a:rPr>
              <a:t>libération</a:t>
            </a:r>
            <a:r>
              <a:rPr lang="fr-FR" sz="2400" dirty="0">
                <a:latin typeface="Times New Roman" panose="02020603050405020304" pitchFamily="18" charset="0"/>
                <a:cs typeface="Times New Roman" panose="02020603050405020304" pitchFamily="18" charset="0"/>
              </a:rPr>
              <a:t>. </a:t>
            </a:r>
          </a:p>
          <a:p>
            <a:r>
              <a:rPr lang="fr-FR" sz="2400" u="sng" dirty="0">
                <a:solidFill>
                  <a:srgbClr val="0070C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Voir Repères Pessah</a:t>
            </a:r>
            <a:endParaRPr lang="fr-FR" sz="2400" i="1" dirty="0">
              <a:solidFill>
                <a:srgbClr val="0070C0"/>
              </a:solidFill>
              <a:latin typeface="Times New Roman" panose="02020603050405020304" pitchFamily="18"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4C47F808-4014-0FB7-4B4C-643B2AF52388}"/>
              </a:ext>
            </a:extLst>
          </p:cNvPr>
          <p:cNvSpPr>
            <a:spLocks noGrp="1"/>
          </p:cNvSpPr>
          <p:nvPr>
            <p:ph type="sldNum" sz="quarter" idx="12"/>
          </p:nvPr>
        </p:nvSpPr>
        <p:spPr/>
        <p:txBody>
          <a:bodyPr/>
          <a:lstStyle/>
          <a:p>
            <a:fld id="{A681D701-067C-4458-91DC-CE655197EDE4}" type="slidenum">
              <a:rPr lang="fr-FR" smtClean="0"/>
              <a:pPr/>
              <a:t>5</a:t>
            </a:fld>
            <a:endParaRPr lang="fr-FR"/>
          </a:p>
        </p:txBody>
      </p:sp>
      <p:pic>
        <p:nvPicPr>
          <p:cNvPr id="2" name="Image 1" descr="Une image contenant illustration, Dessin animé, Dessin d’enfant, dessin humoristique&#10;&#10;Description générée automatiquement">
            <a:extLst>
              <a:ext uri="{FF2B5EF4-FFF2-40B4-BE49-F238E27FC236}">
                <a16:creationId xmlns:a16="http://schemas.microsoft.com/office/drawing/2014/main" id="{5721BC7C-5339-94F6-AFE9-76F20E2102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30" y="1066337"/>
            <a:ext cx="3178366" cy="2227581"/>
          </a:xfrm>
          <a:prstGeom prst="rect">
            <a:avLst/>
          </a:prstGeom>
        </p:spPr>
      </p:pic>
    </p:spTree>
    <p:extLst>
      <p:ext uri="{BB962C8B-B14F-4D97-AF65-F5344CB8AC3E}">
        <p14:creationId xmlns:p14="http://schemas.microsoft.com/office/powerpoint/2010/main" val="31362622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D08E60-E226-40C6-9726-43722E963DB8}"/>
              </a:ext>
            </a:extLst>
          </p:cNvPr>
          <p:cNvSpPr txBox="1">
            <a:spLocks/>
          </p:cNvSpPr>
          <p:nvPr/>
        </p:nvSpPr>
        <p:spPr>
          <a:xfrm>
            <a:off x="953148" y="3625873"/>
            <a:ext cx="7214672" cy="512064"/>
          </a:xfrm>
          <a:prstGeom prst="roundRect">
            <a:avLst>
              <a:gd name="adj" fmla="val 16667"/>
            </a:avLst>
          </a:prstGeom>
          <a:ln w="76200">
            <a:solidFill>
              <a:srgbClr val="FF0000"/>
            </a:solidFill>
            <a:miter lim="800000"/>
            <a:headEnd/>
            <a:tailEnd/>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400">
                <a:latin typeface="Times New Roman" panose="02020603050405020304" pitchFamily="18" charset="0"/>
                <a:ea typeface="Calibri" panose="020F0502020204030204" pitchFamily="34" charset="0"/>
              </a:rPr>
              <a:t>Quel est le sens de ce partage ? </a:t>
            </a:r>
            <a:endParaRPr lang="fr-FR" altLang="fr-FR" sz="2400" dirty="0">
              <a:latin typeface="Times New Roman" panose="02020603050405020304" pitchFamily="18" charset="0"/>
              <a:cs typeface="Times New Roman" panose="02020603050405020304" pitchFamily="18" charset="0"/>
            </a:endParaRPr>
          </a:p>
        </p:txBody>
      </p:sp>
      <p:sp>
        <p:nvSpPr>
          <p:cNvPr id="4" name="ZoneTexte 3">
            <a:extLst>
              <a:ext uri="{FF2B5EF4-FFF2-40B4-BE49-F238E27FC236}">
                <a16:creationId xmlns:a16="http://schemas.microsoft.com/office/drawing/2014/main" id="{CAFF04C9-CB9B-4C8C-BC50-6EFF17B8B303}"/>
              </a:ext>
            </a:extLst>
          </p:cNvPr>
          <p:cNvSpPr txBox="1"/>
          <p:nvPr/>
        </p:nvSpPr>
        <p:spPr>
          <a:xfrm>
            <a:off x="423776" y="238979"/>
            <a:ext cx="3693111" cy="369332"/>
          </a:xfrm>
          <a:prstGeom prst="rect">
            <a:avLst/>
          </a:prstGeom>
          <a:noFill/>
        </p:spPr>
        <p:txBody>
          <a:bodyPr wrap="square">
            <a:spAutoFit/>
          </a:bodyPr>
          <a:lstStyle/>
          <a:p>
            <a:r>
              <a:rPr kumimoji="0" lang="fr-FR"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Prenez et partagez</a:t>
            </a:r>
            <a:endParaRPr lang="fr-FR" dirty="0"/>
          </a:p>
        </p:txBody>
      </p:sp>
      <p:sp>
        <p:nvSpPr>
          <p:cNvPr id="3" name="Espace réservé du numéro de diapositive 2">
            <a:extLst>
              <a:ext uri="{FF2B5EF4-FFF2-40B4-BE49-F238E27FC236}">
                <a16:creationId xmlns:a16="http://schemas.microsoft.com/office/drawing/2014/main" id="{F476F04B-0D01-11D9-4300-3C3BFA1AECCC}"/>
              </a:ext>
            </a:extLst>
          </p:cNvPr>
          <p:cNvSpPr>
            <a:spLocks noGrp="1"/>
          </p:cNvSpPr>
          <p:nvPr>
            <p:ph type="sldNum" sz="quarter" idx="12"/>
          </p:nvPr>
        </p:nvSpPr>
        <p:spPr/>
        <p:txBody>
          <a:bodyPr/>
          <a:lstStyle/>
          <a:p>
            <a:fld id="{A681D701-067C-4458-91DC-CE655197EDE4}" type="slidenum">
              <a:rPr lang="fr-FR" smtClean="0"/>
              <a:pPr/>
              <a:t>50</a:t>
            </a:fld>
            <a:endParaRPr lang="fr-FR"/>
          </a:p>
        </p:txBody>
      </p:sp>
      <p:grpSp>
        <p:nvGrpSpPr>
          <p:cNvPr id="5" name="Groupe 4">
            <a:extLst>
              <a:ext uri="{FF2B5EF4-FFF2-40B4-BE49-F238E27FC236}">
                <a16:creationId xmlns:a16="http://schemas.microsoft.com/office/drawing/2014/main" id="{754E1C8C-7DA7-4893-CC95-55D28BEC7BF9}"/>
              </a:ext>
            </a:extLst>
          </p:cNvPr>
          <p:cNvGrpSpPr/>
          <p:nvPr/>
        </p:nvGrpSpPr>
        <p:grpSpPr>
          <a:xfrm rot="1024674">
            <a:off x="9056768" y="1133551"/>
            <a:ext cx="2644775" cy="4714874"/>
            <a:chOff x="0" y="0"/>
            <a:chExt cx="2645328" cy="4715383"/>
          </a:xfrm>
        </p:grpSpPr>
        <p:pic>
          <p:nvPicPr>
            <p:cNvPr id="6" name="Image 5">
              <a:extLst>
                <a:ext uri="{FF2B5EF4-FFF2-40B4-BE49-F238E27FC236}">
                  <a16:creationId xmlns:a16="http://schemas.microsoft.com/office/drawing/2014/main" id="{9B5ED35E-5292-15CC-3FD4-A51B6CA122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005" y="2574289"/>
              <a:ext cx="1956278" cy="2141094"/>
            </a:xfrm>
            <a:prstGeom prst="rect">
              <a:avLst/>
            </a:prstGeom>
          </p:spPr>
        </p:pic>
        <p:pic>
          <p:nvPicPr>
            <p:cNvPr id="8" name="Image 7">
              <a:extLst>
                <a:ext uri="{FF2B5EF4-FFF2-40B4-BE49-F238E27FC236}">
                  <a16:creationId xmlns:a16="http://schemas.microsoft.com/office/drawing/2014/main" id="{0C8726F4-29C3-A20F-85D0-49F4389C2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645328" cy="2748651"/>
            </a:xfrm>
            <a:prstGeom prst="rect">
              <a:avLst/>
            </a:prstGeom>
          </p:spPr>
        </p:pic>
      </p:grpSp>
    </p:spTree>
    <p:extLst>
      <p:ext uri="{BB962C8B-B14F-4D97-AF65-F5344CB8AC3E}">
        <p14:creationId xmlns:p14="http://schemas.microsoft.com/office/powerpoint/2010/main" val="36878204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D263FC-E9ED-4927-A808-FFF2FE135098}"/>
              </a:ext>
            </a:extLst>
          </p:cNvPr>
          <p:cNvSpPr txBox="1">
            <a:spLocks/>
          </p:cNvSpPr>
          <p:nvPr/>
        </p:nvSpPr>
        <p:spPr bwMode="auto">
          <a:xfrm>
            <a:off x="695960" y="4730530"/>
            <a:ext cx="11257280" cy="1164389"/>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Il s’agit de partager la coupe mais aussi de donner du sens au partage de cette coupe : elle rappelle la sortie d’Egypte, la sanctification de 7</a:t>
            </a:r>
            <a:r>
              <a:rPr lang="fr-FR" sz="2400" baseline="30000" dirty="0">
                <a:latin typeface="Times New Roman" panose="02020603050405020304" pitchFamily="18" charset="0"/>
                <a:ea typeface="Calibri" panose="020F0502020204030204" pitchFamily="34" charset="0"/>
                <a:cs typeface="Times New Roman" panose="02020603050405020304" pitchFamily="18" charset="0"/>
              </a:rPr>
              <a:t>ème</a:t>
            </a:r>
            <a:r>
              <a:rPr lang="fr-FR" sz="2400" dirty="0">
                <a:latin typeface="Times New Roman" panose="02020603050405020304" pitchFamily="18" charset="0"/>
                <a:ea typeface="Calibri" panose="020F0502020204030204" pitchFamily="34" charset="0"/>
                <a:cs typeface="Times New Roman" panose="02020603050405020304" pitchFamily="18" charset="0"/>
              </a:rPr>
              <a:t> jour. </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0DC9F024-96FF-4381-8BF8-EA6534C32A77}"/>
              </a:ext>
            </a:extLst>
          </p:cNvPr>
          <p:cNvSpPr txBox="1"/>
          <p:nvPr/>
        </p:nvSpPr>
        <p:spPr>
          <a:xfrm>
            <a:off x="611080" y="323191"/>
            <a:ext cx="3549588"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Prenez et partagez</a:t>
            </a:r>
            <a:endParaRPr lang="fr-FR" dirty="0"/>
          </a:p>
        </p:txBody>
      </p:sp>
      <p:sp>
        <p:nvSpPr>
          <p:cNvPr id="3" name="Espace réservé du numéro de diapositive 2">
            <a:extLst>
              <a:ext uri="{FF2B5EF4-FFF2-40B4-BE49-F238E27FC236}">
                <a16:creationId xmlns:a16="http://schemas.microsoft.com/office/drawing/2014/main" id="{64F885D6-8047-3DB7-2877-DC1AB645904E}"/>
              </a:ext>
            </a:extLst>
          </p:cNvPr>
          <p:cNvSpPr>
            <a:spLocks noGrp="1"/>
          </p:cNvSpPr>
          <p:nvPr>
            <p:ph type="sldNum" sz="quarter" idx="12"/>
          </p:nvPr>
        </p:nvSpPr>
        <p:spPr/>
        <p:txBody>
          <a:bodyPr/>
          <a:lstStyle/>
          <a:p>
            <a:fld id="{A681D701-067C-4458-91DC-CE655197EDE4}" type="slidenum">
              <a:rPr lang="fr-FR" smtClean="0"/>
              <a:pPr/>
              <a:t>51</a:t>
            </a:fld>
            <a:endParaRPr lang="fr-FR"/>
          </a:p>
        </p:txBody>
      </p:sp>
      <p:grpSp>
        <p:nvGrpSpPr>
          <p:cNvPr id="4" name="Groupe 3">
            <a:extLst>
              <a:ext uri="{FF2B5EF4-FFF2-40B4-BE49-F238E27FC236}">
                <a16:creationId xmlns:a16="http://schemas.microsoft.com/office/drawing/2014/main" id="{754E1C8C-7DA7-4893-CC95-55D28BEC7BF9}"/>
              </a:ext>
            </a:extLst>
          </p:cNvPr>
          <p:cNvGrpSpPr/>
          <p:nvPr/>
        </p:nvGrpSpPr>
        <p:grpSpPr>
          <a:xfrm rot="1736082">
            <a:off x="9276038" y="247365"/>
            <a:ext cx="2510415" cy="3760210"/>
            <a:chOff x="0" y="0"/>
            <a:chExt cx="2645328" cy="4715383"/>
          </a:xfrm>
        </p:grpSpPr>
        <p:pic>
          <p:nvPicPr>
            <p:cNvPr id="5" name="Image 4">
              <a:extLst>
                <a:ext uri="{FF2B5EF4-FFF2-40B4-BE49-F238E27FC236}">
                  <a16:creationId xmlns:a16="http://schemas.microsoft.com/office/drawing/2014/main" id="{9B5ED35E-5292-15CC-3FD4-A51B6CA122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005" y="2574289"/>
              <a:ext cx="1956278" cy="2141094"/>
            </a:xfrm>
            <a:prstGeom prst="rect">
              <a:avLst/>
            </a:prstGeom>
          </p:spPr>
        </p:pic>
        <p:pic>
          <p:nvPicPr>
            <p:cNvPr id="6" name="Image 5">
              <a:extLst>
                <a:ext uri="{FF2B5EF4-FFF2-40B4-BE49-F238E27FC236}">
                  <a16:creationId xmlns:a16="http://schemas.microsoft.com/office/drawing/2014/main" id="{0C8726F4-29C3-A20F-85D0-49F4389C2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645328" cy="2748651"/>
            </a:xfrm>
            <a:prstGeom prst="rect">
              <a:avLst/>
            </a:prstGeom>
          </p:spPr>
        </p:pic>
      </p:grpSp>
    </p:spTree>
    <p:extLst>
      <p:ext uri="{BB962C8B-B14F-4D97-AF65-F5344CB8AC3E}">
        <p14:creationId xmlns:p14="http://schemas.microsoft.com/office/powerpoint/2010/main" val="16465514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BA1BC8-5E8D-439D-8AEC-A6AED831E2C9}"/>
              </a:ext>
            </a:extLst>
          </p:cNvPr>
          <p:cNvSpPr txBox="1">
            <a:spLocks/>
          </p:cNvSpPr>
          <p:nvPr/>
        </p:nvSpPr>
        <p:spPr bwMode="auto">
          <a:xfrm>
            <a:off x="583013" y="1870415"/>
            <a:ext cx="11236125" cy="2229210"/>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5000"/>
              </a:lnSpc>
              <a:spcAft>
                <a:spcPts val="1000"/>
              </a:spcAft>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Partager la coupe, coupe reçue puis élevée par Jésus, Celui qui est le maître du repas, c’est entrer avec lui dans la sanctification, entrer dans le domaine de Dieu, prendre place à la table du Père, animés par l’Esprit filial qui nous fait dire « Abba ».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Boire à la coupe, celle du Christ, c’est consentir à partager sa condition de Fils. </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itre 1">
            <a:extLst>
              <a:ext uri="{FF2B5EF4-FFF2-40B4-BE49-F238E27FC236}">
                <a16:creationId xmlns:a16="http://schemas.microsoft.com/office/drawing/2014/main" id="{9EA9946B-BA9A-476B-8E57-82B3B5842BCC}"/>
              </a:ext>
            </a:extLst>
          </p:cNvPr>
          <p:cNvSpPr txBox="1">
            <a:spLocks/>
          </p:cNvSpPr>
          <p:nvPr/>
        </p:nvSpPr>
        <p:spPr bwMode="auto">
          <a:xfrm>
            <a:off x="583013" y="4929915"/>
            <a:ext cx="11236125" cy="936287"/>
          </a:xfrm>
          <a:prstGeom prst="roundRect">
            <a:avLst/>
          </a:prstGeom>
          <a:noFill/>
          <a:ln w="76200">
            <a:solidFill>
              <a:srgbClr val="FFC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0000"/>
              </a:lnSpc>
              <a:spcAft>
                <a:spcPts val="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Suis-je aujourd’hui dans l’attitude spirituelle d’accepter de prendre, de recevoir </a:t>
            </a:r>
          </a:p>
          <a:p>
            <a:pPr>
              <a:lnSpc>
                <a:spcPct val="110000"/>
              </a:lnSpc>
              <a:spcAft>
                <a:spcPts val="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et de partager cette condition filiale en Christ, Fils bien aimé du Père ? </a:t>
            </a:r>
          </a:p>
        </p:txBody>
      </p:sp>
      <p:sp>
        <p:nvSpPr>
          <p:cNvPr id="4" name="Espace réservé du numéro de diapositive 3">
            <a:extLst>
              <a:ext uri="{FF2B5EF4-FFF2-40B4-BE49-F238E27FC236}">
                <a16:creationId xmlns:a16="http://schemas.microsoft.com/office/drawing/2014/main" id="{01604125-2D6B-D620-D8A9-033ED2846B38}"/>
              </a:ext>
            </a:extLst>
          </p:cNvPr>
          <p:cNvSpPr>
            <a:spLocks noGrp="1"/>
          </p:cNvSpPr>
          <p:nvPr>
            <p:ph type="sldNum" sz="quarter" idx="12"/>
          </p:nvPr>
        </p:nvSpPr>
        <p:spPr/>
        <p:txBody>
          <a:bodyPr/>
          <a:lstStyle/>
          <a:p>
            <a:fld id="{A681D701-067C-4458-91DC-CE655197EDE4}" type="slidenum">
              <a:rPr lang="fr-FR" smtClean="0"/>
              <a:pPr/>
              <a:t>52</a:t>
            </a:fld>
            <a:endParaRPr lang="fr-FR"/>
          </a:p>
        </p:txBody>
      </p:sp>
      <p:sp>
        <p:nvSpPr>
          <p:cNvPr id="10" name="ZoneTexte 9">
            <a:extLst>
              <a:ext uri="{FF2B5EF4-FFF2-40B4-BE49-F238E27FC236}">
                <a16:creationId xmlns:a16="http://schemas.microsoft.com/office/drawing/2014/main" id="{AF631BE2-542E-F36C-0CF7-745A42FACF0A}"/>
              </a:ext>
            </a:extLst>
          </p:cNvPr>
          <p:cNvSpPr txBox="1"/>
          <p:nvPr/>
        </p:nvSpPr>
        <p:spPr>
          <a:xfrm>
            <a:off x="611080" y="323191"/>
            <a:ext cx="3549588"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Prenez et partagez</a:t>
            </a:r>
            <a:endParaRPr lang="fr-FR" dirty="0"/>
          </a:p>
        </p:txBody>
      </p:sp>
    </p:spTree>
    <p:extLst>
      <p:ext uri="{BB962C8B-B14F-4D97-AF65-F5344CB8AC3E}">
        <p14:creationId xmlns:p14="http://schemas.microsoft.com/office/powerpoint/2010/main" val="269645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1618667C-3076-0CFA-D7C4-2CB3097E66B8}"/>
              </a:ext>
            </a:extLst>
          </p:cNvPr>
          <p:cNvSpPr>
            <a:spLocks noGrp="1"/>
          </p:cNvSpPr>
          <p:nvPr>
            <p:ph type="sldNum" sz="quarter" idx="12"/>
          </p:nvPr>
        </p:nvSpPr>
        <p:spPr/>
        <p:txBody>
          <a:bodyPr/>
          <a:lstStyle/>
          <a:p>
            <a:fld id="{A681D701-067C-4458-91DC-CE655197EDE4}" type="slidenum">
              <a:rPr lang="fr-FR" smtClean="0"/>
              <a:pPr/>
              <a:t>53</a:t>
            </a:fld>
            <a:endParaRPr lang="fr-FR"/>
          </a:p>
        </p:txBody>
      </p:sp>
      <p:sp>
        <p:nvSpPr>
          <p:cNvPr id="4" name="ZoneTexte 3">
            <a:extLst>
              <a:ext uri="{FF2B5EF4-FFF2-40B4-BE49-F238E27FC236}">
                <a16:creationId xmlns:a16="http://schemas.microsoft.com/office/drawing/2014/main" id="{44B742F3-E39B-E84B-BFA5-C61B501CA3D5}"/>
              </a:ext>
            </a:extLst>
          </p:cNvPr>
          <p:cNvSpPr txBox="1"/>
          <p:nvPr/>
        </p:nvSpPr>
        <p:spPr>
          <a:xfrm>
            <a:off x="489160" y="298807"/>
            <a:ext cx="3549588"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Prenez et partagez</a:t>
            </a:r>
            <a:endParaRPr lang="fr-FR" dirty="0"/>
          </a:p>
        </p:txBody>
      </p:sp>
      <p:sp>
        <p:nvSpPr>
          <p:cNvPr id="8" name="ZoneTexte 7">
            <a:extLst>
              <a:ext uri="{FF2B5EF4-FFF2-40B4-BE49-F238E27FC236}">
                <a16:creationId xmlns:a16="http://schemas.microsoft.com/office/drawing/2014/main" id="{FD188C5C-72F2-0F91-FFBD-F65B527E05F2}"/>
              </a:ext>
            </a:extLst>
          </p:cNvPr>
          <p:cNvSpPr txBox="1"/>
          <p:nvPr/>
        </p:nvSpPr>
        <p:spPr>
          <a:xfrm>
            <a:off x="2109216" y="1228128"/>
            <a:ext cx="8400288" cy="2495555"/>
          </a:xfrm>
          <a:prstGeom prst="rect">
            <a:avLst/>
          </a:prstGeom>
          <a:noFill/>
        </p:spPr>
        <p:txBody>
          <a:bodyPr wrap="square">
            <a:spAutoFit/>
          </a:bodyPr>
          <a:lstStyle/>
          <a:p>
            <a:pPr>
              <a:lnSpc>
                <a:spcPct val="115000"/>
              </a:lnSpc>
              <a:spcAft>
                <a:spcPts val="1000"/>
              </a:spcAft>
            </a:pPr>
            <a:r>
              <a:rPr lang="fr-FR" sz="1800" b="1" dirty="0">
                <a:solidFill>
                  <a:srgbClr val="007E39"/>
                </a:solidFill>
                <a:effectLst/>
                <a:latin typeface="Times New Roman" panose="02020603050405020304" pitchFamily="18" charset="0"/>
                <a:ea typeface="Calibri" panose="020F0502020204030204" pitchFamily="34" charset="0"/>
                <a:cs typeface="Times New Roman" panose="02020603050405020304" pitchFamily="18" charset="0"/>
              </a:rPr>
              <a:t>Le seder La bénédiction de la coupe de vin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C’était le sixième jour. Et le ciel et la terre et tout ce qu’ils renferment étaient terminés. Le septième jour, Dieu avait achevé son œuvre, et il se reposa le septième jour de tout ce qu’il avait fait. Dieu bénit le septième jour et le sanctifia, car en ce jour le Seigneur se reposa de toutes les œuvres qu’il avait créés.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Times New Roman" panose="02020603050405020304" pitchFamily="18" charset="0"/>
                <a:ea typeface="Calibri" panose="020F0502020204030204" pitchFamily="34" charset="0"/>
              </a:rPr>
              <a:t>Sois loué, Seigneur, notre Dieu, roi de l’univers qui as créé le fruit de la vigne. »  Cahier Evangile 37 p 26-27 - </a:t>
            </a:r>
            <a:r>
              <a:rPr lang="fr-FR" sz="1800" dirty="0">
                <a:effectLst/>
                <a:latin typeface="Times New Roman" panose="02020603050405020304" pitchFamily="18" charset="0"/>
                <a:ea typeface="Times New Roman" panose="02020603050405020304" pitchFamily="18" charset="0"/>
              </a:rPr>
              <a:t>Vidéo </a:t>
            </a:r>
            <a:r>
              <a:rPr lang="fr-FR" sz="1800" dirty="0" err="1">
                <a:effectLst/>
                <a:latin typeface="Times New Roman" panose="02020603050405020304" pitchFamily="18" charset="0"/>
                <a:ea typeface="Times New Roman" panose="02020603050405020304" pitchFamily="18" charset="0"/>
              </a:rPr>
              <a:t>Kiddouch</a:t>
            </a:r>
            <a:endParaRPr lang="fr-FR" dirty="0"/>
          </a:p>
        </p:txBody>
      </p:sp>
      <p:sp>
        <p:nvSpPr>
          <p:cNvPr id="11" name="ZoneTexte 10">
            <a:extLst>
              <a:ext uri="{FF2B5EF4-FFF2-40B4-BE49-F238E27FC236}">
                <a16:creationId xmlns:a16="http://schemas.microsoft.com/office/drawing/2014/main" id="{A641F624-5F3A-469A-9121-208F200FE90E}"/>
              </a:ext>
            </a:extLst>
          </p:cNvPr>
          <p:cNvSpPr txBox="1"/>
          <p:nvPr/>
        </p:nvSpPr>
        <p:spPr>
          <a:xfrm>
            <a:off x="2003729" y="4670684"/>
            <a:ext cx="7421880" cy="369332"/>
          </a:xfrm>
          <a:prstGeom prst="rect">
            <a:avLst/>
          </a:prstGeom>
          <a:noFill/>
        </p:spPr>
        <p:txBody>
          <a:bodyPr wrap="square">
            <a:spAutoFit/>
          </a:bodyPr>
          <a:lstStyle/>
          <a:p>
            <a:r>
              <a:rPr lang="fr-FR" b="1" dirty="0">
                <a:solidFill>
                  <a:srgbClr val="007E39"/>
                </a:solidFill>
                <a:latin typeface="Times New Roman" panose="02020603050405020304" pitchFamily="18" charset="0"/>
                <a:cs typeface="Times New Roman" panose="02020603050405020304" pitchFamily="18" charset="0"/>
              </a:rPr>
              <a:t>Voir une </a:t>
            </a:r>
            <a:r>
              <a:rPr lang="fr-FR" b="1" dirty="0">
                <a:solidFill>
                  <a:srgbClr val="007E39"/>
                </a:solidFill>
                <a:latin typeface="Times New Roman" panose="02020603050405020304" pitchFamily="18" charset="0"/>
                <a:cs typeface="Times New Roman" panose="02020603050405020304" pitchFamily="18" charset="0"/>
                <a:hlinkClick r:id="rId3"/>
              </a:rPr>
              <a:t>conférence en vidéo sur le sens de Pessah aujourd'hui </a:t>
            </a:r>
            <a:endParaRPr lang="fr-FR" b="1" dirty="0">
              <a:solidFill>
                <a:srgbClr val="007E3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84556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2E5920-3029-465C-8F39-F55A0F45149E}"/>
              </a:ext>
            </a:extLst>
          </p:cNvPr>
          <p:cNvSpPr txBox="1">
            <a:spLocks/>
          </p:cNvSpPr>
          <p:nvPr/>
        </p:nvSpPr>
        <p:spPr bwMode="auto">
          <a:xfrm>
            <a:off x="966096" y="3429000"/>
            <a:ext cx="9102244" cy="1618303"/>
          </a:xfrm>
          <a:prstGeom prst="roundRect">
            <a:avLst/>
          </a:prstGeom>
          <a:noFill/>
          <a:ln w="76200">
            <a:solidFill>
              <a:srgbClr val="0070C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18 </a:t>
            </a:r>
            <a:r>
              <a:rPr lang="fr-FR" sz="2400" dirty="0">
                <a:latin typeface="Times New Roman" panose="02020603050405020304" pitchFamily="18" charset="0"/>
                <a:ea typeface="Calibri" panose="020F0502020204030204" pitchFamily="34" charset="0"/>
                <a:cs typeface="Times New Roman" panose="02020603050405020304" pitchFamily="18" charset="0"/>
              </a:rPr>
              <a:t>Car je vous le déclare : désormais, jamais plus je ne boirai </a:t>
            </a:r>
          </a:p>
          <a:p>
            <a:pPr algn="l">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du </a:t>
            </a:r>
            <a:r>
              <a:rPr lang="fr-FR"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fruit</a:t>
            </a:r>
            <a:r>
              <a:rPr lang="fr-FR" sz="2400" baseline="30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fr-FR"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de la vigne </a:t>
            </a:r>
            <a:r>
              <a:rPr lang="fr-FR" sz="2400" dirty="0">
                <a:latin typeface="Times New Roman" panose="02020603050405020304" pitchFamily="18" charset="0"/>
                <a:ea typeface="Calibri" panose="020F0502020204030204" pitchFamily="34" charset="0"/>
                <a:cs typeface="Times New Roman" panose="02020603050405020304" pitchFamily="18" charset="0"/>
              </a:rPr>
              <a:t>jusqu’à ce que le royaume de Dieu soit venu. »</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algn="l"/>
            <a:r>
              <a:rPr lang="fr-FR" sz="2400" baseline="30000" dirty="0">
                <a:solidFill>
                  <a:srgbClr val="FF0000"/>
                </a:solidFill>
                <a:latin typeface="Times New Roman" panose="02020603050405020304" pitchFamily="18" charset="0"/>
                <a:ea typeface="Calibri" panose="020F0502020204030204" pitchFamily="34" charset="0"/>
              </a:rPr>
              <a:t>1 produit</a:t>
            </a:r>
            <a:endParaRPr lang="fr-FR" sz="2400" dirty="0">
              <a:latin typeface="Times New Roman" panose="02020603050405020304" pitchFamily="18" charset="0"/>
              <a:ea typeface="+mn-ea"/>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7EE56F92-2875-DE63-AFCD-9E4A228D3A51}"/>
              </a:ext>
            </a:extLst>
          </p:cNvPr>
          <p:cNvSpPr>
            <a:spLocks noGrp="1"/>
          </p:cNvSpPr>
          <p:nvPr>
            <p:ph type="sldNum" sz="quarter" idx="12"/>
          </p:nvPr>
        </p:nvSpPr>
        <p:spPr/>
        <p:txBody>
          <a:bodyPr/>
          <a:lstStyle/>
          <a:p>
            <a:fld id="{A681D701-067C-4458-91DC-CE655197EDE4}" type="slidenum">
              <a:rPr lang="fr-FR" smtClean="0"/>
              <a:pPr/>
              <a:t>54</a:t>
            </a:fld>
            <a:endParaRPr lang="fr-FR"/>
          </a:p>
        </p:txBody>
      </p:sp>
      <p:pic>
        <p:nvPicPr>
          <p:cNvPr id="3" name="Image 2">
            <a:extLst>
              <a:ext uri="{FF2B5EF4-FFF2-40B4-BE49-F238E27FC236}">
                <a16:creationId xmlns:a16="http://schemas.microsoft.com/office/drawing/2014/main" id="{1A3D92DB-1E27-2CA2-E693-3241AC96CA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66771">
            <a:off x="7744165" y="1315718"/>
            <a:ext cx="3401559" cy="1915584"/>
          </a:xfrm>
          <a:prstGeom prst="rect">
            <a:avLst/>
          </a:prstGeom>
          <a:ln>
            <a:noFill/>
          </a:ln>
          <a:effectLst>
            <a:softEdge rad="112500"/>
          </a:effectLst>
        </p:spPr>
      </p:pic>
    </p:spTree>
    <p:extLst>
      <p:ext uri="{BB962C8B-B14F-4D97-AF65-F5344CB8AC3E}">
        <p14:creationId xmlns:p14="http://schemas.microsoft.com/office/powerpoint/2010/main" val="20547047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D08E60-E226-40C6-9726-43722E963DB8}"/>
              </a:ext>
            </a:extLst>
          </p:cNvPr>
          <p:cNvSpPr txBox="1">
            <a:spLocks/>
          </p:cNvSpPr>
          <p:nvPr/>
        </p:nvSpPr>
        <p:spPr>
          <a:xfrm>
            <a:off x="955964" y="3689466"/>
            <a:ext cx="7790813" cy="492838"/>
          </a:xfrm>
          <a:prstGeom prst="roundRect">
            <a:avLst>
              <a:gd name="adj" fmla="val 16667"/>
            </a:avLst>
          </a:prstGeom>
          <a:ln w="76200">
            <a:solidFill>
              <a:srgbClr val="FF0000"/>
            </a:solidFill>
            <a:miter lim="800000"/>
            <a:headEnd/>
            <a:tailEnd/>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altLang="fr-FR" sz="2400" dirty="0">
                <a:latin typeface="Times New Roman" panose="02020603050405020304" pitchFamily="18" charset="0"/>
                <a:cs typeface="Times New Roman" panose="02020603050405020304" pitchFamily="18" charset="0"/>
              </a:rPr>
              <a:t>Pourquoi ne plus boire du vin, fruit de la vigne  ? </a:t>
            </a:r>
          </a:p>
        </p:txBody>
      </p:sp>
      <p:sp>
        <p:nvSpPr>
          <p:cNvPr id="4" name="ZoneTexte 3">
            <a:extLst>
              <a:ext uri="{FF2B5EF4-FFF2-40B4-BE49-F238E27FC236}">
                <a16:creationId xmlns:a16="http://schemas.microsoft.com/office/drawing/2014/main" id="{CAFF04C9-CB9B-4C8C-BC50-6EFF17B8B303}"/>
              </a:ext>
            </a:extLst>
          </p:cNvPr>
          <p:cNvSpPr txBox="1"/>
          <p:nvPr/>
        </p:nvSpPr>
        <p:spPr>
          <a:xfrm>
            <a:off x="760395" y="362322"/>
            <a:ext cx="3693111"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Fruit de la vigne</a:t>
            </a:r>
            <a:endParaRPr lang="fr-FR" dirty="0"/>
          </a:p>
        </p:txBody>
      </p:sp>
      <p:sp>
        <p:nvSpPr>
          <p:cNvPr id="3" name="Espace réservé du numéro de diapositive 2">
            <a:extLst>
              <a:ext uri="{FF2B5EF4-FFF2-40B4-BE49-F238E27FC236}">
                <a16:creationId xmlns:a16="http://schemas.microsoft.com/office/drawing/2014/main" id="{2407B1FE-2443-1B74-9D94-C51941F3A840}"/>
              </a:ext>
            </a:extLst>
          </p:cNvPr>
          <p:cNvSpPr>
            <a:spLocks noGrp="1"/>
          </p:cNvSpPr>
          <p:nvPr>
            <p:ph type="sldNum" sz="quarter" idx="12"/>
          </p:nvPr>
        </p:nvSpPr>
        <p:spPr/>
        <p:txBody>
          <a:bodyPr/>
          <a:lstStyle/>
          <a:p>
            <a:fld id="{A681D701-067C-4458-91DC-CE655197EDE4}" type="slidenum">
              <a:rPr lang="fr-FR" smtClean="0"/>
              <a:pPr/>
              <a:t>55</a:t>
            </a:fld>
            <a:endParaRPr lang="fr-FR"/>
          </a:p>
        </p:txBody>
      </p:sp>
      <p:pic>
        <p:nvPicPr>
          <p:cNvPr id="5" name="Image 4">
            <a:extLst>
              <a:ext uri="{FF2B5EF4-FFF2-40B4-BE49-F238E27FC236}">
                <a16:creationId xmlns:a16="http://schemas.microsoft.com/office/drawing/2014/main" id="{E03A261D-0966-5881-9524-0D1DD27C3D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3725">
            <a:off x="7591290" y="1730461"/>
            <a:ext cx="3401559" cy="1915584"/>
          </a:xfrm>
          <a:prstGeom prst="rect">
            <a:avLst/>
          </a:prstGeom>
          <a:ln>
            <a:noFill/>
          </a:ln>
          <a:effectLst>
            <a:softEdge rad="112500"/>
          </a:effectLst>
        </p:spPr>
      </p:pic>
    </p:spTree>
    <p:extLst>
      <p:ext uri="{BB962C8B-B14F-4D97-AF65-F5344CB8AC3E}">
        <p14:creationId xmlns:p14="http://schemas.microsoft.com/office/powerpoint/2010/main" val="32691004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D263FC-E9ED-4927-A808-FFF2FE135098}"/>
              </a:ext>
            </a:extLst>
          </p:cNvPr>
          <p:cNvSpPr txBox="1">
            <a:spLocks/>
          </p:cNvSpPr>
          <p:nvPr/>
        </p:nvSpPr>
        <p:spPr bwMode="auto">
          <a:xfrm>
            <a:off x="465649" y="1457410"/>
            <a:ext cx="6551377" cy="535368"/>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fr-FR" sz="2500" dirty="0">
                <a:latin typeface="Times New Roman" panose="02020603050405020304" pitchFamily="18" charset="0"/>
                <a:cs typeface="Times New Roman" panose="02020603050405020304" pitchFamily="18" charset="0"/>
              </a:rPr>
              <a:t>Jésus ne boira plus de vin, mais versera son sang.</a:t>
            </a:r>
          </a:p>
        </p:txBody>
      </p:sp>
      <p:sp>
        <p:nvSpPr>
          <p:cNvPr id="3" name="ZoneTexte 2">
            <a:extLst>
              <a:ext uri="{FF2B5EF4-FFF2-40B4-BE49-F238E27FC236}">
                <a16:creationId xmlns:a16="http://schemas.microsoft.com/office/drawing/2014/main" id="{8CE6462B-B189-BE8F-9881-64C663C1CA1B}"/>
              </a:ext>
            </a:extLst>
          </p:cNvPr>
          <p:cNvSpPr txBox="1"/>
          <p:nvPr/>
        </p:nvSpPr>
        <p:spPr>
          <a:xfrm>
            <a:off x="760395" y="362322"/>
            <a:ext cx="3693111"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Fruit de la vigne</a:t>
            </a:r>
            <a:endParaRPr lang="fr-FR" dirty="0"/>
          </a:p>
        </p:txBody>
      </p:sp>
      <p:sp>
        <p:nvSpPr>
          <p:cNvPr id="4" name="Titre 1">
            <a:extLst>
              <a:ext uri="{FF2B5EF4-FFF2-40B4-BE49-F238E27FC236}">
                <a16:creationId xmlns:a16="http://schemas.microsoft.com/office/drawing/2014/main" id="{2B3C2004-6DA5-4829-F68A-5B93B263B4E8}"/>
              </a:ext>
            </a:extLst>
          </p:cNvPr>
          <p:cNvSpPr txBox="1">
            <a:spLocks/>
          </p:cNvSpPr>
          <p:nvPr/>
        </p:nvSpPr>
        <p:spPr bwMode="auto">
          <a:xfrm>
            <a:off x="465649" y="2795653"/>
            <a:ext cx="11257280" cy="1266693"/>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fr-FR" sz="2400" dirty="0">
                <a:latin typeface="Times New Roman" panose="02020603050405020304" pitchFamily="18" charset="0"/>
                <a:cs typeface="Times New Roman" panose="02020603050405020304" pitchFamily="18" charset="0"/>
              </a:rPr>
              <a:t>Cette expression fruit de la vigne est employée au cours de la formule de bénédiction du seder qui évoque la création et la sortie d’Egypte puis énonce : « Sois loué, Seigneur, notre Dieu, roi de l’univers qui as créé le fruit de la vigne »</a:t>
            </a:r>
          </a:p>
        </p:txBody>
      </p:sp>
      <p:sp>
        <p:nvSpPr>
          <p:cNvPr id="5" name="Espace réservé du numéro de diapositive 4">
            <a:extLst>
              <a:ext uri="{FF2B5EF4-FFF2-40B4-BE49-F238E27FC236}">
                <a16:creationId xmlns:a16="http://schemas.microsoft.com/office/drawing/2014/main" id="{59A51B5C-FEA6-512A-1466-F1C898893B18}"/>
              </a:ext>
            </a:extLst>
          </p:cNvPr>
          <p:cNvSpPr>
            <a:spLocks noGrp="1"/>
          </p:cNvSpPr>
          <p:nvPr>
            <p:ph type="sldNum" sz="quarter" idx="12"/>
          </p:nvPr>
        </p:nvSpPr>
        <p:spPr/>
        <p:txBody>
          <a:bodyPr/>
          <a:lstStyle/>
          <a:p>
            <a:fld id="{A681D701-067C-4458-91DC-CE655197EDE4}" type="slidenum">
              <a:rPr lang="fr-FR" smtClean="0"/>
              <a:pPr/>
              <a:t>56</a:t>
            </a:fld>
            <a:endParaRPr lang="fr-FR"/>
          </a:p>
        </p:txBody>
      </p:sp>
      <p:sp>
        <p:nvSpPr>
          <p:cNvPr id="6" name="Titre 1">
            <a:extLst>
              <a:ext uri="{FF2B5EF4-FFF2-40B4-BE49-F238E27FC236}">
                <a16:creationId xmlns:a16="http://schemas.microsoft.com/office/drawing/2014/main" id="{9E9CD533-24B0-2078-748B-740C5FCDE845}"/>
              </a:ext>
            </a:extLst>
          </p:cNvPr>
          <p:cNvSpPr txBox="1">
            <a:spLocks/>
          </p:cNvSpPr>
          <p:nvPr/>
        </p:nvSpPr>
        <p:spPr bwMode="auto">
          <a:xfrm>
            <a:off x="465649" y="4576001"/>
            <a:ext cx="11257280" cy="1266693"/>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fr-FR" sz="2400">
                <a:latin typeface="Times New Roman" panose="02020603050405020304" pitchFamily="18" charset="0"/>
                <a:cs typeface="Times New Roman" panose="02020603050405020304" pitchFamily="18" charset="0"/>
              </a:rPr>
              <a:t>A la messe, le prêtre dit une prière au moment de la présentation des dons qui rappelle cette formule : « Tu es béni Dieu de l’univers qui nous donnes ce vin, fruit de la vigne et du travail des hommes ; nous te le présentons : il deviendra le vin du Royaume éternel. » </a:t>
            </a:r>
            <a:endParaRPr lang="fr-FR" sz="2400" dirty="0">
              <a:latin typeface="Times New Roman" panose="02020603050405020304" pitchFamily="18" charset="0"/>
              <a:cs typeface="Times New Roman" panose="02020603050405020304" pitchFamily="18" charset="0"/>
            </a:endParaRPr>
          </a:p>
        </p:txBody>
      </p:sp>
      <p:pic>
        <p:nvPicPr>
          <p:cNvPr id="7" name="Image 6">
            <a:extLst>
              <a:ext uri="{FF2B5EF4-FFF2-40B4-BE49-F238E27FC236}">
                <a16:creationId xmlns:a16="http://schemas.microsoft.com/office/drawing/2014/main" id="{B915CB2F-871C-1CD8-B9D3-CB30B86788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26318">
            <a:off x="8124747" y="450407"/>
            <a:ext cx="2874428" cy="1618731"/>
          </a:xfrm>
          <a:prstGeom prst="rect">
            <a:avLst/>
          </a:prstGeom>
          <a:ln>
            <a:noFill/>
          </a:ln>
          <a:effectLst>
            <a:softEdge rad="112500"/>
          </a:effectLst>
        </p:spPr>
      </p:pic>
    </p:spTree>
    <p:extLst>
      <p:ext uri="{BB962C8B-B14F-4D97-AF65-F5344CB8AC3E}">
        <p14:creationId xmlns:p14="http://schemas.microsoft.com/office/powerpoint/2010/main" val="115718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BA1BC8-5E8D-439D-8AEC-A6AED831E2C9}"/>
              </a:ext>
            </a:extLst>
          </p:cNvPr>
          <p:cNvSpPr txBox="1">
            <a:spLocks/>
          </p:cNvSpPr>
          <p:nvPr/>
        </p:nvSpPr>
        <p:spPr bwMode="auto">
          <a:xfrm>
            <a:off x="1255775" y="4298970"/>
            <a:ext cx="9966877" cy="863706"/>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0000"/>
              </a:lnSpc>
              <a:spcAft>
                <a:spcPts val="0"/>
              </a:spcAft>
            </a:pPr>
            <a:r>
              <a:rPr lang="fr-FR" sz="2400" dirty="0">
                <a:latin typeface="Times New Roman" panose="02020603050405020304" pitchFamily="18" charset="0"/>
                <a:ea typeface="Calibri" panose="020F0502020204030204" pitchFamily="34" charset="0"/>
              </a:rPr>
              <a:t>Le vin terrestre n’est plus à boire quand le vin du royaume éternel est versé.</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D38D0B63-9EB0-8843-BBC7-3586A2912ADD}"/>
              </a:ext>
            </a:extLst>
          </p:cNvPr>
          <p:cNvSpPr txBox="1"/>
          <p:nvPr/>
        </p:nvSpPr>
        <p:spPr>
          <a:xfrm>
            <a:off x="760395" y="362322"/>
            <a:ext cx="3693111"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Fruit de la vigne</a:t>
            </a:r>
            <a:endParaRPr lang="fr-FR" dirty="0"/>
          </a:p>
        </p:txBody>
      </p:sp>
      <p:sp>
        <p:nvSpPr>
          <p:cNvPr id="6" name="Espace réservé du numéro de diapositive 5">
            <a:extLst>
              <a:ext uri="{FF2B5EF4-FFF2-40B4-BE49-F238E27FC236}">
                <a16:creationId xmlns:a16="http://schemas.microsoft.com/office/drawing/2014/main" id="{44ED72CD-AE7E-D472-2157-39C823871533}"/>
              </a:ext>
            </a:extLst>
          </p:cNvPr>
          <p:cNvSpPr>
            <a:spLocks noGrp="1"/>
          </p:cNvSpPr>
          <p:nvPr>
            <p:ph type="sldNum" sz="quarter" idx="12"/>
          </p:nvPr>
        </p:nvSpPr>
        <p:spPr/>
        <p:txBody>
          <a:bodyPr/>
          <a:lstStyle/>
          <a:p>
            <a:fld id="{A681D701-067C-4458-91DC-CE655197EDE4}" type="slidenum">
              <a:rPr lang="fr-FR" smtClean="0"/>
              <a:pPr/>
              <a:t>57</a:t>
            </a:fld>
            <a:endParaRPr lang="fr-FR"/>
          </a:p>
        </p:txBody>
      </p:sp>
      <p:pic>
        <p:nvPicPr>
          <p:cNvPr id="3" name="Image 2">
            <a:extLst>
              <a:ext uri="{FF2B5EF4-FFF2-40B4-BE49-F238E27FC236}">
                <a16:creationId xmlns:a16="http://schemas.microsoft.com/office/drawing/2014/main" id="{A13259B9-5CC9-DB85-27E7-5E102F7F72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29649">
            <a:off x="6021594" y="1163701"/>
            <a:ext cx="3721965" cy="2096020"/>
          </a:xfrm>
          <a:prstGeom prst="rect">
            <a:avLst/>
          </a:prstGeom>
          <a:ln>
            <a:noFill/>
          </a:ln>
          <a:effectLst>
            <a:softEdge rad="112500"/>
          </a:effectLst>
        </p:spPr>
      </p:pic>
    </p:spTree>
    <p:extLst>
      <p:ext uri="{BB962C8B-B14F-4D97-AF65-F5344CB8AC3E}">
        <p14:creationId xmlns:p14="http://schemas.microsoft.com/office/powerpoint/2010/main" val="8463217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2E5920-3029-465C-8F39-F55A0F45149E}"/>
              </a:ext>
            </a:extLst>
          </p:cNvPr>
          <p:cNvSpPr txBox="1">
            <a:spLocks/>
          </p:cNvSpPr>
          <p:nvPr/>
        </p:nvSpPr>
        <p:spPr bwMode="auto">
          <a:xfrm>
            <a:off x="618226" y="3007406"/>
            <a:ext cx="10955547" cy="1618303"/>
          </a:xfrm>
          <a:prstGeom prst="roundRect">
            <a:avLst/>
          </a:prstGeom>
          <a:noFill/>
          <a:ln w="76200">
            <a:solidFill>
              <a:srgbClr val="0070C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18 </a:t>
            </a:r>
            <a:r>
              <a:rPr lang="fr-FR" sz="2400" dirty="0">
                <a:latin typeface="Times New Roman" panose="02020603050405020304" pitchFamily="18" charset="0"/>
                <a:ea typeface="Calibri" panose="020F0502020204030204" pitchFamily="34" charset="0"/>
                <a:cs typeface="Times New Roman" panose="02020603050405020304" pitchFamily="18" charset="0"/>
              </a:rPr>
              <a:t>Car je vous le déclare : désormais, jamais plus je ne boirai du fruit</a:t>
            </a:r>
            <a:r>
              <a:rPr lang="fr-FR" sz="2400" baseline="30000" dirty="0">
                <a:latin typeface="Times New Roman" panose="02020603050405020304" pitchFamily="18" charset="0"/>
                <a:ea typeface="Calibri" panose="020F0502020204030204" pitchFamily="34" charset="0"/>
                <a:cs typeface="Times New Roman" panose="02020603050405020304" pitchFamily="18" charset="0"/>
              </a:rPr>
              <a:t>1</a:t>
            </a:r>
            <a:r>
              <a:rPr lang="fr-FR" sz="2400" dirty="0">
                <a:latin typeface="Times New Roman" panose="02020603050405020304" pitchFamily="18" charset="0"/>
                <a:ea typeface="Calibri" panose="020F0502020204030204" pitchFamily="34" charset="0"/>
                <a:cs typeface="Times New Roman" panose="02020603050405020304" pitchFamily="18" charset="0"/>
              </a:rPr>
              <a:t> de la vigne jusqu’à ce que </a:t>
            </a:r>
            <a:r>
              <a:rPr lang="fr-FR"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le royaume de Dieu </a:t>
            </a:r>
            <a:r>
              <a:rPr lang="fr-FR" sz="2400" dirty="0">
                <a:latin typeface="Times New Roman" panose="02020603050405020304" pitchFamily="18" charset="0"/>
                <a:ea typeface="Calibri" panose="020F0502020204030204" pitchFamily="34" charset="0"/>
                <a:cs typeface="Times New Roman" panose="02020603050405020304" pitchFamily="18" charset="0"/>
              </a:rPr>
              <a:t>soit venu. »</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algn="l"/>
            <a:r>
              <a:rPr lang="fr-FR" sz="2400" baseline="30000" dirty="0">
                <a:latin typeface="Times New Roman" panose="02020603050405020304" pitchFamily="18" charset="0"/>
                <a:ea typeface="Calibri" panose="020F0502020204030204" pitchFamily="34" charset="0"/>
              </a:rPr>
              <a:t>1 produit</a:t>
            </a:r>
            <a:endParaRPr lang="fr-FR" sz="2400" dirty="0">
              <a:latin typeface="Times New Roman" panose="02020603050405020304" pitchFamily="18" charset="0"/>
              <a:ea typeface="+mn-ea"/>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7EE56F92-2875-DE63-AFCD-9E4A228D3A51}"/>
              </a:ext>
            </a:extLst>
          </p:cNvPr>
          <p:cNvSpPr>
            <a:spLocks noGrp="1"/>
          </p:cNvSpPr>
          <p:nvPr>
            <p:ph type="sldNum" sz="quarter" idx="12"/>
          </p:nvPr>
        </p:nvSpPr>
        <p:spPr/>
        <p:txBody>
          <a:bodyPr/>
          <a:lstStyle/>
          <a:p>
            <a:fld id="{A681D701-067C-4458-91DC-CE655197EDE4}" type="slidenum">
              <a:rPr lang="fr-FR" smtClean="0"/>
              <a:pPr/>
              <a:t>58</a:t>
            </a:fld>
            <a:endParaRPr lang="fr-FR"/>
          </a:p>
        </p:txBody>
      </p:sp>
    </p:spTree>
    <p:extLst>
      <p:ext uri="{BB962C8B-B14F-4D97-AF65-F5344CB8AC3E}">
        <p14:creationId xmlns:p14="http://schemas.microsoft.com/office/powerpoint/2010/main" val="27756494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ED0F16-21AC-4C4C-8DE4-703EFCBDD39F}"/>
              </a:ext>
            </a:extLst>
          </p:cNvPr>
          <p:cNvSpPr txBox="1">
            <a:spLocks/>
          </p:cNvSpPr>
          <p:nvPr/>
        </p:nvSpPr>
        <p:spPr>
          <a:xfrm>
            <a:off x="2069431" y="4458226"/>
            <a:ext cx="8044147" cy="577728"/>
          </a:xfrm>
          <a:prstGeom prst="roundRect">
            <a:avLst>
              <a:gd name="adj" fmla="val 16667"/>
            </a:avLst>
          </a:prstGeom>
          <a:ln w="76200">
            <a:solidFill>
              <a:srgbClr val="FF0000"/>
            </a:solidFill>
            <a:miter lim="800000"/>
            <a:headEnd/>
            <a:tailEnd/>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Quel est ce royaume qui vient ?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ZoneTexte 8">
            <a:extLst>
              <a:ext uri="{FF2B5EF4-FFF2-40B4-BE49-F238E27FC236}">
                <a16:creationId xmlns:a16="http://schemas.microsoft.com/office/drawing/2014/main" id="{461B7BA3-7F04-4787-B68C-FFAE6CCB7B75}"/>
              </a:ext>
            </a:extLst>
          </p:cNvPr>
          <p:cNvSpPr txBox="1"/>
          <p:nvPr/>
        </p:nvSpPr>
        <p:spPr>
          <a:xfrm>
            <a:off x="576363" y="146729"/>
            <a:ext cx="2325333"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Times New Roman" panose="02020603050405020304" pitchFamily="18" charset="0"/>
              </a:rPr>
              <a:t>Royaume de Dieu </a:t>
            </a:r>
            <a:endParaRPr lang="fr-FR" dirty="0"/>
          </a:p>
        </p:txBody>
      </p:sp>
      <p:sp>
        <p:nvSpPr>
          <p:cNvPr id="4" name="Espace réservé du numéro de diapositive 3">
            <a:extLst>
              <a:ext uri="{FF2B5EF4-FFF2-40B4-BE49-F238E27FC236}">
                <a16:creationId xmlns:a16="http://schemas.microsoft.com/office/drawing/2014/main" id="{806A9BB2-8D86-0FC3-B792-4194A2A3A88E}"/>
              </a:ext>
            </a:extLst>
          </p:cNvPr>
          <p:cNvSpPr>
            <a:spLocks noGrp="1"/>
          </p:cNvSpPr>
          <p:nvPr>
            <p:ph type="sldNum" sz="quarter" idx="12"/>
          </p:nvPr>
        </p:nvSpPr>
        <p:spPr/>
        <p:txBody>
          <a:bodyPr/>
          <a:lstStyle/>
          <a:p>
            <a:fld id="{A681D701-067C-4458-91DC-CE655197EDE4}" type="slidenum">
              <a:rPr lang="fr-FR" smtClean="0"/>
              <a:pPr/>
              <a:t>59</a:t>
            </a:fld>
            <a:endParaRPr lang="fr-FR"/>
          </a:p>
        </p:txBody>
      </p:sp>
      <p:pic>
        <p:nvPicPr>
          <p:cNvPr id="3" name="Image 2">
            <a:extLst>
              <a:ext uri="{FF2B5EF4-FFF2-40B4-BE49-F238E27FC236}">
                <a16:creationId xmlns:a16="http://schemas.microsoft.com/office/drawing/2014/main" id="{66144B1D-4A0B-4339-3BF1-CB43D5754D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195631">
            <a:off x="478706" y="333709"/>
            <a:ext cx="3181451" cy="2223183"/>
          </a:xfrm>
          <a:prstGeom prst="rect">
            <a:avLst/>
          </a:prstGeom>
        </p:spPr>
      </p:pic>
    </p:spTree>
    <p:extLst>
      <p:ext uri="{BB962C8B-B14F-4D97-AF65-F5344CB8AC3E}">
        <p14:creationId xmlns:p14="http://schemas.microsoft.com/office/powerpoint/2010/main" val="3954028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49EFE80-2BFD-4CE2-ABB6-3F968F80FACB}"/>
              </a:ext>
            </a:extLst>
          </p:cNvPr>
          <p:cNvSpPr txBox="1"/>
          <p:nvPr/>
        </p:nvSpPr>
        <p:spPr>
          <a:xfrm>
            <a:off x="666389" y="165183"/>
            <a:ext cx="2407640"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Préparer la pâque</a:t>
            </a:r>
            <a:endParaRPr lang="fr-FR" dirty="0">
              <a:solidFill>
                <a:srgbClr val="FF0000"/>
              </a:solidFill>
            </a:endParaRPr>
          </a:p>
        </p:txBody>
      </p:sp>
      <p:sp>
        <p:nvSpPr>
          <p:cNvPr id="5" name="Titre 1">
            <a:extLst>
              <a:ext uri="{FF2B5EF4-FFF2-40B4-BE49-F238E27FC236}">
                <a16:creationId xmlns:a16="http://schemas.microsoft.com/office/drawing/2014/main" id="{949FAB0A-4487-4B6D-B085-04C52EE7427E}"/>
              </a:ext>
            </a:extLst>
          </p:cNvPr>
          <p:cNvSpPr txBox="1">
            <a:spLocks/>
          </p:cNvSpPr>
          <p:nvPr/>
        </p:nvSpPr>
        <p:spPr bwMode="auto">
          <a:xfrm>
            <a:off x="1365034" y="3738707"/>
            <a:ext cx="9726930" cy="1207366"/>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sz="2400" dirty="0">
                <a:latin typeface="Times New Roman" panose="02020603050405020304" pitchFamily="18" charset="0"/>
                <a:cs typeface="Times New Roman" panose="02020603050405020304" pitchFamily="18" charset="0"/>
              </a:rPr>
              <a:t>Jésus et ses disciples sont donc des juifs pratiquants. </a:t>
            </a:r>
          </a:p>
          <a:p>
            <a:r>
              <a:rPr lang="fr-FR" sz="2400" dirty="0">
                <a:latin typeface="Times New Roman" panose="02020603050405020304" pitchFamily="18" charset="0"/>
                <a:cs typeface="Times New Roman" panose="02020603050405020304" pitchFamily="18" charset="0"/>
              </a:rPr>
              <a:t>La Cène va s’enraciner dans un rite juif. </a:t>
            </a:r>
            <a:endParaRPr lang="fr-FR" sz="1800" dirty="0">
              <a:latin typeface="Times New Roman" panose="02020603050405020304" pitchFamily="18" charset="0"/>
              <a:cs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73FA8BA7-ACA3-455C-A493-ADAA365EE94E}"/>
              </a:ext>
            </a:extLst>
          </p:cNvPr>
          <p:cNvSpPr>
            <a:spLocks noGrp="1"/>
          </p:cNvSpPr>
          <p:nvPr>
            <p:ph type="sldNum" sz="quarter" idx="12"/>
          </p:nvPr>
        </p:nvSpPr>
        <p:spPr/>
        <p:txBody>
          <a:bodyPr/>
          <a:lstStyle/>
          <a:p>
            <a:fld id="{A681D701-067C-4458-91DC-CE655197EDE4}" type="slidenum">
              <a:rPr lang="fr-FR" smtClean="0"/>
              <a:pPr/>
              <a:t>6</a:t>
            </a:fld>
            <a:endParaRPr lang="fr-FR"/>
          </a:p>
        </p:txBody>
      </p:sp>
      <p:pic>
        <p:nvPicPr>
          <p:cNvPr id="6" name="Image 5" descr="Une image contenant illustration, Dessin animé, Dessin d’enfant, dessin humoristique&#10;&#10;Description générée automatiquement">
            <a:extLst>
              <a:ext uri="{FF2B5EF4-FFF2-40B4-BE49-F238E27FC236}">
                <a16:creationId xmlns:a16="http://schemas.microsoft.com/office/drawing/2014/main" id="{807A6AFF-8081-7FB6-3CB0-3CF243312B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9316" y="1434008"/>
            <a:ext cx="3178366" cy="2227581"/>
          </a:xfrm>
          <a:prstGeom prst="rect">
            <a:avLst/>
          </a:prstGeom>
        </p:spPr>
      </p:pic>
    </p:spTree>
    <p:extLst>
      <p:ext uri="{BB962C8B-B14F-4D97-AF65-F5344CB8AC3E}">
        <p14:creationId xmlns:p14="http://schemas.microsoft.com/office/powerpoint/2010/main" val="30749054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5F5296-1E25-4A7F-AE1D-232A523EF752}"/>
              </a:ext>
            </a:extLst>
          </p:cNvPr>
          <p:cNvSpPr txBox="1">
            <a:spLocks/>
          </p:cNvSpPr>
          <p:nvPr/>
        </p:nvSpPr>
        <p:spPr bwMode="auto">
          <a:xfrm>
            <a:off x="714749" y="3649849"/>
            <a:ext cx="10762502" cy="2241481"/>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Lorsque la 3ème coupe a été versée, le maître de maison prononce la bénédiction sur son repas : « Que le Dieu de miséricorde nous trouve dignes de l’époque messianique et de la vie éternelle du monde qui vient. Bénis sois-tu Seigneur notre Dieu, roi de l’univers, qui a créé le fruit de la vigne. »  </a:t>
            </a:r>
            <a:r>
              <a:rPr lang="fr-FR" sz="2400" b="1"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Cahiers Evangile 37 p 27 </a:t>
            </a:r>
            <a:endParaRPr lang="fr-FR" sz="2400" b="1"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6A7FA748-345B-4165-845B-D74F6B569518}"/>
              </a:ext>
            </a:extLst>
          </p:cNvPr>
          <p:cNvSpPr txBox="1"/>
          <p:nvPr/>
        </p:nvSpPr>
        <p:spPr>
          <a:xfrm>
            <a:off x="576363" y="146729"/>
            <a:ext cx="2154645"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Times New Roman" panose="02020603050405020304" pitchFamily="18" charset="0"/>
              </a:rPr>
              <a:t>Royaume de Dieu </a:t>
            </a:r>
            <a:endParaRPr lang="fr-FR" dirty="0"/>
          </a:p>
        </p:txBody>
      </p:sp>
      <p:sp>
        <p:nvSpPr>
          <p:cNvPr id="6" name="Espace réservé du numéro de diapositive 5">
            <a:extLst>
              <a:ext uri="{FF2B5EF4-FFF2-40B4-BE49-F238E27FC236}">
                <a16:creationId xmlns:a16="http://schemas.microsoft.com/office/drawing/2014/main" id="{EB7CA7AF-D183-6EA6-9AEE-8AE18B3CA6B7}"/>
              </a:ext>
            </a:extLst>
          </p:cNvPr>
          <p:cNvSpPr>
            <a:spLocks noGrp="1"/>
          </p:cNvSpPr>
          <p:nvPr>
            <p:ph type="sldNum" sz="quarter" idx="12"/>
          </p:nvPr>
        </p:nvSpPr>
        <p:spPr/>
        <p:txBody>
          <a:bodyPr/>
          <a:lstStyle/>
          <a:p>
            <a:fld id="{A681D701-067C-4458-91DC-CE655197EDE4}" type="slidenum">
              <a:rPr lang="fr-FR" smtClean="0"/>
              <a:pPr/>
              <a:t>60</a:t>
            </a:fld>
            <a:endParaRPr lang="fr-FR"/>
          </a:p>
        </p:txBody>
      </p:sp>
      <p:pic>
        <p:nvPicPr>
          <p:cNvPr id="3" name="Image 2">
            <a:extLst>
              <a:ext uri="{FF2B5EF4-FFF2-40B4-BE49-F238E27FC236}">
                <a16:creationId xmlns:a16="http://schemas.microsoft.com/office/drawing/2014/main" id="{8663F605-0A24-01F9-5FD2-2DBECC8006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195631">
            <a:off x="478706" y="333709"/>
            <a:ext cx="3181451" cy="2223183"/>
          </a:xfrm>
          <a:prstGeom prst="rect">
            <a:avLst/>
          </a:prstGeom>
        </p:spPr>
      </p:pic>
    </p:spTree>
    <p:extLst>
      <p:ext uri="{BB962C8B-B14F-4D97-AF65-F5344CB8AC3E}">
        <p14:creationId xmlns:p14="http://schemas.microsoft.com/office/powerpoint/2010/main" val="15828116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2108EC3-AE1A-4F5F-8411-49264756A4D6}"/>
              </a:ext>
            </a:extLst>
          </p:cNvPr>
          <p:cNvSpPr txBox="1"/>
          <p:nvPr/>
        </p:nvSpPr>
        <p:spPr>
          <a:xfrm>
            <a:off x="226167" y="19080"/>
            <a:ext cx="2419497"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Times New Roman" panose="02020603050405020304" pitchFamily="18" charset="0"/>
              </a:rPr>
              <a:t>Royaume de Dieu </a:t>
            </a:r>
            <a:endParaRPr lang="fr-FR" dirty="0"/>
          </a:p>
        </p:txBody>
      </p:sp>
      <p:sp>
        <p:nvSpPr>
          <p:cNvPr id="3" name="Titre 1">
            <a:extLst>
              <a:ext uri="{FF2B5EF4-FFF2-40B4-BE49-F238E27FC236}">
                <a16:creationId xmlns:a16="http://schemas.microsoft.com/office/drawing/2014/main" id="{84F3A6B0-FBDF-53D2-56CF-15A90E77A40F}"/>
              </a:ext>
            </a:extLst>
          </p:cNvPr>
          <p:cNvSpPr txBox="1">
            <a:spLocks/>
          </p:cNvSpPr>
          <p:nvPr/>
        </p:nvSpPr>
        <p:spPr bwMode="auto">
          <a:xfrm>
            <a:off x="606452" y="1441249"/>
            <a:ext cx="10747348" cy="1585920"/>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Jésus reprend cette formule liturgique juive.</a:t>
            </a:r>
            <a:br>
              <a:rPr lang="fr-FR" sz="2400" dirty="0">
                <a:latin typeface="Times New Roman" panose="02020603050405020304" pitchFamily="18" charset="0"/>
                <a:ea typeface="Calibri" panose="020F0502020204030204" pitchFamily="34" charset="0"/>
                <a:cs typeface="Times New Roman" panose="02020603050405020304" pitchFamily="18" charset="0"/>
              </a:rPr>
            </a:br>
            <a:r>
              <a:rPr lang="fr-FR" sz="2400" dirty="0">
                <a:latin typeface="Times New Roman" panose="02020603050405020304" pitchFamily="18" charset="0"/>
                <a:ea typeface="Calibri" panose="020F0502020204030204" pitchFamily="34" charset="0"/>
                <a:cs typeface="Times New Roman" panose="02020603050405020304" pitchFamily="18" charset="0"/>
              </a:rPr>
              <a:t> Il s’inscrit dans cette attente du royaume et annonce une nouveauté : </a:t>
            </a:r>
            <a:br>
              <a:rPr lang="fr-FR" sz="2400" dirty="0">
                <a:latin typeface="Times New Roman" panose="02020603050405020304" pitchFamily="18" charset="0"/>
                <a:ea typeface="Calibri" panose="020F0502020204030204" pitchFamily="34" charset="0"/>
                <a:cs typeface="Times New Roman" panose="02020603050405020304" pitchFamily="18" charset="0"/>
              </a:rPr>
            </a:br>
            <a:r>
              <a:rPr lang="fr-FR" sz="2400" dirty="0">
                <a:latin typeface="Times New Roman" panose="02020603050405020304" pitchFamily="18" charset="0"/>
                <a:ea typeface="Calibri" panose="020F0502020204030204" pitchFamily="34" charset="0"/>
                <a:cs typeface="Times New Roman" panose="02020603050405020304" pitchFamily="18" charset="0"/>
              </a:rPr>
              <a:t>son sang versé est annonce du royaume qui vient. </a:t>
            </a:r>
            <a:endParaRPr lang="fr-FR" sz="2400" dirty="0">
              <a:latin typeface="Times New Roman" panose="02020603050405020304" pitchFamily="18" charset="0"/>
              <a:cs typeface="Times New Roman" panose="02020603050405020304" pitchFamily="18" charset="0"/>
            </a:endParaRPr>
          </a:p>
        </p:txBody>
      </p:sp>
      <p:sp>
        <p:nvSpPr>
          <p:cNvPr id="6" name="Titre 1">
            <a:extLst>
              <a:ext uri="{FF2B5EF4-FFF2-40B4-BE49-F238E27FC236}">
                <a16:creationId xmlns:a16="http://schemas.microsoft.com/office/drawing/2014/main" id="{040EFAA6-C74F-F667-744E-47149FF720F1}"/>
              </a:ext>
            </a:extLst>
          </p:cNvPr>
          <p:cNvSpPr txBox="1">
            <a:spLocks/>
          </p:cNvSpPr>
          <p:nvPr/>
        </p:nvSpPr>
        <p:spPr bwMode="auto">
          <a:xfrm>
            <a:off x="606452" y="4244254"/>
            <a:ext cx="10894759" cy="1395948"/>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5000"/>
              </a:lnSpc>
              <a:spcAft>
                <a:spcPts val="1000"/>
              </a:spcAft>
            </a:pPr>
            <a:r>
              <a:rPr lang="fr-FR" sz="2400" dirty="0">
                <a:latin typeface="Times New Roman" panose="02020603050405020304" pitchFamily="18" charset="0"/>
                <a:ea typeface="Calibri" panose="020F0502020204030204" pitchFamily="34" charset="0"/>
              </a:rPr>
              <a:t>Un royaume où c’est Dieu qui se donne, </a:t>
            </a:r>
            <a:br>
              <a:rPr lang="fr-FR" sz="2400" dirty="0">
                <a:latin typeface="Times New Roman" panose="02020603050405020304" pitchFamily="18" charset="0"/>
                <a:ea typeface="Calibri" panose="020F0502020204030204" pitchFamily="34" charset="0"/>
              </a:rPr>
            </a:br>
            <a:r>
              <a:rPr lang="fr-FR" sz="2400" dirty="0">
                <a:latin typeface="Times New Roman" panose="02020603050405020304" pitchFamily="18" charset="0"/>
                <a:ea typeface="Calibri" panose="020F0502020204030204" pitchFamily="34" charset="0"/>
              </a:rPr>
              <a:t>qui donne sa propre vie et fait communier les hommes à sa propre table.</a:t>
            </a:r>
            <a:r>
              <a:rPr lang="fr-FR" sz="2400" dirty="0">
                <a:solidFill>
                  <a:srgbClr val="7030A0"/>
                </a:solidFill>
                <a:latin typeface="Times New Roman" panose="02020603050405020304" pitchFamily="18" charset="0"/>
                <a:ea typeface="Calibri" panose="020F0502020204030204" pitchFamily="34" charset="0"/>
              </a:rPr>
              <a:t> </a:t>
            </a:r>
            <a:endParaRPr lang="fr-FR" sz="2400" dirty="0">
              <a:latin typeface="Times New Roman" panose="02020603050405020304" pitchFamily="18" charset="0"/>
              <a:cs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C78EFFDA-24F8-6AC8-5B80-7BC6B7B7673B}"/>
              </a:ext>
            </a:extLst>
          </p:cNvPr>
          <p:cNvSpPr>
            <a:spLocks noGrp="1"/>
          </p:cNvSpPr>
          <p:nvPr>
            <p:ph type="sldNum" sz="quarter" idx="12"/>
          </p:nvPr>
        </p:nvSpPr>
        <p:spPr/>
        <p:txBody>
          <a:bodyPr/>
          <a:lstStyle/>
          <a:p>
            <a:fld id="{A681D701-067C-4458-91DC-CE655197EDE4}" type="slidenum">
              <a:rPr lang="fr-FR" smtClean="0"/>
              <a:pPr/>
              <a:t>61</a:t>
            </a:fld>
            <a:endParaRPr lang="fr-FR"/>
          </a:p>
        </p:txBody>
      </p:sp>
      <p:pic>
        <p:nvPicPr>
          <p:cNvPr id="4" name="Image 3">
            <a:extLst>
              <a:ext uri="{FF2B5EF4-FFF2-40B4-BE49-F238E27FC236}">
                <a16:creationId xmlns:a16="http://schemas.microsoft.com/office/drawing/2014/main" id="{DBEF8712-D25A-7E89-DCD2-30C98A61F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195631">
            <a:off x="1995150" y="17119"/>
            <a:ext cx="2026292" cy="1415963"/>
          </a:xfrm>
          <a:prstGeom prst="rect">
            <a:avLst/>
          </a:prstGeom>
        </p:spPr>
      </p:pic>
    </p:spTree>
    <p:extLst>
      <p:ext uri="{BB962C8B-B14F-4D97-AF65-F5344CB8AC3E}">
        <p14:creationId xmlns:p14="http://schemas.microsoft.com/office/powerpoint/2010/main" val="395579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4E267D-8277-40F5-9F4B-1D8CB11C23E1}"/>
              </a:ext>
            </a:extLst>
          </p:cNvPr>
          <p:cNvSpPr txBox="1">
            <a:spLocks/>
          </p:cNvSpPr>
          <p:nvPr/>
        </p:nvSpPr>
        <p:spPr bwMode="auto">
          <a:xfrm>
            <a:off x="1465277" y="3241411"/>
            <a:ext cx="9261445" cy="1416967"/>
          </a:xfrm>
          <a:prstGeom prst="roundRect">
            <a:avLst/>
          </a:prstGeom>
          <a:noFill/>
          <a:ln w="76200">
            <a:solidFill>
              <a:srgbClr val="0070C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fr-FR" sz="2800" dirty="0">
                <a:solidFill>
                  <a:srgbClr val="FF0000"/>
                </a:solidFill>
                <a:latin typeface="Times New Roman" panose="02020603050405020304" pitchFamily="18" charset="0"/>
                <a:ea typeface="Calibri" panose="020F0502020204030204" pitchFamily="34" charset="0"/>
              </a:rPr>
              <a:t>19 </a:t>
            </a:r>
            <a:r>
              <a:rPr lang="fr-FR" sz="2800" dirty="0">
                <a:solidFill>
                  <a:srgbClr val="000000"/>
                </a:solidFill>
                <a:latin typeface="Times New Roman" panose="02020603050405020304" pitchFamily="18" charset="0"/>
                <a:ea typeface="Calibri" panose="020F0502020204030204" pitchFamily="34" charset="0"/>
              </a:rPr>
              <a:t>Puis, </a:t>
            </a:r>
            <a:r>
              <a:rPr lang="fr-FR" sz="2800" dirty="0">
                <a:solidFill>
                  <a:srgbClr val="FF0000"/>
                </a:solidFill>
                <a:latin typeface="Times New Roman" panose="02020603050405020304" pitchFamily="18" charset="0"/>
                <a:ea typeface="Calibri" panose="020F0502020204030204" pitchFamily="34" charset="0"/>
              </a:rPr>
              <a:t>ayant pris du pain </a:t>
            </a:r>
            <a:r>
              <a:rPr lang="fr-FR" sz="2800" dirty="0">
                <a:solidFill>
                  <a:srgbClr val="000000"/>
                </a:solidFill>
                <a:latin typeface="Times New Roman" panose="02020603050405020304" pitchFamily="18" charset="0"/>
                <a:ea typeface="Calibri" panose="020F0502020204030204" pitchFamily="34" charset="0"/>
              </a:rPr>
              <a:t>et</a:t>
            </a:r>
            <a:r>
              <a:rPr lang="fr-FR" sz="2800" dirty="0">
                <a:solidFill>
                  <a:srgbClr val="FF0000"/>
                </a:solidFill>
                <a:latin typeface="Times New Roman" panose="02020603050405020304" pitchFamily="18" charset="0"/>
                <a:ea typeface="Calibri" panose="020F0502020204030204" pitchFamily="34" charset="0"/>
              </a:rPr>
              <a:t> </a:t>
            </a:r>
            <a:r>
              <a:rPr lang="fr-FR" sz="2800" dirty="0">
                <a:latin typeface="Times New Roman" panose="02020603050405020304" pitchFamily="18" charset="0"/>
                <a:ea typeface="Calibri" panose="020F0502020204030204" pitchFamily="34" charset="0"/>
              </a:rPr>
              <a:t>rendu grâce, il le rompit et le leur donna, en disant : « Ceci est mon corps, donné pour vous. Faites cela en mémoire de moi. </a:t>
            </a:r>
            <a:endParaRPr lang="fr-FR" sz="2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C902ABDB-FC8E-C05B-94FA-14B500C775C6}"/>
              </a:ext>
            </a:extLst>
          </p:cNvPr>
          <p:cNvSpPr>
            <a:spLocks noGrp="1"/>
          </p:cNvSpPr>
          <p:nvPr>
            <p:ph type="sldNum" sz="quarter" idx="12"/>
          </p:nvPr>
        </p:nvSpPr>
        <p:spPr/>
        <p:txBody>
          <a:bodyPr/>
          <a:lstStyle/>
          <a:p>
            <a:fld id="{A681D701-067C-4458-91DC-CE655197EDE4}" type="slidenum">
              <a:rPr lang="fr-FR" smtClean="0"/>
              <a:pPr/>
              <a:t>62</a:t>
            </a:fld>
            <a:endParaRPr lang="fr-FR"/>
          </a:p>
        </p:txBody>
      </p:sp>
      <p:pic>
        <p:nvPicPr>
          <p:cNvPr id="4" name="Image 3">
            <a:extLst>
              <a:ext uri="{FF2B5EF4-FFF2-40B4-BE49-F238E27FC236}">
                <a16:creationId xmlns:a16="http://schemas.microsoft.com/office/drawing/2014/main" id="{4D16A0A8-6531-DF89-3F81-75CD24E5E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895" y="214173"/>
            <a:ext cx="3079365" cy="2838095"/>
          </a:xfrm>
          <a:prstGeom prst="rect">
            <a:avLst/>
          </a:prstGeom>
        </p:spPr>
      </p:pic>
    </p:spTree>
    <p:extLst>
      <p:ext uri="{BB962C8B-B14F-4D97-AF65-F5344CB8AC3E}">
        <p14:creationId xmlns:p14="http://schemas.microsoft.com/office/powerpoint/2010/main" val="36643204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ED0F16-21AC-4C4C-8DE4-703EFCBDD39F}"/>
              </a:ext>
            </a:extLst>
          </p:cNvPr>
          <p:cNvSpPr txBox="1">
            <a:spLocks/>
          </p:cNvSpPr>
          <p:nvPr/>
        </p:nvSpPr>
        <p:spPr>
          <a:xfrm>
            <a:off x="3048635" y="3774567"/>
            <a:ext cx="6094730" cy="1552806"/>
          </a:xfrm>
          <a:prstGeom prst="roundRect">
            <a:avLst>
              <a:gd name="adj" fmla="val 16667"/>
            </a:avLst>
          </a:prstGeom>
          <a:ln w="76200">
            <a:solidFill>
              <a:srgbClr val="FF0000"/>
            </a:solidFill>
            <a:miter lim="800000"/>
            <a:headEnd/>
            <a:tailEnd/>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Pourquoi du pain ? </a:t>
            </a:r>
            <a:r>
              <a:rPr lang="fr-FR" sz="2000" dirty="0">
                <a:latin typeface="Calibri" panose="020F0502020204030204" pitchFamily="34" charset="0"/>
                <a:ea typeface="Calibri" panose="020F0502020204030204" pitchFamily="34" charset="0"/>
                <a:cs typeface="Times New Roman" panose="02020603050405020304" pitchFamily="18" charset="0"/>
              </a:rPr>
              <a:t> </a:t>
            </a:r>
            <a:r>
              <a:rPr lang="fr-FR" sz="2400" dirty="0">
                <a:latin typeface="Times New Roman" panose="02020603050405020304" pitchFamily="18" charset="0"/>
                <a:ea typeface="Calibri" panose="020F0502020204030204" pitchFamily="34" charset="0"/>
              </a:rPr>
              <a:t>Quel est ce pain ?</a:t>
            </a:r>
          </a:p>
          <a:p>
            <a:pPr>
              <a:lnSpc>
                <a:spcPct val="115000"/>
              </a:lnSpc>
              <a:spcAft>
                <a:spcPts val="1000"/>
              </a:spcAft>
            </a:pPr>
            <a:r>
              <a:rPr lang="fr-FR" sz="2400" dirty="0">
                <a:latin typeface="Times New Roman" panose="02020603050405020304" pitchFamily="18" charset="0"/>
                <a:ea typeface="Calibri" panose="020F0502020204030204" pitchFamily="34" charset="0"/>
              </a:rPr>
              <a:t> </a:t>
            </a:r>
            <a:endParaRPr lang="fr-FR" altLang="fr-FR" sz="2400" dirty="0">
              <a:latin typeface="Times New Roman" panose="02020603050405020304" pitchFamily="18" charset="0"/>
              <a:cs typeface="Times New Roman" panose="02020603050405020304" pitchFamily="18" charset="0"/>
            </a:endParaRPr>
          </a:p>
        </p:txBody>
      </p:sp>
      <p:sp>
        <p:nvSpPr>
          <p:cNvPr id="8" name="ZoneTexte 7">
            <a:extLst>
              <a:ext uri="{FF2B5EF4-FFF2-40B4-BE49-F238E27FC236}">
                <a16:creationId xmlns:a16="http://schemas.microsoft.com/office/drawing/2014/main" id="{E668C338-D5DF-43CD-A231-8EFE63C89383}"/>
              </a:ext>
            </a:extLst>
          </p:cNvPr>
          <p:cNvSpPr txBox="1"/>
          <p:nvPr/>
        </p:nvSpPr>
        <p:spPr>
          <a:xfrm>
            <a:off x="636833" y="257863"/>
            <a:ext cx="2029363"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Ayant pris du pain </a:t>
            </a:r>
            <a:endParaRPr lang="fr-FR" dirty="0"/>
          </a:p>
        </p:txBody>
      </p:sp>
      <p:sp>
        <p:nvSpPr>
          <p:cNvPr id="6" name="Espace réservé du numéro de diapositive 5">
            <a:extLst>
              <a:ext uri="{FF2B5EF4-FFF2-40B4-BE49-F238E27FC236}">
                <a16:creationId xmlns:a16="http://schemas.microsoft.com/office/drawing/2014/main" id="{0E24D851-00AC-E344-06F9-57A6A0D7465C}"/>
              </a:ext>
            </a:extLst>
          </p:cNvPr>
          <p:cNvSpPr>
            <a:spLocks noGrp="1"/>
          </p:cNvSpPr>
          <p:nvPr>
            <p:ph type="sldNum" sz="quarter" idx="12"/>
          </p:nvPr>
        </p:nvSpPr>
        <p:spPr/>
        <p:txBody>
          <a:bodyPr/>
          <a:lstStyle/>
          <a:p>
            <a:fld id="{A681D701-067C-4458-91DC-CE655197EDE4}" type="slidenum">
              <a:rPr lang="fr-FR" smtClean="0"/>
              <a:pPr/>
              <a:t>63</a:t>
            </a:fld>
            <a:endParaRPr lang="fr-FR"/>
          </a:p>
        </p:txBody>
      </p:sp>
      <p:pic>
        <p:nvPicPr>
          <p:cNvPr id="3" name="Image 2">
            <a:extLst>
              <a:ext uri="{FF2B5EF4-FFF2-40B4-BE49-F238E27FC236}">
                <a16:creationId xmlns:a16="http://schemas.microsoft.com/office/drawing/2014/main" id="{5B3ACB0E-CE72-D9C6-BFBA-9155E3233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0600" y="621678"/>
            <a:ext cx="3079365" cy="2838095"/>
          </a:xfrm>
          <a:prstGeom prst="rect">
            <a:avLst/>
          </a:prstGeom>
        </p:spPr>
      </p:pic>
    </p:spTree>
    <p:extLst>
      <p:ext uri="{BB962C8B-B14F-4D97-AF65-F5344CB8AC3E}">
        <p14:creationId xmlns:p14="http://schemas.microsoft.com/office/powerpoint/2010/main" val="25051096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5F5296-1E25-4A7F-AE1D-232A523EF752}"/>
              </a:ext>
            </a:extLst>
          </p:cNvPr>
          <p:cNvSpPr txBox="1">
            <a:spLocks/>
          </p:cNvSpPr>
          <p:nvPr/>
        </p:nvSpPr>
        <p:spPr bwMode="auto">
          <a:xfrm>
            <a:off x="453730" y="1261788"/>
            <a:ext cx="11284540" cy="2229305"/>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b="1" dirty="0">
                <a:latin typeface="Times New Roman" panose="02020603050405020304" pitchFamily="18" charset="0"/>
                <a:ea typeface="Calibri" panose="020F0502020204030204" pitchFamily="34" charset="0"/>
                <a:cs typeface="Times New Roman" panose="02020603050405020304" pitchFamily="18" charset="0"/>
              </a:rPr>
              <a:t>Deutéronome 16, 3</a:t>
            </a:r>
            <a:r>
              <a:rPr lang="fr-FR" sz="2400" i="1" dirty="0">
                <a:latin typeface="Times New Roman" panose="02020603050405020304" pitchFamily="18" charset="0"/>
                <a:ea typeface="Calibri" panose="020F0502020204030204" pitchFamily="34" charset="0"/>
                <a:cs typeface="Times New Roman" panose="02020603050405020304" pitchFamily="18" charset="0"/>
              </a:rPr>
              <a:t> Tu n’y mangeras pas de pain levé ; mais là, pendant sept jours, tu mangeras des pains sans levain – un pain de misère – car c’est en toute hâte que tu es sorti du pays d’Égypte : ceci, pour faire mémoire, tous les jours de ta vie, de ce jour où tu sortis du pays d’Égypte.</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F8CC86D0-61E8-C992-B6AA-5D9B7E069B70}"/>
              </a:ext>
            </a:extLst>
          </p:cNvPr>
          <p:cNvSpPr txBox="1"/>
          <p:nvPr/>
        </p:nvSpPr>
        <p:spPr>
          <a:xfrm>
            <a:off x="636833" y="257863"/>
            <a:ext cx="2029363"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Ayant pris du pain </a:t>
            </a:r>
            <a:endParaRPr lang="fr-FR" dirty="0"/>
          </a:p>
        </p:txBody>
      </p:sp>
      <p:sp>
        <p:nvSpPr>
          <p:cNvPr id="3" name="Espace réservé du numéro de diapositive 2">
            <a:extLst>
              <a:ext uri="{FF2B5EF4-FFF2-40B4-BE49-F238E27FC236}">
                <a16:creationId xmlns:a16="http://schemas.microsoft.com/office/drawing/2014/main" id="{51E787B1-FF90-2660-68F1-F71D8610783A}"/>
              </a:ext>
            </a:extLst>
          </p:cNvPr>
          <p:cNvSpPr>
            <a:spLocks noGrp="1"/>
          </p:cNvSpPr>
          <p:nvPr>
            <p:ph type="sldNum" sz="quarter" idx="12"/>
          </p:nvPr>
        </p:nvSpPr>
        <p:spPr/>
        <p:txBody>
          <a:bodyPr/>
          <a:lstStyle/>
          <a:p>
            <a:fld id="{A681D701-067C-4458-91DC-CE655197EDE4}" type="slidenum">
              <a:rPr lang="fr-FR" smtClean="0"/>
              <a:pPr/>
              <a:t>64</a:t>
            </a:fld>
            <a:endParaRPr lang="fr-FR"/>
          </a:p>
        </p:txBody>
      </p:sp>
      <p:sp>
        <p:nvSpPr>
          <p:cNvPr id="7" name="Titre 1">
            <a:extLst>
              <a:ext uri="{FF2B5EF4-FFF2-40B4-BE49-F238E27FC236}">
                <a16:creationId xmlns:a16="http://schemas.microsoft.com/office/drawing/2014/main" id="{F71323C8-F749-C919-3D44-774A840314AA}"/>
              </a:ext>
            </a:extLst>
          </p:cNvPr>
          <p:cNvSpPr txBox="1">
            <a:spLocks/>
          </p:cNvSpPr>
          <p:nvPr/>
        </p:nvSpPr>
        <p:spPr bwMode="auto">
          <a:xfrm>
            <a:off x="453730" y="3676182"/>
            <a:ext cx="11284540" cy="2923955"/>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b="1" dirty="0">
                <a:latin typeface="Times New Roman" panose="02020603050405020304" pitchFamily="18" charset="0"/>
                <a:ea typeface="Calibri" panose="020F0502020204030204" pitchFamily="34" charset="0"/>
                <a:cs typeface="Times New Roman" panose="02020603050405020304" pitchFamily="18" charset="0"/>
              </a:rPr>
              <a:t>Luc 9, 16</a:t>
            </a:r>
            <a:r>
              <a:rPr lang="fr-FR" sz="2400"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a:latin typeface="Times New Roman" panose="02020603050405020304" pitchFamily="18" charset="0"/>
                <a:ea typeface="Calibri" panose="020F0502020204030204" pitchFamily="34" charset="0"/>
                <a:cs typeface="Times New Roman" panose="02020603050405020304" pitchFamily="18" charset="0"/>
              </a:rPr>
              <a:t>Multiplication des pains</a:t>
            </a:r>
            <a:r>
              <a:rPr lang="fr-FR" sz="2400" dirty="0">
                <a:latin typeface="Times New Roman" panose="02020603050405020304" pitchFamily="18" charset="0"/>
                <a:ea typeface="Calibri" panose="020F0502020204030204" pitchFamily="34" charset="0"/>
                <a:cs typeface="Times New Roman" panose="02020603050405020304" pitchFamily="18" charset="0"/>
              </a:rPr>
              <a:t> </a:t>
            </a:r>
            <a:r>
              <a:rPr lang="fr-FR" sz="2400" i="1" dirty="0">
                <a:latin typeface="Times New Roman" panose="02020603050405020304" pitchFamily="18" charset="0"/>
                <a:ea typeface="Calibri" panose="020F0502020204030204" pitchFamily="34" charset="0"/>
                <a:cs typeface="Times New Roman" panose="02020603050405020304" pitchFamily="18" charset="0"/>
              </a:rPr>
              <a:t>Jésus prit les cinq pains et les deux poissons, et, levant les yeux au ciel, il prononça la bénédiction sur eux, les rompit et les donna à ses disciples pour qu’ils les distribuent à la foule.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1000"/>
              </a:spcAft>
            </a:pPr>
            <a:r>
              <a:rPr lang="fr-FR" sz="2400" b="1" dirty="0">
                <a:latin typeface="Times New Roman" panose="02020603050405020304" pitchFamily="18" charset="0"/>
                <a:ea typeface="Calibri" panose="020F0502020204030204" pitchFamily="34" charset="0"/>
                <a:cs typeface="Times New Roman" panose="02020603050405020304" pitchFamily="18" charset="0"/>
              </a:rPr>
              <a:t>Lors de la multiplication des pains, </a:t>
            </a:r>
            <a:r>
              <a:rPr lang="fr-FR" sz="2400" dirty="0">
                <a:latin typeface="Times New Roman" panose="02020603050405020304" pitchFamily="18" charset="0"/>
                <a:ea typeface="Calibri" panose="020F0502020204030204" pitchFamily="34" charset="0"/>
                <a:cs typeface="Times New Roman" panose="02020603050405020304" pitchFamily="18" charset="0"/>
              </a:rPr>
              <a:t>Jésus offre le pain venu du ciel, pain qui évoque le pain sans levain, pain de misère et la manne (« </a:t>
            </a:r>
            <a:r>
              <a:rPr lang="fr-FR" sz="2400" dirty="0" err="1">
                <a:latin typeface="Times New Roman" panose="02020603050405020304" pitchFamily="18" charset="0"/>
                <a:ea typeface="Calibri" panose="020F0502020204030204" pitchFamily="34" charset="0"/>
                <a:cs typeface="Times New Roman" panose="02020603050405020304" pitchFamily="18" charset="0"/>
              </a:rPr>
              <a:t>man’hou</a:t>
            </a:r>
            <a:r>
              <a:rPr lang="fr-FR" sz="2400" dirty="0">
                <a:latin typeface="Times New Roman" panose="02020603050405020304" pitchFamily="18" charset="0"/>
                <a:ea typeface="Calibri" panose="020F0502020204030204" pitchFamily="34" charset="0"/>
                <a:cs typeface="Times New Roman" panose="02020603050405020304" pitchFamily="18" charset="0"/>
              </a:rPr>
              <a:t> » littéralement :   qu’est-ce-que c’est ?)  du désert. Il fait les mêmes gestes qu’à la Cène. </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649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8CC86D0-61E8-C992-B6AA-5D9B7E069B70}"/>
              </a:ext>
            </a:extLst>
          </p:cNvPr>
          <p:cNvSpPr txBox="1"/>
          <p:nvPr/>
        </p:nvSpPr>
        <p:spPr>
          <a:xfrm>
            <a:off x="636833" y="257863"/>
            <a:ext cx="2029363"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Ayant pris du pain </a:t>
            </a:r>
            <a:endParaRPr lang="fr-FR" dirty="0"/>
          </a:p>
        </p:txBody>
      </p:sp>
      <p:sp>
        <p:nvSpPr>
          <p:cNvPr id="6" name="Titre 1">
            <a:extLst>
              <a:ext uri="{FF2B5EF4-FFF2-40B4-BE49-F238E27FC236}">
                <a16:creationId xmlns:a16="http://schemas.microsoft.com/office/drawing/2014/main" id="{7E198F03-2016-21B1-C258-208331E6306C}"/>
              </a:ext>
            </a:extLst>
          </p:cNvPr>
          <p:cNvSpPr txBox="1">
            <a:spLocks/>
          </p:cNvSpPr>
          <p:nvPr/>
        </p:nvSpPr>
        <p:spPr bwMode="auto">
          <a:xfrm>
            <a:off x="730084" y="3996468"/>
            <a:ext cx="10449401" cy="2270627"/>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fr-FR" sz="2400" b="1" dirty="0">
                <a:latin typeface="Times New Roman" panose="02020603050405020304" pitchFamily="18" charset="0"/>
                <a:cs typeface="Times New Roman" panose="02020603050405020304" pitchFamily="18" charset="0"/>
              </a:rPr>
              <a:t>A la messe, </a:t>
            </a:r>
            <a:r>
              <a:rPr lang="fr-FR" sz="2400" dirty="0">
                <a:latin typeface="Times New Roman" panose="02020603050405020304" pitchFamily="18" charset="0"/>
                <a:cs typeface="Times New Roman" panose="02020603050405020304" pitchFamily="18" charset="0"/>
              </a:rPr>
              <a:t>le prêtre invoque l’Esprit Saint (par une prière appelée l’Epiclèse) : </a:t>
            </a:r>
          </a:p>
          <a:p>
            <a:pPr algn="l"/>
            <a:r>
              <a:rPr lang="fr-FR" sz="2400" dirty="0">
                <a:latin typeface="Times New Roman" panose="02020603050405020304" pitchFamily="18" charset="0"/>
                <a:cs typeface="Times New Roman" panose="02020603050405020304" pitchFamily="18" charset="0"/>
              </a:rPr>
              <a:t>« Sanctifie ces offrandes en répandant sur elles ton Esprit ; qu’elles deviennent pour nous le corps et le sang de Jésus, le Christ, notre Seigneur ». </a:t>
            </a:r>
          </a:p>
          <a:p>
            <a:pPr algn="l"/>
            <a:r>
              <a:rPr lang="fr-FR" sz="2400" dirty="0">
                <a:latin typeface="Times New Roman" panose="02020603050405020304" pitchFamily="18" charset="0"/>
                <a:cs typeface="Times New Roman" panose="02020603050405020304" pitchFamily="18" charset="0"/>
              </a:rPr>
              <a:t>Puis il refait les mêmes gestes et reprend les mêmes paroles que ceux de Jésus</a:t>
            </a:r>
            <a:r>
              <a:rPr lang="fr-FR" sz="2400" b="1" dirty="0">
                <a:latin typeface="Times New Roman" panose="02020603050405020304" pitchFamily="18" charset="0"/>
                <a:cs typeface="Times New Roman" panose="02020603050405020304" pitchFamily="18" charset="0"/>
              </a:rPr>
              <a:t>. </a:t>
            </a:r>
            <a:endParaRPr lang="fr-FR" sz="2400" dirty="0">
              <a:latin typeface="Times New Roman" panose="02020603050405020304" pitchFamily="18" charset="0"/>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51E787B1-FF90-2660-68F1-F71D8610783A}"/>
              </a:ext>
            </a:extLst>
          </p:cNvPr>
          <p:cNvSpPr>
            <a:spLocks noGrp="1"/>
          </p:cNvSpPr>
          <p:nvPr>
            <p:ph type="sldNum" sz="quarter" idx="12"/>
          </p:nvPr>
        </p:nvSpPr>
        <p:spPr/>
        <p:txBody>
          <a:bodyPr/>
          <a:lstStyle/>
          <a:p>
            <a:fld id="{A681D701-067C-4458-91DC-CE655197EDE4}" type="slidenum">
              <a:rPr lang="fr-FR" smtClean="0"/>
              <a:pPr/>
              <a:t>65</a:t>
            </a:fld>
            <a:endParaRPr lang="fr-FR"/>
          </a:p>
        </p:txBody>
      </p:sp>
      <p:pic>
        <p:nvPicPr>
          <p:cNvPr id="2" name="Image 1">
            <a:extLst>
              <a:ext uri="{FF2B5EF4-FFF2-40B4-BE49-F238E27FC236}">
                <a16:creationId xmlns:a16="http://schemas.microsoft.com/office/drawing/2014/main" id="{6367316F-B098-DE18-4DC2-FEEFFA0D9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5103" y="590905"/>
            <a:ext cx="3079365" cy="2838095"/>
          </a:xfrm>
          <a:prstGeom prst="rect">
            <a:avLst/>
          </a:prstGeom>
        </p:spPr>
      </p:pic>
    </p:spTree>
    <p:extLst>
      <p:ext uri="{BB962C8B-B14F-4D97-AF65-F5344CB8AC3E}">
        <p14:creationId xmlns:p14="http://schemas.microsoft.com/office/powerpoint/2010/main" val="34657069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6EA8F4-5095-4470-974E-BC5F13E814EC}"/>
              </a:ext>
            </a:extLst>
          </p:cNvPr>
          <p:cNvSpPr txBox="1">
            <a:spLocks/>
          </p:cNvSpPr>
          <p:nvPr/>
        </p:nvSpPr>
        <p:spPr bwMode="auto">
          <a:xfrm>
            <a:off x="964092" y="1086900"/>
            <a:ext cx="10252548" cy="1209818"/>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Jésus prend ce pain, évoquant le pain qui n’est pas levé, un pain de misère, le pain des jours d’esclavage, des jours d’errance. Il va le réinterpréter. </a:t>
            </a:r>
            <a:endParaRPr lang="fr-FR"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8D1CA1D3-EE24-F48A-3FD0-49BD33FC9CC9}"/>
              </a:ext>
            </a:extLst>
          </p:cNvPr>
          <p:cNvSpPr txBox="1"/>
          <p:nvPr/>
        </p:nvSpPr>
        <p:spPr>
          <a:xfrm>
            <a:off x="636833" y="257863"/>
            <a:ext cx="2029363"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Ayant pris du pain </a:t>
            </a:r>
            <a:endParaRPr lang="fr-FR" dirty="0"/>
          </a:p>
        </p:txBody>
      </p:sp>
      <p:sp>
        <p:nvSpPr>
          <p:cNvPr id="3" name="Espace réservé du numéro de diapositive 2">
            <a:extLst>
              <a:ext uri="{FF2B5EF4-FFF2-40B4-BE49-F238E27FC236}">
                <a16:creationId xmlns:a16="http://schemas.microsoft.com/office/drawing/2014/main" id="{67CA899F-5164-DC16-2DC7-E97FD916315A}"/>
              </a:ext>
            </a:extLst>
          </p:cNvPr>
          <p:cNvSpPr>
            <a:spLocks noGrp="1"/>
          </p:cNvSpPr>
          <p:nvPr>
            <p:ph type="sldNum" sz="quarter" idx="12"/>
          </p:nvPr>
        </p:nvSpPr>
        <p:spPr/>
        <p:txBody>
          <a:bodyPr/>
          <a:lstStyle/>
          <a:p>
            <a:fld id="{A681D701-067C-4458-91DC-CE655197EDE4}" type="slidenum">
              <a:rPr lang="fr-FR" smtClean="0"/>
              <a:pPr/>
              <a:t>66</a:t>
            </a:fld>
            <a:endParaRPr lang="fr-FR"/>
          </a:p>
        </p:txBody>
      </p:sp>
      <p:sp>
        <p:nvSpPr>
          <p:cNvPr id="5" name="Titre 1">
            <a:extLst>
              <a:ext uri="{FF2B5EF4-FFF2-40B4-BE49-F238E27FC236}">
                <a16:creationId xmlns:a16="http://schemas.microsoft.com/office/drawing/2014/main" id="{85ABD659-5DA9-C19A-2E5E-5D33664EA90E}"/>
              </a:ext>
            </a:extLst>
          </p:cNvPr>
          <p:cNvSpPr txBox="1">
            <a:spLocks/>
          </p:cNvSpPr>
          <p:nvPr/>
        </p:nvSpPr>
        <p:spPr bwMode="auto">
          <a:xfrm>
            <a:off x="964092" y="2677499"/>
            <a:ext cx="10252548" cy="1209818"/>
          </a:xfrm>
          <a:prstGeom prst="roundRect">
            <a:avLst/>
          </a:prstGeom>
          <a:noFill/>
          <a:ln w="76200">
            <a:solidFill>
              <a:srgbClr val="FFC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Je peux aujourd’hui contempler le Christ qui prend du pain, qui prend ma vie afin de la remplir de la vie même de Dieu</a:t>
            </a:r>
            <a:r>
              <a:rPr lang="fr-FR"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endParaRPr lang="fr-FR"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itre 1">
            <a:extLst>
              <a:ext uri="{FF2B5EF4-FFF2-40B4-BE49-F238E27FC236}">
                <a16:creationId xmlns:a16="http://schemas.microsoft.com/office/drawing/2014/main" id="{74EF0E53-5E67-6DDA-D06F-B85D0AAF40AD}"/>
              </a:ext>
            </a:extLst>
          </p:cNvPr>
          <p:cNvSpPr txBox="1">
            <a:spLocks/>
          </p:cNvSpPr>
          <p:nvPr/>
        </p:nvSpPr>
        <p:spPr bwMode="auto">
          <a:xfrm>
            <a:off x="964092" y="4130378"/>
            <a:ext cx="10252548" cy="2419636"/>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5000"/>
              </a:lnSpc>
              <a:spcAft>
                <a:spcPts val="1000"/>
              </a:spcAft>
            </a:pPr>
            <a:r>
              <a:rPr lang="fr-FR" sz="2400">
                <a:latin typeface="Times New Roman" panose="02020603050405020304" pitchFamily="18" charset="0"/>
                <a:ea typeface="Calibri" panose="020F0502020204030204" pitchFamily="34" charset="0"/>
                <a:cs typeface="Times New Roman" panose="02020603050405020304" pitchFamily="18" charset="0"/>
              </a:rPr>
              <a:t>A la suite de la première invocation à l’Esprit (épiclèse) sur les espèces (pain et vin) par le prêtre, n’oublions pas la deuxième épiclèse : celle que fait le prêtre sur l’assemblée afin que nous devenions le Corps du Christ. Un corps appelé à être rompu, donné lors de l’envoi, au monde pour que ce dernier ait la vie.</a:t>
            </a:r>
            <a:endParaRPr lang="fr-FR" sz="20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705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4E267D-8277-40F5-9F4B-1D8CB11C23E1}"/>
              </a:ext>
            </a:extLst>
          </p:cNvPr>
          <p:cNvSpPr txBox="1">
            <a:spLocks/>
          </p:cNvSpPr>
          <p:nvPr/>
        </p:nvSpPr>
        <p:spPr bwMode="auto">
          <a:xfrm>
            <a:off x="1353434" y="2635124"/>
            <a:ext cx="9261445" cy="1416967"/>
          </a:xfrm>
          <a:prstGeom prst="roundRect">
            <a:avLst/>
          </a:prstGeom>
          <a:noFill/>
          <a:ln w="76200">
            <a:solidFill>
              <a:srgbClr val="0070C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fr-FR" sz="2800" dirty="0">
                <a:solidFill>
                  <a:srgbClr val="FF0000"/>
                </a:solidFill>
                <a:latin typeface="Times New Roman" panose="02020603050405020304" pitchFamily="18" charset="0"/>
                <a:ea typeface="Calibri" panose="020F0502020204030204" pitchFamily="34" charset="0"/>
              </a:rPr>
              <a:t>19 </a:t>
            </a:r>
            <a:r>
              <a:rPr lang="fr-FR" sz="2800" dirty="0">
                <a:solidFill>
                  <a:srgbClr val="000000"/>
                </a:solidFill>
                <a:latin typeface="Times New Roman" panose="02020603050405020304" pitchFamily="18" charset="0"/>
                <a:ea typeface="Calibri" panose="020F0502020204030204" pitchFamily="34" charset="0"/>
              </a:rPr>
              <a:t>Puis, </a:t>
            </a:r>
            <a:r>
              <a:rPr lang="fr-FR" sz="2800" dirty="0">
                <a:latin typeface="Times New Roman" panose="02020603050405020304" pitchFamily="18" charset="0"/>
                <a:ea typeface="Calibri" panose="020F0502020204030204" pitchFamily="34" charset="0"/>
              </a:rPr>
              <a:t>ayant pris du pain </a:t>
            </a:r>
            <a:r>
              <a:rPr lang="fr-FR" sz="2800" dirty="0">
                <a:solidFill>
                  <a:srgbClr val="000000"/>
                </a:solidFill>
                <a:latin typeface="Times New Roman" panose="02020603050405020304" pitchFamily="18" charset="0"/>
                <a:ea typeface="Calibri" panose="020F0502020204030204" pitchFamily="34" charset="0"/>
              </a:rPr>
              <a:t>et</a:t>
            </a:r>
            <a:r>
              <a:rPr lang="fr-FR" sz="2800" dirty="0">
                <a:solidFill>
                  <a:srgbClr val="FF0000"/>
                </a:solidFill>
                <a:latin typeface="Times New Roman" panose="02020603050405020304" pitchFamily="18" charset="0"/>
                <a:ea typeface="Calibri" panose="020F0502020204030204" pitchFamily="34" charset="0"/>
              </a:rPr>
              <a:t> rendu grâce</a:t>
            </a:r>
            <a:r>
              <a:rPr lang="fr-FR" sz="2800" dirty="0">
                <a:solidFill>
                  <a:srgbClr val="000000"/>
                </a:solidFill>
                <a:latin typeface="Times New Roman" panose="02020603050405020304" pitchFamily="18" charset="0"/>
                <a:ea typeface="Calibri" panose="020F0502020204030204" pitchFamily="34" charset="0"/>
              </a:rPr>
              <a:t>, </a:t>
            </a:r>
            <a:r>
              <a:rPr lang="fr-FR" sz="2800" dirty="0">
                <a:latin typeface="Times New Roman" panose="02020603050405020304" pitchFamily="18" charset="0"/>
                <a:ea typeface="Calibri" panose="020F0502020204030204" pitchFamily="34" charset="0"/>
              </a:rPr>
              <a:t>il le rompit et le leur donna, en disant : « Ceci est mon corps, donné pour vous. Faites cela en mémoire de moi. </a:t>
            </a:r>
            <a:endParaRPr lang="fr-FR" sz="2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C902ABDB-FC8E-C05B-94FA-14B500C775C6}"/>
              </a:ext>
            </a:extLst>
          </p:cNvPr>
          <p:cNvSpPr>
            <a:spLocks noGrp="1"/>
          </p:cNvSpPr>
          <p:nvPr>
            <p:ph type="sldNum" sz="quarter" idx="12"/>
          </p:nvPr>
        </p:nvSpPr>
        <p:spPr/>
        <p:txBody>
          <a:bodyPr/>
          <a:lstStyle/>
          <a:p>
            <a:fld id="{A681D701-067C-4458-91DC-CE655197EDE4}" type="slidenum">
              <a:rPr lang="fr-FR" smtClean="0"/>
              <a:pPr/>
              <a:t>67</a:t>
            </a:fld>
            <a:endParaRPr lang="fr-FR"/>
          </a:p>
        </p:txBody>
      </p:sp>
    </p:spTree>
    <p:extLst>
      <p:ext uri="{BB962C8B-B14F-4D97-AF65-F5344CB8AC3E}">
        <p14:creationId xmlns:p14="http://schemas.microsoft.com/office/powerpoint/2010/main" val="8249750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ED0F16-21AC-4C4C-8DE4-703EFCBDD39F}"/>
              </a:ext>
            </a:extLst>
          </p:cNvPr>
          <p:cNvSpPr txBox="1">
            <a:spLocks/>
          </p:cNvSpPr>
          <p:nvPr/>
        </p:nvSpPr>
        <p:spPr>
          <a:xfrm>
            <a:off x="636833" y="4145132"/>
            <a:ext cx="10968332" cy="625651"/>
          </a:xfrm>
          <a:prstGeom prst="roundRect">
            <a:avLst>
              <a:gd name="adj" fmla="val 16667"/>
            </a:avLst>
          </a:prstGeom>
          <a:ln w="76200">
            <a:solidFill>
              <a:srgbClr val="FF0000"/>
            </a:solidFill>
            <a:miter lim="800000"/>
            <a:headEnd/>
            <a:tailEnd/>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400">
                <a:latin typeface="Times New Roman" panose="02020603050405020304" pitchFamily="18" charset="0"/>
                <a:ea typeface="Calibri" panose="020F0502020204030204" pitchFamily="34" charset="0"/>
              </a:rPr>
              <a:t>En grec « Eucharistia » signifie d’abord « reconnaissance », puis « action de grâces » </a:t>
            </a:r>
            <a:endParaRPr lang="fr-FR" altLang="fr-FR" sz="2400" dirty="0">
              <a:latin typeface="Times New Roman" panose="02020603050405020304" pitchFamily="18" charset="0"/>
              <a:cs typeface="Times New Roman" panose="02020603050405020304" pitchFamily="18" charset="0"/>
            </a:endParaRPr>
          </a:p>
        </p:txBody>
      </p:sp>
      <p:sp>
        <p:nvSpPr>
          <p:cNvPr id="8" name="ZoneTexte 7">
            <a:extLst>
              <a:ext uri="{FF2B5EF4-FFF2-40B4-BE49-F238E27FC236}">
                <a16:creationId xmlns:a16="http://schemas.microsoft.com/office/drawing/2014/main" id="{E668C338-D5DF-43CD-A231-8EFE63C89383}"/>
              </a:ext>
            </a:extLst>
          </p:cNvPr>
          <p:cNvSpPr txBox="1"/>
          <p:nvPr/>
        </p:nvSpPr>
        <p:spPr>
          <a:xfrm>
            <a:off x="636833" y="257863"/>
            <a:ext cx="2366249"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Rendu grâce</a:t>
            </a:r>
            <a:endPar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3E5C610C-F5B0-3B6C-E33A-B9296E8A7B24}"/>
              </a:ext>
            </a:extLst>
          </p:cNvPr>
          <p:cNvSpPr>
            <a:spLocks noGrp="1"/>
          </p:cNvSpPr>
          <p:nvPr>
            <p:ph type="sldNum" sz="quarter" idx="12"/>
          </p:nvPr>
        </p:nvSpPr>
        <p:spPr/>
        <p:txBody>
          <a:bodyPr/>
          <a:lstStyle/>
          <a:p>
            <a:fld id="{A681D701-067C-4458-91DC-CE655197EDE4}" type="slidenum">
              <a:rPr lang="fr-FR" smtClean="0"/>
              <a:pPr/>
              <a:t>68</a:t>
            </a:fld>
            <a:endParaRPr lang="fr-FR"/>
          </a:p>
        </p:txBody>
      </p:sp>
      <p:pic>
        <p:nvPicPr>
          <p:cNvPr id="4" name="Image 3">
            <a:extLst>
              <a:ext uri="{FF2B5EF4-FFF2-40B4-BE49-F238E27FC236}">
                <a16:creationId xmlns:a16="http://schemas.microsoft.com/office/drawing/2014/main" id="{50451683-8F95-9F72-80B5-826F9117E89E}"/>
              </a:ext>
            </a:extLst>
          </p:cNvPr>
          <p:cNvPicPr>
            <a:picLocks noChangeAspect="1"/>
          </p:cNvPicPr>
          <p:nvPr/>
        </p:nvPicPr>
        <p:blipFill>
          <a:blip r:embed="rId2"/>
          <a:stretch>
            <a:fillRect/>
          </a:stretch>
        </p:blipFill>
        <p:spPr>
          <a:xfrm>
            <a:off x="9746194" y="1251006"/>
            <a:ext cx="1858971" cy="2864578"/>
          </a:xfrm>
          <a:prstGeom prst="rect">
            <a:avLst/>
          </a:prstGeom>
        </p:spPr>
      </p:pic>
    </p:spTree>
    <p:extLst>
      <p:ext uri="{BB962C8B-B14F-4D97-AF65-F5344CB8AC3E}">
        <p14:creationId xmlns:p14="http://schemas.microsoft.com/office/powerpoint/2010/main" val="25257780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5F5296-1E25-4A7F-AE1D-232A523EF752}"/>
              </a:ext>
            </a:extLst>
          </p:cNvPr>
          <p:cNvSpPr txBox="1">
            <a:spLocks/>
          </p:cNvSpPr>
          <p:nvPr/>
        </p:nvSpPr>
        <p:spPr bwMode="auto">
          <a:xfrm>
            <a:off x="669702" y="3782290"/>
            <a:ext cx="10684097" cy="1594381"/>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Les rites juifs sont une suite de prières de bénédictions.</a:t>
            </a:r>
            <a:r>
              <a:rPr lang="fr-FR"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2400" b="1" dirty="0">
                <a:latin typeface="Times New Roman" panose="02020603050405020304" pitchFamily="18" charset="0"/>
                <a:ea typeface="Calibri" panose="020F0502020204030204" pitchFamily="34" charset="0"/>
                <a:cs typeface="Times New Roman" panose="02020603050405020304" pitchFamily="18" charset="0"/>
              </a:rPr>
              <a:t>Colossiens 3, 15</a:t>
            </a:r>
            <a:r>
              <a:rPr lang="fr-FR"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2400" i="1" dirty="0">
                <a:latin typeface="Times New Roman" panose="02020603050405020304" pitchFamily="18" charset="0"/>
                <a:ea typeface="Calibri" panose="020F0502020204030204" pitchFamily="34" charset="0"/>
                <a:cs typeface="Times New Roman" panose="02020603050405020304" pitchFamily="18" charset="0"/>
              </a:rPr>
              <a:t>Et que, dans vos cœurs, règne la paix du Christ à laquelle vous avez été appelés, vous qui formez un seul corps. Vivez dans l’action de grâce.</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78DC865A-FA0C-DAF4-A156-DA95C0C3EB61}"/>
              </a:ext>
            </a:extLst>
          </p:cNvPr>
          <p:cNvSpPr txBox="1"/>
          <p:nvPr/>
        </p:nvSpPr>
        <p:spPr>
          <a:xfrm>
            <a:off x="566084" y="447396"/>
            <a:ext cx="2366249"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Rendu grâce</a:t>
            </a:r>
            <a:endPar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Espace réservé du numéro de diapositive 4">
            <a:extLst>
              <a:ext uri="{FF2B5EF4-FFF2-40B4-BE49-F238E27FC236}">
                <a16:creationId xmlns:a16="http://schemas.microsoft.com/office/drawing/2014/main" id="{7FF5D072-C63E-5302-F754-0999AB362DD8}"/>
              </a:ext>
            </a:extLst>
          </p:cNvPr>
          <p:cNvSpPr>
            <a:spLocks noGrp="1"/>
          </p:cNvSpPr>
          <p:nvPr>
            <p:ph type="sldNum" sz="quarter" idx="12"/>
          </p:nvPr>
        </p:nvSpPr>
        <p:spPr/>
        <p:txBody>
          <a:bodyPr/>
          <a:lstStyle/>
          <a:p>
            <a:fld id="{A681D701-067C-4458-91DC-CE655197EDE4}" type="slidenum">
              <a:rPr lang="fr-FR" smtClean="0"/>
              <a:pPr/>
              <a:t>69</a:t>
            </a:fld>
            <a:endParaRPr lang="fr-FR"/>
          </a:p>
        </p:txBody>
      </p:sp>
      <p:pic>
        <p:nvPicPr>
          <p:cNvPr id="6" name="Image 5">
            <a:extLst>
              <a:ext uri="{FF2B5EF4-FFF2-40B4-BE49-F238E27FC236}">
                <a16:creationId xmlns:a16="http://schemas.microsoft.com/office/drawing/2014/main" id="{70903F73-60A6-8D30-C290-A8A895AC2861}"/>
              </a:ext>
            </a:extLst>
          </p:cNvPr>
          <p:cNvPicPr>
            <a:picLocks noChangeAspect="1"/>
          </p:cNvPicPr>
          <p:nvPr/>
        </p:nvPicPr>
        <p:blipFill>
          <a:blip r:embed="rId2"/>
          <a:stretch>
            <a:fillRect/>
          </a:stretch>
        </p:blipFill>
        <p:spPr>
          <a:xfrm>
            <a:off x="8948805" y="597475"/>
            <a:ext cx="2066789" cy="3184815"/>
          </a:xfrm>
          <a:prstGeom prst="rect">
            <a:avLst/>
          </a:prstGeom>
        </p:spPr>
      </p:pic>
    </p:spTree>
    <p:extLst>
      <p:ext uri="{BB962C8B-B14F-4D97-AF65-F5344CB8AC3E}">
        <p14:creationId xmlns:p14="http://schemas.microsoft.com/office/powerpoint/2010/main" val="3439687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472E6DA4-87E1-4B81-89BB-CF2FED9AE509}"/>
              </a:ext>
            </a:extLst>
          </p:cNvPr>
          <p:cNvSpPr txBox="1">
            <a:spLocks/>
          </p:cNvSpPr>
          <p:nvPr/>
        </p:nvSpPr>
        <p:spPr bwMode="auto">
          <a:xfrm>
            <a:off x="2676271" y="2688112"/>
            <a:ext cx="6368337" cy="1481776"/>
          </a:xfrm>
          <a:prstGeom prst="roundRect">
            <a:avLst/>
          </a:prstGeom>
          <a:noFill/>
          <a:ln w="76200">
            <a:solidFill>
              <a:srgbClr val="0070C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2400" b="1" dirty="0">
                <a:solidFill>
                  <a:srgbClr val="C00000"/>
                </a:solidFill>
                <a:latin typeface="Times New Roman" panose="02020603050405020304" pitchFamily="18" charset="0"/>
                <a:cs typeface="Times New Roman" panose="02020603050405020304" pitchFamily="18" charset="0"/>
              </a:rPr>
              <a:t>14 Quand l’heure fut venue</a:t>
            </a:r>
            <a:r>
              <a:rPr lang="fr-FR" sz="2400" dirty="0">
                <a:latin typeface="Times New Roman" panose="02020603050405020304" pitchFamily="18" charset="0"/>
                <a:cs typeface="Times New Roman" panose="02020603050405020304" pitchFamily="18" charset="0"/>
              </a:rPr>
              <a:t>, </a:t>
            </a:r>
          </a:p>
          <a:p>
            <a:pPr algn="l" eaLnBrk="1" fontAlgn="auto" hangingPunct="1">
              <a:spcAft>
                <a:spcPts val="0"/>
              </a:spcAft>
              <a:defRPr/>
            </a:pPr>
            <a:r>
              <a:rPr lang="fr-FR" sz="2400" dirty="0">
                <a:latin typeface="Times New Roman" panose="02020603050405020304" pitchFamily="18" charset="0"/>
                <a:cs typeface="Times New Roman" panose="02020603050405020304" pitchFamily="18" charset="0"/>
              </a:rPr>
              <a:t>Jésus</a:t>
            </a:r>
            <a:r>
              <a:rPr lang="fr-FR" sz="2400" b="1" dirty="0">
                <a:solidFill>
                  <a:srgbClr val="C00000"/>
                </a:solidFill>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prit place à table</a:t>
            </a:r>
            <a:r>
              <a:rPr lang="fr-FR" sz="2400" dirty="0">
                <a:latin typeface="Times New Roman" panose="02020603050405020304" pitchFamily="18" charset="0"/>
                <a:cs typeface="Times New Roman" panose="02020603050405020304" pitchFamily="18" charset="0"/>
              </a:rPr>
              <a:t>, et les </a:t>
            </a:r>
            <a:r>
              <a:rPr lang="fr-FR" sz="2400" b="1" dirty="0">
                <a:latin typeface="Times New Roman" panose="02020603050405020304" pitchFamily="18" charset="0"/>
                <a:cs typeface="Times New Roman" panose="02020603050405020304" pitchFamily="18" charset="0"/>
              </a:rPr>
              <a:t>Apôtres </a:t>
            </a:r>
            <a:r>
              <a:rPr lang="fr-FR" sz="2400" dirty="0">
                <a:latin typeface="Times New Roman" panose="02020603050405020304" pitchFamily="18" charset="0"/>
                <a:cs typeface="Times New Roman" panose="02020603050405020304" pitchFamily="18" charset="0"/>
              </a:rPr>
              <a:t>avec lui.</a:t>
            </a:r>
            <a:endParaRPr lang="fr-FR" sz="2400" i="1" dirty="0">
              <a:latin typeface="Times New Roman" panose="02020603050405020304" pitchFamily="18" charset="0"/>
              <a:cs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ABE3F894-14C4-DAE0-1052-9B839EE3BAEF}"/>
              </a:ext>
            </a:extLst>
          </p:cNvPr>
          <p:cNvSpPr>
            <a:spLocks noGrp="1"/>
          </p:cNvSpPr>
          <p:nvPr>
            <p:ph type="sldNum" sz="quarter" idx="12"/>
          </p:nvPr>
        </p:nvSpPr>
        <p:spPr/>
        <p:txBody>
          <a:bodyPr/>
          <a:lstStyle/>
          <a:p>
            <a:fld id="{A681D701-067C-4458-91DC-CE655197EDE4}" type="slidenum">
              <a:rPr lang="fr-FR" smtClean="0"/>
              <a:pPr/>
              <a:t>7</a:t>
            </a:fld>
            <a:endParaRPr lang="fr-FR"/>
          </a:p>
        </p:txBody>
      </p:sp>
    </p:spTree>
    <p:extLst>
      <p:ext uri="{BB962C8B-B14F-4D97-AF65-F5344CB8AC3E}">
        <p14:creationId xmlns:p14="http://schemas.microsoft.com/office/powerpoint/2010/main" val="2179092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6EA8F4-5095-4470-974E-BC5F13E814EC}"/>
              </a:ext>
            </a:extLst>
          </p:cNvPr>
          <p:cNvSpPr txBox="1">
            <a:spLocks/>
          </p:cNvSpPr>
          <p:nvPr/>
        </p:nvSpPr>
        <p:spPr bwMode="auto">
          <a:xfrm>
            <a:off x="1298589" y="4353790"/>
            <a:ext cx="9594822" cy="1716024"/>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sz="2400" dirty="0">
                <a:latin typeface="Times New Roman" panose="02020603050405020304" pitchFamily="18" charset="0"/>
                <a:ea typeface="Calibri" panose="020F0502020204030204" pitchFamily="34" charset="0"/>
              </a:rPr>
              <a:t>L’Eucharistie est une action de grâce.  </a:t>
            </a:r>
          </a:p>
          <a:p>
            <a:r>
              <a:rPr lang="fr-FR" sz="2400" dirty="0">
                <a:latin typeface="Times New Roman" panose="02020603050405020304" pitchFamily="18" charset="0"/>
                <a:ea typeface="Calibri" panose="020F0502020204030204" pitchFamily="34" charset="0"/>
              </a:rPr>
              <a:t>Elle est invitation pour nous aujourd’hui à rendre grâce, à être dans cette reconnaissance aimante de ceux qui ont reçu la vie, et qui ont été libérés. </a:t>
            </a:r>
            <a:endParaRPr lang="fr-FR" sz="2400" dirty="0">
              <a:latin typeface="Times New Roman" panose="02020603050405020304" pitchFamily="18" charset="0"/>
              <a:cs typeface="Times New Roman" panose="02020603050405020304" pitchFamily="18" charset="0"/>
            </a:endParaRPr>
          </a:p>
        </p:txBody>
      </p:sp>
      <p:sp>
        <p:nvSpPr>
          <p:cNvPr id="3" name="ZoneTexte 2">
            <a:extLst>
              <a:ext uri="{FF2B5EF4-FFF2-40B4-BE49-F238E27FC236}">
                <a16:creationId xmlns:a16="http://schemas.microsoft.com/office/drawing/2014/main" id="{380C7B90-18A7-AD11-ACE0-3599F9623A99}"/>
              </a:ext>
            </a:extLst>
          </p:cNvPr>
          <p:cNvSpPr txBox="1"/>
          <p:nvPr/>
        </p:nvSpPr>
        <p:spPr>
          <a:xfrm>
            <a:off x="772616" y="429792"/>
            <a:ext cx="2366249"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Rendu grâce</a:t>
            </a:r>
            <a:endPar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Espace réservé du numéro de diapositive 4">
            <a:extLst>
              <a:ext uri="{FF2B5EF4-FFF2-40B4-BE49-F238E27FC236}">
                <a16:creationId xmlns:a16="http://schemas.microsoft.com/office/drawing/2014/main" id="{5CCF3313-3397-7671-09CE-352B318AD365}"/>
              </a:ext>
            </a:extLst>
          </p:cNvPr>
          <p:cNvSpPr>
            <a:spLocks noGrp="1"/>
          </p:cNvSpPr>
          <p:nvPr>
            <p:ph type="sldNum" sz="quarter" idx="12"/>
          </p:nvPr>
        </p:nvSpPr>
        <p:spPr/>
        <p:txBody>
          <a:bodyPr/>
          <a:lstStyle/>
          <a:p>
            <a:fld id="{A681D701-067C-4458-91DC-CE655197EDE4}" type="slidenum">
              <a:rPr lang="fr-FR" smtClean="0"/>
              <a:pPr/>
              <a:t>70</a:t>
            </a:fld>
            <a:endParaRPr lang="fr-FR"/>
          </a:p>
        </p:txBody>
      </p:sp>
      <p:pic>
        <p:nvPicPr>
          <p:cNvPr id="6" name="Image 5">
            <a:extLst>
              <a:ext uri="{FF2B5EF4-FFF2-40B4-BE49-F238E27FC236}">
                <a16:creationId xmlns:a16="http://schemas.microsoft.com/office/drawing/2014/main" id="{7F32B068-72D3-23DE-8CA1-6449A7018A11}"/>
              </a:ext>
            </a:extLst>
          </p:cNvPr>
          <p:cNvPicPr>
            <a:picLocks noChangeAspect="1"/>
          </p:cNvPicPr>
          <p:nvPr/>
        </p:nvPicPr>
        <p:blipFill>
          <a:blip r:embed="rId2"/>
          <a:stretch>
            <a:fillRect/>
          </a:stretch>
        </p:blipFill>
        <p:spPr>
          <a:xfrm>
            <a:off x="8247213" y="1088915"/>
            <a:ext cx="2118744" cy="3264875"/>
          </a:xfrm>
          <a:prstGeom prst="rect">
            <a:avLst/>
          </a:prstGeom>
        </p:spPr>
      </p:pic>
    </p:spTree>
    <p:extLst>
      <p:ext uri="{BB962C8B-B14F-4D97-AF65-F5344CB8AC3E}">
        <p14:creationId xmlns:p14="http://schemas.microsoft.com/office/powerpoint/2010/main" val="20154436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4E267D-8277-40F5-9F4B-1D8CB11C23E1}"/>
              </a:ext>
            </a:extLst>
          </p:cNvPr>
          <p:cNvSpPr txBox="1">
            <a:spLocks/>
          </p:cNvSpPr>
          <p:nvPr/>
        </p:nvSpPr>
        <p:spPr bwMode="auto">
          <a:xfrm>
            <a:off x="1542278" y="3390498"/>
            <a:ext cx="9261445" cy="1416967"/>
          </a:xfrm>
          <a:prstGeom prst="roundRect">
            <a:avLst/>
          </a:prstGeom>
          <a:noFill/>
          <a:ln w="76200">
            <a:solidFill>
              <a:srgbClr val="0070C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fr-FR" sz="2800" dirty="0">
                <a:solidFill>
                  <a:srgbClr val="FF0000"/>
                </a:solidFill>
                <a:latin typeface="Times New Roman" panose="02020603050405020304" pitchFamily="18" charset="0"/>
                <a:ea typeface="Calibri" panose="020F0502020204030204" pitchFamily="34" charset="0"/>
              </a:rPr>
              <a:t>19 </a:t>
            </a:r>
            <a:r>
              <a:rPr lang="fr-FR" sz="2800" dirty="0">
                <a:solidFill>
                  <a:srgbClr val="000000"/>
                </a:solidFill>
                <a:latin typeface="Times New Roman" panose="02020603050405020304" pitchFamily="18" charset="0"/>
                <a:ea typeface="Calibri" panose="020F0502020204030204" pitchFamily="34" charset="0"/>
              </a:rPr>
              <a:t>Puis, </a:t>
            </a:r>
            <a:r>
              <a:rPr lang="fr-FR" sz="2800" dirty="0">
                <a:latin typeface="Times New Roman" panose="02020603050405020304" pitchFamily="18" charset="0"/>
                <a:ea typeface="Calibri" panose="020F0502020204030204" pitchFamily="34" charset="0"/>
              </a:rPr>
              <a:t>ayant pris du pain et rendu grâce</a:t>
            </a:r>
            <a:r>
              <a:rPr lang="fr-FR" sz="2800" dirty="0">
                <a:solidFill>
                  <a:srgbClr val="000000"/>
                </a:solidFill>
                <a:latin typeface="Times New Roman" panose="02020603050405020304" pitchFamily="18" charset="0"/>
                <a:ea typeface="Calibri" panose="020F0502020204030204" pitchFamily="34" charset="0"/>
              </a:rPr>
              <a:t>, il le </a:t>
            </a:r>
            <a:r>
              <a:rPr lang="fr-FR" sz="2800" dirty="0">
                <a:solidFill>
                  <a:srgbClr val="FF0000"/>
                </a:solidFill>
                <a:latin typeface="Times New Roman" panose="02020603050405020304" pitchFamily="18" charset="0"/>
                <a:ea typeface="Calibri" panose="020F0502020204030204" pitchFamily="34" charset="0"/>
              </a:rPr>
              <a:t>rompit </a:t>
            </a:r>
            <a:r>
              <a:rPr lang="fr-FR" sz="2800" dirty="0">
                <a:solidFill>
                  <a:srgbClr val="000000"/>
                </a:solidFill>
                <a:latin typeface="Times New Roman" panose="02020603050405020304" pitchFamily="18" charset="0"/>
                <a:ea typeface="Calibri" panose="020F0502020204030204" pitchFamily="34" charset="0"/>
              </a:rPr>
              <a:t>et le </a:t>
            </a:r>
            <a:r>
              <a:rPr lang="fr-FR" sz="2800" dirty="0">
                <a:latin typeface="Times New Roman" panose="02020603050405020304" pitchFamily="18" charset="0"/>
                <a:ea typeface="Calibri" panose="020F0502020204030204" pitchFamily="34" charset="0"/>
              </a:rPr>
              <a:t>leur donna, en disant : « Ceci est mon corps, donné pour vous. Faites cela en mémoire de moi. </a:t>
            </a:r>
            <a:endParaRPr lang="fr-FR" sz="2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C902ABDB-FC8E-C05B-94FA-14B500C775C6}"/>
              </a:ext>
            </a:extLst>
          </p:cNvPr>
          <p:cNvSpPr>
            <a:spLocks noGrp="1"/>
          </p:cNvSpPr>
          <p:nvPr>
            <p:ph type="sldNum" sz="quarter" idx="12"/>
          </p:nvPr>
        </p:nvSpPr>
        <p:spPr/>
        <p:txBody>
          <a:bodyPr/>
          <a:lstStyle/>
          <a:p>
            <a:fld id="{A681D701-067C-4458-91DC-CE655197EDE4}" type="slidenum">
              <a:rPr lang="fr-FR" smtClean="0"/>
              <a:pPr/>
              <a:t>71</a:t>
            </a:fld>
            <a:endParaRPr lang="fr-FR"/>
          </a:p>
        </p:txBody>
      </p:sp>
      <p:pic>
        <p:nvPicPr>
          <p:cNvPr id="4" name="Image 3">
            <a:extLst>
              <a:ext uri="{FF2B5EF4-FFF2-40B4-BE49-F238E27FC236}">
                <a16:creationId xmlns:a16="http://schemas.microsoft.com/office/drawing/2014/main" id="{30012B1F-648D-6D3A-37AB-06CCE901C6CB}"/>
              </a:ext>
            </a:extLst>
          </p:cNvPr>
          <p:cNvPicPr>
            <a:picLocks noChangeAspect="1"/>
          </p:cNvPicPr>
          <p:nvPr/>
        </p:nvPicPr>
        <p:blipFill>
          <a:blip r:embed="rId2"/>
          <a:stretch>
            <a:fillRect/>
          </a:stretch>
        </p:blipFill>
        <p:spPr>
          <a:xfrm>
            <a:off x="8462150" y="930182"/>
            <a:ext cx="2091109" cy="1822862"/>
          </a:xfrm>
          <a:prstGeom prst="rect">
            <a:avLst/>
          </a:prstGeom>
        </p:spPr>
      </p:pic>
    </p:spTree>
    <p:extLst>
      <p:ext uri="{BB962C8B-B14F-4D97-AF65-F5344CB8AC3E}">
        <p14:creationId xmlns:p14="http://schemas.microsoft.com/office/powerpoint/2010/main" val="39026512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7CE5B00-4424-43F7-B9FF-02FA16C145C4}"/>
              </a:ext>
            </a:extLst>
          </p:cNvPr>
          <p:cNvSpPr txBox="1"/>
          <p:nvPr/>
        </p:nvSpPr>
        <p:spPr>
          <a:xfrm>
            <a:off x="563112" y="776245"/>
            <a:ext cx="3723662" cy="678327"/>
          </a:xfrm>
          <a:prstGeom prst="rect">
            <a:avLst/>
          </a:prstGeom>
          <a:noFill/>
        </p:spPr>
        <p:txBody>
          <a:bodyPr wrap="square">
            <a:spAutoFit/>
          </a:bodyPr>
          <a:lstStyle/>
          <a:p>
            <a:pPr algn="ctr">
              <a:lnSpc>
                <a:spcPct val="115000"/>
              </a:lnSpc>
              <a:spcAft>
                <a:spcPts val="1000"/>
              </a:spcAft>
            </a:pPr>
            <a:endParaRPr lang="fr-FR"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D2CF2D87-51BA-4B04-8BDE-AEEA2B20F318}"/>
              </a:ext>
            </a:extLst>
          </p:cNvPr>
          <p:cNvSpPr txBox="1"/>
          <p:nvPr/>
        </p:nvSpPr>
        <p:spPr>
          <a:xfrm>
            <a:off x="1335946" y="3960261"/>
            <a:ext cx="8948956" cy="646986"/>
          </a:xfrm>
          <a:prstGeom prst="roundRect">
            <a:avLst/>
          </a:prstGeom>
          <a:noFill/>
          <a:ln w="57150">
            <a:solidFill>
              <a:srgbClr val="FF0000"/>
            </a:solidFill>
          </a:ln>
        </p:spPr>
        <p:txBody>
          <a:bodyPr wrap="square">
            <a:spAutoFit/>
          </a:bodyPr>
          <a:lstStyle/>
          <a:p>
            <a:pPr algn="ctr"/>
            <a:r>
              <a:rPr lang="fr-FR" sz="3200" dirty="0">
                <a:latin typeface="Times New Roman" panose="02020603050405020304" pitchFamily="18" charset="0"/>
                <a:cs typeface="Times New Roman" panose="02020603050405020304" pitchFamily="18" charset="0"/>
              </a:rPr>
              <a:t>Pourquoi rompre le pain ? Quel sens a ce geste ? </a:t>
            </a:r>
          </a:p>
        </p:txBody>
      </p:sp>
      <p:sp>
        <p:nvSpPr>
          <p:cNvPr id="8" name="ZoneTexte 7">
            <a:extLst>
              <a:ext uri="{FF2B5EF4-FFF2-40B4-BE49-F238E27FC236}">
                <a16:creationId xmlns:a16="http://schemas.microsoft.com/office/drawing/2014/main" id="{0922E688-B385-443A-A62B-D6B58CCEA61C}"/>
              </a:ext>
            </a:extLst>
          </p:cNvPr>
          <p:cNvSpPr txBox="1"/>
          <p:nvPr/>
        </p:nvSpPr>
        <p:spPr>
          <a:xfrm>
            <a:off x="563112" y="203457"/>
            <a:ext cx="1869707"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rompit</a:t>
            </a:r>
            <a:endParaRPr lang="fr-FR" dirty="0"/>
          </a:p>
        </p:txBody>
      </p:sp>
      <p:sp>
        <p:nvSpPr>
          <p:cNvPr id="2" name="Espace réservé du numéro de diapositive 1">
            <a:extLst>
              <a:ext uri="{FF2B5EF4-FFF2-40B4-BE49-F238E27FC236}">
                <a16:creationId xmlns:a16="http://schemas.microsoft.com/office/drawing/2014/main" id="{CE7442FD-58A6-7B63-F737-65292ABF1B57}"/>
              </a:ext>
            </a:extLst>
          </p:cNvPr>
          <p:cNvSpPr>
            <a:spLocks noGrp="1"/>
          </p:cNvSpPr>
          <p:nvPr>
            <p:ph type="sldNum" sz="quarter" idx="12"/>
          </p:nvPr>
        </p:nvSpPr>
        <p:spPr/>
        <p:txBody>
          <a:bodyPr/>
          <a:lstStyle/>
          <a:p>
            <a:fld id="{A681D701-067C-4458-91DC-CE655197EDE4}" type="slidenum">
              <a:rPr lang="fr-FR" smtClean="0"/>
              <a:pPr/>
              <a:t>72</a:t>
            </a:fld>
            <a:endParaRPr lang="fr-FR"/>
          </a:p>
        </p:txBody>
      </p:sp>
      <p:pic>
        <p:nvPicPr>
          <p:cNvPr id="3" name="Image 2">
            <a:extLst>
              <a:ext uri="{FF2B5EF4-FFF2-40B4-BE49-F238E27FC236}">
                <a16:creationId xmlns:a16="http://schemas.microsoft.com/office/drawing/2014/main" id="{BB3FF37E-4E8C-0903-3D53-53B829B34CEC}"/>
              </a:ext>
            </a:extLst>
          </p:cNvPr>
          <p:cNvPicPr>
            <a:picLocks noChangeAspect="1"/>
          </p:cNvPicPr>
          <p:nvPr/>
        </p:nvPicPr>
        <p:blipFill>
          <a:blip r:embed="rId2"/>
          <a:stretch>
            <a:fillRect/>
          </a:stretch>
        </p:blipFill>
        <p:spPr>
          <a:xfrm>
            <a:off x="8193793" y="776245"/>
            <a:ext cx="2091109" cy="1822862"/>
          </a:xfrm>
          <a:prstGeom prst="rect">
            <a:avLst/>
          </a:prstGeom>
        </p:spPr>
      </p:pic>
    </p:spTree>
    <p:extLst>
      <p:ext uri="{BB962C8B-B14F-4D97-AF65-F5344CB8AC3E}">
        <p14:creationId xmlns:p14="http://schemas.microsoft.com/office/powerpoint/2010/main" val="41736995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0908F1-8A62-4A04-AE33-DB20A6C29EB3}"/>
              </a:ext>
            </a:extLst>
          </p:cNvPr>
          <p:cNvSpPr txBox="1">
            <a:spLocks/>
          </p:cNvSpPr>
          <p:nvPr/>
        </p:nvSpPr>
        <p:spPr bwMode="auto">
          <a:xfrm>
            <a:off x="889876" y="1238245"/>
            <a:ext cx="10412248" cy="2654006"/>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b="1" dirty="0">
                <a:latin typeface="Times New Roman" panose="02020603050405020304" pitchFamily="18" charset="0"/>
                <a:ea typeface="Calibri" panose="020F0502020204030204" pitchFamily="34" charset="0"/>
                <a:cs typeface="Times New Roman" panose="02020603050405020304" pitchFamily="18" charset="0"/>
              </a:rPr>
              <a:t>Luc 24, 35</a:t>
            </a:r>
            <a:r>
              <a:rPr lang="fr-FR" sz="2400" dirty="0">
                <a:latin typeface="Times New Roman" panose="02020603050405020304" pitchFamily="18" charset="0"/>
                <a:ea typeface="Calibri" panose="020F0502020204030204" pitchFamily="34" charset="0"/>
                <a:cs typeface="Times New Roman" panose="02020603050405020304" pitchFamily="18" charset="0"/>
              </a:rPr>
              <a:t> </a:t>
            </a:r>
            <a:r>
              <a:rPr lang="fr-FR" sz="2400" i="1" dirty="0">
                <a:latin typeface="Times New Roman" panose="02020603050405020304" pitchFamily="18" charset="0"/>
                <a:ea typeface="Calibri" panose="020F0502020204030204" pitchFamily="34" charset="0"/>
                <a:cs typeface="Times New Roman" panose="02020603050405020304" pitchFamily="18" charset="0"/>
              </a:rPr>
              <a:t>À leur tour, ils (les disciples d’Emmaüs) racontaient ce qui s’était passé sur la route, et comment le Seigneur s’était fait reconnaître par eux à la fraction du pain</a:t>
            </a:r>
            <a:r>
              <a:rPr lang="fr-FR"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1000"/>
              </a:spcAft>
            </a:pP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dirty="0">
                <a:latin typeface="Times New Roman" panose="02020603050405020304" pitchFamily="18" charset="0"/>
                <a:ea typeface="Calibri" panose="020F0502020204030204" pitchFamily="34" charset="0"/>
                <a:cs typeface="Times New Roman" panose="02020603050405020304" pitchFamily="18" charset="0"/>
              </a:rPr>
              <a:t>Le pain rompu évoque le Corps du Christ brisé, livré sur la croix. Jésus rompt le pain comme son corps sera rompu. </a:t>
            </a:r>
            <a:endParaRPr lang="fr-FR"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02069145-4695-4AF8-AD98-F4B69921B1CC}"/>
              </a:ext>
            </a:extLst>
          </p:cNvPr>
          <p:cNvSpPr txBox="1"/>
          <p:nvPr/>
        </p:nvSpPr>
        <p:spPr>
          <a:xfrm>
            <a:off x="560832" y="275478"/>
            <a:ext cx="1848051"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rompit</a:t>
            </a:r>
            <a:endParaRPr lang="fr-FR" dirty="0"/>
          </a:p>
        </p:txBody>
      </p:sp>
      <p:sp>
        <p:nvSpPr>
          <p:cNvPr id="3" name="Espace réservé du numéro de diapositive 2">
            <a:extLst>
              <a:ext uri="{FF2B5EF4-FFF2-40B4-BE49-F238E27FC236}">
                <a16:creationId xmlns:a16="http://schemas.microsoft.com/office/drawing/2014/main" id="{A0B11ECA-E95D-F8F4-C272-503D921EA5FE}"/>
              </a:ext>
            </a:extLst>
          </p:cNvPr>
          <p:cNvSpPr>
            <a:spLocks noGrp="1"/>
          </p:cNvSpPr>
          <p:nvPr>
            <p:ph type="sldNum" sz="quarter" idx="12"/>
          </p:nvPr>
        </p:nvSpPr>
        <p:spPr/>
        <p:txBody>
          <a:bodyPr/>
          <a:lstStyle/>
          <a:p>
            <a:fld id="{A681D701-067C-4458-91DC-CE655197EDE4}" type="slidenum">
              <a:rPr lang="fr-FR" smtClean="0"/>
              <a:pPr/>
              <a:t>73</a:t>
            </a:fld>
            <a:endParaRPr lang="fr-FR"/>
          </a:p>
        </p:txBody>
      </p:sp>
      <p:sp>
        <p:nvSpPr>
          <p:cNvPr id="5" name="Titre 1">
            <a:extLst>
              <a:ext uri="{FF2B5EF4-FFF2-40B4-BE49-F238E27FC236}">
                <a16:creationId xmlns:a16="http://schemas.microsoft.com/office/drawing/2014/main" id="{E13887E0-0988-39BC-7A14-48DE0DA71513}"/>
              </a:ext>
            </a:extLst>
          </p:cNvPr>
          <p:cNvSpPr txBox="1">
            <a:spLocks/>
          </p:cNvSpPr>
          <p:nvPr/>
        </p:nvSpPr>
        <p:spPr bwMode="auto">
          <a:xfrm>
            <a:off x="975220" y="4402558"/>
            <a:ext cx="10241560" cy="1859093"/>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b="1" dirty="0">
                <a:latin typeface="Times New Roman" panose="02020603050405020304" pitchFamily="18" charset="0"/>
                <a:ea typeface="Calibri" panose="020F0502020204030204" pitchFamily="34" charset="0"/>
                <a:cs typeface="Times New Roman" panose="02020603050405020304" pitchFamily="18" charset="0"/>
              </a:rPr>
              <a:t>Chant de communion : </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1000"/>
              </a:spcAft>
            </a:pPr>
            <a:r>
              <a:rPr lang="fr-FR" sz="2400" i="1" dirty="0">
                <a:latin typeface="Times New Roman" panose="02020603050405020304" pitchFamily="18" charset="0"/>
                <a:ea typeface="Calibri" panose="020F0502020204030204" pitchFamily="34" charset="0"/>
                <a:cs typeface="Times New Roman" panose="02020603050405020304" pitchFamily="18" charset="0"/>
              </a:rPr>
              <a:t>« Pain rompu pour un monde nouveau gloire à toi, Jésus Christ ;</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1000"/>
              </a:spcAft>
            </a:pPr>
            <a:r>
              <a:rPr lang="fr-FR" sz="2400" i="1" dirty="0">
                <a:latin typeface="Times New Roman" panose="02020603050405020304" pitchFamily="18" charset="0"/>
                <a:ea typeface="Calibri" panose="020F0502020204030204" pitchFamily="34" charset="0"/>
                <a:cs typeface="Times New Roman" panose="02020603050405020304" pitchFamily="18" charset="0"/>
              </a:rPr>
              <a:t>pain de Dieu, viens ouvrir nos tombeaux , </a:t>
            </a:r>
            <a:r>
              <a:rPr lang="fr-FR" sz="2400" i="1" dirty="0">
                <a:latin typeface="Times New Roman" panose="02020603050405020304" pitchFamily="18" charset="0"/>
                <a:ea typeface="Calibri" panose="020F0502020204030204" pitchFamily="34" charset="0"/>
              </a:rPr>
              <a:t>fais-nous vivre de l’Esprit ! »</a:t>
            </a:r>
            <a:endParaRPr lang="fr-FR"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037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3BBDE61-58C2-423D-B987-C8AF803D3D46}"/>
              </a:ext>
            </a:extLst>
          </p:cNvPr>
          <p:cNvSpPr txBox="1"/>
          <p:nvPr/>
        </p:nvSpPr>
        <p:spPr>
          <a:xfrm>
            <a:off x="463296" y="281726"/>
            <a:ext cx="1840832"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Calibri" panose="020F0502020204030204" pitchFamily="34" charset="0"/>
              </a:rPr>
              <a:t>rompit</a:t>
            </a:r>
            <a:endParaRPr lang="fr-FR" dirty="0"/>
          </a:p>
        </p:txBody>
      </p:sp>
      <p:sp>
        <p:nvSpPr>
          <p:cNvPr id="7" name="Titre 1">
            <a:extLst>
              <a:ext uri="{FF2B5EF4-FFF2-40B4-BE49-F238E27FC236}">
                <a16:creationId xmlns:a16="http://schemas.microsoft.com/office/drawing/2014/main" id="{C33B3B9B-5DD5-42E4-A46C-4AD699CA35F8}"/>
              </a:ext>
            </a:extLst>
          </p:cNvPr>
          <p:cNvSpPr txBox="1">
            <a:spLocks/>
          </p:cNvSpPr>
          <p:nvPr/>
        </p:nvSpPr>
        <p:spPr bwMode="auto">
          <a:xfrm>
            <a:off x="1078089" y="2949341"/>
            <a:ext cx="10723768" cy="3407009"/>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32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5000"/>
              </a:lnSpc>
              <a:spcAft>
                <a:spcPts val="1000"/>
              </a:spcAft>
            </a:pPr>
            <a:r>
              <a:rPr lang="fr-FR" sz="9600" dirty="0">
                <a:effectLst/>
                <a:latin typeface="Times New Roman" panose="02020603050405020304" pitchFamily="18" charset="0"/>
                <a:ea typeface="Calibri" panose="020F0502020204030204" pitchFamily="34" charset="0"/>
                <a:cs typeface="Times New Roman" panose="02020603050405020304" pitchFamily="18" charset="0"/>
              </a:rPr>
              <a:t>C’est la communion avec le crucifié vivant </a:t>
            </a:r>
            <a:br>
              <a:rPr lang="fr-FR" sz="9600" dirty="0">
                <a:effectLst/>
                <a:latin typeface="Times New Roman" panose="02020603050405020304" pitchFamily="18" charset="0"/>
                <a:ea typeface="Calibri" panose="020F0502020204030204" pitchFamily="34" charset="0"/>
                <a:cs typeface="Times New Roman" panose="02020603050405020304" pitchFamily="18" charset="0"/>
              </a:rPr>
            </a:br>
            <a:r>
              <a:rPr lang="fr-FR" sz="9600" dirty="0">
                <a:effectLst/>
                <a:latin typeface="Times New Roman" panose="02020603050405020304" pitchFamily="18" charset="0"/>
                <a:ea typeface="Calibri" panose="020F0502020204030204" pitchFamily="34" charset="0"/>
                <a:cs typeface="Times New Roman" panose="02020603050405020304" pitchFamily="18" charset="0"/>
              </a:rPr>
              <a:t>que procure la fraction du pain. </a:t>
            </a:r>
            <a:endParaRPr lang="fr-FR" sz="8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9600" dirty="0">
                <a:effectLst/>
                <a:latin typeface="Times New Roman" panose="02020603050405020304" pitchFamily="18" charset="0"/>
                <a:ea typeface="Calibri" panose="020F0502020204030204" pitchFamily="34" charset="0"/>
                <a:cs typeface="Times New Roman" panose="02020603050405020304" pitchFamily="18" charset="0"/>
              </a:rPr>
              <a:t>Nous sommes comme associés intimement dans la foi au geste d’amour du Christ qui donne sa vie et vient par ce don, rompre les chaines du péché qui nous retient loin de Dieu. Il vient « ouvrir nos tombeaux » et nous faire vivre en enfant de Dieu.  </a:t>
            </a:r>
            <a:endParaRPr lang="fr-FR" sz="8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9600" dirty="0">
              <a:latin typeface="Times New Roman" panose="02020603050405020304" pitchFamily="18" charset="0"/>
              <a:cs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6085284C-28C4-CC1D-51B1-B3B208DEFDE1}"/>
              </a:ext>
            </a:extLst>
          </p:cNvPr>
          <p:cNvSpPr>
            <a:spLocks noGrp="1"/>
          </p:cNvSpPr>
          <p:nvPr>
            <p:ph type="sldNum" sz="quarter" idx="12"/>
          </p:nvPr>
        </p:nvSpPr>
        <p:spPr/>
        <p:txBody>
          <a:bodyPr/>
          <a:lstStyle/>
          <a:p>
            <a:fld id="{A681D701-067C-4458-91DC-CE655197EDE4}" type="slidenum">
              <a:rPr lang="fr-FR" smtClean="0"/>
              <a:pPr/>
              <a:t>74</a:t>
            </a:fld>
            <a:endParaRPr lang="fr-FR"/>
          </a:p>
        </p:txBody>
      </p:sp>
      <p:pic>
        <p:nvPicPr>
          <p:cNvPr id="3" name="Image 2">
            <a:extLst>
              <a:ext uri="{FF2B5EF4-FFF2-40B4-BE49-F238E27FC236}">
                <a16:creationId xmlns:a16="http://schemas.microsoft.com/office/drawing/2014/main" id="{0359278B-89A8-7286-CEEB-4A2D5EFDC153}"/>
              </a:ext>
            </a:extLst>
          </p:cNvPr>
          <p:cNvPicPr>
            <a:picLocks noChangeAspect="1"/>
          </p:cNvPicPr>
          <p:nvPr/>
        </p:nvPicPr>
        <p:blipFill>
          <a:blip r:embed="rId2"/>
          <a:stretch>
            <a:fillRect/>
          </a:stretch>
        </p:blipFill>
        <p:spPr>
          <a:xfrm>
            <a:off x="7689736" y="466392"/>
            <a:ext cx="2091109" cy="1822862"/>
          </a:xfrm>
          <a:prstGeom prst="rect">
            <a:avLst/>
          </a:prstGeom>
        </p:spPr>
      </p:pic>
    </p:spTree>
    <p:extLst>
      <p:ext uri="{BB962C8B-B14F-4D97-AF65-F5344CB8AC3E}">
        <p14:creationId xmlns:p14="http://schemas.microsoft.com/office/powerpoint/2010/main" val="7419387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4E267D-8277-40F5-9F4B-1D8CB11C23E1}"/>
              </a:ext>
            </a:extLst>
          </p:cNvPr>
          <p:cNvSpPr txBox="1">
            <a:spLocks/>
          </p:cNvSpPr>
          <p:nvPr/>
        </p:nvSpPr>
        <p:spPr bwMode="auto">
          <a:xfrm>
            <a:off x="1820574" y="2356829"/>
            <a:ext cx="9102531" cy="2473589"/>
          </a:xfrm>
          <a:prstGeom prst="roundRect">
            <a:avLst/>
          </a:prstGeom>
          <a:noFill/>
          <a:ln w="76200">
            <a:solidFill>
              <a:srgbClr val="0070C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sz="2800" dirty="0">
                <a:solidFill>
                  <a:srgbClr val="FF0000"/>
                </a:solidFill>
                <a:latin typeface="Times New Roman" panose="02020603050405020304" pitchFamily="18" charset="0"/>
                <a:ea typeface="Calibri" panose="020F0502020204030204" pitchFamily="34" charset="0"/>
              </a:rPr>
              <a:t>19 </a:t>
            </a:r>
            <a:r>
              <a:rPr lang="fr-FR" sz="2800" dirty="0">
                <a:solidFill>
                  <a:srgbClr val="000000"/>
                </a:solidFill>
                <a:latin typeface="Times New Roman" panose="02020603050405020304" pitchFamily="18" charset="0"/>
                <a:ea typeface="Calibri" panose="020F0502020204030204" pitchFamily="34" charset="0"/>
              </a:rPr>
              <a:t>Puis, </a:t>
            </a:r>
            <a:r>
              <a:rPr lang="fr-FR" sz="2800" dirty="0">
                <a:latin typeface="Times New Roman" panose="02020603050405020304" pitchFamily="18" charset="0"/>
                <a:ea typeface="Calibri" panose="020F0502020204030204" pitchFamily="34" charset="0"/>
              </a:rPr>
              <a:t>ayant pris du pain et rendu grâce, </a:t>
            </a:r>
            <a:br>
              <a:rPr lang="fr-FR" sz="2800" dirty="0">
                <a:latin typeface="Times New Roman" panose="02020603050405020304" pitchFamily="18" charset="0"/>
                <a:ea typeface="Calibri" panose="020F0502020204030204" pitchFamily="34" charset="0"/>
              </a:rPr>
            </a:br>
            <a:r>
              <a:rPr lang="fr-FR" sz="2800" dirty="0">
                <a:latin typeface="Times New Roman" panose="02020603050405020304" pitchFamily="18" charset="0"/>
                <a:ea typeface="Calibri" panose="020F0502020204030204" pitchFamily="34" charset="0"/>
              </a:rPr>
              <a:t>il le rompit </a:t>
            </a:r>
            <a:r>
              <a:rPr lang="fr-FR" sz="2800" dirty="0">
                <a:solidFill>
                  <a:srgbClr val="000000"/>
                </a:solidFill>
                <a:latin typeface="Times New Roman" panose="02020603050405020304" pitchFamily="18" charset="0"/>
                <a:ea typeface="Calibri" panose="020F0502020204030204" pitchFamily="34" charset="0"/>
              </a:rPr>
              <a:t>et le </a:t>
            </a:r>
            <a:r>
              <a:rPr lang="fr-FR" sz="2800" dirty="0">
                <a:solidFill>
                  <a:srgbClr val="FF0000"/>
                </a:solidFill>
                <a:latin typeface="Times New Roman" panose="02020603050405020304" pitchFamily="18" charset="0"/>
                <a:ea typeface="Calibri" panose="020F0502020204030204" pitchFamily="34" charset="0"/>
              </a:rPr>
              <a:t>leur donna</a:t>
            </a:r>
            <a:r>
              <a:rPr lang="fr-FR" sz="2800" dirty="0">
                <a:solidFill>
                  <a:srgbClr val="000000"/>
                </a:solidFill>
                <a:latin typeface="Times New Roman" panose="02020603050405020304" pitchFamily="18" charset="0"/>
                <a:ea typeface="Calibri" panose="020F0502020204030204" pitchFamily="34" charset="0"/>
              </a:rPr>
              <a:t>, en disant : </a:t>
            </a:r>
            <a:br>
              <a:rPr lang="fr-FR" sz="2800" dirty="0">
                <a:solidFill>
                  <a:srgbClr val="000000"/>
                </a:solidFill>
                <a:latin typeface="Times New Roman" panose="02020603050405020304" pitchFamily="18" charset="0"/>
                <a:ea typeface="Calibri" panose="020F0502020204030204" pitchFamily="34" charset="0"/>
              </a:rPr>
            </a:br>
            <a:r>
              <a:rPr lang="fr-FR" sz="2800" dirty="0">
                <a:solidFill>
                  <a:srgbClr val="000000"/>
                </a:solidFill>
                <a:latin typeface="Times New Roman" panose="02020603050405020304" pitchFamily="18" charset="0"/>
                <a:ea typeface="Calibri" panose="020F0502020204030204" pitchFamily="34" charset="0"/>
              </a:rPr>
              <a:t>« </a:t>
            </a:r>
            <a:r>
              <a:rPr lang="fr-FR" sz="2800" dirty="0">
                <a:latin typeface="Times New Roman" panose="02020603050405020304" pitchFamily="18" charset="0"/>
                <a:ea typeface="Calibri" panose="020F0502020204030204" pitchFamily="34" charset="0"/>
              </a:rPr>
              <a:t>Ceci est mon corps, donné pour vous. </a:t>
            </a:r>
            <a:br>
              <a:rPr lang="fr-FR" sz="2800" dirty="0">
                <a:latin typeface="Times New Roman" panose="02020603050405020304" pitchFamily="18" charset="0"/>
                <a:ea typeface="Calibri" panose="020F0502020204030204" pitchFamily="34" charset="0"/>
              </a:rPr>
            </a:br>
            <a:r>
              <a:rPr lang="fr-FR" sz="2800" dirty="0">
                <a:latin typeface="Times New Roman" panose="02020603050405020304" pitchFamily="18" charset="0"/>
                <a:ea typeface="Calibri" panose="020F0502020204030204" pitchFamily="34" charset="0"/>
              </a:rPr>
              <a:t>Faites cela en mémoire de moi. » </a:t>
            </a:r>
            <a:endParaRPr lang="fr-FR" sz="2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C902ABDB-FC8E-C05B-94FA-14B500C775C6}"/>
              </a:ext>
            </a:extLst>
          </p:cNvPr>
          <p:cNvSpPr>
            <a:spLocks noGrp="1"/>
          </p:cNvSpPr>
          <p:nvPr>
            <p:ph type="sldNum" sz="quarter" idx="12"/>
          </p:nvPr>
        </p:nvSpPr>
        <p:spPr/>
        <p:txBody>
          <a:bodyPr/>
          <a:lstStyle/>
          <a:p>
            <a:fld id="{A681D701-067C-4458-91DC-CE655197EDE4}" type="slidenum">
              <a:rPr lang="fr-FR" smtClean="0"/>
              <a:pPr/>
              <a:t>75</a:t>
            </a:fld>
            <a:endParaRPr lang="fr-FR"/>
          </a:p>
        </p:txBody>
      </p:sp>
    </p:spTree>
    <p:extLst>
      <p:ext uri="{BB962C8B-B14F-4D97-AF65-F5344CB8AC3E}">
        <p14:creationId xmlns:p14="http://schemas.microsoft.com/office/powerpoint/2010/main" val="31492203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7CE5B00-4424-43F7-B9FF-02FA16C145C4}"/>
              </a:ext>
            </a:extLst>
          </p:cNvPr>
          <p:cNvSpPr txBox="1"/>
          <p:nvPr/>
        </p:nvSpPr>
        <p:spPr>
          <a:xfrm>
            <a:off x="563112" y="776245"/>
            <a:ext cx="3723662" cy="678327"/>
          </a:xfrm>
          <a:prstGeom prst="rect">
            <a:avLst/>
          </a:prstGeom>
          <a:noFill/>
        </p:spPr>
        <p:txBody>
          <a:bodyPr wrap="square">
            <a:spAutoFit/>
          </a:bodyPr>
          <a:lstStyle/>
          <a:p>
            <a:pPr algn="ctr">
              <a:lnSpc>
                <a:spcPct val="115000"/>
              </a:lnSpc>
              <a:spcAft>
                <a:spcPts val="1000"/>
              </a:spcAft>
            </a:pPr>
            <a:endParaRPr lang="fr-FR"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D2CF2D87-51BA-4B04-8BDE-AEEA2B20F318}"/>
              </a:ext>
            </a:extLst>
          </p:cNvPr>
          <p:cNvSpPr txBox="1"/>
          <p:nvPr/>
        </p:nvSpPr>
        <p:spPr>
          <a:xfrm>
            <a:off x="2811360" y="4239394"/>
            <a:ext cx="5998128" cy="646986"/>
          </a:xfrm>
          <a:prstGeom prst="roundRect">
            <a:avLst/>
          </a:prstGeom>
          <a:noFill/>
          <a:ln w="57150">
            <a:solidFill>
              <a:srgbClr val="FF0000"/>
            </a:solidFill>
          </a:ln>
        </p:spPr>
        <p:txBody>
          <a:bodyPr wrap="square">
            <a:spAutoFit/>
          </a:bodyPr>
          <a:lstStyle/>
          <a:p>
            <a:pPr algn="ctr"/>
            <a:r>
              <a:rPr lang="fr-FR" sz="3200">
                <a:effectLst/>
                <a:latin typeface="Times New Roman" panose="02020603050405020304" pitchFamily="18" charset="0"/>
                <a:ea typeface="Calibri" panose="020F0502020204030204" pitchFamily="34" charset="0"/>
              </a:rPr>
              <a:t>Que donne Jésus ? </a:t>
            </a:r>
            <a:endParaRPr lang="fr-FR" sz="3200" dirty="0">
              <a:latin typeface="Times New Roman" panose="02020603050405020304" pitchFamily="18" charset="0"/>
              <a:cs typeface="Times New Roman" panose="02020603050405020304" pitchFamily="18" charset="0"/>
            </a:endParaRPr>
          </a:p>
        </p:txBody>
      </p:sp>
      <p:sp>
        <p:nvSpPr>
          <p:cNvPr id="3" name="ZoneTexte 2">
            <a:extLst>
              <a:ext uri="{FF2B5EF4-FFF2-40B4-BE49-F238E27FC236}">
                <a16:creationId xmlns:a16="http://schemas.microsoft.com/office/drawing/2014/main" id="{80084095-A9CD-5D31-F9E6-405F0AF4D1C7}"/>
              </a:ext>
            </a:extLst>
          </p:cNvPr>
          <p:cNvSpPr txBox="1"/>
          <p:nvPr/>
        </p:nvSpPr>
        <p:spPr>
          <a:xfrm>
            <a:off x="895150" y="275478"/>
            <a:ext cx="1944303"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Times New Roman" panose="02020603050405020304" pitchFamily="18" charset="0"/>
              </a:rPr>
              <a:t>Et leur donna </a:t>
            </a:r>
            <a:endParaRPr lang="fr-FR" dirty="0"/>
          </a:p>
        </p:txBody>
      </p:sp>
      <p:sp>
        <p:nvSpPr>
          <p:cNvPr id="2" name="Espace réservé du numéro de diapositive 1">
            <a:extLst>
              <a:ext uri="{FF2B5EF4-FFF2-40B4-BE49-F238E27FC236}">
                <a16:creationId xmlns:a16="http://schemas.microsoft.com/office/drawing/2014/main" id="{45ADAD08-B747-8303-D726-E259A45B279E}"/>
              </a:ext>
            </a:extLst>
          </p:cNvPr>
          <p:cNvSpPr>
            <a:spLocks noGrp="1"/>
          </p:cNvSpPr>
          <p:nvPr>
            <p:ph type="sldNum" sz="quarter" idx="12"/>
          </p:nvPr>
        </p:nvSpPr>
        <p:spPr/>
        <p:txBody>
          <a:bodyPr/>
          <a:lstStyle/>
          <a:p>
            <a:fld id="{A681D701-067C-4458-91DC-CE655197EDE4}" type="slidenum">
              <a:rPr lang="fr-FR" smtClean="0"/>
              <a:pPr/>
              <a:t>76</a:t>
            </a:fld>
            <a:endParaRPr lang="fr-FR"/>
          </a:p>
        </p:txBody>
      </p:sp>
      <p:pic>
        <p:nvPicPr>
          <p:cNvPr id="5" name="Image 4">
            <a:extLst>
              <a:ext uri="{FF2B5EF4-FFF2-40B4-BE49-F238E27FC236}">
                <a16:creationId xmlns:a16="http://schemas.microsoft.com/office/drawing/2014/main" id="{31638197-1C6E-AE8A-20AE-B9C670573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644810"/>
            <a:ext cx="3352800" cy="3090545"/>
          </a:xfrm>
          <a:prstGeom prst="rect">
            <a:avLst/>
          </a:prstGeom>
        </p:spPr>
      </p:pic>
    </p:spTree>
    <p:extLst>
      <p:ext uri="{BB962C8B-B14F-4D97-AF65-F5344CB8AC3E}">
        <p14:creationId xmlns:p14="http://schemas.microsoft.com/office/powerpoint/2010/main" val="42327842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0908F1-8A62-4A04-AE33-DB20A6C29EB3}"/>
              </a:ext>
            </a:extLst>
          </p:cNvPr>
          <p:cNvSpPr txBox="1">
            <a:spLocks/>
          </p:cNvSpPr>
          <p:nvPr/>
        </p:nvSpPr>
        <p:spPr bwMode="auto">
          <a:xfrm>
            <a:off x="939194" y="4052270"/>
            <a:ext cx="10414606" cy="2054675"/>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b="1" dirty="0">
                <a:latin typeface="Times New Roman" panose="02020603050405020304" pitchFamily="18" charset="0"/>
                <a:ea typeface="Calibri" panose="020F0502020204030204" pitchFamily="34" charset="0"/>
                <a:cs typeface="Times New Roman" panose="02020603050405020304" pitchFamily="18" charset="0"/>
              </a:rPr>
              <a:t>Jean 6, 11</a:t>
            </a:r>
            <a:r>
              <a:rPr lang="fr-FR" sz="2400" dirty="0">
                <a:latin typeface="Times New Roman" panose="02020603050405020304" pitchFamily="18" charset="0"/>
                <a:ea typeface="Calibri" panose="020F0502020204030204" pitchFamily="34" charset="0"/>
                <a:cs typeface="Times New Roman" panose="02020603050405020304" pitchFamily="18" charset="0"/>
              </a:rPr>
              <a:t> </a:t>
            </a:r>
            <a:r>
              <a:rPr lang="fr-FR" sz="2400" i="1" dirty="0">
                <a:latin typeface="Times New Roman" panose="02020603050405020304" pitchFamily="18" charset="0"/>
                <a:ea typeface="Calibri" panose="020F0502020204030204" pitchFamily="34" charset="0"/>
                <a:cs typeface="Times New Roman" panose="02020603050405020304" pitchFamily="18" charset="0"/>
              </a:rPr>
              <a:t>Alors Jésus prit les pains et, après avoir rendu grâce, il les distribua aux convives ; il leur donna aussi du poisson, autant qu’ils en voulaient.</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algn="l"/>
            <a:r>
              <a:rPr lang="fr-FR" sz="2400" dirty="0">
                <a:latin typeface="Times New Roman" panose="02020603050405020304" pitchFamily="18" charset="0"/>
                <a:ea typeface="Calibri" panose="020F0502020204030204" pitchFamily="34" charset="0"/>
              </a:rPr>
              <a:t>Dans l’évangile de Jean, lors de la multiplication des pains, Jésus distribue lui-même. Dans les autres évangiles, ce sont les apôtres qui distribuent. </a:t>
            </a:r>
            <a:endParaRPr lang="fr-FR" sz="2400" dirty="0">
              <a:latin typeface="Times New Roman" panose="02020603050405020304" pitchFamily="18" charset="0"/>
              <a:cs typeface="Times New Roman" panose="02020603050405020304" pitchFamily="18" charset="0"/>
            </a:endParaRPr>
          </a:p>
        </p:txBody>
      </p:sp>
      <p:sp>
        <p:nvSpPr>
          <p:cNvPr id="3" name="ZoneTexte 2">
            <a:extLst>
              <a:ext uri="{FF2B5EF4-FFF2-40B4-BE49-F238E27FC236}">
                <a16:creationId xmlns:a16="http://schemas.microsoft.com/office/drawing/2014/main" id="{268AF02F-D198-00A5-3E17-3501C3CB6AFA}"/>
              </a:ext>
            </a:extLst>
          </p:cNvPr>
          <p:cNvSpPr txBox="1"/>
          <p:nvPr/>
        </p:nvSpPr>
        <p:spPr>
          <a:xfrm>
            <a:off x="548640" y="275478"/>
            <a:ext cx="1944303"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Times New Roman" panose="02020603050405020304" pitchFamily="18" charset="0"/>
              </a:rPr>
              <a:t>Et leur donna </a:t>
            </a:r>
            <a:endParaRPr lang="fr-FR" dirty="0"/>
          </a:p>
        </p:txBody>
      </p:sp>
      <p:sp>
        <p:nvSpPr>
          <p:cNvPr id="5" name="Espace réservé du numéro de diapositive 4">
            <a:extLst>
              <a:ext uri="{FF2B5EF4-FFF2-40B4-BE49-F238E27FC236}">
                <a16:creationId xmlns:a16="http://schemas.microsoft.com/office/drawing/2014/main" id="{60708EB8-CB84-A36D-BAA2-C1FDB196A068}"/>
              </a:ext>
            </a:extLst>
          </p:cNvPr>
          <p:cNvSpPr>
            <a:spLocks noGrp="1"/>
          </p:cNvSpPr>
          <p:nvPr>
            <p:ph type="sldNum" sz="quarter" idx="12"/>
          </p:nvPr>
        </p:nvSpPr>
        <p:spPr/>
        <p:txBody>
          <a:bodyPr/>
          <a:lstStyle/>
          <a:p>
            <a:fld id="{A681D701-067C-4458-91DC-CE655197EDE4}" type="slidenum">
              <a:rPr lang="fr-FR" smtClean="0"/>
              <a:pPr/>
              <a:t>77</a:t>
            </a:fld>
            <a:endParaRPr lang="fr-FR"/>
          </a:p>
        </p:txBody>
      </p:sp>
      <p:pic>
        <p:nvPicPr>
          <p:cNvPr id="6" name="Image 5">
            <a:extLst>
              <a:ext uri="{FF2B5EF4-FFF2-40B4-BE49-F238E27FC236}">
                <a16:creationId xmlns:a16="http://schemas.microsoft.com/office/drawing/2014/main" id="{31638197-1C6E-AE8A-20AE-B9C670573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097" y="564081"/>
            <a:ext cx="3352800" cy="3090545"/>
          </a:xfrm>
          <a:prstGeom prst="rect">
            <a:avLst/>
          </a:prstGeom>
        </p:spPr>
      </p:pic>
    </p:spTree>
    <p:extLst>
      <p:ext uri="{BB962C8B-B14F-4D97-AF65-F5344CB8AC3E}">
        <p14:creationId xmlns:p14="http://schemas.microsoft.com/office/powerpoint/2010/main" val="35570533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C33B3B9B-5DD5-42E4-A46C-4AD699CA35F8}"/>
              </a:ext>
            </a:extLst>
          </p:cNvPr>
          <p:cNvSpPr txBox="1">
            <a:spLocks/>
          </p:cNvSpPr>
          <p:nvPr/>
        </p:nvSpPr>
        <p:spPr bwMode="auto">
          <a:xfrm>
            <a:off x="955040" y="4422771"/>
            <a:ext cx="10700512" cy="1395664"/>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sz="2400">
                <a:latin typeface="Times New Roman" panose="02020603050405020304" pitchFamily="18" charset="0"/>
                <a:ea typeface="Calibri" panose="020F0502020204030204" pitchFamily="34" charset="0"/>
              </a:rPr>
              <a:t>Jésus donne et se donne lui-même. Il fait don de la vie jusqu’au bout et nous invite à nous donner, pleinement par amour et pour que le monde est la vie en abondance. </a:t>
            </a:r>
            <a:endParaRPr lang="fr-FR" sz="2400" dirty="0">
              <a:latin typeface="Times New Roman" panose="02020603050405020304" pitchFamily="18" charset="0"/>
              <a:cs typeface="Times New Roman" panose="02020603050405020304" pitchFamily="18" charset="0"/>
            </a:endParaRPr>
          </a:p>
        </p:txBody>
      </p:sp>
      <p:sp>
        <p:nvSpPr>
          <p:cNvPr id="3" name="ZoneTexte 2">
            <a:extLst>
              <a:ext uri="{FF2B5EF4-FFF2-40B4-BE49-F238E27FC236}">
                <a16:creationId xmlns:a16="http://schemas.microsoft.com/office/drawing/2014/main" id="{22A0DD48-E82D-B251-5D18-D431B70973E7}"/>
              </a:ext>
            </a:extLst>
          </p:cNvPr>
          <p:cNvSpPr txBox="1"/>
          <p:nvPr/>
        </p:nvSpPr>
        <p:spPr>
          <a:xfrm>
            <a:off x="625642" y="263721"/>
            <a:ext cx="1944303"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Times New Roman" panose="02020603050405020304" pitchFamily="18" charset="0"/>
              </a:rPr>
              <a:t>Et leur donna </a:t>
            </a:r>
            <a:endParaRPr lang="fr-FR" dirty="0"/>
          </a:p>
        </p:txBody>
      </p:sp>
      <p:sp>
        <p:nvSpPr>
          <p:cNvPr id="2" name="Espace réservé du numéro de diapositive 1">
            <a:extLst>
              <a:ext uri="{FF2B5EF4-FFF2-40B4-BE49-F238E27FC236}">
                <a16:creationId xmlns:a16="http://schemas.microsoft.com/office/drawing/2014/main" id="{9CB742F3-473F-E3CB-9C08-B44952850327}"/>
              </a:ext>
            </a:extLst>
          </p:cNvPr>
          <p:cNvSpPr>
            <a:spLocks noGrp="1"/>
          </p:cNvSpPr>
          <p:nvPr>
            <p:ph type="sldNum" sz="quarter" idx="12"/>
          </p:nvPr>
        </p:nvSpPr>
        <p:spPr/>
        <p:txBody>
          <a:bodyPr/>
          <a:lstStyle/>
          <a:p>
            <a:fld id="{A681D701-067C-4458-91DC-CE655197EDE4}" type="slidenum">
              <a:rPr lang="fr-FR" smtClean="0"/>
              <a:pPr/>
              <a:t>78</a:t>
            </a:fld>
            <a:endParaRPr lang="fr-FR"/>
          </a:p>
        </p:txBody>
      </p:sp>
      <p:pic>
        <p:nvPicPr>
          <p:cNvPr id="5" name="Image 4">
            <a:extLst>
              <a:ext uri="{FF2B5EF4-FFF2-40B4-BE49-F238E27FC236}">
                <a16:creationId xmlns:a16="http://schemas.microsoft.com/office/drawing/2014/main" id="{31638197-1C6E-AE8A-20AE-B9C670573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8896" y="520244"/>
            <a:ext cx="3352800" cy="3090545"/>
          </a:xfrm>
          <a:prstGeom prst="rect">
            <a:avLst/>
          </a:prstGeom>
        </p:spPr>
      </p:pic>
    </p:spTree>
    <p:extLst>
      <p:ext uri="{BB962C8B-B14F-4D97-AF65-F5344CB8AC3E}">
        <p14:creationId xmlns:p14="http://schemas.microsoft.com/office/powerpoint/2010/main" val="37167989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4E267D-8277-40F5-9F4B-1D8CB11C23E1}"/>
              </a:ext>
            </a:extLst>
          </p:cNvPr>
          <p:cNvSpPr txBox="1">
            <a:spLocks/>
          </p:cNvSpPr>
          <p:nvPr/>
        </p:nvSpPr>
        <p:spPr bwMode="auto">
          <a:xfrm>
            <a:off x="1542278" y="3390498"/>
            <a:ext cx="9261445" cy="1416967"/>
          </a:xfrm>
          <a:prstGeom prst="roundRect">
            <a:avLst/>
          </a:prstGeom>
          <a:noFill/>
          <a:ln w="76200">
            <a:solidFill>
              <a:srgbClr val="0070C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fr-FR" sz="2800" dirty="0">
                <a:solidFill>
                  <a:srgbClr val="FF0000"/>
                </a:solidFill>
                <a:latin typeface="Times New Roman" panose="02020603050405020304" pitchFamily="18" charset="0"/>
                <a:ea typeface="Calibri" panose="020F0502020204030204" pitchFamily="34" charset="0"/>
              </a:rPr>
              <a:t>19 </a:t>
            </a:r>
            <a:r>
              <a:rPr lang="fr-FR" sz="2800" dirty="0">
                <a:solidFill>
                  <a:srgbClr val="000000"/>
                </a:solidFill>
                <a:latin typeface="Times New Roman" panose="02020603050405020304" pitchFamily="18" charset="0"/>
                <a:ea typeface="Calibri" panose="020F0502020204030204" pitchFamily="34" charset="0"/>
              </a:rPr>
              <a:t>Puis, </a:t>
            </a:r>
            <a:r>
              <a:rPr lang="fr-FR" sz="2800" dirty="0">
                <a:latin typeface="Times New Roman" panose="02020603050405020304" pitchFamily="18" charset="0"/>
                <a:ea typeface="Calibri" panose="020F0502020204030204" pitchFamily="34" charset="0"/>
              </a:rPr>
              <a:t>ayant pris du pain et rendu grâce, il le rompit </a:t>
            </a:r>
            <a:r>
              <a:rPr lang="fr-FR" sz="2800" dirty="0">
                <a:solidFill>
                  <a:srgbClr val="000000"/>
                </a:solidFill>
                <a:latin typeface="Times New Roman" panose="02020603050405020304" pitchFamily="18" charset="0"/>
                <a:ea typeface="Calibri" panose="020F0502020204030204" pitchFamily="34" charset="0"/>
              </a:rPr>
              <a:t>et le </a:t>
            </a:r>
            <a:r>
              <a:rPr lang="fr-FR" sz="2800" dirty="0">
                <a:latin typeface="Times New Roman" panose="02020603050405020304" pitchFamily="18" charset="0"/>
                <a:ea typeface="Calibri" panose="020F0502020204030204" pitchFamily="34" charset="0"/>
              </a:rPr>
              <a:t>leur donna, en disant : « </a:t>
            </a:r>
            <a:r>
              <a:rPr lang="fr-FR" sz="2800" b="1" dirty="0">
                <a:solidFill>
                  <a:srgbClr val="FF0000"/>
                </a:solidFill>
                <a:latin typeface="Times New Roman" panose="02020603050405020304" pitchFamily="18" charset="0"/>
                <a:ea typeface="Calibri" panose="020F0502020204030204" pitchFamily="34" charset="0"/>
              </a:rPr>
              <a:t>Ceci</a:t>
            </a:r>
            <a:r>
              <a:rPr lang="fr-FR" sz="2800" dirty="0">
                <a:latin typeface="Times New Roman" panose="02020603050405020304" pitchFamily="18" charset="0"/>
                <a:ea typeface="Calibri" panose="020F0502020204030204" pitchFamily="34" charset="0"/>
              </a:rPr>
              <a:t> est mon corps, donné pour vous. Faites cela en mémoire de moi. </a:t>
            </a:r>
            <a:endParaRPr lang="fr-FR" sz="2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C902ABDB-FC8E-C05B-94FA-14B500C775C6}"/>
              </a:ext>
            </a:extLst>
          </p:cNvPr>
          <p:cNvSpPr>
            <a:spLocks noGrp="1"/>
          </p:cNvSpPr>
          <p:nvPr>
            <p:ph type="sldNum" sz="quarter" idx="12"/>
          </p:nvPr>
        </p:nvSpPr>
        <p:spPr/>
        <p:txBody>
          <a:bodyPr/>
          <a:lstStyle/>
          <a:p>
            <a:fld id="{A681D701-067C-4458-91DC-CE655197EDE4}" type="slidenum">
              <a:rPr lang="fr-FR" smtClean="0"/>
              <a:pPr/>
              <a:t>79</a:t>
            </a:fld>
            <a:endParaRPr lang="fr-FR"/>
          </a:p>
        </p:txBody>
      </p:sp>
    </p:spTree>
    <p:extLst>
      <p:ext uri="{BB962C8B-B14F-4D97-AF65-F5344CB8AC3E}">
        <p14:creationId xmlns:p14="http://schemas.microsoft.com/office/powerpoint/2010/main" val="1315204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609768F-E639-44BE-A8EA-164AD82320ED}"/>
              </a:ext>
            </a:extLst>
          </p:cNvPr>
          <p:cNvSpPr txBox="1"/>
          <p:nvPr/>
        </p:nvSpPr>
        <p:spPr>
          <a:xfrm>
            <a:off x="434339" y="300325"/>
            <a:ext cx="3576551"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Quand l’heure fut venue</a:t>
            </a:r>
            <a:endParaRPr lang="fr-FR" dirty="0">
              <a:solidFill>
                <a:srgbClr val="FF0000"/>
              </a:solidFill>
            </a:endParaRPr>
          </a:p>
        </p:txBody>
      </p:sp>
      <p:sp>
        <p:nvSpPr>
          <p:cNvPr id="9" name="ZoneTexte 8">
            <a:extLst>
              <a:ext uri="{FF2B5EF4-FFF2-40B4-BE49-F238E27FC236}">
                <a16:creationId xmlns:a16="http://schemas.microsoft.com/office/drawing/2014/main" id="{B375F917-0497-4498-A11A-4F597B08EF04}"/>
              </a:ext>
            </a:extLst>
          </p:cNvPr>
          <p:cNvSpPr txBox="1"/>
          <p:nvPr/>
        </p:nvSpPr>
        <p:spPr>
          <a:xfrm>
            <a:off x="3437407" y="2896591"/>
            <a:ext cx="4831950" cy="542348"/>
          </a:xfrm>
          <a:prstGeom prst="roundRect">
            <a:avLst/>
          </a:prstGeom>
          <a:noFill/>
          <a:ln w="57150">
            <a:solidFill>
              <a:srgbClr val="FF0000"/>
            </a:solidFill>
          </a:ln>
        </p:spPr>
        <p:txBody>
          <a:bodyPr wrap="square">
            <a:spAutoFit/>
          </a:bodyPr>
          <a:lstStyle/>
          <a:p>
            <a:pPr algn="ctr">
              <a:lnSpc>
                <a:spcPct val="115000"/>
              </a:lnSpc>
              <a:spcAft>
                <a:spcPts val="10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Quelle est cette heure ?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1DF3FDA8-2AC0-1637-5037-D378E9EC14A3}"/>
              </a:ext>
            </a:extLst>
          </p:cNvPr>
          <p:cNvSpPr>
            <a:spLocks noGrp="1"/>
          </p:cNvSpPr>
          <p:nvPr>
            <p:ph type="sldNum" sz="quarter" idx="12"/>
          </p:nvPr>
        </p:nvSpPr>
        <p:spPr/>
        <p:txBody>
          <a:bodyPr/>
          <a:lstStyle/>
          <a:p>
            <a:fld id="{A681D701-067C-4458-91DC-CE655197EDE4}" type="slidenum">
              <a:rPr lang="fr-FR" smtClean="0"/>
              <a:pPr/>
              <a:t>8</a:t>
            </a:fld>
            <a:endParaRPr lang="fr-FR"/>
          </a:p>
        </p:txBody>
      </p:sp>
    </p:spTree>
    <p:extLst>
      <p:ext uri="{BB962C8B-B14F-4D97-AF65-F5344CB8AC3E}">
        <p14:creationId xmlns:p14="http://schemas.microsoft.com/office/powerpoint/2010/main" val="36103882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3B16F6-CC2A-401D-9EAA-13FEED7FDAF6}"/>
              </a:ext>
            </a:extLst>
          </p:cNvPr>
          <p:cNvSpPr txBox="1">
            <a:spLocks/>
          </p:cNvSpPr>
          <p:nvPr/>
        </p:nvSpPr>
        <p:spPr>
          <a:xfrm>
            <a:off x="1877244" y="3675252"/>
            <a:ext cx="8826367" cy="2337921"/>
          </a:xfrm>
          <a:prstGeom prst="roundRect">
            <a:avLst>
              <a:gd name="adj" fmla="val 16667"/>
            </a:avLst>
          </a:prstGeom>
          <a:ln w="76200">
            <a:solidFill>
              <a:srgbClr val="FF0000"/>
            </a:solidFill>
            <a:miter lim="800000"/>
            <a:headEnd/>
            <a:tailEnd/>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Qu’y a-t-il sous cette expression « ceci » ? Est-ce le pain ? </a:t>
            </a:r>
            <a:br>
              <a:rPr lang="fr-FR" sz="2400" dirty="0">
                <a:latin typeface="Times New Roman" panose="02020603050405020304" pitchFamily="18" charset="0"/>
                <a:ea typeface="Calibri" panose="020F0502020204030204" pitchFamily="34" charset="0"/>
                <a:cs typeface="Times New Roman" panose="02020603050405020304" pitchFamily="18" charset="0"/>
              </a:rPr>
            </a:br>
            <a:r>
              <a:rPr lang="fr-FR" sz="2400" dirty="0">
                <a:latin typeface="Times New Roman" panose="02020603050405020304" pitchFamily="18" charset="0"/>
                <a:ea typeface="Calibri" panose="020F0502020204030204" pitchFamily="34" charset="0"/>
                <a:cs typeface="Times New Roman" panose="02020603050405020304" pitchFamily="18" charset="0"/>
              </a:rPr>
              <a:t>Le mot grec est un mot neutre. </a:t>
            </a:r>
            <a:br>
              <a:rPr lang="fr-FR" sz="2400" dirty="0">
                <a:latin typeface="Times New Roman" panose="02020603050405020304" pitchFamily="18" charset="0"/>
                <a:ea typeface="Calibri" panose="020F0502020204030204" pitchFamily="34" charset="0"/>
                <a:cs typeface="Times New Roman" panose="02020603050405020304" pitchFamily="18" charset="0"/>
              </a:rPr>
            </a:br>
            <a:r>
              <a:rPr lang="fr-FR" sz="2400" dirty="0">
                <a:latin typeface="Times New Roman" panose="02020603050405020304" pitchFamily="18" charset="0"/>
                <a:ea typeface="Calibri" panose="020F0502020204030204" pitchFamily="34" charset="0"/>
                <a:cs typeface="Times New Roman" panose="02020603050405020304" pitchFamily="18" charset="0"/>
              </a:rPr>
              <a:t>Il ne concernerait donc pas le pain qui est masculin.</a:t>
            </a:r>
          </a:p>
          <a:p>
            <a:pPr>
              <a:lnSpc>
                <a:spcPct val="115000"/>
              </a:lnSpc>
              <a:spcAft>
                <a:spcPts val="1000"/>
              </a:spcAft>
            </a:pPr>
            <a:r>
              <a:rPr lang="fr-FR" sz="2600" dirty="0">
                <a:effectLst/>
                <a:latin typeface="Times New Roman" panose="02020603050405020304" pitchFamily="18" charset="0"/>
                <a:ea typeface="Calibri" panose="020F0502020204030204" pitchFamily="34" charset="0"/>
              </a:rPr>
              <a:t>Est-ce l’acte de rompre ?</a:t>
            </a:r>
            <a:endParaRPr lang="fr-FR" sz="2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9D10151F-7967-402A-8C53-BCC8B85A6377}"/>
              </a:ext>
            </a:extLst>
          </p:cNvPr>
          <p:cNvSpPr txBox="1"/>
          <p:nvPr/>
        </p:nvSpPr>
        <p:spPr>
          <a:xfrm>
            <a:off x="504104" y="282718"/>
            <a:ext cx="1275002" cy="369332"/>
          </a:xfrm>
          <a:prstGeom prst="rect">
            <a:avLst/>
          </a:prstGeom>
          <a:noFill/>
        </p:spPr>
        <p:txBody>
          <a:bodyPr wrap="square">
            <a:spAutoFit/>
          </a:bodyPr>
          <a:lstStyle/>
          <a:p>
            <a:r>
              <a:rPr lang="fr-FR" dirty="0">
                <a:solidFill>
                  <a:srgbClr val="FF0000"/>
                </a:solidFill>
                <a:latin typeface="Times New Roman" panose="02020603050405020304" pitchFamily="18" charset="0"/>
                <a:cs typeface="Times New Roman" panose="02020603050405020304" pitchFamily="18" charset="0"/>
              </a:rPr>
              <a:t>ceci</a:t>
            </a:r>
            <a:endParaRPr lang="fr-FR" dirty="0">
              <a:solidFill>
                <a:srgbClr val="FF0000"/>
              </a:solidFill>
            </a:endParaRPr>
          </a:p>
        </p:txBody>
      </p:sp>
      <p:sp>
        <p:nvSpPr>
          <p:cNvPr id="3" name="Espace réservé du numéro de diapositive 2">
            <a:extLst>
              <a:ext uri="{FF2B5EF4-FFF2-40B4-BE49-F238E27FC236}">
                <a16:creationId xmlns:a16="http://schemas.microsoft.com/office/drawing/2014/main" id="{C235F288-611A-C064-8188-E25B33582607}"/>
              </a:ext>
            </a:extLst>
          </p:cNvPr>
          <p:cNvSpPr>
            <a:spLocks noGrp="1"/>
          </p:cNvSpPr>
          <p:nvPr>
            <p:ph type="sldNum" sz="quarter" idx="12"/>
          </p:nvPr>
        </p:nvSpPr>
        <p:spPr/>
        <p:txBody>
          <a:bodyPr/>
          <a:lstStyle/>
          <a:p>
            <a:fld id="{A681D701-067C-4458-91DC-CE655197EDE4}" type="slidenum">
              <a:rPr lang="fr-FR" smtClean="0"/>
              <a:pPr/>
              <a:t>80</a:t>
            </a:fld>
            <a:endParaRPr lang="fr-FR"/>
          </a:p>
        </p:txBody>
      </p:sp>
      <p:pic>
        <p:nvPicPr>
          <p:cNvPr id="5" name="Image 4">
            <a:extLst>
              <a:ext uri="{FF2B5EF4-FFF2-40B4-BE49-F238E27FC236}">
                <a16:creationId xmlns:a16="http://schemas.microsoft.com/office/drawing/2014/main" id="{BE7AFE32-393A-DBCB-C853-0032F5B2A7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946" y="467384"/>
            <a:ext cx="2552961" cy="2799738"/>
          </a:xfrm>
          <a:prstGeom prst="rect">
            <a:avLst/>
          </a:prstGeom>
        </p:spPr>
      </p:pic>
    </p:spTree>
    <p:extLst>
      <p:ext uri="{BB962C8B-B14F-4D97-AF65-F5344CB8AC3E}">
        <p14:creationId xmlns:p14="http://schemas.microsoft.com/office/powerpoint/2010/main" val="15303215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3F0923-8522-4546-BAAB-49F648B00054}"/>
              </a:ext>
            </a:extLst>
          </p:cNvPr>
          <p:cNvSpPr txBox="1">
            <a:spLocks/>
          </p:cNvSpPr>
          <p:nvPr/>
        </p:nvSpPr>
        <p:spPr bwMode="auto">
          <a:xfrm>
            <a:off x="1112240" y="3986229"/>
            <a:ext cx="10241560" cy="1321537"/>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Cette expression « ceci » est une reprise du rite de la liturgie juive de Pessah par le chef de famille : « Ceci est le pain de misère que vos pères ont mangé en Egypte »  </a:t>
            </a:r>
          </a:p>
        </p:txBody>
      </p:sp>
      <p:sp>
        <p:nvSpPr>
          <p:cNvPr id="3" name="ZoneTexte 2">
            <a:extLst>
              <a:ext uri="{FF2B5EF4-FFF2-40B4-BE49-F238E27FC236}">
                <a16:creationId xmlns:a16="http://schemas.microsoft.com/office/drawing/2014/main" id="{B12C47AB-8ED8-43B9-BE3A-5C72672E4EED}"/>
              </a:ext>
            </a:extLst>
          </p:cNvPr>
          <p:cNvSpPr txBox="1"/>
          <p:nvPr/>
        </p:nvSpPr>
        <p:spPr>
          <a:xfrm>
            <a:off x="640700" y="363137"/>
            <a:ext cx="2033337" cy="369332"/>
          </a:xfrm>
          <a:prstGeom prst="rect">
            <a:avLst/>
          </a:prstGeom>
          <a:noFill/>
        </p:spPr>
        <p:txBody>
          <a:bodyPr wrap="square">
            <a:spAutoFit/>
          </a:bodyPr>
          <a:lstStyle/>
          <a:p>
            <a:r>
              <a:rPr lang="fr-FR" dirty="0">
                <a:solidFill>
                  <a:srgbClr val="FF0000"/>
                </a:solidFill>
                <a:latin typeface="Times New Roman" panose="02020603050405020304" pitchFamily="18" charset="0"/>
                <a:cs typeface="Times New Roman" panose="02020603050405020304" pitchFamily="18" charset="0"/>
              </a:rPr>
              <a:t>ceci</a:t>
            </a:r>
            <a:endParaRPr lang="fr-FR" dirty="0"/>
          </a:p>
        </p:txBody>
      </p:sp>
      <p:sp>
        <p:nvSpPr>
          <p:cNvPr id="5" name="Espace réservé du numéro de diapositive 4">
            <a:extLst>
              <a:ext uri="{FF2B5EF4-FFF2-40B4-BE49-F238E27FC236}">
                <a16:creationId xmlns:a16="http://schemas.microsoft.com/office/drawing/2014/main" id="{626AE4F1-4524-2688-F44F-AF74A07F22F2}"/>
              </a:ext>
            </a:extLst>
          </p:cNvPr>
          <p:cNvSpPr>
            <a:spLocks noGrp="1"/>
          </p:cNvSpPr>
          <p:nvPr>
            <p:ph type="sldNum" sz="quarter" idx="12"/>
          </p:nvPr>
        </p:nvSpPr>
        <p:spPr/>
        <p:txBody>
          <a:bodyPr/>
          <a:lstStyle/>
          <a:p>
            <a:fld id="{A681D701-067C-4458-91DC-CE655197EDE4}" type="slidenum">
              <a:rPr lang="fr-FR" smtClean="0"/>
              <a:pPr/>
              <a:t>81</a:t>
            </a:fld>
            <a:endParaRPr lang="fr-FR"/>
          </a:p>
        </p:txBody>
      </p:sp>
      <p:pic>
        <p:nvPicPr>
          <p:cNvPr id="4" name="Image 3">
            <a:extLst>
              <a:ext uri="{FF2B5EF4-FFF2-40B4-BE49-F238E27FC236}">
                <a16:creationId xmlns:a16="http://schemas.microsoft.com/office/drawing/2014/main" id="{C623E356-EEB9-8C78-02D1-C420314F4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148" y="271606"/>
            <a:ext cx="2605703" cy="2857579"/>
          </a:xfrm>
          <a:prstGeom prst="rect">
            <a:avLst/>
          </a:prstGeom>
        </p:spPr>
      </p:pic>
    </p:spTree>
    <p:extLst>
      <p:ext uri="{BB962C8B-B14F-4D97-AF65-F5344CB8AC3E}">
        <p14:creationId xmlns:p14="http://schemas.microsoft.com/office/powerpoint/2010/main" val="40645617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C52790-760F-481C-AD52-7C95872687C0}"/>
              </a:ext>
            </a:extLst>
          </p:cNvPr>
          <p:cNvSpPr txBox="1">
            <a:spLocks/>
          </p:cNvSpPr>
          <p:nvPr/>
        </p:nvSpPr>
        <p:spPr bwMode="auto">
          <a:xfrm>
            <a:off x="935899" y="1247847"/>
            <a:ext cx="10713801" cy="1580636"/>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5000"/>
              </a:lnSpc>
              <a:spcAft>
                <a:spcPts val="1000"/>
              </a:spcAft>
            </a:pP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Il s’agit de communier au « pain de misère » qui va lever. Communier à l'ensemble de l’acte du pain brisé (traduction littérale), au corps livré, donné et reçu par les disciples. (Marie Balmary) </a:t>
            </a:r>
          </a:p>
          <a:p>
            <a:pPr>
              <a:lnSpc>
                <a:spcPct val="115000"/>
              </a:lnSpc>
              <a:spcAft>
                <a:spcPts val="1000"/>
              </a:spcAft>
            </a:pPr>
            <a:endParaRPr lang="fr-FR"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F8D49BF0-42B7-43E4-A88D-D3EB61877C42}"/>
              </a:ext>
            </a:extLst>
          </p:cNvPr>
          <p:cNvSpPr txBox="1"/>
          <p:nvPr/>
        </p:nvSpPr>
        <p:spPr>
          <a:xfrm>
            <a:off x="447881" y="186179"/>
            <a:ext cx="2033337" cy="369332"/>
          </a:xfrm>
          <a:prstGeom prst="rect">
            <a:avLst/>
          </a:prstGeom>
          <a:noFill/>
        </p:spPr>
        <p:txBody>
          <a:bodyPr wrap="square">
            <a:spAutoFit/>
          </a:bodyPr>
          <a:lstStyle/>
          <a:p>
            <a:r>
              <a:rPr lang="fr-FR" dirty="0">
                <a:solidFill>
                  <a:srgbClr val="FF0000"/>
                </a:solidFill>
                <a:latin typeface="Times New Roman" panose="02020603050405020304" pitchFamily="18" charset="0"/>
                <a:cs typeface="Times New Roman" panose="02020603050405020304" pitchFamily="18" charset="0"/>
              </a:rPr>
              <a:t>ceci</a:t>
            </a:r>
            <a:endParaRPr lang="fr-FR" dirty="0"/>
          </a:p>
        </p:txBody>
      </p:sp>
      <p:sp>
        <p:nvSpPr>
          <p:cNvPr id="3" name="Espace réservé du numéro de diapositive 2">
            <a:extLst>
              <a:ext uri="{FF2B5EF4-FFF2-40B4-BE49-F238E27FC236}">
                <a16:creationId xmlns:a16="http://schemas.microsoft.com/office/drawing/2014/main" id="{9611C7A0-C992-5DEC-1300-7236B42716C0}"/>
              </a:ext>
            </a:extLst>
          </p:cNvPr>
          <p:cNvSpPr>
            <a:spLocks noGrp="1"/>
          </p:cNvSpPr>
          <p:nvPr>
            <p:ph type="sldNum" sz="quarter" idx="12"/>
          </p:nvPr>
        </p:nvSpPr>
        <p:spPr/>
        <p:txBody>
          <a:bodyPr/>
          <a:lstStyle/>
          <a:p>
            <a:fld id="{A681D701-067C-4458-91DC-CE655197EDE4}" type="slidenum">
              <a:rPr lang="fr-FR" smtClean="0"/>
              <a:pPr/>
              <a:t>82</a:t>
            </a:fld>
            <a:endParaRPr lang="fr-FR"/>
          </a:p>
        </p:txBody>
      </p:sp>
      <p:sp>
        <p:nvSpPr>
          <p:cNvPr id="4" name="Titre 1">
            <a:extLst>
              <a:ext uri="{FF2B5EF4-FFF2-40B4-BE49-F238E27FC236}">
                <a16:creationId xmlns:a16="http://schemas.microsoft.com/office/drawing/2014/main" id="{D5F0BA81-8924-91BD-635C-00FC25629DE8}"/>
              </a:ext>
            </a:extLst>
          </p:cNvPr>
          <p:cNvSpPr txBox="1">
            <a:spLocks/>
          </p:cNvSpPr>
          <p:nvPr/>
        </p:nvSpPr>
        <p:spPr bwMode="auto">
          <a:xfrm>
            <a:off x="935899" y="3171715"/>
            <a:ext cx="10713802" cy="1103396"/>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 Ceci » représente tout l’agir du Christ, toute sa vie ; une vie ordonnée à l’accomplissement du projet d’amour et de réconciliation du Père. </a:t>
            </a:r>
            <a:endParaRPr lang="fr-FR"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itre 1">
            <a:extLst>
              <a:ext uri="{FF2B5EF4-FFF2-40B4-BE49-F238E27FC236}">
                <a16:creationId xmlns:a16="http://schemas.microsoft.com/office/drawing/2014/main" id="{0E0F7945-81B2-C522-3373-B6A5A0681913}"/>
              </a:ext>
            </a:extLst>
          </p:cNvPr>
          <p:cNvSpPr txBox="1">
            <a:spLocks/>
          </p:cNvSpPr>
          <p:nvPr/>
        </p:nvSpPr>
        <p:spPr bwMode="auto">
          <a:xfrm>
            <a:off x="935899" y="4719034"/>
            <a:ext cx="10811338" cy="1583455"/>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5000"/>
              </a:lnSpc>
              <a:spcAft>
                <a:spcPts val="1000"/>
              </a:spcAft>
            </a:pPr>
            <a:r>
              <a:rPr lang="fr-FR" sz="2400">
                <a:latin typeface="Times New Roman" panose="02020603050405020304" pitchFamily="18" charset="0"/>
                <a:ea typeface="Calibri" panose="020F0502020204030204" pitchFamily="34" charset="0"/>
                <a:cs typeface="Times New Roman" panose="02020603050405020304" pitchFamily="18" charset="0"/>
              </a:rPr>
              <a:t>Faites ceci en mémoire de moi est une invitation à être les témoins du Christ qui a donné sa vie par amour et n’a eu de cesse de témoigner de la tendresse inconditionnelle de Dieu pour tout homme et en particulier pour les plus vulnérables. </a:t>
            </a:r>
            <a:endParaRPr lang="fr-FR" sz="20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064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4E267D-8277-40F5-9F4B-1D8CB11C23E1}"/>
              </a:ext>
            </a:extLst>
          </p:cNvPr>
          <p:cNvSpPr txBox="1">
            <a:spLocks/>
          </p:cNvSpPr>
          <p:nvPr/>
        </p:nvSpPr>
        <p:spPr bwMode="auto">
          <a:xfrm>
            <a:off x="1542278" y="3390498"/>
            <a:ext cx="9261445" cy="1416967"/>
          </a:xfrm>
          <a:prstGeom prst="roundRect">
            <a:avLst/>
          </a:prstGeom>
          <a:noFill/>
          <a:ln w="76200">
            <a:solidFill>
              <a:srgbClr val="0070C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fr-FR" sz="2800" dirty="0">
                <a:solidFill>
                  <a:srgbClr val="FF0000"/>
                </a:solidFill>
                <a:latin typeface="Times New Roman" panose="02020603050405020304" pitchFamily="18" charset="0"/>
                <a:ea typeface="Calibri" panose="020F0502020204030204" pitchFamily="34" charset="0"/>
              </a:rPr>
              <a:t>19 </a:t>
            </a:r>
            <a:r>
              <a:rPr lang="fr-FR" sz="2800" dirty="0">
                <a:solidFill>
                  <a:srgbClr val="000000"/>
                </a:solidFill>
                <a:latin typeface="Times New Roman" panose="02020603050405020304" pitchFamily="18" charset="0"/>
                <a:ea typeface="Calibri" panose="020F0502020204030204" pitchFamily="34" charset="0"/>
              </a:rPr>
              <a:t>Puis, </a:t>
            </a:r>
            <a:r>
              <a:rPr lang="fr-FR" sz="2800" dirty="0">
                <a:latin typeface="Times New Roman" panose="02020603050405020304" pitchFamily="18" charset="0"/>
                <a:ea typeface="Calibri" panose="020F0502020204030204" pitchFamily="34" charset="0"/>
              </a:rPr>
              <a:t>ayant pris du pain et rendu grâce, il le rompit et le leur donna, en disant : « Ceci </a:t>
            </a:r>
            <a:r>
              <a:rPr lang="fr-FR" sz="2800" dirty="0">
                <a:solidFill>
                  <a:srgbClr val="FF0000"/>
                </a:solidFill>
                <a:latin typeface="Times New Roman" panose="02020603050405020304" pitchFamily="18" charset="0"/>
                <a:ea typeface="Calibri" panose="020F0502020204030204" pitchFamily="34" charset="0"/>
              </a:rPr>
              <a:t>est mon corps</a:t>
            </a:r>
            <a:r>
              <a:rPr lang="fr-FR" sz="2800" dirty="0">
                <a:solidFill>
                  <a:srgbClr val="000000"/>
                </a:solidFill>
                <a:latin typeface="Times New Roman" panose="02020603050405020304" pitchFamily="18" charset="0"/>
                <a:ea typeface="Calibri" panose="020F0502020204030204" pitchFamily="34" charset="0"/>
              </a:rPr>
              <a:t>, donné pour vous. </a:t>
            </a:r>
            <a:r>
              <a:rPr lang="fr-FR" sz="2800" dirty="0">
                <a:latin typeface="Times New Roman" panose="02020603050405020304" pitchFamily="18" charset="0"/>
                <a:ea typeface="Calibri" panose="020F0502020204030204" pitchFamily="34" charset="0"/>
              </a:rPr>
              <a:t>Faites cela en mémoire de moi. </a:t>
            </a:r>
            <a:endParaRPr lang="fr-FR" sz="2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C902ABDB-FC8E-C05B-94FA-14B500C775C6}"/>
              </a:ext>
            </a:extLst>
          </p:cNvPr>
          <p:cNvSpPr>
            <a:spLocks noGrp="1"/>
          </p:cNvSpPr>
          <p:nvPr>
            <p:ph type="sldNum" sz="quarter" idx="12"/>
          </p:nvPr>
        </p:nvSpPr>
        <p:spPr/>
        <p:txBody>
          <a:bodyPr/>
          <a:lstStyle/>
          <a:p>
            <a:fld id="{A681D701-067C-4458-91DC-CE655197EDE4}" type="slidenum">
              <a:rPr lang="fr-FR" smtClean="0"/>
              <a:pPr/>
              <a:t>83</a:t>
            </a:fld>
            <a:endParaRPr lang="fr-FR"/>
          </a:p>
        </p:txBody>
      </p:sp>
    </p:spTree>
    <p:extLst>
      <p:ext uri="{BB962C8B-B14F-4D97-AF65-F5344CB8AC3E}">
        <p14:creationId xmlns:p14="http://schemas.microsoft.com/office/powerpoint/2010/main" val="26265397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7CE5B00-4424-43F7-B9FF-02FA16C145C4}"/>
              </a:ext>
            </a:extLst>
          </p:cNvPr>
          <p:cNvSpPr txBox="1"/>
          <p:nvPr/>
        </p:nvSpPr>
        <p:spPr>
          <a:xfrm>
            <a:off x="563112" y="776245"/>
            <a:ext cx="3723662" cy="678327"/>
          </a:xfrm>
          <a:prstGeom prst="rect">
            <a:avLst/>
          </a:prstGeom>
          <a:noFill/>
        </p:spPr>
        <p:txBody>
          <a:bodyPr wrap="square">
            <a:spAutoFit/>
          </a:bodyPr>
          <a:lstStyle/>
          <a:p>
            <a:pPr algn="ctr">
              <a:lnSpc>
                <a:spcPct val="115000"/>
              </a:lnSpc>
              <a:spcAft>
                <a:spcPts val="1000"/>
              </a:spcAft>
            </a:pPr>
            <a:endParaRPr lang="fr-FR"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D2CF2D87-51BA-4B04-8BDE-AEEA2B20F318}"/>
              </a:ext>
            </a:extLst>
          </p:cNvPr>
          <p:cNvSpPr txBox="1"/>
          <p:nvPr/>
        </p:nvSpPr>
        <p:spPr>
          <a:xfrm>
            <a:off x="1335946" y="4625279"/>
            <a:ext cx="8948956" cy="646986"/>
          </a:xfrm>
          <a:prstGeom prst="roundRect">
            <a:avLst/>
          </a:prstGeom>
          <a:noFill/>
          <a:ln w="57150">
            <a:solidFill>
              <a:srgbClr val="FF0000"/>
            </a:solidFill>
          </a:ln>
        </p:spPr>
        <p:txBody>
          <a:bodyPr wrap="square">
            <a:spAutoFit/>
          </a:bodyPr>
          <a:lstStyle/>
          <a:p>
            <a:pPr algn="ctr"/>
            <a:r>
              <a:rPr lang="fr-FR" sz="3200">
                <a:latin typeface="Times New Roman" panose="02020603050405020304" pitchFamily="18" charset="0"/>
                <a:cs typeface="Times New Roman" panose="02020603050405020304" pitchFamily="18" charset="0"/>
              </a:rPr>
              <a:t>Du pain peut-il être corps ? </a:t>
            </a:r>
            <a:endParaRPr lang="fr-FR" sz="3200" dirty="0">
              <a:latin typeface="Times New Roman" panose="02020603050405020304" pitchFamily="18" charset="0"/>
              <a:cs typeface="Times New Roman" panose="02020603050405020304" pitchFamily="18" charset="0"/>
            </a:endParaRPr>
          </a:p>
        </p:txBody>
      </p:sp>
      <p:sp>
        <p:nvSpPr>
          <p:cNvPr id="3" name="ZoneTexte 2">
            <a:extLst>
              <a:ext uri="{FF2B5EF4-FFF2-40B4-BE49-F238E27FC236}">
                <a16:creationId xmlns:a16="http://schemas.microsoft.com/office/drawing/2014/main" id="{80084095-A9CD-5D31-F9E6-405F0AF4D1C7}"/>
              </a:ext>
            </a:extLst>
          </p:cNvPr>
          <p:cNvSpPr txBox="1"/>
          <p:nvPr/>
        </p:nvSpPr>
        <p:spPr>
          <a:xfrm>
            <a:off x="895150" y="275478"/>
            <a:ext cx="1848051"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est mon corps</a:t>
            </a:r>
            <a:endParaRPr lang="fr-FR" dirty="0"/>
          </a:p>
        </p:txBody>
      </p:sp>
      <p:sp>
        <p:nvSpPr>
          <p:cNvPr id="2" name="Espace réservé du numéro de diapositive 1">
            <a:extLst>
              <a:ext uri="{FF2B5EF4-FFF2-40B4-BE49-F238E27FC236}">
                <a16:creationId xmlns:a16="http://schemas.microsoft.com/office/drawing/2014/main" id="{E79B606C-04E9-A983-6D9D-80D934010DA8}"/>
              </a:ext>
            </a:extLst>
          </p:cNvPr>
          <p:cNvSpPr>
            <a:spLocks noGrp="1"/>
          </p:cNvSpPr>
          <p:nvPr>
            <p:ph type="sldNum" sz="quarter" idx="12"/>
          </p:nvPr>
        </p:nvSpPr>
        <p:spPr/>
        <p:txBody>
          <a:bodyPr/>
          <a:lstStyle/>
          <a:p>
            <a:fld id="{A681D701-067C-4458-91DC-CE655197EDE4}" type="slidenum">
              <a:rPr lang="fr-FR" smtClean="0"/>
              <a:pPr/>
              <a:t>84</a:t>
            </a:fld>
            <a:endParaRPr lang="fr-FR"/>
          </a:p>
        </p:txBody>
      </p:sp>
      <p:pic>
        <p:nvPicPr>
          <p:cNvPr id="5" name="Image 4">
            <a:extLst>
              <a:ext uri="{FF2B5EF4-FFF2-40B4-BE49-F238E27FC236}">
                <a16:creationId xmlns:a16="http://schemas.microsoft.com/office/drawing/2014/main" id="{31638197-1C6E-AE8A-20AE-B9C670573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4024" y="460144"/>
            <a:ext cx="3352800" cy="3090545"/>
          </a:xfrm>
          <a:prstGeom prst="rect">
            <a:avLst/>
          </a:prstGeom>
        </p:spPr>
      </p:pic>
    </p:spTree>
    <p:extLst>
      <p:ext uri="{BB962C8B-B14F-4D97-AF65-F5344CB8AC3E}">
        <p14:creationId xmlns:p14="http://schemas.microsoft.com/office/powerpoint/2010/main" val="6189897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0908F1-8A62-4A04-AE33-DB20A6C29EB3}"/>
              </a:ext>
            </a:extLst>
          </p:cNvPr>
          <p:cNvSpPr txBox="1">
            <a:spLocks/>
          </p:cNvSpPr>
          <p:nvPr/>
        </p:nvSpPr>
        <p:spPr bwMode="auto">
          <a:xfrm>
            <a:off x="996847" y="1457965"/>
            <a:ext cx="9655753" cy="1572596"/>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Aucun des repas juifs que nous connaissons ne contient de formule analogue.  F </a:t>
            </a:r>
            <a:r>
              <a:rPr lang="fr-FR" sz="2400" dirty="0" err="1">
                <a:latin typeface="Times New Roman" panose="02020603050405020304" pitchFamily="18" charset="0"/>
                <a:ea typeface="Calibri" panose="020F0502020204030204" pitchFamily="34" charset="0"/>
                <a:cs typeface="Times New Roman" panose="02020603050405020304" pitchFamily="18" charset="0"/>
              </a:rPr>
              <a:t>Bovon</a:t>
            </a:r>
            <a:r>
              <a:rPr lang="fr-FR" sz="2400" dirty="0">
                <a:latin typeface="Times New Roman" panose="02020603050405020304" pitchFamily="18" charset="0"/>
                <a:ea typeface="Calibri" panose="020F0502020204030204" pitchFamily="34" charset="0"/>
                <a:cs typeface="Times New Roman" panose="02020603050405020304" pitchFamily="18" charset="0"/>
              </a:rPr>
              <a:t> p 200</a:t>
            </a:r>
            <a:r>
              <a:rPr lang="fr-FR" sz="2000" dirty="0">
                <a:latin typeface="Calibri" panose="020F0502020204030204" pitchFamily="34" charset="0"/>
                <a:ea typeface="Calibri" panose="020F0502020204030204" pitchFamily="34" charset="0"/>
                <a:cs typeface="Times New Roman" panose="02020603050405020304" pitchFamily="18" charset="0"/>
              </a:rPr>
              <a:t> </a:t>
            </a:r>
          </a:p>
          <a:p>
            <a:pPr algn="l">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Quelle est la nouveauté qu’introduit Jésus ? </a:t>
            </a:r>
            <a:endParaRPr lang="fr-FR"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02069145-4695-4AF8-AD98-F4B69921B1CC}"/>
              </a:ext>
            </a:extLst>
          </p:cNvPr>
          <p:cNvSpPr txBox="1"/>
          <p:nvPr/>
        </p:nvSpPr>
        <p:spPr>
          <a:xfrm>
            <a:off x="895150" y="275478"/>
            <a:ext cx="1848051"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est mon corps</a:t>
            </a:r>
            <a:endParaRPr lang="fr-FR" dirty="0"/>
          </a:p>
        </p:txBody>
      </p:sp>
      <p:sp>
        <p:nvSpPr>
          <p:cNvPr id="3" name="Espace réservé du numéro de diapositive 2">
            <a:extLst>
              <a:ext uri="{FF2B5EF4-FFF2-40B4-BE49-F238E27FC236}">
                <a16:creationId xmlns:a16="http://schemas.microsoft.com/office/drawing/2014/main" id="{52C6CAAF-AEBC-1B2F-AF5C-2DAC6B251E04}"/>
              </a:ext>
            </a:extLst>
          </p:cNvPr>
          <p:cNvSpPr>
            <a:spLocks noGrp="1"/>
          </p:cNvSpPr>
          <p:nvPr>
            <p:ph type="sldNum" sz="quarter" idx="12"/>
          </p:nvPr>
        </p:nvSpPr>
        <p:spPr/>
        <p:txBody>
          <a:bodyPr/>
          <a:lstStyle/>
          <a:p>
            <a:fld id="{A681D701-067C-4458-91DC-CE655197EDE4}" type="slidenum">
              <a:rPr lang="fr-FR" smtClean="0"/>
              <a:pPr/>
              <a:t>85</a:t>
            </a:fld>
            <a:endParaRPr lang="fr-FR"/>
          </a:p>
        </p:txBody>
      </p:sp>
      <p:sp>
        <p:nvSpPr>
          <p:cNvPr id="5" name="Titre 1">
            <a:extLst>
              <a:ext uri="{FF2B5EF4-FFF2-40B4-BE49-F238E27FC236}">
                <a16:creationId xmlns:a16="http://schemas.microsoft.com/office/drawing/2014/main" id="{270B6457-F23D-C0DC-5ACD-A747F2CC05D1}"/>
              </a:ext>
            </a:extLst>
          </p:cNvPr>
          <p:cNvSpPr txBox="1">
            <a:spLocks/>
          </p:cNvSpPr>
          <p:nvPr/>
        </p:nvSpPr>
        <p:spPr bwMode="auto">
          <a:xfrm>
            <a:off x="1086298" y="3695931"/>
            <a:ext cx="9655753" cy="992698"/>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b="1" dirty="0">
                <a:latin typeface="Times New Roman" panose="02020603050405020304" pitchFamily="18" charset="0"/>
                <a:ea typeface="Calibri" panose="020F0502020204030204" pitchFamily="34" charset="0"/>
                <a:cs typeface="Times New Roman" panose="02020603050405020304" pitchFamily="18" charset="0"/>
              </a:rPr>
              <a:t>1 Corinthiens 12, 27</a:t>
            </a:r>
            <a:r>
              <a:rPr lang="fr-FR" sz="2400" dirty="0">
                <a:latin typeface="Times New Roman" panose="02020603050405020304" pitchFamily="18" charset="0"/>
                <a:ea typeface="Calibri" panose="020F0502020204030204" pitchFamily="34" charset="0"/>
                <a:cs typeface="Times New Roman" panose="02020603050405020304" pitchFamily="18" charset="0"/>
              </a:rPr>
              <a:t> </a:t>
            </a:r>
            <a:r>
              <a:rPr lang="fr-FR" sz="2400" i="1" dirty="0">
                <a:latin typeface="Times New Roman" panose="02020603050405020304" pitchFamily="18" charset="0"/>
                <a:ea typeface="Calibri" panose="020F0502020204030204" pitchFamily="34" charset="0"/>
                <a:cs typeface="Times New Roman" panose="02020603050405020304" pitchFamily="18" charset="0"/>
              </a:rPr>
              <a:t>Or, vous êtes corps du Christ et, chacun pour votre part, vous êtes membres de ce corps.</a:t>
            </a:r>
            <a:endParaRPr lang="fr-FR"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itre 1">
            <a:extLst>
              <a:ext uri="{FF2B5EF4-FFF2-40B4-BE49-F238E27FC236}">
                <a16:creationId xmlns:a16="http://schemas.microsoft.com/office/drawing/2014/main" id="{AF8A5EEE-FE19-7A57-101A-93C6C51073FF}"/>
              </a:ext>
            </a:extLst>
          </p:cNvPr>
          <p:cNvSpPr txBox="1">
            <a:spLocks/>
          </p:cNvSpPr>
          <p:nvPr/>
        </p:nvSpPr>
        <p:spPr bwMode="auto">
          <a:xfrm>
            <a:off x="1086298" y="5254609"/>
            <a:ext cx="9655753" cy="992698"/>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b="1">
                <a:latin typeface="Times New Roman" panose="02020603050405020304" pitchFamily="18" charset="0"/>
                <a:ea typeface="Calibri" panose="020F0502020204030204" pitchFamily="34" charset="0"/>
              </a:rPr>
              <a:t>St Augustin </a:t>
            </a:r>
            <a:r>
              <a:rPr lang="fr-FR" sz="2400" i="1">
                <a:latin typeface="Times New Roman" panose="02020603050405020304" pitchFamily="18" charset="0"/>
                <a:ea typeface="Calibri" panose="020F0502020204030204" pitchFamily="34" charset="0"/>
              </a:rPr>
              <a:t> </a:t>
            </a:r>
            <a:r>
              <a:rPr lang="fr-FR" sz="2400" i="1" u="sng">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Sermon 272</a:t>
            </a:r>
            <a:r>
              <a:rPr lang="fr-FR" sz="2400" i="1">
                <a:latin typeface="Times New Roman" panose="02020603050405020304" pitchFamily="18" charset="0"/>
                <a:ea typeface="Calibri" panose="020F0502020204030204" pitchFamily="34" charset="0"/>
              </a:rPr>
              <a:t> « Devenez ce que vous recevez et recevez ce que vous êtes »</a:t>
            </a:r>
            <a:endParaRPr lang="fr-FR" sz="20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437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C33B3B9B-5DD5-42E4-A46C-4AD699CA35F8}"/>
              </a:ext>
            </a:extLst>
          </p:cNvPr>
          <p:cNvSpPr txBox="1">
            <a:spLocks/>
          </p:cNvSpPr>
          <p:nvPr/>
        </p:nvSpPr>
        <p:spPr bwMode="auto">
          <a:xfrm>
            <a:off x="1400020" y="1395855"/>
            <a:ext cx="9696704" cy="1933547"/>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Jésus introduit une nouveauté et réinterprète le repas pascal : le pain correspond au « corps », représente le « corps », est « mon corps ».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Ce pain rompu, c’est Lui-même, livré à la mort, et ressuscité. </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E1B88E86-092E-FF56-8F10-1768AABAEC43}"/>
              </a:ext>
            </a:extLst>
          </p:cNvPr>
          <p:cNvSpPr txBox="1"/>
          <p:nvPr/>
        </p:nvSpPr>
        <p:spPr>
          <a:xfrm>
            <a:off x="557220" y="240446"/>
            <a:ext cx="1848051"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est mon corps</a:t>
            </a:r>
            <a:endParaRPr lang="fr-FR" dirty="0"/>
          </a:p>
        </p:txBody>
      </p:sp>
      <p:sp>
        <p:nvSpPr>
          <p:cNvPr id="3" name="Espace réservé du numéro de diapositive 2">
            <a:extLst>
              <a:ext uri="{FF2B5EF4-FFF2-40B4-BE49-F238E27FC236}">
                <a16:creationId xmlns:a16="http://schemas.microsoft.com/office/drawing/2014/main" id="{05297BEE-9CF4-6EF9-D63C-D88894D93A2D}"/>
              </a:ext>
            </a:extLst>
          </p:cNvPr>
          <p:cNvSpPr>
            <a:spLocks noGrp="1"/>
          </p:cNvSpPr>
          <p:nvPr>
            <p:ph type="sldNum" sz="quarter" idx="12"/>
          </p:nvPr>
        </p:nvSpPr>
        <p:spPr/>
        <p:txBody>
          <a:bodyPr/>
          <a:lstStyle/>
          <a:p>
            <a:fld id="{A681D701-067C-4458-91DC-CE655197EDE4}" type="slidenum">
              <a:rPr lang="fr-FR" smtClean="0"/>
              <a:pPr/>
              <a:t>86</a:t>
            </a:fld>
            <a:endParaRPr lang="fr-FR"/>
          </a:p>
        </p:txBody>
      </p:sp>
      <p:sp>
        <p:nvSpPr>
          <p:cNvPr id="5" name="Titre 1">
            <a:extLst>
              <a:ext uri="{FF2B5EF4-FFF2-40B4-BE49-F238E27FC236}">
                <a16:creationId xmlns:a16="http://schemas.microsoft.com/office/drawing/2014/main" id="{E8CDF643-7BCE-347B-3052-87A433882E4E}"/>
              </a:ext>
            </a:extLst>
          </p:cNvPr>
          <p:cNvSpPr txBox="1">
            <a:spLocks/>
          </p:cNvSpPr>
          <p:nvPr/>
        </p:nvSpPr>
        <p:spPr bwMode="auto">
          <a:xfrm>
            <a:off x="1400020" y="3714498"/>
            <a:ext cx="9696704" cy="861090"/>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5000"/>
              </a:lnSpc>
              <a:spcAft>
                <a:spcPts val="1000"/>
              </a:spcAft>
            </a:pPr>
            <a:r>
              <a:rPr lang="fr-FR" sz="2400">
                <a:latin typeface="Times New Roman" panose="02020603050405020304" pitchFamily="18" charset="0"/>
                <a:ea typeface="Calibri" panose="020F0502020204030204" pitchFamily="34" charset="0"/>
                <a:cs typeface="Times New Roman" panose="02020603050405020304" pitchFamily="18" charset="0"/>
              </a:rPr>
              <a:t>Ce corps, c’est le peuple de Dieu qui communie au mystère pascal. </a:t>
            </a:r>
            <a:endParaRPr 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6" name="Titre 1">
            <a:extLst>
              <a:ext uri="{FF2B5EF4-FFF2-40B4-BE49-F238E27FC236}">
                <a16:creationId xmlns:a16="http://schemas.microsoft.com/office/drawing/2014/main" id="{642BCBDB-46B9-987A-3F1C-F197C00D03EC}"/>
              </a:ext>
            </a:extLst>
          </p:cNvPr>
          <p:cNvSpPr txBox="1">
            <a:spLocks/>
          </p:cNvSpPr>
          <p:nvPr/>
        </p:nvSpPr>
        <p:spPr bwMode="auto">
          <a:xfrm>
            <a:off x="1400020" y="5084699"/>
            <a:ext cx="9696704" cy="1160705"/>
          </a:xfrm>
          <a:prstGeom prst="roundRect">
            <a:avLst/>
          </a:prstGeom>
          <a:noFill/>
          <a:ln w="76200">
            <a:solidFill>
              <a:schemeClr val="accent2"/>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5000"/>
              </a:lnSpc>
              <a:spcAft>
                <a:spcPts val="1000"/>
              </a:spcAft>
            </a:pPr>
            <a:r>
              <a:rPr lang="fr-FR" sz="2400" dirty="0">
                <a:latin typeface="Times New Roman" panose="02020603050405020304" pitchFamily="18" charset="0"/>
                <a:ea typeface="Calibri" panose="020F0502020204030204" pitchFamily="34" charset="0"/>
              </a:rPr>
              <a:t>Suis-je conscient(e) d’être un membre de ce Corps, </a:t>
            </a:r>
          </a:p>
          <a:p>
            <a:pPr>
              <a:lnSpc>
                <a:spcPct val="115000"/>
              </a:lnSpc>
              <a:spcAft>
                <a:spcPts val="1000"/>
              </a:spcAft>
            </a:pPr>
            <a:r>
              <a:rPr lang="fr-FR" sz="2400" dirty="0">
                <a:latin typeface="Times New Roman" panose="02020603050405020304" pitchFamily="18" charset="0"/>
                <a:ea typeface="Calibri" panose="020F0502020204030204" pitchFamily="34" charset="0"/>
              </a:rPr>
              <a:t>d’être corps du Christ, avec mes frères ? </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034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4E267D-8277-40F5-9F4B-1D8CB11C23E1}"/>
              </a:ext>
            </a:extLst>
          </p:cNvPr>
          <p:cNvSpPr txBox="1">
            <a:spLocks/>
          </p:cNvSpPr>
          <p:nvPr/>
        </p:nvSpPr>
        <p:spPr bwMode="auto">
          <a:xfrm>
            <a:off x="1542278" y="3390498"/>
            <a:ext cx="9261445" cy="1416967"/>
          </a:xfrm>
          <a:prstGeom prst="roundRect">
            <a:avLst/>
          </a:prstGeom>
          <a:noFill/>
          <a:ln w="76200">
            <a:solidFill>
              <a:srgbClr val="0070C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fr-FR" sz="2800" dirty="0">
                <a:solidFill>
                  <a:srgbClr val="FF0000"/>
                </a:solidFill>
                <a:latin typeface="Times New Roman" panose="02020603050405020304" pitchFamily="18" charset="0"/>
                <a:ea typeface="Calibri" panose="020F0502020204030204" pitchFamily="34" charset="0"/>
              </a:rPr>
              <a:t>19 </a:t>
            </a:r>
            <a:r>
              <a:rPr lang="fr-FR" sz="2800" dirty="0">
                <a:latin typeface="Times New Roman" panose="02020603050405020304" pitchFamily="18" charset="0"/>
                <a:ea typeface="Calibri" panose="020F0502020204030204" pitchFamily="34" charset="0"/>
              </a:rPr>
              <a:t>Puis, ayant pris du pain et rendu grâce, il le rompit et le leur donna, en disant : « Ceci est mon corps, </a:t>
            </a:r>
            <a:r>
              <a:rPr lang="fr-FR" sz="2800" dirty="0">
                <a:solidFill>
                  <a:srgbClr val="000000"/>
                </a:solidFill>
                <a:latin typeface="Times New Roman" panose="02020603050405020304" pitchFamily="18" charset="0"/>
                <a:ea typeface="Calibri" panose="020F0502020204030204" pitchFamily="34" charset="0"/>
              </a:rPr>
              <a:t>donné pour vous. </a:t>
            </a:r>
            <a:r>
              <a:rPr lang="fr-FR" sz="2800" dirty="0">
                <a:solidFill>
                  <a:srgbClr val="FF0000"/>
                </a:solidFill>
                <a:latin typeface="Times New Roman" panose="02020603050405020304" pitchFamily="18" charset="0"/>
                <a:ea typeface="Calibri" panose="020F0502020204030204" pitchFamily="34" charset="0"/>
              </a:rPr>
              <a:t>Faites cela en mémoire de moi. </a:t>
            </a:r>
            <a:endParaRPr lang="fr-FR" sz="2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C902ABDB-FC8E-C05B-94FA-14B500C775C6}"/>
              </a:ext>
            </a:extLst>
          </p:cNvPr>
          <p:cNvSpPr>
            <a:spLocks noGrp="1"/>
          </p:cNvSpPr>
          <p:nvPr>
            <p:ph type="sldNum" sz="quarter" idx="12"/>
          </p:nvPr>
        </p:nvSpPr>
        <p:spPr/>
        <p:txBody>
          <a:bodyPr/>
          <a:lstStyle/>
          <a:p>
            <a:fld id="{A681D701-067C-4458-91DC-CE655197EDE4}" type="slidenum">
              <a:rPr lang="fr-FR" smtClean="0"/>
              <a:pPr/>
              <a:t>87</a:t>
            </a:fld>
            <a:endParaRPr lang="fr-FR"/>
          </a:p>
        </p:txBody>
      </p:sp>
    </p:spTree>
    <p:extLst>
      <p:ext uri="{BB962C8B-B14F-4D97-AF65-F5344CB8AC3E}">
        <p14:creationId xmlns:p14="http://schemas.microsoft.com/office/powerpoint/2010/main" val="14599344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8DFD08-0BD8-49A3-AF01-1A046413510C}"/>
              </a:ext>
            </a:extLst>
          </p:cNvPr>
          <p:cNvSpPr txBox="1">
            <a:spLocks/>
          </p:cNvSpPr>
          <p:nvPr/>
        </p:nvSpPr>
        <p:spPr>
          <a:xfrm>
            <a:off x="999791" y="4047744"/>
            <a:ext cx="10192418" cy="564890"/>
          </a:xfrm>
          <a:prstGeom prst="roundRect">
            <a:avLst>
              <a:gd name="adj" fmla="val 16667"/>
            </a:avLst>
          </a:prstGeom>
          <a:ln w="76200">
            <a:solidFill>
              <a:srgbClr val="FF0000"/>
            </a:solidFill>
            <a:miter lim="800000"/>
            <a:headEnd/>
            <a:tailEnd/>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5000"/>
              </a:lnSpc>
              <a:spcAft>
                <a:spcPts val="10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Pourquoi refaire cela ? </a:t>
            </a:r>
            <a:r>
              <a:rPr lang="fr-FR" sz="2400" dirty="0">
                <a:effectLst/>
                <a:latin typeface="Times New Roman" panose="02020603050405020304" pitchFamily="18" charset="0"/>
                <a:ea typeface="Calibri" panose="020F0502020204030204" pitchFamily="34" charset="0"/>
              </a:rPr>
              <a:t>Pourquoi faire mémoire de Jésus ? </a:t>
            </a:r>
            <a:endParaRPr lang="fr-FR" altLang="fr-FR" sz="2400" b="1" dirty="0"/>
          </a:p>
        </p:txBody>
      </p:sp>
      <p:sp>
        <p:nvSpPr>
          <p:cNvPr id="4" name="ZoneTexte 3">
            <a:extLst>
              <a:ext uri="{FF2B5EF4-FFF2-40B4-BE49-F238E27FC236}">
                <a16:creationId xmlns:a16="http://schemas.microsoft.com/office/drawing/2014/main" id="{3ECC62CF-97CD-4666-9B5D-B1F2D013F0B4}"/>
              </a:ext>
            </a:extLst>
          </p:cNvPr>
          <p:cNvSpPr txBox="1"/>
          <p:nvPr/>
        </p:nvSpPr>
        <p:spPr>
          <a:xfrm>
            <a:off x="719227" y="203514"/>
            <a:ext cx="3779621"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Faites cela en mémoire de moi.</a:t>
            </a:r>
            <a:endParaRPr lang="fr-FR" dirty="0"/>
          </a:p>
        </p:txBody>
      </p:sp>
      <p:sp>
        <p:nvSpPr>
          <p:cNvPr id="5" name="Espace réservé du numéro de diapositive 4">
            <a:extLst>
              <a:ext uri="{FF2B5EF4-FFF2-40B4-BE49-F238E27FC236}">
                <a16:creationId xmlns:a16="http://schemas.microsoft.com/office/drawing/2014/main" id="{119C3818-3D5F-8BED-0E4B-992D35EF1C92}"/>
              </a:ext>
            </a:extLst>
          </p:cNvPr>
          <p:cNvSpPr>
            <a:spLocks noGrp="1"/>
          </p:cNvSpPr>
          <p:nvPr>
            <p:ph type="sldNum" sz="quarter" idx="12"/>
          </p:nvPr>
        </p:nvSpPr>
        <p:spPr/>
        <p:txBody>
          <a:bodyPr/>
          <a:lstStyle/>
          <a:p>
            <a:fld id="{A681D701-067C-4458-91DC-CE655197EDE4}" type="slidenum">
              <a:rPr lang="fr-FR" smtClean="0"/>
              <a:pPr/>
              <a:t>88</a:t>
            </a:fld>
            <a:endParaRPr lang="fr-FR"/>
          </a:p>
        </p:txBody>
      </p:sp>
      <p:pic>
        <p:nvPicPr>
          <p:cNvPr id="3" name="Image 2">
            <a:extLst>
              <a:ext uri="{FF2B5EF4-FFF2-40B4-BE49-F238E27FC236}">
                <a16:creationId xmlns:a16="http://schemas.microsoft.com/office/drawing/2014/main" id="{EAF8D400-3F91-BB33-6373-BE23E5E143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982" y="524462"/>
            <a:ext cx="3015226" cy="3306687"/>
          </a:xfrm>
          <a:prstGeom prst="rect">
            <a:avLst/>
          </a:prstGeom>
        </p:spPr>
      </p:pic>
    </p:spTree>
    <p:extLst>
      <p:ext uri="{BB962C8B-B14F-4D97-AF65-F5344CB8AC3E}">
        <p14:creationId xmlns:p14="http://schemas.microsoft.com/office/powerpoint/2010/main" val="25226242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700624-2677-4983-953B-A6736603AD28}"/>
              </a:ext>
            </a:extLst>
          </p:cNvPr>
          <p:cNvSpPr txBox="1">
            <a:spLocks/>
          </p:cNvSpPr>
          <p:nvPr/>
        </p:nvSpPr>
        <p:spPr bwMode="auto">
          <a:xfrm>
            <a:off x="644582" y="3860956"/>
            <a:ext cx="10902836" cy="1583880"/>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b="1" dirty="0">
                <a:latin typeface="Times New Roman" panose="02020603050405020304" pitchFamily="18" charset="0"/>
                <a:ea typeface="Calibri" panose="020F0502020204030204" pitchFamily="34" charset="0"/>
                <a:cs typeface="Times New Roman" panose="02020603050405020304" pitchFamily="18" charset="0"/>
              </a:rPr>
              <a:t>Exode 12, 14 </a:t>
            </a:r>
            <a:r>
              <a:rPr lang="fr-FR" sz="2400" i="1" dirty="0">
                <a:latin typeface="Times New Roman" panose="02020603050405020304" pitchFamily="18" charset="0"/>
                <a:ea typeface="Calibri" panose="020F0502020204030204" pitchFamily="34" charset="0"/>
                <a:cs typeface="Times New Roman" panose="02020603050405020304" pitchFamily="18" charset="0"/>
              </a:rPr>
              <a:t>Ce jour-là sera pour vous un mémorial. Vous en ferez pour le Seigneur une fête de pèlerinage. C’est un décret perpétuel : d’âge en âge vous la fêterez.</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l"/>
            <a:r>
              <a:rPr lang="fr-FR" sz="2400" dirty="0">
                <a:latin typeface="Times New Roman" panose="02020603050405020304" pitchFamily="18" charset="0"/>
                <a:ea typeface="Calibri" panose="020F0502020204030204" pitchFamily="34" charset="0"/>
              </a:rPr>
              <a:t>Le mémorial est plus qu’un acte de mémoire ; il fait revivre un acte de libération. </a:t>
            </a:r>
            <a:endParaRPr lang="fr-FR" sz="2400" dirty="0">
              <a:latin typeface="Times New Roman" panose="02020603050405020304" pitchFamily="18" charset="0"/>
              <a:cs typeface="Times New Roman" panose="02020603050405020304" pitchFamily="18" charset="0"/>
            </a:endParaRPr>
          </a:p>
        </p:txBody>
      </p:sp>
      <p:sp>
        <p:nvSpPr>
          <p:cNvPr id="7" name="ZoneTexte 6">
            <a:extLst>
              <a:ext uri="{FF2B5EF4-FFF2-40B4-BE49-F238E27FC236}">
                <a16:creationId xmlns:a16="http://schemas.microsoft.com/office/drawing/2014/main" id="{F7A4F438-BCAA-0B61-AD70-E1A3279C22DD}"/>
              </a:ext>
            </a:extLst>
          </p:cNvPr>
          <p:cNvSpPr txBox="1"/>
          <p:nvPr/>
        </p:nvSpPr>
        <p:spPr>
          <a:xfrm>
            <a:off x="719227" y="203514"/>
            <a:ext cx="3621125"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Faites cela en mémoire de moi.</a:t>
            </a:r>
            <a:endParaRPr lang="fr-FR" dirty="0"/>
          </a:p>
        </p:txBody>
      </p:sp>
      <p:sp>
        <p:nvSpPr>
          <p:cNvPr id="3" name="Espace réservé du numéro de diapositive 2">
            <a:extLst>
              <a:ext uri="{FF2B5EF4-FFF2-40B4-BE49-F238E27FC236}">
                <a16:creationId xmlns:a16="http://schemas.microsoft.com/office/drawing/2014/main" id="{ACA365B6-0C0C-2BC6-8832-EA863E0525D3}"/>
              </a:ext>
            </a:extLst>
          </p:cNvPr>
          <p:cNvSpPr>
            <a:spLocks noGrp="1"/>
          </p:cNvSpPr>
          <p:nvPr>
            <p:ph type="sldNum" sz="quarter" idx="12"/>
          </p:nvPr>
        </p:nvSpPr>
        <p:spPr/>
        <p:txBody>
          <a:bodyPr/>
          <a:lstStyle/>
          <a:p>
            <a:fld id="{A681D701-067C-4458-91DC-CE655197EDE4}" type="slidenum">
              <a:rPr lang="fr-FR" smtClean="0"/>
              <a:pPr/>
              <a:t>89</a:t>
            </a:fld>
            <a:endParaRPr lang="fr-FR"/>
          </a:p>
        </p:txBody>
      </p:sp>
      <p:pic>
        <p:nvPicPr>
          <p:cNvPr id="5" name="Image 4">
            <a:extLst>
              <a:ext uri="{FF2B5EF4-FFF2-40B4-BE49-F238E27FC236}">
                <a16:creationId xmlns:a16="http://schemas.microsoft.com/office/drawing/2014/main" id="{4B2F7BD1-53F2-B303-17B0-3F3B7DD287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0167" y="1034787"/>
            <a:ext cx="5760720" cy="2224405"/>
          </a:xfrm>
          <a:prstGeom prst="rect">
            <a:avLst/>
          </a:prstGeom>
        </p:spPr>
      </p:pic>
    </p:spTree>
    <p:extLst>
      <p:ext uri="{BB962C8B-B14F-4D97-AF65-F5344CB8AC3E}">
        <p14:creationId xmlns:p14="http://schemas.microsoft.com/office/powerpoint/2010/main" val="2708553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7EBAC28F-0597-12CA-157A-F974A491AB02}"/>
              </a:ext>
            </a:extLst>
          </p:cNvPr>
          <p:cNvSpPr txBox="1">
            <a:spLocks/>
          </p:cNvSpPr>
          <p:nvPr/>
        </p:nvSpPr>
        <p:spPr bwMode="auto">
          <a:xfrm>
            <a:off x="353736" y="3213972"/>
            <a:ext cx="11484527" cy="2153971"/>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fr-FR" sz="2400">
                <a:latin typeface="Times New Roman" panose="02020603050405020304" pitchFamily="18" charset="0"/>
                <a:ea typeface="Calibri" panose="020F0502020204030204" pitchFamily="34" charset="0"/>
              </a:rPr>
              <a:t>Dans l’évangile de Jean, l’heure a une grande importance ; l’expression « l’heure vient » apparait plusieurs fois, puis l’heure est venue.</a:t>
            </a:r>
            <a:br>
              <a:rPr lang="fr-FR" sz="2400">
                <a:latin typeface="Times New Roman" panose="02020603050405020304" pitchFamily="18" charset="0"/>
                <a:ea typeface="Calibri" panose="020F0502020204030204" pitchFamily="34" charset="0"/>
              </a:rPr>
            </a:br>
            <a:r>
              <a:rPr lang="fr-FR" sz="2400" b="1">
                <a:latin typeface="Times New Roman" panose="02020603050405020304" pitchFamily="18" charset="0"/>
                <a:ea typeface="Calibri" panose="020F0502020204030204" pitchFamily="34" charset="0"/>
              </a:rPr>
              <a:t>Jean 17, 01</a:t>
            </a:r>
            <a:r>
              <a:rPr lang="fr-FR" sz="2400">
                <a:latin typeface="Times New Roman" panose="02020603050405020304" pitchFamily="18" charset="0"/>
                <a:ea typeface="Calibri" panose="020F0502020204030204" pitchFamily="34" charset="0"/>
              </a:rPr>
              <a:t> </a:t>
            </a:r>
            <a:r>
              <a:rPr lang="fr-FR" sz="2400" i="1">
                <a:latin typeface="Times New Roman" panose="02020603050405020304" pitchFamily="18" charset="0"/>
                <a:ea typeface="Calibri" panose="020F0502020204030204" pitchFamily="34" charset="0"/>
              </a:rPr>
              <a:t>Ainsi parla Jésus. Puis il leva les yeux au ciel et dit : Père, l’heure est venue. Glorifie ton Fils afin que le Fils te glorifie. </a:t>
            </a:r>
            <a:endParaRPr lang="fr-FR" sz="2400" i="1" dirty="0">
              <a:solidFill>
                <a:sysClr val="windowText" lastClr="000000"/>
              </a:solidFill>
              <a:latin typeface="Times New Roman" panose="02020603050405020304" pitchFamily="18" charset="0"/>
              <a:cs typeface="Times New Roman" panose="02020603050405020304" pitchFamily="18" charset="0"/>
            </a:endParaRPr>
          </a:p>
        </p:txBody>
      </p:sp>
      <p:sp>
        <p:nvSpPr>
          <p:cNvPr id="4" name="ZoneTexte 3">
            <a:extLst>
              <a:ext uri="{FF2B5EF4-FFF2-40B4-BE49-F238E27FC236}">
                <a16:creationId xmlns:a16="http://schemas.microsoft.com/office/drawing/2014/main" id="{BC4881E8-0412-4894-9647-98AA3E70F00F}"/>
              </a:ext>
            </a:extLst>
          </p:cNvPr>
          <p:cNvSpPr txBox="1"/>
          <p:nvPr/>
        </p:nvSpPr>
        <p:spPr>
          <a:xfrm>
            <a:off x="434339" y="300325"/>
            <a:ext cx="2599805"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Quand l’heure fut venue</a:t>
            </a:r>
            <a:endParaRPr lang="fr-FR" dirty="0">
              <a:solidFill>
                <a:srgbClr val="FF0000"/>
              </a:solidFill>
            </a:endParaRPr>
          </a:p>
        </p:txBody>
      </p:sp>
      <p:sp>
        <p:nvSpPr>
          <p:cNvPr id="6" name="Espace réservé du numéro de diapositive 5">
            <a:extLst>
              <a:ext uri="{FF2B5EF4-FFF2-40B4-BE49-F238E27FC236}">
                <a16:creationId xmlns:a16="http://schemas.microsoft.com/office/drawing/2014/main" id="{F9BC4D6E-F3D2-A7A4-038A-DA3BCC736A99}"/>
              </a:ext>
            </a:extLst>
          </p:cNvPr>
          <p:cNvSpPr>
            <a:spLocks noGrp="1"/>
          </p:cNvSpPr>
          <p:nvPr>
            <p:ph type="sldNum" sz="quarter" idx="12"/>
          </p:nvPr>
        </p:nvSpPr>
        <p:spPr/>
        <p:txBody>
          <a:bodyPr/>
          <a:lstStyle/>
          <a:p>
            <a:fld id="{A681D701-067C-4458-91DC-CE655197EDE4}" type="slidenum">
              <a:rPr lang="fr-FR" smtClean="0"/>
              <a:pPr/>
              <a:t>9</a:t>
            </a:fld>
            <a:endParaRPr lang="fr-FR"/>
          </a:p>
        </p:txBody>
      </p:sp>
    </p:spTree>
    <p:extLst>
      <p:ext uri="{BB962C8B-B14F-4D97-AF65-F5344CB8AC3E}">
        <p14:creationId xmlns:p14="http://schemas.microsoft.com/office/powerpoint/2010/main" val="26813705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5035AF-17EC-4EE7-A9D4-60ABEF91C04A}"/>
              </a:ext>
            </a:extLst>
          </p:cNvPr>
          <p:cNvSpPr txBox="1">
            <a:spLocks/>
          </p:cNvSpPr>
          <p:nvPr/>
        </p:nvSpPr>
        <p:spPr bwMode="auto">
          <a:xfrm>
            <a:off x="977367" y="3963849"/>
            <a:ext cx="10237265" cy="1597603"/>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eaLnBrk="1" fontAlgn="auto" hangingPunct="1">
              <a:spcAft>
                <a:spcPts val="0"/>
              </a:spcAft>
              <a:defRPr/>
            </a:pPr>
            <a:r>
              <a:rPr lang="fr-FR" sz="2400" dirty="0">
                <a:latin typeface="Times New Roman" panose="02020603050405020304" pitchFamily="18" charset="0"/>
                <a:ea typeface="Calibri" panose="020F0502020204030204" pitchFamily="34" charset="0"/>
              </a:rPr>
              <a:t>Faire mémoire de ce dernier repas de Jésus, c’est professer, recevoir et vivre la libération offerte par ce corps livré.</a:t>
            </a:r>
          </a:p>
          <a:p>
            <a:pPr lvl="0" eaLnBrk="1" fontAlgn="auto" hangingPunct="1">
              <a:spcAft>
                <a:spcPts val="0"/>
              </a:spcAft>
              <a:defRPr/>
            </a:pPr>
            <a:r>
              <a:rPr lang="fr-FR" sz="2400" dirty="0">
                <a:latin typeface="Times New Roman" panose="02020603050405020304" pitchFamily="18" charset="0"/>
                <a:ea typeface="Calibri" panose="020F0502020204030204" pitchFamily="34" charset="0"/>
              </a:rPr>
              <a:t>C’est aussi anticiper le repas de la fin de temps.  </a:t>
            </a:r>
          </a:p>
        </p:txBody>
      </p:sp>
      <p:sp>
        <p:nvSpPr>
          <p:cNvPr id="8" name="ZoneTexte 7">
            <a:extLst>
              <a:ext uri="{FF2B5EF4-FFF2-40B4-BE49-F238E27FC236}">
                <a16:creationId xmlns:a16="http://schemas.microsoft.com/office/drawing/2014/main" id="{DF13F61C-C9F3-71CF-4CDB-84DF6275DD81}"/>
              </a:ext>
            </a:extLst>
          </p:cNvPr>
          <p:cNvSpPr txBox="1"/>
          <p:nvPr/>
        </p:nvSpPr>
        <p:spPr>
          <a:xfrm>
            <a:off x="719227" y="203514"/>
            <a:ext cx="3352299"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Faites cela en mémoire de moi.</a:t>
            </a:r>
            <a:endParaRPr lang="fr-FR" dirty="0"/>
          </a:p>
        </p:txBody>
      </p:sp>
      <p:sp>
        <p:nvSpPr>
          <p:cNvPr id="4" name="Espace réservé du numéro de diapositive 3">
            <a:extLst>
              <a:ext uri="{FF2B5EF4-FFF2-40B4-BE49-F238E27FC236}">
                <a16:creationId xmlns:a16="http://schemas.microsoft.com/office/drawing/2014/main" id="{964D44B1-E628-FB39-2817-56EDF33B2B55}"/>
              </a:ext>
            </a:extLst>
          </p:cNvPr>
          <p:cNvSpPr>
            <a:spLocks noGrp="1"/>
          </p:cNvSpPr>
          <p:nvPr>
            <p:ph type="sldNum" sz="quarter" idx="12"/>
          </p:nvPr>
        </p:nvSpPr>
        <p:spPr/>
        <p:txBody>
          <a:bodyPr/>
          <a:lstStyle/>
          <a:p>
            <a:fld id="{A681D701-067C-4458-91DC-CE655197EDE4}" type="slidenum">
              <a:rPr lang="fr-FR" smtClean="0"/>
              <a:pPr/>
              <a:t>90</a:t>
            </a:fld>
            <a:endParaRPr lang="fr-FR"/>
          </a:p>
        </p:txBody>
      </p:sp>
      <p:pic>
        <p:nvPicPr>
          <p:cNvPr id="5" name="Image 4">
            <a:extLst>
              <a:ext uri="{FF2B5EF4-FFF2-40B4-BE49-F238E27FC236}">
                <a16:creationId xmlns:a16="http://schemas.microsoft.com/office/drawing/2014/main" id="{4DDFAEDC-FE3E-47B2-6B79-E52258B30B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0167" y="1034787"/>
            <a:ext cx="5760720" cy="2224405"/>
          </a:xfrm>
          <a:prstGeom prst="rect">
            <a:avLst/>
          </a:prstGeom>
        </p:spPr>
      </p:pic>
    </p:spTree>
    <p:extLst>
      <p:ext uri="{BB962C8B-B14F-4D97-AF65-F5344CB8AC3E}">
        <p14:creationId xmlns:p14="http://schemas.microsoft.com/office/powerpoint/2010/main" val="3252665123"/>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DF13F61C-C9F3-71CF-4CDB-84DF6275DD81}"/>
              </a:ext>
            </a:extLst>
          </p:cNvPr>
          <p:cNvSpPr txBox="1"/>
          <p:nvPr/>
        </p:nvSpPr>
        <p:spPr>
          <a:xfrm>
            <a:off x="719227" y="203514"/>
            <a:ext cx="3352299"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Faites cela en mémoire de moi.</a:t>
            </a:r>
            <a:endParaRPr lang="fr-FR" dirty="0"/>
          </a:p>
        </p:txBody>
      </p:sp>
      <p:sp>
        <p:nvSpPr>
          <p:cNvPr id="4" name="Espace réservé du numéro de diapositive 3">
            <a:extLst>
              <a:ext uri="{FF2B5EF4-FFF2-40B4-BE49-F238E27FC236}">
                <a16:creationId xmlns:a16="http://schemas.microsoft.com/office/drawing/2014/main" id="{964D44B1-E628-FB39-2817-56EDF33B2B55}"/>
              </a:ext>
            </a:extLst>
          </p:cNvPr>
          <p:cNvSpPr>
            <a:spLocks noGrp="1"/>
          </p:cNvSpPr>
          <p:nvPr>
            <p:ph type="sldNum" sz="quarter" idx="12"/>
          </p:nvPr>
        </p:nvSpPr>
        <p:spPr/>
        <p:txBody>
          <a:bodyPr/>
          <a:lstStyle/>
          <a:p>
            <a:fld id="{A681D701-067C-4458-91DC-CE655197EDE4}" type="slidenum">
              <a:rPr lang="fr-FR" smtClean="0"/>
              <a:pPr/>
              <a:t>91</a:t>
            </a:fld>
            <a:endParaRPr lang="fr-FR"/>
          </a:p>
        </p:txBody>
      </p:sp>
      <p:sp>
        <p:nvSpPr>
          <p:cNvPr id="10" name="ZoneTexte 9">
            <a:extLst>
              <a:ext uri="{FF2B5EF4-FFF2-40B4-BE49-F238E27FC236}">
                <a16:creationId xmlns:a16="http://schemas.microsoft.com/office/drawing/2014/main" id="{3530B75E-BC50-9317-2A56-3B6432B494E9}"/>
              </a:ext>
            </a:extLst>
          </p:cNvPr>
          <p:cNvSpPr txBox="1"/>
          <p:nvPr/>
        </p:nvSpPr>
        <p:spPr>
          <a:xfrm>
            <a:off x="298440" y="758522"/>
            <a:ext cx="11814047" cy="4785926"/>
          </a:xfrm>
          <a:prstGeom prst="rect">
            <a:avLst/>
          </a:prstGeom>
          <a:noFill/>
        </p:spPr>
        <p:txBody>
          <a:bodyPr wrap="square">
            <a:spAutoFit/>
          </a:bodyPr>
          <a:lstStyle/>
          <a:p>
            <a:pPr>
              <a:spcAft>
                <a:spcPts val="1000"/>
              </a:spcAft>
            </a:pPr>
            <a:r>
              <a:rPr lang="fr-FR" sz="2000" b="1" dirty="0">
                <a:solidFill>
                  <a:srgbClr val="007E39"/>
                </a:solidFill>
                <a:effectLst/>
                <a:latin typeface="Times New Roman" panose="02020603050405020304" pitchFamily="18" charset="0"/>
                <a:ea typeface="Calibri" panose="020F0502020204030204" pitchFamily="34" charset="0"/>
                <a:cs typeface="Times New Roman" panose="02020603050405020304" pitchFamily="18" charset="0"/>
              </a:rPr>
              <a:t>Jésus réinterprète le repas pascal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fr-FR"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C'est ici que prend place la réinterprétation du repas pascal par Jésus, c'est-à-dire l'institution du souper du Seigneur (v. 19-20).</a:t>
            </a:r>
            <a:r>
              <a:rPr lang="fr-FR"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br>
              <a:rPr lang="fr-FR" sz="2000" b="1" dirty="0">
                <a:latin typeface="Calibri" panose="020F0502020204030204" pitchFamily="34" charset="0"/>
                <a:ea typeface="Calibri" panose="020F0502020204030204" pitchFamily="34" charset="0"/>
                <a:cs typeface="Times New Roman" panose="02020603050405020304" pitchFamily="18" charset="0"/>
              </a:rPr>
            </a:br>
            <a:r>
              <a:rPr lang="fr-FR"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En présentant le pain sans levain, le président du repas lui donne sens traditionnellement par ces mots : « Ceci est le pain de misère (</a:t>
            </a:r>
            <a:r>
              <a:rPr lang="fr-FR"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cf</a:t>
            </a:r>
            <a:r>
              <a:rPr lang="fr-FR"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Dt</a:t>
            </a:r>
            <a:r>
              <a:rPr lang="fr-FR"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16, 3) que nos pères ont dû manger lorsqu'ils sortirent d'Égypte.» </a:t>
            </a:r>
            <a:br>
              <a:rPr lang="fr-FR" sz="2000" dirty="0">
                <a:latin typeface="Calibri" panose="020F0502020204030204" pitchFamily="34" charset="0"/>
                <a:ea typeface="Calibri" panose="020F0502020204030204" pitchFamily="34" charset="0"/>
                <a:cs typeface="Times New Roman" panose="02020603050405020304" pitchFamily="18" charset="0"/>
              </a:rPr>
            </a:br>
            <a:r>
              <a:rPr lang="fr-FR"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Faisant le même geste, Jésus en change la signification par une prophétie mimée - il rompt le pain -, puis interprétée :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fr-FR"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Ce pain rompu, c'est moi-même, livré à la mort par Dieu au bénéfice de vous. » La mort du Christ est cause de salut pour le peuple de Dieu (les v. 19-20 en sont l'unique mention en Luc). Jésus enjoint alors aux siens de reproduire la fraction du pain en mémoire de lui.</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r>
              <a:rPr lang="fr-FR" sz="2000" dirty="0">
                <a:solidFill>
                  <a:srgbClr val="000000"/>
                </a:solidFill>
                <a:effectLst/>
                <a:latin typeface="Times New Roman" panose="02020603050405020304" pitchFamily="18" charset="0"/>
                <a:ea typeface="Calibri" panose="020F0502020204030204" pitchFamily="34" charset="0"/>
              </a:rPr>
              <a:t>La communauté chrétienne réunie après cette Pâque trouvera là le repas pour le temps intermédiaire qui la sépare de la venue ultime de son Seigneur. La communion entre Jésus et les siens, qui s'était exprimée de façon privilégiée par la communauté de table au long du ministère, perdurera même après sa mort en croix. C'est la communion avec le crucifié Vivant que procure la fraction du pain (</a:t>
            </a:r>
            <a:r>
              <a:rPr lang="fr-FR" sz="2000" dirty="0" err="1">
                <a:solidFill>
                  <a:srgbClr val="000000"/>
                </a:solidFill>
                <a:effectLst/>
                <a:latin typeface="Times New Roman" panose="02020603050405020304" pitchFamily="18" charset="0"/>
                <a:ea typeface="Calibri" panose="020F0502020204030204" pitchFamily="34" charset="0"/>
              </a:rPr>
              <a:t>cf</a:t>
            </a:r>
            <a:r>
              <a:rPr lang="fr-FR" sz="2000" dirty="0">
                <a:solidFill>
                  <a:srgbClr val="000000"/>
                </a:solidFill>
                <a:effectLst/>
                <a:latin typeface="Times New Roman" panose="02020603050405020304" pitchFamily="18" charset="0"/>
                <a:ea typeface="Calibri" panose="020F0502020204030204" pitchFamily="34" charset="0"/>
              </a:rPr>
              <a:t> 24, 30-31).</a:t>
            </a:r>
            <a:r>
              <a:rPr lang="fr-FR" sz="2000" b="1" dirty="0">
                <a:solidFill>
                  <a:srgbClr val="000000"/>
                </a:solidFill>
                <a:effectLst/>
                <a:latin typeface="Times New Roman" panose="02020603050405020304" pitchFamily="18" charset="0"/>
                <a:ea typeface="Calibri" panose="020F0502020204030204" pitchFamily="34" charset="0"/>
              </a:rPr>
              <a:t> - Hugues Cousin p 295</a:t>
            </a:r>
            <a:endParaRPr lang="fr-FR" sz="2000" dirty="0"/>
          </a:p>
        </p:txBody>
      </p:sp>
    </p:spTree>
    <p:extLst>
      <p:ext uri="{BB962C8B-B14F-4D97-AF65-F5344CB8AC3E}">
        <p14:creationId xmlns:p14="http://schemas.microsoft.com/office/powerpoint/2010/main" val="2169395024"/>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DF13F61C-C9F3-71CF-4CDB-84DF6275DD81}"/>
              </a:ext>
            </a:extLst>
          </p:cNvPr>
          <p:cNvSpPr txBox="1"/>
          <p:nvPr/>
        </p:nvSpPr>
        <p:spPr>
          <a:xfrm>
            <a:off x="719227" y="203514"/>
            <a:ext cx="3352299"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Faites cela en mémoire de moi.</a:t>
            </a:r>
            <a:endParaRPr lang="fr-FR" dirty="0"/>
          </a:p>
        </p:txBody>
      </p:sp>
      <p:sp>
        <p:nvSpPr>
          <p:cNvPr id="4" name="Espace réservé du numéro de diapositive 3">
            <a:extLst>
              <a:ext uri="{FF2B5EF4-FFF2-40B4-BE49-F238E27FC236}">
                <a16:creationId xmlns:a16="http://schemas.microsoft.com/office/drawing/2014/main" id="{964D44B1-E628-FB39-2817-56EDF33B2B55}"/>
              </a:ext>
            </a:extLst>
          </p:cNvPr>
          <p:cNvSpPr>
            <a:spLocks noGrp="1"/>
          </p:cNvSpPr>
          <p:nvPr>
            <p:ph type="sldNum" sz="quarter" idx="12"/>
          </p:nvPr>
        </p:nvSpPr>
        <p:spPr/>
        <p:txBody>
          <a:bodyPr/>
          <a:lstStyle/>
          <a:p>
            <a:fld id="{A681D701-067C-4458-91DC-CE655197EDE4}" type="slidenum">
              <a:rPr lang="fr-FR" smtClean="0"/>
              <a:pPr/>
              <a:t>92</a:t>
            </a:fld>
            <a:endParaRPr lang="fr-FR"/>
          </a:p>
        </p:txBody>
      </p:sp>
      <p:sp>
        <p:nvSpPr>
          <p:cNvPr id="7" name="ZoneTexte 6">
            <a:extLst>
              <a:ext uri="{FF2B5EF4-FFF2-40B4-BE49-F238E27FC236}">
                <a16:creationId xmlns:a16="http://schemas.microsoft.com/office/drawing/2014/main" id="{4987B9AE-A54C-47F5-F219-36100CE22FEE}"/>
              </a:ext>
            </a:extLst>
          </p:cNvPr>
          <p:cNvSpPr txBox="1"/>
          <p:nvPr/>
        </p:nvSpPr>
        <p:spPr>
          <a:xfrm>
            <a:off x="384048" y="1778422"/>
            <a:ext cx="11423904" cy="4122282"/>
          </a:xfrm>
          <a:prstGeom prst="rect">
            <a:avLst/>
          </a:prstGeom>
          <a:noFill/>
        </p:spPr>
        <p:txBody>
          <a:bodyPr wrap="square">
            <a:spAutoFit/>
          </a:bodyPr>
          <a:lstStyle/>
          <a:p>
            <a:pPr>
              <a:lnSpc>
                <a:spcPct val="115000"/>
              </a:lnSpc>
              <a:spcAft>
                <a:spcPts val="1000"/>
              </a:spcAft>
            </a:pPr>
            <a:r>
              <a:rPr lang="fr-FR" sz="2000" b="1" dirty="0">
                <a:solidFill>
                  <a:srgbClr val="007E39"/>
                </a:solidFill>
                <a:effectLst/>
                <a:latin typeface="Times New Roman" panose="02020603050405020304" pitchFamily="18" charset="0"/>
                <a:ea typeface="Calibri" panose="020F0502020204030204" pitchFamily="34" charset="0"/>
                <a:cs typeface="Times New Roman" panose="02020603050405020304" pitchFamily="18" charset="0"/>
              </a:rPr>
              <a:t>Repère Présence réelle Jésus est-il dans l’hostie ? Sous quelle forme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 doctrine de la présence réelle dans l’hostie a posé beaucoup de questions au cours des siècles et a été source de divisions, entre catholiques et protestants mais aussi entre Eglises protestantes.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Voici quelques définitions pour éclairer le débat. Site </a:t>
            </a:r>
            <a:r>
              <a:rPr lang="fr-FR" sz="20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2"/>
              </a:rPr>
              <a:t>Eglise catholique en France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Présence réelle</a:t>
            </a:r>
            <a:r>
              <a:rPr lang="fr-FR"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 Christ est présent de multiples manières dans l’Eglise : dans sa Parole, dans les prières des fidèles, dans les sacrements, dans l’hostie consacrée. Au cours de la célébration eucharistique le prêtre consacre le pain et le vin qui deviennent corps et sang du Christ, c’est à dire « Présence réelle du Christ». Cette réalité -appelée transsubstantiation– est inaccessible aux sens, c’est par la foi seule, qui s’appuie sur l’autorité de Dieu, que l’on adhère à cette présence.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288624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DF13F61C-C9F3-71CF-4CDB-84DF6275DD81}"/>
              </a:ext>
            </a:extLst>
          </p:cNvPr>
          <p:cNvSpPr txBox="1"/>
          <p:nvPr/>
        </p:nvSpPr>
        <p:spPr>
          <a:xfrm>
            <a:off x="719227" y="203514"/>
            <a:ext cx="3352299"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Faites cela en mémoire de moi.</a:t>
            </a:r>
            <a:endParaRPr lang="fr-FR" dirty="0"/>
          </a:p>
        </p:txBody>
      </p:sp>
      <p:sp>
        <p:nvSpPr>
          <p:cNvPr id="4" name="Espace réservé du numéro de diapositive 3">
            <a:extLst>
              <a:ext uri="{FF2B5EF4-FFF2-40B4-BE49-F238E27FC236}">
                <a16:creationId xmlns:a16="http://schemas.microsoft.com/office/drawing/2014/main" id="{964D44B1-E628-FB39-2817-56EDF33B2B55}"/>
              </a:ext>
            </a:extLst>
          </p:cNvPr>
          <p:cNvSpPr>
            <a:spLocks noGrp="1"/>
          </p:cNvSpPr>
          <p:nvPr>
            <p:ph type="sldNum" sz="quarter" idx="12"/>
          </p:nvPr>
        </p:nvSpPr>
        <p:spPr/>
        <p:txBody>
          <a:bodyPr/>
          <a:lstStyle/>
          <a:p>
            <a:fld id="{A681D701-067C-4458-91DC-CE655197EDE4}" type="slidenum">
              <a:rPr lang="fr-FR" smtClean="0"/>
              <a:pPr/>
              <a:t>93</a:t>
            </a:fld>
            <a:endParaRPr lang="fr-FR"/>
          </a:p>
        </p:txBody>
      </p:sp>
      <p:sp>
        <p:nvSpPr>
          <p:cNvPr id="3" name="ZoneTexte 2">
            <a:extLst>
              <a:ext uri="{FF2B5EF4-FFF2-40B4-BE49-F238E27FC236}">
                <a16:creationId xmlns:a16="http://schemas.microsoft.com/office/drawing/2014/main" id="{3B9E219F-7718-F1AD-4D31-7C3589073C46}"/>
              </a:ext>
            </a:extLst>
          </p:cNvPr>
          <p:cNvSpPr txBox="1"/>
          <p:nvPr/>
        </p:nvSpPr>
        <p:spPr>
          <a:xfrm>
            <a:off x="256032" y="1196886"/>
            <a:ext cx="11679936" cy="5524589"/>
          </a:xfrm>
          <a:prstGeom prst="rect">
            <a:avLst/>
          </a:prstGeom>
          <a:noFill/>
        </p:spPr>
        <p:txBody>
          <a:bodyPr wrap="square">
            <a:spAutoFit/>
          </a:bodyPr>
          <a:lstStyle/>
          <a:p>
            <a:pPr>
              <a:lnSpc>
                <a:spcPct val="115000"/>
              </a:lnSpc>
              <a:spcAft>
                <a:spcPts val="1000"/>
              </a:spcAft>
            </a:pPr>
            <a:r>
              <a:rPr lang="fr-FR"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Transsubstantiation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C’est littéralement la transformation d’une substance en une autre. Dans la théologie catholique, c’est la doctrine selon laquelle au cours de l’eucharistie, au moment de la consécration, les espèces du pain et du vin deviennent le Corps et le Sang du Christ tout en conservant les caractéristiques physiques et les apparences originales. Aujourd’hui, les catholiques préfèrent utiliser l’expression "présence réelle". Cette doctrine prend le nom de transsubstantiation au concile de Trente (1551) où elle est officiellement proclamée par l’Église catholique, prenant ainsi position à l’encontre de la consubstantiation envisagée par les protestants.</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Consubstantiation</a:t>
            </a:r>
            <a:r>
              <a:rPr lang="fr-FR"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r>
              <a:rPr lang="fr-FR" sz="2000" dirty="0">
                <a:solidFill>
                  <a:srgbClr val="000000"/>
                </a:solidFill>
                <a:effectLst/>
                <a:latin typeface="Times New Roman" panose="02020603050405020304" pitchFamily="18" charset="0"/>
                <a:ea typeface="Calibri" panose="020F0502020204030204" pitchFamily="34" charset="0"/>
              </a:rPr>
              <a:t>Doctrine luthérienne selon laquelle la présence réelle du corps et du sang du Christ coexistent dans et avec le pain et le vin, qui gardent leur substance. La présence réelle existe mais disparaît à la fin de la célébration eucharistique. Doctrine en opposition avec la doctrine de l’Eglise catholique qui parle de Transsubstantiation.</a:t>
            </a:r>
            <a:r>
              <a:rPr lang="fr-FR" sz="2000" b="1" dirty="0">
                <a:solidFill>
                  <a:srgbClr val="007E39"/>
                </a:solidFill>
                <a:effectLst/>
                <a:latin typeface="Times New Roman" panose="02020603050405020304" pitchFamily="18" charset="0"/>
                <a:ea typeface="Calibri" panose="020F0502020204030204" pitchFamily="34" charset="0"/>
                <a:cs typeface="Times New Roman" panose="02020603050405020304" pitchFamily="18" charset="0"/>
              </a:rPr>
              <a:t> </a:t>
            </a:r>
          </a:p>
          <a:p>
            <a:endParaRPr lang="fr-FR" sz="2000" b="1" dirty="0">
              <a:solidFill>
                <a:srgbClr val="007E39"/>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fr-FR" sz="2000" b="1" dirty="0">
              <a:solidFill>
                <a:srgbClr val="007E39"/>
              </a:solidFill>
              <a:latin typeface="Times New Roman" panose="02020603050405020304" pitchFamily="18" charset="0"/>
              <a:ea typeface="Calibri" panose="020F0502020204030204" pitchFamily="34" charset="0"/>
              <a:cs typeface="Times New Roman" panose="02020603050405020304" pitchFamily="18" charset="0"/>
            </a:endParaRPr>
          </a:p>
          <a:p>
            <a:r>
              <a:rPr lang="fr-FR" sz="2000" b="1" dirty="0">
                <a:solidFill>
                  <a:srgbClr val="007E39"/>
                </a:solidFill>
                <a:effectLst/>
                <a:latin typeface="Times New Roman" panose="02020603050405020304" pitchFamily="18" charset="0"/>
                <a:ea typeface="Calibri" panose="020F0502020204030204" pitchFamily="34" charset="0"/>
                <a:cs typeface="Times New Roman" panose="02020603050405020304" pitchFamily="18" charset="0"/>
              </a:rPr>
              <a:t>Regarder une vidéo du Jour du Seigneur </a:t>
            </a:r>
            <a:r>
              <a:rPr lang="fr-FR" sz="20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3"/>
              </a:rPr>
              <a:t>Manger le corps du Christ, pourquoi ?</a:t>
            </a:r>
            <a:r>
              <a:rPr lang="fr-FR" sz="2000" b="1"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3"/>
              </a:rPr>
              <a:t> </a:t>
            </a:r>
            <a:r>
              <a:rPr lang="fr-FR" sz="2000" b="1" dirty="0">
                <a:solidFill>
                  <a:srgbClr val="007E39"/>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2400" dirty="0"/>
          </a:p>
        </p:txBody>
      </p:sp>
    </p:spTree>
    <p:extLst>
      <p:ext uri="{BB962C8B-B14F-4D97-AF65-F5344CB8AC3E}">
        <p14:creationId xmlns:p14="http://schemas.microsoft.com/office/powerpoint/2010/main" val="384003259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4941A979-63A1-497B-ADC0-FD23EEA83C12}"/>
              </a:ext>
            </a:extLst>
          </p:cNvPr>
          <p:cNvSpPr txBox="1">
            <a:spLocks/>
          </p:cNvSpPr>
          <p:nvPr/>
        </p:nvSpPr>
        <p:spPr bwMode="auto">
          <a:xfrm>
            <a:off x="1781909" y="2305878"/>
            <a:ext cx="8137866" cy="1808922"/>
          </a:xfrm>
          <a:prstGeom prst="roundRect">
            <a:avLst/>
          </a:prstGeom>
          <a:noFill/>
          <a:ln w="76200">
            <a:solidFill>
              <a:srgbClr val="0070C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0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2700" dirty="0">
                <a:solidFill>
                  <a:srgbClr val="FF0000"/>
                </a:solidFill>
                <a:latin typeface="Times New Roman" panose="02020603050405020304" pitchFamily="18" charset="0"/>
                <a:ea typeface="Calibri" panose="020F0502020204030204" pitchFamily="34" charset="0"/>
              </a:rPr>
              <a:t>20 </a:t>
            </a:r>
            <a:r>
              <a:rPr lang="fr-FR" sz="2700" dirty="0">
                <a:latin typeface="Times New Roman" panose="02020603050405020304" pitchFamily="18" charset="0"/>
                <a:ea typeface="Calibri" panose="020F0502020204030204" pitchFamily="34" charset="0"/>
              </a:rPr>
              <a:t>Et pour la coupe, </a:t>
            </a:r>
            <a:r>
              <a:rPr lang="fr-FR" sz="2700" dirty="0">
                <a:solidFill>
                  <a:srgbClr val="FF0000"/>
                </a:solidFill>
                <a:latin typeface="Times New Roman" panose="02020603050405020304" pitchFamily="18" charset="0"/>
                <a:ea typeface="Calibri" panose="020F0502020204030204" pitchFamily="34" charset="0"/>
              </a:rPr>
              <a:t>après le repas</a:t>
            </a:r>
            <a:r>
              <a:rPr lang="fr-FR" sz="2700" dirty="0">
                <a:latin typeface="Times New Roman" panose="02020603050405020304" pitchFamily="18" charset="0"/>
                <a:ea typeface="Calibri" panose="020F0502020204030204" pitchFamily="34" charset="0"/>
              </a:rPr>
              <a:t>, il fit de même, en disant : </a:t>
            </a:r>
          </a:p>
          <a:p>
            <a:pPr algn="l" eaLnBrk="1" fontAlgn="auto" hangingPunct="1">
              <a:spcAft>
                <a:spcPts val="0"/>
              </a:spcAft>
              <a:defRPr/>
            </a:pPr>
            <a:endParaRPr lang="fr-FR" sz="2700" dirty="0">
              <a:latin typeface="Times New Roman" panose="02020603050405020304" pitchFamily="18" charset="0"/>
              <a:ea typeface="Calibri" panose="020F0502020204030204" pitchFamily="34" charset="0"/>
            </a:endParaRPr>
          </a:p>
          <a:p>
            <a:pPr algn="l" eaLnBrk="1" fontAlgn="auto" hangingPunct="1">
              <a:spcAft>
                <a:spcPts val="0"/>
              </a:spcAft>
              <a:defRPr/>
            </a:pPr>
            <a:r>
              <a:rPr lang="fr-FR" sz="2700" dirty="0">
                <a:latin typeface="Times New Roman" panose="02020603050405020304" pitchFamily="18" charset="0"/>
                <a:ea typeface="Calibri" panose="020F0502020204030204" pitchFamily="34" charset="0"/>
              </a:rPr>
              <a:t>« Cette coupe est la nouvelle Alliance en mon sang répandu pour vous</a:t>
            </a:r>
            <a:r>
              <a:rPr lang="fr-FR" sz="2700" baseline="30000" dirty="0">
                <a:latin typeface="Times New Roman" panose="02020603050405020304" pitchFamily="18" charset="0"/>
                <a:ea typeface="Calibri" panose="020F0502020204030204" pitchFamily="34" charset="0"/>
              </a:rPr>
              <a:t>1</a:t>
            </a:r>
            <a:r>
              <a:rPr lang="fr-FR" sz="2700" dirty="0">
                <a:latin typeface="Times New Roman" panose="02020603050405020304" pitchFamily="18" charset="0"/>
                <a:ea typeface="Calibri" panose="020F0502020204030204" pitchFamily="34" charset="0"/>
              </a:rPr>
              <a:t>.</a:t>
            </a:r>
          </a:p>
          <a:p>
            <a:pPr algn="l" eaLnBrk="1" fontAlgn="auto" hangingPunct="1">
              <a:spcAft>
                <a:spcPts val="0"/>
              </a:spcAft>
              <a:defRPr/>
            </a:pPr>
            <a:r>
              <a:rPr lang="fr-FR" sz="2200" dirty="0">
                <a:latin typeface="Times New Roman" panose="02020603050405020304" pitchFamily="18" charset="0"/>
                <a:ea typeface="Calibri" panose="020F0502020204030204" pitchFamily="34" charset="0"/>
              </a:rPr>
              <a:t>1 </a:t>
            </a:r>
            <a:r>
              <a:rPr lang="fr-FR" sz="2200" dirty="0">
                <a:latin typeface="Times New Roman" panose="02020603050405020304" pitchFamily="18" charset="0"/>
              </a:rPr>
              <a:t>répandu sans cesse pour vous </a:t>
            </a:r>
          </a:p>
        </p:txBody>
      </p:sp>
      <p:sp>
        <p:nvSpPr>
          <p:cNvPr id="2" name="Espace réservé du numéro de diapositive 1">
            <a:extLst>
              <a:ext uri="{FF2B5EF4-FFF2-40B4-BE49-F238E27FC236}">
                <a16:creationId xmlns:a16="http://schemas.microsoft.com/office/drawing/2014/main" id="{AD49D798-3049-48FB-280C-4A8EE73A3972}"/>
              </a:ext>
            </a:extLst>
          </p:cNvPr>
          <p:cNvSpPr>
            <a:spLocks noGrp="1"/>
          </p:cNvSpPr>
          <p:nvPr>
            <p:ph type="sldNum" sz="quarter" idx="12"/>
          </p:nvPr>
        </p:nvSpPr>
        <p:spPr/>
        <p:txBody>
          <a:bodyPr/>
          <a:lstStyle/>
          <a:p>
            <a:fld id="{A681D701-067C-4458-91DC-CE655197EDE4}" type="slidenum">
              <a:rPr lang="fr-FR" smtClean="0"/>
              <a:pPr/>
              <a:t>94</a:t>
            </a:fld>
            <a:endParaRPr lang="fr-FR" dirty="0"/>
          </a:p>
        </p:txBody>
      </p:sp>
    </p:spTree>
    <p:extLst>
      <p:ext uri="{BB962C8B-B14F-4D97-AF65-F5344CB8AC3E}">
        <p14:creationId xmlns:p14="http://schemas.microsoft.com/office/powerpoint/2010/main" val="375462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AC5642-D574-4DD6-9432-A7498F7FBD00}"/>
              </a:ext>
            </a:extLst>
          </p:cNvPr>
          <p:cNvSpPr txBox="1">
            <a:spLocks/>
          </p:cNvSpPr>
          <p:nvPr/>
        </p:nvSpPr>
        <p:spPr>
          <a:xfrm>
            <a:off x="1264205" y="1278505"/>
            <a:ext cx="9204725" cy="872897"/>
          </a:xfrm>
          <a:prstGeom prst="roundRect">
            <a:avLst>
              <a:gd name="adj" fmla="val 16667"/>
            </a:avLst>
          </a:prstGeom>
          <a:ln w="76200">
            <a:solidFill>
              <a:srgbClr val="FF0000"/>
            </a:solidFill>
            <a:miter lim="800000"/>
            <a:headEnd/>
            <a:tailEnd/>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400" dirty="0">
                <a:effectLst/>
                <a:latin typeface="Times New Roman" panose="02020603050405020304" pitchFamily="18" charset="0"/>
                <a:ea typeface="Calibri" panose="020F0502020204030204" pitchFamily="34" charset="0"/>
              </a:rPr>
              <a:t>Nous constatons dans ce récit de la Cène un grand silence sur le menu du repas de la pâque, qui est pourtant très important pour les juifs.</a:t>
            </a:r>
            <a:endParaRPr lang="fr-FR" altLang="fr-FR" sz="2400" dirty="0">
              <a:latin typeface="Times New Roman" panose="02020603050405020304" pitchFamily="18" charset="0"/>
              <a:cs typeface="Times New Roman" panose="02020603050405020304" pitchFamily="18" charset="0"/>
            </a:endParaRPr>
          </a:p>
        </p:txBody>
      </p:sp>
      <p:sp>
        <p:nvSpPr>
          <p:cNvPr id="4" name="ZoneTexte 3">
            <a:extLst>
              <a:ext uri="{FF2B5EF4-FFF2-40B4-BE49-F238E27FC236}">
                <a16:creationId xmlns:a16="http://schemas.microsoft.com/office/drawing/2014/main" id="{F7456A87-D45A-4EB6-B0AF-A11D9E580D2D}"/>
              </a:ext>
            </a:extLst>
          </p:cNvPr>
          <p:cNvSpPr txBox="1"/>
          <p:nvPr/>
        </p:nvSpPr>
        <p:spPr>
          <a:xfrm>
            <a:off x="743712" y="343119"/>
            <a:ext cx="1965960"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après le repas</a:t>
            </a:r>
            <a:endParaRPr lang="fr-FR" dirty="0"/>
          </a:p>
        </p:txBody>
      </p:sp>
      <p:sp>
        <p:nvSpPr>
          <p:cNvPr id="3" name="Espace réservé du numéro de diapositive 2">
            <a:extLst>
              <a:ext uri="{FF2B5EF4-FFF2-40B4-BE49-F238E27FC236}">
                <a16:creationId xmlns:a16="http://schemas.microsoft.com/office/drawing/2014/main" id="{29C1C342-1D59-8C41-96D0-52A59B091966}"/>
              </a:ext>
            </a:extLst>
          </p:cNvPr>
          <p:cNvSpPr>
            <a:spLocks noGrp="1"/>
          </p:cNvSpPr>
          <p:nvPr>
            <p:ph type="sldNum" sz="quarter" idx="12"/>
          </p:nvPr>
        </p:nvSpPr>
        <p:spPr/>
        <p:txBody>
          <a:bodyPr/>
          <a:lstStyle/>
          <a:p>
            <a:fld id="{A681D701-067C-4458-91DC-CE655197EDE4}" type="slidenum">
              <a:rPr lang="fr-FR" smtClean="0"/>
              <a:pPr/>
              <a:t>95</a:t>
            </a:fld>
            <a:endParaRPr lang="fr-FR"/>
          </a:p>
        </p:txBody>
      </p:sp>
      <p:sp>
        <p:nvSpPr>
          <p:cNvPr id="5" name="Titre 1">
            <a:extLst>
              <a:ext uri="{FF2B5EF4-FFF2-40B4-BE49-F238E27FC236}">
                <a16:creationId xmlns:a16="http://schemas.microsoft.com/office/drawing/2014/main" id="{19861AB5-0234-3A03-83DD-B8EB3D3B8962}"/>
              </a:ext>
            </a:extLst>
          </p:cNvPr>
          <p:cNvSpPr txBox="1">
            <a:spLocks/>
          </p:cNvSpPr>
          <p:nvPr/>
        </p:nvSpPr>
        <p:spPr>
          <a:xfrm>
            <a:off x="1347332" y="2977292"/>
            <a:ext cx="9204725" cy="1146881"/>
          </a:xfrm>
          <a:prstGeom prst="roundRect">
            <a:avLst>
              <a:gd name="adj" fmla="val 16667"/>
            </a:avLst>
          </a:prstGeom>
          <a:ln w="76200">
            <a:solidFill>
              <a:srgbClr val="FF0000"/>
            </a:solidFill>
            <a:miter lim="800000"/>
            <a:headEnd/>
            <a:tailEnd/>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400" dirty="0">
                <a:effectLst/>
                <a:latin typeface="Times New Roman" panose="02020603050405020304" pitchFamily="18" charset="0"/>
                <a:ea typeface="Calibri" panose="020F0502020204030204" pitchFamily="34" charset="0"/>
              </a:rPr>
              <a:t>Entre les grâces récitées sur le pain azyme et celles sur cette troisième coupe, se déroule le repas proprement dit (agneau pascal, azymes, herbes amères et purée de fruits). </a:t>
            </a:r>
            <a:endParaRPr lang="fr-FR" altLang="fr-FR" sz="2400" dirty="0">
              <a:latin typeface="Times New Roman" panose="02020603050405020304" pitchFamily="18" charset="0"/>
              <a:cs typeface="Times New Roman" panose="02020603050405020304" pitchFamily="18" charset="0"/>
            </a:endParaRPr>
          </a:p>
        </p:txBody>
      </p:sp>
      <p:sp>
        <p:nvSpPr>
          <p:cNvPr id="6" name="Titre 1">
            <a:extLst>
              <a:ext uri="{FF2B5EF4-FFF2-40B4-BE49-F238E27FC236}">
                <a16:creationId xmlns:a16="http://schemas.microsoft.com/office/drawing/2014/main" id="{891CF368-9C68-5AC6-37FC-354ECD9F1E78}"/>
              </a:ext>
            </a:extLst>
          </p:cNvPr>
          <p:cNvSpPr txBox="1">
            <a:spLocks/>
          </p:cNvSpPr>
          <p:nvPr/>
        </p:nvSpPr>
        <p:spPr>
          <a:xfrm>
            <a:off x="1347332" y="4930251"/>
            <a:ext cx="9204725" cy="528647"/>
          </a:xfrm>
          <a:prstGeom prst="roundRect">
            <a:avLst>
              <a:gd name="adj" fmla="val 16667"/>
            </a:avLst>
          </a:prstGeom>
          <a:ln w="76200">
            <a:solidFill>
              <a:srgbClr val="FF0000"/>
            </a:solidFill>
            <a:miter lim="800000"/>
            <a:headEnd/>
            <a:tailEnd/>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400">
                <a:effectLst/>
                <a:latin typeface="Times New Roman" panose="02020603050405020304" pitchFamily="18" charset="0"/>
                <a:ea typeface="Calibri" panose="020F0502020204030204" pitchFamily="34" charset="0"/>
              </a:rPr>
              <a:t>Pourquoi les évangélistes ne citent-ils pas l’agneau ? </a:t>
            </a:r>
            <a:endParaRPr lang="fr-FR" alt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199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7D8EE1-0212-447F-86E1-58D503DF08A1}"/>
              </a:ext>
            </a:extLst>
          </p:cNvPr>
          <p:cNvSpPr txBox="1">
            <a:spLocks/>
          </p:cNvSpPr>
          <p:nvPr/>
        </p:nvSpPr>
        <p:spPr bwMode="auto">
          <a:xfrm>
            <a:off x="573439" y="2807746"/>
            <a:ext cx="10460735" cy="1710621"/>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00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Le silence du récit évangélique sur le menu - à l'exception du pain et de deux des quatre coupes de vin - montre assez que la tradition liturgique dont hérite Luc n'a aucune préoccupation archéologique ; seuls importent les éléments qui sont « mémorial » de Jésus et demeurent à jamais actuels.</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dirty="0">
                <a:latin typeface="Times New Roman" panose="02020603050405020304" pitchFamily="18" charset="0"/>
                <a:ea typeface="Calibri" panose="020F0502020204030204" pitchFamily="34" charset="0"/>
                <a:cs typeface="Times New Roman" panose="02020603050405020304" pitchFamily="18" charset="0"/>
              </a:rPr>
              <a:t>H Cousin p 295</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4602DD20-512C-4178-A79B-B85CDFC0A498}"/>
              </a:ext>
            </a:extLst>
          </p:cNvPr>
          <p:cNvSpPr txBox="1"/>
          <p:nvPr/>
        </p:nvSpPr>
        <p:spPr>
          <a:xfrm>
            <a:off x="646176" y="455820"/>
            <a:ext cx="1965960"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après le repas</a:t>
            </a:r>
            <a:endParaRPr lang="fr-FR" dirty="0"/>
          </a:p>
        </p:txBody>
      </p:sp>
      <p:sp>
        <p:nvSpPr>
          <p:cNvPr id="3" name="Espace réservé du numéro de diapositive 2">
            <a:extLst>
              <a:ext uri="{FF2B5EF4-FFF2-40B4-BE49-F238E27FC236}">
                <a16:creationId xmlns:a16="http://schemas.microsoft.com/office/drawing/2014/main" id="{30A2682C-8592-E8EF-D0D9-B0821A17FA7E}"/>
              </a:ext>
            </a:extLst>
          </p:cNvPr>
          <p:cNvSpPr>
            <a:spLocks noGrp="1"/>
          </p:cNvSpPr>
          <p:nvPr>
            <p:ph type="sldNum" sz="quarter" idx="12"/>
          </p:nvPr>
        </p:nvSpPr>
        <p:spPr/>
        <p:txBody>
          <a:bodyPr/>
          <a:lstStyle/>
          <a:p>
            <a:fld id="{A681D701-067C-4458-91DC-CE655197EDE4}" type="slidenum">
              <a:rPr lang="fr-FR" smtClean="0"/>
              <a:pPr/>
              <a:t>96</a:t>
            </a:fld>
            <a:endParaRPr lang="fr-FR"/>
          </a:p>
        </p:txBody>
      </p:sp>
      <p:sp>
        <p:nvSpPr>
          <p:cNvPr id="5" name="Titre 1">
            <a:extLst>
              <a:ext uri="{FF2B5EF4-FFF2-40B4-BE49-F238E27FC236}">
                <a16:creationId xmlns:a16="http://schemas.microsoft.com/office/drawing/2014/main" id="{5E9AA3EB-D8DA-60C2-0AD1-F85A94EDB51C}"/>
              </a:ext>
            </a:extLst>
          </p:cNvPr>
          <p:cNvSpPr txBox="1">
            <a:spLocks/>
          </p:cNvSpPr>
          <p:nvPr/>
        </p:nvSpPr>
        <p:spPr bwMode="auto">
          <a:xfrm>
            <a:off x="646176" y="4916337"/>
            <a:ext cx="10460735" cy="1066704"/>
          </a:xfrm>
          <a:prstGeom prst="round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A la messe, juste avant la communion, les fidèles disent la prière : « </a:t>
            </a:r>
            <a:r>
              <a:rPr lang="fr-FR" sz="2400" dirty="0">
                <a:latin typeface="Times New Roman" panose="02020603050405020304" pitchFamily="18" charset="0"/>
                <a:ea typeface="Calibri" panose="020F0502020204030204" pitchFamily="34" charset="0"/>
              </a:rPr>
              <a:t>Agneau de Dieu qui enlèves le péché du monde, prends pitié de nous »</a:t>
            </a:r>
            <a:r>
              <a:rPr lang="fr-FR" sz="2400" b="1" dirty="0">
                <a:latin typeface="Times New Roman" panose="02020603050405020304" pitchFamily="18" charset="0"/>
                <a:ea typeface="Calibri" panose="020F0502020204030204" pitchFamily="34" charset="0"/>
              </a:rPr>
              <a:t> </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a:extLst>
              <a:ext uri="{FF2B5EF4-FFF2-40B4-BE49-F238E27FC236}">
                <a16:creationId xmlns:a16="http://schemas.microsoft.com/office/drawing/2014/main" id="{4DDFAEDC-FE3E-47B2-6B79-E52258B30B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5345" y="549803"/>
            <a:ext cx="4816921" cy="1859973"/>
          </a:xfrm>
          <a:prstGeom prst="rect">
            <a:avLst/>
          </a:prstGeom>
        </p:spPr>
      </p:pic>
    </p:spTree>
    <p:extLst>
      <p:ext uri="{BB962C8B-B14F-4D97-AF65-F5344CB8AC3E}">
        <p14:creationId xmlns:p14="http://schemas.microsoft.com/office/powerpoint/2010/main" val="35682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755A22-7085-4395-811C-49270AF2E50A}"/>
              </a:ext>
            </a:extLst>
          </p:cNvPr>
          <p:cNvSpPr txBox="1">
            <a:spLocks/>
          </p:cNvSpPr>
          <p:nvPr/>
        </p:nvSpPr>
        <p:spPr bwMode="auto">
          <a:xfrm>
            <a:off x="487680" y="2707671"/>
            <a:ext cx="11216640" cy="1289785"/>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55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5000"/>
              </a:lnSpc>
              <a:spcAft>
                <a:spcPts val="1000"/>
              </a:spcAft>
            </a:pPr>
            <a:r>
              <a:rPr lang="fr-FR" dirty="0">
                <a:latin typeface="Times New Roman" panose="02020603050405020304" pitchFamily="18" charset="0"/>
                <a:ea typeface="Calibri" panose="020F0502020204030204" pitchFamily="34" charset="0"/>
                <a:cs typeface="Times New Roman" panose="02020603050405020304" pitchFamily="18" charset="0"/>
              </a:rPr>
              <a:t>Pour les chrétiens, le don eucharistique du pain rompu et du vin remplace désormais l’agneau pascal. Jésus est le nouvel agneau livré pour nous.  H Cousin p 295 </a:t>
            </a:r>
            <a:endParaRPr lang="fr-FR" sz="4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67482201-CCD5-4CB7-A1E2-F79FD027DE6C}"/>
              </a:ext>
            </a:extLst>
          </p:cNvPr>
          <p:cNvSpPr txBox="1"/>
          <p:nvPr/>
        </p:nvSpPr>
        <p:spPr>
          <a:xfrm>
            <a:off x="865055" y="252977"/>
            <a:ext cx="1965960"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Calibri" panose="020F0502020204030204" pitchFamily="34" charset="0"/>
              </a:rPr>
              <a:t>après le repas</a:t>
            </a:r>
            <a:endParaRPr lang="fr-FR" dirty="0"/>
          </a:p>
        </p:txBody>
      </p:sp>
      <p:sp>
        <p:nvSpPr>
          <p:cNvPr id="6" name="Espace réservé du numéro de diapositive 5">
            <a:extLst>
              <a:ext uri="{FF2B5EF4-FFF2-40B4-BE49-F238E27FC236}">
                <a16:creationId xmlns:a16="http://schemas.microsoft.com/office/drawing/2014/main" id="{5EB18322-1DEF-718A-C0C8-20FE559AE014}"/>
              </a:ext>
            </a:extLst>
          </p:cNvPr>
          <p:cNvSpPr>
            <a:spLocks noGrp="1"/>
          </p:cNvSpPr>
          <p:nvPr>
            <p:ph type="sldNum" sz="quarter" idx="12"/>
          </p:nvPr>
        </p:nvSpPr>
        <p:spPr/>
        <p:txBody>
          <a:bodyPr/>
          <a:lstStyle/>
          <a:p>
            <a:fld id="{A681D701-067C-4458-91DC-CE655197EDE4}" type="slidenum">
              <a:rPr lang="fr-FR" smtClean="0"/>
              <a:pPr/>
              <a:t>97</a:t>
            </a:fld>
            <a:endParaRPr lang="fr-FR"/>
          </a:p>
        </p:txBody>
      </p:sp>
      <p:sp>
        <p:nvSpPr>
          <p:cNvPr id="7" name="Titre 1">
            <a:extLst>
              <a:ext uri="{FF2B5EF4-FFF2-40B4-BE49-F238E27FC236}">
                <a16:creationId xmlns:a16="http://schemas.microsoft.com/office/drawing/2014/main" id="{78E9BF49-5C7E-3677-732A-6F311A2FD953}"/>
              </a:ext>
            </a:extLst>
          </p:cNvPr>
          <p:cNvSpPr txBox="1">
            <a:spLocks/>
          </p:cNvSpPr>
          <p:nvPr/>
        </p:nvSpPr>
        <p:spPr bwMode="auto">
          <a:xfrm>
            <a:off x="487680" y="4625065"/>
            <a:ext cx="11216640" cy="1872676"/>
          </a:xfrm>
          <a:prstGeom prst="roundRect">
            <a:avLst/>
          </a:prstGeom>
          <a:noFill/>
          <a:ln w="76200">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55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5000"/>
              </a:lnSpc>
              <a:spcAft>
                <a:spcPts val="1000"/>
              </a:spcAft>
            </a:pPr>
            <a:r>
              <a:rPr lang="fr-FR">
                <a:solidFill>
                  <a:srgbClr val="000000"/>
                </a:solidFill>
                <a:latin typeface="Times New Roman" panose="02020603050405020304" pitchFamily="18" charset="0"/>
                <a:ea typeface="Calibri" panose="020F0502020204030204" pitchFamily="34" charset="0"/>
              </a:rPr>
              <a:t>Jésus est l’Agneau de Dieu. Il est offert une fois pour toutes et pour la multitude des hommes, afin que par Lui, avec Lui et en Lui (doxologie), nous ayons la vie de Dieu et que par Lui, avec Lui et en Lui, nous soyons réconciliés en Dieu. Ainsi s’accomplit la promesse et l’avènement du Royaume. </a:t>
            </a:r>
            <a:endParaRPr lang="fr-FR" sz="400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a:extLst>
              <a:ext uri="{FF2B5EF4-FFF2-40B4-BE49-F238E27FC236}">
                <a16:creationId xmlns:a16="http://schemas.microsoft.com/office/drawing/2014/main" id="{F94AEF58-2045-127C-ABDB-8F62CD9A25ED}"/>
              </a:ext>
            </a:extLst>
          </p:cNvPr>
          <p:cNvPicPr>
            <a:picLocks noChangeAspect="1"/>
          </p:cNvPicPr>
          <p:nvPr/>
        </p:nvPicPr>
        <p:blipFill>
          <a:blip r:embed="rId2"/>
          <a:stretch>
            <a:fillRect/>
          </a:stretch>
        </p:blipFill>
        <p:spPr>
          <a:xfrm rot="5400000">
            <a:off x="4903953" y="126376"/>
            <a:ext cx="2384094" cy="2331027"/>
          </a:xfrm>
          <a:prstGeom prst="rect">
            <a:avLst/>
          </a:prstGeom>
        </p:spPr>
      </p:pic>
    </p:spTree>
    <p:extLst>
      <p:ext uri="{BB962C8B-B14F-4D97-AF65-F5344CB8AC3E}">
        <p14:creationId xmlns:p14="http://schemas.microsoft.com/office/powerpoint/2010/main" val="259435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4941A979-63A1-497B-ADC0-FD23EEA83C12}"/>
              </a:ext>
            </a:extLst>
          </p:cNvPr>
          <p:cNvSpPr txBox="1">
            <a:spLocks/>
          </p:cNvSpPr>
          <p:nvPr/>
        </p:nvSpPr>
        <p:spPr bwMode="auto">
          <a:xfrm>
            <a:off x="2139718" y="2944329"/>
            <a:ext cx="8137866" cy="1699591"/>
          </a:xfrm>
          <a:prstGeom prst="roundRect">
            <a:avLst/>
          </a:prstGeom>
          <a:noFill/>
          <a:ln w="76200">
            <a:solidFill>
              <a:srgbClr val="0070C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fontScale="82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2700" dirty="0">
                <a:solidFill>
                  <a:srgbClr val="FF0000"/>
                </a:solidFill>
                <a:latin typeface="Times New Roman" panose="02020603050405020304" pitchFamily="18" charset="0"/>
                <a:ea typeface="Calibri" panose="020F0502020204030204" pitchFamily="34" charset="0"/>
              </a:rPr>
              <a:t>20 </a:t>
            </a:r>
            <a:r>
              <a:rPr lang="fr-FR" sz="2700" dirty="0">
                <a:latin typeface="Times New Roman" panose="02020603050405020304" pitchFamily="18" charset="0"/>
                <a:ea typeface="Calibri" panose="020F0502020204030204" pitchFamily="34" charset="0"/>
              </a:rPr>
              <a:t>Et pour la coupe, après le repas, il fit de même, en disant : </a:t>
            </a:r>
          </a:p>
          <a:p>
            <a:pPr algn="l" eaLnBrk="1" fontAlgn="auto" hangingPunct="1">
              <a:spcAft>
                <a:spcPts val="0"/>
              </a:spcAft>
              <a:defRPr/>
            </a:pPr>
            <a:endParaRPr lang="fr-FR" sz="2700" dirty="0">
              <a:latin typeface="Times New Roman" panose="02020603050405020304" pitchFamily="18" charset="0"/>
              <a:ea typeface="Calibri" panose="020F0502020204030204" pitchFamily="34" charset="0"/>
            </a:endParaRPr>
          </a:p>
          <a:p>
            <a:pPr algn="l" eaLnBrk="1" fontAlgn="auto" hangingPunct="1">
              <a:spcAft>
                <a:spcPts val="0"/>
              </a:spcAft>
              <a:defRPr/>
            </a:pPr>
            <a:r>
              <a:rPr lang="fr-FR" sz="2700" dirty="0">
                <a:latin typeface="Times New Roman" panose="02020603050405020304" pitchFamily="18" charset="0"/>
                <a:ea typeface="Calibri" panose="020F0502020204030204" pitchFamily="34" charset="0"/>
              </a:rPr>
              <a:t>« Cette</a:t>
            </a:r>
            <a:r>
              <a:rPr lang="fr-FR" sz="2700" dirty="0">
                <a:solidFill>
                  <a:srgbClr val="FF0000"/>
                </a:solidFill>
                <a:latin typeface="Times New Roman" panose="02020603050405020304" pitchFamily="18" charset="0"/>
                <a:ea typeface="Calibri" panose="020F0502020204030204" pitchFamily="34" charset="0"/>
              </a:rPr>
              <a:t> coupe </a:t>
            </a:r>
            <a:r>
              <a:rPr lang="fr-FR" sz="2700" dirty="0">
                <a:latin typeface="Times New Roman" panose="02020603050405020304" pitchFamily="18" charset="0"/>
                <a:ea typeface="Calibri" panose="020F0502020204030204" pitchFamily="34" charset="0"/>
              </a:rPr>
              <a:t>est la</a:t>
            </a:r>
            <a:r>
              <a:rPr lang="fr-FR" sz="2700" dirty="0">
                <a:solidFill>
                  <a:srgbClr val="FF0000"/>
                </a:solidFill>
                <a:latin typeface="Times New Roman" panose="02020603050405020304" pitchFamily="18" charset="0"/>
                <a:ea typeface="Calibri" panose="020F0502020204030204" pitchFamily="34" charset="0"/>
              </a:rPr>
              <a:t> </a:t>
            </a:r>
            <a:r>
              <a:rPr lang="fr-FR" sz="2700" dirty="0">
                <a:latin typeface="Times New Roman" panose="02020603050405020304" pitchFamily="18" charset="0"/>
                <a:ea typeface="Calibri" panose="020F0502020204030204" pitchFamily="34" charset="0"/>
              </a:rPr>
              <a:t>nouvelle Alliance en mon sang répandu pour vous</a:t>
            </a:r>
            <a:r>
              <a:rPr lang="fr-FR" sz="2700" baseline="30000" dirty="0">
                <a:latin typeface="Times New Roman" panose="02020603050405020304" pitchFamily="18" charset="0"/>
                <a:ea typeface="Calibri" panose="020F0502020204030204" pitchFamily="34" charset="0"/>
              </a:rPr>
              <a:t>1</a:t>
            </a:r>
            <a:r>
              <a:rPr lang="fr-FR" sz="2700" dirty="0">
                <a:latin typeface="Times New Roman" panose="02020603050405020304" pitchFamily="18" charset="0"/>
                <a:ea typeface="Calibri" panose="020F0502020204030204" pitchFamily="34" charset="0"/>
              </a:rPr>
              <a:t>.</a:t>
            </a:r>
          </a:p>
          <a:p>
            <a:pPr algn="l" eaLnBrk="1" fontAlgn="auto" hangingPunct="1">
              <a:spcAft>
                <a:spcPts val="0"/>
              </a:spcAft>
              <a:defRPr/>
            </a:pPr>
            <a:r>
              <a:rPr lang="fr-FR" sz="2200" dirty="0">
                <a:latin typeface="Times New Roman" panose="02020603050405020304" pitchFamily="18" charset="0"/>
                <a:ea typeface="Calibri" panose="020F0502020204030204" pitchFamily="34" charset="0"/>
              </a:rPr>
              <a:t>1 </a:t>
            </a:r>
            <a:r>
              <a:rPr lang="fr-FR" sz="2200" dirty="0">
                <a:latin typeface="Times New Roman" panose="02020603050405020304" pitchFamily="18" charset="0"/>
              </a:rPr>
              <a:t>répandu sans cesse pour vous </a:t>
            </a:r>
          </a:p>
        </p:txBody>
      </p:sp>
      <p:sp>
        <p:nvSpPr>
          <p:cNvPr id="2" name="Espace réservé du numéro de diapositive 1">
            <a:extLst>
              <a:ext uri="{FF2B5EF4-FFF2-40B4-BE49-F238E27FC236}">
                <a16:creationId xmlns:a16="http://schemas.microsoft.com/office/drawing/2014/main" id="{AD49D798-3049-48FB-280C-4A8EE73A3972}"/>
              </a:ext>
            </a:extLst>
          </p:cNvPr>
          <p:cNvSpPr>
            <a:spLocks noGrp="1"/>
          </p:cNvSpPr>
          <p:nvPr>
            <p:ph type="sldNum" sz="quarter" idx="12"/>
          </p:nvPr>
        </p:nvSpPr>
        <p:spPr/>
        <p:txBody>
          <a:bodyPr/>
          <a:lstStyle/>
          <a:p>
            <a:fld id="{A681D701-067C-4458-91DC-CE655197EDE4}" type="slidenum">
              <a:rPr lang="fr-FR" smtClean="0"/>
              <a:pPr/>
              <a:t>98</a:t>
            </a:fld>
            <a:endParaRPr lang="fr-FR" dirty="0"/>
          </a:p>
        </p:txBody>
      </p:sp>
    </p:spTree>
    <p:extLst>
      <p:ext uri="{BB962C8B-B14F-4D97-AF65-F5344CB8AC3E}">
        <p14:creationId xmlns:p14="http://schemas.microsoft.com/office/powerpoint/2010/main" val="11161193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7CE5B00-4424-43F7-B9FF-02FA16C145C4}"/>
              </a:ext>
            </a:extLst>
          </p:cNvPr>
          <p:cNvSpPr txBox="1"/>
          <p:nvPr/>
        </p:nvSpPr>
        <p:spPr>
          <a:xfrm>
            <a:off x="-133180" y="208354"/>
            <a:ext cx="3723662" cy="385362"/>
          </a:xfrm>
          <a:prstGeom prst="rect">
            <a:avLst/>
          </a:prstGeom>
          <a:noFill/>
        </p:spPr>
        <p:txBody>
          <a:bodyPr wrap="square">
            <a:spAutoFit/>
          </a:bodyPr>
          <a:lstStyle/>
          <a:p>
            <a:pPr algn="ctr">
              <a:lnSpc>
                <a:spcPct val="115000"/>
              </a:lnSpc>
              <a:spcAft>
                <a:spcPts val="1000"/>
              </a:spcAft>
            </a:pPr>
            <a:r>
              <a:rPr lang="fr-FR" sz="1800">
                <a:solidFill>
                  <a:srgbClr val="FF0000"/>
                </a:solidFill>
                <a:effectLst/>
                <a:latin typeface="Times New Roman" panose="02020603050405020304" pitchFamily="18" charset="0"/>
                <a:ea typeface="Calibri" panose="020F0502020204030204" pitchFamily="34" charset="0"/>
              </a:rPr>
              <a:t>Coupe de Vin </a:t>
            </a:r>
            <a:endParaRPr lang="fr-FR"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D2CF2D87-51BA-4B04-8BDE-AEEA2B20F318}"/>
              </a:ext>
            </a:extLst>
          </p:cNvPr>
          <p:cNvSpPr txBox="1"/>
          <p:nvPr/>
        </p:nvSpPr>
        <p:spPr>
          <a:xfrm>
            <a:off x="1548080" y="3752680"/>
            <a:ext cx="8613174" cy="1154146"/>
          </a:xfrm>
          <a:prstGeom prst="roundRect">
            <a:avLst/>
          </a:prstGeom>
          <a:noFill/>
          <a:ln w="57150">
            <a:solidFill>
              <a:srgbClr val="FF0000"/>
            </a:solidFill>
          </a:ln>
        </p:spPr>
        <p:txBody>
          <a:bodyPr wrap="square">
            <a:spAutoFit/>
          </a:bodyPr>
          <a:lstStyle/>
          <a:p>
            <a:pPr algn="ctr">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Pourquoi du vin ? </a:t>
            </a:r>
          </a:p>
          <a:p>
            <a:pPr algn="ctr">
              <a:lnSpc>
                <a:spcPct val="115000"/>
              </a:lnSpc>
              <a:spcAft>
                <a:spcPts val="100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Il y a deux coupes chez Luc. </a:t>
            </a:r>
            <a:endParaRPr lang="fr-FR"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2D015674-21FD-D762-B115-355B0235524D}"/>
              </a:ext>
            </a:extLst>
          </p:cNvPr>
          <p:cNvSpPr>
            <a:spLocks noGrp="1"/>
          </p:cNvSpPr>
          <p:nvPr>
            <p:ph type="sldNum" sz="quarter" idx="12"/>
          </p:nvPr>
        </p:nvSpPr>
        <p:spPr/>
        <p:txBody>
          <a:bodyPr/>
          <a:lstStyle/>
          <a:p>
            <a:fld id="{A681D701-067C-4458-91DC-CE655197EDE4}" type="slidenum">
              <a:rPr lang="fr-FR" smtClean="0"/>
              <a:pPr/>
              <a:t>99</a:t>
            </a:fld>
            <a:endParaRPr lang="fr-FR"/>
          </a:p>
        </p:txBody>
      </p:sp>
      <p:sp>
        <p:nvSpPr>
          <p:cNvPr id="5" name="ZoneTexte 4">
            <a:extLst>
              <a:ext uri="{FF2B5EF4-FFF2-40B4-BE49-F238E27FC236}">
                <a16:creationId xmlns:a16="http://schemas.microsoft.com/office/drawing/2014/main" id="{413F8F02-A47A-192A-3D41-DCF4200C00F0}"/>
              </a:ext>
            </a:extLst>
          </p:cNvPr>
          <p:cNvSpPr txBox="1"/>
          <p:nvPr/>
        </p:nvSpPr>
        <p:spPr>
          <a:xfrm>
            <a:off x="1548080" y="5472821"/>
            <a:ext cx="8613174" cy="510778"/>
          </a:xfrm>
          <a:prstGeom prst="roundRect">
            <a:avLst/>
          </a:prstGeom>
          <a:noFill/>
          <a:ln w="57150">
            <a:solidFill>
              <a:srgbClr val="FF0000"/>
            </a:solidFill>
          </a:ln>
        </p:spPr>
        <p:txBody>
          <a:bodyPr wrap="square">
            <a:spAutoFit/>
          </a:bodyPr>
          <a:lstStyle/>
          <a:p>
            <a:pPr algn="ctr"/>
            <a:r>
              <a:rPr lang="fr-FR" sz="2400" dirty="0">
                <a:latin typeface="Times New Roman" panose="02020603050405020304" pitchFamily="18" charset="0"/>
                <a:ea typeface="Calibri" panose="020F0502020204030204" pitchFamily="34" charset="0"/>
              </a:rPr>
              <a:t>Avec la première, au verset 17, Jésus a demandé de partager le vin. </a:t>
            </a:r>
            <a:endParaRPr lang="fr-FR" sz="2400" dirty="0">
              <a:latin typeface="Times New Roman" panose="02020603050405020304" pitchFamily="18" charset="0"/>
              <a:cs typeface="Times New Roman" panose="02020603050405020304" pitchFamily="18" charset="0"/>
            </a:endParaRPr>
          </a:p>
        </p:txBody>
      </p:sp>
      <p:pic>
        <p:nvPicPr>
          <p:cNvPr id="2" name="Image 1">
            <a:extLst>
              <a:ext uri="{FF2B5EF4-FFF2-40B4-BE49-F238E27FC236}">
                <a16:creationId xmlns:a16="http://schemas.microsoft.com/office/drawing/2014/main" id="{0B9B3A2B-86E9-0DF7-B247-ADE6C3503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7821" y="236737"/>
            <a:ext cx="2056357" cy="3258185"/>
          </a:xfrm>
          <a:prstGeom prst="rect">
            <a:avLst/>
          </a:prstGeom>
        </p:spPr>
      </p:pic>
    </p:spTree>
    <p:extLst>
      <p:ext uri="{BB962C8B-B14F-4D97-AF65-F5344CB8AC3E}">
        <p14:creationId xmlns:p14="http://schemas.microsoft.com/office/powerpoint/2010/main" val="274264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8053</TotalTime>
  <Words>8251</Words>
  <Application>Microsoft Office PowerPoint</Application>
  <PresentationFormat>Grand écran</PresentationFormat>
  <Paragraphs>572</Paragraphs>
  <Slides>122</Slides>
  <Notes>19</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122</vt:i4>
      </vt:variant>
    </vt:vector>
  </HeadingPairs>
  <TitlesOfParts>
    <vt:vector size="127"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Bibliographie  -François Bovon L’évangile selon saint Luc (19,28-24,53) Editions Labor et Fides 2009 p193 à 205 -Cahiers Evangile Supplément 140 Hugues Cousin Les récits fondateurs de l’eucharistie Ed Cerf Juin 2007  -Cahiers Evangile n° 37 Equipe faculté théologie Toulouse L’eucharistie dans la bible 1981 sept 2015 -Cahiers Evangile n°173 Pierre Debergé Pour lire l’évangile selon saint Luc  -Hugues Cousin L’évangile de Luc Centurion 1993 -Christian Salenson Catéchèses mystagogiques pour aujourd’hui Bayard 2008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PROPRIETAIRE</dc:creator>
  <cp:lastModifiedBy>odile theiller</cp:lastModifiedBy>
  <cp:revision>420</cp:revision>
  <cp:lastPrinted>2024-01-12T10:29:03Z</cp:lastPrinted>
  <dcterms:created xsi:type="dcterms:W3CDTF">2021-01-25T11:02:17Z</dcterms:created>
  <dcterms:modified xsi:type="dcterms:W3CDTF">2024-04-22T19:27:58Z</dcterms:modified>
</cp:coreProperties>
</file>