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8"/>
  </p:notesMasterIdLst>
  <p:sldIdLst>
    <p:sldId id="256" r:id="rId2"/>
    <p:sldId id="257" r:id="rId3"/>
    <p:sldId id="293" r:id="rId4"/>
    <p:sldId id="258" r:id="rId5"/>
    <p:sldId id="259" r:id="rId6"/>
    <p:sldId id="292" r:id="rId7"/>
    <p:sldId id="261" r:id="rId8"/>
    <p:sldId id="294" r:id="rId9"/>
    <p:sldId id="295" r:id="rId10"/>
    <p:sldId id="296" r:id="rId11"/>
    <p:sldId id="297" r:id="rId12"/>
    <p:sldId id="299" r:id="rId13"/>
    <p:sldId id="300" r:id="rId14"/>
    <p:sldId id="301" r:id="rId15"/>
    <p:sldId id="305" r:id="rId16"/>
    <p:sldId id="306" r:id="rId17"/>
    <p:sldId id="308" r:id="rId18"/>
    <p:sldId id="307" r:id="rId19"/>
    <p:sldId id="302" r:id="rId20"/>
    <p:sldId id="303" r:id="rId21"/>
    <p:sldId id="304" r:id="rId22"/>
    <p:sldId id="309" r:id="rId23"/>
    <p:sldId id="310" r:id="rId24"/>
    <p:sldId id="311" r:id="rId25"/>
    <p:sldId id="312" r:id="rId26"/>
    <p:sldId id="313" r:id="rId27"/>
    <p:sldId id="314" r:id="rId28"/>
    <p:sldId id="318" r:id="rId29"/>
    <p:sldId id="319" r:id="rId30"/>
    <p:sldId id="321" r:id="rId31"/>
    <p:sldId id="320" r:id="rId32"/>
    <p:sldId id="322" r:id="rId33"/>
    <p:sldId id="323" r:id="rId34"/>
    <p:sldId id="326" r:id="rId35"/>
    <p:sldId id="324" r:id="rId36"/>
    <p:sldId id="325" r:id="rId37"/>
    <p:sldId id="327" r:id="rId38"/>
    <p:sldId id="328" r:id="rId39"/>
    <p:sldId id="330" r:id="rId40"/>
    <p:sldId id="331" r:id="rId41"/>
    <p:sldId id="332" r:id="rId42"/>
    <p:sldId id="333" r:id="rId43"/>
    <p:sldId id="334" r:id="rId44"/>
    <p:sldId id="335" r:id="rId45"/>
    <p:sldId id="336" r:id="rId46"/>
    <p:sldId id="337" r:id="rId47"/>
    <p:sldId id="338" r:id="rId48"/>
    <p:sldId id="339" r:id="rId49"/>
    <p:sldId id="340" r:id="rId50"/>
    <p:sldId id="341" r:id="rId51"/>
    <p:sldId id="342" r:id="rId52"/>
    <p:sldId id="343" r:id="rId53"/>
    <p:sldId id="346" r:id="rId54"/>
    <p:sldId id="344" r:id="rId55"/>
    <p:sldId id="347" r:id="rId56"/>
    <p:sldId id="348" r:id="rId57"/>
    <p:sldId id="349" r:id="rId58"/>
    <p:sldId id="350" r:id="rId59"/>
    <p:sldId id="351" r:id="rId60"/>
    <p:sldId id="352" r:id="rId61"/>
    <p:sldId id="353" r:id="rId62"/>
    <p:sldId id="354" r:id="rId63"/>
    <p:sldId id="355" r:id="rId64"/>
    <p:sldId id="356" r:id="rId65"/>
    <p:sldId id="357" r:id="rId66"/>
    <p:sldId id="358" r:id="rId67"/>
    <p:sldId id="359" r:id="rId68"/>
    <p:sldId id="360" r:id="rId69"/>
    <p:sldId id="361" r:id="rId70"/>
    <p:sldId id="362" r:id="rId71"/>
    <p:sldId id="363" r:id="rId72"/>
    <p:sldId id="364" r:id="rId73"/>
    <p:sldId id="365" r:id="rId74"/>
    <p:sldId id="366" r:id="rId75"/>
    <p:sldId id="367" r:id="rId76"/>
    <p:sldId id="368" r:id="rId77"/>
    <p:sldId id="369" r:id="rId78"/>
    <p:sldId id="370" r:id="rId79"/>
    <p:sldId id="371" r:id="rId80"/>
    <p:sldId id="372" r:id="rId81"/>
    <p:sldId id="373" r:id="rId82"/>
    <p:sldId id="374" r:id="rId83"/>
    <p:sldId id="375" r:id="rId84"/>
    <p:sldId id="376" r:id="rId85"/>
    <p:sldId id="377" r:id="rId86"/>
    <p:sldId id="286" r:id="rId8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prome34@gmail.com" initials="j" lastIdx="3" clrIdx="0">
    <p:extLst>
      <p:ext uri="{19B8F6BF-5375-455C-9EA6-DF929625EA0E}">
        <p15:presenceInfo xmlns:p15="http://schemas.microsoft.com/office/powerpoint/2012/main" userId="2dc5d29708e5b5d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22" autoAdjust="0"/>
    <p:restoredTop sz="94620" autoAdjust="0"/>
  </p:normalViewPr>
  <p:slideViewPr>
    <p:cSldViewPr snapToGrid="0">
      <p:cViewPr varScale="1">
        <p:scale>
          <a:sx n="106" d="100"/>
          <a:sy n="106" d="100"/>
        </p:scale>
        <p:origin x="1032" y="9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8-02T17:05:30.765" idx="1">
    <p:pos x="10" y="10"/>
    <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3-08-02T17:05:30.765" idx="2">
    <p:pos x="10" y="10"/>
    <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3-08-02T17:05:30.765" idx="3">
    <p:pos x="10" y="1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F4B801-3891-42F8-B37B-FE7306246966}" type="datetimeFigureOut">
              <a:rPr lang="fr-FR" smtClean="0"/>
              <a:t>25/08/2023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7806A0-31AF-443F-A78E-48050A6A9BC6}" type="slidenum">
              <a:rPr lang="fr-FR" smtClean="0"/>
              <a:t>‹N°›</a:t>
            </a:fld>
            <a:endParaRPr lang="fr-FR"/>
          </a:p>
        </p:txBody>
      </p:sp>
    </p:spTree>
    <p:extLst>
      <p:ext uri="{BB962C8B-B14F-4D97-AF65-F5344CB8AC3E}">
        <p14:creationId xmlns:p14="http://schemas.microsoft.com/office/powerpoint/2010/main" val="2788444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37806A0-31AF-443F-A78E-48050A6A9BC6}" type="slidenum">
              <a:rPr lang="fr-FR" smtClean="0"/>
              <a:t>82</a:t>
            </a:fld>
            <a:endParaRPr lang="fr-FR"/>
          </a:p>
        </p:txBody>
      </p:sp>
    </p:spTree>
    <p:extLst>
      <p:ext uri="{BB962C8B-B14F-4D97-AF65-F5344CB8AC3E}">
        <p14:creationId xmlns:p14="http://schemas.microsoft.com/office/powerpoint/2010/main" val="372022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F2F187-AA3F-CF34-B541-DF012976242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ACCEE24-6431-96A0-28E0-70C1E87EFF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EC260BC-BF62-C575-DFDF-0FCAE629BD4D}"/>
              </a:ext>
            </a:extLst>
          </p:cNvPr>
          <p:cNvSpPr>
            <a:spLocks noGrp="1"/>
          </p:cNvSpPr>
          <p:nvPr>
            <p:ph type="dt" sz="half" idx="10"/>
          </p:nvPr>
        </p:nvSpPr>
        <p:spPr/>
        <p:txBody>
          <a:bodyPr/>
          <a:lstStyle/>
          <a:p>
            <a:fld id="{C64F5121-9E0B-4929-89D2-6EDB2162D334}" type="datetime1">
              <a:rPr lang="fr-FR" smtClean="0"/>
              <a:t>25/08/2023</a:t>
            </a:fld>
            <a:endParaRPr lang="fr-FR"/>
          </a:p>
        </p:txBody>
      </p:sp>
      <p:sp>
        <p:nvSpPr>
          <p:cNvPr id="5" name="Espace réservé du pied de page 4">
            <a:extLst>
              <a:ext uri="{FF2B5EF4-FFF2-40B4-BE49-F238E27FC236}">
                <a16:creationId xmlns:a16="http://schemas.microsoft.com/office/drawing/2014/main" id="{F50231AF-2D73-001A-16FA-A5EDA639A58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06F1DDE-46B9-9C5D-EA7F-E01EA31AFEA8}"/>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190256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9C9501-A7D2-E0B8-5B3D-96DC1716B73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D954C38-D899-A876-35D6-E1CB90E4C3B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B69CC85-B88A-BBFB-2029-5C21CC334A68}"/>
              </a:ext>
            </a:extLst>
          </p:cNvPr>
          <p:cNvSpPr>
            <a:spLocks noGrp="1"/>
          </p:cNvSpPr>
          <p:nvPr>
            <p:ph type="dt" sz="half" idx="10"/>
          </p:nvPr>
        </p:nvSpPr>
        <p:spPr/>
        <p:txBody>
          <a:bodyPr/>
          <a:lstStyle/>
          <a:p>
            <a:fld id="{C23377D5-80E3-4228-82A5-F72C87BE131E}" type="datetime1">
              <a:rPr lang="fr-FR" smtClean="0"/>
              <a:t>25/08/2023</a:t>
            </a:fld>
            <a:endParaRPr lang="fr-FR"/>
          </a:p>
        </p:txBody>
      </p:sp>
      <p:sp>
        <p:nvSpPr>
          <p:cNvPr id="5" name="Espace réservé du pied de page 4">
            <a:extLst>
              <a:ext uri="{FF2B5EF4-FFF2-40B4-BE49-F238E27FC236}">
                <a16:creationId xmlns:a16="http://schemas.microsoft.com/office/drawing/2014/main" id="{F7120DF9-81AC-AB27-C073-8225F4A7C4A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763EDA8-186C-FD50-6860-B6DD903B62E1}"/>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2423764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5EC2A79-C3A1-CCE4-BE0F-6C05A4F819A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5B5B8E3-B095-BA96-6B2F-48DDBCA1BD4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94DFB50-59F1-EFEF-57B0-5F89196779EC}"/>
              </a:ext>
            </a:extLst>
          </p:cNvPr>
          <p:cNvSpPr>
            <a:spLocks noGrp="1"/>
          </p:cNvSpPr>
          <p:nvPr>
            <p:ph type="dt" sz="half" idx="10"/>
          </p:nvPr>
        </p:nvSpPr>
        <p:spPr/>
        <p:txBody>
          <a:bodyPr/>
          <a:lstStyle/>
          <a:p>
            <a:fld id="{DB9F288A-3F83-4E0C-A2C3-B511B8A28F29}" type="datetime1">
              <a:rPr lang="fr-FR" smtClean="0"/>
              <a:t>25/08/2023</a:t>
            </a:fld>
            <a:endParaRPr lang="fr-FR"/>
          </a:p>
        </p:txBody>
      </p:sp>
      <p:sp>
        <p:nvSpPr>
          <p:cNvPr id="5" name="Espace réservé du pied de page 4">
            <a:extLst>
              <a:ext uri="{FF2B5EF4-FFF2-40B4-BE49-F238E27FC236}">
                <a16:creationId xmlns:a16="http://schemas.microsoft.com/office/drawing/2014/main" id="{B21D255D-3EDB-6481-7E69-6A10DFDF173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4C08426-3652-4F33-232D-A01254765176}"/>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2604838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C67131-6A4F-A787-E0D5-D34E6221A91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6CF51DE-094A-7E06-5B11-047DFFE0E1D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276AB66-76AD-3579-92F1-9B762AEF9740}"/>
              </a:ext>
            </a:extLst>
          </p:cNvPr>
          <p:cNvSpPr>
            <a:spLocks noGrp="1"/>
          </p:cNvSpPr>
          <p:nvPr>
            <p:ph type="dt" sz="half" idx="10"/>
          </p:nvPr>
        </p:nvSpPr>
        <p:spPr/>
        <p:txBody>
          <a:bodyPr/>
          <a:lstStyle/>
          <a:p>
            <a:fld id="{BAA14600-22DA-4BB6-B0E4-4A073A157F4F}" type="datetime1">
              <a:rPr lang="fr-FR" smtClean="0"/>
              <a:t>25/08/2023</a:t>
            </a:fld>
            <a:endParaRPr lang="fr-FR"/>
          </a:p>
        </p:txBody>
      </p:sp>
      <p:sp>
        <p:nvSpPr>
          <p:cNvPr id="5" name="Espace réservé du pied de page 4">
            <a:extLst>
              <a:ext uri="{FF2B5EF4-FFF2-40B4-BE49-F238E27FC236}">
                <a16:creationId xmlns:a16="http://schemas.microsoft.com/office/drawing/2014/main" id="{F3C8D3A3-C4BB-661C-36C2-014AD06F7B8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5992A51-37DE-C2D1-B547-EBA600F3D933}"/>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3989965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57A827-D7A0-8E5E-85D5-8581313ADBD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CA573EA1-1D06-3E7D-E0AF-F069C3A4B0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24A5049-16A0-8E2A-AB74-3CC54C3E9BCF}"/>
              </a:ext>
            </a:extLst>
          </p:cNvPr>
          <p:cNvSpPr>
            <a:spLocks noGrp="1"/>
          </p:cNvSpPr>
          <p:nvPr>
            <p:ph type="dt" sz="half" idx="10"/>
          </p:nvPr>
        </p:nvSpPr>
        <p:spPr/>
        <p:txBody>
          <a:bodyPr/>
          <a:lstStyle/>
          <a:p>
            <a:fld id="{A3C6DB4F-4DF8-44A9-9272-344B7176CFED}" type="datetime1">
              <a:rPr lang="fr-FR" smtClean="0"/>
              <a:t>25/08/2023</a:t>
            </a:fld>
            <a:endParaRPr lang="fr-FR"/>
          </a:p>
        </p:txBody>
      </p:sp>
      <p:sp>
        <p:nvSpPr>
          <p:cNvPr id="5" name="Espace réservé du pied de page 4">
            <a:extLst>
              <a:ext uri="{FF2B5EF4-FFF2-40B4-BE49-F238E27FC236}">
                <a16:creationId xmlns:a16="http://schemas.microsoft.com/office/drawing/2014/main" id="{87486D53-92A2-EB33-BFDD-8CE7DC53A7F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6B93E56-CCA3-4A26-9B02-BB0A0412CACF}"/>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3344151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FE8CF9-564E-B1DF-D98D-6CA907B06D2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DEC857B-0A14-C2BA-7498-68DEA199EE9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269F2A9-EB02-AD55-1EA3-AB493A674AD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76A2D50C-8FD2-8CAA-76C2-973693BB2C88}"/>
              </a:ext>
            </a:extLst>
          </p:cNvPr>
          <p:cNvSpPr>
            <a:spLocks noGrp="1"/>
          </p:cNvSpPr>
          <p:nvPr>
            <p:ph type="dt" sz="half" idx="10"/>
          </p:nvPr>
        </p:nvSpPr>
        <p:spPr/>
        <p:txBody>
          <a:bodyPr/>
          <a:lstStyle/>
          <a:p>
            <a:fld id="{80541B92-3793-49AA-BFB3-42398C468D65}" type="datetime1">
              <a:rPr lang="fr-FR" smtClean="0"/>
              <a:t>25/08/2023</a:t>
            </a:fld>
            <a:endParaRPr lang="fr-FR"/>
          </a:p>
        </p:txBody>
      </p:sp>
      <p:sp>
        <p:nvSpPr>
          <p:cNvPr id="6" name="Espace réservé du pied de page 5">
            <a:extLst>
              <a:ext uri="{FF2B5EF4-FFF2-40B4-BE49-F238E27FC236}">
                <a16:creationId xmlns:a16="http://schemas.microsoft.com/office/drawing/2014/main" id="{E6400878-D344-B1AB-9F4A-1709A0B454F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CA3684C-E001-D0E6-B18A-625461EC2856}"/>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761930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6A1AD5-5207-16B3-2E8F-FF7850BB231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423F478-C6E3-B40D-D6FE-34A4305619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1E3CDF9-3F85-94D8-D99F-B523BE477E2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AADEA61-B08C-EC0F-A7B6-60054F4E0A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9A58A7A-BCC6-94E0-87AF-B30F6407F75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B541D92-2BED-25B2-8C55-79AFB0D25DD2}"/>
              </a:ext>
            </a:extLst>
          </p:cNvPr>
          <p:cNvSpPr>
            <a:spLocks noGrp="1"/>
          </p:cNvSpPr>
          <p:nvPr>
            <p:ph type="dt" sz="half" idx="10"/>
          </p:nvPr>
        </p:nvSpPr>
        <p:spPr/>
        <p:txBody>
          <a:bodyPr/>
          <a:lstStyle/>
          <a:p>
            <a:fld id="{482AB355-4694-4C8A-B5CE-39028397C241}" type="datetime1">
              <a:rPr lang="fr-FR" smtClean="0"/>
              <a:t>25/08/2023</a:t>
            </a:fld>
            <a:endParaRPr lang="fr-FR"/>
          </a:p>
        </p:txBody>
      </p:sp>
      <p:sp>
        <p:nvSpPr>
          <p:cNvPr id="8" name="Espace réservé du pied de page 7">
            <a:extLst>
              <a:ext uri="{FF2B5EF4-FFF2-40B4-BE49-F238E27FC236}">
                <a16:creationId xmlns:a16="http://schemas.microsoft.com/office/drawing/2014/main" id="{7C815901-6F4E-132B-D447-B7786C681DE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40E4BE61-DEEA-FB88-4472-F9F97094D2AB}"/>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828845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71AB58A-D45C-0996-FD4C-E373A293F9B5}"/>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2173273-193B-A2EE-5683-9DF540C38E1B}"/>
              </a:ext>
            </a:extLst>
          </p:cNvPr>
          <p:cNvSpPr>
            <a:spLocks noGrp="1"/>
          </p:cNvSpPr>
          <p:nvPr>
            <p:ph type="dt" sz="half" idx="10"/>
          </p:nvPr>
        </p:nvSpPr>
        <p:spPr/>
        <p:txBody>
          <a:bodyPr/>
          <a:lstStyle/>
          <a:p>
            <a:fld id="{D9B3B830-61D6-4BC6-8D5D-531A92A0A387}" type="datetime1">
              <a:rPr lang="fr-FR" smtClean="0"/>
              <a:t>25/08/2023</a:t>
            </a:fld>
            <a:endParaRPr lang="fr-FR"/>
          </a:p>
        </p:txBody>
      </p:sp>
      <p:sp>
        <p:nvSpPr>
          <p:cNvPr id="4" name="Espace réservé du pied de page 3">
            <a:extLst>
              <a:ext uri="{FF2B5EF4-FFF2-40B4-BE49-F238E27FC236}">
                <a16:creationId xmlns:a16="http://schemas.microsoft.com/office/drawing/2014/main" id="{D3060A2A-8A17-8C00-E154-2A9E5F38BD2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6398AED9-9D70-A727-90FB-434E25FAC914}"/>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18368759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9A7F35D-944F-1312-FA61-C4B38974D53F}"/>
              </a:ext>
            </a:extLst>
          </p:cNvPr>
          <p:cNvSpPr>
            <a:spLocks noGrp="1"/>
          </p:cNvSpPr>
          <p:nvPr>
            <p:ph type="dt" sz="half" idx="10"/>
          </p:nvPr>
        </p:nvSpPr>
        <p:spPr/>
        <p:txBody>
          <a:bodyPr/>
          <a:lstStyle/>
          <a:p>
            <a:fld id="{F0CECDC6-CFC2-4097-B57E-EB606CF98B50}" type="datetime1">
              <a:rPr lang="fr-FR" smtClean="0"/>
              <a:t>25/08/2023</a:t>
            </a:fld>
            <a:endParaRPr lang="fr-FR"/>
          </a:p>
        </p:txBody>
      </p:sp>
      <p:sp>
        <p:nvSpPr>
          <p:cNvPr id="3" name="Espace réservé du pied de page 2">
            <a:extLst>
              <a:ext uri="{FF2B5EF4-FFF2-40B4-BE49-F238E27FC236}">
                <a16:creationId xmlns:a16="http://schemas.microsoft.com/office/drawing/2014/main" id="{17FDF9AF-7756-05BD-6884-EB0FD129944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35D4426-E4DA-A0B1-2019-C33305D81F77}"/>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3402216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13D9C1-4A5F-5327-0649-97890C24F90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347DF32-5ED3-6E7D-50F4-F3BDC8140D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30F447C-7758-0FE7-D784-E05A3A1DCD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AFEEB70-E0CF-4AFE-EF0B-7BEA90904946}"/>
              </a:ext>
            </a:extLst>
          </p:cNvPr>
          <p:cNvSpPr>
            <a:spLocks noGrp="1"/>
          </p:cNvSpPr>
          <p:nvPr>
            <p:ph type="dt" sz="half" idx="10"/>
          </p:nvPr>
        </p:nvSpPr>
        <p:spPr/>
        <p:txBody>
          <a:bodyPr/>
          <a:lstStyle/>
          <a:p>
            <a:fld id="{3318D736-C6E8-4FEE-9694-5BA513D8730A}" type="datetime1">
              <a:rPr lang="fr-FR" smtClean="0"/>
              <a:t>25/08/2023</a:t>
            </a:fld>
            <a:endParaRPr lang="fr-FR"/>
          </a:p>
        </p:txBody>
      </p:sp>
      <p:sp>
        <p:nvSpPr>
          <p:cNvPr id="6" name="Espace réservé du pied de page 5">
            <a:extLst>
              <a:ext uri="{FF2B5EF4-FFF2-40B4-BE49-F238E27FC236}">
                <a16:creationId xmlns:a16="http://schemas.microsoft.com/office/drawing/2014/main" id="{B758751E-3531-E155-B5FD-AB2F34A8703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F565451-C027-5307-C9D2-5414FD64372B}"/>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3181908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C2D2D8-01C5-F383-0E4F-B8F7D9AC12D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3D698DC-8D17-581C-8F79-28C15AAC11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50785A5F-3239-ACCC-8695-1CCD92746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A477EF4-7FF5-3A49-488D-EA73F5B3814A}"/>
              </a:ext>
            </a:extLst>
          </p:cNvPr>
          <p:cNvSpPr>
            <a:spLocks noGrp="1"/>
          </p:cNvSpPr>
          <p:nvPr>
            <p:ph type="dt" sz="half" idx="10"/>
          </p:nvPr>
        </p:nvSpPr>
        <p:spPr/>
        <p:txBody>
          <a:bodyPr/>
          <a:lstStyle/>
          <a:p>
            <a:fld id="{812796A1-1C9D-41B0-8DA2-568A1F0BC150}" type="datetime1">
              <a:rPr lang="fr-FR" smtClean="0"/>
              <a:t>25/08/2023</a:t>
            </a:fld>
            <a:endParaRPr lang="fr-FR"/>
          </a:p>
        </p:txBody>
      </p:sp>
      <p:sp>
        <p:nvSpPr>
          <p:cNvPr id="6" name="Espace réservé du pied de page 5">
            <a:extLst>
              <a:ext uri="{FF2B5EF4-FFF2-40B4-BE49-F238E27FC236}">
                <a16:creationId xmlns:a16="http://schemas.microsoft.com/office/drawing/2014/main" id="{B4032CC7-2376-4985-7A0B-D295663FDCB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1EDFE7F-38D4-5B60-F5A7-03EFDD0A4E02}"/>
              </a:ext>
            </a:extLst>
          </p:cNvPr>
          <p:cNvSpPr>
            <a:spLocks noGrp="1"/>
          </p:cNvSpPr>
          <p:nvPr>
            <p:ph type="sldNum" sz="quarter" idx="12"/>
          </p:nvPr>
        </p:nvSpPr>
        <p:spPr/>
        <p:txBody>
          <a:bodyPr/>
          <a:lstStyle/>
          <a:p>
            <a:fld id="{CF70008A-A0B5-4A2F-AE10-819E4AFD28BB}" type="slidenum">
              <a:rPr lang="fr-FR" smtClean="0"/>
              <a:pPr/>
              <a:t>‹N°›</a:t>
            </a:fld>
            <a:endParaRPr lang="fr-FR"/>
          </a:p>
        </p:txBody>
      </p:sp>
    </p:spTree>
    <p:extLst>
      <p:ext uri="{BB962C8B-B14F-4D97-AF65-F5344CB8AC3E}">
        <p14:creationId xmlns:p14="http://schemas.microsoft.com/office/powerpoint/2010/main" val="2831434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0835">
              <a:schemeClr val="accent1">
                <a:lumMod val="60000"/>
                <a:lumOff val="40000"/>
              </a:schemeClr>
            </a:gs>
            <a:gs pos="38670">
              <a:schemeClr val="accent1">
                <a:lumMod val="60000"/>
                <a:lumOff val="40000"/>
              </a:schemeClr>
            </a:gs>
            <a:gs pos="18000">
              <a:schemeClr val="accent1">
                <a:lumMod val="40000"/>
                <a:lumOff val="60000"/>
              </a:schemeClr>
            </a:gs>
            <a:gs pos="83000">
              <a:schemeClr val="accent1">
                <a:lumMod val="20000"/>
                <a:lumOff val="80000"/>
              </a:schemeClr>
            </a:gs>
          </a:gsLst>
          <a:lin ang="13500000" scaled="1"/>
          <a:tileRect/>
        </a:gra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A7CE596-89C5-15EE-B3C4-E4EBE32521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A25DB91-362F-6D66-F2A3-C4185D9504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8A5ADAA6-3A2F-24F3-74DF-4F3BC2DE36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A9389-57F8-4946-9670-E8AC679FEA23}" type="datetime1">
              <a:rPr lang="fr-FR" smtClean="0"/>
              <a:t>25/08/2023</a:t>
            </a:fld>
            <a:endParaRPr lang="fr-FR"/>
          </a:p>
        </p:txBody>
      </p:sp>
      <p:sp>
        <p:nvSpPr>
          <p:cNvPr id="5" name="Espace réservé du pied de page 4">
            <a:extLst>
              <a:ext uri="{FF2B5EF4-FFF2-40B4-BE49-F238E27FC236}">
                <a16:creationId xmlns:a16="http://schemas.microsoft.com/office/drawing/2014/main" id="{49B74FE1-9801-8BBA-55F6-D1A7269E16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22214F2-188C-8C49-AD7D-19894CCAC8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70008A-A0B5-4A2F-AE10-819E4AFD28BB}" type="slidenum">
              <a:rPr lang="fr-FR" smtClean="0"/>
              <a:pPr/>
              <a:t>‹N°›</a:t>
            </a:fld>
            <a:endParaRPr lang="fr-FR"/>
          </a:p>
        </p:txBody>
      </p:sp>
    </p:spTree>
    <p:extLst>
      <p:ext uri="{BB962C8B-B14F-4D97-AF65-F5344CB8AC3E}">
        <p14:creationId xmlns:p14="http://schemas.microsoft.com/office/powerpoint/2010/main" val="3279597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atechese-par-la-parole.catholique.fr/2020-collection-06-sortir#lecture-au-plus-pres"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image" Target="../media/image12.png"/></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7.png"/><Relationship Id="rId4" Type="http://schemas.openxmlformats.org/officeDocument/2006/relationships/image" Target="../media/image17.png"/></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17.png"/></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17.png"/></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image" Target="../media/image17.png"/></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12152EE7-006D-294A-D6AB-A65FAEE7F6F1}"/>
              </a:ext>
            </a:extLst>
          </p:cNvPr>
          <p:cNvSpPr txBox="1"/>
          <p:nvPr/>
        </p:nvSpPr>
        <p:spPr>
          <a:xfrm>
            <a:off x="161110" y="1335385"/>
            <a:ext cx="4875838" cy="5386090"/>
          </a:xfrm>
          <a:prstGeom prst="rect">
            <a:avLst/>
          </a:prstGeom>
          <a:noFill/>
          <a:ln w="76200">
            <a:solidFill>
              <a:srgbClr val="7030A0"/>
            </a:solidFill>
          </a:ln>
        </p:spPr>
        <p:txBody>
          <a:bodyPr wrap="square" rtlCol="0">
            <a:spAutoFit/>
          </a:bodyPr>
          <a:lstStyle/>
          <a:p>
            <a:r>
              <a:rPr lang="fr-FR" b="1" dirty="0">
                <a:latin typeface="Times New Roman" panose="02020603050405020304" pitchFamily="18" charset="0"/>
                <a:cs typeface="Times New Roman" panose="02020603050405020304" pitchFamily="18" charset="0"/>
              </a:rPr>
              <a:t>  </a:t>
            </a:r>
            <a:r>
              <a:rPr lang="fr-FR" sz="1400" b="1" dirty="0">
                <a:latin typeface="Times New Roman" panose="02020603050405020304" pitchFamily="18" charset="0"/>
                <a:cs typeface="Times New Roman" panose="02020603050405020304" pitchFamily="18" charset="0"/>
              </a:rPr>
              <a:t>Expressions                                                Diapos </a:t>
            </a:r>
          </a:p>
          <a:p>
            <a:r>
              <a:rPr lang="fr-FR" sz="1400" dirty="0">
                <a:latin typeface="Times New Roman" panose="02020603050405020304" pitchFamily="18" charset="0"/>
                <a:cs typeface="Times New Roman" panose="02020603050405020304" pitchFamily="18" charset="0"/>
              </a:rPr>
              <a:t>Beaucoup de premiers seront derniers	         	04-07</a:t>
            </a:r>
          </a:p>
          <a:p>
            <a:r>
              <a:rPr lang="fr-FR" sz="1400" dirty="0">
                <a:latin typeface="Times New Roman" panose="02020603050405020304" pitchFamily="18" charset="0"/>
                <a:cs typeface="Times New Roman" panose="02020603050405020304" pitchFamily="18" charset="0"/>
              </a:rPr>
              <a:t>Royaume des cieux	 		08-11</a:t>
            </a:r>
          </a:p>
          <a:p>
            <a:r>
              <a:rPr lang="fr-FR" sz="1400" dirty="0">
                <a:latin typeface="Times New Roman" panose="02020603050405020304" pitchFamily="18" charset="0"/>
                <a:cs typeface="Times New Roman" panose="02020603050405020304" pitchFamily="18" charset="0"/>
              </a:rPr>
              <a:t>Comparable				12-14</a:t>
            </a:r>
          </a:p>
          <a:p>
            <a:r>
              <a:rPr lang="fr-FR" sz="1400" dirty="0">
                <a:latin typeface="Times New Roman" panose="02020603050405020304" pitchFamily="18" charset="0"/>
                <a:cs typeface="Times New Roman" panose="02020603050405020304" pitchFamily="18" charset="0"/>
              </a:rPr>
              <a:t>Maître d’un domaine 			15-18</a:t>
            </a:r>
          </a:p>
          <a:p>
            <a:r>
              <a:rPr lang="fr-FR" sz="1400" dirty="0">
                <a:latin typeface="Times New Roman" panose="02020603050405020304" pitchFamily="18" charset="0"/>
                <a:cs typeface="Times New Roman" panose="02020603050405020304" pitchFamily="18" charset="0"/>
              </a:rPr>
              <a:t>Sortit 				19-21</a:t>
            </a:r>
          </a:p>
          <a:p>
            <a:r>
              <a:rPr lang="fr-FR" sz="1400" dirty="0">
                <a:latin typeface="Times New Roman" panose="02020603050405020304" pitchFamily="18" charset="0"/>
                <a:cs typeface="Times New Roman" panose="02020603050405020304" pitchFamily="18" charset="0"/>
              </a:rPr>
              <a:t>Dès le matin 			22-24</a:t>
            </a:r>
          </a:p>
          <a:p>
            <a:r>
              <a:rPr lang="fr-FR" sz="1400" dirty="0">
                <a:latin typeface="Times New Roman" panose="02020603050405020304" pitchFamily="18" charset="0"/>
                <a:cs typeface="Times New Roman" panose="02020603050405020304" pitchFamily="18" charset="0"/>
              </a:rPr>
              <a:t>Embaucher 				25-27</a:t>
            </a:r>
          </a:p>
          <a:p>
            <a:r>
              <a:rPr lang="fr-FR" sz="1400" dirty="0">
                <a:latin typeface="Times New Roman" panose="02020603050405020304" pitchFamily="18" charset="0"/>
                <a:cs typeface="Times New Roman" panose="02020603050405020304" pitchFamily="18" charset="0"/>
              </a:rPr>
              <a:t>Vigne 				28-31</a:t>
            </a:r>
          </a:p>
          <a:p>
            <a:r>
              <a:rPr lang="fr-FR" sz="1400" dirty="0">
                <a:latin typeface="Times New Roman" panose="02020603050405020304" pitchFamily="18" charset="0"/>
                <a:cs typeface="Times New Roman" panose="02020603050405020304" pitchFamily="18" charset="0"/>
              </a:rPr>
              <a:t>Il se mit d’accord avec eux 		32-33</a:t>
            </a:r>
          </a:p>
          <a:p>
            <a:r>
              <a:rPr lang="fr-FR" sz="1400" dirty="0">
                <a:latin typeface="Times New Roman" panose="02020603050405020304" pitchFamily="18" charset="0"/>
                <a:cs typeface="Times New Roman" panose="02020603050405020304" pitchFamily="18" charset="0"/>
              </a:rPr>
              <a:t>Denier 				34-36</a:t>
            </a:r>
          </a:p>
          <a:p>
            <a:r>
              <a:rPr lang="fr-FR" sz="1400" dirty="0">
                <a:latin typeface="Times New Roman" panose="02020603050405020304" pitchFamily="18" charset="0"/>
                <a:cs typeface="Times New Roman" panose="02020603050405020304" pitchFamily="18" charset="0"/>
              </a:rPr>
              <a:t>9 heures 				37-40</a:t>
            </a:r>
          </a:p>
          <a:p>
            <a:r>
              <a:rPr lang="fr-FR" sz="1400" dirty="0">
                <a:latin typeface="Times New Roman" panose="02020603050405020304" pitchFamily="18" charset="0"/>
                <a:cs typeface="Times New Roman" panose="02020603050405020304" pitchFamily="18" charset="0"/>
              </a:rPr>
              <a:t>Allez à ma vigne 			41-43</a:t>
            </a:r>
          </a:p>
          <a:p>
            <a:r>
              <a:rPr lang="fr-FR" sz="1400" dirty="0">
                <a:latin typeface="Times New Roman" panose="02020603050405020304" pitchFamily="18" charset="0"/>
                <a:cs typeface="Times New Roman" panose="02020603050405020304" pitchFamily="18" charset="0"/>
              </a:rPr>
              <a:t>Ce qui est juste 			44-46</a:t>
            </a:r>
          </a:p>
          <a:p>
            <a:r>
              <a:rPr lang="fr-FR" sz="1400" dirty="0">
                <a:latin typeface="Times New Roman" panose="02020603050405020304" pitchFamily="18" charset="0"/>
                <a:cs typeface="Times New Roman" panose="02020603050405020304" pitchFamily="18" charset="0"/>
              </a:rPr>
              <a:t>Les heures 				47-59</a:t>
            </a:r>
          </a:p>
          <a:p>
            <a:r>
              <a:rPr lang="fr-FR" sz="1400" dirty="0">
                <a:latin typeface="Times New Roman" panose="02020603050405020304" pitchFamily="18" charset="0"/>
                <a:cs typeface="Times New Roman" panose="02020603050405020304" pitchFamily="18" charset="0"/>
              </a:rPr>
              <a:t>Le soir venu 			60-63</a:t>
            </a:r>
          </a:p>
          <a:p>
            <a:r>
              <a:rPr lang="fr-FR" sz="1400" dirty="0">
                <a:latin typeface="Times New Roman" panose="02020603050405020304" pitchFamily="18" charset="0"/>
                <a:cs typeface="Times New Roman" panose="02020603050405020304" pitchFamily="18" charset="0"/>
              </a:rPr>
              <a:t>Ils pensaient recevoir davantage 		64-67</a:t>
            </a:r>
          </a:p>
          <a:p>
            <a:r>
              <a:rPr lang="fr-FR" sz="1400" dirty="0">
                <a:latin typeface="Times New Roman" panose="02020603050405020304" pitchFamily="18" charset="0"/>
                <a:cs typeface="Times New Roman" panose="02020603050405020304" pitchFamily="18" charset="0"/>
              </a:rPr>
              <a:t>récriminer 				68-71</a:t>
            </a:r>
          </a:p>
          <a:p>
            <a:r>
              <a:rPr lang="fr-FR" sz="1400" dirty="0">
                <a:latin typeface="Times New Roman" panose="02020603050405020304" pitchFamily="18" charset="0"/>
                <a:cs typeface="Times New Roman" panose="02020603050405020304" pitchFamily="18" charset="0"/>
              </a:rPr>
              <a:t>Mon ami 				72-75</a:t>
            </a:r>
          </a:p>
          <a:p>
            <a:r>
              <a:rPr lang="fr-FR" sz="1400" dirty="0">
                <a:latin typeface="Times New Roman" panose="02020603050405020304" pitchFamily="18" charset="0"/>
                <a:cs typeface="Times New Roman" panose="02020603050405020304" pitchFamily="18" charset="0"/>
              </a:rPr>
              <a:t>Ton regard est-il mauvais 		76-78</a:t>
            </a:r>
          </a:p>
          <a:p>
            <a:r>
              <a:rPr lang="fr-FR" sz="1400" dirty="0">
                <a:latin typeface="Times New Roman" panose="02020603050405020304" pitchFamily="18" charset="0"/>
                <a:cs typeface="Times New Roman" panose="02020603050405020304" pitchFamily="18" charset="0"/>
              </a:rPr>
              <a:t>par ce que moi, je suis bon ? </a:t>
            </a:r>
          </a:p>
          <a:p>
            <a:r>
              <a:rPr lang="fr-FR" sz="1400" dirty="0">
                <a:latin typeface="Times New Roman" panose="02020603050405020304" pitchFamily="18" charset="0"/>
                <a:cs typeface="Times New Roman" panose="02020603050405020304" pitchFamily="18" charset="0"/>
              </a:rPr>
              <a:t>Les derniers seront premiers</a:t>
            </a:r>
            <a:r>
              <a:rPr lang="fr-FR" sz="1800" dirty="0">
                <a:latin typeface="Times New Roman" panose="02020603050405020304" pitchFamily="18" charset="0"/>
                <a:cs typeface="Times New Roman" panose="02020603050405020304" pitchFamily="18" charset="0"/>
              </a:rPr>
              <a:t> 		</a:t>
            </a:r>
            <a:r>
              <a:rPr lang="fr-FR" sz="1400" dirty="0">
                <a:latin typeface="Times New Roman" panose="02020603050405020304" pitchFamily="18" charset="0"/>
                <a:cs typeface="Times New Roman" panose="02020603050405020304" pitchFamily="18" charset="0"/>
              </a:rPr>
              <a:t>79-82 </a:t>
            </a:r>
          </a:p>
          <a:p>
            <a:r>
              <a:rPr lang="fr-FR" sz="1400" dirty="0">
                <a:latin typeface="Times New Roman" panose="02020603050405020304" pitchFamily="18" charset="0"/>
                <a:cs typeface="Times New Roman" panose="02020603050405020304" pitchFamily="18" charset="0"/>
              </a:rPr>
              <a:t>Sauver 				83</a:t>
            </a:r>
          </a:p>
          <a:p>
            <a:r>
              <a:rPr lang="fr-FR" sz="1400" dirty="0">
                <a:latin typeface="Times New Roman" panose="02020603050405020304" pitchFamily="18" charset="0"/>
                <a:cs typeface="Times New Roman" panose="02020603050405020304" pitchFamily="18" charset="0"/>
              </a:rPr>
              <a:t>Synthèse 				84-85</a:t>
            </a:r>
            <a:endParaRPr lang="fr-FR" dirty="0">
              <a:latin typeface="Times New Roman" panose="02020603050405020304" pitchFamily="18" charset="0"/>
              <a:cs typeface="Times New Roman" panose="02020603050405020304" pitchFamily="18" charset="0"/>
            </a:endParaRPr>
          </a:p>
        </p:txBody>
      </p:sp>
      <p:sp>
        <p:nvSpPr>
          <p:cNvPr id="7" name="ZoneTexte 6">
            <a:extLst>
              <a:ext uri="{FF2B5EF4-FFF2-40B4-BE49-F238E27FC236}">
                <a16:creationId xmlns:a16="http://schemas.microsoft.com/office/drawing/2014/main" id="{1E8427EB-DFB6-87B8-B926-C77F2998727E}"/>
              </a:ext>
            </a:extLst>
          </p:cNvPr>
          <p:cNvSpPr txBox="1"/>
          <p:nvPr/>
        </p:nvSpPr>
        <p:spPr>
          <a:xfrm>
            <a:off x="5969725" y="2980369"/>
            <a:ext cx="6061165" cy="646331"/>
          </a:xfrm>
          <a:prstGeom prst="rect">
            <a:avLst/>
          </a:prstGeom>
          <a:noFill/>
          <a:ln>
            <a:noFill/>
          </a:ln>
        </p:spPr>
        <p:txBody>
          <a:bodyPr wrap="square">
            <a:spAutoFit/>
          </a:bodyPr>
          <a:lstStyle/>
          <a:p>
            <a:pPr marL="0" marR="0" lvl="0" indent="0" algn="l" rtl="0">
              <a:lnSpc>
                <a:spcPct val="100000"/>
              </a:lnSpc>
              <a:spcBef>
                <a:spcPts val="0"/>
              </a:spcBef>
              <a:spcAft>
                <a:spcPts val="0"/>
              </a:spcAft>
              <a:buClr>
                <a:srgbClr val="000000"/>
              </a:buClr>
              <a:buSzPts val="1800"/>
              <a:buFont typeface="Times New Roman"/>
              <a:buNone/>
            </a:pPr>
            <a:r>
              <a:rPr lang="fr-FR" sz="1800" i="0" u="none" strike="noStrike" cap="none" dirty="0">
                <a:solidFill>
                  <a:srgbClr val="000000"/>
                </a:solidFill>
                <a:latin typeface="Times New Roman"/>
                <a:ea typeface="Times New Roman"/>
                <a:cs typeface="Times New Roman"/>
                <a:sym typeface="Times New Roman"/>
              </a:rPr>
              <a:t>Choisir les expressions </a:t>
            </a:r>
            <a:r>
              <a:rPr lang="fr-FR" sz="1800" b="0" i="0" u="none" strike="noStrike" cap="none" dirty="0">
                <a:solidFill>
                  <a:srgbClr val="000000"/>
                </a:solidFill>
                <a:latin typeface="Times New Roman"/>
                <a:ea typeface="Times New Roman"/>
                <a:cs typeface="Times New Roman"/>
                <a:sym typeface="Times New Roman"/>
              </a:rPr>
              <a:t>à travailler parmi cette liste, </a:t>
            </a:r>
            <a:endParaRPr lang="fr-FR" dirty="0"/>
          </a:p>
          <a:p>
            <a:pPr marL="0" marR="0" lvl="0" indent="0" algn="l" rtl="0">
              <a:lnSpc>
                <a:spcPct val="100000"/>
              </a:lnSpc>
              <a:spcBef>
                <a:spcPts val="0"/>
              </a:spcBef>
              <a:spcAft>
                <a:spcPts val="0"/>
              </a:spcAft>
              <a:buClr>
                <a:srgbClr val="000000"/>
              </a:buClr>
              <a:buSzPts val="1800"/>
              <a:buFont typeface="Times New Roman"/>
              <a:buNone/>
            </a:pPr>
            <a:r>
              <a:rPr lang="fr-FR" sz="1800" b="0" i="0" u="none" strike="noStrike" cap="none" dirty="0">
                <a:solidFill>
                  <a:srgbClr val="000000"/>
                </a:solidFill>
                <a:latin typeface="Times New Roman"/>
                <a:ea typeface="Times New Roman"/>
                <a:cs typeface="Times New Roman"/>
                <a:sym typeface="Times New Roman"/>
              </a:rPr>
              <a:t>celles qui posent question, qui interpellent…</a:t>
            </a:r>
          </a:p>
        </p:txBody>
      </p:sp>
      <p:sp>
        <p:nvSpPr>
          <p:cNvPr id="9" name="Google Shape;91;p1">
            <a:extLst>
              <a:ext uri="{FF2B5EF4-FFF2-40B4-BE49-F238E27FC236}">
                <a16:creationId xmlns:a16="http://schemas.microsoft.com/office/drawing/2014/main" id="{4133946F-51BD-5504-EA90-6C8A6B1F1152}"/>
              </a:ext>
            </a:extLst>
          </p:cNvPr>
          <p:cNvSpPr/>
          <p:nvPr/>
        </p:nvSpPr>
        <p:spPr>
          <a:xfrm>
            <a:off x="5969724" y="3725502"/>
            <a:ext cx="6061166" cy="227034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marR="0" lvl="0" indent="-342900" algn="l" rtl="0">
              <a:spcBef>
                <a:spcPts val="0"/>
              </a:spcBef>
              <a:spcAft>
                <a:spcPts val="0"/>
              </a:spcAft>
              <a:buClr>
                <a:schemeClr val="dk1"/>
              </a:buClr>
              <a:buSzPts val="1800"/>
              <a:buFont typeface="Arial"/>
              <a:buNone/>
            </a:pPr>
            <a:r>
              <a:rPr lang="fr-FR" sz="1800" b="0" i="0" u="none" strike="noStrike" cap="none" dirty="0">
                <a:solidFill>
                  <a:schemeClr val="dk1"/>
                </a:solidFill>
                <a:latin typeface="Times New Roman"/>
                <a:ea typeface="Times New Roman"/>
                <a:cs typeface="Times New Roman"/>
                <a:sym typeface="Times New Roman"/>
              </a:rPr>
              <a:t>Pour chaque expression importante du texte, 4 diapos : </a:t>
            </a:r>
            <a:endParaRPr dirty="0"/>
          </a:p>
          <a:p>
            <a:pPr marL="342900" marR="0" lvl="0" indent="-342900" algn="l" rtl="0">
              <a:spcBef>
                <a:spcPts val="360"/>
              </a:spcBef>
              <a:spcAft>
                <a:spcPts val="0"/>
              </a:spcAft>
              <a:buClr>
                <a:schemeClr val="dk1"/>
              </a:buClr>
              <a:buSzPts val="1800"/>
              <a:buFont typeface="Times New Roman"/>
              <a:buChar char="-"/>
            </a:pPr>
            <a:r>
              <a:rPr lang="fr-FR" sz="1800" b="0" i="0" u="none" strike="noStrike" cap="none" dirty="0">
                <a:solidFill>
                  <a:schemeClr val="accent1">
                    <a:lumMod val="75000"/>
                  </a:schemeClr>
                </a:solidFill>
                <a:latin typeface="Times New Roman"/>
                <a:ea typeface="Times New Roman"/>
                <a:cs typeface="Times New Roman"/>
                <a:sym typeface="Times New Roman"/>
              </a:rPr>
              <a:t>Bleue</a:t>
            </a:r>
            <a:r>
              <a:rPr lang="fr-FR" sz="1800" b="0" i="0" u="none" strike="noStrike" cap="none" dirty="0">
                <a:solidFill>
                  <a:schemeClr val="dk1"/>
                </a:solidFill>
                <a:latin typeface="Times New Roman"/>
                <a:ea typeface="Times New Roman"/>
                <a:cs typeface="Times New Roman"/>
                <a:sym typeface="Times New Roman"/>
              </a:rPr>
              <a:t> : le verset</a:t>
            </a:r>
            <a:endParaRPr dirty="0"/>
          </a:p>
          <a:p>
            <a:pPr marL="342900" marR="0" lvl="0" indent="-342900" algn="l" rtl="0">
              <a:spcBef>
                <a:spcPts val="360"/>
              </a:spcBef>
              <a:spcAft>
                <a:spcPts val="0"/>
              </a:spcAft>
              <a:buClr>
                <a:schemeClr val="dk1"/>
              </a:buClr>
              <a:buSzPts val="1800"/>
              <a:buFont typeface="Times New Roman"/>
              <a:buChar char="-"/>
            </a:pPr>
            <a:r>
              <a:rPr lang="fr-FR" sz="1800" b="0" i="0" u="none" strike="noStrike" cap="none" dirty="0">
                <a:solidFill>
                  <a:srgbClr val="FF0000"/>
                </a:solidFill>
                <a:latin typeface="Times New Roman"/>
                <a:ea typeface="Times New Roman"/>
                <a:cs typeface="Times New Roman"/>
                <a:sym typeface="Times New Roman"/>
              </a:rPr>
              <a:t>Rouge</a:t>
            </a:r>
            <a:r>
              <a:rPr lang="fr-FR" sz="1800" b="0" i="0" u="none" strike="noStrike" cap="none" dirty="0">
                <a:solidFill>
                  <a:schemeClr val="dk1"/>
                </a:solidFill>
                <a:latin typeface="Times New Roman"/>
                <a:ea typeface="Times New Roman"/>
                <a:cs typeface="Times New Roman"/>
                <a:sym typeface="Times New Roman"/>
              </a:rPr>
              <a:t> : des questions</a:t>
            </a:r>
            <a:endParaRPr dirty="0"/>
          </a:p>
          <a:p>
            <a:pPr marL="342900" marR="0" lvl="0" indent="-342900" algn="l" rtl="0">
              <a:spcBef>
                <a:spcPts val="360"/>
              </a:spcBef>
              <a:spcAft>
                <a:spcPts val="0"/>
              </a:spcAft>
              <a:buClr>
                <a:schemeClr val="dk1"/>
              </a:buClr>
              <a:buSzPts val="1800"/>
              <a:buFont typeface="Times New Roman"/>
              <a:buChar char="-"/>
            </a:pPr>
            <a:r>
              <a:rPr lang="fr-FR" sz="1800" b="0" i="0" u="none" strike="noStrike" cap="none" dirty="0">
                <a:solidFill>
                  <a:srgbClr val="92D050"/>
                </a:solidFill>
                <a:latin typeface="Times New Roman"/>
                <a:ea typeface="Times New Roman"/>
                <a:cs typeface="Times New Roman"/>
                <a:sym typeface="Times New Roman"/>
              </a:rPr>
              <a:t>Verte </a:t>
            </a:r>
            <a:r>
              <a:rPr lang="fr-FR" sz="1800" b="0" i="0" u="none" strike="noStrike" cap="none" dirty="0">
                <a:solidFill>
                  <a:schemeClr val="dk1"/>
                </a:solidFill>
                <a:latin typeface="Times New Roman"/>
                <a:ea typeface="Times New Roman"/>
                <a:cs typeface="Times New Roman"/>
                <a:sym typeface="Times New Roman"/>
              </a:rPr>
              <a:t>: des rapprochements</a:t>
            </a:r>
            <a:endParaRPr dirty="0"/>
          </a:p>
          <a:p>
            <a:pPr marL="342900" marR="0" lvl="0" indent="-342900" algn="l" rtl="0">
              <a:spcBef>
                <a:spcPts val="360"/>
              </a:spcBef>
              <a:spcAft>
                <a:spcPts val="0"/>
              </a:spcAft>
              <a:buClr>
                <a:schemeClr val="dk1"/>
              </a:buClr>
              <a:buSzPts val="1800"/>
              <a:buFont typeface="Times New Roman"/>
              <a:buChar char="-"/>
            </a:pPr>
            <a:r>
              <a:rPr lang="fr-FR" sz="1800" b="0" i="0" u="none" strike="noStrike" cap="none" dirty="0">
                <a:solidFill>
                  <a:srgbClr val="FFFF00"/>
                </a:solidFill>
                <a:latin typeface="Times New Roman"/>
                <a:ea typeface="Times New Roman"/>
                <a:cs typeface="Times New Roman"/>
                <a:sym typeface="Times New Roman"/>
              </a:rPr>
              <a:t>Jaune</a:t>
            </a:r>
            <a:r>
              <a:rPr lang="fr-FR" sz="1800" b="0" i="0" u="none" strike="noStrike" cap="none" dirty="0">
                <a:solidFill>
                  <a:schemeClr val="dk1"/>
                </a:solidFill>
                <a:latin typeface="Times New Roman"/>
                <a:ea typeface="Times New Roman"/>
                <a:cs typeface="Times New Roman"/>
                <a:sym typeface="Times New Roman"/>
              </a:rPr>
              <a:t> : vers des sens possibles</a:t>
            </a:r>
            <a:endParaRPr dirty="0"/>
          </a:p>
          <a:p>
            <a:pPr marL="342900" marR="0" lvl="0" indent="-342900" algn="l" rtl="0">
              <a:spcBef>
                <a:spcPts val="360"/>
              </a:spcBef>
              <a:spcAft>
                <a:spcPts val="0"/>
              </a:spcAft>
              <a:buClr>
                <a:schemeClr val="dk1"/>
              </a:buClr>
              <a:buSzPts val="1800"/>
              <a:buFont typeface="Arial"/>
              <a:buNone/>
            </a:pPr>
            <a:r>
              <a:rPr lang="fr-FR" sz="1800" b="0" i="0" u="none" strike="noStrike" cap="none" dirty="0">
                <a:solidFill>
                  <a:schemeClr val="dk1"/>
                </a:solidFill>
                <a:latin typeface="Times New Roman"/>
                <a:ea typeface="Times New Roman"/>
                <a:cs typeface="Times New Roman"/>
                <a:sym typeface="Times New Roman"/>
              </a:rPr>
              <a:t>Après chaque diapo, l’animateur donne la parole, reformule, questionne… </a:t>
            </a:r>
            <a:endParaRPr dirty="0"/>
          </a:p>
        </p:txBody>
      </p:sp>
      <p:sp>
        <p:nvSpPr>
          <p:cNvPr id="13" name="ZoneTexte 12">
            <a:extLst>
              <a:ext uri="{FF2B5EF4-FFF2-40B4-BE49-F238E27FC236}">
                <a16:creationId xmlns:a16="http://schemas.microsoft.com/office/drawing/2014/main" id="{ACDBF1B9-FEBE-22B7-C954-446BECFE3655}"/>
              </a:ext>
            </a:extLst>
          </p:cNvPr>
          <p:cNvSpPr txBox="1"/>
          <p:nvPr/>
        </p:nvSpPr>
        <p:spPr>
          <a:xfrm>
            <a:off x="2045709" y="-4700"/>
            <a:ext cx="5033554" cy="1200329"/>
          </a:xfrm>
          <a:prstGeom prst="rect">
            <a:avLst/>
          </a:prstGeom>
          <a:noFill/>
        </p:spPr>
        <p:txBody>
          <a:bodyPr wrap="square">
            <a:spAutoFit/>
          </a:bodyPr>
          <a:lstStyle/>
          <a:p>
            <a:pPr algn="ctr"/>
            <a:r>
              <a:rPr lang="fr-FR" dirty="0"/>
              <a:t>Diaporama </a:t>
            </a:r>
          </a:p>
          <a:p>
            <a:pPr algn="ctr"/>
            <a:r>
              <a:rPr lang="fr-FR" dirty="0"/>
              <a:t>Infobulles Adultes Cultiver </a:t>
            </a:r>
          </a:p>
          <a:p>
            <a:pPr algn="ctr"/>
            <a:r>
              <a:rPr lang="fr-FR" b="1" dirty="0">
                <a:effectLst/>
                <a:latin typeface="Times New Roman" panose="02020603050405020304" pitchFamily="18" charset="0"/>
                <a:ea typeface="Calibri" panose="020F0502020204030204" pitchFamily="34" charset="0"/>
              </a:rPr>
              <a:t>Matthieu 19, 30 à 20, 1-16</a:t>
            </a:r>
            <a:r>
              <a:rPr lang="fr-FR" b="1" dirty="0">
                <a:effectLst/>
                <a:latin typeface="Calibri" panose="020F0502020204030204" pitchFamily="34" charset="0"/>
                <a:ea typeface="Calibri" panose="020F0502020204030204" pitchFamily="34" charset="0"/>
              </a:rPr>
              <a:t> </a:t>
            </a:r>
          </a:p>
          <a:p>
            <a:pPr algn="ctr"/>
            <a:r>
              <a:rPr lang="fr-FR" dirty="0"/>
              <a:t>Traduction liturgique  AELF</a:t>
            </a:r>
          </a:p>
        </p:txBody>
      </p:sp>
      <p:pic>
        <p:nvPicPr>
          <p:cNvPr id="10" name="Image 9">
            <a:extLst>
              <a:ext uri="{FF2B5EF4-FFF2-40B4-BE49-F238E27FC236}">
                <a16:creationId xmlns:a16="http://schemas.microsoft.com/office/drawing/2014/main" id="{8E8677A4-AD7F-6A50-D1EC-18ECAFE0902D}"/>
              </a:ext>
            </a:extLst>
          </p:cNvPr>
          <p:cNvPicPr>
            <a:picLocks noChangeAspect="1"/>
          </p:cNvPicPr>
          <p:nvPr/>
        </p:nvPicPr>
        <p:blipFill>
          <a:blip r:embed="rId2"/>
          <a:stretch>
            <a:fillRect/>
          </a:stretch>
        </p:blipFill>
        <p:spPr>
          <a:xfrm>
            <a:off x="7839967" y="195050"/>
            <a:ext cx="2433249" cy="2565800"/>
          </a:xfrm>
          <a:prstGeom prst="rect">
            <a:avLst/>
          </a:prstGeom>
        </p:spPr>
      </p:pic>
      <p:sp>
        <p:nvSpPr>
          <p:cNvPr id="12" name="ZoneTexte 11">
            <a:extLst>
              <a:ext uri="{FF2B5EF4-FFF2-40B4-BE49-F238E27FC236}">
                <a16:creationId xmlns:a16="http://schemas.microsoft.com/office/drawing/2014/main" id="{255D8874-5058-71DE-B481-50504D26E6EB}"/>
              </a:ext>
            </a:extLst>
          </p:cNvPr>
          <p:cNvSpPr txBox="1"/>
          <p:nvPr/>
        </p:nvSpPr>
        <p:spPr>
          <a:xfrm>
            <a:off x="6204855" y="5995851"/>
            <a:ext cx="6096000" cy="646331"/>
          </a:xfrm>
          <a:prstGeom prst="rect">
            <a:avLst/>
          </a:prstGeom>
          <a:noFill/>
        </p:spPr>
        <p:txBody>
          <a:bodyPr wrap="square">
            <a:spAutoFit/>
          </a:bodyPr>
          <a:lstStyle/>
          <a:p>
            <a:r>
              <a:rPr lang="fr-FR" dirty="0"/>
              <a:t>Voir tableau infobulles pour plus de détails</a:t>
            </a:r>
          </a:p>
          <a:p>
            <a:r>
              <a:rPr lang="fr-FR" dirty="0"/>
              <a:t>Sur </a:t>
            </a:r>
            <a:r>
              <a:rPr lang="fr-FR" dirty="0">
                <a:hlinkClick r:id="rId3"/>
              </a:rPr>
              <a:t>page Cultiver adultes Lecture au plus près</a:t>
            </a:r>
            <a:endParaRPr lang="fr-FR" dirty="0"/>
          </a:p>
        </p:txBody>
      </p:sp>
      <p:sp>
        <p:nvSpPr>
          <p:cNvPr id="2" name="Espace réservé du numéro de diapositive 1">
            <a:extLst>
              <a:ext uri="{FF2B5EF4-FFF2-40B4-BE49-F238E27FC236}">
                <a16:creationId xmlns:a16="http://schemas.microsoft.com/office/drawing/2014/main" id="{A0E1F602-4C44-F9E2-530E-536345E5F778}"/>
              </a:ext>
            </a:extLst>
          </p:cNvPr>
          <p:cNvSpPr>
            <a:spLocks noGrp="1"/>
          </p:cNvSpPr>
          <p:nvPr>
            <p:ph type="sldNum" sz="quarter" idx="12"/>
          </p:nvPr>
        </p:nvSpPr>
        <p:spPr/>
        <p:txBody>
          <a:bodyPr/>
          <a:lstStyle/>
          <a:p>
            <a:fld id="{CF70008A-A0B5-4A2F-AE10-819E4AFD28BB}" type="slidenum">
              <a:rPr lang="fr-FR" smtClean="0"/>
              <a:pPr/>
              <a:t>1</a:t>
            </a:fld>
            <a:endParaRPr lang="fr-FR"/>
          </a:p>
        </p:txBody>
      </p:sp>
    </p:spTree>
    <p:extLst>
      <p:ext uri="{BB962C8B-B14F-4D97-AF65-F5344CB8AC3E}">
        <p14:creationId xmlns:p14="http://schemas.microsoft.com/office/powerpoint/2010/main" val="3754371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26758645-849E-8996-2932-DCE0451186A3}"/>
              </a:ext>
            </a:extLst>
          </p:cNvPr>
          <p:cNvSpPr/>
          <p:nvPr/>
        </p:nvSpPr>
        <p:spPr>
          <a:xfrm>
            <a:off x="631102" y="5827750"/>
            <a:ext cx="11023684" cy="852658"/>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i="1" dirty="0">
                <a:solidFill>
                  <a:schemeClr val="tx1"/>
                </a:solidFill>
                <a:latin typeface="Times New Roman" panose="02020603050405020304" pitchFamily="18" charset="0"/>
                <a:cs typeface="Times New Roman" panose="02020603050405020304" pitchFamily="18" charset="0"/>
              </a:rPr>
              <a:t>Matthieu 5, 10 </a:t>
            </a:r>
            <a:r>
              <a:rPr lang="fr-FR" sz="2400" i="1" dirty="0">
                <a:solidFill>
                  <a:schemeClr val="tx1"/>
                </a:solidFill>
                <a:latin typeface="Times New Roman" panose="02020603050405020304" pitchFamily="18" charset="0"/>
                <a:cs typeface="Times New Roman" panose="02020603050405020304" pitchFamily="18" charset="0"/>
              </a:rPr>
              <a:t>Heureux ceux qui sont persécutés pour la justice, car le royaume des Cieux est à eux.</a:t>
            </a:r>
          </a:p>
        </p:txBody>
      </p:sp>
      <p:sp>
        <p:nvSpPr>
          <p:cNvPr id="5" name="Rectangle : coins arrondis 4">
            <a:extLst>
              <a:ext uri="{FF2B5EF4-FFF2-40B4-BE49-F238E27FC236}">
                <a16:creationId xmlns:a16="http://schemas.microsoft.com/office/drawing/2014/main" id="{2EC06320-26F6-2E9D-429E-796C0B459D81}"/>
              </a:ext>
            </a:extLst>
          </p:cNvPr>
          <p:cNvSpPr/>
          <p:nvPr/>
        </p:nvSpPr>
        <p:spPr>
          <a:xfrm>
            <a:off x="631102" y="4935983"/>
            <a:ext cx="10973340" cy="588433"/>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i="1" dirty="0">
                <a:solidFill>
                  <a:schemeClr val="tx1"/>
                </a:solidFill>
                <a:latin typeface="Times New Roman" panose="02020603050405020304" pitchFamily="18" charset="0"/>
                <a:cs typeface="Times New Roman" panose="02020603050405020304" pitchFamily="18" charset="0"/>
              </a:rPr>
              <a:t>Matthieu 5, 3 </a:t>
            </a:r>
            <a:r>
              <a:rPr lang="fr-FR" sz="2400" i="1" dirty="0">
                <a:solidFill>
                  <a:schemeClr val="tx1"/>
                </a:solidFill>
                <a:latin typeface="Times New Roman" panose="02020603050405020304" pitchFamily="18" charset="0"/>
                <a:cs typeface="Times New Roman" panose="02020603050405020304" pitchFamily="18" charset="0"/>
              </a:rPr>
              <a:t>Heureux les pauvres de cœur, car le royaume des Cieux est à eux.</a:t>
            </a:r>
          </a:p>
        </p:txBody>
      </p:sp>
      <p:sp>
        <p:nvSpPr>
          <p:cNvPr id="8" name="Rectangle : coins arrondis 7">
            <a:extLst>
              <a:ext uri="{FF2B5EF4-FFF2-40B4-BE49-F238E27FC236}">
                <a16:creationId xmlns:a16="http://schemas.microsoft.com/office/drawing/2014/main" id="{2BD54059-23DE-C37D-F4A7-B4CA080C0585}"/>
              </a:ext>
            </a:extLst>
          </p:cNvPr>
          <p:cNvSpPr/>
          <p:nvPr/>
        </p:nvSpPr>
        <p:spPr>
          <a:xfrm>
            <a:off x="631102" y="1996956"/>
            <a:ext cx="10973340" cy="988875"/>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i="1" dirty="0">
                <a:solidFill>
                  <a:schemeClr val="tx1"/>
                </a:solidFill>
                <a:latin typeface="Times New Roman" panose="02020603050405020304" pitchFamily="18" charset="0"/>
                <a:cs typeface="Times New Roman" panose="02020603050405020304" pitchFamily="18" charset="0"/>
              </a:rPr>
              <a:t>Exode 19, 6 </a:t>
            </a:r>
            <a:r>
              <a:rPr lang="fr-FR" sz="2400" i="1" dirty="0">
                <a:solidFill>
                  <a:schemeClr val="tx1"/>
                </a:solidFill>
                <a:latin typeface="Times New Roman" panose="02020603050405020304" pitchFamily="18" charset="0"/>
                <a:cs typeface="Times New Roman" panose="02020603050405020304" pitchFamily="18" charset="0"/>
              </a:rPr>
              <a:t>Vous, vous serez pour moi un royaume de prêtres, une nation sainte. Voilà ce que tu diras aux fils d’Israël. </a:t>
            </a:r>
          </a:p>
        </p:txBody>
      </p:sp>
      <p:sp>
        <p:nvSpPr>
          <p:cNvPr id="9" name="Rectangle : coins arrondis 8">
            <a:extLst>
              <a:ext uri="{FF2B5EF4-FFF2-40B4-BE49-F238E27FC236}">
                <a16:creationId xmlns:a16="http://schemas.microsoft.com/office/drawing/2014/main" id="{3FAC6FCB-E2B7-1AF3-ED6E-80735845F219}"/>
              </a:ext>
            </a:extLst>
          </p:cNvPr>
          <p:cNvSpPr/>
          <p:nvPr/>
        </p:nvSpPr>
        <p:spPr>
          <a:xfrm>
            <a:off x="580758" y="3402367"/>
            <a:ext cx="11074028" cy="1233262"/>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i="1" dirty="0">
                <a:solidFill>
                  <a:schemeClr val="tx1"/>
                </a:solidFill>
                <a:latin typeface="Times New Roman" panose="02020603050405020304" pitchFamily="18" charset="0"/>
                <a:cs typeface="Times New Roman" panose="02020603050405020304" pitchFamily="18" charset="0"/>
              </a:rPr>
              <a:t>Daniel 2, 44 </a:t>
            </a:r>
            <a:r>
              <a:rPr lang="fr-FR" sz="2400" i="1" dirty="0">
                <a:solidFill>
                  <a:schemeClr val="tx1"/>
                </a:solidFill>
                <a:latin typeface="Times New Roman" panose="02020603050405020304" pitchFamily="18" charset="0"/>
                <a:cs typeface="Times New Roman" panose="02020603050405020304" pitchFamily="18" charset="0"/>
              </a:rPr>
              <a:t>Or, au temps de ces rois, le Dieu du ciel suscitera un royaume qui ne sera jamais détruit, et dont la royauté ne passera pas à un autre peuple. Ce dernier royaume pulvérisera et anéantira tous les autres, mais lui-même subsistera à jamais.</a:t>
            </a:r>
          </a:p>
        </p:txBody>
      </p:sp>
      <p:sp>
        <p:nvSpPr>
          <p:cNvPr id="2" name="ZoneTexte 1">
            <a:extLst>
              <a:ext uri="{FF2B5EF4-FFF2-40B4-BE49-F238E27FC236}">
                <a16:creationId xmlns:a16="http://schemas.microsoft.com/office/drawing/2014/main" id="{21A04036-EA18-7280-2DE6-AA7355FEB0FF}"/>
              </a:ext>
            </a:extLst>
          </p:cNvPr>
          <p:cNvSpPr txBox="1"/>
          <p:nvPr/>
        </p:nvSpPr>
        <p:spPr>
          <a:xfrm>
            <a:off x="-726125" y="-79634"/>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Royaume des Cieux</a:t>
            </a:r>
            <a:endParaRPr lang="fr-FR" dirty="0"/>
          </a:p>
        </p:txBody>
      </p:sp>
      <p:sp>
        <p:nvSpPr>
          <p:cNvPr id="4" name="Espace réservé du numéro de diapositive 3">
            <a:extLst>
              <a:ext uri="{FF2B5EF4-FFF2-40B4-BE49-F238E27FC236}">
                <a16:creationId xmlns:a16="http://schemas.microsoft.com/office/drawing/2014/main" id="{0D3DB3AE-4924-090F-1308-BFC0D1B0EEFA}"/>
              </a:ext>
            </a:extLst>
          </p:cNvPr>
          <p:cNvSpPr>
            <a:spLocks noGrp="1"/>
          </p:cNvSpPr>
          <p:nvPr>
            <p:ph type="sldNum" sz="quarter" idx="12"/>
          </p:nvPr>
        </p:nvSpPr>
        <p:spPr/>
        <p:txBody>
          <a:bodyPr/>
          <a:lstStyle/>
          <a:p>
            <a:fld id="{CF70008A-A0B5-4A2F-AE10-819E4AFD28BB}" type="slidenum">
              <a:rPr lang="fr-FR" smtClean="0"/>
              <a:pPr/>
              <a:t>10</a:t>
            </a:fld>
            <a:endParaRPr lang="fr-FR"/>
          </a:p>
        </p:txBody>
      </p:sp>
      <p:pic>
        <p:nvPicPr>
          <p:cNvPr id="6" name="Image 5">
            <a:extLst>
              <a:ext uri="{FF2B5EF4-FFF2-40B4-BE49-F238E27FC236}">
                <a16:creationId xmlns:a16="http://schemas.microsoft.com/office/drawing/2014/main" id="{4E5A1EE0-3FAA-319B-09AA-284F36BA76D0}"/>
              </a:ext>
            </a:extLst>
          </p:cNvPr>
          <p:cNvPicPr>
            <a:picLocks noChangeAspect="1"/>
          </p:cNvPicPr>
          <p:nvPr/>
        </p:nvPicPr>
        <p:blipFill>
          <a:blip r:embed="rId2"/>
          <a:stretch>
            <a:fillRect/>
          </a:stretch>
        </p:blipFill>
        <p:spPr>
          <a:xfrm>
            <a:off x="5636562" y="177592"/>
            <a:ext cx="918875" cy="1634255"/>
          </a:xfrm>
          <a:prstGeom prst="rect">
            <a:avLst/>
          </a:prstGeom>
        </p:spPr>
      </p:pic>
    </p:spTree>
    <p:extLst>
      <p:ext uri="{BB962C8B-B14F-4D97-AF65-F5344CB8AC3E}">
        <p14:creationId xmlns:p14="http://schemas.microsoft.com/office/powerpoint/2010/main" val="259460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485561" y="964903"/>
            <a:ext cx="11477340" cy="1293198"/>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effectLst/>
                <a:latin typeface="Times New Roman" panose="02020603050405020304" pitchFamily="18" charset="0"/>
                <a:ea typeface="Calibri" panose="020F0502020204030204" pitchFamily="34" charset="0"/>
              </a:rPr>
              <a:t>Tout au long de la bible, un royaume est promis et attendu. Le peuple a souvent réclamé un roi ; mais il a été chaque fois déçu. Le roi, que ce soit Saül, David, Salomon … n’était jamais parfait. </a:t>
            </a:r>
          </a:p>
        </p:txBody>
      </p:sp>
      <p:sp>
        <p:nvSpPr>
          <p:cNvPr id="7" name="Rectangle : coins arrondis 6">
            <a:extLst>
              <a:ext uri="{FF2B5EF4-FFF2-40B4-BE49-F238E27FC236}">
                <a16:creationId xmlns:a16="http://schemas.microsoft.com/office/drawing/2014/main" id="{58166140-8C29-5D2D-0629-A21A31684B72}"/>
              </a:ext>
            </a:extLst>
          </p:cNvPr>
          <p:cNvSpPr/>
          <p:nvPr/>
        </p:nvSpPr>
        <p:spPr>
          <a:xfrm>
            <a:off x="471926" y="2475518"/>
            <a:ext cx="11463705" cy="977724"/>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latin typeface="Times New Roman" panose="02020603050405020304" pitchFamily="18" charset="0"/>
                <a:cs typeface="Times New Roman" panose="02020603050405020304" pitchFamily="18" charset="0"/>
              </a:rPr>
              <a:t>Après la destruction du temple, l’exil à Babylone, la perte du royaume, cela a été très difficile de garder l’espérance. La question s’est posée : un autre royaume est-il possible ? </a:t>
            </a:r>
          </a:p>
        </p:txBody>
      </p:sp>
      <p:sp>
        <p:nvSpPr>
          <p:cNvPr id="16" name="Rectangle : coins arrondis 15">
            <a:extLst>
              <a:ext uri="{FF2B5EF4-FFF2-40B4-BE49-F238E27FC236}">
                <a16:creationId xmlns:a16="http://schemas.microsoft.com/office/drawing/2014/main" id="{91B4C6FD-8490-69EB-75F1-39F3A6C0DB54}"/>
              </a:ext>
            </a:extLst>
          </p:cNvPr>
          <p:cNvSpPr/>
          <p:nvPr/>
        </p:nvSpPr>
        <p:spPr>
          <a:xfrm>
            <a:off x="424084" y="3699942"/>
            <a:ext cx="11487626" cy="164894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latin typeface="Times New Roman" panose="02020603050405020304" pitchFamily="18" charset="0"/>
                <a:ea typeface="Calibri" panose="020F0502020204030204" pitchFamily="34" charset="0"/>
              </a:rPr>
              <a:t>Le royaume sera l’idée centrale de la prédication de Jésus, tout au long des évangiles. Il ne répond pas directement, n’explique pas ce qu’est le royaume. Il raconte souvent une parabole, une histoire pour faire comprendre autre chose. Il déplace la question en parlant d’un royaume autre, intérieur.</a:t>
            </a:r>
          </a:p>
        </p:txBody>
      </p:sp>
      <p:sp>
        <p:nvSpPr>
          <p:cNvPr id="8" name="Rectangle : coins arrondis 7">
            <a:extLst>
              <a:ext uri="{FF2B5EF4-FFF2-40B4-BE49-F238E27FC236}">
                <a16:creationId xmlns:a16="http://schemas.microsoft.com/office/drawing/2014/main" id="{0C6445FA-3280-9681-19B5-DB3150EA0BE9}"/>
              </a:ext>
            </a:extLst>
          </p:cNvPr>
          <p:cNvSpPr/>
          <p:nvPr/>
        </p:nvSpPr>
        <p:spPr>
          <a:xfrm>
            <a:off x="458292" y="5566299"/>
            <a:ext cx="11477340" cy="1093806"/>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latin typeface="Times New Roman" panose="02020603050405020304" pitchFamily="18" charset="0"/>
                <a:cs typeface="Times New Roman" panose="02020603050405020304" pitchFamily="18" charset="0"/>
              </a:rPr>
              <a:t>Il est difficile de définir le Royaume des cieux, ou de Dieu. Ce n’est pas un lieu. Le royaume, c’est une recherche à effectuer à travers les récits, les paraboles, pour essayer de comprendre. C’est ce que nous allons faire avec cette parabole. </a:t>
            </a:r>
          </a:p>
        </p:txBody>
      </p:sp>
      <p:sp>
        <p:nvSpPr>
          <p:cNvPr id="2" name="ZoneTexte 1">
            <a:extLst>
              <a:ext uri="{FF2B5EF4-FFF2-40B4-BE49-F238E27FC236}">
                <a16:creationId xmlns:a16="http://schemas.microsoft.com/office/drawing/2014/main" id="{DA538A53-46EB-7334-0B2A-62B0BBDA53E8}"/>
              </a:ext>
            </a:extLst>
          </p:cNvPr>
          <p:cNvSpPr txBox="1"/>
          <p:nvPr/>
        </p:nvSpPr>
        <p:spPr>
          <a:xfrm>
            <a:off x="567484" y="22686"/>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Royaume des Cieux</a:t>
            </a:r>
            <a:endParaRPr lang="fr-FR" dirty="0"/>
          </a:p>
        </p:txBody>
      </p:sp>
      <p:sp>
        <p:nvSpPr>
          <p:cNvPr id="4" name="Espace réservé du numéro de diapositive 3">
            <a:extLst>
              <a:ext uri="{FF2B5EF4-FFF2-40B4-BE49-F238E27FC236}">
                <a16:creationId xmlns:a16="http://schemas.microsoft.com/office/drawing/2014/main" id="{4A57B433-04C2-9DC2-2118-B7E13E1AE9C8}"/>
              </a:ext>
            </a:extLst>
          </p:cNvPr>
          <p:cNvSpPr>
            <a:spLocks noGrp="1"/>
          </p:cNvSpPr>
          <p:nvPr>
            <p:ph type="sldNum" sz="quarter" idx="12"/>
          </p:nvPr>
        </p:nvSpPr>
        <p:spPr/>
        <p:txBody>
          <a:bodyPr/>
          <a:lstStyle/>
          <a:p>
            <a:fld id="{CF70008A-A0B5-4A2F-AE10-819E4AFD28BB}" type="slidenum">
              <a:rPr lang="fr-FR" smtClean="0"/>
              <a:pPr/>
              <a:t>11</a:t>
            </a:fld>
            <a:endParaRPr lang="fr-FR"/>
          </a:p>
        </p:txBody>
      </p:sp>
      <p:pic>
        <p:nvPicPr>
          <p:cNvPr id="5" name="Image 4">
            <a:extLst>
              <a:ext uri="{FF2B5EF4-FFF2-40B4-BE49-F238E27FC236}">
                <a16:creationId xmlns:a16="http://schemas.microsoft.com/office/drawing/2014/main" id="{9F7F7E7D-82A0-344C-08A0-EBFC01E1DF08}"/>
              </a:ext>
            </a:extLst>
          </p:cNvPr>
          <p:cNvPicPr>
            <a:picLocks noChangeAspect="1"/>
          </p:cNvPicPr>
          <p:nvPr/>
        </p:nvPicPr>
        <p:blipFill>
          <a:blip r:embed="rId2"/>
          <a:stretch>
            <a:fillRect/>
          </a:stretch>
        </p:blipFill>
        <p:spPr>
          <a:xfrm>
            <a:off x="301392" y="1205816"/>
            <a:ext cx="341068" cy="606603"/>
          </a:xfrm>
          <a:prstGeom prst="rect">
            <a:avLst/>
          </a:prstGeom>
        </p:spPr>
      </p:pic>
      <p:pic>
        <p:nvPicPr>
          <p:cNvPr id="6" name="Image 5">
            <a:extLst>
              <a:ext uri="{FF2B5EF4-FFF2-40B4-BE49-F238E27FC236}">
                <a16:creationId xmlns:a16="http://schemas.microsoft.com/office/drawing/2014/main" id="{E338A5AA-6602-C96A-31CD-DE517CE60F5A}"/>
              </a:ext>
            </a:extLst>
          </p:cNvPr>
          <p:cNvPicPr>
            <a:picLocks noChangeAspect="1"/>
          </p:cNvPicPr>
          <p:nvPr/>
        </p:nvPicPr>
        <p:blipFill>
          <a:blip r:embed="rId2"/>
          <a:stretch>
            <a:fillRect/>
          </a:stretch>
        </p:blipFill>
        <p:spPr>
          <a:xfrm>
            <a:off x="340624" y="2650288"/>
            <a:ext cx="341068" cy="606603"/>
          </a:xfrm>
          <a:prstGeom prst="rect">
            <a:avLst/>
          </a:prstGeom>
        </p:spPr>
      </p:pic>
      <p:pic>
        <p:nvPicPr>
          <p:cNvPr id="9" name="Image 8">
            <a:extLst>
              <a:ext uri="{FF2B5EF4-FFF2-40B4-BE49-F238E27FC236}">
                <a16:creationId xmlns:a16="http://schemas.microsoft.com/office/drawing/2014/main" id="{7D31BE9B-A86C-6F3F-0CC1-503AA829E3BC}"/>
              </a:ext>
            </a:extLst>
          </p:cNvPr>
          <p:cNvPicPr>
            <a:picLocks noChangeAspect="1"/>
          </p:cNvPicPr>
          <p:nvPr/>
        </p:nvPicPr>
        <p:blipFill>
          <a:blip r:embed="rId2"/>
          <a:stretch>
            <a:fillRect/>
          </a:stretch>
        </p:blipFill>
        <p:spPr>
          <a:xfrm>
            <a:off x="296670" y="4136518"/>
            <a:ext cx="341068" cy="606603"/>
          </a:xfrm>
          <a:prstGeom prst="rect">
            <a:avLst/>
          </a:prstGeom>
        </p:spPr>
      </p:pic>
    </p:spTree>
    <p:extLst>
      <p:ext uri="{BB962C8B-B14F-4D97-AF65-F5344CB8AC3E}">
        <p14:creationId xmlns:p14="http://schemas.microsoft.com/office/powerpoint/2010/main" val="328259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1380133" y="1868302"/>
            <a:ext cx="9690322" cy="143287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tx1"/>
                </a:solidFill>
                <a:latin typeface="Times New Roman" panose="02020603050405020304" pitchFamily="18" charset="0"/>
                <a:cs typeface="Times New Roman" panose="02020603050405020304" pitchFamily="18" charset="0"/>
              </a:rPr>
              <a:t>Littéralement : semblable</a:t>
            </a:r>
          </a:p>
        </p:txBody>
      </p:sp>
      <p:sp>
        <p:nvSpPr>
          <p:cNvPr id="2" name="Rectangle : coins arrondis 1">
            <a:extLst>
              <a:ext uri="{FF2B5EF4-FFF2-40B4-BE49-F238E27FC236}">
                <a16:creationId xmlns:a16="http://schemas.microsoft.com/office/drawing/2014/main" id="{C0C2A241-5A53-189B-8735-763D8184B378}"/>
              </a:ext>
            </a:extLst>
          </p:cNvPr>
          <p:cNvSpPr/>
          <p:nvPr/>
        </p:nvSpPr>
        <p:spPr>
          <a:xfrm>
            <a:off x="1380133" y="3542392"/>
            <a:ext cx="9690322" cy="143287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tx1"/>
                </a:solidFill>
                <a:latin typeface="Times New Roman" panose="02020603050405020304" pitchFamily="18" charset="0"/>
                <a:cs typeface="Times New Roman" panose="02020603050405020304" pitchFamily="18" charset="0"/>
              </a:rPr>
              <a:t>Pourquoi comparer le royaume à quelqu’un </a:t>
            </a:r>
          </a:p>
          <a:p>
            <a:pPr algn="ctr"/>
            <a:r>
              <a:rPr lang="fr-FR" sz="3600" dirty="0">
                <a:solidFill>
                  <a:schemeClr val="tx1"/>
                </a:solidFill>
                <a:latin typeface="Times New Roman" panose="02020603050405020304" pitchFamily="18" charset="0"/>
                <a:cs typeface="Times New Roman" panose="02020603050405020304" pitchFamily="18" charset="0"/>
              </a:rPr>
              <a:t>et pas à quelque chose ?</a:t>
            </a:r>
          </a:p>
        </p:txBody>
      </p:sp>
      <p:sp>
        <p:nvSpPr>
          <p:cNvPr id="7" name="ZoneTexte 6">
            <a:extLst>
              <a:ext uri="{FF2B5EF4-FFF2-40B4-BE49-F238E27FC236}">
                <a16:creationId xmlns:a16="http://schemas.microsoft.com/office/drawing/2014/main" id="{6FEC271B-D8CC-234E-1D4E-FEC8B915DF9E}"/>
              </a:ext>
            </a:extLst>
          </p:cNvPr>
          <p:cNvSpPr txBox="1"/>
          <p:nvPr/>
        </p:nvSpPr>
        <p:spPr>
          <a:xfrm>
            <a:off x="-702023" y="243150"/>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comparable</a:t>
            </a:r>
            <a:endParaRPr lang="fr-FR" dirty="0"/>
          </a:p>
        </p:txBody>
      </p:sp>
      <p:sp>
        <p:nvSpPr>
          <p:cNvPr id="3" name="Espace réservé du numéro de diapositive 2">
            <a:extLst>
              <a:ext uri="{FF2B5EF4-FFF2-40B4-BE49-F238E27FC236}">
                <a16:creationId xmlns:a16="http://schemas.microsoft.com/office/drawing/2014/main" id="{3930C5B4-6EB3-2FD7-F4DE-18482FCBE851}"/>
              </a:ext>
            </a:extLst>
          </p:cNvPr>
          <p:cNvSpPr>
            <a:spLocks noGrp="1"/>
          </p:cNvSpPr>
          <p:nvPr>
            <p:ph type="sldNum" sz="quarter" idx="12"/>
          </p:nvPr>
        </p:nvSpPr>
        <p:spPr/>
        <p:txBody>
          <a:bodyPr/>
          <a:lstStyle/>
          <a:p>
            <a:fld id="{CF70008A-A0B5-4A2F-AE10-819E4AFD28BB}" type="slidenum">
              <a:rPr lang="fr-FR" smtClean="0"/>
              <a:pPr/>
              <a:t>12</a:t>
            </a:fld>
            <a:endParaRPr lang="fr-FR"/>
          </a:p>
        </p:txBody>
      </p:sp>
    </p:spTree>
    <p:extLst>
      <p:ext uri="{BB962C8B-B14F-4D97-AF65-F5344CB8AC3E}">
        <p14:creationId xmlns:p14="http://schemas.microsoft.com/office/powerpoint/2010/main" val="76888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2BD54059-23DE-C37D-F4A7-B4CA080C0585}"/>
              </a:ext>
            </a:extLst>
          </p:cNvPr>
          <p:cNvSpPr/>
          <p:nvPr/>
        </p:nvSpPr>
        <p:spPr>
          <a:xfrm>
            <a:off x="817949" y="2146847"/>
            <a:ext cx="10268484" cy="2289837"/>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tx1"/>
                </a:solidFill>
              </a:rPr>
              <a:t>Nous allons voir plus loin que le royaume est comparé à quelqu’un, et en particulier à un maître, qui sort, qui envoie travailler</a:t>
            </a:r>
          </a:p>
        </p:txBody>
      </p:sp>
      <p:sp>
        <p:nvSpPr>
          <p:cNvPr id="2" name="ZoneTexte 1">
            <a:extLst>
              <a:ext uri="{FF2B5EF4-FFF2-40B4-BE49-F238E27FC236}">
                <a16:creationId xmlns:a16="http://schemas.microsoft.com/office/drawing/2014/main" id="{E5DD9755-4080-AA49-158D-D05C227D868D}"/>
              </a:ext>
            </a:extLst>
          </p:cNvPr>
          <p:cNvSpPr txBox="1"/>
          <p:nvPr/>
        </p:nvSpPr>
        <p:spPr>
          <a:xfrm>
            <a:off x="-702023" y="243150"/>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comparable</a:t>
            </a:r>
            <a:endParaRPr lang="fr-FR" dirty="0"/>
          </a:p>
        </p:txBody>
      </p:sp>
      <p:sp>
        <p:nvSpPr>
          <p:cNvPr id="3" name="Espace réservé du numéro de diapositive 2">
            <a:extLst>
              <a:ext uri="{FF2B5EF4-FFF2-40B4-BE49-F238E27FC236}">
                <a16:creationId xmlns:a16="http://schemas.microsoft.com/office/drawing/2014/main" id="{C8E9536B-4CFF-2C18-C2DE-DA1F4FCC5A39}"/>
              </a:ext>
            </a:extLst>
          </p:cNvPr>
          <p:cNvSpPr>
            <a:spLocks noGrp="1"/>
          </p:cNvSpPr>
          <p:nvPr>
            <p:ph type="sldNum" sz="quarter" idx="12"/>
          </p:nvPr>
        </p:nvSpPr>
        <p:spPr/>
        <p:txBody>
          <a:bodyPr/>
          <a:lstStyle/>
          <a:p>
            <a:fld id="{CF70008A-A0B5-4A2F-AE10-819E4AFD28BB}" type="slidenum">
              <a:rPr lang="fr-FR" smtClean="0"/>
              <a:pPr/>
              <a:t>13</a:t>
            </a:fld>
            <a:endParaRPr lang="fr-FR"/>
          </a:p>
        </p:txBody>
      </p:sp>
    </p:spTree>
    <p:extLst>
      <p:ext uri="{BB962C8B-B14F-4D97-AF65-F5344CB8AC3E}">
        <p14:creationId xmlns:p14="http://schemas.microsoft.com/office/powerpoint/2010/main" val="11701627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357330" y="1112321"/>
            <a:ext cx="11477340" cy="1434529"/>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3600" dirty="0">
                <a:solidFill>
                  <a:schemeClr val="tx1"/>
                </a:solidFill>
                <a:effectLst/>
                <a:latin typeface="Times New Roman" panose="02020603050405020304" pitchFamily="18" charset="0"/>
                <a:ea typeface="Calibri" panose="020F0502020204030204" pitchFamily="34" charset="0"/>
              </a:rPr>
              <a:t>Il y a du dynamisme au Royaume de Dieu.  </a:t>
            </a:r>
            <a:endParaRPr lang="fr-FR" sz="3600" dirty="0">
              <a:solidFill>
                <a:schemeClr val="tx1"/>
              </a:solidFill>
              <a:effectLst/>
              <a:latin typeface="Calibri" panose="020F0502020204030204" pitchFamily="34" charset="0"/>
              <a:ea typeface="Calibri" panose="020F0502020204030204" pitchFamily="34" charset="0"/>
            </a:endParaRPr>
          </a:p>
        </p:txBody>
      </p:sp>
      <p:sp>
        <p:nvSpPr>
          <p:cNvPr id="7" name="Rectangle : coins arrondis 6">
            <a:extLst>
              <a:ext uri="{FF2B5EF4-FFF2-40B4-BE49-F238E27FC236}">
                <a16:creationId xmlns:a16="http://schemas.microsoft.com/office/drawing/2014/main" id="{58166140-8C29-5D2D-0629-A21A31684B72}"/>
              </a:ext>
            </a:extLst>
          </p:cNvPr>
          <p:cNvSpPr/>
          <p:nvPr/>
        </p:nvSpPr>
        <p:spPr>
          <a:xfrm>
            <a:off x="357331" y="2940138"/>
            <a:ext cx="11477339" cy="977724"/>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tx1"/>
                </a:solidFill>
                <a:latin typeface="Times New Roman" panose="02020603050405020304" pitchFamily="18" charset="0"/>
                <a:cs typeface="Times New Roman" panose="02020603050405020304" pitchFamily="18" charset="0"/>
              </a:rPr>
              <a:t>Une idée de Salut. </a:t>
            </a:r>
          </a:p>
        </p:txBody>
      </p:sp>
      <p:sp>
        <p:nvSpPr>
          <p:cNvPr id="16" name="Rectangle : coins arrondis 15">
            <a:extLst>
              <a:ext uri="{FF2B5EF4-FFF2-40B4-BE49-F238E27FC236}">
                <a16:creationId xmlns:a16="http://schemas.microsoft.com/office/drawing/2014/main" id="{91B4C6FD-8490-69EB-75F1-39F3A6C0DB54}"/>
              </a:ext>
            </a:extLst>
          </p:cNvPr>
          <p:cNvSpPr/>
          <p:nvPr/>
        </p:nvSpPr>
        <p:spPr>
          <a:xfrm>
            <a:off x="357330" y="4579083"/>
            <a:ext cx="11482007" cy="172558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tx1"/>
                </a:solidFill>
                <a:latin typeface="Times New Roman" panose="02020603050405020304" pitchFamily="18" charset="0"/>
                <a:ea typeface="Calibri" panose="020F0502020204030204" pitchFamily="34" charset="0"/>
              </a:rPr>
              <a:t>Une idée de futur, de maison éternelle du ciel.</a:t>
            </a:r>
          </a:p>
        </p:txBody>
      </p:sp>
      <p:sp>
        <p:nvSpPr>
          <p:cNvPr id="2" name="ZoneTexte 1">
            <a:extLst>
              <a:ext uri="{FF2B5EF4-FFF2-40B4-BE49-F238E27FC236}">
                <a16:creationId xmlns:a16="http://schemas.microsoft.com/office/drawing/2014/main" id="{CC74F92C-350B-EF28-446D-0DED16C9A8E8}"/>
              </a:ext>
            </a:extLst>
          </p:cNvPr>
          <p:cNvSpPr txBox="1"/>
          <p:nvPr/>
        </p:nvSpPr>
        <p:spPr>
          <a:xfrm>
            <a:off x="-702023" y="243150"/>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comparable</a:t>
            </a:r>
            <a:endParaRPr lang="fr-FR" dirty="0"/>
          </a:p>
        </p:txBody>
      </p:sp>
      <p:sp>
        <p:nvSpPr>
          <p:cNvPr id="4" name="Espace réservé du numéro de diapositive 3">
            <a:extLst>
              <a:ext uri="{FF2B5EF4-FFF2-40B4-BE49-F238E27FC236}">
                <a16:creationId xmlns:a16="http://schemas.microsoft.com/office/drawing/2014/main" id="{1C659927-E7D6-F61E-E748-8C6759C94A54}"/>
              </a:ext>
            </a:extLst>
          </p:cNvPr>
          <p:cNvSpPr>
            <a:spLocks noGrp="1"/>
          </p:cNvSpPr>
          <p:nvPr>
            <p:ph type="sldNum" sz="quarter" idx="12"/>
          </p:nvPr>
        </p:nvSpPr>
        <p:spPr/>
        <p:txBody>
          <a:bodyPr/>
          <a:lstStyle/>
          <a:p>
            <a:fld id="{CF70008A-A0B5-4A2F-AE10-819E4AFD28BB}" type="slidenum">
              <a:rPr lang="fr-FR" smtClean="0"/>
              <a:pPr/>
              <a:t>14</a:t>
            </a:fld>
            <a:endParaRPr lang="fr-FR"/>
          </a:p>
        </p:txBody>
      </p:sp>
    </p:spTree>
    <p:extLst>
      <p:ext uri="{BB962C8B-B14F-4D97-AF65-F5344CB8AC3E}">
        <p14:creationId xmlns:p14="http://schemas.microsoft.com/office/powerpoint/2010/main" val="195785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1835084" y="826041"/>
            <a:ext cx="8521832" cy="169176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tx1"/>
                </a:solidFill>
                <a:latin typeface="Times New Roman" panose="02020603050405020304" pitchFamily="18" charset="0"/>
                <a:cs typeface="Times New Roman" panose="02020603050405020304" pitchFamily="18" charset="0"/>
              </a:rPr>
              <a:t>En grec : humain maître de maison (au sens de famille, de tribu, de communauté).</a:t>
            </a:r>
          </a:p>
        </p:txBody>
      </p:sp>
      <p:sp>
        <p:nvSpPr>
          <p:cNvPr id="2" name="Rectangle : coins arrondis 1">
            <a:extLst>
              <a:ext uri="{FF2B5EF4-FFF2-40B4-BE49-F238E27FC236}">
                <a16:creationId xmlns:a16="http://schemas.microsoft.com/office/drawing/2014/main" id="{9731D96C-6752-16B8-D01E-21DB100EDFD2}"/>
              </a:ext>
            </a:extLst>
          </p:cNvPr>
          <p:cNvSpPr/>
          <p:nvPr/>
        </p:nvSpPr>
        <p:spPr>
          <a:xfrm>
            <a:off x="1897850" y="2871927"/>
            <a:ext cx="8521832" cy="146826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tx1"/>
                </a:solidFill>
                <a:latin typeface="Times New Roman" panose="02020603050405020304" pitchFamily="18" charset="0"/>
                <a:cs typeface="Times New Roman" panose="02020603050405020304" pitchFamily="18" charset="0"/>
              </a:rPr>
              <a:t>Le maître est celui a autorité, qui a des biens, des serviteurs.</a:t>
            </a:r>
          </a:p>
        </p:txBody>
      </p:sp>
      <p:sp>
        <p:nvSpPr>
          <p:cNvPr id="3" name="Rectangle : coins arrondis 2">
            <a:extLst>
              <a:ext uri="{FF2B5EF4-FFF2-40B4-BE49-F238E27FC236}">
                <a16:creationId xmlns:a16="http://schemas.microsoft.com/office/drawing/2014/main" id="{00FBDCA3-ED2B-4924-1B0D-81F6F095CD56}"/>
              </a:ext>
            </a:extLst>
          </p:cNvPr>
          <p:cNvSpPr/>
          <p:nvPr/>
        </p:nvSpPr>
        <p:spPr>
          <a:xfrm>
            <a:off x="1835084" y="4714538"/>
            <a:ext cx="8521832" cy="169176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tx1"/>
                </a:solidFill>
                <a:latin typeface="Times New Roman" panose="02020603050405020304" pitchFamily="18" charset="0"/>
                <a:cs typeface="Times New Roman" panose="02020603050405020304" pitchFamily="18" charset="0"/>
              </a:rPr>
              <a:t>Pourquoi comparer en particulier à un maître de domaine ? </a:t>
            </a:r>
          </a:p>
        </p:txBody>
      </p:sp>
      <p:sp>
        <p:nvSpPr>
          <p:cNvPr id="6" name="ZoneTexte 5">
            <a:extLst>
              <a:ext uri="{FF2B5EF4-FFF2-40B4-BE49-F238E27FC236}">
                <a16:creationId xmlns:a16="http://schemas.microsoft.com/office/drawing/2014/main" id="{28C04610-50D0-D619-B2D5-3E3E64F5402D}"/>
              </a:ext>
            </a:extLst>
          </p:cNvPr>
          <p:cNvSpPr txBox="1"/>
          <p:nvPr/>
        </p:nvSpPr>
        <p:spPr>
          <a:xfrm>
            <a:off x="-702023" y="243150"/>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maître d’un domaine</a:t>
            </a:r>
            <a:endParaRPr lang="fr-FR" dirty="0"/>
          </a:p>
        </p:txBody>
      </p:sp>
      <p:sp>
        <p:nvSpPr>
          <p:cNvPr id="4" name="Espace réservé du numéro de diapositive 3">
            <a:extLst>
              <a:ext uri="{FF2B5EF4-FFF2-40B4-BE49-F238E27FC236}">
                <a16:creationId xmlns:a16="http://schemas.microsoft.com/office/drawing/2014/main" id="{767B0EFE-3CF6-7E44-97DA-574300D3A8D3}"/>
              </a:ext>
            </a:extLst>
          </p:cNvPr>
          <p:cNvSpPr>
            <a:spLocks noGrp="1"/>
          </p:cNvSpPr>
          <p:nvPr>
            <p:ph type="sldNum" sz="quarter" idx="12"/>
          </p:nvPr>
        </p:nvSpPr>
        <p:spPr/>
        <p:txBody>
          <a:bodyPr/>
          <a:lstStyle/>
          <a:p>
            <a:fld id="{CF70008A-A0B5-4A2F-AE10-819E4AFD28BB}" type="slidenum">
              <a:rPr lang="fr-FR" smtClean="0"/>
              <a:pPr/>
              <a:t>15</a:t>
            </a:fld>
            <a:endParaRPr lang="fr-FR"/>
          </a:p>
        </p:txBody>
      </p:sp>
      <p:pic>
        <p:nvPicPr>
          <p:cNvPr id="8" name="Image 7">
            <a:extLst>
              <a:ext uri="{FF2B5EF4-FFF2-40B4-BE49-F238E27FC236}">
                <a16:creationId xmlns:a16="http://schemas.microsoft.com/office/drawing/2014/main" id="{BE4FB58E-8AFD-3C51-60CF-3F0DCD2B64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99" y="1979014"/>
            <a:ext cx="1719075" cy="3581407"/>
          </a:xfrm>
          <a:prstGeom prst="rect">
            <a:avLst/>
          </a:prstGeom>
        </p:spPr>
      </p:pic>
    </p:spTree>
    <p:extLst>
      <p:ext uri="{BB962C8B-B14F-4D97-AF65-F5344CB8AC3E}">
        <p14:creationId xmlns:p14="http://schemas.microsoft.com/office/powerpoint/2010/main" val="20589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26758645-849E-8996-2932-DCE0451186A3}"/>
              </a:ext>
            </a:extLst>
          </p:cNvPr>
          <p:cNvSpPr/>
          <p:nvPr/>
        </p:nvSpPr>
        <p:spPr>
          <a:xfrm>
            <a:off x="493806" y="5115418"/>
            <a:ext cx="11204388" cy="1282228"/>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b="1" i="1" dirty="0">
                <a:solidFill>
                  <a:schemeClr val="tx1"/>
                </a:solidFill>
                <a:latin typeface="Times New Roman" panose="02020603050405020304" pitchFamily="18" charset="0"/>
                <a:cs typeface="Times New Roman" panose="02020603050405020304" pitchFamily="18" charset="0"/>
              </a:rPr>
              <a:t>1 Corinthiens 1, 16 </a:t>
            </a:r>
            <a:r>
              <a:rPr lang="fr-FR" sz="3600" i="1" dirty="0">
                <a:solidFill>
                  <a:schemeClr val="tx1"/>
                </a:solidFill>
                <a:latin typeface="Times New Roman" panose="02020603050405020304" pitchFamily="18" charset="0"/>
                <a:cs typeface="Times New Roman" panose="02020603050405020304" pitchFamily="18" charset="0"/>
              </a:rPr>
              <a:t>J’ai aussi baptisé </a:t>
            </a:r>
            <a:r>
              <a:rPr lang="fr-FR" sz="3600" i="1" dirty="0" err="1">
                <a:solidFill>
                  <a:schemeClr val="tx1"/>
                </a:solidFill>
                <a:latin typeface="Times New Roman" panose="02020603050405020304" pitchFamily="18" charset="0"/>
                <a:cs typeface="Times New Roman" panose="02020603050405020304" pitchFamily="18" charset="0"/>
              </a:rPr>
              <a:t>Stéphanas</a:t>
            </a:r>
            <a:r>
              <a:rPr lang="fr-FR" sz="3600" i="1" dirty="0">
                <a:solidFill>
                  <a:schemeClr val="tx1"/>
                </a:solidFill>
                <a:latin typeface="Times New Roman" panose="02020603050405020304" pitchFamily="18" charset="0"/>
                <a:cs typeface="Times New Roman" panose="02020603050405020304" pitchFamily="18" charset="0"/>
              </a:rPr>
              <a:t> et les gens de sa maison.</a:t>
            </a:r>
          </a:p>
        </p:txBody>
      </p:sp>
      <p:sp>
        <p:nvSpPr>
          <p:cNvPr id="5" name="Rectangle : coins arrondis 4">
            <a:extLst>
              <a:ext uri="{FF2B5EF4-FFF2-40B4-BE49-F238E27FC236}">
                <a16:creationId xmlns:a16="http://schemas.microsoft.com/office/drawing/2014/main" id="{2EC06320-26F6-2E9D-429E-796C0B459D81}"/>
              </a:ext>
            </a:extLst>
          </p:cNvPr>
          <p:cNvSpPr/>
          <p:nvPr/>
        </p:nvSpPr>
        <p:spPr>
          <a:xfrm>
            <a:off x="493806" y="3658554"/>
            <a:ext cx="11074028" cy="1125470"/>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b="1" i="1" dirty="0">
                <a:solidFill>
                  <a:schemeClr val="tx1"/>
                </a:solidFill>
                <a:latin typeface="Times New Roman" panose="02020603050405020304" pitchFamily="18" charset="0"/>
                <a:cs typeface="Times New Roman" panose="02020603050405020304" pitchFamily="18" charset="0"/>
              </a:rPr>
              <a:t>Actes 11, 14 </a:t>
            </a:r>
            <a:r>
              <a:rPr lang="fr-FR" sz="3600" i="1" dirty="0">
                <a:solidFill>
                  <a:schemeClr val="tx1"/>
                </a:solidFill>
                <a:latin typeface="Times New Roman" panose="02020603050405020304" pitchFamily="18" charset="0"/>
                <a:cs typeface="Times New Roman" panose="02020603050405020304" pitchFamily="18" charset="0"/>
              </a:rPr>
              <a:t>Celui-ci t’adressera des paroles par lesquelles tu seras sauvé, toi et toute ta maison</a:t>
            </a:r>
            <a:r>
              <a:rPr lang="fr-FR" i="1" dirty="0">
                <a:solidFill>
                  <a:schemeClr val="tx1"/>
                </a:solidFill>
              </a:rPr>
              <a:t>.</a:t>
            </a:r>
          </a:p>
        </p:txBody>
      </p:sp>
      <p:sp>
        <p:nvSpPr>
          <p:cNvPr id="8" name="Rectangle : coins arrondis 7">
            <a:extLst>
              <a:ext uri="{FF2B5EF4-FFF2-40B4-BE49-F238E27FC236}">
                <a16:creationId xmlns:a16="http://schemas.microsoft.com/office/drawing/2014/main" id="{2BD54059-23DE-C37D-F4A7-B4CA080C0585}"/>
              </a:ext>
            </a:extLst>
          </p:cNvPr>
          <p:cNvSpPr/>
          <p:nvPr/>
        </p:nvSpPr>
        <p:spPr>
          <a:xfrm>
            <a:off x="493806" y="934999"/>
            <a:ext cx="11074028" cy="709612"/>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tx1"/>
                </a:solidFill>
                <a:latin typeface="Times New Roman" panose="02020603050405020304" pitchFamily="18" charset="0"/>
                <a:cs typeface="Times New Roman" panose="02020603050405020304" pitchFamily="18" charset="0"/>
              </a:rPr>
              <a:t>Maître au sens maître de famille, de communauté : </a:t>
            </a:r>
          </a:p>
        </p:txBody>
      </p:sp>
      <p:sp>
        <p:nvSpPr>
          <p:cNvPr id="9" name="Rectangle : coins arrondis 8">
            <a:extLst>
              <a:ext uri="{FF2B5EF4-FFF2-40B4-BE49-F238E27FC236}">
                <a16:creationId xmlns:a16="http://schemas.microsoft.com/office/drawing/2014/main" id="{3FAC6FCB-E2B7-1AF3-ED6E-80735845F219}"/>
              </a:ext>
            </a:extLst>
          </p:cNvPr>
          <p:cNvSpPr/>
          <p:nvPr/>
        </p:nvSpPr>
        <p:spPr>
          <a:xfrm>
            <a:off x="493806" y="2053809"/>
            <a:ext cx="11074028" cy="1282228"/>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b="1" i="1" dirty="0">
                <a:solidFill>
                  <a:schemeClr val="tx1"/>
                </a:solidFill>
                <a:latin typeface="Times New Roman" panose="02020603050405020304" pitchFamily="18" charset="0"/>
                <a:cs typeface="Times New Roman" panose="02020603050405020304" pitchFamily="18" charset="0"/>
              </a:rPr>
              <a:t>Genèse 7, 1 </a:t>
            </a:r>
            <a:r>
              <a:rPr lang="fr-FR" sz="3600" i="1" dirty="0">
                <a:solidFill>
                  <a:schemeClr val="tx1"/>
                </a:solidFill>
                <a:latin typeface="Times New Roman" panose="02020603050405020304" pitchFamily="18" charset="0"/>
                <a:cs typeface="Times New Roman" panose="02020603050405020304" pitchFamily="18" charset="0"/>
              </a:rPr>
              <a:t>Entre dans l’arche, toi et toute ta famille. Noé est le maître de famille.</a:t>
            </a:r>
          </a:p>
        </p:txBody>
      </p:sp>
      <p:sp>
        <p:nvSpPr>
          <p:cNvPr id="2" name="ZoneTexte 1">
            <a:extLst>
              <a:ext uri="{FF2B5EF4-FFF2-40B4-BE49-F238E27FC236}">
                <a16:creationId xmlns:a16="http://schemas.microsoft.com/office/drawing/2014/main" id="{E8E91BF7-9D06-2809-154A-CDFC2E2714CE}"/>
              </a:ext>
            </a:extLst>
          </p:cNvPr>
          <p:cNvSpPr txBox="1"/>
          <p:nvPr/>
        </p:nvSpPr>
        <p:spPr>
          <a:xfrm>
            <a:off x="-702023" y="243150"/>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maître d’un domaine</a:t>
            </a:r>
            <a:endParaRPr lang="fr-FR" dirty="0"/>
          </a:p>
        </p:txBody>
      </p:sp>
      <p:sp>
        <p:nvSpPr>
          <p:cNvPr id="4" name="Espace réservé du numéro de diapositive 3">
            <a:extLst>
              <a:ext uri="{FF2B5EF4-FFF2-40B4-BE49-F238E27FC236}">
                <a16:creationId xmlns:a16="http://schemas.microsoft.com/office/drawing/2014/main" id="{215A2DC4-D058-1D96-E83B-1319A6F91C02}"/>
              </a:ext>
            </a:extLst>
          </p:cNvPr>
          <p:cNvSpPr>
            <a:spLocks noGrp="1"/>
          </p:cNvSpPr>
          <p:nvPr>
            <p:ph type="sldNum" sz="quarter" idx="12"/>
          </p:nvPr>
        </p:nvSpPr>
        <p:spPr/>
        <p:txBody>
          <a:bodyPr/>
          <a:lstStyle/>
          <a:p>
            <a:fld id="{CF70008A-A0B5-4A2F-AE10-819E4AFD28BB}" type="slidenum">
              <a:rPr lang="fr-FR" smtClean="0"/>
              <a:pPr/>
              <a:t>16</a:t>
            </a:fld>
            <a:endParaRPr lang="fr-FR"/>
          </a:p>
        </p:txBody>
      </p:sp>
    </p:spTree>
    <p:extLst>
      <p:ext uri="{BB962C8B-B14F-4D97-AF65-F5344CB8AC3E}">
        <p14:creationId xmlns:p14="http://schemas.microsoft.com/office/powerpoint/2010/main" val="319193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2EC06320-26F6-2E9D-429E-796C0B459D81}"/>
              </a:ext>
            </a:extLst>
          </p:cNvPr>
          <p:cNvSpPr/>
          <p:nvPr/>
        </p:nvSpPr>
        <p:spPr>
          <a:xfrm>
            <a:off x="338556" y="4426291"/>
            <a:ext cx="11074028" cy="2230798"/>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fr-FR" sz="3200" b="1" i="1" dirty="0">
                <a:solidFill>
                  <a:srgbClr val="000000"/>
                </a:solidFill>
                <a:latin typeface="Times New Roman" panose="02020603050405020304" pitchFamily="18" charset="0"/>
              </a:rPr>
              <a:t>2 Corinthiens 5, 1 </a:t>
            </a:r>
            <a:r>
              <a:rPr lang="fr-FR" sz="3200" i="1" dirty="0">
                <a:solidFill>
                  <a:srgbClr val="000000"/>
                </a:solidFill>
                <a:latin typeface="Times New Roman" panose="02020603050405020304" pitchFamily="18" charset="0"/>
              </a:rPr>
              <a:t>Nous le savons, en effet, même si notre corps, cette tente qui est notre demeure sur la terre, est détruit, nous avons un édifice construit par Dieu, une demeure éternelle dans les cieux qui n’est pas l’œuvre des hommes.</a:t>
            </a:r>
          </a:p>
        </p:txBody>
      </p:sp>
      <p:sp>
        <p:nvSpPr>
          <p:cNvPr id="8" name="Rectangle : coins arrondis 7">
            <a:extLst>
              <a:ext uri="{FF2B5EF4-FFF2-40B4-BE49-F238E27FC236}">
                <a16:creationId xmlns:a16="http://schemas.microsoft.com/office/drawing/2014/main" id="{2BD54059-23DE-C37D-F4A7-B4CA080C0585}"/>
              </a:ext>
            </a:extLst>
          </p:cNvPr>
          <p:cNvSpPr/>
          <p:nvPr/>
        </p:nvSpPr>
        <p:spPr>
          <a:xfrm>
            <a:off x="338556" y="820814"/>
            <a:ext cx="11074028" cy="637351"/>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Autres sens du mot « maison » :</a:t>
            </a:r>
          </a:p>
        </p:txBody>
      </p:sp>
      <p:sp>
        <p:nvSpPr>
          <p:cNvPr id="9" name="Rectangle : coins arrondis 8">
            <a:extLst>
              <a:ext uri="{FF2B5EF4-FFF2-40B4-BE49-F238E27FC236}">
                <a16:creationId xmlns:a16="http://schemas.microsoft.com/office/drawing/2014/main" id="{3FAC6FCB-E2B7-1AF3-ED6E-80735845F219}"/>
              </a:ext>
            </a:extLst>
          </p:cNvPr>
          <p:cNvSpPr/>
          <p:nvPr/>
        </p:nvSpPr>
        <p:spPr>
          <a:xfrm>
            <a:off x="338556" y="1666498"/>
            <a:ext cx="11074028" cy="2441359"/>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3200" b="1" i="1" dirty="0">
                <a:solidFill>
                  <a:srgbClr val="000000"/>
                </a:solidFill>
                <a:effectLst/>
                <a:latin typeface="Times New Roman" panose="02020603050405020304" pitchFamily="18" charset="0"/>
                <a:ea typeface="Calibri" panose="020F0502020204030204" pitchFamily="34" charset="0"/>
              </a:rPr>
              <a:t>Exode 13, 3</a:t>
            </a:r>
            <a:r>
              <a:rPr lang="fr-FR" sz="3200" i="1" dirty="0">
                <a:solidFill>
                  <a:srgbClr val="000000"/>
                </a:solidFill>
                <a:effectLst/>
                <a:latin typeface="Times New Roman" panose="02020603050405020304" pitchFamily="18" charset="0"/>
                <a:ea typeface="Calibri" panose="020F0502020204030204" pitchFamily="34" charset="0"/>
              </a:rPr>
              <a:t> Moïse dit au peuple : « Souvenez-vous de ce jour, le jour de votre sortie du pays d’Égypte, la maison d’esclavage, car c’est par la force de sa main que le Seigneur vous en a fait sortir. On ne mangera pas de pain levé, ce jour-là.</a:t>
            </a:r>
            <a:endParaRPr lang="fr-FR" sz="3200" dirty="0">
              <a:effectLst/>
              <a:latin typeface="Calibri" panose="020F0502020204030204" pitchFamily="34" charset="0"/>
              <a:ea typeface="Calibri" panose="020F0502020204030204" pitchFamily="34" charset="0"/>
            </a:endParaRPr>
          </a:p>
        </p:txBody>
      </p:sp>
      <p:sp>
        <p:nvSpPr>
          <p:cNvPr id="2" name="ZoneTexte 1">
            <a:extLst>
              <a:ext uri="{FF2B5EF4-FFF2-40B4-BE49-F238E27FC236}">
                <a16:creationId xmlns:a16="http://schemas.microsoft.com/office/drawing/2014/main" id="{E13BF9B6-2340-5716-25A2-4A999060C265}"/>
              </a:ext>
            </a:extLst>
          </p:cNvPr>
          <p:cNvSpPr txBox="1"/>
          <p:nvPr/>
        </p:nvSpPr>
        <p:spPr>
          <a:xfrm>
            <a:off x="-702023" y="243150"/>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maître d’un domaine</a:t>
            </a:r>
            <a:endParaRPr lang="fr-FR" dirty="0"/>
          </a:p>
        </p:txBody>
      </p:sp>
      <p:sp>
        <p:nvSpPr>
          <p:cNvPr id="3" name="Espace réservé du numéro de diapositive 2">
            <a:extLst>
              <a:ext uri="{FF2B5EF4-FFF2-40B4-BE49-F238E27FC236}">
                <a16:creationId xmlns:a16="http://schemas.microsoft.com/office/drawing/2014/main" id="{3478886A-6620-D461-A54A-13D9281F15EE}"/>
              </a:ext>
            </a:extLst>
          </p:cNvPr>
          <p:cNvSpPr>
            <a:spLocks noGrp="1"/>
          </p:cNvSpPr>
          <p:nvPr>
            <p:ph type="sldNum" sz="quarter" idx="12"/>
          </p:nvPr>
        </p:nvSpPr>
        <p:spPr/>
        <p:txBody>
          <a:bodyPr/>
          <a:lstStyle/>
          <a:p>
            <a:fld id="{CF70008A-A0B5-4A2F-AE10-819E4AFD28BB}" type="slidenum">
              <a:rPr lang="fr-FR" smtClean="0"/>
              <a:pPr/>
              <a:t>17</a:t>
            </a:fld>
            <a:endParaRPr lang="fr-FR"/>
          </a:p>
        </p:txBody>
      </p:sp>
    </p:spTree>
    <p:extLst>
      <p:ext uri="{BB962C8B-B14F-4D97-AF65-F5344CB8AC3E}">
        <p14:creationId xmlns:p14="http://schemas.microsoft.com/office/powerpoint/2010/main" val="395631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448004" y="683645"/>
            <a:ext cx="11477340" cy="635162"/>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effectLst/>
                <a:latin typeface="Times New Roman" panose="02020603050405020304" pitchFamily="18" charset="0"/>
                <a:ea typeface="Calibri" panose="020F0502020204030204" pitchFamily="34" charset="0"/>
              </a:rPr>
              <a:t>Dans la bible, le maître est souvent le maître de famille ou de communauté. </a:t>
            </a:r>
            <a:endParaRPr lang="fr-FR" sz="2800" dirty="0">
              <a:solidFill>
                <a:schemeClr val="tx1"/>
              </a:solidFill>
            </a:endParaRPr>
          </a:p>
        </p:txBody>
      </p:sp>
      <p:sp>
        <p:nvSpPr>
          <p:cNvPr id="7" name="Rectangle : coins arrondis 6">
            <a:extLst>
              <a:ext uri="{FF2B5EF4-FFF2-40B4-BE49-F238E27FC236}">
                <a16:creationId xmlns:a16="http://schemas.microsoft.com/office/drawing/2014/main" id="{58166140-8C29-5D2D-0629-A21A31684B72}"/>
              </a:ext>
            </a:extLst>
          </p:cNvPr>
          <p:cNvSpPr/>
          <p:nvPr/>
        </p:nvSpPr>
        <p:spPr>
          <a:xfrm>
            <a:off x="448005" y="1618726"/>
            <a:ext cx="11477339" cy="132155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Times New Roman" panose="02020603050405020304" pitchFamily="18" charset="0"/>
                <a:cs typeface="Times New Roman" panose="02020603050405020304" pitchFamily="18" charset="0"/>
              </a:rPr>
              <a:t>Mais d’autres images en grand nombre, emploient ce terme de maison ; ainsi l’Egypte est-elle la « maison de servitude ». Il faut en sortir, être libéré de cette maison-là. </a:t>
            </a:r>
          </a:p>
        </p:txBody>
      </p:sp>
      <p:sp>
        <p:nvSpPr>
          <p:cNvPr id="16" name="Rectangle : coins arrondis 15">
            <a:extLst>
              <a:ext uri="{FF2B5EF4-FFF2-40B4-BE49-F238E27FC236}">
                <a16:creationId xmlns:a16="http://schemas.microsoft.com/office/drawing/2014/main" id="{91B4C6FD-8490-69EB-75F1-39F3A6C0DB54}"/>
              </a:ext>
            </a:extLst>
          </p:cNvPr>
          <p:cNvSpPr/>
          <p:nvPr/>
        </p:nvSpPr>
        <p:spPr>
          <a:xfrm>
            <a:off x="448004" y="3222194"/>
            <a:ext cx="11352427" cy="172558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800" dirty="0">
                <a:solidFill>
                  <a:srgbClr val="000000"/>
                </a:solidFill>
                <a:latin typeface="Times New Roman" panose="02020603050405020304" pitchFamily="18" charset="0"/>
                <a:ea typeface="Calibri" panose="020F0502020204030204" pitchFamily="34" charset="0"/>
              </a:rPr>
              <a:t>Pour Saint Paul, le corps mortel est comparé à une tente, donc à une maison fragile, provisoire ; tandis que le corps céleste futur est désigné comme étant la maison éternelle du ciel.</a:t>
            </a:r>
            <a:endParaRPr lang="fr-FR" sz="2400" dirty="0">
              <a:latin typeface="Calibri" panose="020F0502020204030204" pitchFamily="34" charset="0"/>
              <a:ea typeface="Calibri" panose="020F0502020204030204" pitchFamily="34" charset="0"/>
            </a:endParaRPr>
          </a:p>
        </p:txBody>
      </p:sp>
      <p:sp>
        <p:nvSpPr>
          <p:cNvPr id="8" name="Rectangle : coins arrondis 7">
            <a:extLst>
              <a:ext uri="{FF2B5EF4-FFF2-40B4-BE49-F238E27FC236}">
                <a16:creationId xmlns:a16="http://schemas.microsoft.com/office/drawing/2014/main" id="{0C6445FA-3280-9681-19B5-DB3150EA0BE9}"/>
              </a:ext>
            </a:extLst>
          </p:cNvPr>
          <p:cNvSpPr/>
          <p:nvPr/>
        </p:nvSpPr>
        <p:spPr>
          <a:xfrm>
            <a:off x="448131" y="5265800"/>
            <a:ext cx="11352427" cy="1434529"/>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rgbClr val="000000"/>
                </a:solidFill>
                <a:latin typeface="Times New Roman" panose="02020603050405020304" pitchFamily="18" charset="0"/>
                <a:ea typeface="Calibri" panose="020F0502020204030204" pitchFamily="34" charset="0"/>
              </a:rPr>
              <a:t>Cette parabole parlerait-elle donc de notre demeure intérieure, demeure de Dieu, de celui qui est notre maître ? </a:t>
            </a:r>
            <a:endParaRPr lang="fr-FR" sz="2800" b="1" dirty="0">
              <a:solidFill>
                <a:srgbClr val="FFC000"/>
              </a:solidFill>
            </a:endParaRPr>
          </a:p>
        </p:txBody>
      </p:sp>
      <p:sp>
        <p:nvSpPr>
          <p:cNvPr id="2" name="ZoneTexte 1">
            <a:extLst>
              <a:ext uri="{FF2B5EF4-FFF2-40B4-BE49-F238E27FC236}">
                <a16:creationId xmlns:a16="http://schemas.microsoft.com/office/drawing/2014/main" id="{72B26DB8-CB18-2FD8-29C2-7321ABD416D3}"/>
              </a:ext>
            </a:extLst>
          </p:cNvPr>
          <p:cNvSpPr txBox="1"/>
          <p:nvPr/>
        </p:nvSpPr>
        <p:spPr>
          <a:xfrm>
            <a:off x="-702023" y="243150"/>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maître d’un domaine</a:t>
            </a:r>
            <a:endParaRPr lang="fr-FR" dirty="0"/>
          </a:p>
        </p:txBody>
      </p:sp>
      <p:sp>
        <p:nvSpPr>
          <p:cNvPr id="4" name="Espace réservé du numéro de diapositive 3">
            <a:extLst>
              <a:ext uri="{FF2B5EF4-FFF2-40B4-BE49-F238E27FC236}">
                <a16:creationId xmlns:a16="http://schemas.microsoft.com/office/drawing/2014/main" id="{E1564234-B713-3514-6CE8-2520715E0F41}"/>
              </a:ext>
            </a:extLst>
          </p:cNvPr>
          <p:cNvSpPr>
            <a:spLocks noGrp="1"/>
          </p:cNvSpPr>
          <p:nvPr>
            <p:ph type="sldNum" sz="quarter" idx="12"/>
          </p:nvPr>
        </p:nvSpPr>
        <p:spPr/>
        <p:txBody>
          <a:bodyPr/>
          <a:lstStyle/>
          <a:p>
            <a:fld id="{CF70008A-A0B5-4A2F-AE10-819E4AFD28BB}" type="slidenum">
              <a:rPr lang="fr-FR" smtClean="0"/>
              <a:pPr/>
              <a:t>18</a:t>
            </a:fld>
            <a:endParaRPr lang="fr-FR"/>
          </a:p>
        </p:txBody>
      </p:sp>
      <p:pic>
        <p:nvPicPr>
          <p:cNvPr id="6" name="Image 5">
            <a:extLst>
              <a:ext uri="{FF2B5EF4-FFF2-40B4-BE49-F238E27FC236}">
                <a16:creationId xmlns:a16="http://schemas.microsoft.com/office/drawing/2014/main" id="{864FC222-9B7E-D0D2-59D1-CC311FE83E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42" y="4479664"/>
            <a:ext cx="1250927" cy="1021315"/>
          </a:xfrm>
          <a:prstGeom prst="rect">
            <a:avLst/>
          </a:prstGeom>
        </p:spPr>
      </p:pic>
    </p:spTree>
    <p:extLst>
      <p:ext uri="{BB962C8B-B14F-4D97-AF65-F5344CB8AC3E}">
        <p14:creationId xmlns:p14="http://schemas.microsoft.com/office/powerpoint/2010/main" val="83014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1738909" y="4334278"/>
            <a:ext cx="8521832" cy="143287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tx1"/>
                </a:solidFill>
                <a:latin typeface="Times New Roman" panose="02020603050405020304" pitchFamily="18" charset="0"/>
                <a:cs typeface="Times New Roman" panose="02020603050405020304" pitchFamily="18" charset="0"/>
              </a:rPr>
              <a:t>Le royaume est comparé à quelqu’un, à un maître qui sort</a:t>
            </a:r>
          </a:p>
        </p:txBody>
      </p:sp>
      <p:sp>
        <p:nvSpPr>
          <p:cNvPr id="2" name="Rectangle : coins arrondis 1">
            <a:extLst>
              <a:ext uri="{FF2B5EF4-FFF2-40B4-BE49-F238E27FC236}">
                <a16:creationId xmlns:a16="http://schemas.microsoft.com/office/drawing/2014/main" id="{C0C2A241-5A53-189B-8735-763D8184B378}"/>
              </a:ext>
            </a:extLst>
          </p:cNvPr>
          <p:cNvSpPr/>
          <p:nvPr/>
        </p:nvSpPr>
        <p:spPr>
          <a:xfrm>
            <a:off x="1738909" y="1481345"/>
            <a:ext cx="8521832" cy="143287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tx1"/>
                </a:solidFill>
                <a:latin typeface="Times New Roman" panose="02020603050405020304" pitchFamily="18" charset="0"/>
                <a:cs typeface="Times New Roman" panose="02020603050405020304" pitchFamily="18" charset="0"/>
              </a:rPr>
              <a:t>Sortir : </a:t>
            </a:r>
            <a:r>
              <a:rPr lang="fr-FR" sz="3600" dirty="0" err="1">
                <a:solidFill>
                  <a:schemeClr val="tx1"/>
                </a:solidFill>
                <a:latin typeface="Times New Roman" panose="02020603050405020304" pitchFamily="18" charset="0"/>
                <a:cs typeface="Times New Roman" panose="02020603050405020304" pitchFamily="18" charset="0"/>
              </a:rPr>
              <a:t>exerchomai</a:t>
            </a:r>
            <a:r>
              <a:rPr lang="fr-FR" sz="3600" dirty="0">
                <a:solidFill>
                  <a:schemeClr val="tx1"/>
                </a:solidFill>
                <a:latin typeface="Times New Roman" panose="02020603050405020304" pitchFamily="18" charset="0"/>
                <a:cs typeface="Times New Roman" panose="02020603050405020304" pitchFamily="18" charset="0"/>
              </a:rPr>
              <a:t>, en grec, aller hors de, sortir, s’avancer. </a:t>
            </a:r>
          </a:p>
        </p:txBody>
      </p:sp>
      <p:sp>
        <p:nvSpPr>
          <p:cNvPr id="3" name="ZoneTexte 2">
            <a:extLst>
              <a:ext uri="{FF2B5EF4-FFF2-40B4-BE49-F238E27FC236}">
                <a16:creationId xmlns:a16="http://schemas.microsoft.com/office/drawing/2014/main" id="{45AE5FC2-40D7-1CC3-4E0F-531F6B9B7579}"/>
              </a:ext>
            </a:extLst>
          </p:cNvPr>
          <p:cNvSpPr txBox="1"/>
          <p:nvPr/>
        </p:nvSpPr>
        <p:spPr>
          <a:xfrm>
            <a:off x="-702023" y="243150"/>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sortit</a:t>
            </a:r>
            <a:endParaRPr lang="fr-FR" dirty="0"/>
          </a:p>
        </p:txBody>
      </p:sp>
      <p:sp>
        <p:nvSpPr>
          <p:cNvPr id="4" name="Espace réservé du numéro de diapositive 3">
            <a:extLst>
              <a:ext uri="{FF2B5EF4-FFF2-40B4-BE49-F238E27FC236}">
                <a16:creationId xmlns:a16="http://schemas.microsoft.com/office/drawing/2014/main" id="{B6D165B3-9FAE-CC01-EB32-81EC44A14CDC}"/>
              </a:ext>
            </a:extLst>
          </p:cNvPr>
          <p:cNvSpPr>
            <a:spLocks noGrp="1"/>
          </p:cNvSpPr>
          <p:nvPr>
            <p:ph type="sldNum" sz="quarter" idx="12"/>
          </p:nvPr>
        </p:nvSpPr>
        <p:spPr/>
        <p:txBody>
          <a:bodyPr/>
          <a:lstStyle/>
          <a:p>
            <a:fld id="{CF70008A-A0B5-4A2F-AE10-819E4AFD28BB}" type="slidenum">
              <a:rPr lang="fr-FR" smtClean="0"/>
              <a:pPr/>
              <a:t>19</a:t>
            </a:fld>
            <a:endParaRPr lang="fr-FR"/>
          </a:p>
        </p:txBody>
      </p:sp>
      <p:pic>
        <p:nvPicPr>
          <p:cNvPr id="7" name="Image 6">
            <a:extLst>
              <a:ext uri="{FF2B5EF4-FFF2-40B4-BE49-F238E27FC236}">
                <a16:creationId xmlns:a16="http://schemas.microsoft.com/office/drawing/2014/main" id="{1EFAD2D1-D653-331A-97CA-CF2C16E3CF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30" y="1673524"/>
            <a:ext cx="1636779" cy="3377191"/>
          </a:xfrm>
          <a:prstGeom prst="rect">
            <a:avLst/>
          </a:prstGeom>
        </p:spPr>
      </p:pic>
    </p:spTree>
    <p:extLst>
      <p:ext uri="{BB962C8B-B14F-4D97-AF65-F5344CB8AC3E}">
        <p14:creationId xmlns:p14="http://schemas.microsoft.com/office/powerpoint/2010/main" val="3779437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1A567FC5-479D-A503-D5B4-3F9787E4185A}"/>
              </a:ext>
            </a:extLst>
          </p:cNvPr>
          <p:cNvSpPr txBox="1"/>
          <p:nvPr/>
        </p:nvSpPr>
        <p:spPr>
          <a:xfrm>
            <a:off x="353736" y="472880"/>
            <a:ext cx="11350304" cy="5802101"/>
          </a:xfrm>
          <a:prstGeom prst="rect">
            <a:avLst/>
          </a:prstGeom>
          <a:noFill/>
        </p:spPr>
        <p:txBody>
          <a:bodyPr wrap="square">
            <a:spAutoFit/>
          </a:bodyPr>
          <a:lstStyle/>
          <a:p>
            <a:pPr>
              <a:lnSpc>
                <a:spcPct val="115000"/>
              </a:lnSpc>
              <a:spcAft>
                <a:spcPts val="1000"/>
              </a:spcAft>
            </a:pPr>
            <a:r>
              <a:rPr lang="fr-FR" sz="1800" b="1" dirty="0">
                <a:effectLst/>
                <a:latin typeface="Times New Roman" panose="02020603050405020304" pitchFamily="18" charset="0"/>
                <a:ea typeface="Calibri" panose="020F0502020204030204" pitchFamily="34" charset="0"/>
              </a:rPr>
              <a:t>Matthieu 19, 30 à 20, 1-16 La parabole des ouvriers à la vigne </a:t>
            </a:r>
            <a:r>
              <a:rPr lang="fr-FR" b="1" dirty="0">
                <a:latin typeface="Times New Roman" panose="02020603050405020304" pitchFamily="18" charset="0"/>
              </a:rPr>
              <a:t>(Traduction liturgique)</a:t>
            </a:r>
          </a:p>
          <a:p>
            <a:r>
              <a:rPr lang="fr-FR" sz="1800" b="1" dirty="0">
                <a:solidFill>
                  <a:srgbClr val="BF2329"/>
                </a:solidFill>
                <a:effectLst/>
                <a:latin typeface="Times New Roman" panose="02020603050405020304" pitchFamily="18" charset="0"/>
                <a:ea typeface="Times New Roman" panose="02020603050405020304" pitchFamily="18" charset="0"/>
              </a:rPr>
              <a:t> 19, 30</a:t>
            </a:r>
            <a:r>
              <a:rPr lang="fr-FR" sz="1800" dirty="0">
                <a:solidFill>
                  <a:srgbClr val="333333"/>
                </a:solidFill>
                <a:effectLst/>
                <a:latin typeface="Times New Roman" panose="02020603050405020304" pitchFamily="18" charset="0"/>
                <a:ea typeface="Times New Roman" panose="02020603050405020304" pitchFamily="18" charset="0"/>
              </a:rPr>
              <a:t> </a:t>
            </a:r>
            <a:r>
              <a:rPr lang="fr-FR" sz="1800" dirty="0">
                <a:solidFill>
                  <a:srgbClr val="FF0000"/>
                </a:solidFill>
                <a:effectLst/>
                <a:latin typeface="Times New Roman" panose="02020603050405020304" pitchFamily="18" charset="0"/>
                <a:ea typeface="Times New Roman" panose="02020603050405020304" pitchFamily="18" charset="0"/>
              </a:rPr>
              <a:t>Beaucoup de premiers seront derniers</a:t>
            </a:r>
            <a:r>
              <a:rPr lang="fr-FR" sz="1800" dirty="0">
                <a:solidFill>
                  <a:srgbClr val="333333"/>
                </a:solidFill>
                <a:effectLst/>
                <a:latin typeface="Times New Roman" panose="02020603050405020304" pitchFamily="18" charset="0"/>
                <a:ea typeface="Times New Roman" panose="02020603050405020304" pitchFamily="18" charset="0"/>
              </a:rPr>
              <a:t>, beaucoup de derniers seront premiers.</a:t>
            </a:r>
            <a:endParaRPr lang="fr-FR" sz="1800" dirty="0">
              <a:effectLst/>
              <a:latin typeface="Times New Roman" panose="02020603050405020304" pitchFamily="18" charset="0"/>
              <a:ea typeface="Times New Roman" panose="02020603050405020304" pitchFamily="18" charset="0"/>
            </a:endParaRPr>
          </a:p>
          <a:p>
            <a:r>
              <a:rPr lang="fr-FR" sz="1800" b="1" dirty="0">
                <a:solidFill>
                  <a:srgbClr val="BF2329"/>
                </a:solidFill>
                <a:effectLst/>
                <a:latin typeface="Times New Roman" panose="02020603050405020304" pitchFamily="18" charset="0"/>
                <a:ea typeface="Times New Roman" panose="02020603050405020304" pitchFamily="18" charset="0"/>
              </a:rPr>
              <a:t> 20, 01</a:t>
            </a:r>
            <a:r>
              <a:rPr lang="fr-FR" sz="1800" dirty="0">
                <a:solidFill>
                  <a:srgbClr val="333333"/>
                </a:solidFill>
                <a:effectLst/>
                <a:latin typeface="Times New Roman" panose="02020603050405020304" pitchFamily="18" charset="0"/>
                <a:ea typeface="Times New Roman" panose="02020603050405020304" pitchFamily="18" charset="0"/>
              </a:rPr>
              <a:t> « En effet, </a:t>
            </a:r>
            <a:r>
              <a:rPr lang="fr-FR" sz="1800" dirty="0">
                <a:solidFill>
                  <a:srgbClr val="FF0000"/>
                </a:solidFill>
                <a:effectLst/>
                <a:latin typeface="Times New Roman" panose="02020603050405020304" pitchFamily="18" charset="0"/>
                <a:ea typeface="Times New Roman" panose="02020603050405020304" pitchFamily="18" charset="0"/>
              </a:rPr>
              <a:t>le royaume des Cieux </a:t>
            </a:r>
            <a:r>
              <a:rPr lang="fr-FR" sz="1800" dirty="0">
                <a:solidFill>
                  <a:srgbClr val="333333"/>
                </a:solidFill>
                <a:effectLst/>
                <a:latin typeface="Times New Roman" panose="02020603050405020304" pitchFamily="18" charset="0"/>
                <a:ea typeface="Times New Roman" panose="02020603050405020304" pitchFamily="18" charset="0"/>
              </a:rPr>
              <a:t>est </a:t>
            </a:r>
            <a:r>
              <a:rPr lang="fr-FR" sz="1800" dirty="0">
                <a:solidFill>
                  <a:srgbClr val="FF0000"/>
                </a:solidFill>
                <a:effectLst/>
                <a:latin typeface="Times New Roman" panose="02020603050405020304" pitchFamily="18" charset="0"/>
                <a:ea typeface="Times New Roman" panose="02020603050405020304" pitchFamily="18" charset="0"/>
              </a:rPr>
              <a:t>comparable</a:t>
            </a:r>
            <a:r>
              <a:rPr lang="fr-FR" sz="1800" dirty="0">
                <a:solidFill>
                  <a:srgbClr val="333333"/>
                </a:solidFill>
                <a:effectLst/>
                <a:latin typeface="Times New Roman" panose="02020603050405020304" pitchFamily="18" charset="0"/>
                <a:ea typeface="Times New Roman" panose="02020603050405020304" pitchFamily="18" charset="0"/>
              </a:rPr>
              <a:t> au </a:t>
            </a:r>
            <a:r>
              <a:rPr lang="fr-FR" sz="1800" dirty="0">
                <a:solidFill>
                  <a:srgbClr val="FF0000"/>
                </a:solidFill>
                <a:effectLst/>
                <a:latin typeface="Times New Roman" panose="02020603050405020304" pitchFamily="18" charset="0"/>
                <a:ea typeface="Times New Roman" panose="02020603050405020304" pitchFamily="18" charset="0"/>
              </a:rPr>
              <a:t>maître d’un domaine</a:t>
            </a:r>
            <a:r>
              <a:rPr lang="fr-FR" sz="1800" dirty="0">
                <a:solidFill>
                  <a:srgbClr val="333333"/>
                </a:solidFill>
                <a:effectLst/>
                <a:latin typeface="Times New Roman" panose="02020603050405020304" pitchFamily="18" charset="0"/>
                <a:ea typeface="Times New Roman" panose="02020603050405020304" pitchFamily="18" charset="0"/>
              </a:rPr>
              <a:t> qui </a:t>
            </a:r>
            <a:r>
              <a:rPr lang="fr-FR" sz="1800" dirty="0">
                <a:solidFill>
                  <a:srgbClr val="FF0000"/>
                </a:solidFill>
                <a:effectLst/>
                <a:latin typeface="Times New Roman" panose="02020603050405020304" pitchFamily="18" charset="0"/>
                <a:ea typeface="Times New Roman" panose="02020603050405020304" pitchFamily="18" charset="0"/>
              </a:rPr>
              <a:t>sortit dès le matin </a:t>
            </a:r>
            <a:r>
              <a:rPr lang="fr-FR" sz="1800" dirty="0">
                <a:solidFill>
                  <a:srgbClr val="333333"/>
                </a:solidFill>
                <a:effectLst/>
                <a:latin typeface="Times New Roman" panose="02020603050405020304" pitchFamily="18" charset="0"/>
                <a:ea typeface="Times New Roman" panose="02020603050405020304" pitchFamily="18" charset="0"/>
              </a:rPr>
              <a:t>afin d’</a:t>
            </a:r>
            <a:r>
              <a:rPr lang="fr-FR" sz="1800" dirty="0">
                <a:solidFill>
                  <a:srgbClr val="FF0000"/>
                </a:solidFill>
                <a:effectLst/>
                <a:latin typeface="Times New Roman" panose="02020603050405020304" pitchFamily="18" charset="0"/>
                <a:ea typeface="Times New Roman" panose="02020603050405020304" pitchFamily="18" charset="0"/>
              </a:rPr>
              <a:t>embaucher</a:t>
            </a:r>
            <a:r>
              <a:rPr lang="fr-FR" sz="1800" dirty="0">
                <a:solidFill>
                  <a:srgbClr val="333333"/>
                </a:solidFill>
                <a:effectLst/>
                <a:latin typeface="Times New Roman" panose="02020603050405020304" pitchFamily="18" charset="0"/>
                <a:ea typeface="Times New Roman" panose="02020603050405020304" pitchFamily="18" charset="0"/>
              </a:rPr>
              <a:t> des ouvriers pour sa </a:t>
            </a:r>
            <a:r>
              <a:rPr lang="fr-FR" sz="1800" dirty="0">
                <a:solidFill>
                  <a:srgbClr val="FF0000"/>
                </a:solidFill>
                <a:effectLst/>
                <a:latin typeface="Times New Roman" panose="02020603050405020304" pitchFamily="18" charset="0"/>
                <a:ea typeface="Times New Roman" panose="02020603050405020304" pitchFamily="18" charset="0"/>
              </a:rPr>
              <a:t>vigne</a:t>
            </a:r>
            <a:r>
              <a:rPr lang="fr-FR" sz="1800" dirty="0">
                <a:solidFill>
                  <a:srgbClr val="333333"/>
                </a:solidFill>
                <a:effectLst/>
                <a:latin typeface="Times New Roman" panose="02020603050405020304" pitchFamily="18" charset="0"/>
                <a:ea typeface="Times New Roman" panose="02020603050405020304" pitchFamily="18" charset="0"/>
              </a:rPr>
              <a:t>.</a:t>
            </a:r>
            <a:endParaRPr lang="fr-FR" sz="1800" dirty="0">
              <a:effectLst/>
              <a:latin typeface="Times New Roman" panose="02020603050405020304" pitchFamily="18" charset="0"/>
              <a:ea typeface="Times New Roman" panose="02020603050405020304" pitchFamily="18" charset="0"/>
            </a:endParaRPr>
          </a:p>
          <a:p>
            <a:r>
              <a:rPr lang="fr-FR" sz="1800" b="1" dirty="0">
                <a:solidFill>
                  <a:srgbClr val="BF2329"/>
                </a:solidFill>
                <a:effectLst/>
                <a:latin typeface="Times New Roman" panose="02020603050405020304" pitchFamily="18" charset="0"/>
                <a:ea typeface="Times New Roman" panose="02020603050405020304" pitchFamily="18" charset="0"/>
              </a:rPr>
              <a:t>02</a:t>
            </a:r>
            <a:r>
              <a:rPr lang="fr-FR" sz="1800" dirty="0">
                <a:solidFill>
                  <a:srgbClr val="333333"/>
                </a:solidFill>
                <a:effectLst/>
                <a:latin typeface="Times New Roman" panose="02020603050405020304" pitchFamily="18" charset="0"/>
                <a:ea typeface="Times New Roman" panose="02020603050405020304" pitchFamily="18" charset="0"/>
              </a:rPr>
              <a:t> </a:t>
            </a:r>
            <a:r>
              <a:rPr lang="fr-FR" sz="1800" dirty="0">
                <a:solidFill>
                  <a:srgbClr val="FF0000"/>
                </a:solidFill>
                <a:effectLst/>
                <a:latin typeface="Times New Roman" panose="02020603050405020304" pitchFamily="18" charset="0"/>
                <a:ea typeface="Times New Roman" panose="02020603050405020304" pitchFamily="18" charset="0"/>
              </a:rPr>
              <a:t>Il se mit d’accord avec eux </a:t>
            </a:r>
            <a:r>
              <a:rPr lang="fr-FR" sz="1800" dirty="0">
                <a:solidFill>
                  <a:srgbClr val="333333"/>
                </a:solidFill>
                <a:effectLst/>
                <a:latin typeface="Times New Roman" panose="02020603050405020304" pitchFamily="18" charset="0"/>
                <a:ea typeface="Times New Roman" panose="02020603050405020304" pitchFamily="18" charset="0"/>
              </a:rPr>
              <a:t>sur le salaire de la journée : </a:t>
            </a:r>
            <a:r>
              <a:rPr lang="fr-FR" sz="1800" dirty="0">
                <a:solidFill>
                  <a:srgbClr val="FF0000"/>
                </a:solidFill>
                <a:effectLst/>
                <a:latin typeface="Times New Roman" panose="02020603050405020304" pitchFamily="18" charset="0"/>
                <a:ea typeface="Times New Roman" panose="02020603050405020304" pitchFamily="18" charset="0"/>
              </a:rPr>
              <a:t>un denier</a:t>
            </a:r>
            <a:r>
              <a:rPr lang="fr-FR" sz="1800" dirty="0">
                <a:solidFill>
                  <a:srgbClr val="333333"/>
                </a:solidFill>
                <a:effectLst/>
                <a:latin typeface="Times New Roman" panose="02020603050405020304" pitchFamily="18" charset="0"/>
                <a:ea typeface="Times New Roman" panose="02020603050405020304" pitchFamily="18" charset="0"/>
              </a:rPr>
              <a:t>, c’est-à-dire une pièce d’argent, et il les envoya à sa vigne.</a:t>
            </a:r>
            <a:endParaRPr lang="fr-FR" sz="1800" dirty="0">
              <a:effectLst/>
              <a:latin typeface="Times New Roman" panose="02020603050405020304" pitchFamily="18" charset="0"/>
              <a:ea typeface="Times New Roman" panose="02020603050405020304" pitchFamily="18" charset="0"/>
            </a:endParaRPr>
          </a:p>
          <a:p>
            <a:r>
              <a:rPr lang="fr-FR" sz="1800" b="1" dirty="0">
                <a:solidFill>
                  <a:srgbClr val="BF2329"/>
                </a:solidFill>
                <a:effectLst/>
                <a:latin typeface="Times New Roman" panose="02020603050405020304" pitchFamily="18" charset="0"/>
                <a:ea typeface="Times New Roman" panose="02020603050405020304" pitchFamily="18" charset="0"/>
              </a:rPr>
              <a:t>03</a:t>
            </a:r>
            <a:r>
              <a:rPr lang="fr-FR" sz="1800" dirty="0">
                <a:solidFill>
                  <a:srgbClr val="333333"/>
                </a:solidFill>
                <a:effectLst/>
                <a:latin typeface="Times New Roman" panose="02020603050405020304" pitchFamily="18" charset="0"/>
                <a:ea typeface="Times New Roman" panose="02020603050405020304" pitchFamily="18" charset="0"/>
              </a:rPr>
              <a:t> Sorti vers </a:t>
            </a:r>
            <a:r>
              <a:rPr lang="fr-FR" sz="1800" dirty="0">
                <a:solidFill>
                  <a:srgbClr val="FF0000"/>
                </a:solidFill>
                <a:effectLst/>
                <a:latin typeface="Times New Roman" panose="02020603050405020304" pitchFamily="18" charset="0"/>
                <a:ea typeface="Times New Roman" panose="02020603050405020304" pitchFamily="18" charset="0"/>
              </a:rPr>
              <a:t>neuf heures</a:t>
            </a:r>
            <a:r>
              <a:rPr lang="fr-FR" sz="1800" dirty="0">
                <a:solidFill>
                  <a:srgbClr val="333333"/>
                </a:solidFill>
                <a:effectLst/>
                <a:latin typeface="Times New Roman" panose="02020603050405020304" pitchFamily="18" charset="0"/>
                <a:ea typeface="Times New Roman" panose="02020603050405020304" pitchFamily="18" charset="0"/>
              </a:rPr>
              <a:t>, il en vit d’autres qui étaient là, sur la place, sans rien faire.</a:t>
            </a:r>
            <a:endParaRPr lang="fr-FR" sz="1800" dirty="0">
              <a:effectLst/>
              <a:latin typeface="Times New Roman" panose="02020603050405020304" pitchFamily="18" charset="0"/>
              <a:ea typeface="Times New Roman" panose="02020603050405020304" pitchFamily="18" charset="0"/>
            </a:endParaRPr>
          </a:p>
          <a:p>
            <a:r>
              <a:rPr lang="fr-FR" sz="1800" b="1" dirty="0">
                <a:solidFill>
                  <a:srgbClr val="BF2329"/>
                </a:solidFill>
                <a:effectLst/>
                <a:latin typeface="Times New Roman" panose="02020603050405020304" pitchFamily="18" charset="0"/>
                <a:ea typeface="Times New Roman" panose="02020603050405020304" pitchFamily="18" charset="0"/>
              </a:rPr>
              <a:t>04</a:t>
            </a:r>
            <a:r>
              <a:rPr lang="fr-FR" sz="1800" dirty="0">
                <a:solidFill>
                  <a:srgbClr val="333333"/>
                </a:solidFill>
                <a:effectLst/>
                <a:latin typeface="Times New Roman" panose="02020603050405020304" pitchFamily="18" charset="0"/>
                <a:ea typeface="Times New Roman" panose="02020603050405020304" pitchFamily="18" charset="0"/>
              </a:rPr>
              <a:t> Et à ceux-là, il dit : “</a:t>
            </a:r>
            <a:r>
              <a:rPr lang="fr-FR" sz="1800" dirty="0">
                <a:solidFill>
                  <a:srgbClr val="FF0000"/>
                </a:solidFill>
                <a:effectLst/>
                <a:latin typeface="Times New Roman" panose="02020603050405020304" pitchFamily="18" charset="0"/>
                <a:ea typeface="Times New Roman" panose="02020603050405020304" pitchFamily="18" charset="0"/>
              </a:rPr>
              <a:t>Allez à ma vigne</a:t>
            </a:r>
            <a:r>
              <a:rPr lang="fr-FR" sz="1800" dirty="0">
                <a:solidFill>
                  <a:srgbClr val="333333"/>
                </a:solidFill>
                <a:effectLst/>
                <a:latin typeface="Times New Roman" panose="02020603050405020304" pitchFamily="18" charset="0"/>
                <a:ea typeface="Times New Roman" panose="02020603050405020304" pitchFamily="18" charset="0"/>
              </a:rPr>
              <a:t>, vous aussi, et je vous donnerai </a:t>
            </a:r>
            <a:r>
              <a:rPr lang="fr-FR" sz="1800" dirty="0">
                <a:solidFill>
                  <a:srgbClr val="FF0000"/>
                </a:solidFill>
                <a:effectLst/>
                <a:latin typeface="Times New Roman" panose="02020603050405020304" pitchFamily="18" charset="0"/>
                <a:ea typeface="Times New Roman" panose="02020603050405020304" pitchFamily="18" charset="0"/>
              </a:rPr>
              <a:t>ce qui est juste</a:t>
            </a:r>
            <a:r>
              <a:rPr lang="fr-FR" sz="1800" dirty="0">
                <a:solidFill>
                  <a:srgbClr val="333333"/>
                </a:solidFill>
                <a:effectLst/>
                <a:latin typeface="Times New Roman" panose="02020603050405020304" pitchFamily="18" charset="0"/>
                <a:ea typeface="Times New Roman" panose="02020603050405020304" pitchFamily="18" charset="0"/>
              </a:rPr>
              <a:t>.”</a:t>
            </a:r>
            <a:endParaRPr lang="fr-FR" sz="1800" dirty="0">
              <a:effectLst/>
              <a:latin typeface="Times New Roman" panose="02020603050405020304" pitchFamily="18" charset="0"/>
              <a:ea typeface="Times New Roman" panose="02020603050405020304" pitchFamily="18" charset="0"/>
            </a:endParaRPr>
          </a:p>
          <a:p>
            <a:r>
              <a:rPr lang="fr-FR" sz="1800" b="1" dirty="0">
                <a:solidFill>
                  <a:srgbClr val="BF2329"/>
                </a:solidFill>
                <a:effectLst/>
                <a:latin typeface="Times New Roman" panose="02020603050405020304" pitchFamily="18" charset="0"/>
                <a:ea typeface="Times New Roman" panose="02020603050405020304" pitchFamily="18" charset="0"/>
              </a:rPr>
              <a:t>05</a:t>
            </a:r>
            <a:r>
              <a:rPr lang="fr-FR" sz="1800" dirty="0">
                <a:solidFill>
                  <a:srgbClr val="333333"/>
                </a:solidFill>
                <a:effectLst/>
                <a:latin typeface="Times New Roman" panose="02020603050405020304" pitchFamily="18" charset="0"/>
                <a:ea typeface="Times New Roman" panose="02020603050405020304" pitchFamily="18" charset="0"/>
              </a:rPr>
              <a:t> Ils y allèrent. Il sortit de nouveau vers </a:t>
            </a:r>
            <a:r>
              <a:rPr lang="fr-FR" sz="1800" dirty="0">
                <a:solidFill>
                  <a:srgbClr val="FF0000"/>
                </a:solidFill>
                <a:effectLst/>
                <a:latin typeface="Times New Roman" panose="02020603050405020304" pitchFamily="18" charset="0"/>
                <a:ea typeface="Times New Roman" panose="02020603050405020304" pitchFamily="18" charset="0"/>
              </a:rPr>
              <a:t>midi, puis vers trois heures</a:t>
            </a:r>
            <a:r>
              <a:rPr lang="fr-FR" sz="1800" dirty="0">
                <a:solidFill>
                  <a:srgbClr val="333333"/>
                </a:solidFill>
                <a:effectLst/>
                <a:latin typeface="Times New Roman" panose="02020603050405020304" pitchFamily="18" charset="0"/>
                <a:ea typeface="Times New Roman" panose="02020603050405020304" pitchFamily="18" charset="0"/>
              </a:rPr>
              <a:t>, et fit de même.</a:t>
            </a:r>
            <a:endParaRPr lang="fr-FR" sz="1800" dirty="0">
              <a:effectLst/>
              <a:latin typeface="Times New Roman" panose="02020603050405020304" pitchFamily="18" charset="0"/>
              <a:ea typeface="Times New Roman" panose="02020603050405020304" pitchFamily="18" charset="0"/>
            </a:endParaRPr>
          </a:p>
          <a:p>
            <a:r>
              <a:rPr lang="fr-FR" sz="1800" b="1" dirty="0">
                <a:solidFill>
                  <a:srgbClr val="BF2329"/>
                </a:solidFill>
                <a:effectLst/>
                <a:latin typeface="Times New Roman" panose="02020603050405020304" pitchFamily="18" charset="0"/>
                <a:ea typeface="Times New Roman" panose="02020603050405020304" pitchFamily="18" charset="0"/>
              </a:rPr>
              <a:t>06</a:t>
            </a:r>
            <a:r>
              <a:rPr lang="fr-FR" sz="1800" dirty="0">
                <a:solidFill>
                  <a:srgbClr val="333333"/>
                </a:solidFill>
                <a:effectLst/>
                <a:latin typeface="Times New Roman" panose="02020603050405020304" pitchFamily="18" charset="0"/>
                <a:ea typeface="Times New Roman" panose="02020603050405020304" pitchFamily="18" charset="0"/>
              </a:rPr>
              <a:t> Vers </a:t>
            </a:r>
            <a:r>
              <a:rPr lang="fr-FR" sz="1800" dirty="0">
                <a:solidFill>
                  <a:srgbClr val="FF0000"/>
                </a:solidFill>
                <a:effectLst/>
                <a:latin typeface="Times New Roman" panose="02020603050405020304" pitchFamily="18" charset="0"/>
                <a:ea typeface="Times New Roman" panose="02020603050405020304" pitchFamily="18" charset="0"/>
              </a:rPr>
              <a:t>cinq heures</a:t>
            </a:r>
            <a:r>
              <a:rPr lang="fr-FR" sz="1800" dirty="0">
                <a:solidFill>
                  <a:srgbClr val="333333"/>
                </a:solidFill>
                <a:effectLst/>
                <a:latin typeface="Times New Roman" panose="02020603050405020304" pitchFamily="18" charset="0"/>
                <a:ea typeface="Times New Roman" panose="02020603050405020304" pitchFamily="18" charset="0"/>
              </a:rPr>
              <a:t>, il sortit encore, en trouva d’autres qui étaient là et leur dit : “Pourquoi êtes-vous restés là, toute la journée, sans rien faire ?”</a:t>
            </a:r>
            <a:endParaRPr lang="fr-FR" sz="1800" dirty="0">
              <a:effectLst/>
              <a:latin typeface="Times New Roman" panose="02020603050405020304" pitchFamily="18" charset="0"/>
              <a:ea typeface="Times New Roman" panose="02020603050405020304" pitchFamily="18" charset="0"/>
            </a:endParaRPr>
          </a:p>
          <a:p>
            <a:r>
              <a:rPr lang="fr-FR" sz="1800" b="1" dirty="0">
                <a:solidFill>
                  <a:srgbClr val="BF2329"/>
                </a:solidFill>
                <a:effectLst/>
                <a:latin typeface="Times New Roman" panose="02020603050405020304" pitchFamily="18" charset="0"/>
                <a:ea typeface="Times New Roman" panose="02020603050405020304" pitchFamily="18" charset="0"/>
              </a:rPr>
              <a:t>07</a:t>
            </a:r>
            <a:r>
              <a:rPr lang="fr-FR" sz="1800" dirty="0">
                <a:solidFill>
                  <a:srgbClr val="333333"/>
                </a:solidFill>
                <a:effectLst/>
                <a:latin typeface="Times New Roman" panose="02020603050405020304" pitchFamily="18" charset="0"/>
                <a:ea typeface="Times New Roman" panose="02020603050405020304" pitchFamily="18" charset="0"/>
              </a:rPr>
              <a:t> Ils lui répondirent : “Parce que personne ne nous a embauchés.” Il leur dit : “Allez à ma vigne, vous aussi.”</a:t>
            </a:r>
            <a:endParaRPr lang="fr-FR" sz="1800" dirty="0">
              <a:effectLst/>
              <a:latin typeface="Times New Roman" panose="02020603050405020304" pitchFamily="18" charset="0"/>
              <a:ea typeface="Times New Roman" panose="02020603050405020304" pitchFamily="18" charset="0"/>
            </a:endParaRPr>
          </a:p>
          <a:p>
            <a:r>
              <a:rPr lang="fr-FR" sz="1800" b="1" dirty="0">
                <a:solidFill>
                  <a:srgbClr val="BF2329"/>
                </a:solidFill>
                <a:effectLst/>
                <a:latin typeface="Times New Roman" panose="02020603050405020304" pitchFamily="18" charset="0"/>
                <a:ea typeface="Times New Roman" panose="02020603050405020304" pitchFamily="18" charset="0"/>
              </a:rPr>
              <a:t>08</a:t>
            </a:r>
            <a:r>
              <a:rPr lang="fr-FR" sz="1800" dirty="0">
                <a:solidFill>
                  <a:srgbClr val="333333"/>
                </a:solidFill>
                <a:effectLst/>
                <a:latin typeface="Times New Roman" panose="02020603050405020304" pitchFamily="18" charset="0"/>
                <a:ea typeface="Times New Roman" panose="02020603050405020304" pitchFamily="18" charset="0"/>
              </a:rPr>
              <a:t> </a:t>
            </a:r>
            <a:r>
              <a:rPr lang="fr-FR" sz="1800" dirty="0">
                <a:solidFill>
                  <a:srgbClr val="FF0000"/>
                </a:solidFill>
                <a:effectLst/>
                <a:latin typeface="Times New Roman" panose="02020603050405020304" pitchFamily="18" charset="0"/>
                <a:ea typeface="Times New Roman" panose="02020603050405020304" pitchFamily="18" charset="0"/>
              </a:rPr>
              <a:t>Le soir venu</a:t>
            </a:r>
            <a:r>
              <a:rPr lang="fr-FR" sz="1800" dirty="0">
                <a:solidFill>
                  <a:srgbClr val="333333"/>
                </a:solidFill>
                <a:effectLst/>
                <a:latin typeface="Times New Roman" panose="02020603050405020304" pitchFamily="18" charset="0"/>
                <a:ea typeface="Times New Roman" panose="02020603050405020304" pitchFamily="18" charset="0"/>
              </a:rPr>
              <a:t>, le maître de la vigne dit à son intendant : “Appelle les ouvriers et distribue le salaire, en commençant par les derniers pour finir par les premiers.”</a:t>
            </a:r>
            <a:endParaRPr lang="fr-FR" sz="1800" dirty="0">
              <a:effectLst/>
              <a:latin typeface="Times New Roman" panose="02020603050405020304" pitchFamily="18" charset="0"/>
              <a:ea typeface="Times New Roman" panose="02020603050405020304" pitchFamily="18" charset="0"/>
            </a:endParaRPr>
          </a:p>
          <a:p>
            <a:r>
              <a:rPr lang="fr-FR" sz="1800" b="1" dirty="0">
                <a:solidFill>
                  <a:srgbClr val="BF2329"/>
                </a:solidFill>
                <a:effectLst/>
                <a:latin typeface="Times New Roman" panose="02020603050405020304" pitchFamily="18" charset="0"/>
                <a:ea typeface="Times New Roman" panose="02020603050405020304" pitchFamily="18" charset="0"/>
              </a:rPr>
              <a:t>09</a:t>
            </a:r>
            <a:r>
              <a:rPr lang="fr-FR" sz="1800" dirty="0">
                <a:solidFill>
                  <a:srgbClr val="333333"/>
                </a:solidFill>
                <a:effectLst/>
                <a:latin typeface="Times New Roman" panose="02020603050405020304" pitchFamily="18" charset="0"/>
                <a:ea typeface="Times New Roman" panose="02020603050405020304" pitchFamily="18" charset="0"/>
              </a:rPr>
              <a:t> Ceux qui avaient commencé à cinq heures s’avancèrent et reçurent chacun une pièce d’un denier.</a:t>
            </a:r>
            <a:endParaRPr lang="fr-FR" sz="1800" dirty="0">
              <a:effectLst/>
              <a:latin typeface="Times New Roman" panose="02020603050405020304" pitchFamily="18" charset="0"/>
              <a:ea typeface="Times New Roman" panose="02020603050405020304" pitchFamily="18" charset="0"/>
            </a:endParaRPr>
          </a:p>
          <a:p>
            <a:r>
              <a:rPr lang="fr-FR" sz="1800" b="1" dirty="0">
                <a:solidFill>
                  <a:srgbClr val="BF2329"/>
                </a:solidFill>
                <a:effectLst/>
                <a:latin typeface="Times New Roman" panose="02020603050405020304" pitchFamily="18" charset="0"/>
                <a:ea typeface="Times New Roman" panose="02020603050405020304" pitchFamily="18" charset="0"/>
              </a:rPr>
              <a:t>10</a:t>
            </a:r>
            <a:r>
              <a:rPr lang="fr-FR" sz="1800" dirty="0">
                <a:solidFill>
                  <a:srgbClr val="333333"/>
                </a:solidFill>
                <a:effectLst/>
                <a:latin typeface="Times New Roman" panose="02020603050405020304" pitchFamily="18" charset="0"/>
                <a:ea typeface="Times New Roman" panose="02020603050405020304" pitchFamily="18" charset="0"/>
              </a:rPr>
              <a:t> Quand vint le tour des premiers, </a:t>
            </a:r>
            <a:r>
              <a:rPr lang="fr-FR" sz="1800" dirty="0">
                <a:solidFill>
                  <a:srgbClr val="FF0000"/>
                </a:solidFill>
                <a:effectLst/>
                <a:latin typeface="Times New Roman" panose="02020603050405020304" pitchFamily="18" charset="0"/>
                <a:ea typeface="Times New Roman" panose="02020603050405020304" pitchFamily="18" charset="0"/>
              </a:rPr>
              <a:t>ils pensaient recevoir davantage</a:t>
            </a:r>
            <a:r>
              <a:rPr lang="fr-FR" sz="1800" dirty="0">
                <a:solidFill>
                  <a:srgbClr val="333333"/>
                </a:solidFill>
                <a:effectLst/>
                <a:latin typeface="Times New Roman" panose="02020603050405020304" pitchFamily="18" charset="0"/>
                <a:ea typeface="Times New Roman" panose="02020603050405020304" pitchFamily="18" charset="0"/>
              </a:rPr>
              <a:t>, mais ils reçurent, eux aussi, chacun une pièce d’un denier.</a:t>
            </a:r>
            <a:endParaRPr lang="fr-FR" sz="1800" dirty="0">
              <a:effectLst/>
              <a:latin typeface="Times New Roman" panose="02020603050405020304" pitchFamily="18" charset="0"/>
              <a:ea typeface="Times New Roman" panose="02020603050405020304" pitchFamily="18" charset="0"/>
            </a:endParaRPr>
          </a:p>
          <a:p>
            <a:r>
              <a:rPr lang="fr-FR" sz="1800" b="1" dirty="0">
                <a:solidFill>
                  <a:srgbClr val="BF2329"/>
                </a:solidFill>
                <a:effectLst/>
                <a:latin typeface="Times New Roman" panose="02020603050405020304" pitchFamily="18" charset="0"/>
                <a:ea typeface="Times New Roman" panose="02020603050405020304" pitchFamily="18" charset="0"/>
              </a:rPr>
              <a:t>11</a:t>
            </a:r>
            <a:r>
              <a:rPr lang="fr-FR" sz="1800" dirty="0">
                <a:solidFill>
                  <a:srgbClr val="333333"/>
                </a:solidFill>
                <a:effectLst/>
                <a:latin typeface="Times New Roman" panose="02020603050405020304" pitchFamily="18" charset="0"/>
                <a:ea typeface="Times New Roman" panose="02020603050405020304" pitchFamily="18" charset="0"/>
              </a:rPr>
              <a:t> En la recevant, ils </a:t>
            </a:r>
            <a:r>
              <a:rPr lang="fr-FR" sz="1800" dirty="0">
                <a:solidFill>
                  <a:srgbClr val="FF0000"/>
                </a:solidFill>
                <a:effectLst/>
                <a:latin typeface="Times New Roman" panose="02020603050405020304" pitchFamily="18" charset="0"/>
                <a:ea typeface="Times New Roman" panose="02020603050405020304" pitchFamily="18" charset="0"/>
              </a:rPr>
              <a:t>récriminaient</a:t>
            </a:r>
            <a:r>
              <a:rPr lang="fr-FR" sz="1800" dirty="0">
                <a:solidFill>
                  <a:srgbClr val="333333"/>
                </a:solidFill>
                <a:effectLst/>
                <a:latin typeface="Times New Roman" panose="02020603050405020304" pitchFamily="18" charset="0"/>
                <a:ea typeface="Times New Roman" panose="02020603050405020304" pitchFamily="18" charset="0"/>
              </a:rPr>
              <a:t> contre le maître du domaine :</a:t>
            </a:r>
            <a:endParaRPr lang="fr-FR" sz="1800" dirty="0">
              <a:effectLst/>
              <a:latin typeface="Times New Roman" panose="02020603050405020304" pitchFamily="18" charset="0"/>
              <a:ea typeface="Times New Roman" panose="02020603050405020304" pitchFamily="18" charset="0"/>
            </a:endParaRPr>
          </a:p>
          <a:p>
            <a:r>
              <a:rPr lang="fr-FR" sz="1800" b="1" dirty="0">
                <a:solidFill>
                  <a:srgbClr val="BF2329"/>
                </a:solidFill>
                <a:effectLst/>
                <a:latin typeface="Times New Roman" panose="02020603050405020304" pitchFamily="18" charset="0"/>
                <a:ea typeface="Times New Roman" panose="02020603050405020304" pitchFamily="18" charset="0"/>
              </a:rPr>
              <a:t>12</a:t>
            </a:r>
            <a:r>
              <a:rPr lang="fr-FR" sz="1800" dirty="0">
                <a:solidFill>
                  <a:srgbClr val="333333"/>
                </a:solidFill>
                <a:effectLst/>
                <a:latin typeface="Times New Roman" panose="02020603050405020304" pitchFamily="18" charset="0"/>
                <a:ea typeface="Times New Roman" panose="02020603050405020304" pitchFamily="18" charset="0"/>
              </a:rPr>
              <a:t> “Ceux-là, les derniers venus, n’ont fait qu’une heure, et tu les traites à l’égal de nous, qui avons enduré le poids du jour et la chaleur !”</a:t>
            </a:r>
            <a:endParaRPr lang="fr-FR" sz="1800" dirty="0">
              <a:effectLst/>
              <a:latin typeface="Times New Roman" panose="02020603050405020304" pitchFamily="18" charset="0"/>
              <a:ea typeface="Times New Roman" panose="02020603050405020304" pitchFamily="18" charset="0"/>
            </a:endParaRPr>
          </a:p>
        </p:txBody>
      </p:sp>
      <p:sp>
        <p:nvSpPr>
          <p:cNvPr id="2" name="Espace réservé du numéro de diapositive 1">
            <a:extLst>
              <a:ext uri="{FF2B5EF4-FFF2-40B4-BE49-F238E27FC236}">
                <a16:creationId xmlns:a16="http://schemas.microsoft.com/office/drawing/2014/main" id="{7E8FE9E8-9073-A8C4-7C9B-A16C5ACF7CF5}"/>
              </a:ext>
            </a:extLst>
          </p:cNvPr>
          <p:cNvSpPr>
            <a:spLocks noGrp="1"/>
          </p:cNvSpPr>
          <p:nvPr>
            <p:ph type="sldNum" sz="quarter" idx="12"/>
          </p:nvPr>
        </p:nvSpPr>
        <p:spPr/>
        <p:txBody>
          <a:bodyPr/>
          <a:lstStyle/>
          <a:p>
            <a:fld id="{CF70008A-A0B5-4A2F-AE10-819E4AFD28BB}" type="slidenum">
              <a:rPr lang="fr-FR" smtClean="0"/>
              <a:pPr/>
              <a:t>2</a:t>
            </a:fld>
            <a:endParaRPr lang="fr-FR"/>
          </a:p>
        </p:txBody>
      </p:sp>
    </p:spTree>
    <p:extLst>
      <p:ext uri="{BB962C8B-B14F-4D97-AF65-F5344CB8AC3E}">
        <p14:creationId xmlns:p14="http://schemas.microsoft.com/office/powerpoint/2010/main" val="13437708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2BD54059-23DE-C37D-F4A7-B4CA080C0585}"/>
              </a:ext>
            </a:extLst>
          </p:cNvPr>
          <p:cNvSpPr/>
          <p:nvPr/>
        </p:nvSpPr>
        <p:spPr>
          <a:xfrm>
            <a:off x="1155301" y="759332"/>
            <a:ext cx="10268484" cy="949988"/>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dirty="0">
                <a:solidFill>
                  <a:schemeClr val="tx1"/>
                </a:solidFill>
                <a:latin typeface="Times New Roman" panose="02020603050405020304" pitchFamily="18" charset="0"/>
                <a:cs typeface="Times New Roman" panose="02020603050405020304" pitchFamily="18" charset="0"/>
              </a:rPr>
              <a:t>La même expression « sortir-</a:t>
            </a:r>
            <a:r>
              <a:rPr lang="fr-FR" sz="3200" dirty="0" err="1">
                <a:solidFill>
                  <a:schemeClr val="tx1"/>
                </a:solidFill>
                <a:latin typeface="Times New Roman" panose="02020603050405020304" pitchFamily="18" charset="0"/>
                <a:cs typeface="Times New Roman" panose="02020603050405020304" pitchFamily="18" charset="0"/>
              </a:rPr>
              <a:t>exerchomai</a:t>
            </a:r>
            <a:r>
              <a:rPr lang="fr-FR" sz="3200" dirty="0">
                <a:solidFill>
                  <a:schemeClr val="tx1"/>
                </a:solidFill>
                <a:latin typeface="Times New Roman" panose="02020603050405020304" pitchFamily="18" charset="0"/>
                <a:cs typeface="Times New Roman" panose="02020603050405020304" pitchFamily="18" charset="0"/>
              </a:rPr>
              <a:t> » est employée dans l’Evangile</a:t>
            </a:r>
          </a:p>
        </p:txBody>
      </p:sp>
      <p:sp>
        <p:nvSpPr>
          <p:cNvPr id="6" name="Rectangle : coins arrondis 5">
            <a:extLst>
              <a:ext uri="{FF2B5EF4-FFF2-40B4-BE49-F238E27FC236}">
                <a16:creationId xmlns:a16="http://schemas.microsoft.com/office/drawing/2014/main" id="{4F4E3041-7F73-BA17-ECC3-634DBBBA8ED4}"/>
              </a:ext>
            </a:extLst>
          </p:cNvPr>
          <p:cNvSpPr/>
          <p:nvPr/>
        </p:nvSpPr>
        <p:spPr>
          <a:xfrm>
            <a:off x="1085316" y="1974669"/>
            <a:ext cx="10268484" cy="2289837"/>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i="1" dirty="0">
                <a:solidFill>
                  <a:schemeClr val="tx1"/>
                </a:solidFill>
                <a:latin typeface="Times New Roman" panose="02020603050405020304" pitchFamily="18" charset="0"/>
                <a:cs typeface="Times New Roman" panose="02020603050405020304" pitchFamily="18" charset="0"/>
              </a:rPr>
              <a:t>Marc 1, 38 </a:t>
            </a:r>
            <a:r>
              <a:rPr lang="fr-FR" sz="3200" i="1" dirty="0">
                <a:solidFill>
                  <a:schemeClr val="tx1"/>
                </a:solidFill>
                <a:latin typeface="Times New Roman" panose="02020603050405020304" pitchFamily="18" charset="0"/>
                <a:cs typeface="Times New Roman" panose="02020603050405020304" pitchFamily="18" charset="0"/>
              </a:rPr>
              <a:t>Jésus leur dit : « Allons ailleurs, dans les villages voisins, afin que là aussi je proclame l’Évangile ; car c’est pour cela que je suis sorti. »</a:t>
            </a:r>
          </a:p>
        </p:txBody>
      </p:sp>
      <p:sp>
        <p:nvSpPr>
          <p:cNvPr id="9" name="Rectangle : coins arrondis 8">
            <a:extLst>
              <a:ext uri="{FF2B5EF4-FFF2-40B4-BE49-F238E27FC236}">
                <a16:creationId xmlns:a16="http://schemas.microsoft.com/office/drawing/2014/main" id="{8E8DF66B-CFCE-E19F-C96F-ACA0621DC1D2}"/>
              </a:ext>
            </a:extLst>
          </p:cNvPr>
          <p:cNvSpPr/>
          <p:nvPr/>
        </p:nvSpPr>
        <p:spPr>
          <a:xfrm>
            <a:off x="1085316" y="4481774"/>
            <a:ext cx="10268484" cy="2289837"/>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b="1" i="1" dirty="0">
                <a:solidFill>
                  <a:schemeClr val="tx1"/>
                </a:solidFill>
                <a:latin typeface="Times New Roman" panose="02020603050405020304" pitchFamily="18" charset="0"/>
                <a:cs typeface="Times New Roman" panose="02020603050405020304" pitchFamily="18" charset="0"/>
              </a:rPr>
              <a:t>Marc 16, 8 </a:t>
            </a:r>
            <a:r>
              <a:rPr lang="fr-FR" sz="3600" i="1" dirty="0">
                <a:solidFill>
                  <a:schemeClr val="tx1"/>
                </a:solidFill>
                <a:latin typeface="Times New Roman" panose="02020603050405020304" pitchFamily="18" charset="0"/>
                <a:cs typeface="Times New Roman" panose="02020603050405020304" pitchFamily="18" charset="0"/>
              </a:rPr>
              <a:t>Elles sortirent et s’enfuirent du tombeau, parce qu’elles étaient toutes tremblantes et hors d’elles-mêmes.</a:t>
            </a:r>
          </a:p>
        </p:txBody>
      </p:sp>
      <p:sp>
        <p:nvSpPr>
          <p:cNvPr id="10" name="ZoneTexte 9">
            <a:extLst>
              <a:ext uri="{FF2B5EF4-FFF2-40B4-BE49-F238E27FC236}">
                <a16:creationId xmlns:a16="http://schemas.microsoft.com/office/drawing/2014/main" id="{DC65B38D-C747-C131-7F3B-430EABDB5B4E}"/>
              </a:ext>
            </a:extLst>
          </p:cNvPr>
          <p:cNvSpPr txBox="1"/>
          <p:nvPr/>
        </p:nvSpPr>
        <p:spPr>
          <a:xfrm>
            <a:off x="-702023" y="243150"/>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sortit</a:t>
            </a:r>
            <a:endParaRPr lang="fr-FR" dirty="0"/>
          </a:p>
        </p:txBody>
      </p:sp>
      <p:sp>
        <p:nvSpPr>
          <p:cNvPr id="2" name="Espace réservé du numéro de diapositive 1">
            <a:extLst>
              <a:ext uri="{FF2B5EF4-FFF2-40B4-BE49-F238E27FC236}">
                <a16:creationId xmlns:a16="http://schemas.microsoft.com/office/drawing/2014/main" id="{DCC1ED9F-593F-B6B0-9E71-73F1331E1FB0}"/>
              </a:ext>
            </a:extLst>
          </p:cNvPr>
          <p:cNvSpPr>
            <a:spLocks noGrp="1"/>
          </p:cNvSpPr>
          <p:nvPr>
            <p:ph type="sldNum" sz="quarter" idx="12"/>
          </p:nvPr>
        </p:nvSpPr>
        <p:spPr/>
        <p:txBody>
          <a:bodyPr/>
          <a:lstStyle/>
          <a:p>
            <a:fld id="{CF70008A-A0B5-4A2F-AE10-819E4AFD28BB}" type="slidenum">
              <a:rPr lang="fr-FR" smtClean="0"/>
              <a:pPr/>
              <a:t>20</a:t>
            </a:fld>
            <a:endParaRPr lang="fr-FR"/>
          </a:p>
        </p:txBody>
      </p:sp>
      <p:pic>
        <p:nvPicPr>
          <p:cNvPr id="3" name="Image 2">
            <a:extLst>
              <a:ext uri="{FF2B5EF4-FFF2-40B4-BE49-F238E27FC236}">
                <a16:creationId xmlns:a16="http://schemas.microsoft.com/office/drawing/2014/main" id="{1BBE17FE-03D5-D697-3019-F7F6413CBE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6308" y="2688469"/>
            <a:ext cx="2075692" cy="1694691"/>
          </a:xfrm>
          <a:prstGeom prst="rect">
            <a:avLst/>
          </a:prstGeom>
        </p:spPr>
      </p:pic>
    </p:spTree>
    <p:extLst>
      <p:ext uri="{BB962C8B-B14F-4D97-AF65-F5344CB8AC3E}">
        <p14:creationId xmlns:p14="http://schemas.microsoft.com/office/powerpoint/2010/main" val="115767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562963" y="860259"/>
            <a:ext cx="11477340" cy="1168011"/>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800" dirty="0">
                <a:solidFill>
                  <a:schemeClr val="tx1"/>
                </a:solidFill>
                <a:effectLst/>
                <a:latin typeface="Times New Roman" panose="02020603050405020304" pitchFamily="18" charset="0"/>
                <a:ea typeface="Calibri" panose="020F0502020204030204" pitchFamily="34" charset="0"/>
              </a:rPr>
              <a:t>Sortir, c’est aller vers les autres, sortir physiquement de la solitude, sortir de ce qui enferme. </a:t>
            </a:r>
            <a:endParaRPr lang="fr-FR" sz="2800" dirty="0">
              <a:solidFill>
                <a:schemeClr val="tx1"/>
              </a:solidFill>
              <a:effectLst/>
              <a:latin typeface="Calibri" panose="020F0502020204030204" pitchFamily="34" charset="0"/>
              <a:ea typeface="Calibri" panose="020F0502020204030204" pitchFamily="34" charset="0"/>
            </a:endParaRPr>
          </a:p>
        </p:txBody>
      </p:sp>
      <p:sp>
        <p:nvSpPr>
          <p:cNvPr id="7" name="Rectangle : coins arrondis 6">
            <a:extLst>
              <a:ext uri="{FF2B5EF4-FFF2-40B4-BE49-F238E27FC236}">
                <a16:creationId xmlns:a16="http://schemas.microsoft.com/office/drawing/2014/main" id="{58166140-8C29-5D2D-0629-A21A31684B72}"/>
              </a:ext>
            </a:extLst>
          </p:cNvPr>
          <p:cNvSpPr/>
          <p:nvPr/>
        </p:nvSpPr>
        <p:spPr>
          <a:xfrm>
            <a:off x="562964" y="2377977"/>
            <a:ext cx="11477339" cy="76308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Times New Roman" panose="02020603050405020304" pitchFamily="18" charset="0"/>
              </a:rPr>
              <a:t>Jésus sort pour annoncer la Bonne Nouvelle de l’Evangile. </a:t>
            </a:r>
          </a:p>
        </p:txBody>
      </p:sp>
      <p:sp>
        <p:nvSpPr>
          <p:cNvPr id="16" name="Rectangle : coins arrondis 15">
            <a:extLst>
              <a:ext uri="{FF2B5EF4-FFF2-40B4-BE49-F238E27FC236}">
                <a16:creationId xmlns:a16="http://schemas.microsoft.com/office/drawing/2014/main" id="{91B4C6FD-8490-69EB-75F1-39F3A6C0DB54}"/>
              </a:ext>
            </a:extLst>
          </p:cNvPr>
          <p:cNvSpPr/>
          <p:nvPr/>
        </p:nvSpPr>
        <p:spPr>
          <a:xfrm>
            <a:off x="558296" y="3425523"/>
            <a:ext cx="11482007" cy="1906479"/>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Les femmes sortent du lieu de la mort, s’enfuient. Elles font une expérience traumatique.</a:t>
            </a:r>
            <a:r>
              <a:rPr lang="fr-FR" sz="2800" dirty="0">
                <a:solidFill>
                  <a:schemeClr val="tx1"/>
                </a:solidFill>
                <a:latin typeface="Times New Roman" panose="02020603050405020304" pitchFamily="18" charset="0"/>
                <a:cs typeface="Times New Roman" panose="02020603050405020304" pitchFamily="18" charset="0"/>
              </a:rPr>
              <a:t> Il n’y a plus de corps. Jésus est-il sorti ? </a:t>
            </a:r>
          </a:p>
          <a:p>
            <a:r>
              <a:rPr lang="fr-FR" sz="2800" dirty="0">
                <a:solidFill>
                  <a:schemeClr val="tx1"/>
                </a:solidFill>
                <a:latin typeface="Times New Roman" panose="02020603050405020304" pitchFamily="18" charset="0"/>
                <a:cs typeface="Times New Roman" panose="02020603050405020304" pitchFamily="18" charset="0"/>
              </a:rPr>
              <a:t>Les Evangélistes ne décrivent jamais comment ça s’est passé, ne disent jamais comment il est sorti mais invitent à chercher pourquoi. </a:t>
            </a:r>
            <a:endParaRPr lang="fr-FR" sz="3600" dirty="0">
              <a:solidFill>
                <a:schemeClr val="tx1"/>
              </a:solidFill>
            </a:endParaRPr>
          </a:p>
        </p:txBody>
      </p:sp>
      <p:sp>
        <p:nvSpPr>
          <p:cNvPr id="4" name="Rectangle : coins arrondis 3">
            <a:extLst>
              <a:ext uri="{FF2B5EF4-FFF2-40B4-BE49-F238E27FC236}">
                <a16:creationId xmlns:a16="http://schemas.microsoft.com/office/drawing/2014/main" id="{F899E363-0158-0F3C-B967-1E6979BF10CF}"/>
              </a:ext>
            </a:extLst>
          </p:cNvPr>
          <p:cNvSpPr/>
          <p:nvPr/>
        </p:nvSpPr>
        <p:spPr>
          <a:xfrm>
            <a:off x="558296" y="5616468"/>
            <a:ext cx="11352427" cy="1015659"/>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rgbClr val="000000"/>
                </a:solidFill>
                <a:latin typeface="Times New Roman" panose="02020603050405020304" pitchFamily="18" charset="0"/>
                <a:ea typeface="Calibri" panose="020F0502020204030204" pitchFamily="34" charset="0"/>
              </a:rPr>
              <a:t>Les femmes découvriraient-elles dans et après cette expérience que Jésus est lui-même cette Bonne Nouvelle ?</a:t>
            </a:r>
            <a:endParaRPr lang="fr-FR" sz="2800" b="1" dirty="0">
              <a:solidFill>
                <a:srgbClr val="FFC000"/>
              </a:solidFill>
            </a:endParaRPr>
          </a:p>
        </p:txBody>
      </p:sp>
      <p:sp>
        <p:nvSpPr>
          <p:cNvPr id="5" name="ZoneTexte 4">
            <a:extLst>
              <a:ext uri="{FF2B5EF4-FFF2-40B4-BE49-F238E27FC236}">
                <a16:creationId xmlns:a16="http://schemas.microsoft.com/office/drawing/2014/main" id="{A8164C0F-3832-2370-D5BD-5B33FC601039}"/>
              </a:ext>
            </a:extLst>
          </p:cNvPr>
          <p:cNvSpPr txBox="1"/>
          <p:nvPr/>
        </p:nvSpPr>
        <p:spPr>
          <a:xfrm>
            <a:off x="-702023" y="243150"/>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sortit</a:t>
            </a:r>
            <a:endParaRPr lang="fr-FR" dirty="0"/>
          </a:p>
        </p:txBody>
      </p:sp>
      <p:sp>
        <p:nvSpPr>
          <p:cNvPr id="2" name="Espace réservé du numéro de diapositive 1">
            <a:extLst>
              <a:ext uri="{FF2B5EF4-FFF2-40B4-BE49-F238E27FC236}">
                <a16:creationId xmlns:a16="http://schemas.microsoft.com/office/drawing/2014/main" id="{4B089EF5-FBC5-663D-4885-9BE64ED1A704}"/>
              </a:ext>
            </a:extLst>
          </p:cNvPr>
          <p:cNvSpPr>
            <a:spLocks noGrp="1"/>
          </p:cNvSpPr>
          <p:nvPr>
            <p:ph type="sldNum" sz="quarter" idx="12"/>
          </p:nvPr>
        </p:nvSpPr>
        <p:spPr/>
        <p:txBody>
          <a:bodyPr/>
          <a:lstStyle/>
          <a:p>
            <a:fld id="{CF70008A-A0B5-4A2F-AE10-819E4AFD28BB}" type="slidenum">
              <a:rPr lang="fr-FR" smtClean="0"/>
              <a:pPr/>
              <a:t>21</a:t>
            </a:fld>
            <a:endParaRPr lang="fr-FR"/>
          </a:p>
        </p:txBody>
      </p:sp>
      <p:pic>
        <p:nvPicPr>
          <p:cNvPr id="6" name="Image 5">
            <a:extLst>
              <a:ext uri="{FF2B5EF4-FFF2-40B4-BE49-F238E27FC236}">
                <a16:creationId xmlns:a16="http://schemas.microsoft.com/office/drawing/2014/main" id="{5799CCAA-A248-8F54-C90D-8A6E03252E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697" y="1555978"/>
            <a:ext cx="2075692" cy="1694691"/>
          </a:xfrm>
          <a:prstGeom prst="rect">
            <a:avLst/>
          </a:prstGeom>
        </p:spPr>
      </p:pic>
    </p:spTree>
    <p:extLst>
      <p:ext uri="{BB962C8B-B14F-4D97-AF65-F5344CB8AC3E}">
        <p14:creationId xmlns:p14="http://schemas.microsoft.com/office/powerpoint/2010/main" val="416630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C0C2A241-5A53-189B-8735-763D8184B378}"/>
              </a:ext>
            </a:extLst>
          </p:cNvPr>
          <p:cNvSpPr/>
          <p:nvPr/>
        </p:nvSpPr>
        <p:spPr>
          <a:xfrm>
            <a:off x="1835084" y="3280799"/>
            <a:ext cx="8521832" cy="143287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tx1"/>
                </a:solidFill>
              </a:rPr>
              <a:t>Il sort à l’aube ! </a:t>
            </a:r>
          </a:p>
          <a:p>
            <a:pPr algn="ctr"/>
            <a:r>
              <a:rPr lang="fr-FR" sz="3600" dirty="0">
                <a:solidFill>
                  <a:schemeClr val="tx1"/>
                </a:solidFill>
              </a:rPr>
              <a:t>Qu’évoque cette expression ?</a:t>
            </a:r>
          </a:p>
        </p:txBody>
      </p:sp>
      <p:sp>
        <p:nvSpPr>
          <p:cNvPr id="3" name="ZoneTexte 2">
            <a:extLst>
              <a:ext uri="{FF2B5EF4-FFF2-40B4-BE49-F238E27FC236}">
                <a16:creationId xmlns:a16="http://schemas.microsoft.com/office/drawing/2014/main" id="{FEFCDF95-F4C0-FE77-E822-51E1269E797E}"/>
              </a:ext>
            </a:extLst>
          </p:cNvPr>
          <p:cNvSpPr txBox="1"/>
          <p:nvPr/>
        </p:nvSpPr>
        <p:spPr>
          <a:xfrm>
            <a:off x="-702023" y="243150"/>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dès le matin</a:t>
            </a:r>
            <a:endParaRPr lang="fr-FR" dirty="0"/>
          </a:p>
        </p:txBody>
      </p:sp>
      <p:sp>
        <p:nvSpPr>
          <p:cNvPr id="4" name="Espace réservé du numéro de diapositive 3">
            <a:extLst>
              <a:ext uri="{FF2B5EF4-FFF2-40B4-BE49-F238E27FC236}">
                <a16:creationId xmlns:a16="http://schemas.microsoft.com/office/drawing/2014/main" id="{055558F1-4DA0-363E-21D2-CC5DF97CB9C6}"/>
              </a:ext>
            </a:extLst>
          </p:cNvPr>
          <p:cNvSpPr>
            <a:spLocks noGrp="1"/>
          </p:cNvSpPr>
          <p:nvPr>
            <p:ph type="sldNum" sz="quarter" idx="12"/>
          </p:nvPr>
        </p:nvSpPr>
        <p:spPr/>
        <p:txBody>
          <a:bodyPr/>
          <a:lstStyle/>
          <a:p>
            <a:fld id="{CF70008A-A0B5-4A2F-AE10-819E4AFD28BB}" type="slidenum">
              <a:rPr lang="fr-FR" smtClean="0"/>
              <a:pPr/>
              <a:t>22</a:t>
            </a:fld>
            <a:endParaRPr lang="fr-FR"/>
          </a:p>
        </p:txBody>
      </p:sp>
      <p:pic>
        <p:nvPicPr>
          <p:cNvPr id="6" name="Image 5">
            <a:extLst>
              <a:ext uri="{FF2B5EF4-FFF2-40B4-BE49-F238E27FC236}">
                <a16:creationId xmlns:a16="http://schemas.microsoft.com/office/drawing/2014/main" id="{47C213FD-5036-7CD9-0FA8-BA53395ADB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0055" y="101222"/>
            <a:ext cx="2631890" cy="2663302"/>
          </a:xfrm>
          <a:prstGeom prst="rect">
            <a:avLst/>
          </a:prstGeom>
        </p:spPr>
      </p:pic>
    </p:spTree>
    <p:extLst>
      <p:ext uri="{BB962C8B-B14F-4D97-AF65-F5344CB8AC3E}">
        <p14:creationId xmlns:p14="http://schemas.microsoft.com/office/powerpoint/2010/main" val="4027061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2BD54059-23DE-C37D-F4A7-B4CA080C0585}"/>
              </a:ext>
            </a:extLst>
          </p:cNvPr>
          <p:cNvSpPr/>
          <p:nvPr/>
        </p:nvSpPr>
        <p:spPr>
          <a:xfrm>
            <a:off x="1279588" y="1692440"/>
            <a:ext cx="10268484" cy="1613584"/>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tx1"/>
                </a:solidFill>
                <a:latin typeface="Times New Roman" panose="02020603050405020304" pitchFamily="18" charset="0"/>
                <a:cs typeface="Times New Roman" panose="02020603050405020304" pitchFamily="18" charset="0"/>
              </a:rPr>
              <a:t>Le corps de Jésus n’est pas resté dans le tombeau. </a:t>
            </a:r>
          </a:p>
          <a:p>
            <a:pPr algn="ctr"/>
            <a:r>
              <a:rPr lang="fr-FR" sz="3600" dirty="0">
                <a:solidFill>
                  <a:schemeClr val="tx1"/>
                </a:solidFill>
                <a:latin typeface="Times New Roman" panose="02020603050405020304" pitchFamily="18" charset="0"/>
                <a:cs typeface="Times New Roman" panose="02020603050405020304" pitchFamily="18" charset="0"/>
              </a:rPr>
              <a:t>A l’aube, il est « relevé » </a:t>
            </a:r>
          </a:p>
          <a:p>
            <a:pPr algn="ctr"/>
            <a:r>
              <a:rPr lang="fr-FR" sz="3600" dirty="0">
                <a:solidFill>
                  <a:schemeClr val="tx1"/>
                </a:solidFill>
                <a:latin typeface="Times New Roman" panose="02020603050405020304" pitchFamily="18" charset="0"/>
                <a:cs typeface="Times New Roman" panose="02020603050405020304" pitchFamily="18" charset="0"/>
              </a:rPr>
              <a:t>Traduction littérale de « ressuscité ». </a:t>
            </a:r>
          </a:p>
        </p:txBody>
      </p:sp>
      <p:sp>
        <p:nvSpPr>
          <p:cNvPr id="6" name="Rectangle : coins arrondis 5">
            <a:extLst>
              <a:ext uri="{FF2B5EF4-FFF2-40B4-BE49-F238E27FC236}">
                <a16:creationId xmlns:a16="http://schemas.microsoft.com/office/drawing/2014/main" id="{4F4E3041-7F73-BA17-ECC3-634DBBBA8ED4}"/>
              </a:ext>
            </a:extLst>
          </p:cNvPr>
          <p:cNvSpPr/>
          <p:nvPr/>
        </p:nvSpPr>
        <p:spPr>
          <a:xfrm>
            <a:off x="1279588" y="3559520"/>
            <a:ext cx="10268484" cy="2289837"/>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b="1" i="1" dirty="0">
                <a:solidFill>
                  <a:schemeClr val="tx1"/>
                </a:solidFill>
                <a:latin typeface="Times New Roman" panose="02020603050405020304" pitchFamily="18" charset="0"/>
                <a:cs typeface="Times New Roman" panose="02020603050405020304" pitchFamily="18" charset="0"/>
              </a:rPr>
              <a:t>Marc 16, 09 </a:t>
            </a:r>
            <a:r>
              <a:rPr lang="fr-FR" sz="3600" i="1" dirty="0">
                <a:solidFill>
                  <a:schemeClr val="tx1"/>
                </a:solidFill>
                <a:latin typeface="Times New Roman" panose="02020603050405020304" pitchFamily="18" charset="0"/>
                <a:cs typeface="Times New Roman" panose="02020603050405020304" pitchFamily="18" charset="0"/>
              </a:rPr>
              <a:t>Ressuscité le matin, le premier jour de la semaine, Jésus apparut d’abord à Marie Madeleine</a:t>
            </a:r>
          </a:p>
        </p:txBody>
      </p:sp>
      <p:sp>
        <p:nvSpPr>
          <p:cNvPr id="2" name="ZoneTexte 1">
            <a:extLst>
              <a:ext uri="{FF2B5EF4-FFF2-40B4-BE49-F238E27FC236}">
                <a16:creationId xmlns:a16="http://schemas.microsoft.com/office/drawing/2014/main" id="{E26E2CDD-7B15-611D-6D31-FE365F8CF058}"/>
              </a:ext>
            </a:extLst>
          </p:cNvPr>
          <p:cNvSpPr txBox="1"/>
          <p:nvPr/>
        </p:nvSpPr>
        <p:spPr>
          <a:xfrm>
            <a:off x="-702023" y="243150"/>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dès le matin</a:t>
            </a:r>
            <a:endParaRPr lang="fr-FR" dirty="0"/>
          </a:p>
        </p:txBody>
      </p:sp>
      <p:sp>
        <p:nvSpPr>
          <p:cNvPr id="3" name="Espace réservé du numéro de diapositive 2">
            <a:extLst>
              <a:ext uri="{FF2B5EF4-FFF2-40B4-BE49-F238E27FC236}">
                <a16:creationId xmlns:a16="http://schemas.microsoft.com/office/drawing/2014/main" id="{4C940C7F-0CB2-69A3-887D-56FDC8623C06}"/>
              </a:ext>
            </a:extLst>
          </p:cNvPr>
          <p:cNvSpPr>
            <a:spLocks noGrp="1"/>
          </p:cNvSpPr>
          <p:nvPr>
            <p:ph type="sldNum" sz="quarter" idx="12"/>
          </p:nvPr>
        </p:nvSpPr>
        <p:spPr/>
        <p:txBody>
          <a:bodyPr/>
          <a:lstStyle/>
          <a:p>
            <a:fld id="{CF70008A-A0B5-4A2F-AE10-819E4AFD28BB}" type="slidenum">
              <a:rPr lang="fr-FR" smtClean="0"/>
              <a:pPr/>
              <a:t>23</a:t>
            </a:fld>
            <a:endParaRPr lang="fr-FR"/>
          </a:p>
        </p:txBody>
      </p:sp>
      <p:pic>
        <p:nvPicPr>
          <p:cNvPr id="5" name="Image 4">
            <a:extLst>
              <a:ext uri="{FF2B5EF4-FFF2-40B4-BE49-F238E27FC236}">
                <a16:creationId xmlns:a16="http://schemas.microsoft.com/office/drawing/2014/main" id="{0810F803-3C50-3042-E1E0-80CFD09D27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3497" y="-183185"/>
            <a:ext cx="1787656" cy="1808992"/>
          </a:xfrm>
          <a:prstGeom prst="rect">
            <a:avLst/>
          </a:prstGeom>
        </p:spPr>
      </p:pic>
    </p:spTree>
    <p:extLst>
      <p:ext uri="{BB962C8B-B14F-4D97-AF65-F5344CB8AC3E}">
        <p14:creationId xmlns:p14="http://schemas.microsoft.com/office/powerpoint/2010/main" val="362245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419786" y="2660314"/>
            <a:ext cx="11352428" cy="1168011"/>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3600" dirty="0">
                <a:solidFill>
                  <a:schemeClr val="tx1"/>
                </a:solidFill>
                <a:effectLst/>
                <a:latin typeface="Times New Roman" panose="02020603050405020304" pitchFamily="18" charset="0"/>
                <a:ea typeface="Calibri" panose="020F0502020204030204" pitchFamily="34" charset="0"/>
              </a:rPr>
              <a:t>A l’aube, Jésus sort du tombeau pour une nouvelle Vie</a:t>
            </a:r>
            <a:r>
              <a:rPr lang="fr-FR" sz="2800" dirty="0">
                <a:solidFill>
                  <a:schemeClr val="tx1"/>
                </a:solidFill>
                <a:effectLst/>
                <a:latin typeface="Times New Roman" panose="02020603050405020304" pitchFamily="18" charset="0"/>
                <a:ea typeface="Calibri" panose="020F0502020204030204" pitchFamily="34" charset="0"/>
              </a:rPr>
              <a:t>. </a:t>
            </a:r>
            <a:endParaRPr lang="fr-FR" sz="2800" dirty="0">
              <a:solidFill>
                <a:schemeClr val="tx1"/>
              </a:solidFill>
              <a:effectLst/>
              <a:latin typeface="Calibri" panose="020F0502020204030204" pitchFamily="34" charset="0"/>
              <a:ea typeface="Calibri" panose="020F0502020204030204" pitchFamily="34" charset="0"/>
            </a:endParaRPr>
          </a:p>
        </p:txBody>
      </p:sp>
      <p:sp>
        <p:nvSpPr>
          <p:cNvPr id="4" name="Rectangle : coins arrondis 3">
            <a:extLst>
              <a:ext uri="{FF2B5EF4-FFF2-40B4-BE49-F238E27FC236}">
                <a16:creationId xmlns:a16="http://schemas.microsoft.com/office/drawing/2014/main" id="{F899E363-0158-0F3C-B967-1E6979BF10CF}"/>
              </a:ext>
            </a:extLst>
          </p:cNvPr>
          <p:cNvSpPr/>
          <p:nvPr/>
        </p:nvSpPr>
        <p:spPr>
          <a:xfrm>
            <a:off x="419786" y="4375073"/>
            <a:ext cx="11352427" cy="1434529"/>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rgbClr val="000000"/>
                </a:solidFill>
                <a:latin typeface="Times New Roman" panose="02020603050405020304" pitchFamily="18" charset="0"/>
                <a:ea typeface="Calibri" panose="020F0502020204030204" pitchFamily="34" charset="0"/>
              </a:rPr>
              <a:t>Ce maître qui sort à l’aube, serait-ce le Christ lui-même ?</a:t>
            </a:r>
            <a:endParaRPr lang="fr-FR" sz="3600" b="1" dirty="0">
              <a:solidFill>
                <a:srgbClr val="FFC000"/>
              </a:solidFill>
            </a:endParaRPr>
          </a:p>
        </p:txBody>
      </p:sp>
      <p:sp>
        <p:nvSpPr>
          <p:cNvPr id="2" name="ZoneTexte 1">
            <a:extLst>
              <a:ext uri="{FF2B5EF4-FFF2-40B4-BE49-F238E27FC236}">
                <a16:creationId xmlns:a16="http://schemas.microsoft.com/office/drawing/2014/main" id="{6ACA01F5-7D12-8BE1-5890-E9DA4E86B3A7}"/>
              </a:ext>
            </a:extLst>
          </p:cNvPr>
          <p:cNvSpPr txBox="1"/>
          <p:nvPr/>
        </p:nvSpPr>
        <p:spPr>
          <a:xfrm>
            <a:off x="-702023" y="243150"/>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dès le matin</a:t>
            </a:r>
            <a:endParaRPr lang="fr-FR" dirty="0"/>
          </a:p>
        </p:txBody>
      </p:sp>
      <p:sp>
        <p:nvSpPr>
          <p:cNvPr id="5" name="Espace réservé du numéro de diapositive 4">
            <a:extLst>
              <a:ext uri="{FF2B5EF4-FFF2-40B4-BE49-F238E27FC236}">
                <a16:creationId xmlns:a16="http://schemas.microsoft.com/office/drawing/2014/main" id="{626D0743-C7DC-F2F4-5300-C674E35E807C}"/>
              </a:ext>
            </a:extLst>
          </p:cNvPr>
          <p:cNvSpPr>
            <a:spLocks noGrp="1"/>
          </p:cNvSpPr>
          <p:nvPr>
            <p:ph type="sldNum" sz="quarter" idx="12"/>
          </p:nvPr>
        </p:nvSpPr>
        <p:spPr/>
        <p:txBody>
          <a:bodyPr/>
          <a:lstStyle/>
          <a:p>
            <a:fld id="{CF70008A-A0B5-4A2F-AE10-819E4AFD28BB}" type="slidenum">
              <a:rPr lang="fr-FR" smtClean="0"/>
              <a:pPr/>
              <a:t>24</a:t>
            </a:fld>
            <a:endParaRPr lang="fr-FR"/>
          </a:p>
        </p:txBody>
      </p:sp>
      <p:pic>
        <p:nvPicPr>
          <p:cNvPr id="7" name="Image 6">
            <a:extLst>
              <a:ext uri="{FF2B5EF4-FFF2-40B4-BE49-F238E27FC236}">
                <a16:creationId xmlns:a16="http://schemas.microsoft.com/office/drawing/2014/main" id="{BADD4B0F-C541-3F73-033F-15F958ED72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7167" y="257365"/>
            <a:ext cx="1787656" cy="1808992"/>
          </a:xfrm>
          <a:prstGeom prst="rect">
            <a:avLst/>
          </a:prstGeom>
        </p:spPr>
      </p:pic>
    </p:spTree>
    <p:extLst>
      <p:ext uri="{BB962C8B-B14F-4D97-AF65-F5344CB8AC3E}">
        <p14:creationId xmlns:p14="http://schemas.microsoft.com/office/powerpoint/2010/main" val="353789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C0C2A241-5A53-189B-8735-763D8184B378}"/>
              </a:ext>
            </a:extLst>
          </p:cNvPr>
          <p:cNvSpPr/>
          <p:nvPr/>
        </p:nvSpPr>
        <p:spPr>
          <a:xfrm>
            <a:off x="1835084" y="2091190"/>
            <a:ext cx="8521832" cy="1894883"/>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tx1"/>
                </a:solidFill>
              </a:rPr>
              <a:t>Ce maître manquerait-il de prévoyance ? </a:t>
            </a:r>
          </a:p>
          <a:p>
            <a:pPr algn="ctr"/>
            <a:r>
              <a:rPr lang="fr-FR" sz="3600" dirty="0">
                <a:solidFill>
                  <a:schemeClr val="tx1"/>
                </a:solidFill>
              </a:rPr>
              <a:t>Il a une grande récolte à faire et il n’a pas prévu ses ouvriers ? </a:t>
            </a:r>
          </a:p>
        </p:txBody>
      </p:sp>
      <p:sp>
        <p:nvSpPr>
          <p:cNvPr id="4" name="ZoneTexte 3">
            <a:extLst>
              <a:ext uri="{FF2B5EF4-FFF2-40B4-BE49-F238E27FC236}">
                <a16:creationId xmlns:a16="http://schemas.microsoft.com/office/drawing/2014/main" id="{5CFF283C-B1AE-7791-3912-65AC74DF969E}"/>
              </a:ext>
            </a:extLst>
          </p:cNvPr>
          <p:cNvSpPr txBox="1"/>
          <p:nvPr/>
        </p:nvSpPr>
        <p:spPr>
          <a:xfrm>
            <a:off x="-702023" y="243150"/>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embaucher</a:t>
            </a:r>
            <a:endParaRPr lang="fr-FR" dirty="0"/>
          </a:p>
        </p:txBody>
      </p:sp>
      <p:sp>
        <p:nvSpPr>
          <p:cNvPr id="3" name="Espace réservé du numéro de diapositive 2">
            <a:extLst>
              <a:ext uri="{FF2B5EF4-FFF2-40B4-BE49-F238E27FC236}">
                <a16:creationId xmlns:a16="http://schemas.microsoft.com/office/drawing/2014/main" id="{BE7AFC18-11CF-E430-8097-953064A95D0D}"/>
              </a:ext>
            </a:extLst>
          </p:cNvPr>
          <p:cNvSpPr>
            <a:spLocks noGrp="1"/>
          </p:cNvSpPr>
          <p:nvPr>
            <p:ph type="sldNum" sz="quarter" idx="12"/>
          </p:nvPr>
        </p:nvSpPr>
        <p:spPr/>
        <p:txBody>
          <a:bodyPr/>
          <a:lstStyle/>
          <a:p>
            <a:fld id="{CF70008A-A0B5-4A2F-AE10-819E4AFD28BB}" type="slidenum">
              <a:rPr lang="fr-FR" smtClean="0"/>
              <a:pPr/>
              <a:t>25</a:t>
            </a:fld>
            <a:endParaRPr lang="fr-FR"/>
          </a:p>
        </p:txBody>
      </p:sp>
      <p:pic>
        <p:nvPicPr>
          <p:cNvPr id="6" name="Image 5">
            <a:extLst>
              <a:ext uri="{FF2B5EF4-FFF2-40B4-BE49-F238E27FC236}">
                <a16:creationId xmlns:a16="http://schemas.microsoft.com/office/drawing/2014/main" id="{65C218A8-38FC-DF8A-6C59-A00CA518FC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7642"/>
            <a:ext cx="1636779" cy="3377191"/>
          </a:xfrm>
          <a:prstGeom prst="rect">
            <a:avLst/>
          </a:prstGeom>
        </p:spPr>
      </p:pic>
      <p:pic>
        <p:nvPicPr>
          <p:cNvPr id="8" name="Image 7">
            <a:extLst>
              <a:ext uri="{FF2B5EF4-FFF2-40B4-BE49-F238E27FC236}">
                <a16:creationId xmlns:a16="http://schemas.microsoft.com/office/drawing/2014/main" id="{33087B70-570A-BF4D-E4AB-32A7EC6965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4313" y="4222624"/>
            <a:ext cx="3459487" cy="2247905"/>
          </a:xfrm>
          <a:prstGeom prst="rect">
            <a:avLst/>
          </a:prstGeom>
        </p:spPr>
      </p:pic>
    </p:spTree>
    <p:extLst>
      <p:ext uri="{BB962C8B-B14F-4D97-AF65-F5344CB8AC3E}">
        <p14:creationId xmlns:p14="http://schemas.microsoft.com/office/powerpoint/2010/main" val="4254162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2BD54059-23DE-C37D-F4A7-B4CA080C0585}"/>
              </a:ext>
            </a:extLst>
          </p:cNvPr>
          <p:cNvSpPr/>
          <p:nvPr/>
        </p:nvSpPr>
        <p:spPr>
          <a:xfrm>
            <a:off x="1380133" y="1562313"/>
            <a:ext cx="10268484" cy="3733374"/>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tx1"/>
                </a:solidFill>
              </a:rPr>
              <a:t>« Ce verset fait référence à une situation sociale douloureuse au temps de Jésus. Le pays vivait une crise économique et les ouvriers agricoles se retrouvaient le matin sur la place du village dans l’espoir d’être embauché pour la journée. »</a:t>
            </a:r>
          </a:p>
          <a:p>
            <a:pPr algn="ctr"/>
            <a:r>
              <a:rPr lang="fr-FR" sz="3600" dirty="0">
                <a:solidFill>
                  <a:schemeClr val="tx1"/>
                </a:solidFill>
              </a:rPr>
              <a:t>Antoine </a:t>
            </a:r>
            <a:r>
              <a:rPr lang="fr-FR" sz="3600" dirty="0" err="1">
                <a:solidFill>
                  <a:schemeClr val="tx1"/>
                </a:solidFill>
              </a:rPr>
              <a:t>Nouis</a:t>
            </a:r>
            <a:r>
              <a:rPr lang="fr-FR" sz="3600" dirty="0">
                <a:solidFill>
                  <a:schemeClr val="tx1"/>
                </a:solidFill>
              </a:rPr>
              <a:t> p 156 </a:t>
            </a:r>
          </a:p>
        </p:txBody>
      </p:sp>
      <p:sp>
        <p:nvSpPr>
          <p:cNvPr id="7" name="ZoneTexte 6">
            <a:extLst>
              <a:ext uri="{FF2B5EF4-FFF2-40B4-BE49-F238E27FC236}">
                <a16:creationId xmlns:a16="http://schemas.microsoft.com/office/drawing/2014/main" id="{419538F9-B764-AB6D-F381-4C6C165D8B05}"/>
              </a:ext>
            </a:extLst>
          </p:cNvPr>
          <p:cNvSpPr txBox="1"/>
          <p:nvPr/>
        </p:nvSpPr>
        <p:spPr>
          <a:xfrm>
            <a:off x="-702023" y="243150"/>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embaucher</a:t>
            </a:r>
            <a:endParaRPr lang="fr-FR" dirty="0"/>
          </a:p>
        </p:txBody>
      </p:sp>
      <p:sp>
        <p:nvSpPr>
          <p:cNvPr id="2" name="Espace réservé du numéro de diapositive 1">
            <a:extLst>
              <a:ext uri="{FF2B5EF4-FFF2-40B4-BE49-F238E27FC236}">
                <a16:creationId xmlns:a16="http://schemas.microsoft.com/office/drawing/2014/main" id="{2B1CDC36-36EF-C382-95F1-AA63C34AE5CB}"/>
              </a:ext>
            </a:extLst>
          </p:cNvPr>
          <p:cNvSpPr>
            <a:spLocks noGrp="1"/>
          </p:cNvSpPr>
          <p:nvPr>
            <p:ph type="sldNum" sz="quarter" idx="12"/>
          </p:nvPr>
        </p:nvSpPr>
        <p:spPr/>
        <p:txBody>
          <a:bodyPr/>
          <a:lstStyle/>
          <a:p>
            <a:fld id="{CF70008A-A0B5-4A2F-AE10-819E4AFD28BB}" type="slidenum">
              <a:rPr lang="fr-FR" smtClean="0"/>
              <a:pPr/>
              <a:t>26</a:t>
            </a:fld>
            <a:endParaRPr lang="fr-FR"/>
          </a:p>
        </p:txBody>
      </p:sp>
      <p:pic>
        <p:nvPicPr>
          <p:cNvPr id="4" name="Image 3">
            <a:extLst>
              <a:ext uri="{FF2B5EF4-FFF2-40B4-BE49-F238E27FC236}">
                <a16:creationId xmlns:a16="http://schemas.microsoft.com/office/drawing/2014/main" id="{B5990CEA-2197-2000-9595-56D1E062EB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302" y="5121379"/>
            <a:ext cx="2820930" cy="1036322"/>
          </a:xfrm>
          <a:prstGeom prst="rect">
            <a:avLst/>
          </a:prstGeom>
        </p:spPr>
      </p:pic>
    </p:spTree>
    <p:extLst>
      <p:ext uri="{BB962C8B-B14F-4D97-AF65-F5344CB8AC3E}">
        <p14:creationId xmlns:p14="http://schemas.microsoft.com/office/powerpoint/2010/main" val="1368874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481930" y="981814"/>
            <a:ext cx="11352428" cy="3001553"/>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800" dirty="0">
                <a:solidFill>
                  <a:schemeClr val="tx1"/>
                </a:solidFill>
                <a:effectLst/>
                <a:latin typeface="Times New Roman" panose="02020603050405020304" pitchFamily="18" charset="0"/>
                <a:ea typeface="Calibri" panose="020F0502020204030204" pitchFamily="34" charset="0"/>
              </a:rPr>
              <a:t>Être embauché, c’est avoir du travail.</a:t>
            </a:r>
          </a:p>
          <a:p>
            <a:pPr algn="ctr">
              <a:lnSpc>
                <a:spcPct val="115000"/>
              </a:lnSpc>
              <a:spcAft>
                <a:spcPts val="1000"/>
              </a:spcAft>
            </a:pPr>
            <a:r>
              <a:rPr lang="fr-FR" sz="2800" dirty="0">
                <a:solidFill>
                  <a:schemeClr val="tx1"/>
                </a:solidFill>
                <a:effectLst/>
                <a:latin typeface="Times New Roman" panose="02020603050405020304" pitchFamily="18" charset="0"/>
                <a:ea typeface="Calibri" panose="020F0502020204030204" pitchFamily="34" charset="0"/>
              </a:rPr>
              <a:t>« Cette parabole est d’une actualité impressionnante …  En marche les pauvres ! Le règne des cieux est à vous … L’élimination de la pauvreté et de ses causes est une priorité incontournable pour les disciples de Jésus. » (Extrait de « Les pauvres nous habillent ! » Claude </a:t>
            </a:r>
            <a:r>
              <a:rPr lang="fr-FR" sz="2800" dirty="0" err="1">
                <a:solidFill>
                  <a:schemeClr val="tx1"/>
                </a:solidFill>
                <a:effectLst/>
                <a:latin typeface="Times New Roman" panose="02020603050405020304" pitchFamily="18" charset="0"/>
                <a:ea typeface="Calibri" panose="020F0502020204030204" pitchFamily="34" charset="0"/>
              </a:rPr>
              <a:t>Lacaille</a:t>
            </a:r>
            <a:r>
              <a:rPr lang="fr-FR" sz="2800" dirty="0">
                <a:solidFill>
                  <a:schemeClr val="tx1"/>
                </a:solidFill>
                <a:effectLst/>
                <a:latin typeface="Times New Roman" panose="02020603050405020304" pitchFamily="18" charset="0"/>
                <a:ea typeface="Calibri" panose="020F0502020204030204" pitchFamily="34" charset="0"/>
              </a:rPr>
              <a:t> Site </a:t>
            </a:r>
            <a:r>
              <a:rPr lang="fr-FR" sz="2800" dirty="0" err="1">
                <a:solidFill>
                  <a:schemeClr val="tx1"/>
                </a:solidFill>
                <a:effectLst/>
                <a:latin typeface="Times New Roman" panose="02020603050405020304" pitchFamily="18" charset="0"/>
                <a:ea typeface="Calibri" panose="020F0502020204030204" pitchFamily="34" charset="0"/>
              </a:rPr>
              <a:t>Interbible</a:t>
            </a:r>
            <a:r>
              <a:rPr lang="fr-FR" sz="2800" dirty="0">
                <a:solidFill>
                  <a:schemeClr val="tx1"/>
                </a:solidFill>
                <a:effectLst/>
                <a:latin typeface="Times New Roman" panose="02020603050405020304" pitchFamily="18" charset="0"/>
                <a:ea typeface="Calibri" panose="020F0502020204030204" pitchFamily="34" charset="0"/>
              </a:rPr>
              <a:t>).</a:t>
            </a:r>
          </a:p>
        </p:txBody>
      </p:sp>
      <p:sp>
        <p:nvSpPr>
          <p:cNvPr id="4" name="Rectangle : coins arrondis 3">
            <a:extLst>
              <a:ext uri="{FF2B5EF4-FFF2-40B4-BE49-F238E27FC236}">
                <a16:creationId xmlns:a16="http://schemas.microsoft.com/office/drawing/2014/main" id="{F899E363-0158-0F3C-B967-1E6979BF10CF}"/>
              </a:ext>
            </a:extLst>
          </p:cNvPr>
          <p:cNvSpPr/>
          <p:nvPr/>
        </p:nvSpPr>
        <p:spPr>
          <a:xfrm>
            <a:off x="481931" y="4342204"/>
            <a:ext cx="11352427" cy="1945828"/>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rgbClr val="000000"/>
                </a:solidFill>
                <a:latin typeface="Times New Roman" panose="02020603050405020304" pitchFamily="18" charset="0"/>
                <a:ea typeface="Calibri" panose="020F0502020204030204" pitchFamily="34" charset="0"/>
              </a:rPr>
              <a:t>Si l’on prend ce terme dans un sens spirituel, Sommes-nous embauchés pour le Royaume ? </a:t>
            </a:r>
          </a:p>
          <a:p>
            <a:pPr algn="ctr"/>
            <a:r>
              <a:rPr lang="fr-FR" sz="2800" dirty="0">
                <a:solidFill>
                  <a:srgbClr val="000000"/>
                </a:solidFill>
                <a:latin typeface="Times New Roman" panose="02020603050405020304" pitchFamily="18" charset="0"/>
                <a:ea typeface="Calibri" panose="020F0502020204030204" pitchFamily="34" charset="0"/>
              </a:rPr>
              <a:t>A quelle « heure » de notre vie sortons-nous pour être embauché, pour travailler au Royaume ? </a:t>
            </a:r>
          </a:p>
        </p:txBody>
      </p:sp>
      <p:sp>
        <p:nvSpPr>
          <p:cNvPr id="5" name="ZoneTexte 4">
            <a:extLst>
              <a:ext uri="{FF2B5EF4-FFF2-40B4-BE49-F238E27FC236}">
                <a16:creationId xmlns:a16="http://schemas.microsoft.com/office/drawing/2014/main" id="{A8883578-7745-0535-35DD-6CC2771CCEA3}"/>
              </a:ext>
            </a:extLst>
          </p:cNvPr>
          <p:cNvSpPr txBox="1"/>
          <p:nvPr/>
        </p:nvSpPr>
        <p:spPr>
          <a:xfrm>
            <a:off x="-702023" y="243150"/>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embaucher</a:t>
            </a:r>
            <a:endParaRPr lang="fr-FR" dirty="0"/>
          </a:p>
        </p:txBody>
      </p:sp>
      <p:sp>
        <p:nvSpPr>
          <p:cNvPr id="2" name="Espace réservé du numéro de diapositive 1">
            <a:extLst>
              <a:ext uri="{FF2B5EF4-FFF2-40B4-BE49-F238E27FC236}">
                <a16:creationId xmlns:a16="http://schemas.microsoft.com/office/drawing/2014/main" id="{B65B9369-8996-1690-41A5-21DBA6FA9A01}"/>
              </a:ext>
            </a:extLst>
          </p:cNvPr>
          <p:cNvSpPr>
            <a:spLocks noGrp="1"/>
          </p:cNvSpPr>
          <p:nvPr>
            <p:ph type="sldNum" sz="quarter" idx="12"/>
          </p:nvPr>
        </p:nvSpPr>
        <p:spPr/>
        <p:txBody>
          <a:bodyPr/>
          <a:lstStyle/>
          <a:p>
            <a:fld id="{CF70008A-A0B5-4A2F-AE10-819E4AFD28BB}" type="slidenum">
              <a:rPr lang="fr-FR" smtClean="0"/>
              <a:pPr/>
              <a:t>27</a:t>
            </a:fld>
            <a:endParaRPr lang="fr-FR"/>
          </a:p>
        </p:txBody>
      </p:sp>
      <p:pic>
        <p:nvPicPr>
          <p:cNvPr id="7" name="Image 6">
            <a:extLst>
              <a:ext uri="{FF2B5EF4-FFF2-40B4-BE49-F238E27FC236}">
                <a16:creationId xmlns:a16="http://schemas.microsoft.com/office/drawing/2014/main" id="{9854DE88-985D-2110-7F37-9FCB7A35F5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0580" y="5538984"/>
            <a:ext cx="1341123" cy="1498095"/>
          </a:xfrm>
          <a:prstGeom prst="rect">
            <a:avLst/>
          </a:prstGeom>
        </p:spPr>
      </p:pic>
    </p:spTree>
    <p:extLst>
      <p:ext uri="{BB962C8B-B14F-4D97-AF65-F5344CB8AC3E}">
        <p14:creationId xmlns:p14="http://schemas.microsoft.com/office/powerpoint/2010/main" val="247718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C0C2A241-5A53-189B-8735-763D8184B378}"/>
              </a:ext>
            </a:extLst>
          </p:cNvPr>
          <p:cNvSpPr/>
          <p:nvPr/>
        </p:nvSpPr>
        <p:spPr>
          <a:xfrm>
            <a:off x="1684164" y="2433282"/>
            <a:ext cx="8521832" cy="229931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tx1"/>
                </a:solidFill>
              </a:rPr>
              <a:t>Quelle est cette vigne ? Il faut remarquer que le Royaume de Dieu est semblable, non pas à la vigne mais à des gens qui sont embauchés à la vigne.</a:t>
            </a:r>
          </a:p>
        </p:txBody>
      </p:sp>
      <p:sp>
        <p:nvSpPr>
          <p:cNvPr id="4" name="Rectangle : coins arrondis 3">
            <a:extLst>
              <a:ext uri="{FF2B5EF4-FFF2-40B4-BE49-F238E27FC236}">
                <a16:creationId xmlns:a16="http://schemas.microsoft.com/office/drawing/2014/main" id="{9B6ACE0B-7D16-74E5-CC92-D89AE0D3E452}"/>
              </a:ext>
            </a:extLst>
          </p:cNvPr>
          <p:cNvSpPr/>
          <p:nvPr/>
        </p:nvSpPr>
        <p:spPr>
          <a:xfrm>
            <a:off x="1684164" y="5041535"/>
            <a:ext cx="8521832" cy="1172833"/>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tx1"/>
                </a:solidFill>
              </a:rPr>
              <a:t>Le Royaume ne serait donc pas un lieu ? </a:t>
            </a:r>
          </a:p>
          <a:p>
            <a:pPr algn="ctr"/>
            <a:r>
              <a:rPr lang="fr-FR" sz="3600" dirty="0">
                <a:solidFill>
                  <a:schemeClr val="tx1"/>
                </a:solidFill>
              </a:rPr>
              <a:t>Serait-il comparable à du travail ?</a:t>
            </a:r>
          </a:p>
        </p:txBody>
      </p:sp>
      <p:sp>
        <p:nvSpPr>
          <p:cNvPr id="5" name="ZoneTexte 4">
            <a:extLst>
              <a:ext uri="{FF2B5EF4-FFF2-40B4-BE49-F238E27FC236}">
                <a16:creationId xmlns:a16="http://schemas.microsoft.com/office/drawing/2014/main" id="{642B10F8-6E5A-CFEF-21B6-D359B91A2FF6}"/>
              </a:ext>
            </a:extLst>
          </p:cNvPr>
          <p:cNvSpPr txBox="1"/>
          <p:nvPr/>
        </p:nvSpPr>
        <p:spPr>
          <a:xfrm>
            <a:off x="-702023" y="243150"/>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vigne</a:t>
            </a:r>
            <a:endParaRPr lang="fr-FR" dirty="0"/>
          </a:p>
        </p:txBody>
      </p:sp>
      <p:sp>
        <p:nvSpPr>
          <p:cNvPr id="3" name="Espace réservé du numéro de diapositive 2">
            <a:extLst>
              <a:ext uri="{FF2B5EF4-FFF2-40B4-BE49-F238E27FC236}">
                <a16:creationId xmlns:a16="http://schemas.microsoft.com/office/drawing/2014/main" id="{92B2F142-1AC1-5AB1-E1EB-63B267B41ECF}"/>
              </a:ext>
            </a:extLst>
          </p:cNvPr>
          <p:cNvSpPr>
            <a:spLocks noGrp="1"/>
          </p:cNvSpPr>
          <p:nvPr>
            <p:ph type="sldNum" sz="quarter" idx="12"/>
          </p:nvPr>
        </p:nvSpPr>
        <p:spPr/>
        <p:txBody>
          <a:bodyPr/>
          <a:lstStyle/>
          <a:p>
            <a:fld id="{CF70008A-A0B5-4A2F-AE10-819E4AFD28BB}" type="slidenum">
              <a:rPr lang="fr-FR" smtClean="0"/>
              <a:pPr/>
              <a:t>28</a:t>
            </a:fld>
            <a:endParaRPr lang="fr-FR"/>
          </a:p>
        </p:txBody>
      </p:sp>
      <p:pic>
        <p:nvPicPr>
          <p:cNvPr id="6" name="Image 5">
            <a:extLst>
              <a:ext uri="{FF2B5EF4-FFF2-40B4-BE49-F238E27FC236}">
                <a16:creationId xmlns:a16="http://schemas.microsoft.com/office/drawing/2014/main" id="{04A90D14-BDB8-4409-3E03-12DF9E0168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6711" y="293947"/>
            <a:ext cx="2818578" cy="1831455"/>
          </a:xfrm>
          <a:prstGeom prst="rect">
            <a:avLst/>
          </a:prstGeom>
        </p:spPr>
      </p:pic>
    </p:spTree>
    <p:extLst>
      <p:ext uri="{BB962C8B-B14F-4D97-AF65-F5344CB8AC3E}">
        <p14:creationId xmlns:p14="http://schemas.microsoft.com/office/powerpoint/2010/main" val="244253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2BD54059-23DE-C37D-F4A7-B4CA080C0585}"/>
              </a:ext>
            </a:extLst>
          </p:cNvPr>
          <p:cNvSpPr/>
          <p:nvPr/>
        </p:nvSpPr>
        <p:spPr>
          <a:xfrm>
            <a:off x="1431988" y="1656269"/>
            <a:ext cx="10268484" cy="892520"/>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i="1" dirty="0">
                <a:solidFill>
                  <a:schemeClr val="tx1"/>
                </a:solidFill>
                <a:latin typeface="Times New Roman" panose="02020603050405020304" pitchFamily="18" charset="0"/>
                <a:cs typeface="Times New Roman" panose="02020603050405020304" pitchFamily="18" charset="0"/>
              </a:rPr>
              <a:t>1 Rois 20, 1-29 </a:t>
            </a:r>
            <a:r>
              <a:rPr lang="fr-FR" sz="2800" i="1" dirty="0">
                <a:solidFill>
                  <a:schemeClr val="tx1"/>
                </a:solidFill>
                <a:latin typeface="Times New Roman" panose="02020603050405020304" pitchFamily="18" charset="0"/>
                <a:cs typeface="Times New Roman" panose="02020603050405020304" pitchFamily="18" charset="0"/>
              </a:rPr>
              <a:t>La vigne de </a:t>
            </a:r>
            <a:r>
              <a:rPr lang="fr-FR" sz="2800" i="1" dirty="0" err="1">
                <a:solidFill>
                  <a:schemeClr val="tx1"/>
                </a:solidFill>
                <a:latin typeface="Times New Roman" panose="02020603050405020304" pitchFamily="18" charset="0"/>
                <a:cs typeface="Times New Roman" panose="02020603050405020304" pitchFamily="18" charset="0"/>
              </a:rPr>
              <a:t>Naboth</a:t>
            </a:r>
            <a:r>
              <a:rPr lang="fr-FR" sz="2800" i="1" dirty="0">
                <a:solidFill>
                  <a:schemeClr val="tx1"/>
                </a:solidFill>
                <a:latin typeface="Times New Roman" panose="02020603050405020304" pitchFamily="18" charset="0"/>
                <a:cs typeface="Times New Roman" panose="02020603050405020304" pitchFamily="18" charset="0"/>
              </a:rPr>
              <a:t>. Voir repère ci-après.</a:t>
            </a:r>
          </a:p>
        </p:txBody>
      </p:sp>
      <p:sp>
        <p:nvSpPr>
          <p:cNvPr id="2" name="Rectangle : coins arrondis 1">
            <a:extLst>
              <a:ext uri="{FF2B5EF4-FFF2-40B4-BE49-F238E27FC236}">
                <a16:creationId xmlns:a16="http://schemas.microsoft.com/office/drawing/2014/main" id="{02AC595C-225A-CCC1-6982-3812BC8FA0EA}"/>
              </a:ext>
            </a:extLst>
          </p:cNvPr>
          <p:cNvSpPr/>
          <p:nvPr/>
        </p:nvSpPr>
        <p:spPr>
          <a:xfrm>
            <a:off x="1431988" y="2873647"/>
            <a:ext cx="10268484" cy="892520"/>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i="1" dirty="0">
                <a:solidFill>
                  <a:schemeClr val="tx1"/>
                </a:solidFill>
                <a:latin typeface="Times New Roman" panose="02020603050405020304" pitchFamily="18" charset="0"/>
                <a:cs typeface="Times New Roman" panose="02020603050405020304" pitchFamily="18" charset="0"/>
              </a:rPr>
              <a:t>Psaume 80/79 </a:t>
            </a:r>
            <a:r>
              <a:rPr lang="fr-FR" sz="2800" i="1" dirty="0">
                <a:solidFill>
                  <a:schemeClr val="tx1"/>
                </a:solidFill>
                <a:latin typeface="Times New Roman" panose="02020603050405020304" pitchFamily="18" charset="0"/>
                <a:cs typeface="Times New Roman" panose="02020603050405020304" pitchFamily="18" charset="0"/>
              </a:rPr>
              <a:t>Versets 8-20 Dieu replante la vigne arrachée à l’Egypte.</a:t>
            </a:r>
          </a:p>
        </p:txBody>
      </p:sp>
      <p:sp>
        <p:nvSpPr>
          <p:cNvPr id="3" name="Rectangle : coins arrondis 2">
            <a:extLst>
              <a:ext uri="{FF2B5EF4-FFF2-40B4-BE49-F238E27FC236}">
                <a16:creationId xmlns:a16="http://schemas.microsoft.com/office/drawing/2014/main" id="{2DBB4DBF-FD69-F817-7E1E-D2F019E3ABCC}"/>
              </a:ext>
            </a:extLst>
          </p:cNvPr>
          <p:cNvSpPr/>
          <p:nvPr/>
        </p:nvSpPr>
        <p:spPr>
          <a:xfrm>
            <a:off x="1431988" y="3953923"/>
            <a:ext cx="10268484" cy="892520"/>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i="1" dirty="0">
                <a:solidFill>
                  <a:schemeClr val="tx1"/>
                </a:solidFill>
                <a:latin typeface="Times New Roman" panose="02020603050405020304" pitchFamily="18" charset="0"/>
                <a:cs typeface="Times New Roman" panose="02020603050405020304" pitchFamily="18" charset="0"/>
              </a:rPr>
              <a:t>Isaïe 5, 1-7 </a:t>
            </a:r>
            <a:r>
              <a:rPr lang="fr-FR" sz="2800" i="1" dirty="0">
                <a:solidFill>
                  <a:schemeClr val="tx1"/>
                </a:solidFill>
                <a:latin typeface="Times New Roman" panose="02020603050405020304" pitchFamily="18" charset="0"/>
                <a:cs typeface="Times New Roman" panose="02020603050405020304" pitchFamily="18" charset="0"/>
              </a:rPr>
              <a:t>Il attendait de beaux raisins : elle donna des raisins sauvages… La vigne, c’est la maison du Seigneur </a:t>
            </a:r>
          </a:p>
        </p:txBody>
      </p:sp>
      <p:sp>
        <p:nvSpPr>
          <p:cNvPr id="4" name="Rectangle : coins arrondis 3">
            <a:extLst>
              <a:ext uri="{FF2B5EF4-FFF2-40B4-BE49-F238E27FC236}">
                <a16:creationId xmlns:a16="http://schemas.microsoft.com/office/drawing/2014/main" id="{F16D56A0-F496-318C-BB56-82F482CDDFBD}"/>
              </a:ext>
            </a:extLst>
          </p:cNvPr>
          <p:cNvSpPr/>
          <p:nvPr/>
        </p:nvSpPr>
        <p:spPr>
          <a:xfrm>
            <a:off x="1431988" y="5033639"/>
            <a:ext cx="10268484" cy="1500640"/>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i="1" dirty="0">
                <a:solidFill>
                  <a:schemeClr val="tx1"/>
                </a:solidFill>
                <a:latin typeface="Times New Roman" panose="02020603050405020304" pitchFamily="18" charset="0"/>
                <a:cs typeface="Times New Roman" panose="02020603050405020304" pitchFamily="18" charset="0"/>
              </a:rPr>
              <a:t>Jean 15, 5 </a:t>
            </a:r>
            <a:r>
              <a:rPr lang="fr-FR" sz="2800" i="1" dirty="0">
                <a:solidFill>
                  <a:schemeClr val="tx1"/>
                </a:solidFill>
                <a:latin typeface="Times New Roman" panose="02020603050405020304" pitchFamily="18" charset="0"/>
                <a:cs typeface="Times New Roman" panose="02020603050405020304" pitchFamily="18" charset="0"/>
              </a:rPr>
              <a:t>Moi, je suis la vigne, et vous, les sarments. Celui qui demeure en moi et en qui je demeure, celui-là porte beaucoup de fruit, car, en dehors de moi, vous ne pouvez rien faire.</a:t>
            </a:r>
          </a:p>
        </p:txBody>
      </p:sp>
      <p:sp>
        <p:nvSpPr>
          <p:cNvPr id="5" name="ZoneTexte 4">
            <a:extLst>
              <a:ext uri="{FF2B5EF4-FFF2-40B4-BE49-F238E27FC236}">
                <a16:creationId xmlns:a16="http://schemas.microsoft.com/office/drawing/2014/main" id="{2CF8E410-2A13-E718-3198-BD90290C3639}"/>
              </a:ext>
            </a:extLst>
          </p:cNvPr>
          <p:cNvSpPr txBox="1"/>
          <p:nvPr/>
        </p:nvSpPr>
        <p:spPr>
          <a:xfrm>
            <a:off x="-702023" y="243150"/>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vigne</a:t>
            </a:r>
            <a:endParaRPr lang="fr-FR" dirty="0"/>
          </a:p>
        </p:txBody>
      </p:sp>
      <p:sp>
        <p:nvSpPr>
          <p:cNvPr id="6" name="Espace réservé du numéro de diapositive 5">
            <a:extLst>
              <a:ext uri="{FF2B5EF4-FFF2-40B4-BE49-F238E27FC236}">
                <a16:creationId xmlns:a16="http://schemas.microsoft.com/office/drawing/2014/main" id="{311F0E01-D20F-3A73-9E5C-6D9AA3B13750}"/>
              </a:ext>
            </a:extLst>
          </p:cNvPr>
          <p:cNvSpPr>
            <a:spLocks noGrp="1"/>
          </p:cNvSpPr>
          <p:nvPr>
            <p:ph type="sldNum" sz="quarter" idx="12"/>
          </p:nvPr>
        </p:nvSpPr>
        <p:spPr/>
        <p:txBody>
          <a:bodyPr/>
          <a:lstStyle/>
          <a:p>
            <a:fld id="{CF70008A-A0B5-4A2F-AE10-819E4AFD28BB}" type="slidenum">
              <a:rPr lang="fr-FR" smtClean="0"/>
              <a:pPr/>
              <a:t>29</a:t>
            </a:fld>
            <a:endParaRPr lang="fr-FR"/>
          </a:p>
        </p:txBody>
      </p:sp>
      <p:pic>
        <p:nvPicPr>
          <p:cNvPr id="7" name="Image 6">
            <a:extLst>
              <a:ext uri="{FF2B5EF4-FFF2-40B4-BE49-F238E27FC236}">
                <a16:creationId xmlns:a16="http://schemas.microsoft.com/office/drawing/2014/main" id="{7108EA93-4A54-1778-C650-A1490ED1E7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2839" y="184870"/>
            <a:ext cx="1722967" cy="1119549"/>
          </a:xfrm>
          <a:prstGeom prst="rect">
            <a:avLst/>
          </a:prstGeom>
        </p:spPr>
      </p:pic>
    </p:spTree>
    <p:extLst>
      <p:ext uri="{BB962C8B-B14F-4D97-AF65-F5344CB8AC3E}">
        <p14:creationId xmlns:p14="http://schemas.microsoft.com/office/powerpoint/2010/main" val="65424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2647EFE-9D94-0E85-B70C-74E45BA18D6E}"/>
              </a:ext>
            </a:extLst>
          </p:cNvPr>
          <p:cNvSpPr txBox="1"/>
          <p:nvPr/>
        </p:nvSpPr>
        <p:spPr>
          <a:xfrm>
            <a:off x="320180" y="825217"/>
            <a:ext cx="11350304" cy="1754326"/>
          </a:xfrm>
          <a:prstGeom prst="rect">
            <a:avLst/>
          </a:prstGeom>
          <a:noFill/>
        </p:spPr>
        <p:txBody>
          <a:bodyPr wrap="square">
            <a:spAutoFit/>
          </a:bodyPr>
          <a:lstStyle/>
          <a:p>
            <a:r>
              <a:rPr lang="fr-FR" sz="1800" b="1" dirty="0">
                <a:solidFill>
                  <a:srgbClr val="BF2329"/>
                </a:solidFill>
                <a:effectLst/>
                <a:latin typeface="Times New Roman" panose="02020603050405020304" pitchFamily="18" charset="0"/>
                <a:ea typeface="Times New Roman" panose="02020603050405020304" pitchFamily="18" charset="0"/>
              </a:rPr>
              <a:t>13</a:t>
            </a:r>
            <a:r>
              <a:rPr lang="fr-FR" sz="1800" dirty="0">
                <a:solidFill>
                  <a:srgbClr val="333333"/>
                </a:solidFill>
                <a:effectLst/>
                <a:latin typeface="Times New Roman" panose="02020603050405020304" pitchFamily="18" charset="0"/>
                <a:ea typeface="Times New Roman" panose="02020603050405020304" pitchFamily="18" charset="0"/>
              </a:rPr>
              <a:t> Mais le maître répondit à l’un d’entre eux : “</a:t>
            </a:r>
            <a:r>
              <a:rPr lang="fr-FR" sz="1800" dirty="0">
                <a:solidFill>
                  <a:srgbClr val="FF0000"/>
                </a:solidFill>
                <a:effectLst/>
                <a:latin typeface="Times New Roman" panose="02020603050405020304" pitchFamily="18" charset="0"/>
                <a:ea typeface="Times New Roman" panose="02020603050405020304" pitchFamily="18" charset="0"/>
              </a:rPr>
              <a:t>Mon ami</a:t>
            </a:r>
            <a:r>
              <a:rPr lang="fr-FR" sz="1800" dirty="0">
                <a:solidFill>
                  <a:srgbClr val="333333"/>
                </a:solidFill>
                <a:effectLst/>
                <a:latin typeface="Times New Roman" panose="02020603050405020304" pitchFamily="18" charset="0"/>
                <a:ea typeface="Times New Roman" panose="02020603050405020304" pitchFamily="18" charset="0"/>
              </a:rPr>
              <a:t>, je ne suis pas injuste envers toi. N’as-tu pas été d’accord avec moi pour un denier ?</a:t>
            </a:r>
            <a:endParaRPr lang="fr-FR" sz="1800" dirty="0">
              <a:effectLst/>
              <a:latin typeface="Times New Roman" panose="02020603050405020304" pitchFamily="18" charset="0"/>
              <a:ea typeface="Times New Roman" panose="02020603050405020304" pitchFamily="18" charset="0"/>
            </a:endParaRPr>
          </a:p>
          <a:p>
            <a:r>
              <a:rPr lang="fr-FR" sz="1800" b="1" dirty="0">
                <a:solidFill>
                  <a:srgbClr val="BF2329"/>
                </a:solidFill>
                <a:effectLst/>
                <a:latin typeface="Times New Roman" panose="02020603050405020304" pitchFamily="18" charset="0"/>
                <a:ea typeface="Times New Roman" panose="02020603050405020304" pitchFamily="18" charset="0"/>
              </a:rPr>
              <a:t>14</a:t>
            </a:r>
            <a:r>
              <a:rPr lang="fr-FR" sz="1800" dirty="0">
                <a:solidFill>
                  <a:srgbClr val="333333"/>
                </a:solidFill>
                <a:effectLst/>
                <a:latin typeface="Times New Roman" panose="02020603050405020304" pitchFamily="18" charset="0"/>
                <a:ea typeface="Times New Roman" panose="02020603050405020304" pitchFamily="18" charset="0"/>
              </a:rPr>
              <a:t> Prends ce qui te revient, et va-t’en. Je veux donner au dernier venu autant qu’à toi :</a:t>
            </a:r>
            <a:endParaRPr lang="fr-FR" sz="1800" dirty="0">
              <a:effectLst/>
              <a:latin typeface="Times New Roman" panose="02020603050405020304" pitchFamily="18" charset="0"/>
              <a:ea typeface="Times New Roman" panose="02020603050405020304" pitchFamily="18" charset="0"/>
            </a:endParaRPr>
          </a:p>
          <a:p>
            <a:r>
              <a:rPr lang="fr-FR" sz="1800" b="1" dirty="0">
                <a:solidFill>
                  <a:srgbClr val="BF2329"/>
                </a:solidFill>
                <a:effectLst/>
                <a:latin typeface="Times New Roman" panose="02020603050405020304" pitchFamily="18" charset="0"/>
                <a:ea typeface="Times New Roman" panose="02020603050405020304" pitchFamily="18" charset="0"/>
              </a:rPr>
              <a:t>15</a:t>
            </a:r>
            <a:r>
              <a:rPr lang="fr-FR" sz="1800" dirty="0">
                <a:solidFill>
                  <a:srgbClr val="333333"/>
                </a:solidFill>
                <a:effectLst/>
                <a:latin typeface="Times New Roman" panose="02020603050405020304" pitchFamily="18" charset="0"/>
                <a:ea typeface="Times New Roman" panose="02020603050405020304" pitchFamily="18" charset="0"/>
              </a:rPr>
              <a:t> n’ai-je pas le droit de faire ce que je veux de mes biens ? Ou alors </a:t>
            </a:r>
            <a:r>
              <a:rPr lang="fr-FR" sz="1800" dirty="0">
                <a:solidFill>
                  <a:srgbClr val="FF0000"/>
                </a:solidFill>
                <a:effectLst/>
                <a:latin typeface="Times New Roman" panose="02020603050405020304" pitchFamily="18" charset="0"/>
                <a:ea typeface="Times New Roman" panose="02020603050405020304" pitchFamily="18" charset="0"/>
              </a:rPr>
              <a:t>ton regard est-il mauvais parce que moi, je suis bon ?</a:t>
            </a:r>
            <a:r>
              <a:rPr lang="fr-FR" sz="1800" dirty="0">
                <a:solidFill>
                  <a:srgbClr val="333333"/>
                </a:solidFill>
                <a:effectLst/>
                <a:latin typeface="Times New Roman" panose="02020603050405020304" pitchFamily="18" charset="0"/>
                <a:ea typeface="Times New Roman" panose="02020603050405020304" pitchFamily="18" charset="0"/>
              </a:rPr>
              <a:t>”</a:t>
            </a:r>
            <a:endParaRPr lang="fr-FR" sz="1800" dirty="0">
              <a:effectLst/>
              <a:latin typeface="Times New Roman" panose="02020603050405020304" pitchFamily="18" charset="0"/>
              <a:ea typeface="Times New Roman" panose="02020603050405020304" pitchFamily="18" charset="0"/>
            </a:endParaRPr>
          </a:p>
          <a:p>
            <a:r>
              <a:rPr lang="fr-FR" sz="1800" b="1" dirty="0">
                <a:solidFill>
                  <a:srgbClr val="BF2329"/>
                </a:solidFill>
                <a:effectLst/>
                <a:latin typeface="Times New Roman" panose="02020603050405020304" pitchFamily="18" charset="0"/>
                <a:ea typeface="Times New Roman" panose="02020603050405020304" pitchFamily="18" charset="0"/>
              </a:rPr>
              <a:t>16</a:t>
            </a:r>
            <a:r>
              <a:rPr lang="fr-FR" sz="1800" dirty="0">
                <a:solidFill>
                  <a:srgbClr val="333333"/>
                </a:solidFill>
                <a:effectLst/>
                <a:latin typeface="Times New Roman" panose="02020603050405020304" pitchFamily="18" charset="0"/>
                <a:ea typeface="Times New Roman" panose="02020603050405020304" pitchFamily="18" charset="0"/>
              </a:rPr>
              <a:t> C’est ainsi que les </a:t>
            </a:r>
            <a:r>
              <a:rPr lang="fr-FR" sz="1800" dirty="0">
                <a:solidFill>
                  <a:srgbClr val="FF0000"/>
                </a:solidFill>
                <a:effectLst/>
                <a:latin typeface="Times New Roman" panose="02020603050405020304" pitchFamily="18" charset="0"/>
                <a:ea typeface="Times New Roman" panose="02020603050405020304" pitchFamily="18" charset="0"/>
              </a:rPr>
              <a:t>derniers seront premiers</a:t>
            </a:r>
            <a:r>
              <a:rPr lang="fr-FR" sz="1800" dirty="0">
                <a:solidFill>
                  <a:srgbClr val="333333"/>
                </a:solidFill>
                <a:effectLst/>
                <a:latin typeface="Times New Roman" panose="02020603050405020304" pitchFamily="18" charset="0"/>
                <a:ea typeface="Times New Roman" panose="02020603050405020304" pitchFamily="18" charset="0"/>
              </a:rPr>
              <a:t>, et les premiers seront derniers. »</a:t>
            </a:r>
            <a:endParaRPr lang="fr-FR" sz="1800" dirty="0">
              <a:effectLst/>
              <a:latin typeface="Times New Roman" panose="02020603050405020304" pitchFamily="18" charset="0"/>
              <a:ea typeface="Times New Roman" panose="02020603050405020304" pitchFamily="18" charset="0"/>
            </a:endParaRPr>
          </a:p>
        </p:txBody>
      </p:sp>
      <p:sp>
        <p:nvSpPr>
          <p:cNvPr id="3" name="Espace réservé du numéro de diapositive 2">
            <a:extLst>
              <a:ext uri="{FF2B5EF4-FFF2-40B4-BE49-F238E27FC236}">
                <a16:creationId xmlns:a16="http://schemas.microsoft.com/office/drawing/2014/main" id="{4A3CAC21-8687-7978-CB75-B7773E6935FF}"/>
              </a:ext>
            </a:extLst>
          </p:cNvPr>
          <p:cNvSpPr>
            <a:spLocks noGrp="1"/>
          </p:cNvSpPr>
          <p:nvPr>
            <p:ph type="sldNum" sz="quarter" idx="12"/>
          </p:nvPr>
        </p:nvSpPr>
        <p:spPr/>
        <p:txBody>
          <a:bodyPr/>
          <a:lstStyle/>
          <a:p>
            <a:fld id="{CF70008A-A0B5-4A2F-AE10-819E4AFD28BB}" type="slidenum">
              <a:rPr lang="fr-FR" smtClean="0"/>
              <a:pPr/>
              <a:t>3</a:t>
            </a:fld>
            <a:endParaRPr lang="fr-FR"/>
          </a:p>
        </p:txBody>
      </p:sp>
    </p:spTree>
    <p:extLst>
      <p:ext uri="{BB962C8B-B14F-4D97-AF65-F5344CB8AC3E}">
        <p14:creationId xmlns:p14="http://schemas.microsoft.com/office/powerpoint/2010/main" val="6805410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2BD54059-23DE-C37D-F4A7-B4CA080C0585}"/>
              </a:ext>
            </a:extLst>
          </p:cNvPr>
          <p:cNvSpPr/>
          <p:nvPr/>
        </p:nvSpPr>
        <p:spPr>
          <a:xfrm>
            <a:off x="417250" y="1651169"/>
            <a:ext cx="11231367" cy="1871944"/>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i="1" dirty="0">
                <a:solidFill>
                  <a:schemeClr val="tx1"/>
                </a:solidFill>
                <a:latin typeface="Times New Roman" panose="02020603050405020304" pitchFamily="18" charset="0"/>
                <a:cs typeface="Times New Roman" panose="02020603050405020304" pitchFamily="18" charset="0"/>
              </a:rPr>
              <a:t>Repère 1 Rois 20, 1-29 </a:t>
            </a:r>
            <a:r>
              <a:rPr lang="fr-FR" sz="2000" i="1" dirty="0">
                <a:solidFill>
                  <a:schemeClr val="tx1"/>
                </a:solidFill>
                <a:latin typeface="Times New Roman" panose="02020603050405020304" pitchFamily="18" charset="0"/>
                <a:cs typeface="Times New Roman" panose="02020603050405020304" pitchFamily="18" charset="0"/>
              </a:rPr>
              <a:t>La vigne de </a:t>
            </a:r>
            <a:r>
              <a:rPr lang="fr-FR" sz="2000" i="1" dirty="0" err="1">
                <a:solidFill>
                  <a:schemeClr val="tx1"/>
                </a:solidFill>
                <a:latin typeface="Times New Roman" panose="02020603050405020304" pitchFamily="18" charset="0"/>
                <a:cs typeface="Times New Roman" panose="02020603050405020304" pitchFamily="18" charset="0"/>
              </a:rPr>
              <a:t>Naboth</a:t>
            </a:r>
            <a:r>
              <a:rPr lang="fr-FR" sz="2000" i="1" dirty="0">
                <a:solidFill>
                  <a:schemeClr val="tx1"/>
                </a:solidFill>
                <a:latin typeface="Times New Roman" panose="02020603050405020304" pitchFamily="18" charset="0"/>
                <a:cs typeface="Times New Roman" panose="02020603050405020304" pitchFamily="18" charset="0"/>
              </a:rPr>
              <a:t> </a:t>
            </a:r>
          </a:p>
          <a:p>
            <a:r>
              <a:rPr lang="fr-FR" sz="2000" i="1" dirty="0">
                <a:solidFill>
                  <a:schemeClr val="tx1"/>
                </a:solidFill>
                <a:latin typeface="Times New Roman" panose="02020603050405020304" pitchFamily="18" charset="0"/>
                <a:cs typeface="Times New Roman" panose="02020603050405020304" pitchFamily="18" charset="0"/>
              </a:rPr>
              <a:t>Le roi Achab convoite une petite vigne que </a:t>
            </a:r>
            <a:r>
              <a:rPr lang="fr-FR" sz="2000" i="1" dirty="0" err="1">
                <a:solidFill>
                  <a:schemeClr val="tx1"/>
                </a:solidFill>
                <a:latin typeface="Times New Roman" panose="02020603050405020304" pitchFamily="18" charset="0"/>
                <a:cs typeface="Times New Roman" panose="02020603050405020304" pitchFamily="18" charset="0"/>
              </a:rPr>
              <a:t>Naboth</a:t>
            </a:r>
            <a:r>
              <a:rPr lang="fr-FR" sz="2000" i="1" dirty="0">
                <a:solidFill>
                  <a:schemeClr val="tx1"/>
                </a:solidFill>
                <a:latin typeface="Times New Roman" panose="02020603050405020304" pitchFamily="18" charset="0"/>
                <a:cs typeface="Times New Roman" panose="02020603050405020304" pitchFamily="18" charset="0"/>
              </a:rPr>
              <a:t> chérit beaucoup car c’est l’héritage de ses pères. Il le fait accuser injustement et lapider pour s’en emparer. Le prophète Elie va faire comprendre à Achab sa faute et celui-ci va demander pardon. </a:t>
            </a:r>
          </a:p>
          <a:p>
            <a:r>
              <a:rPr lang="fr-FR" sz="2000" i="1" dirty="0">
                <a:solidFill>
                  <a:schemeClr val="tx1"/>
                </a:solidFill>
                <a:latin typeface="Times New Roman" panose="02020603050405020304" pitchFamily="18" charset="0"/>
                <a:cs typeface="Times New Roman" panose="02020603050405020304" pitchFamily="18" charset="0"/>
              </a:rPr>
              <a:t>De nombreux rapprochements sont possible entre </a:t>
            </a:r>
            <a:r>
              <a:rPr lang="fr-FR" sz="2000" i="1" dirty="0" err="1">
                <a:solidFill>
                  <a:schemeClr val="tx1"/>
                </a:solidFill>
                <a:latin typeface="Times New Roman" panose="02020603050405020304" pitchFamily="18" charset="0"/>
                <a:cs typeface="Times New Roman" panose="02020603050405020304" pitchFamily="18" charset="0"/>
              </a:rPr>
              <a:t>Naboth</a:t>
            </a:r>
            <a:r>
              <a:rPr lang="fr-FR" sz="2000" i="1" dirty="0">
                <a:solidFill>
                  <a:schemeClr val="tx1"/>
                </a:solidFill>
                <a:latin typeface="Times New Roman" panose="02020603050405020304" pitchFamily="18" charset="0"/>
                <a:cs typeface="Times New Roman" panose="02020603050405020304" pitchFamily="18" charset="0"/>
              </a:rPr>
              <a:t> et Jésus.</a:t>
            </a:r>
          </a:p>
        </p:txBody>
      </p:sp>
      <p:sp>
        <p:nvSpPr>
          <p:cNvPr id="2" name="Rectangle : coins arrondis 1">
            <a:extLst>
              <a:ext uri="{FF2B5EF4-FFF2-40B4-BE49-F238E27FC236}">
                <a16:creationId xmlns:a16="http://schemas.microsoft.com/office/drawing/2014/main" id="{02AC595C-225A-CCC1-6982-3812BC8FA0EA}"/>
              </a:ext>
            </a:extLst>
          </p:cNvPr>
          <p:cNvSpPr/>
          <p:nvPr/>
        </p:nvSpPr>
        <p:spPr>
          <a:xfrm>
            <a:off x="417249" y="3835152"/>
            <a:ext cx="11212499" cy="3022847"/>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000" b="1" i="1" dirty="0">
                <a:solidFill>
                  <a:schemeClr val="tx1"/>
                </a:solidFill>
                <a:latin typeface="Times New Roman" panose="02020603050405020304" pitchFamily="18" charset="0"/>
                <a:cs typeface="Times New Roman" panose="02020603050405020304" pitchFamily="18" charset="0"/>
              </a:rPr>
              <a:t>Rapprochements </a:t>
            </a:r>
            <a:r>
              <a:rPr lang="fr-FR" sz="2000" b="1" i="1" dirty="0" err="1">
                <a:solidFill>
                  <a:schemeClr val="tx1"/>
                </a:solidFill>
                <a:latin typeface="Times New Roman" panose="02020603050405020304" pitchFamily="18" charset="0"/>
                <a:cs typeface="Times New Roman" panose="02020603050405020304" pitchFamily="18" charset="0"/>
              </a:rPr>
              <a:t>Naboth</a:t>
            </a:r>
            <a:r>
              <a:rPr lang="fr-FR" sz="2000" b="1" i="1" dirty="0">
                <a:solidFill>
                  <a:schemeClr val="tx1"/>
                </a:solidFill>
                <a:latin typeface="Times New Roman" panose="02020603050405020304" pitchFamily="18" charset="0"/>
                <a:cs typeface="Times New Roman" panose="02020603050405020304" pitchFamily="18" charset="0"/>
              </a:rPr>
              <a:t>/ Jésus</a:t>
            </a:r>
          </a:p>
          <a:p>
            <a:r>
              <a:rPr lang="fr-FR" sz="2000" i="1" dirty="0">
                <a:solidFill>
                  <a:schemeClr val="tx1"/>
                </a:solidFill>
                <a:latin typeface="Times New Roman" panose="02020603050405020304" pitchFamily="18" charset="0"/>
                <a:cs typeface="Times New Roman" panose="02020603050405020304" pitchFamily="18" charset="0"/>
              </a:rPr>
              <a:t>La vigne, trésor de </a:t>
            </a:r>
            <a:r>
              <a:rPr lang="fr-FR" sz="2000" i="1" dirty="0" err="1">
                <a:solidFill>
                  <a:schemeClr val="tx1"/>
                </a:solidFill>
                <a:latin typeface="Times New Roman" panose="02020603050405020304" pitchFamily="18" charset="0"/>
                <a:cs typeface="Times New Roman" panose="02020603050405020304" pitchFamily="18" charset="0"/>
              </a:rPr>
              <a:t>Naboth</a:t>
            </a:r>
            <a:r>
              <a:rPr lang="fr-FR" sz="2000" i="1" dirty="0">
                <a:solidFill>
                  <a:schemeClr val="tx1"/>
                </a:solidFill>
                <a:latin typeface="Times New Roman" panose="02020603050405020304" pitchFamily="18" charset="0"/>
                <a:cs typeface="Times New Roman" panose="02020603050405020304" pitchFamily="18" charset="0"/>
              </a:rPr>
              <a:t> qu’il travaille / la vigne à laquelle les ouvriers sont envoyés travailler</a:t>
            </a:r>
          </a:p>
          <a:p>
            <a:r>
              <a:rPr lang="fr-FR" sz="2000" i="1" dirty="0" err="1">
                <a:solidFill>
                  <a:schemeClr val="tx1"/>
                </a:solidFill>
                <a:latin typeface="Times New Roman" panose="02020603050405020304" pitchFamily="18" charset="0"/>
                <a:cs typeface="Times New Roman" panose="02020603050405020304" pitchFamily="18" charset="0"/>
              </a:rPr>
              <a:t>Naboth</a:t>
            </a:r>
            <a:r>
              <a:rPr lang="fr-FR" sz="2000" i="1" dirty="0">
                <a:solidFill>
                  <a:schemeClr val="tx1"/>
                </a:solidFill>
                <a:latin typeface="Times New Roman" panose="02020603050405020304" pitchFamily="18" charset="0"/>
                <a:cs typeface="Times New Roman" panose="02020603050405020304" pitchFamily="18" charset="0"/>
              </a:rPr>
              <a:t> aime sa vigne héritée de ses pères / Jésus aime la vigne qui symbolise le peuple d’Israël, l’humanité</a:t>
            </a:r>
          </a:p>
          <a:p>
            <a:r>
              <a:rPr lang="fr-FR" sz="2000" i="1" dirty="0" err="1">
                <a:solidFill>
                  <a:schemeClr val="tx1"/>
                </a:solidFill>
                <a:latin typeface="Times New Roman" panose="02020603050405020304" pitchFamily="18" charset="0"/>
                <a:cs typeface="Times New Roman" panose="02020603050405020304" pitchFamily="18" charset="0"/>
              </a:rPr>
              <a:t>Naboth</a:t>
            </a:r>
            <a:r>
              <a:rPr lang="fr-FR" sz="2000" i="1" dirty="0">
                <a:solidFill>
                  <a:schemeClr val="tx1"/>
                </a:solidFill>
                <a:latin typeface="Times New Roman" panose="02020603050405020304" pitchFamily="18" charset="0"/>
                <a:cs typeface="Times New Roman" panose="02020603050405020304" pitchFamily="18" charset="0"/>
              </a:rPr>
              <a:t> est innocent / Jésus est innocent et trahi pour de l’argent</a:t>
            </a:r>
          </a:p>
          <a:p>
            <a:r>
              <a:rPr lang="fr-FR" sz="2000" i="1" dirty="0" err="1">
                <a:solidFill>
                  <a:schemeClr val="tx1"/>
                </a:solidFill>
                <a:latin typeface="Times New Roman" panose="02020603050405020304" pitchFamily="18" charset="0"/>
                <a:cs typeface="Times New Roman" panose="02020603050405020304" pitchFamily="18" charset="0"/>
              </a:rPr>
              <a:t>Naboth</a:t>
            </a:r>
            <a:r>
              <a:rPr lang="fr-FR" sz="2000" i="1" dirty="0">
                <a:solidFill>
                  <a:schemeClr val="tx1"/>
                </a:solidFill>
                <a:latin typeface="Times New Roman" panose="02020603050405020304" pitchFamily="18" charset="0"/>
                <a:cs typeface="Times New Roman" panose="02020603050405020304" pitchFamily="18" charset="0"/>
              </a:rPr>
              <a:t> est accusé et jugé / Jésus est accusé et jugé </a:t>
            </a:r>
          </a:p>
          <a:p>
            <a:r>
              <a:rPr lang="fr-FR" sz="2000" i="1" dirty="0" err="1">
                <a:solidFill>
                  <a:schemeClr val="tx1"/>
                </a:solidFill>
                <a:latin typeface="Times New Roman" panose="02020603050405020304" pitchFamily="18" charset="0"/>
                <a:cs typeface="Times New Roman" panose="02020603050405020304" pitchFamily="18" charset="0"/>
              </a:rPr>
              <a:t>Naboth</a:t>
            </a:r>
            <a:r>
              <a:rPr lang="fr-FR" sz="2000" i="1" dirty="0">
                <a:solidFill>
                  <a:schemeClr val="tx1"/>
                </a:solidFill>
                <a:latin typeface="Times New Roman" panose="02020603050405020304" pitchFamily="18" charset="0"/>
                <a:cs typeface="Times New Roman" panose="02020603050405020304" pitchFamily="18" charset="0"/>
              </a:rPr>
              <a:t> placé entre deux voyous /Jésus mis en croix entre deux voyous </a:t>
            </a:r>
          </a:p>
          <a:p>
            <a:r>
              <a:rPr lang="fr-FR" sz="2000" i="1" dirty="0" err="1">
                <a:solidFill>
                  <a:schemeClr val="tx1"/>
                </a:solidFill>
                <a:latin typeface="Times New Roman" panose="02020603050405020304" pitchFamily="18" charset="0"/>
                <a:cs typeface="Times New Roman" panose="02020603050405020304" pitchFamily="18" charset="0"/>
              </a:rPr>
              <a:t>Naboth</a:t>
            </a:r>
            <a:r>
              <a:rPr lang="fr-FR" sz="2000" i="1" dirty="0">
                <a:solidFill>
                  <a:schemeClr val="tx1"/>
                </a:solidFill>
                <a:latin typeface="Times New Roman" panose="02020603050405020304" pitchFamily="18" charset="0"/>
                <a:cs typeface="Times New Roman" panose="02020603050405020304" pitchFamily="18" charset="0"/>
              </a:rPr>
              <a:t> est sorti de la ville pour être lapidé / Jésus meurt hors des murs de Jérusalem </a:t>
            </a:r>
          </a:p>
          <a:p>
            <a:r>
              <a:rPr lang="fr-FR" sz="2000" i="1" dirty="0">
                <a:solidFill>
                  <a:schemeClr val="tx1"/>
                </a:solidFill>
                <a:latin typeface="Times New Roman" panose="02020603050405020304" pitchFamily="18" charset="0"/>
                <a:cs typeface="Times New Roman" panose="02020603050405020304" pitchFamily="18" charset="0"/>
              </a:rPr>
              <a:t>Le roi demande pardon d’avoir fait tuer </a:t>
            </a:r>
            <a:r>
              <a:rPr lang="fr-FR" sz="2000" i="1" dirty="0" err="1">
                <a:solidFill>
                  <a:schemeClr val="tx1"/>
                </a:solidFill>
                <a:latin typeface="Times New Roman" panose="02020603050405020304" pitchFamily="18" charset="0"/>
                <a:cs typeface="Times New Roman" panose="02020603050405020304" pitchFamily="18" charset="0"/>
              </a:rPr>
              <a:t>Naboth</a:t>
            </a:r>
            <a:r>
              <a:rPr lang="fr-FR" sz="2000" i="1" dirty="0">
                <a:solidFill>
                  <a:schemeClr val="tx1"/>
                </a:solidFill>
                <a:latin typeface="Times New Roman" panose="02020603050405020304" pitchFamily="18" charset="0"/>
                <a:cs typeface="Times New Roman" panose="02020603050405020304" pitchFamily="18" charset="0"/>
              </a:rPr>
              <a:t> / Le larron sur la croix demande pardon à Jésus</a:t>
            </a:r>
          </a:p>
        </p:txBody>
      </p:sp>
      <p:sp>
        <p:nvSpPr>
          <p:cNvPr id="5" name="ZoneTexte 4">
            <a:extLst>
              <a:ext uri="{FF2B5EF4-FFF2-40B4-BE49-F238E27FC236}">
                <a16:creationId xmlns:a16="http://schemas.microsoft.com/office/drawing/2014/main" id="{2CF8E410-2A13-E718-3198-BD90290C3639}"/>
              </a:ext>
            </a:extLst>
          </p:cNvPr>
          <p:cNvSpPr txBox="1"/>
          <p:nvPr/>
        </p:nvSpPr>
        <p:spPr>
          <a:xfrm>
            <a:off x="-702023" y="243150"/>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vigne</a:t>
            </a:r>
            <a:endParaRPr lang="fr-FR" dirty="0"/>
          </a:p>
        </p:txBody>
      </p:sp>
      <p:sp>
        <p:nvSpPr>
          <p:cNvPr id="3" name="Espace réservé du numéro de diapositive 2">
            <a:extLst>
              <a:ext uri="{FF2B5EF4-FFF2-40B4-BE49-F238E27FC236}">
                <a16:creationId xmlns:a16="http://schemas.microsoft.com/office/drawing/2014/main" id="{7637181C-A5E5-0F4C-B0AD-194C106A0A26}"/>
              </a:ext>
            </a:extLst>
          </p:cNvPr>
          <p:cNvSpPr>
            <a:spLocks noGrp="1"/>
          </p:cNvSpPr>
          <p:nvPr>
            <p:ph type="sldNum" sz="quarter" idx="12"/>
          </p:nvPr>
        </p:nvSpPr>
        <p:spPr/>
        <p:txBody>
          <a:bodyPr/>
          <a:lstStyle/>
          <a:p>
            <a:fld id="{CF70008A-A0B5-4A2F-AE10-819E4AFD28BB}" type="slidenum">
              <a:rPr lang="fr-FR" smtClean="0"/>
              <a:pPr/>
              <a:t>30</a:t>
            </a:fld>
            <a:endParaRPr lang="fr-FR"/>
          </a:p>
        </p:txBody>
      </p:sp>
      <p:pic>
        <p:nvPicPr>
          <p:cNvPr id="4" name="Image 3">
            <a:extLst>
              <a:ext uri="{FF2B5EF4-FFF2-40B4-BE49-F238E27FC236}">
                <a16:creationId xmlns:a16="http://schemas.microsoft.com/office/drawing/2014/main" id="{725CD842-0C6F-E545-7EEC-3DA80D4B60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8487" y="0"/>
            <a:ext cx="2237872" cy="1454124"/>
          </a:xfrm>
          <a:prstGeom prst="rect">
            <a:avLst/>
          </a:prstGeom>
        </p:spPr>
      </p:pic>
    </p:spTree>
    <p:extLst>
      <p:ext uri="{BB962C8B-B14F-4D97-AF65-F5344CB8AC3E}">
        <p14:creationId xmlns:p14="http://schemas.microsoft.com/office/powerpoint/2010/main" val="259570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419785" y="967919"/>
            <a:ext cx="11352428" cy="1198486"/>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800" dirty="0">
                <a:solidFill>
                  <a:schemeClr val="tx1"/>
                </a:solidFill>
                <a:effectLst/>
                <a:latin typeface="Times New Roman" panose="02020603050405020304" pitchFamily="18" charset="0"/>
                <a:ea typeface="Calibri" panose="020F0502020204030204" pitchFamily="34" charset="0"/>
              </a:rPr>
              <a:t>Le royaume, dès le Premier Testament, est symbolisé par la vigne, la bien aimée, qui est aussi dévastée. Ce royaume n’est pas encore là. </a:t>
            </a:r>
          </a:p>
        </p:txBody>
      </p:sp>
      <p:sp>
        <p:nvSpPr>
          <p:cNvPr id="4" name="Rectangle : coins arrondis 3">
            <a:extLst>
              <a:ext uri="{FF2B5EF4-FFF2-40B4-BE49-F238E27FC236}">
                <a16:creationId xmlns:a16="http://schemas.microsoft.com/office/drawing/2014/main" id="{F899E363-0158-0F3C-B967-1E6979BF10CF}"/>
              </a:ext>
            </a:extLst>
          </p:cNvPr>
          <p:cNvSpPr/>
          <p:nvPr/>
        </p:nvSpPr>
        <p:spPr>
          <a:xfrm>
            <a:off x="419786" y="4953740"/>
            <a:ext cx="11352427" cy="1775533"/>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rgbClr val="000000"/>
                </a:solidFill>
                <a:latin typeface="Times New Roman" panose="02020603050405020304" pitchFamily="18" charset="0"/>
                <a:ea typeface="Calibri" panose="020F0502020204030204" pitchFamily="34" charset="0"/>
              </a:rPr>
              <a:t>La vigne c’est le peuple, c’est nous, sans cesse recréés, libérés.  </a:t>
            </a:r>
          </a:p>
          <a:p>
            <a:pPr algn="ctr"/>
            <a:r>
              <a:rPr lang="fr-FR" sz="2800" dirty="0">
                <a:solidFill>
                  <a:srgbClr val="000000"/>
                </a:solidFill>
                <a:latin typeface="Times New Roman" panose="02020603050405020304" pitchFamily="18" charset="0"/>
                <a:ea typeface="Calibri" panose="020F0502020204030204" pitchFamily="34" charset="0"/>
              </a:rPr>
              <a:t>La vigne, c’est notre héritage, notre maison intérieure. </a:t>
            </a:r>
          </a:p>
          <a:p>
            <a:pPr algn="ctr"/>
            <a:r>
              <a:rPr lang="fr-FR" sz="2800" dirty="0">
                <a:solidFill>
                  <a:srgbClr val="000000"/>
                </a:solidFill>
                <a:latin typeface="Times New Roman" panose="02020603050405020304" pitchFamily="18" charset="0"/>
                <a:ea typeface="Calibri" panose="020F0502020204030204" pitchFamily="34" charset="0"/>
              </a:rPr>
              <a:t>Pour les chrétiens, la vigne, c’est le Christ à qui nous sommes greffés. Il s’agit de demeurer en lui. Là est notre travail.</a:t>
            </a:r>
          </a:p>
        </p:txBody>
      </p:sp>
      <p:sp>
        <p:nvSpPr>
          <p:cNvPr id="2" name="ZoneTexte 1">
            <a:extLst>
              <a:ext uri="{FF2B5EF4-FFF2-40B4-BE49-F238E27FC236}">
                <a16:creationId xmlns:a16="http://schemas.microsoft.com/office/drawing/2014/main" id="{5D7DF6C4-6C90-5F35-BD6A-B5DCA149A117}"/>
              </a:ext>
            </a:extLst>
          </p:cNvPr>
          <p:cNvSpPr txBox="1"/>
          <p:nvPr/>
        </p:nvSpPr>
        <p:spPr>
          <a:xfrm>
            <a:off x="-702023" y="243150"/>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vigne</a:t>
            </a:r>
            <a:endParaRPr lang="fr-FR" dirty="0"/>
          </a:p>
        </p:txBody>
      </p:sp>
      <p:sp>
        <p:nvSpPr>
          <p:cNvPr id="5" name="Rectangle : coins arrondis 4">
            <a:extLst>
              <a:ext uri="{FF2B5EF4-FFF2-40B4-BE49-F238E27FC236}">
                <a16:creationId xmlns:a16="http://schemas.microsoft.com/office/drawing/2014/main" id="{D4C7859D-7443-E2DD-CA5F-C3BA32C1FB59}"/>
              </a:ext>
            </a:extLst>
          </p:cNvPr>
          <p:cNvSpPr/>
          <p:nvPr/>
        </p:nvSpPr>
        <p:spPr>
          <a:xfrm>
            <a:off x="419786" y="4071261"/>
            <a:ext cx="11352428" cy="635864"/>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800" dirty="0">
                <a:solidFill>
                  <a:schemeClr val="tx1"/>
                </a:solidFill>
                <a:effectLst/>
                <a:latin typeface="Times New Roman" panose="02020603050405020304" pitchFamily="18" charset="0"/>
                <a:ea typeface="Calibri" panose="020F0502020204030204" pitchFamily="34" charset="0"/>
              </a:rPr>
              <a:t>Et nous apprenons dans Isaïe que la vigne, c’est la maison du Seigneur. </a:t>
            </a:r>
          </a:p>
        </p:txBody>
      </p:sp>
      <p:sp>
        <p:nvSpPr>
          <p:cNvPr id="6" name="Rectangle : coins arrondis 5">
            <a:extLst>
              <a:ext uri="{FF2B5EF4-FFF2-40B4-BE49-F238E27FC236}">
                <a16:creationId xmlns:a16="http://schemas.microsoft.com/office/drawing/2014/main" id="{B455776F-DADF-6F96-9C01-401DFCEA38C4}"/>
              </a:ext>
            </a:extLst>
          </p:cNvPr>
          <p:cNvSpPr/>
          <p:nvPr/>
        </p:nvSpPr>
        <p:spPr>
          <a:xfrm>
            <a:off x="419785" y="2386464"/>
            <a:ext cx="11352428" cy="1438182"/>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800" dirty="0">
                <a:solidFill>
                  <a:schemeClr val="tx1"/>
                </a:solidFill>
                <a:effectLst/>
                <a:latin typeface="Times New Roman" panose="02020603050405020304" pitchFamily="18" charset="0"/>
                <a:ea typeface="Calibri" panose="020F0502020204030204" pitchFamily="34" charset="0"/>
              </a:rPr>
              <a:t>L’homme rompt parfois l’alliance. Dans le psaume 80, Dieu fait sans cesse alliance et nous ramène à la vigne arrachée à l’Egypte ; il la replante, libère sans cesse son peuple. </a:t>
            </a:r>
          </a:p>
        </p:txBody>
      </p:sp>
      <p:sp>
        <p:nvSpPr>
          <p:cNvPr id="7" name="Espace réservé du numéro de diapositive 6">
            <a:extLst>
              <a:ext uri="{FF2B5EF4-FFF2-40B4-BE49-F238E27FC236}">
                <a16:creationId xmlns:a16="http://schemas.microsoft.com/office/drawing/2014/main" id="{B040D737-55E8-E991-5117-28798105CC72}"/>
              </a:ext>
            </a:extLst>
          </p:cNvPr>
          <p:cNvSpPr>
            <a:spLocks noGrp="1"/>
          </p:cNvSpPr>
          <p:nvPr>
            <p:ph type="sldNum" sz="quarter" idx="12"/>
          </p:nvPr>
        </p:nvSpPr>
        <p:spPr/>
        <p:txBody>
          <a:bodyPr/>
          <a:lstStyle/>
          <a:p>
            <a:fld id="{CF70008A-A0B5-4A2F-AE10-819E4AFD28BB}" type="slidenum">
              <a:rPr lang="fr-FR" smtClean="0"/>
              <a:pPr/>
              <a:t>31</a:t>
            </a:fld>
            <a:endParaRPr lang="fr-FR"/>
          </a:p>
        </p:txBody>
      </p:sp>
      <p:pic>
        <p:nvPicPr>
          <p:cNvPr id="8" name="Image 7">
            <a:extLst>
              <a:ext uri="{FF2B5EF4-FFF2-40B4-BE49-F238E27FC236}">
                <a16:creationId xmlns:a16="http://schemas.microsoft.com/office/drawing/2014/main" id="{4E9C3699-D911-29DA-21F6-44DFD1E6E1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26570" y="4834619"/>
            <a:ext cx="1233256" cy="1006887"/>
          </a:xfrm>
          <a:prstGeom prst="rect">
            <a:avLst/>
          </a:prstGeom>
        </p:spPr>
      </p:pic>
    </p:spTree>
    <p:extLst>
      <p:ext uri="{BB962C8B-B14F-4D97-AF65-F5344CB8AC3E}">
        <p14:creationId xmlns:p14="http://schemas.microsoft.com/office/powerpoint/2010/main" val="41318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8C81BA0-625D-4C28-B175-DDFE41C4902B}"/>
              </a:ext>
            </a:extLst>
          </p:cNvPr>
          <p:cNvSpPr/>
          <p:nvPr/>
        </p:nvSpPr>
        <p:spPr>
          <a:xfrm>
            <a:off x="1730580" y="3237848"/>
            <a:ext cx="9155133" cy="311084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rgbClr val="FF0000"/>
                </a:solidFill>
                <a:latin typeface="Times New Roman" panose="02020603050405020304" pitchFamily="18" charset="0"/>
                <a:cs typeface="Times New Roman" panose="02020603050405020304" pitchFamily="18" charset="0"/>
              </a:rPr>
              <a:t>02</a:t>
            </a:r>
            <a:r>
              <a:rPr lang="fr-FR" sz="3600" dirty="0">
                <a:solidFill>
                  <a:schemeClr val="tx1"/>
                </a:solidFill>
                <a:latin typeface="Times New Roman" panose="02020603050405020304" pitchFamily="18" charset="0"/>
                <a:cs typeface="Times New Roman" panose="02020603050405020304" pitchFamily="18" charset="0"/>
              </a:rPr>
              <a:t> Il se mit d’accord avec eux sur le salaire de la journée : un denier, c’est-à-dire une pièce d’argent, et il les envoya à sa vigne</a:t>
            </a:r>
          </a:p>
        </p:txBody>
      </p:sp>
      <p:pic>
        <p:nvPicPr>
          <p:cNvPr id="10" name="Image 9">
            <a:extLst>
              <a:ext uri="{FF2B5EF4-FFF2-40B4-BE49-F238E27FC236}">
                <a16:creationId xmlns:a16="http://schemas.microsoft.com/office/drawing/2014/main" id="{1D7566F6-F207-D4D8-009F-2FE6430A99CF}"/>
              </a:ext>
            </a:extLst>
          </p:cNvPr>
          <p:cNvPicPr>
            <a:picLocks noChangeAspect="1"/>
          </p:cNvPicPr>
          <p:nvPr/>
        </p:nvPicPr>
        <p:blipFill>
          <a:blip r:embed="rId2"/>
          <a:stretch>
            <a:fillRect/>
          </a:stretch>
        </p:blipFill>
        <p:spPr>
          <a:xfrm>
            <a:off x="4654176" y="509308"/>
            <a:ext cx="2883648" cy="2457335"/>
          </a:xfrm>
          <a:prstGeom prst="rect">
            <a:avLst/>
          </a:prstGeom>
        </p:spPr>
      </p:pic>
      <p:sp>
        <p:nvSpPr>
          <p:cNvPr id="2" name="Espace réservé du numéro de diapositive 1">
            <a:extLst>
              <a:ext uri="{FF2B5EF4-FFF2-40B4-BE49-F238E27FC236}">
                <a16:creationId xmlns:a16="http://schemas.microsoft.com/office/drawing/2014/main" id="{111C23A8-93B5-D1AB-CE73-0CE51DE818D1}"/>
              </a:ext>
            </a:extLst>
          </p:cNvPr>
          <p:cNvSpPr>
            <a:spLocks noGrp="1"/>
          </p:cNvSpPr>
          <p:nvPr>
            <p:ph type="sldNum" sz="quarter" idx="12"/>
          </p:nvPr>
        </p:nvSpPr>
        <p:spPr/>
        <p:txBody>
          <a:bodyPr/>
          <a:lstStyle/>
          <a:p>
            <a:fld id="{CF70008A-A0B5-4A2F-AE10-819E4AFD28BB}" type="slidenum">
              <a:rPr lang="fr-FR" smtClean="0"/>
              <a:pPr/>
              <a:t>32</a:t>
            </a:fld>
            <a:endParaRPr lang="fr-FR"/>
          </a:p>
        </p:txBody>
      </p:sp>
    </p:spTree>
    <p:extLst>
      <p:ext uri="{BB962C8B-B14F-4D97-AF65-F5344CB8AC3E}">
        <p14:creationId xmlns:p14="http://schemas.microsoft.com/office/powerpoint/2010/main" val="2414427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1835084" y="2828525"/>
            <a:ext cx="8521832" cy="3598907"/>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tx1"/>
                </a:solidFill>
                <a:latin typeface="Times New Roman" panose="02020603050405020304" pitchFamily="18" charset="0"/>
                <a:cs typeface="Times New Roman" panose="02020603050405020304" pitchFamily="18" charset="0"/>
              </a:rPr>
              <a:t>Remarquer qu’ils se mettent d’accord. </a:t>
            </a:r>
          </a:p>
          <a:p>
            <a:pPr algn="ctr"/>
            <a:r>
              <a:rPr lang="fr-FR" sz="3600" dirty="0">
                <a:solidFill>
                  <a:schemeClr val="tx1"/>
                </a:solidFill>
                <a:latin typeface="Times New Roman" panose="02020603050405020304" pitchFamily="18" charset="0"/>
                <a:cs typeface="Times New Roman" panose="02020603050405020304" pitchFamily="18" charset="0"/>
              </a:rPr>
              <a:t>Il y a dialogue.</a:t>
            </a:r>
          </a:p>
          <a:p>
            <a:pPr algn="ctr"/>
            <a:r>
              <a:rPr lang="fr-FR" sz="3600" dirty="0">
                <a:solidFill>
                  <a:schemeClr val="tx1"/>
                </a:solidFill>
                <a:latin typeface="Times New Roman" panose="02020603050405020304" pitchFamily="18" charset="0"/>
                <a:cs typeface="Times New Roman" panose="02020603050405020304" pitchFamily="18" charset="0"/>
              </a:rPr>
              <a:t>Pour les embauches suivantes, </a:t>
            </a:r>
          </a:p>
          <a:p>
            <a:pPr algn="ctr"/>
            <a:r>
              <a:rPr lang="fr-FR" sz="3600" dirty="0">
                <a:solidFill>
                  <a:schemeClr val="tx1"/>
                </a:solidFill>
                <a:latin typeface="Times New Roman" panose="02020603050405020304" pitchFamily="18" charset="0"/>
                <a:cs typeface="Times New Roman" panose="02020603050405020304" pitchFamily="18" charset="0"/>
              </a:rPr>
              <a:t>la formulation sera différente : </a:t>
            </a:r>
          </a:p>
          <a:p>
            <a:pPr algn="ctr"/>
            <a:r>
              <a:rPr lang="fr-FR" sz="3600" dirty="0">
                <a:solidFill>
                  <a:schemeClr val="tx1"/>
                </a:solidFill>
                <a:latin typeface="Times New Roman" panose="02020603050405020304" pitchFamily="18" charset="0"/>
                <a:cs typeface="Times New Roman" panose="02020603050405020304" pitchFamily="18" charset="0"/>
              </a:rPr>
              <a:t>Verset 4 : il leur donnera ce qui est juste. </a:t>
            </a:r>
          </a:p>
          <a:p>
            <a:pPr algn="ctr"/>
            <a:r>
              <a:rPr lang="fr-FR" sz="3600" dirty="0">
                <a:solidFill>
                  <a:schemeClr val="tx1"/>
                </a:solidFill>
                <a:latin typeface="Times New Roman" panose="02020603050405020304" pitchFamily="18" charset="0"/>
                <a:cs typeface="Times New Roman" panose="02020603050405020304" pitchFamily="18" charset="0"/>
              </a:rPr>
              <a:t>Verset 5 : il fit de même.</a:t>
            </a:r>
          </a:p>
        </p:txBody>
      </p:sp>
      <p:sp>
        <p:nvSpPr>
          <p:cNvPr id="2" name="ZoneTexte 1">
            <a:extLst>
              <a:ext uri="{FF2B5EF4-FFF2-40B4-BE49-F238E27FC236}">
                <a16:creationId xmlns:a16="http://schemas.microsoft.com/office/drawing/2014/main" id="{5C132F80-A3BE-BB8E-AFA7-6FBF32FB243E}"/>
              </a:ext>
            </a:extLst>
          </p:cNvPr>
          <p:cNvSpPr txBox="1"/>
          <p:nvPr/>
        </p:nvSpPr>
        <p:spPr>
          <a:xfrm>
            <a:off x="-311405" y="315649"/>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Il se mit d’accord avec eux</a:t>
            </a:r>
            <a:endParaRPr lang="fr-FR" dirty="0"/>
          </a:p>
        </p:txBody>
      </p:sp>
      <p:sp>
        <p:nvSpPr>
          <p:cNvPr id="3" name="Espace réservé du numéro de diapositive 2">
            <a:extLst>
              <a:ext uri="{FF2B5EF4-FFF2-40B4-BE49-F238E27FC236}">
                <a16:creationId xmlns:a16="http://schemas.microsoft.com/office/drawing/2014/main" id="{47CCFA7A-FA51-F75D-14CE-F458777FDA46}"/>
              </a:ext>
            </a:extLst>
          </p:cNvPr>
          <p:cNvSpPr>
            <a:spLocks noGrp="1"/>
          </p:cNvSpPr>
          <p:nvPr>
            <p:ph type="sldNum" sz="quarter" idx="12"/>
          </p:nvPr>
        </p:nvSpPr>
        <p:spPr/>
        <p:txBody>
          <a:bodyPr/>
          <a:lstStyle/>
          <a:p>
            <a:fld id="{CF70008A-A0B5-4A2F-AE10-819E4AFD28BB}" type="slidenum">
              <a:rPr lang="fr-FR" smtClean="0"/>
              <a:pPr/>
              <a:t>33</a:t>
            </a:fld>
            <a:endParaRPr lang="fr-FR"/>
          </a:p>
        </p:txBody>
      </p:sp>
      <p:pic>
        <p:nvPicPr>
          <p:cNvPr id="4" name="Image 3">
            <a:extLst>
              <a:ext uri="{FF2B5EF4-FFF2-40B4-BE49-F238E27FC236}">
                <a16:creationId xmlns:a16="http://schemas.microsoft.com/office/drawing/2014/main" id="{B83F71F6-56DC-0BE5-9706-D84BF19436E9}"/>
              </a:ext>
            </a:extLst>
          </p:cNvPr>
          <p:cNvPicPr>
            <a:picLocks noChangeAspect="1"/>
          </p:cNvPicPr>
          <p:nvPr/>
        </p:nvPicPr>
        <p:blipFill>
          <a:blip r:embed="rId2"/>
          <a:stretch>
            <a:fillRect/>
          </a:stretch>
        </p:blipFill>
        <p:spPr>
          <a:xfrm>
            <a:off x="4902751" y="568171"/>
            <a:ext cx="2190507" cy="1866667"/>
          </a:xfrm>
          <a:prstGeom prst="rect">
            <a:avLst/>
          </a:prstGeom>
        </p:spPr>
      </p:pic>
    </p:spTree>
    <p:extLst>
      <p:ext uri="{BB962C8B-B14F-4D97-AF65-F5344CB8AC3E}">
        <p14:creationId xmlns:p14="http://schemas.microsoft.com/office/powerpoint/2010/main" val="21324408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1770751" y="1921772"/>
            <a:ext cx="8521832" cy="151265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tx1"/>
                </a:solidFill>
                <a:latin typeface="Times New Roman" panose="02020603050405020304" pitchFamily="18" charset="0"/>
                <a:cs typeface="Times New Roman" panose="02020603050405020304" pitchFamily="18" charset="0"/>
              </a:rPr>
              <a:t>Quel est ce salaire ?</a:t>
            </a:r>
          </a:p>
        </p:txBody>
      </p:sp>
      <p:sp>
        <p:nvSpPr>
          <p:cNvPr id="2" name="ZoneTexte 1">
            <a:extLst>
              <a:ext uri="{FF2B5EF4-FFF2-40B4-BE49-F238E27FC236}">
                <a16:creationId xmlns:a16="http://schemas.microsoft.com/office/drawing/2014/main" id="{5C132F80-A3BE-BB8E-AFA7-6FBF32FB243E}"/>
              </a:ext>
            </a:extLst>
          </p:cNvPr>
          <p:cNvSpPr txBox="1"/>
          <p:nvPr/>
        </p:nvSpPr>
        <p:spPr>
          <a:xfrm>
            <a:off x="-311405" y="315649"/>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un denier</a:t>
            </a:r>
            <a:endParaRPr lang="fr-FR" dirty="0"/>
          </a:p>
        </p:txBody>
      </p:sp>
      <p:sp>
        <p:nvSpPr>
          <p:cNvPr id="3" name="Espace réservé du numéro de diapositive 2">
            <a:extLst>
              <a:ext uri="{FF2B5EF4-FFF2-40B4-BE49-F238E27FC236}">
                <a16:creationId xmlns:a16="http://schemas.microsoft.com/office/drawing/2014/main" id="{89186292-4990-0854-8AF5-95D125F7EE92}"/>
              </a:ext>
            </a:extLst>
          </p:cNvPr>
          <p:cNvSpPr>
            <a:spLocks noGrp="1"/>
          </p:cNvSpPr>
          <p:nvPr>
            <p:ph type="sldNum" sz="quarter" idx="12"/>
          </p:nvPr>
        </p:nvSpPr>
        <p:spPr/>
        <p:txBody>
          <a:bodyPr/>
          <a:lstStyle/>
          <a:p>
            <a:fld id="{CF70008A-A0B5-4A2F-AE10-819E4AFD28BB}" type="slidenum">
              <a:rPr lang="fr-FR" smtClean="0"/>
              <a:pPr/>
              <a:t>34</a:t>
            </a:fld>
            <a:endParaRPr lang="fr-FR"/>
          </a:p>
        </p:txBody>
      </p:sp>
      <p:pic>
        <p:nvPicPr>
          <p:cNvPr id="6" name="Image 5">
            <a:extLst>
              <a:ext uri="{FF2B5EF4-FFF2-40B4-BE49-F238E27FC236}">
                <a16:creationId xmlns:a16="http://schemas.microsoft.com/office/drawing/2014/main" id="{2B915D37-5CC4-2024-60F4-8C0EC3413C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9260" y="3830487"/>
            <a:ext cx="2317987" cy="2129803"/>
          </a:xfrm>
          <a:prstGeom prst="rect">
            <a:avLst/>
          </a:prstGeom>
        </p:spPr>
      </p:pic>
    </p:spTree>
    <p:extLst>
      <p:ext uri="{BB962C8B-B14F-4D97-AF65-F5344CB8AC3E}">
        <p14:creationId xmlns:p14="http://schemas.microsoft.com/office/powerpoint/2010/main" val="12167211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2BD54059-23DE-C37D-F4A7-B4CA080C0585}"/>
              </a:ext>
            </a:extLst>
          </p:cNvPr>
          <p:cNvSpPr/>
          <p:nvPr/>
        </p:nvSpPr>
        <p:spPr>
          <a:xfrm>
            <a:off x="896825" y="4226709"/>
            <a:ext cx="10973340" cy="2129641"/>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i="1" dirty="0">
                <a:solidFill>
                  <a:schemeClr val="tx1"/>
                </a:solidFill>
                <a:latin typeface="Times New Roman" panose="02020603050405020304" pitchFamily="18" charset="0"/>
                <a:cs typeface="Times New Roman" panose="02020603050405020304" pitchFamily="18" charset="0"/>
              </a:rPr>
              <a:t>« Le denier d'ailleurs est la vie éternelle, et l'éternité est égale pour tous ». Saint Augustin sermon 87 </a:t>
            </a:r>
          </a:p>
        </p:txBody>
      </p:sp>
      <p:sp>
        <p:nvSpPr>
          <p:cNvPr id="6" name="ZoneTexte 5">
            <a:extLst>
              <a:ext uri="{FF2B5EF4-FFF2-40B4-BE49-F238E27FC236}">
                <a16:creationId xmlns:a16="http://schemas.microsoft.com/office/drawing/2014/main" id="{F39C7592-6982-04D6-68A0-115160E7CBF7}"/>
              </a:ext>
            </a:extLst>
          </p:cNvPr>
          <p:cNvSpPr txBox="1"/>
          <p:nvPr/>
        </p:nvSpPr>
        <p:spPr>
          <a:xfrm>
            <a:off x="-320282" y="125622"/>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un denier</a:t>
            </a:r>
            <a:endParaRPr lang="fr-FR" dirty="0"/>
          </a:p>
        </p:txBody>
      </p:sp>
      <p:sp>
        <p:nvSpPr>
          <p:cNvPr id="2" name="Espace réservé du numéro de diapositive 1">
            <a:extLst>
              <a:ext uri="{FF2B5EF4-FFF2-40B4-BE49-F238E27FC236}">
                <a16:creationId xmlns:a16="http://schemas.microsoft.com/office/drawing/2014/main" id="{230968CD-6134-365C-0B95-17FDE28CE2F1}"/>
              </a:ext>
            </a:extLst>
          </p:cNvPr>
          <p:cNvSpPr>
            <a:spLocks noGrp="1"/>
          </p:cNvSpPr>
          <p:nvPr>
            <p:ph type="sldNum" sz="quarter" idx="12"/>
          </p:nvPr>
        </p:nvSpPr>
        <p:spPr/>
        <p:txBody>
          <a:bodyPr/>
          <a:lstStyle/>
          <a:p>
            <a:fld id="{CF70008A-A0B5-4A2F-AE10-819E4AFD28BB}" type="slidenum">
              <a:rPr lang="fr-FR" smtClean="0"/>
              <a:pPr/>
              <a:t>35</a:t>
            </a:fld>
            <a:endParaRPr lang="fr-FR"/>
          </a:p>
        </p:txBody>
      </p:sp>
      <p:pic>
        <p:nvPicPr>
          <p:cNvPr id="5" name="Image 4">
            <a:extLst>
              <a:ext uri="{FF2B5EF4-FFF2-40B4-BE49-F238E27FC236}">
                <a16:creationId xmlns:a16="http://schemas.microsoft.com/office/drawing/2014/main" id="{4B5A2E8B-678C-A0C6-9038-36054870AA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8575" y="1499896"/>
            <a:ext cx="2317987" cy="2129803"/>
          </a:xfrm>
          <a:prstGeom prst="rect">
            <a:avLst/>
          </a:prstGeom>
        </p:spPr>
      </p:pic>
    </p:spTree>
    <p:extLst>
      <p:ext uri="{BB962C8B-B14F-4D97-AF65-F5344CB8AC3E}">
        <p14:creationId xmlns:p14="http://schemas.microsoft.com/office/powerpoint/2010/main" val="32142064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510458" y="1565798"/>
            <a:ext cx="11477340" cy="1434529"/>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tx1"/>
                </a:solidFill>
                <a:effectLst/>
                <a:latin typeface="Times New Roman" panose="02020603050405020304" pitchFamily="18" charset="0"/>
                <a:ea typeface="Calibri" panose="020F0502020204030204" pitchFamily="34" charset="0"/>
              </a:rPr>
              <a:t>Si le denier représente la vie éternelle, la récompense sera-t-elle seulement après notre mort ? </a:t>
            </a:r>
          </a:p>
        </p:txBody>
      </p:sp>
      <p:sp>
        <p:nvSpPr>
          <p:cNvPr id="7" name="Rectangle : coins arrondis 6">
            <a:extLst>
              <a:ext uri="{FF2B5EF4-FFF2-40B4-BE49-F238E27FC236}">
                <a16:creationId xmlns:a16="http://schemas.microsoft.com/office/drawing/2014/main" id="{58166140-8C29-5D2D-0629-A21A31684B72}"/>
              </a:ext>
            </a:extLst>
          </p:cNvPr>
          <p:cNvSpPr/>
          <p:nvPr/>
        </p:nvSpPr>
        <p:spPr>
          <a:xfrm>
            <a:off x="510458" y="3670062"/>
            <a:ext cx="11477339" cy="977724"/>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tx1"/>
                </a:solidFill>
                <a:latin typeface="Times New Roman" panose="02020603050405020304" pitchFamily="18" charset="0"/>
                <a:cs typeface="Times New Roman" panose="02020603050405020304" pitchFamily="18" charset="0"/>
              </a:rPr>
              <a:t>Qu’est-ce que la vie éternelle ? </a:t>
            </a:r>
          </a:p>
        </p:txBody>
      </p:sp>
      <p:sp>
        <p:nvSpPr>
          <p:cNvPr id="16" name="Rectangle : coins arrondis 15">
            <a:extLst>
              <a:ext uri="{FF2B5EF4-FFF2-40B4-BE49-F238E27FC236}">
                <a16:creationId xmlns:a16="http://schemas.microsoft.com/office/drawing/2014/main" id="{91B4C6FD-8490-69EB-75F1-39F3A6C0DB54}"/>
              </a:ext>
            </a:extLst>
          </p:cNvPr>
          <p:cNvSpPr/>
          <p:nvPr/>
        </p:nvSpPr>
        <p:spPr>
          <a:xfrm>
            <a:off x="510459" y="5415277"/>
            <a:ext cx="11477339" cy="105654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tx1"/>
                </a:solidFill>
                <a:latin typeface="Times New Roman" panose="02020603050405020304" pitchFamily="18" charset="0"/>
                <a:ea typeface="Calibri" panose="020F0502020204030204" pitchFamily="34" charset="0"/>
              </a:rPr>
              <a:t>Peut-on vivre de la Vie dès maintenant ? </a:t>
            </a:r>
          </a:p>
        </p:txBody>
      </p:sp>
      <p:sp>
        <p:nvSpPr>
          <p:cNvPr id="5" name="ZoneTexte 4">
            <a:extLst>
              <a:ext uri="{FF2B5EF4-FFF2-40B4-BE49-F238E27FC236}">
                <a16:creationId xmlns:a16="http://schemas.microsoft.com/office/drawing/2014/main" id="{8E890693-8868-7D28-9EDB-5429D8158D24}"/>
              </a:ext>
            </a:extLst>
          </p:cNvPr>
          <p:cNvSpPr txBox="1"/>
          <p:nvPr/>
        </p:nvSpPr>
        <p:spPr>
          <a:xfrm>
            <a:off x="0" y="16459"/>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un denier</a:t>
            </a:r>
            <a:endParaRPr lang="fr-FR" dirty="0"/>
          </a:p>
        </p:txBody>
      </p:sp>
      <p:sp>
        <p:nvSpPr>
          <p:cNvPr id="2" name="Espace réservé du numéro de diapositive 1">
            <a:extLst>
              <a:ext uri="{FF2B5EF4-FFF2-40B4-BE49-F238E27FC236}">
                <a16:creationId xmlns:a16="http://schemas.microsoft.com/office/drawing/2014/main" id="{2921CF80-017D-C761-BCB9-352E757E8479}"/>
              </a:ext>
            </a:extLst>
          </p:cNvPr>
          <p:cNvSpPr>
            <a:spLocks noGrp="1"/>
          </p:cNvSpPr>
          <p:nvPr>
            <p:ph type="sldNum" sz="quarter" idx="12"/>
          </p:nvPr>
        </p:nvSpPr>
        <p:spPr/>
        <p:txBody>
          <a:bodyPr/>
          <a:lstStyle/>
          <a:p>
            <a:fld id="{CF70008A-A0B5-4A2F-AE10-819E4AFD28BB}" type="slidenum">
              <a:rPr lang="fr-FR" smtClean="0"/>
              <a:pPr/>
              <a:t>36</a:t>
            </a:fld>
            <a:endParaRPr lang="fr-FR"/>
          </a:p>
        </p:txBody>
      </p:sp>
      <p:pic>
        <p:nvPicPr>
          <p:cNvPr id="4" name="Image 3">
            <a:extLst>
              <a:ext uri="{FF2B5EF4-FFF2-40B4-BE49-F238E27FC236}">
                <a16:creationId xmlns:a16="http://schemas.microsoft.com/office/drawing/2014/main" id="{7AAF056F-172A-70B2-11D6-7A36887C56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7417" y="119114"/>
            <a:ext cx="1492059" cy="1370928"/>
          </a:xfrm>
          <a:prstGeom prst="rect">
            <a:avLst/>
          </a:prstGeom>
        </p:spPr>
      </p:pic>
    </p:spTree>
    <p:extLst>
      <p:ext uri="{BB962C8B-B14F-4D97-AF65-F5344CB8AC3E}">
        <p14:creationId xmlns:p14="http://schemas.microsoft.com/office/powerpoint/2010/main" val="405667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8C81BA0-625D-4C28-B175-DDFE41C4902B}"/>
              </a:ext>
            </a:extLst>
          </p:cNvPr>
          <p:cNvSpPr/>
          <p:nvPr/>
        </p:nvSpPr>
        <p:spPr>
          <a:xfrm>
            <a:off x="1730580" y="3237848"/>
            <a:ext cx="9155133" cy="153833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rgbClr val="FF0000"/>
                </a:solidFill>
                <a:latin typeface="Times New Roman" panose="02020603050405020304" pitchFamily="18" charset="0"/>
                <a:cs typeface="Times New Roman" panose="02020603050405020304" pitchFamily="18" charset="0"/>
              </a:rPr>
              <a:t>03 </a:t>
            </a:r>
            <a:r>
              <a:rPr lang="fr-FR" sz="3600" dirty="0">
                <a:solidFill>
                  <a:schemeClr val="tx1"/>
                </a:solidFill>
                <a:latin typeface="Times New Roman" panose="02020603050405020304" pitchFamily="18" charset="0"/>
                <a:cs typeface="Times New Roman" panose="02020603050405020304" pitchFamily="18" charset="0"/>
              </a:rPr>
              <a:t>Sorti vers neuf heures, il en vit d’autres qui étaient là, sur la place, sans rien faire  (</a:t>
            </a:r>
            <a:r>
              <a:rPr lang="fr-FR" sz="2400" dirty="0">
                <a:solidFill>
                  <a:schemeClr val="tx1"/>
                </a:solidFill>
                <a:latin typeface="Times New Roman" panose="02020603050405020304" pitchFamily="18" charset="0"/>
                <a:cs typeface="Times New Roman" panose="02020603050405020304" pitchFamily="18" charset="0"/>
              </a:rPr>
              <a:t>inactifs</a:t>
            </a:r>
            <a:r>
              <a:rPr lang="fr-FR" sz="3600" dirty="0">
                <a:solidFill>
                  <a:schemeClr val="tx1"/>
                </a:solidFill>
                <a:latin typeface="Times New Roman" panose="02020603050405020304" pitchFamily="18" charset="0"/>
                <a:cs typeface="Times New Roman" panose="02020603050405020304" pitchFamily="18" charset="0"/>
              </a:rPr>
              <a:t>).</a:t>
            </a:r>
          </a:p>
        </p:txBody>
      </p:sp>
      <p:sp>
        <p:nvSpPr>
          <p:cNvPr id="5" name="Rectangle : coins arrondis 4">
            <a:extLst>
              <a:ext uri="{FF2B5EF4-FFF2-40B4-BE49-F238E27FC236}">
                <a16:creationId xmlns:a16="http://schemas.microsoft.com/office/drawing/2014/main" id="{740FA728-DD91-248A-7594-3BE6251CF60B}"/>
              </a:ext>
            </a:extLst>
          </p:cNvPr>
          <p:cNvSpPr/>
          <p:nvPr/>
        </p:nvSpPr>
        <p:spPr>
          <a:xfrm>
            <a:off x="1730580" y="5068128"/>
            <a:ext cx="9236511" cy="153833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rgbClr val="FF0000"/>
                </a:solidFill>
                <a:latin typeface="Times New Roman" panose="02020603050405020304" pitchFamily="18" charset="0"/>
                <a:cs typeface="Times New Roman" panose="02020603050405020304" pitchFamily="18" charset="0"/>
              </a:rPr>
              <a:t>04 </a:t>
            </a:r>
            <a:r>
              <a:rPr lang="fr-FR" sz="3600" dirty="0">
                <a:solidFill>
                  <a:schemeClr val="tx1"/>
                </a:solidFill>
                <a:latin typeface="Times New Roman" panose="02020603050405020304" pitchFamily="18" charset="0"/>
                <a:cs typeface="Times New Roman" panose="02020603050405020304" pitchFamily="18" charset="0"/>
              </a:rPr>
              <a:t>Et à ceux-là, il dit : “Allez à ma vigne, vous aussi, et je vous donnerai ce qui est juste.”</a:t>
            </a:r>
          </a:p>
        </p:txBody>
      </p:sp>
      <p:sp>
        <p:nvSpPr>
          <p:cNvPr id="2" name="Espace réservé du numéro de diapositive 1">
            <a:extLst>
              <a:ext uri="{FF2B5EF4-FFF2-40B4-BE49-F238E27FC236}">
                <a16:creationId xmlns:a16="http://schemas.microsoft.com/office/drawing/2014/main" id="{D73AE7DA-D8CC-4587-E616-33C4641788F2}"/>
              </a:ext>
            </a:extLst>
          </p:cNvPr>
          <p:cNvSpPr>
            <a:spLocks noGrp="1"/>
          </p:cNvSpPr>
          <p:nvPr>
            <p:ph type="sldNum" sz="quarter" idx="12"/>
          </p:nvPr>
        </p:nvSpPr>
        <p:spPr/>
        <p:txBody>
          <a:bodyPr/>
          <a:lstStyle/>
          <a:p>
            <a:fld id="{CF70008A-A0B5-4A2F-AE10-819E4AFD28BB}" type="slidenum">
              <a:rPr lang="fr-FR" smtClean="0"/>
              <a:pPr/>
              <a:t>37</a:t>
            </a:fld>
            <a:endParaRPr lang="fr-FR"/>
          </a:p>
        </p:txBody>
      </p:sp>
      <p:pic>
        <p:nvPicPr>
          <p:cNvPr id="7" name="Image 6">
            <a:extLst>
              <a:ext uri="{FF2B5EF4-FFF2-40B4-BE49-F238E27FC236}">
                <a16:creationId xmlns:a16="http://schemas.microsoft.com/office/drawing/2014/main" id="{9E8AC699-6401-51A7-8442-89E184265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6523" y="-32551"/>
            <a:ext cx="2698954" cy="2731167"/>
          </a:xfrm>
          <a:prstGeom prst="rect">
            <a:avLst/>
          </a:prstGeom>
        </p:spPr>
      </p:pic>
    </p:spTree>
    <p:extLst>
      <p:ext uri="{BB962C8B-B14F-4D97-AF65-F5344CB8AC3E}">
        <p14:creationId xmlns:p14="http://schemas.microsoft.com/office/powerpoint/2010/main" val="424587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1627316" y="2135325"/>
            <a:ext cx="8521832" cy="133510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tx1"/>
                </a:solidFill>
                <a:latin typeface="Times New Roman" panose="02020603050405020304" pitchFamily="18" charset="0"/>
                <a:cs typeface="Times New Roman" panose="02020603050405020304" pitchFamily="18" charset="0"/>
              </a:rPr>
              <a:t>Littéralement : 3ème heure.</a:t>
            </a:r>
          </a:p>
          <a:p>
            <a:pPr algn="ctr"/>
            <a:r>
              <a:rPr lang="fr-FR" sz="3600" dirty="0">
                <a:solidFill>
                  <a:schemeClr val="tx1"/>
                </a:solidFill>
                <a:latin typeface="Times New Roman" panose="02020603050405020304" pitchFamily="18" charset="0"/>
                <a:cs typeface="Times New Roman" panose="02020603050405020304" pitchFamily="18" charset="0"/>
              </a:rPr>
              <a:t>3 heures après le lever du soleil. </a:t>
            </a:r>
          </a:p>
        </p:txBody>
      </p:sp>
      <p:sp>
        <p:nvSpPr>
          <p:cNvPr id="2" name="ZoneTexte 1">
            <a:extLst>
              <a:ext uri="{FF2B5EF4-FFF2-40B4-BE49-F238E27FC236}">
                <a16:creationId xmlns:a16="http://schemas.microsoft.com/office/drawing/2014/main" id="{5C132F80-A3BE-BB8E-AFA7-6FBF32FB243E}"/>
              </a:ext>
            </a:extLst>
          </p:cNvPr>
          <p:cNvSpPr txBox="1"/>
          <p:nvPr/>
        </p:nvSpPr>
        <p:spPr>
          <a:xfrm>
            <a:off x="-311405" y="315649"/>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neuf heures</a:t>
            </a:r>
            <a:endParaRPr lang="fr-FR" dirty="0"/>
          </a:p>
        </p:txBody>
      </p:sp>
      <p:sp>
        <p:nvSpPr>
          <p:cNvPr id="3" name="Rectangle : coins arrondis 2">
            <a:extLst>
              <a:ext uri="{FF2B5EF4-FFF2-40B4-BE49-F238E27FC236}">
                <a16:creationId xmlns:a16="http://schemas.microsoft.com/office/drawing/2014/main" id="{EC9867F7-C714-52BB-5D57-6099548B99C9}"/>
              </a:ext>
            </a:extLst>
          </p:cNvPr>
          <p:cNvSpPr/>
          <p:nvPr/>
        </p:nvSpPr>
        <p:spPr>
          <a:xfrm>
            <a:off x="1627316" y="4055124"/>
            <a:ext cx="8521832" cy="133510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tx1"/>
                </a:solidFill>
                <a:latin typeface="Times New Roman" panose="02020603050405020304" pitchFamily="18" charset="0"/>
                <a:cs typeface="Times New Roman" panose="02020603050405020304" pitchFamily="18" charset="0"/>
              </a:rPr>
              <a:t>Pourquoi sortir vers cette heure-là ? </a:t>
            </a:r>
          </a:p>
        </p:txBody>
      </p:sp>
      <p:sp>
        <p:nvSpPr>
          <p:cNvPr id="4" name="Espace réservé du numéro de diapositive 3">
            <a:extLst>
              <a:ext uri="{FF2B5EF4-FFF2-40B4-BE49-F238E27FC236}">
                <a16:creationId xmlns:a16="http://schemas.microsoft.com/office/drawing/2014/main" id="{443F172A-FD8D-2687-071C-032D7D6C4950}"/>
              </a:ext>
            </a:extLst>
          </p:cNvPr>
          <p:cNvSpPr>
            <a:spLocks noGrp="1"/>
          </p:cNvSpPr>
          <p:nvPr>
            <p:ph type="sldNum" sz="quarter" idx="12"/>
          </p:nvPr>
        </p:nvSpPr>
        <p:spPr/>
        <p:txBody>
          <a:bodyPr/>
          <a:lstStyle/>
          <a:p>
            <a:fld id="{CF70008A-A0B5-4A2F-AE10-819E4AFD28BB}" type="slidenum">
              <a:rPr lang="fr-FR" smtClean="0"/>
              <a:pPr/>
              <a:t>38</a:t>
            </a:fld>
            <a:endParaRPr lang="fr-FR"/>
          </a:p>
        </p:txBody>
      </p:sp>
      <p:pic>
        <p:nvPicPr>
          <p:cNvPr id="7" name="Image 6">
            <a:extLst>
              <a:ext uri="{FF2B5EF4-FFF2-40B4-BE49-F238E27FC236}">
                <a16:creationId xmlns:a16="http://schemas.microsoft.com/office/drawing/2014/main" id="{F772716A-0D28-137D-4832-F57684C127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0123" y="-105269"/>
            <a:ext cx="2000506" cy="2024383"/>
          </a:xfrm>
          <a:prstGeom prst="rect">
            <a:avLst/>
          </a:prstGeom>
        </p:spPr>
      </p:pic>
    </p:spTree>
    <p:extLst>
      <p:ext uri="{BB962C8B-B14F-4D97-AF65-F5344CB8AC3E}">
        <p14:creationId xmlns:p14="http://schemas.microsoft.com/office/powerpoint/2010/main" val="64813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2BD54059-23DE-C37D-F4A7-B4CA080C0585}"/>
              </a:ext>
            </a:extLst>
          </p:cNvPr>
          <p:cNvSpPr/>
          <p:nvPr/>
        </p:nvSpPr>
        <p:spPr>
          <a:xfrm>
            <a:off x="541719" y="2655423"/>
            <a:ext cx="10973340" cy="2731167"/>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i="1" dirty="0">
                <a:solidFill>
                  <a:schemeClr val="tx1"/>
                </a:solidFill>
                <a:latin typeface="Times New Roman" panose="02020603050405020304" pitchFamily="18" charset="0"/>
                <a:cs typeface="Times New Roman" panose="02020603050405020304" pitchFamily="18" charset="0"/>
              </a:rPr>
              <a:t>Une méthode antique de calcul des heures, en usage dans le mode gréco-romain, débutait avec le lever du soleil et divisait la journée en douze parties. </a:t>
            </a:r>
          </a:p>
          <a:p>
            <a:pPr algn="ctr"/>
            <a:r>
              <a:rPr lang="fr-FR" sz="3600" i="1" dirty="0">
                <a:solidFill>
                  <a:schemeClr val="tx1"/>
                </a:solidFill>
                <a:latin typeface="Times New Roman" panose="02020603050405020304" pitchFamily="18" charset="0"/>
                <a:cs typeface="Times New Roman" panose="02020603050405020304" pitchFamily="18" charset="0"/>
              </a:rPr>
              <a:t>Heure temporaire Wikipédia</a:t>
            </a:r>
          </a:p>
        </p:txBody>
      </p:sp>
      <p:sp>
        <p:nvSpPr>
          <p:cNvPr id="6" name="ZoneTexte 5">
            <a:extLst>
              <a:ext uri="{FF2B5EF4-FFF2-40B4-BE49-F238E27FC236}">
                <a16:creationId xmlns:a16="http://schemas.microsoft.com/office/drawing/2014/main" id="{F39C7592-6982-04D6-68A0-115160E7CBF7}"/>
              </a:ext>
            </a:extLst>
          </p:cNvPr>
          <p:cNvSpPr txBox="1"/>
          <p:nvPr/>
        </p:nvSpPr>
        <p:spPr>
          <a:xfrm>
            <a:off x="-320282" y="125622"/>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neuf heures</a:t>
            </a:r>
            <a:endParaRPr lang="fr-FR" dirty="0"/>
          </a:p>
        </p:txBody>
      </p:sp>
      <p:sp>
        <p:nvSpPr>
          <p:cNvPr id="2" name="Espace réservé du numéro de diapositive 1">
            <a:extLst>
              <a:ext uri="{FF2B5EF4-FFF2-40B4-BE49-F238E27FC236}">
                <a16:creationId xmlns:a16="http://schemas.microsoft.com/office/drawing/2014/main" id="{F7C25360-ABE0-8AB7-0F0C-9282D0B3AF80}"/>
              </a:ext>
            </a:extLst>
          </p:cNvPr>
          <p:cNvSpPr>
            <a:spLocks noGrp="1"/>
          </p:cNvSpPr>
          <p:nvPr>
            <p:ph type="sldNum" sz="quarter" idx="12"/>
          </p:nvPr>
        </p:nvSpPr>
        <p:spPr/>
        <p:txBody>
          <a:bodyPr/>
          <a:lstStyle/>
          <a:p>
            <a:fld id="{CF70008A-A0B5-4A2F-AE10-819E4AFD28BB}" type="slidenum">
              <a:rPr lang="fr-FR" smtClean="0"/>
              <a:pPr/>
              <a:t>39</a:t>
            </a:fld>
            <a:endParaRPr lang="fr-FR"/>
          </a:p>
        </p:txBody>
      </p:sp>
      <p:pic>
        <p:nvPicPr>
          <p:cNvPr id="3" name="Image 2">
            <a:extLst>
              <a:ext uri="{FF2B5EF4-FFF2-40B4-BE49-F238E27FC236}">
                <a16:creationId xmlns:a16="http://schemas.microsoft.com/office/drawing/2014/main" id="{2186FD86-856B-D409-D563-FA5BA6D8EE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6523" y="-352147"/>
            <a:ext cx="2698954" cy="2731167"/>
          </a:xfrm>
          <a:prstGeom prst="rect">
            <a:avLst/>
          </a:prstGeom>
        </p:spPr>
      </p:pic>
    </p:spTree>
    <p:extLst>
      <p:ext uri="{BB962C8B-B14F-4D97-AF65-F5344CB8AC3E}">
        <p14:creationId xmlns:p14="http://schemas.microsoft.com/office/powerpoint/2010/main" val="1269659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8C81BA0-625D-4C28-B175-DDFE41C4902B}"/>
              </a:ext>
            </a:extLst>
          </p:cNvPr>
          <p:cNvSpPr/>
          <p:nvPr/>
        </p:nvSpPr>
        <p:spPr>
          <a:xfrm>
            <a:off x="1835084" y="2061839"/>
            <a:ext cx="8521832" cy="311084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b="1" dirty="0">
                <a:solidFill>
                  <a:srgbClr val="FF0000"/>
                </a:solidFill>
                <a:latin typeface="Times New Roman" panose="02020603050405020304" pitchFamily="18" charset="0"/>
                <a:cs typeface="Times New Roman" panose="02020603050405020304" pitchFamily="18" charset="0"/>
              </a:rPr>
              <a:t>19, 30 </a:t>
            </a:r>
            <a:r>
              <a:rPr lang="fr-FR" sz="3600" dirty="0">
                <a:solidFill>
                  <a:schemeClr val="tx1"/>
                </a:solidFill>
                <a:latin typeface="Times New Roman" panose="02020603050405020304" pitchFamily="18" charset="0"/>
                <a:cs typeface="Times New Roman" panose="02020603050405020304" pitchFamily="18" charset="0"/>
              </a:rPr>
              <a:t>Beaucoup de premiers seront derniers, beaucoup de derniers seront premiers</a:t>
            </a:r>
          </a:p>
        </p:txBody>
      </p:sp>
      <p:sp>
        <p:nvSpPr>
          <p:cNvPr id="2" name="Espace réservé du numéro de diapositive 1">
            <a:extLst>
              <a:ext uri="{FF2B5EF4-FFF2-40B4-BE49-F238E27FC236}">
                <a16:creationId xmlns:a16="http://schemas.microsoft.com/office/drawing/2014/main" id="{F61EF043-846A-5278-CC35-43FC0D686E0C}"/>
              </a:ext>
            </a:extLst>
          </p:cNvPr>
          <p:cNvSpPr>
            <a:spLocks noGrp="1"/>
          </p:cNvSpPr>
          <p:nvPr>
            <p:ph type="sldNum" sz="quarter" idx="12"/>
          </p:nvPr>
        </p:nvSpPr>
        <p:spPr/>
        <p:txBody>
          <a:bodyPr/>
          <a:lstStyle/>
          <a:p>
            <a:fld id="{CF70008A-A0B5-4A2F-AE10-819E4AFD28BB}" type="slidenum">
              <a:rPr lang="fr-FR" smtClean="0"/>
              <a:pPr/>
              <a:t>4</a:t>
            </a:fld>
            <a:endParaRPr lang="fr-FR"/>
          </a:p>
        </p:txBody>
      </p:sp>
      <p:pic>
        <p:nvPicPr>
          <p:cNvPr id="6" name="Image 5">
            <a:extLst>
              <a:ext uri="{FF2B5EF4-FFF2-40B4-BE49-F238E27FC236}">
                <a16:creationId xmlns:a16="http://schemas.microsoft.com/office/drawing/2014/main" id="{1B5F05C9-07D6-C0BC-72D8-D20B942A50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6049" y="4484145"/>
            <a:ext cx="3748480" cy="1377075"/>
          </a:xfrm>
          <a:prstGeom prst="rect">
            <a:avLst/>
          </a:prstGeom>
        </p:spPr>
      </p:pic>
    </p:spTree>
    <p:extLst>
      <p:ext uri="{BB962C8B-B14F-4D97-AF65-F5344CB8AC3E}">
        <p14:creationId xmlns:p14="http://schemas.microsoft.com/office/powerpoint/2010/main" val="41024062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483827" y="2995103"/>
            <a:ext cx="11477340" cy="1434529"/>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tx1"/>
                </a:solidFill>
                <a:effectLst/>
                <a:latin typeface="Times New Roman" panose="02020603050405020304" pitchFamily="18" charset="0"/>
                <a:ea typeface="Calibri" panose="020F0502020204030204" pitchFamily="34" charset="0"/>
              </a:rPr>
              <a:t>Voir l’interprétation des heures au verset 6</a:t>
            </a:r>
          </a:p>
        </p:txBody>
      </p:sp>
      <p:sp>
        <p:nvSpPr>
          <p:cNvPr id="5" name="ZoneTexte 4">
            <a:extLst>
              <a:ext uri="{FF2B5EF4-FFF2-40B4-BE49-F238E27FC236}">
                <a16:creationId xmlns:a16="http://schemas.microsoft.com/office/drawing/2014/main" id="{8E890693-8868-7D28-9EDB-5429D8158D24}"/>
              </a:ext>
            </a:extLst>
          </p:cNvPr>
          <p:cNvSpPr txBox="1"/>
          <p:nvPr/>
        </p:nvSpPr>
        <p:spPr>
          <a:xfrm>
            <a:off x="0" y="16459"/>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neuf heures</a:t>
            </a:r>
            <a:endParaRPr lang="fr-FR" dirty="0"/>
          </a:p>
        </p:txBody>
      </p:sp>
      <p:sp>
        <p:nvSpPr>
          <p:cNvPr id="2" name="Espace réservé du numéro de diapositive 1">
            <a:extLst>
              <a:ext uri="{FF2B5EF4-FFF2-40B4-BE49-F238E27FC236}">
                <a16:creationId xmlns:a16="http://schemas.microsoft.com/office/drawing/2014/main" id="{8950EFF1-7927-28A3-5E95-826C9E6AC194}"/>
              </a:ext>
            </a:extLst>
          </p:cNvPr>
          <p:cNvSpPr>
            <a:spLocks noGrp="1"/>
          </p:cNvSpPr>
          <p:nvPr>
            <p:ph type="sldNum" sz="quarter" idx="12"/>
          </p:nvPr>
        </p:nvSpPr>
        <p:spPr/>
        <p:txBody>
          <a:bodyPr/>
          <a:lstStyle/>
          <a:p>
            <a:fld id="{CF70008A-A0B5-4A2F-AE10-819E4AFD28BB}" type="slidenum">
              <a:rPr lang="fr-FR" smtClean="0"/>
              <a:pPr/>
              <a:t>40</a:t>
            </a:fld>
            <a:endParaRPr lang="fr-FR"/>
          </a:p>
        </p:txBody>
      </p:sp>
      <p:pic>
        <p:nvPicPr>
          <p:cNvPr id="6" name="Image 5">
            <a:extLst>
              <a:ext uri="{FF2B5EF4-FFF2-40B4-BE49-F238E27FC236}">
                <a16:creationId xmlns:a16="http://schemas.microsoft.com/office/drawing/2014/main" id="{A0818CBB-531D-2FC6-9A9A-FA9B7C349A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6523" y="16459"/>
            <a:ext cx="2698954" cy="2731167"/>
          </a:xfrm>
          <a:prstGeom prst="rect">
            <a:avLst/>
          </a:prstGeom>
        </p:spPr>
      </p:pic>
    </p:spTree>
    <p:extLst>
      <p:ext uri="{BB962C8B-B14F-4D97-AF65-F5344CB8AC3E}">
        <p14:creationId xmlns:p14="http://schemas.microsoft.com/office/powerpoint/2010/main" val="36376940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1645072" y="2393521"/>
            <a:ext cx="8521832" cy="133510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tx1"/>
                </a:solidFill>
                <a:latin typeface="Times New Roman" panose="02020603050405020304" pitchFamily="18" charset="0"/>
                <a:cs typeface="Times New Roman" panose="02020603050405020304" pitchFamily="18" charset="0"/>
              </a:rPr>
              <a:t>C’est un impératif. </a:t>
            </a:r>
          </a:p>
          <a:p>
            <a:pPr algn="ctr"/>
            <a:r>
              <a:rPr lang="fr-FR" sz="3600" dirty="0">
                <a:solidFill>
                  <a:schemeClr val="tx1"/>
                </a:solidFill>
                <a:latin typeface="Times New Roman" panose="02020603050405020304" pitchFamily="18" charset="0"/>
                <a:cs typeface="Times New Roman" panose="02020603050405020304" pitchFamily="18" charset="0"/>
              </a:rPr>
              <a:t>Il n’y a donc pas de choix ? </a:t>
            </a:r>
          </a:p>
        </p:txBody>
      </p:sp>
      <p:sp>
        <p:nvSpPr>
          <p:cNvPr id="2" name="ZoneTexte 1">
            <a:extLst>
              <a:ext uri="{FF2B5EF4-FFF2-40B4-BE49-F238E27FC236}">
                <a16:creationId xmlns:a16="http://schemas.microsoft.com/office/drawing/2014/main" id="{5C132F80-A3BE-BB8E-AFA7-6FBF32FB243E}"/>
              </a:ext>
            </a:extLst>
          </p:cNvPr>
          <p:cNvSpPr txBox="1"/>
          <p:nvPr/>
        </p:nvSpPr>
        <p:spPr>
          <a:xfrm>
            <a:off x="-311405" y="315649"/>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allez à ma vigne</a:t>
            </a:r>
            <a:endParaRPr lang="fr-FR" dirty="0"/>
          </a:p>
        </p:txBody>
      </p:sp>
      <p:sp>
        <p:nvSpPr>
          <p:cNvPr id="3" name="Espace réservé du numéro de diapositive 2">
            <a:extLst>
              <a:ext uri="{FF2B5EF4-FFF2-40B4-BE49-F238E27FC236}">
                <a16:creationId xmlns:a16="http://schemas.microsoft.com/office/drawing/2014/main" id="{EEC8ACF3-90CC-5C7C-CB12-24684E0282C7}"/>
              </a:ext>
            </a:extLst>
          </p:cNvPr>
          <p:cNvSpPr>
            <a:spLocks noGrp="1"/>
          </p:cNvSpPr>
          <p:nvPr>
            <p:ph type="sldNum" sz="quarter" idx="12"/>
          </p:nvPr>
        </p:nvSpPr>
        <p:spPr/>
        <p:txBody>
          <a:bodyPr/>
          <a:lstStyle/>
          <a:p>
            <a:fld id="{CF70008A-A0B5-4A2F-AE10-819E4AFD28BB}" type="slidenum">
              <a:rPr lang="fr-FR" smtClean="0"/>
              <a:pPr/>
              <a:t>41</a:t>
            </a:fld>
            <a:endParaRPr lang="fr-FR"/>
          </a:p>
        </p:txBody>
      </p:sp>
      <p:pic>
        <p:nvPicPr>
          <p:cNvPr id="6" name="Image 5">
            <a:extLst>
              <a:ext uri="{FF2B5EF4-FFF2-40B4-BE49-F238E27FC236}">
                <a16:creationId xmlns:a16="http://schemas.microsoft.com/office/drawing/2014/main" id="{9511AA72-2B0A-B72C-4854-2FDB0BD4F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6711" y="293947"/>
            <a:ext cx="2818578" cy="1831455"/>
          </a:xfrm>
          <a:prstGeom prst="rect">
            <a:avLst/>
          </a:prstGeom>
        </p:spPr>
      </p:pic>
    </p:spTree>
    <p:extLst>
      <p:ext uri="{BB962C8B-B14F-4D97-AF65-F5344CB8AC3E}">
        <p14:creationId xmlns:p14="http://schemas.microsoft.com/office/powerpoint/2010/main" val="9237775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2BD54059-23DE-C37D-F4A7-B4CA080C0585}"/>
              </a:ext>
            </a:extLst>
          </p:cNvPr>
          <p:cNvSpPr/>
          <p:nvPr/>
        </p:nvSpPr>
        <p:spPr>
          <a:xfrm>
            <a:off x="609330" y="2980620"/>
            <a:ext cx="10973340" cy="1481572"/>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i="1" dirty="0">
                <a:solidFill>
                  <a:schemeClr val="tx1"/>
                </a:solidFill>
                <a:latin typeface="Times New Roman" panose="02020603050405020304" pitchFamily="18" charset="0"/>
                <a:cs typeface="Times New Roman" panose="02020603050405020304" pitchFamily="18" charset="0"/>
              </a:rPr>
              <a:t>Matthieu 28, 19-20 </a:t>
            </a:r>
            <a:r>
              <a:rPr lang="fr-FR" sz="2400" i="1" dirty="0">
                <a:solidFill>
                  <a:schemeClr val="tx1"/>
                </a:solidFill>
                <a:latin typeface="Times New Roman" panose="02020603050405020304" pitchFamily="18" charset="0"/>
                <a:cs typeface="Times New Roman" panose="02020603050405020304" pitchFamily="18" charset="0"/>
              </a:rPr>
              <a:t>« Allez ! De toutes les nations faites des disciples : baptisez-les au nom du Père, et du Fils, et du Saint-Esprit, apprenez-leur à observer tout ce que je vous ai commandé. Et moi, je suis avec vous tous les jours jusqu’à la fin du monde. »</a:t>
            </a:r>
          </a:p>
        </p:txBody>
      </p:sp>
      <p:sp>
        <p:nvSpPr>
          <p:cNvPr id="2" name="ZoneTexte 1">
            <a:extLst>
              <a:ext uri="{FF2B5EF4-FFF2-40B4-BE49-F238E27FC236}">
                <a16:creationId xmlns:a16="http://schemas.microsoft.com/office/drawing/2014/main" id="{CA22C81D-BC6C-8B30-10AA-E8C469BCE058}"/>
              </a:ext>
            </a:extLst>
          </p:cNvPr>
          <p:cNvSpPr txBox="1"/>
          <p:nvPr/>
        </p:nvSpPr>
        <p:spPr>
          <a:xfrm>
            <a:off x="-311405" y="210869"/>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allez à ma vigne</a:t>
            </a:r>
            <a:endParaRPr lang="fr-FR" dirty="0"/>
          </a:p>
        </p:txBody>
      </p:sp>
      <p:sp>
        <p:nvSpPr>
          <p:cNvPr id="3" name="Rectangle : coins arrondis 2">
            <a:extLst>
              <a:ext uri="{FF2B5EF4-FFF2-40B4-BE49-F238E27FC236}">
                <a16:creationId xmlns:a16="http://schemas.microsoft.com/office/drawing/2014/main" id="{97D7C831-2C69-5894-11B7-066BE132D696}"/>
              </a:ext>
            </a:extLst>
          </p:cNvPr>
          <p:cNvSpPr/>
          <p:nvPr/>
        </p:nvSpPr>
        <p:spPr>
          <a:xfrm>
            <a:off x="609330" y="5093578"/>
            <a:ext cx="10973340" cy="1481572"/>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i="1" dirty="0">
                <a:solidFill>
                  <a:schemeClr val="tx1"/>
                </a:solidFill>
                <a:latin typeface="Times New Roman" panose="02020603050405020304" pitchFamily="18" charset="0"/>
                <a:cs typeface="Times New Roman" panose="02020603050405020304" pitchFamily="18" charset="0"/>
              </a:rPr>
              <a:t>Le mot </a:t>
            </a:r>
            <a:r>
              <a:rPr lang="fr-FR" sz="2400" b="1" i="1" dirty="0">
                <a:solidFill>
                  <a:schemeClr val="tx1"/>
                </a:solidFill>
                <a:latin typeface="Times New Roman" panose="02020603050405020304" pitchFamily="18" charset="0"/>
                <a:cs typeface="Times New Roman" panose="02020603050405020304" pitchFamily="18" charset="0"/>
              </a:rPr>
              <a:t>Apôtre</a:t>
            </a:r>
            <a:r>
              <a:rPr lang="fr-FR" sz="2400" i="1" dirty="0">
                <a:solidFill>
                  <a:schemeClr val="tx1"/>
                </a:solidFill>
                <a:latin typeface="Times New Roman" panose="02020603050405020304" pitchFamily="18" charset="0"/>
                <a:cs typeface="Times New Roman" panose="02020603050405020304" pitchFamily="18" charset="0"/>
              </a:rPr>
              <a:t> vient du grec </a:t>
            </a:r>
            <a:r>
              <a:rPr lang="fr-FR" sz="2400" i="1" dirty="0" err="1">
                <a:solidFill>
                  <a:schemeClr val="tx1"/>
                </a:solidFill>
                <a:latin typeface="Times New Roman" panose="02020603050405020304" pitchFamily="18" charset="0"/>
                <a:cs typeface="Times New Roman" panose="02020603050405020304" pitchFamily="18" charset="0"/>
              </a:rPr>
              <a:t>apostolos</a:t>
            </a:r>
            <a:r>
              <a:rPr lang="fr-FR" sz="2400" i="1" dirty="0">
                <a:solidFill>
                  <a:schemeClr val="tx1"/>
                </a:solidFill>
                <a:latin typeface="Times New Roman" panose="02020603050405020304" pitchFamily="18" charset="0"/>
                <a:cs typeface="Times New Roman" panose="02020603050405020304" pitchFamily="18" charset="0"/>
              </a:rPr>
              <a:t> : envoyé, chargé de mission</a:t>
            </a:r>
          </a:p>
        </p:txBody>
      </p:sp>
      <p:sp>
        <p:nvSpPr>
          <p:cNvPr id="4" name="Espace réservé du numéro de diapositive 3">
            <a:extLst>
              <a:ext uri="{FF2B5EF4-FFF2-40B4-BE49-F238E27FC236}">
                <a16:creationId xmlns:a16="http://schemas.microsoft.com/office/drawing/2014/main" id="{CBFA6276-0260-D2D4-0D24-B0DC0EDB87F8}"/>
              </a:ext>
            </a:extLst>
          </p:cNvPr>
          <p:cNvSpPr>
            <a:spLocks noGrp="1"/>
          </p:cNvSpPr>
          <p:nvPr>
            <p:ph type="sldNum" sz="quarter" idx="12"/>
          </p:nvPr>
        </p:nvSpPr>
        <p:spPr/>
        <p:txBody>
          <a:bodyPr/>
          <a:lstStyle/>
          <a:p>
            <a:fld id="{CF70008A-A0B5-4A2F-AE10-819E4AFD28BB}" type="slidenum">
              <a:rPr lang="fr-FR" smtClean="0"/>
              <a:pPr/>
              <a:t>42</a:t>
            </a:fld>
            <a:endParaRPr lang="fr-FR"/>
          </a:p>
        </p:txBody>
      </p:sp>
      <p:pic>
        <p:nvPicPr>
          <p:cNvPr id="5" name="Image 4">
            <a:extLst>
              <a:ext uri="{FF2B5EF4-FFF2-40B4-BE49-F238E27FC236}">
                <a16:creationId xmlns:a16="http://schemas.microsoft.com/office/drawing/2014/main" id="{E62F623F-B6E4-19AA-0656-648F02DCA6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6711" y="293947"/>
            <a:ext cx="2818578" cy="1831455"/>
          </a:xfrm>
          <a:prstGeom prst="rect">
            <a:avLst/>
          </a:prstGeom>
        </p:spPr>
      </p:pic>
    </p:spTree>
    <p:extLst>
      <p:ext uri="{BB962C8B-B14F-4D97-AF65-F5344CB8AC3E}">
        <p14:creationId xmlns:p14="http://schemas.microsoft.com/office/powerpoint/2010/main" val="152093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492704" y="2558805"/>
            <a:ext cx="11477340" cy="1434529"/>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effectLst/>
                <a:latin typeface="Times New Roman" panose="02020603050405020304" pitchFamily="18" charset="0"/>
                <a:ea typeface="Calibri" panose="020F0502020204030204" pitchFamily="34" charset="0"/>
              </a:rPr>
              <a:t>Si la vigne symbolise le Royaume de Dieu, il n’y a pas le choix. </a:t>
            </a:r>
          </a:p>
          <a:p>
            <a:pPr algn="ctr"/>
            <a:r>
              <a:rPr lang="fr-FR" sz="2400" dirty="0">
                <a:solidFill>
                  <a:schemeClr val="tx1"/>
                </a:solidFill>
                <a:effectLst/>
                <a:latin typeface="Times New Roman" panose="02020603050405020304" pitchFamily="18" charset="0"/>
                <a:ea typeface="Calibri" panose="020F0502020204030204" pitchFamily="34" charset="0"/>
              </a:rPr>
              <a:t>Il faut aller vers lui, il faut que toute notre vie tende vers lui. </a:t>
            </a:r>
          </a:p>
        </p:txBody>
      </p:sp>
      <p:sp>
        <p:nvSpPr>
          <p:cNvPr id="5" name="ZoneTexte 4">
            <a:extLst>
              <a:ext uri="{FF2B5EF4-FFF2-40B4-BE49-F238E27FC236}">
                <a16:creationId xmlns:a16="http://schemas.microsoft.com/office/drawing/2014/main" id="{8E890693-8868-7D28-9EDB-5429D8158D24}"/>
              </a:ext>
            </a:extLst>
          </p:cNvPr>
          <p:cNvSpPr txBox="1"/>
          <p:nvPr/>
        </p:nvSpPr>
        <p:spPr>
          <a:xfrm>
            <a:off x="-719091" y="238400"/>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allez à ma vigne</a:t>
            </a:r>
            <a:endParaRPr lang="fr-FR" dirty="0"/>
          </a:p>
        </p:txBody>
      </p:sp>
      <p:sp>
        <p:nvSpPr>
          <p:cNvPr id="4" name="Rectangle : coins arrondis 3">
            <a:extLst>
              <a:ext uri="{FF2B5EF4-FFF2-40B4-BE49-F238E27FC236}">
                <a16:creationId xmlns:a16="http://schemas.microsoft.com/office/drawing/2014/main" id="{5BFC968F-3F1E-9440-511E-4BCDBDF56FD0}"/>
              </a:ext>
            </a:extLst>
          </p:cNvPr>
          <p:cNvSpPr/>
          <p:nvPr/>
        </p:nvSpPr>
        <p:spPr>
          <a:xfrm>
            <a:off x="492704" y="4658970"/>
            <a:ext cx="11477340" cy="1434529"/>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rgbClr val="000000"/>
                </a:solidFill>
                <a:latin typeface="Times New Roman" panose="02020603050405020304" pitchFamily="18" charset="0"/>
                <a:ea typeface="Calibri" panose="020F0502020204030204" pitchFamily="34" charset="0"/>
              </a:rPr>
              <a:t>Nous sommes envoyés, comme les apôtres. Saurons-nous répondre ? </a:t>
            </a:r>
            <a:endParaRPr lang="fr-FR" sz="2800" b="1" dirty="0">
              <a:solidFill>
                <a:srgbClr val="FFC000"/>
              </a:solidFill>
            </a:endParaRPr>
          </a:p>
        </p:txBody>
      </p:sp>
      <p:sp>
        <p:nvSpPr>
          <p:cNvPr id="2" name="Espace réservé du numéro de diapositive 1">
            <a:extLst>
              <a:ext uri="{FF2B5EF4-FFF2-40B4-BE49-F238E27FC236}">
                <a16:creationId xmlns:a16="http://schemas.microsoft.com/office/drawing/2014/main" id="{356F66FF-5033-A47A-22EC-755E5A52306C}"/>
              </a:ext>
            </a:extLst>
          </p:cNvPr>
          <p:cNvSpPr>
            <a:spLocks noGrp="1"/>
          </p:cNvSpPr>
          <p:nvPr>
            <p:ph type="sldNum" sz="quarter" idx="12"/>
          </p:nvPr>
        </p:nvSpPr>
        <p:spPr/>
        <p:txBody>
          <a:bodyPr/>
          <a:lstStyle/>
          <a:p>
            <a:fld id="{CF70008A-A0B5-4A2F-AE10-819E4AFD28BB}" type="slidenum">
              <a:rPr lang="fr-FR" smtClean="0"/>
              <a:pPr/>
              <a:t>43</a:t>
            </a:fld>
            <a:endParaRPr lang="fr-FR"/>
          </a:p>
        </p:txBody>
      </p:sp>
      <p:pic>
        <p:nvPicPr>
          <p:cNvPr id="6" name="Image 5">
            <a:extLst>
              <a:ext uri="{FF2B5EF4-FFF2-40B4-BE49-F238E27FC236}">
                <a16:creationId xmlns:a16="http://schemas.microsoft.com/office/drawing/2014/main" id="{70058C5E-7062-A80B-703A-9D6060462D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6711" y="293947"/>
            <a:ext cx="2818578" cy="1831455"/>
          </a:xfrm>
          <a:prstGeom prst="rect">
            <a:avLst/>
          </a:prstGeom>
        </p:spPr>
      </p:pic>
    </p:spTree>
    <p:extLst>
      <p:ext uri="{BB962C8B-B14F-4D97-AF65-F5344CB8AC3E}">
        <p14:creationId xmlns:p14="http://schemas.microsoft.com/office/powerpoint/2010/main" val="142925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1511907" y="1861711"/>
            <a:ext cx="8521832" cy="133510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tx1"/>
                </a:solidFill>
                <a:latin typeface="Times New Roman" panose="02020603050405020304" pitchFamily="18" charset="0"/>
                <a:cs typeface="Times New Roman" panose="02020603050405020304" pitchFamily="18" charset="0"/>
              </a:rPr>
              <a:t>Le texte grec est un futur : </a:t>
            </a:r>
          </a:p>
          <a:p>
            <a:pPr algn="ctr"/>
            <a:r>
              <a:rPr lang="fr-FR" sz="3600" dirty="0">
                <a:solidFill>
                  <a:schemeClr val="tx1"/>
                </a:solidFill>
                <a:latin typeface="Times New Roman" panose="02020603050405020304" pitchFamily="18" charset="0"/>
                <a:cs typeface="Times New Roman" panose="02020603050405020304" pitchFamily="18" charset="0"/>
              </a:rPr>
              <a:t>« ce qui sera » juste. </a:t>
            </a:r>
          </a:p>
        </p:txBody>
      </p:sp>
      <p:sp>
        <p:nvSpPr>
          <p:cNvPr id="2" name="ZoneTexte 1">
            <a:extLst>
              <a:ext uri="{FF2B5EF4-FFF2-40B4-BE49-F238E27FC236}">
                <a16:creationId xmlns:a16="http://schemas.microsoft.com/office/drawing/2014/main" id="{5C132F80-A3BE-BB8E-AFA7-6FBF32FB243E}"/>
              </a:ext>
            </a:extLst>
          </p:cNvPr>
          <p:cNvSpPr txBox="1"/>
          <p:nvPr/>
        </p:nvSpPr>
        <p:spPr>
          <a:xfrm>
            <a:off x="-311405" y="315649"/>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ce qui est juste</a:t>
            </a:r>
            <a:endParaRPr lang="fr-FR" dirty="0"/>
          </a:p>
        </p:txBody>
      </p:sp>
      <p:sp>
        <p:nvSpPr>
          <p:cNvPr id="3" name="Rectangle : coins arrondis 2">
            <a:extLst>
              <a:ext uri="{FF2B5EF4-FFF2-40B4-BE49-F238E27FC236}">
                <a16:creationId xmlns:a16="http://schemas.microsoft.com/office/drawing/2014/main" id="{00015846-77BF-F054-E053-D23700C82901}"/>
              </a:ext>
            </a:extLst>
          </p:cNvPr>
          <p:cNvSpPr/>
          <p:nvPr/>
        </p:nvSpPr>
        <p:spPr>
          <a:xfrm>
            <a:off x="1460368" y="3379376"/>
            <a:ext cx="8521832" cy="93166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tx1"/>
                </a:solidFill>
                <a:latin typeface="Times New Roman" panose="02020603050405020304" pitchFamily="18" charset="0"/>
                <a:cs typeface="Times New Roman" panose="02020603050405020304" pitchFamily="18" charset="0"/>
              </a:rPr>
              <a:t>On ne sait pas ce qui sera juste.</a:t>
            </a:r>
          </a:p>
        </p:txBody>
      </p:sp>
      <p:sp>
        <p:nvSpPr>
          <p:cNvPr id="4" name="Rectangle : coins arrondis 3">
            <a:extLst>
              <a:ext uri="{FF2B5EF4-FFF2-40B4-BE49-F238E27FC236}">
                <a16:creationId xmlns:a16="http://schemas.microsoft.com/office/drawing/2014/main" id="{9CE40E49-F1E6-D49F-F31F-149F3D96B4CF}"/>
              </a:ext>
            </a:extLst>
          </p:cNvPr>
          <p:cNvSpPr/>
          <p:nvPr/>
        </p:nvSpPr>
        <p:spPr>
          <a:xfrm>
            <a:off x="1511907" y="4660261"/>
            <a:ext cx="8521832" cy="1878651"/>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tx1"/>
                </a:solidFill>
                <a:latin typeface="Times New Roman" panose="02020603050405020304" pitchFamily="18" charset="0"/>
                <a:cs typeface="Times New Roman" panose="02020603050405020304" pitchFamily="18" charset="0"/>
              </a:rPr>
              <a:t>Combien vont-ils être payés ? </a:t>
            </a:r>
          </a:p>
          <a:p>
            <a:pPr algn="ctr"/>
            <a:r>
              <a:rPr lang="fr-FR" sz="3600" dirty="0">
                <a:solidFill>
                  <a:schemeClr val="tx1"/>
                </a:solidFill>
                <a:latin typeface="Times New Roman" panose="02020603050405020304" pitchFamily="18" charset="0"/>
                <a:cs typeface="Times New Roman" panose="02020603050405020304" pitchFamily="18" charset="0"/>
              </a:rPr>
              <a:t>Qu’est-ce qui est juste ? </a:t>
            </a:r>
          </a:p>
          <a:p>
            <a:pPr algn="ctr"/>
            <a:r>
              <a:rPr lang="fr-FR" sz="3600" dirty="0">
                <a:solidFill>
                  <a:schemeClr val="tx1"/>
                </a:solidFill>
                <a:latin typeface="Times New Roman" panose="02020603050405020304" pitchFamily="18" charset="0"/>
                <a:cs typeface="Times New Roman" panose="02020603050405020304" pitchFamily="18" charset="0"/>
              </a:rPr>
              <a:t>Que veut dire « juste » ? </a:t>
            </a:r>
          </a:p>
        </p:txBody>
      </p:sp>
      <p:sp>
        <p:nvSpPr>
          <p:cNvPr id="6" name="Espace réservé du numéro de diapositive 5">
            <a:extLst>
              <a:ext uri="{FF2B5EF4-FFF2-40B4-BE49-F238E27FC236}">
                <a16:creationId xmlns:a16="http://schemas.microsoft.com/office/drawing/2014/main" id="{DEBB2464-C5DF-26BA-695F-DFDBC50290CA}"/>
              </a:ext>
            </a:extLst>
          </p:cNvPr>
          <p:cNvSpPr>
            <a:spLocks noGrp="1"/>
          </p:cNvSpPr>
          <p:nvPr>
            <p:ph type="sldNum" sz="quarter" idx="12"/>
          </p:nvPr>
        </p:nvSpPr>
        <p:spPr/>
        <p:txBody>
          <a:bodyPr/>
          <a:lstStyle/>
          <a:p>
            <a:fld id="{CF70008A-A0B5-4A2F-AE10-819E4AFD28BB}" type="slidenum">
              <a:rPr lang="fr-FR" smtClean="0"/>
              <a:pPr/>
              <a:t>44</a:t>
            </a:fld>
            <a:endParaRPr lang="fr-FR"/>
          </a:p>
        </p:txBody>
      </p:sp>
      <p:pic>
        <p:nvPicPr>
          <p:cNvPr id="10" name="Graphique 9" descr="Balance de la justice">
            <a:extLst>
              <a:ext uri="{FF2B5EF4-FFF2-40B4-BE49-F238E27FC236}">
                <a16:creationId xmlns:a16="http://schemas.microsoft.com/office/drawing/2014/main" id="{C7C8D014-1F5E-48A2-E357-F4F0047725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53733" y="315649"/>
            <a:ext cx="1335101" cy="1335101"/>
          </a:xfrm>
          <a:prstGeom prst="rect">
            <a:avLst/>
          </a:prstGeom>
        </p:spPr>
      </p:pic>
    </p:spTree>
    <p:extLst>
      <p:ext uri="{BB962C8B-B14F-4D97-AF65-F5344CB8AC3E}">
        <p14:creationId xmlns:p14="http://schemas.microsoft.com/office/powerpoint/2010/main" val="321437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2BD54059-23DE-C37D-F4A7-B4CA080C0585}"/>
              </a:ext>
            </a:extLst>
          </p:cNvPr>
          <p:cNvSpPr/>
          <p:nvPr/>
        </p:nvSpPr>
        <p:spPr>
          <a:xfrm>
            <a:off x="513155" y="1016034"/>
            <a:ext cx="10973340" cy="1108709"/>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i="1" dirty="0">
                <a:solidFill>
                  <a:schemeClr val="tx1"/>
                </a:solidFill>
                <a:latin typeface="Times New Roman" panose="02020603050405020304" pitchFamily="18" charset="0"/>
                <a:cs typeface="Times New Roman" panose="02020603050405020304" pitchFamily="18" charset="0"/>
              </a:rPr>
              <a:t>Genèse 6, 09 </a:t>
            </a:r>
            <a:r>
              <a:rPr lang="fr-FR" sz="2400" i="1" dirty="0">
                <a:solidFill>
                  <a:schemeClr val="tx1"/>
                </a:solidFill>
                <a:latin typeface="Times New Roman" panose="02020603050405020304" pitchFamily="18" charset="0"/>
                <a:cs typeface="Times New Roman" panose="02020603050405020304" pitchFamily="18" charset="0"/>
              </a:rPr>
              <a:t>Voici l’histoire de Noé. Parmi ses contemporains, Noé fut un homme juste, parfait. Noé marchait avec Dieu.</a:t>
            </a:r>
          </a:p>
        </p:txBody>
      </p:sp>
      <p:sp>
        <p:nvSpPr>
          <p:cNvPr id="2" name="ZoneTexte 1">
            <a:extLst>
              <a:ext uri="{FF2B5EF4-FFF2-40B4-BE49-F238E27FC236}">
                <a16:creationId xmlns:a16="http://schemas.microsoft.com/office/drawing/2014/main" id="{CA22C81D-BC6C-8B30-10AA-E8C469BCE058}"/>
              </a:ext>
            </a:extLst>
          </p:cNvPr>
          <p:cNvSpPr txBox="1"/>
          <p:nvPr/>
        </p:nvSpPr>
        <p:spPr>
          <a:xfrm>
            <a:off x="-311405" y="210869"/>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ce qui est juste</a:t>
            </a:r>
            <a:endParaRPr lang="fr-FR" dirty="0"/>
          </a:p>
        </p:txBody>
      </p:sp>
      <p:sp>
        <p:nvSpPr>
          <p:cNvPr id="3" name="Rectangle : coins arrondis 2">
            <a:extLst>
              <a:ext uri="{FF2B5EF4-FFF2-40B4-BE49-F238E27FC236}">
                <a16:creationId xmlns:a16="http://schemas.microsoft.com/office/drawing/2014/main" id="{97D7C831-2C69-5894-11B7-066BE132D696}"/>
              </a:ext>
            </a:extLst>
          </p:cNvPr>
          <p:cNvSpPr/>
          <p:nvPr/>
        </p:nvSpPr>
        <p:spPr>
          <a:xfrm>
            <a:off x="513155" y="2291210"/>
            <a:ext cx="10973340" cy="1848275"/>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i="1" dirty="0">
                <a:solidFill>
                  <a:schemeClr val="tx1"/>
                </a:solidFill>
                <a:latin typeface="Times New Roman" panose="02020603050405020304" pitchFamily="18" charset="0"/>
                <a:cs typeface="Times New Roman" panose="02020603050405020304" pitchFamily="18" charset="0"/>
              </a:rPr>
              <a:t>Matthieu 1,18-19 </a:t>
            </a:r>
            <a:r>
              <a:rPr lang="fr-FR" sz="2400" i="1" dirty="0">
                <a:solidFill>
                  <a:schemeClr val="tx1"/>
                </a:solidFill>
                <a:latin typeface="Times New Roman" panose="02020603050405020304" pitchFamily="18" charset="0"/>
                <a:cs typeface="Times New Roman" panose="02020603050405020304" pitchFamily="18" charset="0"/>
              </a:rPr>
              <a:t>Or, voici comment fut engendré Jésus Christ : Marie, sa mère, avait été accordée en mariage à Joseph ; avant qu’ils aient habité ensemble, elle fut enceinte par l’action de l’Esprit Saint. Joseph, son époux, qui était un homme juste, et ne voulait pas la dénoncer publiquement, décida de la renvoyer en secret.</a:t>
            </a:r>
          </a:p>
        </p:txBody>
      </p:sp>
      <p:sp>
        <p:nvSpPr>
          <p:cNvPr id="4" name="Rectangle : coins arrondis 3">
            <a:extLst>
              <a:ext uri="{FF2B5EF4-FFF2-40B4-BE49-F238E27FC236}">
                <a16:creationId xmlns:a16="http://schemas.microsoft.com/office/drawing/2014/main" id="{1754F54B-D489-9665-5CC9-6848049C9660}"/>
              </a:ext>
            </a:extLst>
          </p:cNvPr>
          <p:cNvSpPr/>
          <p:nvPr/>
        </p:nvSpPr>
        <p:spPr>
          <a:xfrm>
            <a:off x="609330" y="4367961"/>
            <a:ext cx="10973340" cy="1108709"/>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i="1" dirty="0">
                <a:solidFill>
                  <a:schemeClr val="tx1"/>
                </a:solidFill>
                <a:latin typeface="Times New Roman" panose="02020603050405020304" pitchFamily="18" charset="0"/>
                <a:cs typeface="Times New Roman" panose="02020603050405020304" pitchFamily="18" charset="0"/>
              </a:rPr>
              <a:t>Psaume 10 (11) 07 </a:t>
            </a:r>
            <a:r>
              <a:rPr lang="fr-FR" sz="2400" i="1" dirty="0">
                <a:solidFill>
                  <a:schemeClr val="tx1"/>
                </a:solidFill>
                <a:latin typeface="Times New Roman" panose="02020603050405020304" pitchFamily="18" charset="0"/>
                <a:cs typeface="Times New Roman" panose="02020603050405020304" pitchFamily="18" charset="0"/>
              </a:rPr>
              <a:t>Vraiment, le Seigneur est juste ; il aime toute justice : les hommes droits le verront face à face.</a:t>
            </a:r>
          </a:p>
        </p:txBody>
      </p:sp>
      <p:sp>
        <p:nvSpPr>
          <p:cNvPr id="5" name="Rectangle : coins arrondis 4">
            <a:extLst>
              <a:ext uri="{FF2B5EF4-FFF2-40B4-BE49-F238E27FC236}">
                <a16:creationId xmlns:a16="http://schemas.microsoft.com/office/drawing/2014/main" id="{1C1B101E-2334-D341-FE39-D7786496AC02}"/>
              </a:ext>
            </a:extLst>
          </p:cNvPr>
          <p:cNvSpPr/>
          <p:nvPr/>
        </p:nvSpPr>
        <p:spPr>
          <a:xfrm>
            <a:off x="513155" y="5684027"/>
            <a:ext cx="10973340" cy="1019694"/>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400" b="1" i="1" dirty="0">
                <a:solidFill>
                  <a:schemeClr val="tx1"/>
                </a:solidFill>
                <a:latin typeface="Times New Roman" panose="02020603050405020304" pitchFamily="18" charset="0"/>
                <a:cs typeface="Times New Roman" panose="02020603050405020304" pitchFamily="18" charset="0"/>
              </a:rPr>
              <a:t>Romains 1, 17 </a:t>
            </a:r>
            <a:r>
              <a:rPr lang="fr-FR" sz="2400" i="1" dirty="0">
                <a:solidFill>
                  <a:schemeClr val="tx1"/>
                </a:solidFill>
                <a:latin typeface="Times New Roman" panose="02020603050405020304" pitchFamily="18" charset="0"/>
                <a:cs typeface="Times New Roman" panose="02020603050405020304" pitchFamily="18" charset="0"/>
              </a:rPr>
              <a:t>Dans cet Évangile se révèle la justice donnée par Dieu, celle qui vient de la foi et conduit à la foi, comme il est écrit : Celui qui est juste par la foi, vivra.</a:t>
            </a:r>
          </a:p>
        </p:txBody>
      </p:sp>
      <p:sp>
        <p:nvSpPr>
          <p:cNvPr id="6" name="Espace réservé du numéro de diapositive 5">
            <a:extLst>
              <a:ext uri="{FF2B5EF4-FFF2-40B4-BE49-F238E27FC236}">
                <a16:creationId xmlns:a16="http://schemas.microsoft.com/office/drawing/2014/main" id="{840F5130-0CA6-6D9E-7994-86A1F66F3CC8}"/>
              </a:ext>
            </a:extLst>
          </p:cNvPr>
          <p:cNvSpPr>
            <a:spLocks noGrp="1"/>
          </p:cNvSpPr>
          <p:nvPr>
            <p:ph type="sldNum" sz="quarter" idx="12"/>
          </p:nvPr>
        </p:nvSpPr>
        <p:spPr/>
        <p:txBody>
          <a:bodyPr/>
          <a:lstStyle/>
          <a:p>
            <a:fld id="{CF70008A-A0B5-4A2F-AE10-819E4AFD28BB}" type="slidenum">
              <a:rPr lang="fr-FR" smtClean="0"/>
              <a:pPr/>
              <a:t>45</a:t>
            </a:fld>
            <a:endParaRPr lang="fr-FR"/>
          </a:p>
        </p:txBody>
      </p:sp>
      <p:pic>
        <p:nvPicPr>
          <p:cNvPr id="7" name="Graphique 6" descr="Balance de la justice">
            <a:extLst>
              <a:ext uri="{FF2B5EF4-FFF2-40B4-BE49-F238E27FC236}">
                <a16:creationId xmlns:a16="http://schemas.microsoft.com/office/drawing/2014/main" id="{CA092F05-30E7-3C95-3D3A-6F4D8E793AF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13532" y="-144602"/>
            <a:ext cx="1160636" cy="1160636"/>
          </a:xfrm>
          <a:prstGeom prst="rect">
            <a:avLst/>
          </a:prstGeom>
        </p:spPr>
      </p:pic>
    </p:spTree>
    <p:extLst>
      <p:ext uri="{BB962C8B-B14F-4D97-AF65-F5344CB8AC3E}">
        <p14:creationId xmlns:p14="http://schemas.microsoft.com/office/powerpoint/2010/main" val="142721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607374" y="1223300"/>
            <a:ext cx="10657649" cy="850292"/>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effectLst/>
                <a:latin typeface="Times New Roman" panose="02020603050405020304" pitchFamily="18" charset="0"/>
                <a:ea typeface="Calibri" panose="020F0502020204030204" pitchFamily="34" charset="0"/>
              </a:rPr>
              <a:t>Le suspense est entier. </a:t>
            </a:r>
          </a:p>
          <a:p>
            <a:pPr algn="ctr"/>
            <a:r>
              <a:rPr lang="fr-FR" sz="2400" dirty="0">
                <a:solidFill>
                  <a:schemeClr val="tx1"/>
                </a:solidFill>
                <a:effectLst/>
                <a:latin typeface="Times New Roman" panose="02020603050405020304" pitchFamily="18" charset="0"/>
                <a:ea typeface="Calibri" panose="020F0502020204030204" pitchFamily="34" charset="0"/>
              </a:rPr>
              <a:t>Qu’est-ce qui est juste aux yeux des hommes et aux yeux de Dieu ?</a:t>
            </a:r>
          </a:p>
        </p:txBody>
      </p:sp>
      <p:sp>
        <p:nvSpPr>
          <p:cNvPr id="5" name="ZoneTexte 4">
            <a:extLst>
              <a:ext uri="{FF2B5EF4-FFF2-40B4-BE49-F238E27FC236}">
                <a16:creationId xmlns:a16="http://schemas.microsoft.com/office/drawing/2014/main" id="{8E890693-8868-7D28-9EDB-5429D8158D24}"/>
              </a:ext>
            </a:extLst>
          </p:cNvPr>
          <p:cNvSpPr txBox="1"/>
          <p:nvPr/>
        </p:nvSpPr>
        <p:spPr>
          <a:xfrm>
            <a:off x="-719091" y="238400"/>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ce qui est juste</a:t>
            </a:r>
            <a:endParaRPr lang="fr-FR" dirty="0"/>
          </a:p>
        </p:txBody>
      </p:sp>
      <p:sp>
        <p:nvSpPr>
          <p:cNvPr id="2" name="Rectangle : coins arrondis 1">
            <a:extLst>
              <a:ext uri="{FF2B5EF4-FFF2-40B4-BE49-F238E27FC236}">
                <a16:creationId xmlns:a16="http://schemas.microsoft.com/office/drawing/2014/main" id="{F7F90639-9D18-CDE5-5A24-B31BAE497F77}"/>
              </a:ext>
            </a:extLst>
          </p:cNvPr>
          <p:cNvSpPr/>
          <p:nvPr/>
        </p:nvSpPr>
        <p:spPr>
          <a:xfrm>
            <a:off x="607374" y="4061222"/>
            <a:ext cx="10746426" cy="1434529"/>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effectLst/>
                <a:latin typeface="Times New Roman" panose="02020603050405020304" pitchFamily="18" charset="0"/>
                <a:ea typeface="Calibri" panose="020F0502020204030204" pitchFamily="34" charset="0"/>
              </a:rPr>
              <a:t>Les grandes figures bibliques de Noé, Joseph nous enseignent qu’être juste, c’est être ajusté à Dieu, c’est-à-dire accomplir parfaitement l’ajustement à la Parole de Dieu, marcher avec Dieu. </a:t>
            </a:r>
          </a:p>
        </p:txBody>
      </p:sp>
      <p:sp>
        <p:nvSpPr>
          <p:cNvPr id="6" name="Rectangle : coins arrondis 5">
            <a:extLst>
              <a:ext uri="{FF2B5EF4-FFF2-40B4-BE49-F238E27FC236}">
                <a16:creationId xmlns:a16="http://schemas.microsoft.com/office/drawing/2014/main" id="{499E80C0-8AEC-1D4E-CEC3-00AAB6A1C1F4}"/>
              </a:ext>
            </a:extLst>
          </p:cNvPr>
          <p:cNvSpPr/>
          <p:nvPr/>
        </p:nvSpPr>
        <p:spPr>
          <a:xfrm>
            <a:off x="607374" y="5809096"/>
            <a:ext cx="10746426" cy="712061"/>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effectLst/>
                <a:latin typeface="Times New Roman" panose="02020603050405020304" pitchFamily="18" charset="0"/>
                <a:ea typeface="Calibri" panose="020F0502020204030204" pitchFamily="34" charset="0"/>
              </a:rPr>
              <a:t>La justice donnée par Dieu vient de la foi et conduit à la foi, d’après St Paul. </a:t>
            </a:r>
          </a:p>
        </p:txBody>
      </p:sp>
      <p:sp>
        <p:nvSpPr>
          <p:cNvPr id="7" name="Rectangle : coins arrondis 6">
            <a:extLst>
              <a:ext uri="{FF2B5EF4-FFF2-40B4-BE49-F238E27FC236}">
                <a16:creationId xmlns:a16="http://schemas.microsoft.com/office/drawing/2014/main" id="{171AD2F6-CB07-E6B0-DA5F-1FE4808817B0}"/>
              </a:ext>
            </a:extLst>
          </p:cNvPr>
          <p:cNvSpPr/>
          <p:nvPr/>
        </p:nvSpPr>
        <p:spPr>
          <a:xfrm>
            <a:off x="607374" y="2313348"/>
            <a:ext cx="10746426" cy="1434529"/>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effectLst/>
                <a:latin typeface="Times New Roman" panose="02020603050405020304" pitchFamily="18" charset="0"/>
                <a:ea typeface="Calibri" panose="020F0502020204030204" pitchFamily="34" charset="0"/>
              </a:rPr>
              <a:t>Aux yeux des hommes, c’est l’égalité ou la reconnaissance suivant le travail de chacun ?  </a:t>
            </a:r>
          </a:p>
          <a:p>
            <a:pPr algn="ctr"/>
            <a:r>
              <a:rPr lang="fr-FR" sz="2400" dirty="0">
                <a:solidFill>
                  <a:schemeClr val="tx1"/>
                </a:solidFill>
                <a:effectLst/>
                <a:latin typeface="Times New Roman" panose="02020603050405020304" pitchFamily="18" charset="0"/>
                <a:ea typeface="Calibri" panose="020F0502020204030204" pitchFamily="34" charset="0"/>
              </a:rPr>
              <a:t>Aux yeux de Dieu, nous nous situons sur un autre plan.</a:t>
            </a:r>
          </a:p>
        </p:txBody>
      </p:sp>
      <p:sp>
        <p:nvSpPr>
          <p:cNvPr id="4" name="Espace réservé du numéro de diapositive 3">
            <a:extLst>
              <a:ext uri="{FF2B5EF4-FFF2-40B4-BE49-F238E27FC236}">
                <a16:creationId xmlns:a16="http://schemas.microsoft.com/office/drawing/2014/main" id="{A22F0589-87A0-7031-943E-2034ED21746E}"/>
              </a:ext>
            </a:extLst>
          </p:cNvPr>
          <p:cNvSpPr>
            <a:spLocks noGrp="1"/>
          </p:cNvSpPr>
          <p:nvPr>
            <p:ph type="sldNum" sz="quarter" idx="12"/>
          </p:nvPr>
        </p:nvSpPr>
        <p:spPr/>
        <p:txBody>
          <a:bodyPr/>
          <a:lstStyle/>
          <a:p>
            <a:fld id="{CF70008A-A0B5-4A2F-AE10-819E4AFD28BB}" type="slidenum">
              <a:rPr lang="fr-FR" smtClean="0"/>
              <a:pPr/>
              <a:t>46</a:t>
            </a:fld>
            <a:endParaRPr lang="fr-FR"/>
          </a:p>
        </p:txBody>
      </p:sp>
      <p:pic>
        <p:nvPicPr>
          <p:cNvPr id="8" name="Graphique 7" descr="Balance de la justice">
            <a:extLst>
              <a:ext uri="{FF2B5EF4-FFF2-40B4-BE49-F238E27FC236}">
                <a16:creationId xmlns:a16="http://schemas.microsoft.com/office/drawing/2014/main" id="{1C8B6258-9EB7-B608-2BC7-28802AF60B9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80367" y="0"/>
            <a:ext cx="1335101" cy="1335101"/>
          </a:xfrm>
          <a:prstGeom prst="rect">
            <a:avLst/>
          </a:prstGeom>
        </p:spPr>
      </p:pic>
    </p:spTree>
    <p:extLst>
      <p:ext uri="{BB962C8B-B14F-4D97-AF65-F5344CB8AC3E}">
        <p14:creationId xmlns:p14="http://schemas.microsoft.com/office/powerpoint/2010/main" val="314430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8C81BA0-625D-4C28-B175-DDFE41C4902B}"/>
              </a:ext>
            </a:extLst>
          </p:cNvPr>
          <p:cNvSpPr/>
          <p:nvPr/>
        </p:nvSpPr>
        <p:spPr>
          <a:xfrm>
            <a:off x="1047565" y="3260323"/>
            <a:ext cx="10520038" cy="1289223"/>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rgbClr val="FF0000"/>
                </a:solidFill>
                <a:latin typeface="Times New Roman" panose="02020603050405020304" pitchFamily="18" charset="0"/>
                <a:cs typeface="Times New Roman" panose="02020603050405020304" pitchFamily="18" charset="0"/>
              </a:rPr>
              <a:t>05 </a:t>
            </a:r>
            <a:r>
              <a:rPr lang="fr-FR" sz="3600" dirty="0">
                <a:solidFill>
                  <a:schemeClr val="tx1"/>
                </a:solidFill>
                <a:latin typeface="Times New Roman" panose="02020603050405020304" pitchFamily="18" charset="0"/>
                <a:cs typeface="Times New Roman" panose="02020603050405020304" pitchFamily="18" charset="0"/>
              </a:rPr>
              <a:t>Ils y allèrent (</a:t>
            </a:r>
            <a:r>
              <a:rPr lang="fr-FR" sz="2000" dirty="0">
                <a:solidFill>
                  <a:schemeClr val="tx1"/>
                </a:solidFill>
                <a:latin typeface="Times New Roman" panose="02020603050405020304" pitchFamily="18" charset="0"/>
                <a:cs typeface="Times New Roman" panose="02020603050405020304" pitchFamily="18" charset="0"/>
              </a:rPr>
              <a:t>s’éloignèrent</a:t>
            </a:r>
            <a:r>
              <a:rPr lang="fr-FR" sz="3600" dirty="0">
                <a:solidFill>
                  <a:schemeClr val="tx1"/>
                </a:solidFill>
                <a:latin typeface="Times New Roman" panose="02020603050405020304" pitchFamily="18" charset="0"/>
                <a:cs typeface="Times New Roman" panose="02020603050405020304" pitchFamily="18" charset="0"/>
              </a:rPr>
              <a:t>). Il sortit de nouveau vers midi, puis vers trois heures, et fit de même</a:t>
            </a:r>
            <a:r>
              <a:rPr lang="fr-FR" sz="3600" dirty="0">
                <a:solidFill>
                  <a:srgbClr val="FF0000"/>
                </a:solidFill>
                <a:latin typeface="Times New Roman" panose="02020603050405020304" pitchFamily="18" charset="0"/>
                <a:cs typeface="Times New Roman" panose="02020603050405020304" pitchFamily="18" charset="0"/>
              </a:rPr>
              <a:t>.</a:t>
            </a:r>
            <a:endParaRPr lang="fr-FR" sz="3600" dirty="0">
              <a:solidFill>
                <a:schemeClr val="tx1"/>
              </a:solidFill>
              <a:latin typeface="Times New Roman" panose="02020603050405020304" pitchFamily="18" charset="0"/>
              <a:cs typeface="Times New Roman" panose="02020603050405020304" pitchFamily="18" charset="0"/>
            </a:endParaRPr>
          </a:p>
        </p:txBody>
      </p:sp>
      <p:sp>
        <p:nvSpPr>
          <p:cNvPr id="6" name="Rectangle : coins arrondis 5">
            <a:extLst>
              <a:ext uri="{FF2B5EF4-FFF2-40B4-BE49-F238E27FC236}">
                <a16:creationId xmlns:a16="http://schemas.microsoft.com/office/drawing/2014/main" id="{F920280B-087D-4E9F-E810-941751A9AC7B}"/>
              </a:ext>
            </a:extLst>
          </p:cNvPr>
          <p:cNvSpPr/>
          <p:nvPr/>
        </p:nvSpPr>
        <p:spPr>
          <a:xfrm>
            <a:off x="1047566" y="4861991"/>
            <a:ext cx="10520037" cy="1809578"/>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rgbClr val="FF0000"/>
                </a:solidFill>
                <a:latin typeface="Times New Roman" panose="02020603050405020304" pitchFamily="18" charset="0"/>
                <a:cs typeface="Times New Roman" panose="02020603050405020304" pitchFamily="18" charset="0"/>
              </a:rPr>
              <a:t>06 </a:t>
            </a:r>
            <a:r>
              <a:rPr lang="fr-FR" sz="3600" dirty="0">
                <a:solidFill>
                  <a:schemeClr val="tx1"/>
                </a:solidFill>
                <a:latin typeface="Times New Roman" panose="02020603050405020304" pitchFamily="18" charset="0"/>
                <a:cs typeface="Times New Roman" panose="02020603050405020304" pitchFamily="18" charset="0"/>
              </a:rPr>
              <a:t>Vers cinq heures, il sortit encore, en trouva d’autres qui étaient là et leur dit : “Pourquoi êtes-vous restés là, toute la journée, sans rien faire ?”</a:t>
            </a:r>
          </a:p>
        </p:txBody>
      </p:sp>
      <p:sp>
        <p:nvSpPr>
          <p:cNvPr id="2" name="Espace réservé du numéro de diapositive 1">
            <a:extLst>
              <a:ext uri="{FF2B5EF4-FFF2-40B4-BE49-F238E27FC236}">
                <a16:creationId xmlns:a16="http://schemas.microsoft.com/office/drawing/2014/main" id="{F070CDE1-C9F3-8124-E1F1-32E2AA29CE37}"/>
              </a:ext>
            </a:extLst>
          </p:cNvPr>
          <p:cNvSpPr>
            <a:spLocks noGrp="1"/>
          </p:cNvSpPr>
          <p:nvPr>
            <p:ph type="sldNum" sz="quarter" idx="12"/>
          </p:nvPr>
        </p:nvSpPr>
        <p:spPr/>
        <p:txBody>
          <a:bodyPr/>
          <a:lstStyle/>
          <a:p>
            <a:fld id="{CF70008A-A0B5-4A2F-AE10-819E4AFD28BB}" type="slidenum">
              <a:rPr lang="fr-FR" smtClean="0"/>
              <a:pPr/>
              <a:t>47</a:t>
            </a:fld>
            <a:endParaRPr lang="fr-FR"/>
          </a:p>
        </p:txBody>
      </p:sp>
      <p:pic>
        <p:nvPicPr>
          <p:cNvPr id="7" name="Image 6">
            <a:extLst>
              <a:ext uri="{FF2B5EF4-FFF2-40B4-BE49-F238E27FC236}">
                <a16:creationId xmlns:a16="http://schemas.microsoft.com/office/drawing/2014/main" id="{F8D9BE08-04DD-5357-5C91-3E30DE0809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6211" y="819992"/>
            <a:ext cx="1787656" cy="1808992"/>
          </a:xfrm>
          <a:prstGeom prst="rect">
            <a:avLst/>
          </a:prstGeom>
        </p:spPr>
      </p:pic>
      <p:pic>
        <p:nvPicPr>
          <p:cNvPr id="9" name="Image 8">
            <a:extLst>
              <a:ext uri="{FF2B5EF4-FFF2-40B4-BE49-F238E27FC236}">
                <a16:creationId xmlns:a16="http://schemas.microsoft.com/office/drawing/2014/main" id="{224F1731-C806-3273-7E1F-AB197A3930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5595" y="479390"/>
            <a:ext cx="1787656" cy="1808992"/>
          </a:xfrm>
          <a:prstGeom prst="rect">
            <a:avLst/>
          </a:prstGeom>
        </p:spPr>
      </p:pic>
      <p:pic>
        <p:nvPicPr>
          <p:cNvPr id="11" name="Image 10">
            <a:extLst>
              <a:ext uri="{FF2B5EF4-FFF2-40B4-BE49-F238E27FC236}">
                <a16:creationId xmlns:a16="http://schemas.microsoft.com/office/drawing/2014/main" id="{7DBDA5BC-2709-A56B-8847-F018C2AB43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4307" y="60865"/>
            <a:ext cx="1787656" cy="1808992"/>
          </a:xfrm>
          <a:prstGeom prst="rect">
            <a:avLst/>
          </a:prstGeom>
        </p:spPr>
      </p:pic>
    </p:spTree>
    <p:extLst>
      <p:ext uri="{BB962C8B-B14F-4D97-AF65-F5344CB8AC3E}">
        <p14:creationId xmlns:p14="http://schemas.microsoft.com/office/powerpoint/2010/main" val="94603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2010449" y="1332291"/>
            <a:ext cx="8521832" cy="282325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Times New Roman" panose="02020603050405020304" pitchFamily="18" charset="0"/>
                <a:cs typeface="Times New Roman" panose="02020603050405020304" pitchFamily="18" charset="0"/>
              </a:rPr>
              <a:t>Pourquoi des sorties à ces </a:t>
            </a:r>
            <a:r>
              <a:rPr lang="fr-FR" sz="2800" dirty="0" err="1">
                <a:solidFill>
                  <a:schemeClr val="tx1"/>
                </a:solidFill>
                <a:latin typeface="Times New Roman" panose="02020603050405020304" pitchFamily="18" charset="0"/>
                <a:cs typeface="Times New Roman" panose="02020603050405020304" pitchFamily="18" charset="0"/>
              </a:rPr>
              <a:t>heures-là</a:t>
            </a:r>
            <a:r>
              <a:rPr lang="fr-FR" sz="2800" dirty="0">
                <a:solidFill>
                  <a:schemeClr val="tx1"/>
                </a:solidFill>
                <a:latin typeface="Times New Roman" panose="02020603050405020304" pitchFamily="18" charset="0"/>
                <a:cs typeface="Times New Roman" panose="02020603050405020304" pitchFamily="18" charset="0"/>
              </a:rPr>
              <a:t> ? </a:t>
            </a:r>
          </a:p>
          <a:p>
            <a:pPr algn="ctr"/>
            <a:r>
              <a:rPr lang="fr-FR" sz="2800" dirty="0">
                <a:solidFill>
                  <a:schemeClr val="tx1"/>
                </a:solidFill>
                <a:latin typeface="Times New Roman" panose="02020603050405020304" pitchFamily="18" charset="0"/>
                <a:cs typeface="Times New Roman" panose="02020603050405020304" pitchFamily="18" charset="0"/>
              </a:rPr>
              <a:t>A l’aube</a:t>
            </a:r>
          </a:p>
          <a:p>
            <a:pPr algn="ctr"/>
            <a:r>
              <a:rPr lang="fr-FR" sz="2800" dirty="0">
                <a:solidFill>
                  <a:schemeClr val="tx1"/>
                </a:solidFill>
                <a:latin typeface="Times New Roman" panose="02020603050405020304" pitchFamily="18" charset="0"/>
                <a:cs typeface="Times New Roman" panose="02020603050405020304" pitchFamily="18" charset="0"/>
              </a:rPr>
              <a:t>3ème heure – 9h</a:t>
            </a:r>
          </a:p>
          <a:p>
            <a:pPr algn="ctr"/>
            <a:r>
              <a:rPr lang="fr-FR" sz="2800" dirty="0">
                <a:solidFill>
                  <a:schemeClr val="tx1"/>
                </a:solidFill>
                <a:latin typeface="Times New Roman" panose="02020603050405020304" pitchFamily="18" charset="0"/>
                <a:cs typeface="Times New Roman" panose="02020603050405020304" pitchFamily="18" charset="0"/>
              </a:rPr>
              <a:t>6ème heure – Midi</a:t>
            </a:r>
          </a:p>
          <a:p>
            <a:pPr algn="ctr"/>
            <a:r>
              <a:rPr lang="fr-FR" sz="2800" dirty="0">
                <a:solidFill>
                  <a:schemeClr val="tx1"/>
                </a:solidFill>
                <a:latin typeface="Times New Roman" panose="02020603050405020304" pitchFamily="18" charset="0"/>
                <a:cs typeface="Times New Roman" panose="02020603050405020304" pitchFamily="18" charset="0"/>
              </a:rPr>
              <a:t>9ème heure - 15h</a:t>
            </a:r>
          </a:p>
          <a:p>
            <a:pPr algn="ctr"/>
            <a:r>
              <a:rPr lang="fr-FR" sz="2800" dirty="0">
                <a:solidFill>
                  <a:schemeClr val="tx1"/>
                </a:solidFill>
                <a:latin typeface="Times New Roman" panose="02020603050405020304" pitchFamily="18" charset="0"/>
                <a:cs typeface="Times New Roman" panose="02020603050405020304" pitchFamily="18" charset="0"/>
              </a:rPr>
              <a:t>11ème heure – 17h</a:t>
            </a:r>
          </a:p>
        </p:txBody>
      </p:sp>
      <p:sp>
        <p:nvSpPr>
          <p:cNvPr id="2" name="ZoneTexte 1">
            <a:extLst>
              <a:ext uri="{FF2B5EF4-FFF2-40B4-BE49-F238E27FC236}">
                <a16:creationId xmlns:a16="http://schemas.microsoft.com/office/drawing/2014/main" id="{5C132F80-A3BE-BB8E-AFA7-6FBF32FB243E}"/>
              </a:ext>
            </a:extLst>
          </p:cNvPr>
          <p:cNvSpPr txBox="1"/>
          <p:nvPr/>
        </p:nvSpPr>
        <p:spPr>
          <a:xfrm>
            <a:off x="-631001" y="323656"/>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les heures</a:t>
            </a:r>
            <a:endParaRPr lang="fr-FR" dirty="0"/>
          </a:p>
        </p:txBody>
      </p:sp>
      <p:sp>
        <p:nvSpPr>
          <p:cNvPr id="3" name="Rectangle : coins arrondis 2">
            <a:extLst>
              <a:ext uri="{FF2B5EF4-FFF2-40B4-BE49-F238E27FC236}">
                <a16:creationId xmlns:a16="http://schemas.microsoft.com/office/drawing/2014/main" id="{EC9867F7-C714-52BB-5D57-6099548B99C9}"/>
              </a:ext>
            </a:extLst>
          </p:cNvPr>
          <p:cNvSpPr/>
          <p:nvPr/>
        </p:nvSpPr>
        <p:spPr>
          <a:xfrm>
            <a:off x="2019266" y="4710057"/>
            <a:ext cx="8521832" cy="133510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Times New Roman" panose="02020603050405020304" pitchFamily="18" charset="0"/>
                <a:cs typeface="Times New Roman" panose="02020603050405020304" pitchFamily="18" charset="0"/>
              </a:rPr>
              <a:t>Quel sens ont ces heures ?</a:t>
            </a:r>
          </a:p>
        </p:txBody>
      </p:sp>
      <p:sp>
        <p:nvSpPr>
          <p:cNvPr id="4" name="Espace réservé du numéro de diapositive 3">
            <a:extLst>
              <a:ext uri="{FF2B5EF4-FFF2-40B4-BE49-F238E27FC236}">
                <a16:creationId xmlns:a16="http://schemas.microsoft.com/office/drawing/2014/main" id="{5B0E2EF6-AF19-A893-C586-035334D6C9A7}"/>
              </a:ext>
            </a:extLst>
          </p:cNvPr>
          <p:cNvSpPr>
            <a:spLocks noGrp="1"/>
          </p:cNvSpPr>
          <p:nvPr>
            <p:ph type="sldNum" sz="quarter" idx="12"/>
          </p:nvPr>
        </p:nvSpPr>
        <p:spPr/>
        <p:txBody>
          <a:bodyPr/>
          <a:lstStyle/>
          <a:p>
            <a:fld id="{CF70008A-A0B5-4A2F-AE10-819E4AFD28BB}" type="slidenum">
              <a:rPr lang="fr-FR" smtClean="0"/>
              <a:pPr/>
              <a:t>48</a:t>
            </a:fld>
            <a:endParaRPr lang="fr-FR"/>
          </a:p>
        </p:txBody>
      </p:sp>
      <p:pic>
        <p:nvPicPr>
          <p:cNvPr id="7" name="Image 6">
            <a:extLst>
              <a:ext uri="{FF2B5EF4-FFF2-40B4-BE49-F238E27FC236}">
                <a16:creationId xmlns:a16="http://schemas.microsoft.com/office/drawing/2014/main" id="{68D6E4BD-97B0-C2F6-28DC-9A7DDD3030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61" y="3019581"/>
            <a:ext cx="1787656" cy="1808992"/>
          </a:xfrm>
          <a:prstGeom prst="rect">
            <a:avLst/>
          </a:prstGeom>
        </p:spPr>
      </p:pic>
      <p:pic>
        <p:nvPicPr>
          <p:cNvPr id="9" name="Image 8">
            <a:extLst>
              <a:ext uri="{FF2B5EF4-FFF2-40B4-BE49-F238E27FC236}">
                <a16:creationId xmlns:a16="http://schemas.microsoft.com/office/drawing/2014/main" id="{0EE98C89-B1D1-02D0-18C5-1A35D21D0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2172" y="-413466"/>
            <a:ext cx="1787656" cy="1808992"/>
          </a:xfrm>
          <a:prstGeom prst="rect">
            <a:avLst/>
          </a:prstGeom>
        </p:spPr>
      </p:pic>
      <p:pic>
        <p:nvPicPr>
          <p:cNvPr id="11" name="Image 10">
            <a:extLst>
              <a:ext uri="{FF2B5EF4-FFF2-40B4-BE49-F238E27FC236}">
                <a16:creationId xmlns:a16="http://schemas.microsoft.com/office/drawing/2014/main" id="{43B147E3-898B-397D-5410-08FDEF53E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2432" y="401692"/>
            <a:ext cx="1787656" cy="1808992"/>
          </a:xfrm>
          <a:prstGeom prst="rect">
            <a:avLst/>
          </a:prstGeom>
        </p:spPr>
      </p:pic>
      <p:pic>
        <p:nvPicPr>
          <p:cNvPr id="13" name="Image 12">
            <a:extLst>
              <a:ext uri="{FF2B5EF4-FFF2-40B4-BE49-F238E27FC236}">
                <a16:creationId xmlns:a16="http://schemas.microsoft.com/office/drawing/2014/main" id="{051DC759-0922-BFC6-727B-E60E2E2E34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2432" y="3019581"/>
            <a:ext cx="1787656" cy="1808992"/>
          </a:xfrm>
          <a:prstGeom prst="rect">
            <a:avLst/>
          </a:prstGeom>
        </p:spPr>
      </p:pic>
      <p:pic>
        <p:nvPicPr>
          <p:cNvPr id="15" name="Image 14">
            <a:extLst>
              <a:ext uri="{FF2B5EF4-FFF2-40B4-BE49-F238E27FC236}">
                <a16:creationId xmlns:a16="http://schemas.microsoft.com/office/drawing/2014/main" id="{63E04690-E30A-08EC-C6AA-F03D75AE5E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793" y="369328"/>
            <a:ext cx="1787656" cy="1808992"/>
          </a:xfrm>
          <a:prstGeom prst="rect">
            <a:avLst/>
          </a:prstGeom>
        </p:spPr>
      </p:pic>
      <p:pic>
        <p:nvPicPr>
          <p:cNvPr id="6" name="Image 5">
            <a:extLst>
              <a:ext uri="{FF2B5EF4-FFF2-40B4-BE49-F238E27FC236}">
                <a16:creationId xmlns:a16="http://schemas.microsoft.com/office/drawing/2014/main" id="{7C75FE99-68C3-A3A4-7724-F558F3AF3C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578" y="3019581"/>
            <a:ext cx="1787656" cy="1808992"/>
          </a:xfrm>
          <a:prstGeom prst="rect">
            <a:avLst/>
          </a:prstGeom>
        </p:spPr>
      </p:pic>
      <p:pic>
        <p:nvPicPr>
          <p:cNvPr id="8" name="Image 7">
            <a:extLst>
              <a:ext uri="{FF2B5EF4-FFF2-40B4-BE49-F238E27FC236}">
                <a16:creationId xmlns:a16="http://schemas.microsoft.com/office/drawing/2014/main" id="{1ACF7276-DEB0-103E-1155-8C459647A7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0989" y="-413466"/>
            <a:ext cx="1787656" cy="1808992"/>
          </a:xfrm>
          <a:prstGeom prst="rect">
            <a:avLst/>
          </a:prstGeom>
        </p:spPr>
      </p:pic>
      <p:pic>
        <p:nvPicPr>
          <p:cNvPr id="10" name="Image 9">
            <a:extLst>
              <a:ext uri="{FF2B5EF4-FFF2-40B4-BE49-F238E27FC236}">
                <a16:creationId xmlns:a16="http://schemas.microsoft.com/office/drawing/2014/main" id="{B50762BF-E0D4-F468-B356-7116A2252D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21249" y="401692"/>
            <a:ext cx="1787656" cy="1808992"/>
          </a:xfrm>
          <a:prstGeom prst="rect">
            <a:avLst/>
          </a:prstGeom>
        </p:spPr>
      </p:pic>
      <p:pic>
        <p:nvPicPr>
          <p:cNvPr id="12" name="Image 11">
            <a:extLst>
              <a:ext uri="{FF2B5EF4-FFF2-40B4-BE49-F238E27FC236}">
                <a16:creationId xmlns:a16="http://schemas.microsoft.com/office/drawing/2014/main" id="{B108AAE9-3325-D3BC-69EB-6C48BA8D24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1610" y="369328"/>
            <a:ext cx="1787656" cy="1808992"/>
          </a:xfrm>
          <a:prstGeom prst="rect">
            <a:avLst/>
          </a:prstGeom>
        </p:spPr>
      </p:pic>
    </p:spTree>
    <p:extLst>
      <p:ext uri="{BB962C8B-B14F-4D97-AF65-F5344CB8AC3E}">
        <p14:creationId xmlns:p14="http://schemas.microsoft.com/office/powerpoint/2010/main" val="325262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2BD54059-23DE-C37D-F4A7-B4CA080C0585}"/>
              </a:ext>
            </a:extLst>
          </p:cNvPr>
          <p:cNvSpPr/>
          <p:nvPr/>
        </p:nvSpPr>
        <p:spPr>
          <a:xfrm>
            <a:off x="436666" y="2603378"/>
            <a:ext cx="10973340" cy="1251750"/>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b="1" i="1" dirty="0">
                <a:solidFill>
                  <a:srgbClr val="000000"/>
                </a:solidFill>
                <a:effectLst/>
                <a:latin typeface="Times New Roman" panose="02020603050405020304" pitchFamily="18" charset="0"/>
                <a:ea typeface="Calibri" panose="020F0502020204030204" pitchFamily="34" charset="0"/>
              </a:rPr>
              <a:t>Marc 15, 33</a:t>
            </a:r>
            <a:r>
              <a:rPr lang="fr-FR" sz="2400" i="1" dirty="0">
                <a:solidFill>
                  <a:srgbClr val="000000"/>
                </a:solidFill>
                <a:effectLst/>
                <a:latin typeface="Times New Roman" panose="02020603050405020304" pitchFamily="18" charset="0"/>
                <a:ea typeface="Calibri" panose="020F0502020204030204" pitchFamily="34" charset="0"/>
              </a:rPr>
              <a:t> « Quand arriva la sixième heure (c’est-à-dire : midi), l’obscurité se fit sur toute la terre jusqu’à la neuvième heure. » </a:t>
            </a:r>
            <a:r>
              <a:rPr lang="fr-FR" sz="2400" i="1" baseline="30000" dirty="0">
                <a:solidFill>
                  <a:srgbClr val="000000"/>
                </a:solidFill>
                <a:effectLst/>
                <a:latin typeface="Times New Roman" panose="02020603050405020304" pitchFamily="18" charset="0"/>
                <a:ea typeface="Calibri" panose="020F0502020204030204" pitchFamily="34" charset="0"/>
              </a:rPr>
              <a:t>Mt 27,45</a:t>
            </a:r>
            <a:r>
              <a:rPr lang="fr-FR" sz="2400" i="1" dirty="0">
                <a:solidFill>
                  <a:srgbClr val="000000"/>
                </a:solidFill>
                <a:effectLst/>
                <a:latin typeface="Times New Roman" panose="02020603050405020304" pitchFamily="18" charset="0"/>
                <a:ea typeface="Calibri" panose="020F0502020204030204" pitchFamily="34" charset="0"/>
              </a:rPr>
              <a:t> </a:t>
            </a:r>
            <a:endParaRPr lang="fr-FR" sz="2000" dirty="0">
              <a:effectLst/>
              <a:latin typeface="Calibri" panose="020F0502020204030204" pitchFamily="34" charset="0"/>
              <a:ea typeface="Calibri" panose="020F0502020204030204" pitchFamily="34" charset="0"/>
            </a:endParaRPr>
          </a:p>
        </p:txBody>
      </p:sp>
      <p:sp>
        <p:nvSpPr>
          <p:cNvPr id="6" name="ZoneTexte 5">
            <a:extLst>
              <a:ext uri="{FF2B5EF4-FFF2-40B4-BE49-F238E27FC236}">
                <a16:creationId xmlns:a16="http://schemas.microsoft.com/office/drawing/2014/main" id="{F39C7592-6982-04D6-68A0-115160E7CBF7}"/>
              </a:ext>
            </a:extLst>
          </p:cNvPr>
          <p:cNvSpPr txBox="1"/>
          <p:nvPr/>
        </p:nvSpPr>
        <p:spPr>
          <a:xfrm>
            <a:off x="-320282" y="125622"/>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les heures</a:t>
            </a:r>
            <a:endParaRPr lang="fr-FR" dirty="0"/>
          </a:p>
        </p:txBody>
      </p:sp>
      <p:sp>
        <p:nvSpPr>
          <p:cNvPr id="3" name="ZoneTexte 2">
            <a:extLst>
              <a:ext uri="{FF2B5EF4-FFF2-40B4-BE49-F238E27FC236}">
                <a16:creationId xmlns:a16="http://schemas.microsoft.com/office/drawing/2014/main" id="{32A3B589-89F8-C0D3-EF50-6AE968B2EDDA}"/>
              </a:ext>
            </a:extLst>
          </p:cNvPr>
          <p:cNvSpPr txBox="1"/>
          <p:nvPr/>
        </p:nvSpPr>
        <p:spPr>
          <a:xfrm>
            <a:off x="472737" y="494954"/>
            <a:ext cx="6254318" cy="738664"/>
          </a:xfrm>
          <a:prstGeom prst="rect">
            <a:avLst/>
          </a:prstGeom>
          <a:noFill/>
        </p:spPr>
        <p:txBody>
          <a:bodyPr wrap="square">
            <a:spAutoFit/>
          </a:bodyPr>
          <a:lstStyle/>
          <a:p>
            <a:r>
              <a:rPr lang="fr-FR" sz="2400" b="1" dirty="0">
                <a:solidFill>
                  <a:srgbClr val="000000"/>
                </a:solidFill>
                <a:effectLst/>
                <a:latin typeface="Times New Roman" panose="02020603050405020304" pitchFamily="18" charset="0"/>
                <a:ea typeface="Calibri" panose="020F0502020204030204" pitchFamily="34" charset="0"/>
              </a:rPr>
              <a:t>Les heures dans l’évangile</a:t>
            </a:r>
            <a:br>
              <a:rPr lang="fr-FR" sz="1800" b="1" dirty="0">
                <a:solidFill>
                  <a:srgbClr val="000000"/>
                </a:solidFill>
                <a:effectLst/>
                <a:latin typeface="Times New Roman" panose="02020603050405020304" pitchFamily="18" charset="0"/>
                <a:ea typeface="Calibri" panose="020F0502020204030204" pitchFamily="34" charset="0"/>
              </a:rPr>
            </a:br>
            <a:endParaRPr lang="fr-FR" dirty="0"/>
          </a:p>
        </p:txBody>
      </p:sp>
      <p:sp>
        <p:nvSpPr>
          <p:cNvPr id="4" name="Rectangle : coins arrondis 3">
            <a:extLst>
              <a:ext uri="{FF2B5EF4-FFF2-40B4-BE49-F238E27FC236}">
                <a16:creationId xmlns:a16="http://schemas.microsoft.com/office/drawing/2014/main" id="{536170E1-6C82-A0F6-C1EF-7CEC73C9DFF9}"/>
              </a:ext>
            </a:extLst>
          </p:cNvPr>
          <p:cNvSpPr/>
          <p:nvPr/>
        </p:nvSpPr>
        <p:spPr>
          <a:xfrm>
            <a:off x="472737" y="1073847"/>
            <a:ext cx="10973340" cy="1251750"/>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b="1" i="1" dirty="0">
                <a:solidFill>
                  <a:srgbClr val="000000"/>
                </a:solidFill>
                <a:effectLst/>
                <a:latin typeface="Times New Roman" panose="02020603050405020304" pitchFamily="18" charset="0"/>
                <a:ea typeface="Calibri" panose="020F0502020204030204" pitchFamily="34" charset="0"/>
              </a:rPr>
              <a:t>Marc 15, 25</a:t>
            </a:r>
            <a:r>
              <a:rPr lang="fr-FR" sz="2400" i="1" dirty="0">
                <a:solidFill>
                  <a:srgbClr val="000000"/>
                </a:solidFill>
                <a:effectLst/>
                <a:latin typeface="Times New Roman" panose="02020603050405020304" pitchFamily="18" charset="0"/>
                <a:ea typeface="Calibri" panose="020F0502020204030204" pitchFamily="34" charset="0"/>
              </a:rPr>
              <a:t> « C’était la troisième heure (c’est-à-dire : neuf heures du matin) lorsqu’on le crucifia. » </a:t>
            </a:r>
            <a:r>
              <a:rPr lang="fr-FR" sz="2400" i="1" baseline="30000" dirty="0">
                <a:solidFill>
                  <a:srgbClr val="000000"/>
                </a:solidFill>
                <a:effectLst/>
                <a:latin typeface="Times New Roman" panose="02020603050405020304" pitchFamily="18" charset="0"/>
                <a:ea typeface="Calibri" panose="020F0502020204030204" pitchFamily="34" charset="0"/>
              </a:rPr>
              <a:t>seulement dans Marc.</a:t>
            </a:r>
            <a:endParaRPr lang="fr-FR" sz="2000" dirty="0">
              <a:effectLst/>
              <a:latin typeface="Calibri" panose="020F0502020204030204" pitchFamily="34" charset="0"/>
              <a:ea typeface="Calibri" panose="020F0502020204030204" pitchFamily="34" charset="0"/>
            </a:endParaRPr>
          </a:p>
        </p:txBody>
      </p:sp>
      <p:sp>
        <p:nvSpPr>
          <p:cNvPr id="7" name="Rectangle : coins arrondis 6">
            <a:extLst>
              <a:ext uri="{FF2B5EF4-FFF2-40B4-BE49-F238E27FC236}">
                <a16:creationId xmlns:a16="http://schemas.microsoft.com/office/drawing/2014/main" id="{D867F275-1F3B-3B7C-C961-6D3D2DD74AC7}"/>
              </a:ext>
            </a:extLst>
          </p:cNvPr>
          <p:cNvSpPr/>
          <p:nvPr/>
        </p:nvSpPr>
        <p:spPr>
          <a:xfrm>
            <a:off x="436665" y="4280173"/>
            <a:ext cx="11104306" cy="1889429"/>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b="1" i="1" dirty="0">
                <a:solidFill>
                  <a:srgbClr val="000000"/>
                </a:solidFill>
                <a:effectLst/>
                <a:latin typeface="Times New Roman" panose="02020603050405020304" pitchFamily="18" charset="0"/>
                <a:ea typeface="Calibri" panose="020F0502020204030204" pitchFamily="34" charset="0"/>
              </a:rPr>
              <a:t>Marc 15, 34</a:t>
            </a:r>
            <a:r>
              <a:rPr lang="fr-FR" sz="2400" i="1" dirty="0">
                <a:solidFill>
                  <a:srgbClr val="000000"/>
                </a:solidFill>
                <a:effectLst/>
                <a:latin typeface="Times New Roman" panose="02020603050405020304" pitchFamily="18" charset="0"/>
                <a:ea typeface="Calibri" panose="020F0502020204030204" pitchFamily="34" charset="0"/>
              </a:rPr>
              <a:t> </a:t>
            </a:r>
            <a:r>
              <a:rPr lang="fr-FR" sz="2400" b="1" i="1" dirty="0">
                <a:solidFill>
                  <a:srgbClr val="000000"/>
                </a:solidFill>
                <a:effectLst/>
                <a:latin typeface="Times New Roman" panose="02020603050405020304" pitchFamily="18" charset="0"/>
                <a:ea typeface="Calibri" panose="020F0502020204030204" pitchFamily="34" charset="0"/>
              </a:rPr>
              <a:t>Mt 27, 46 </a:t>
            </a:r>
            <a:r>
              <a:rPr lang="fr-FR" sz="2400" i="1" dirty="0">
                <a:solidFill>
                  <a:srgbClr val="000000"/>
                </a:solidFill>
                <a:effectLst/>
                <a:latin typeface="Times New Roman" panose="02020603050405020304" pitchFamily="18" charset="0"/>
                <a:ea typeface="Calibri" panose="020F0502020204030204" pitchFamily="34" charset="0"/>
              </a:rPr>
              <a:t>« Et à la neuvième heure, Jésus cria d’une voix forte : « </a:t>
            </a:r>
            <a:r>
              <a:rPr lang="fr-FR" sz="2400" i="1" dirty="0" err="1">
                <a:solidFill>
                  <a:srgbClr val="000000"/>
                </a:solidFill>
                <a:effectLst/>
                <a:latin typeface="Times New Roman" panose="02020603050405020304" pitchFamily="18" charset="0"/>
                <a:ea typeface="Calibri" panose="020F0502020204030204" pitchFamily="34" charset="0"/>
              </a:rPr>
              <a:t>Éloï</a:t>
            </a:r>
            <a:r>
              <a:rPr lang="fr-FR" sz="2400" i="1" dirty="0">
                <a:solidFill>
                  <a:srgbClr val="000000"/>
                </a:solidFill>
                <a:effectLst/>
                <a:latin typeface="Times New Roman" panose="02020603050405020304" pitchFamily="18" charset="0"/>
                <a:ea typeface="Calibri" panose="020F0502020204030204" pitchFamily="34" charset="0"/>
              </a:rPr>
              <a:t>, </a:t>
            </a:r>
            <a:r>
              <a:rPr lang="fr-FR" sz="2400" i="1" dirty="0" err="1">
                <a:solidFill>
                  <a:srgbClr val="000000"/>
                </a:solidFill>
                <a:effectLst/>
                <a:latin typeface="Times New Roman" panose="02020603050405020304" pitchFamily="18" charset="0"/>
                <a:ea typeface="Calibri" panose="020F0502020204030204" pitchFamily="34" charset="0"/>
              </a:rPr>
              <a:t>Éloï</a:t>
            </a:r>
            <a:r>
              <a:rPr lang="fr-FR" sz="2400" i="1" dirty="0">
                <a:solidFill>
                  <a:srgbClr val="000000"/>
                </a:solidFill>
                <a:effectLst/>
                <a:latin typeface="Times New Roman" panose="02020603050405020304" pitchFamily="18" charset="0"/>
                <a:ea typeface="Calibri" panose="020F0502020204030204" pitchFamily="34" charset="0"/>
              </a:rPr>
              <a:t>, </a:t>
            </a:r>
            <a:r>
              <a:rPr lang="fr-FR" sz="2400" i="1" dirty="0" err="1">
                <a:solidFill>
                  <a:srgbClr val="000000"/>
                </a:solidFill>
                <a:effectLst/>
                <a:latin typeface="Times New Roman" panose="02020603050405020304" pitchFamily="18" charset="0"/>
                <a:ea typeface="Calibri" panose="020F0502020204030204" pitchFamily="34" charset="0"/>
              </a:rPr>
              <a:t>lema</a:t>
            </a:r>
            <a:r>
              <a:rPr lang="fr-FR" sz="2400" i="1" dirty="0">
                <a:solidFill>
                  <a:srgbClr val="000000"/>
                </a:solidFill>
                <a:effectLst/>
                <a:latin typeface="Times New Roman" panose="02020603050405020304" pitchFamily="18" charset="0"/>
                <a:ea typeface="Calibri" panose="020F0502020204030204" pitchFamily="34" charset="0"/>
              </a:rPr>
              <a:t> </a:t>
            </a:r>
            <a:r>
              <a:rPr lang="fr-FR" sz="2400" i="1" dirty="0" err="1">
                <a:solidFill>
                  <a:srgbClr val="000000"/>
                </a:solidFill>
                <a:effectLst/>
                <a:latin typeface="Times New Roman" panose="02020603050405020304" pitchFamily="18" charset="0"/>
                <a:ea typeface="Calibri" panose="020F0502020204030204" pitchFamily="34" charset="0"/>
              </a:rPr>
              <a:t>sabactani</a:t>
            </a:r>
            <a:r>
              <a:rPr lang="fr-FR" sz="2400" i="1" dirty="0">
                <a:solidFill>
                  <a:srgbClr val="000000"/>
                </a:solidFill>
                <a:effectLst/>
                <a:latin typeface="Times New Roman" panose="02020603050405020304" pitchFamily="18" charset="0"/>
                <a:ea typeface="Calibri" panose="020F0502020204030204" pitchFamily="34" charset="0"/>
              </a:rPr>
              <a:t> ? », ce qui se traduit : « Mon Dieu, mon Dieu, pourquoi m’as-tu abandonné ? »</a:t>
            </a:r>
            <a:br>
              <a:rPr lang="fr-FR" sz="2400" dirty="0">
                <a:solidFill>
                  <a:srgbClr val="000000"/>
                </a:solidFill>
                <a:effectLst/>
                <a:latin typeface="Times New Roman" panose="02020603050405020304" pitchFamily="18" charset="0"/>
                <a:ea typeface="Calibri" panose="020F0502020204030204" pitchFamily="34" charset="0"/>
              </a:rPr>
            </a:br>
            <a:r>
              <a:rPr lang="fr-FR" sz="2400" dirty="0">
                <a:solidFill>
                  <a:srgbClr val="000000"/>
                </a:solidFill>
                <a:effectLst/>
                <a:latin typeface="Times New Roman" panose="02020603050405020304" pitchFamily="18" charset="0"/>
                <a:ea typeface="Calibri" panose="020F0502020204030204" pitchFamily="34" charset="0"/>
              </a:rPr>
              <a:t>Puis, il rend l’esprit. </a:t>
            </a:r>
            <a:endParaRPr lang="fr-FR" sz="2000" dirty="0">
              <a:effectLst/>
              <a:latin typeface="Calibri" panose="020F0502020204030204" pitchFamily="34" charset="0"/>
              <a:ea typeface="Calibri" panose="020F0502020204030204" pitchFamily="34" charset="0"/>
            </a:endParaRPr>
          </a:p>
        </p:txBody>
      </p:sp>
      <p:sp>
        <p:nvSpPr>
          <p:cNvPr id="2" name="Espace réservé du numéro de diapositive 1">
            <a:extLst>
              <a:ext uri="{FF2B5EF4-FFF2-40B4-BE49-F238E27FC236}">
                <a16:creationId xmlns:a16="http://schemas.microsoft.com/office/drawing/2014/main" id="{0DF2115C-FB10-5953-7156-6017235B5AEA}"/>
              </a:ext>
            </a:extLst>
          </p:cNvPr>
          <p:cNvSpPr>
            <a:spLocks noGrp="1"/>
          </p:cNvSpPr>
          <p:nvPr>
            <p:ph type="sldNum" sz="quarter" idx="12"/>
          </p:nvPr>
        </p:nvSpPr>
        <p:spPr/>
        <p:txBody>
          <a:bodyPr/>
          <a:lstStyle/>
          <a:p>
            <a:fld id="{CF70008A-A0B5-4A2F-AE10-819E4AFD28BB}" type="slidenum">
              <a:rPr lang="fr-FR" smtClean="0"/>
              <a:pPr/>
              <a:t>49</a:t>
            </a:fld>
            <a:endParaRPr lang="fr-FR"/>
          </a:p>
        </p:txBody>
      </p:sp>
      <p:pic>
        <p:nvPicPr>
          <p:cNvPr id="12" name="Image 11">
            <a:extLst>
              <a:ext uri="{FF2B5EF4-FFF2-40B4-BE49-F238E27FC236}">
                <a16:creationId xmlns:a16="http://schemas.microsoft.com/office/drawing/2014/main" id="{D22B408E-1F3F-4873-1ACB-E21DE034F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8261" y="863908"/>
            <a:ext cx="1339677" cy="1355666"/>
          </a:xfrm>
          <a:prstGeom prst="rect">
            <a:avLst/>
          </a:prstGeom>
        </p:spPr>
      </p:pic>
      <p:pic>
        <p:nvPicPr>
          <p:cNvPr id="13" name="Image 12">
            <a:extLst>
              <a:ext uri="{FF2B5EF4-FFF2-40B4-BE49-F238E27FC236}">
                <a16:creationId xmlns:a16="http://schemas.microsoft.com/office/drawing/2014/main" id="{AA9F3965-168E-4CEE-E1C7-836335A5A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5926" y="2820693"/>
            <a:ext cx="1339677" cy="1392168"/>
          </a:xfrm>
          <a:prstGeom prst="rect">
            <a:avLst/>
          </a:prstGeom>
        </p:spPr>
      </p:pic>
      <p:pic>
        <p:nvPicPr>
          <p:cNvPr id="14" name="Image 13">
            <a:extLst>
              <a:ext uri="{FF2B5EF4-FFF2-40B4-BE49-F238E27FC236}">
                <a16:creationId xmlns:a16="http://schemas.microsoft.com/office/drawing/2014/main" id="{E45323BF-054C-6E7B-53DC-4884950D81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0167" y="4795681"/>
            <a:ext cx="1339677" cy="1355666"/>
          </a:xfrm>
          <a:prstGeom prst="rect">
            <a:avLst/>
          </a:prstGeom>
        </p:spPr>
      </p:pic>
    </p:spTree>
    <p:extLst>
      <p:ext uri="{BB962C8B-B14F-4D97-AF65-F5344CB8AC3E}">
        <p14:creationId xmlns:p14="http://schemas.microsoft.com/office/powerpoint/2010/main" val="20742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1835083" y="2859306"/>
            <a:ext cx="8521832" cy="143287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tx1"/>
                </a:solidFill>
                <a:latin typeface="Times New Roman" panose="02020603050405020304" pitchFamily="18" charset="0"/>
                <a:cs typeface="Times New Roman" panose="02020603050405020304" pitchFamily="18" charset="0"/>
              </a:rPr>
              <a:t>Pourquoi Jésus dit-il que les premiers seront derniers et réciproquement ? </a:t>
            </a:r>
          </a:p>
        </p:txBody>
      </p:sp>
      <p:sp>
        <p:nvSpPr>
          <p:cNvPr id="2" name="ZoneTexte 1">
            <a:extLst>
              <a:ext uri="{FF2B5EF4-FFF2-40B4-BE49-F238E27FC236}">
                <a16:creationId xmlns:a16="http://schemas.microsoft.com/office/drawing/2014/main" id="{4C68E231-3971-6C14-35EC-723A3F13EF7F}"/>
              </a:ext>
            </a:extLst>
          </p:cNvPr>
          <p:cNvSpPr txBox="1"/>
          <p:nvPr/>
        </p:nvSpPr>
        <p:spPr>
          <a:xfrm>
            <a:off x="576363" y="146729"/>
            <a:ext cx="4457276"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Beaucoup de premiers seront derniers</a:t>
            </a:r>
            <a:endParaRPr lang="fr-FR" dirty="0"/>
          </a:p>
        </p:txBody>
      </p:sp>
      <p:sp>
        <p:nvSpPr>
          <p:cNvPr id="3" name="Espace réservé du numéro de diapositive 2">
            <a:extLst>
              <a:ext uri="{FF2B5EF4-FFF2-40B4-BE49-F238E27FC236}">
                <a16:creationId xmlns:a16="http://schemas.microsoft.com/office/drawing/2014/main" id="{762AFACA-5376-FBB8-89DC-15F951714499}"/>
              </a:ext>
            </a:extLst>
          </p:cNvPr>
          <p:cNvSpPr>
            <a:spLocks noGrp="1"/>
          </p:cNvSpPr>
          <p:nvPr>
            <p:ph type="sldNum" sz="quarter" idx="12"/>
          </p:nvPr>
        </p:nvSpPr>
        <p:spPr/>
        <p:txBody>
          <a:bodyPr/>
          <a:lstStyle/>
          <a:p>
            <a:fld id="{CF70008A-A0B5-4A2F-AE10-819E4AFD28BB}" type="slidenum">
              <a:rPr lang="fr-FR" smtClean="0"/>
              <a:pPr/>
              <a:t>5</a:t>
            </a:fld>
            <a:endParaRPr lang="fr-FR"/>
          </a:p>
        </p:txBody>
      </p:sp>
      <p:pic>
        <p:nvPicPr>
          <p:cNvPr id="6" name="Image 5">
            <a:extLst>
              <a:ext uri="{FF2B5EF4-FFF2-40B4-BE49-F238E27FC236}">
                <a16:creationId xmlns:a16="http://schemas.microsoft.com/office/drawing/2014/main" id="{4E506DC8-BEA5-CE2F-5E43-0338191BB7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5534" y="4146744"/>
            <a:ext cx="2820930" cy="1036322"/>
          </a:xfrm>
          <a:prstGeom prst="rect">
            <a:avLst/>
          </a:prstGeom>
        </p:spPr>
      </p:pic>
    </p:spTree>
    <p:extLst>
      <p:ext uri="{BB962C8B-B14F-4D97-AF65-F5344CB8AC3E}">
        <p14:creationId xmlns:p14="http://schemas.microsoft.com/office/powerpoint/2010/main" val="40258247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452912" y="714265"/>
            <a:ext cx="11477340" cy="2074202"/>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effectLst/>
                <a:latin typeface="Times New Roman" panose="02020603050405020304" pitchFamily="18" charset="0"/>
                <a:ea typeface="Calibri" panose="020F0502020204030204" pitchFamily="34" charset="0"/>
              </a:rPr>
              <a:t>On retrouve les mêmes heures dans la passion de Jésus que dans la parabole. </a:t>
            </a:r>
          </a:p>
          <a:p>
            <a:pPr algn="ctr"/>
            <a:r>
              <a:rPr lang="fr-FR" sz="2400" dirty="0">
                <a:solidFill>
                  <a:schemeClr val="tx1"/>
                </a:solidFill>
                <a:effectLst/>
                <a:latin typeface="Times New Roman" panose="02020603050405020304" pitchFamily="18" charset="0"/>
                <a:ea typeface="Calibri" panose="020F0502020204030204" pitchFamily="34" charset="0"/>
              </a:rPr>
              <a:t>3ème = 9h – Crucifixion.</a:t>
            </a:r>
          </a:p>
          <a:p>
            <a:pPr algn="ctr"/>
            <a:r>
              <a:rPr lang="fr-FR" sz="2400" dirty="0">
                <a:solidFill>
                  <a:schemeClr val="tx1"/>
                </a:solidFill>
                <a:effectLst/>
                <a:latin typeface="Times New Roman" panose="02020603050405020304" pitchFamily="18" charset="0"/>
                <a:ea typeface="Calibri" panose="020F0502020204030204" pitchFamily="34" charset="0"/>
              </a:rPr>
              <a:t>6ème = Midi - Obscurité. </a:t>
            </a:r>
          </a:p>
          <a:p>
            <a:pPr algn="ctr"/>
            <a:r>
              <a:rPr lang="fr-FR" sz="2400" dirty="0">
                <a:solidFill>
                  <a:schemeClr val="tx1"/>
                </a:solidFill>
                <a:effectLst/>
                <a:latin typeface="Times New Roman" panose="02020603050405020304" pitchFamily="18" charset="0"/>
                <a:ea typeface="Calibri" panose="020F0502020204030204" pitchFamily="34" charset="0"/>
              </a:rPr>
              <a:t>9ème= 15h – Dernier cri.</a:t>
            </a:r>
          </a:p>
          <a:p>
            <a:pPr algn="ctr"/>
            <a:r>
              <a:rPr lang="fr-FR" sz="2400" dirty="0">
                <a:solidFill>
                  <a:schemeClr val="tx1"/>
                </a:solidFill>
                <a:effectLst/>
                <a:latin typeface="Times New Roman" panose="02020603050405020304" pitchFamily="18" charset="0"/>
                <a:ea typeface="Calibri" panose="020F0502020204030204" pitchFamily="34" charset="0"/>
              </a:rPr>
              <a:t>Le maître lance 3 appels qui correspondent à trois moments cruciaux de la passion. </a:t>
            </a:r>
          </a:p>
        </p:txBody>
      </p:sp>
      <p:sp>
        <p:nvSpPr>
          <p:cNvPr id="5" name="ZoneTexte 4">
            <a:extLst>
              <a:ext uri="{FF2B5EF4-FFF2-40B4-BE49-F238E27FC236}">
                <a16:creationId xmlns:a16="http://schemas.microsoft.com/office/drawing/2014/main" id="{8E890693-8868-7D28-9EDB-5429D8158D24}"/>
              </a:ext>
            </a:extLst>
          </p:cNvPr>
          <p:cNvSpPr txBox="1"/>
          <p:nvPr/>
        </p:nvSpPr>
        <p:spPr>
          <a:xfrm>
            <a:off x="-514904" y="16459"/>
            <a:ext cx="4679218"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les heures</a:t>
            </a:r>
            <a:endParaRPr lang="fr-FR" dirty="0"/>
          </a:p>
        </p:txBody>
      </p:sp>
      <p:sp>
        <p:nvSpPr>
          <p:cNvPr id="2" name="Rectangle : coins arrondis 1">
            <a:extLst>
              <a:ext uri="{FF2B5EF4-FFF2-40B4-BE49-F238E27FC236}">
                <a16:creationId xmlns:a16="http://schemas.microsoft.com/office/drawing/2014/main" id="{3E9C25E7-A584-E523-30F1-CB2723EC5F31}"/>
              </a:ext>
            </a:extLst>
          </p:cNvPr>
          <p:cNvSpPr/>
          <p:nvPr/>
        </p:nvSpPr>
        <p:spPr>
          <a:xfrm>
            <a:off x="421684" y="3036516"/>
            <a:ext cx="11477340" cy="1997123"/>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Juste après cette parole, Jésus monte à Jérusalem pour vivre sa passion. Il l’annonce et dit qu’il s’agit d’être capable de boire à la coupe* avec lui, de se faire serviteur.</a:t>
            </a:r>
          </a:p>
          <a:p>
            <a:pPr>
              <a:lnSpc>
                <a:spcPct val="115000"/>
              </a:lnSpc>
              <a:spcAft>
                <a:spcPts val="1000"/>
              </a:spcAft>
            </a:pPr>
            <a:r>
              <a:rPr lang="fr-FR" sz="2400" dirty="0">
                <a:solidFill>
                  <a:schemeClr val="tx1"/>
                </a:solidFill>
                <a:latin typeface="Times New Roman" panose="02020603050405020304" pitchFamily="18" charset="0"/>
                <a:ea typeface="Calibri" panose="020F0502020204030204" pitchFamily="34" charset="0"/>
              </a:rPr>
              <a:t>*</a:t>
            </a:r>
            <a:r>
              <a:rPr lang="fr-FR" sz="2400" baseline="30000" dirty="0">
                <a:solidFill>
                  <a:schemeClr val="tx1"/>
                </a:solidFill>
                <a:effectLst/>
                <a:latin typeface="Times New Roman" panose="02020603050405020304" pitchFamily="18" charset="0"/>
                <a:ea typeface="Calibri" panose="020F0502020204030204" pitchFamily="34" charset="0"/>
              </a:rPr>
              <a:t> boire à la coupe : cette expression évoque la mort tragique de Jésus. Au cours du dernier repas de la Cène, il a pris une coupe de vin en disant « voici le sang versé pour vous ».</a:t>
            </a:r>
            <a:r>
              <a:rPr lang="fr-FR" sz="2400" dirty="0">
                <a:solidFill>
                  <a:schemeClr val="tx1"/>
                </a:solidFill>
                <a:effectLst/>
                <a:latin typeface="Times New Roman" panose="02020603050405020304" pitchFamily="18" charset="0"/>
                <a:ea typeface="Calibri" panose="020F0502020204030204" pitchFamily="34" charset="0"/>
              </a:rPr>
              <a:t> </a:t>
            </a:r>
            <a:r>
              <a:rPr lang="fr-FR" sz="2400" baseline="30000" dirty="0">
                <a:solidFill>
                  <a:schemeClr val="tx1"/>
                </a:solidFill>
                <a:effectLst/>
                <a:latin typeface="Times New Roman" panose="02020603050405020304" pitchFamily="18" charset="0"/>
                <a:ea typeface="Calibri" panose="020F0502020204030204" pitchFamily="34" charset="0"/>
              </a:rPr>
              <a:t>C’est être participant de la mort et de la résurrection du Christ. </a:t>
            </a:r>
            <a:endParaRPr lang="fr-FR" sz="2400" dirty="0">
              <a:solidFill>
                <a:schemeClr val="tx1"/>
              </a:solidFill>
              <a:effectLst/>
              <a:latin typeface="Calibri" panose="020F0502020204030204" pitchFamily="34" charset="0"/>
              <a:ea typeface="Calibri" panose="020F0502020204030204" pitchFamily="34" charset="0"/>
            </a:endParaRPr>
          </a:p>
        </p:txBody>
      </p:sp>
      <p:sp>
        <p:nvSpPr>
          <p:cNvPr id="4" name="Rectangle : coins arrondis 3">
            <a:extLst>
              <a:ext uri="{FF2B5EF4-FFF2-40B4-BE49-F238E27FC236}">
                <a16:creationId xmlns:a16="http://schemas.microsoft.com/office/drawing/2014/main" id="{98888DDF-5DCA-4A04-B332-8046CA4D9324}"/>
              </a:ext>
            </a:extLst>
          </p:cNvPr>
          <p:cNvSpPr/>
          <p:nvPr/>
        </p:nvSpPr>
        <p:spPr>
          <a:xfrm>
            <a:off x="484140" y="5379868"/>
            <a:ext cx="11414884" cy="1009743"/>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latin typeface="Times New Roman" panose="02020603050405020304" pitchFamily="18" charset="0"/>
                <a:cs typeface="Times New Roman" panose="02020603050405020304" pitchFamily="18" charset="0"/>
              </a:rPr>
              <a:t>Les appels au travail à la vigne que lance le maître seraient-ils </a:t>
            </a:r>
          </a:p>
          <a:p>
            <a:pPr algn="ctr"/>
            <a:r>
              <a:rPr lang="fr-FR" sz="2400" dirty="0">
                <a:solidFill>
                  <a:schemeClr val="tx1"/>
                </a:solidFill>
                <a:latin typeface="Times New Roman" panose="02020603050405020304" pitchFamily="18" charset="0"/>
                <a:cs typeface="Times New Roman" panose="02020603050405020304" pitchFamily="18" charset="0"/>
              </a:rPr>
              <a:t>des appels à suivre le Christ dans sa passion ? </a:t>
            </a:r>
          </a:p>
        </p:txBody>
      </p:sp>
      <p:sp>
        <p:nvSpPr>
          <p:cNvPr id="6" name="Espace réservé du numéro de diapositive 5">
            <a:extLst>
              <a:ext uri="{FF2B5EF4-FFF2-40B4-BE49-F238E27FC236}">
                <a16:creationId xmlns:a16="http://schemas.microsoft.com/office/drawing/2014/main" id="{F5E9E285-99A4-AFEA-342A-F52C6BEE5016}"/>
              </a:ext>
            </a:extLst>
          </p:cNvPr>
          <p:cNvSpPr>
            <a:spLocks noGrp="1"/>
          </p:cNvSpPr>
          <p:nvPr>
            <p:ph type="sldNum" sz="quarter" idx="12"/>
          </p:nvPr>
        </p:nvSpPr>
        <p:spPr/>
        <p:txBody>
          <a:bodyPr/>
          <a:lstStyle/>
          <a:p>
            <a:fld id="{CF70008A-A0B5-4A2F-AE10-819E4AFD28BB}" type="slidenum">
              <a:rPr lang="fr-FR" smtClean="0"/>
              <a:pPr/>
              <a:t>50</a:t>
            </a:fld>
            <a:endParaRPr lang="fr-FR"/>
          </a:p>
        </p:txBody>
      </p:sp>
      <p:pic>
        <p:nvPicPr>
          <p:cNvPr id="7" name="Image 6">
            <a:extLst>
              <a:ext uri="{FF2B5EF4-FFF2-40B4-BE49-F238E27FC236}">
                <a16:creationId xmlns:a16="http://schemas.microsoft.com/office/drawing/2014/main" id="{63D06D38-7EA7-0061-8AE4-63905F7F37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2361" y="-358650"/>
            <a:ext cx="1169724" cy="1183685"/>
          </a:xfrm>
          <a:prstGeom prst="rect">
            <a:avLst/>
          </a:prstGeom>
        </p:spPr>
      </p:pic>
      <p:pic>
        <p:nvPicPr>
          <p:cNvPr id="8" name="Image 7">
            <a:extLst>
              <a:ext uri="{FF2B5EF4-FFF2-40B4-BE49-F238E27FC236}">
                <a16:creationId xmlns:a16="http://schemas.microsoft.com/office/drawing/2014/main" id="{BB521363-7078-5665-BB67-4203FAE26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8003" y="-318544"/>
            <a:ext cx="1114430" cy="1127731"/>
          </a:xfrm>
          <a:prstGeom prst="rect">
            <a:avLst/>
          </a:prstGeom>
        </p:spPr>
      </p:pic>
      <p:pic>
        <p:nvPicPr>
          <p:cNvPr id="9" name="Image 8">
            <a:extLst>
              <a:ext uri="{FF2B5EF4-FFF2-40B4-BE49-F238E27FC236}">
                <a16:creationId xmlns:a16="http://schemas.microsoft.com/office/drawing/2014/main" id="{51BD7002-DCAB-3CC7-18F3-D16ACB83BF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5900" y="-363614"/>
            <a:ext cx="1169723" cy="1183684"/>
          </a:xfrm>
          <a:prstGeom prst="rect">
            <a:avLst/>
          </a:prstGeom>
        </p:spPr>
      </p:pic>
      <p:pic>
        <p:nvPicPr>
          <p:cNvPr id="10" name="Image 9">
            <a:extLst>
              <a:ext uri="{FF2B5EF4-FFF2-40B4-BE49-F238E27FC236}">
                <a16:creationId xmlns:a16="http://schemas.microsoft.com/office/drawing/2014/main" id="{50BA0F06-ABB5-D805-5957-2ED6D17A37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6555" y="-346519"/>
            <a:ext cx="1169723" cy="1183684"/>
          </a:xfrm>
          <a:prstGeom prst="rect">
            <a:avLst/>
          </a:prstGeom>
        </p:spPr>
      </p:pic>
      <p:pic>
        <p:nvPicPr>
          <p:cNvPr id="11" name="Image 10">
            <a:extLst>
              <a:ext uri="{FF2B5EF4-FFF2-40B4-BE49-F238E27FC236}">
                <a16:creationId xmlns:a16="http://schemas.microsoft.com/office/drawing/2014/main" id="{D12BEC52-2457-0344-440E-F737F22544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8187" y="-346518"/>
            <a:ext cx="1169724" cy="1183685"/>
          </a:xfrm>
          <a:prstGeom prst="rect">
            <a:avLst/>
          </a:prstGeom>
        </p:spPr>
      </p:pic>
    </p:spTree>
    <p:extLst>
      <p:ext uri="{BB962C8B-B14F-4D97-AF65-F5344CB8AC3E}">
        <p14:creationId xmlns:p14="http://schemas.microsoft.com/office/powerpoint/2010/main" val="325972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39C7592-6982-04D6-68A0-115160E7CBF7}"/>
              </a:ext>
            </a:extLst>
          </p:cNvPr>
          <p:cNvSpPr txBox="1"/>
          <p:nvPr/>
        </p:nvSpPr>
        <p:spPr>
          <a:xfrm>
            <a:off x="-320282" y="125622"/>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les heures</a:t>
            </a:r>
            <a:endParaRPr lang="fr-FR" dirty="0"/>
          </a:p>
        </p:txBody>
      </p:sp>
      <p:sp>
        <p:nvSpPr>
          <p:cNvPr id="3" name="ZoneTexte 2">
            <a:extLst>
              <a:ext uri="{FF2B5EF4-FFF2-40B4-BE49-F238E27FC236}">
                <a16:creationId xmlns:a16="http://schemas.microsoft.com/office/drawing/2014/main" id="{32A3B589-89F8-C0D3-EF50-6AE968B2EDDA}"/>
              </a:ext>
            </a:extLst>
          </p:cNvPr>
          <p:cNvSpPr txBox="1"/>
          <p:nvPr/>
        </p:nvSpPr>
        <p:spPr>
          <a:xfrm>
            <a:off x="472737" y="494954"/>
            <a:ext cx="6254318" cy="738664"/>
          </a:xfrm>
          <a:prstGeom prst="rect">
            <a:avLst/>
          </a:prstGeom>
          <a:noFill/>
        </p:spPr>
        <p:txBody>
          <a:bodyPr wrap="square">
            <a:spAutoFit/>
          </a:bodyPr>
          <a:lstStyle/>
          <a:p>
            <a:r>
              <a:rPr lang="fr-FR" sz="2400" b="1" dirty="0">
                <a:solidFill>
                  <a:srgbClr val="000000"/>
                </a:solidFill>
                <a:effectLst/>
                <a:latin typeface="Times New Roman" panose="02020603050405020304" pitchFamily="18" charset="0"/>
                <a:ea typeface="Calibri" panose="020F0502020204030204" pitchFamily="34" charset="0"/>
              </a:rPr>
              <a:t>Les heures des offices liturgiques</a:t>
            </a:r>
            <a:br>
              <a:rPr lang="fr-FR" sz="1800" b="1" dirty="0">
                <a:solidFill>
                  <a:srgbClr val="000000"/>
                </a:solidFill>
                <a:effectLst/>
                <a:latin typeface="Times New Roman" panose="02020603050405020304" pitchFamily="18" charset="0"/>
                <a:ea typeface="Calibri" panose="020F0502020204030204" pitchFamily="34" charset="0"/>
              </a:rPr>
            </a:br>
            <a:endParaRPr lang="fr-FR" dirty="0"/>
          </a:p>
        </p:txBody>
      </p:sp>
      <p:sp>
        <p:nvSpPr>
          <p:cNvPr id="4" name="Rectangle : coins arrondis 3">
            <a:extLst>
              <a:ext uri="{FF2B5EF4-FFF2-40B4-BE49-F238E27FC236}">
                <a16:creationId xmlns:a16="http://schemas.microsoft.com/office/drawing/2014/main" id="{536170E1-6C82-A0F6-C1EF-7CEC73C9DFF9}"/>
              </a:ext>
            </a:extLst>
          </p:cNvPr>
          <p:cNvSpPr/>
          <p:nvPr/>
        </p:nvSpPr>
        <p:spPr>
          <a:xfrm>
            <a:off x="472737" y="1073847"/>
            <a:ext cx="10973340" cy="1251750"/>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dirty="0">
                <a:solidFill>
                  <a:srgbClr val="000000"/>
                </a:solidFill>
                <a:effectLst/>
                <a:latin typeface="Times New Roman" panose="02020603050405020304" pitchFamily="18" charset="0"/>
                <a:ea typeface="Calibri" panose="020F0502020204030204" pitchFamily="34" charset="0"/>
              </a:rPr>
              <a:t>Les cinq fois où le maître sort pour embaucher correspondent aux cinq heures liturgiques, à la fois juives et chrétiennes. </a:t>
            </a:r>
            <a:endParaRPr lang="fr-FR" sz="2000" dirty="0">
              <a:effectLst/>
              <a:latin typeface="Calibri" panose="020F0502020204030204" pitchFamily="34" charset="0"/>
              <a:ea typeface="Calibri" panose="020F0502020204030204" pitchFamily="34" charset="0"/>
            </a:endParaRPr>
          </a:p>
        </p:txBody>
      </p:sp>
      <p:sp>
        <p:nvSpPr>
          <p:cNvPr id="7" name="Rectangle : coins arrondis 6">
            <a:extLst>
              <a:ext uri="{FF2B5EF4-FFF2-40B4-BE49-F238E27FC236}">
                <a16:creationId xmlns:a16="http://schemas.microsoft.com/office/drawing/2014/main" id="{D867F275-1F3B-3B7C-C961-6D3D2DD74AC7}"/>
              </a:ext>
            </a:extLst>
          </p:cNvPr>
          <p:cNvSpPr/>
          <p:nvPr/>
        </p:nvSpPr>
        <p:spPr>
          <a:xfrm>
            <a:off x="407254" y="2870115"/>
            <a:ext cx="11104306" cy="2589652"/>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400" dirty="0">
                <a:solidFill>
                  <a:srgbClr val="000000"/>
                </a:solidFill>
                <a:effectLst/>
                <a:latin typeface="Times New Roman" panose="02020603050405020304" pitchFamily="18" charset="0"/>
                <a:ea typeface="Calibri" panose="020F0502020204030204" pitchFamily="34" charset="0"/>
              </a:rPr>
              <a:t>Point du jour, office de Matines (6h du matin). </a:t>
            </a:r>
            <a:br>
              <a:rPr lang="fr-FR" sz="2400" dirty="0">
                <a:solidFill>
                  <a:srgbClr val="000000"/>
                </a:solidFill>
                <a:effectLst/>
                <a:latin typeface="Times New Roman" panose="02020603050405020304" pitchFamily="18" charset="0"/>
                <a:ea typeface="Calibri" panose="020F0502020204030204" pitchFamily="34" charset="0"/>
              </a:rPr>
            </a:br>
            <a:r>
              <a:rPr lang="fr-FR" sz="2400" dirty="0">
                <a:solidFill>
                  <a:srgbClr val="000000"/>
                </a:solidFill>
                <a:effectLst/>
                <a:latin typeface="Times New Roman" panose="02020603050405020304" pitchFamily="18" charset="0"/>
                <a:ea typeface="Calibri" panose="020F0502020204030204" pitchFamily="34" charset="0"/>
              </a:rPr>
              <a:t>3</a:t>
            </a:r>
            <a:r>
              <a:rPr lang="fr-FR" sz="2400" baseline="30000" dirty="0">
                <a:solidFill>
                  <a:srgbClr val="000000"/>
                </a:solidFill>
                <a:effectLst/>
                <a:latin typeface="Times New Roman" panose="02020603050405020304" pitchFamily="18" charset="0"/>
                <a:ea typeface="Calibri" panose="020F0502020204030204" pitchFamily="34" charset="0"/>
              </a:rPr>
              <a:t>ème</a:t>
            </a:r>
            <a:r>
              <a:rPr lang="fr-FR" sz="2400" dirty="0">
                <a:solidFill>
                  <a:srgbClr val="000000"/>
                </a:solidFill>
                <a:effectLst/>
                <a:latin typeface="Times New Roman" panose="02020603050405020304" pitchFamily="18" charset="0"/>
                <a:ea typeface="Calibri" panose="020F0502020204030204" pitchFamily="34" charset="0"/>
              </a:rPr>
              <a:t> heure, Laudes (9h).</a:t>
            </a:r>
            <a:br>
              <a:rPr lang="fr-FR" sz="2400" dirty="0">
                <a:solidFill>
                  <a:srgbClr val="000000"/>
                </a:solidFill>
                <a:effectLst/>
                <a:latin typeface="Times New Roman" panose="02020603050405020304" pitchFamily="18" charset="0"/>
                <a:ea typeface="Calibri" panose="020F0502020204030204" pitchFamily="34" charset="0"/>
              </a:rPr>
            </a:br>
            <a:r>
              <a:rPr lang="fr-FR" sz="2400" dirty="0">
                <a:solidFill>
                  <a:srgbClr val="000000"/>
                </a:solidFill>
                <a:effectLst/>
                <a:latin typeface="Times New Roman" panose="02020603050405020304" pitchFamily="18" charset="0"/>
                <a:ea typeface="Calibri" panose="020F0502020204030204" pitchFamily="34" charset="0"/>
              </a:rPr>
              <a:t>6</a:t>
            </a:r>
            <a:r>
              <a:rPr lang="fr-FR" sz="2400" baseline="30000" dirty="0">
                <a:solidFill>
                  <a:srgbClr val="000000"/>
                </a:solidFill>
                <a:effectLst/>
                <a:latin typeface="Times New Roman" panose="02020603050405020304" pitchFamily="18" charset="0"/>
                <a:ea typeface="Calibri" panose="020F0502020204030204" pitchFamily="34" charset="0"/>
              </a:rPr>
              <a:t>ème</a:t>
            </a:r>
            <a:r>
              <a:rPr lang="fr-FR" sz="2400" dirty="0">
                <a:solidFill>
                  <a:srgbClr val="000000"/>
                </a:solidFill>
                <a:effectLst/>
                <a:latin typeface="Times New Roman" panose="02020603050405020304" pitchFamily="18" charset="0"/>
                <a:ea typeface="Calibri" panose="020F0502020204030204" pitchFamily="34" charset="0"/>
              </a:rPr>
              <a:t> heure, Sexte (midi). </a:t>
            </a:r>
            <a:br>
              <a:rPr lang="fr-FR" sz="2400" dirty="0">
                <a:solidFill>
                  <a:srgbClr val="000000"/>
                </a:solidFill>
                <a:effectLst/>
                <a:latin typeface="Times New Roman" panose="02020603050405020304" pitchFamily="18" charset="0"/>
                <a:ea typeface="Calibri" panose="020F0502020204030204" pitchFamily="34" charset="0"/>
              </a:rPr>
            </a:br>
            <a:r>
              <a:rPr lang="fr-FR" sz="2400" dirty="0">
                <a:solidFill>
                  <a:srgbClr val="000000"/>
                </a:solidFill>
                <a:effectLst/>
                <a:latin typeface="Times New Roman" panose="02020603050405020304" pitchFamily="18" charset="0"/>
                <a:ea typeface="Calibri" panose="020F0502020204030204" pitchFamily="34" charset="0"/>
              </a:rPr>
              <a:t>9</a:t>
            </a:r>
            <a:r>
              <a:rPr lang="fr-FR" sz="2400" baseline="30000" dirty="0">
                <a:solidFill>
                  <a:srgbClr val="000000"/>
                </a:solidFill>
                <a:effectLst/>
                <a:latin typeface="Times New Roman" panose="02020603050405020304" pitchFamily="18" charset="0"/>
                <a:ea typeface="Calibri" panose="020F0502020204030204" pitchFamily="34" charset="0"/>
              </a:rPr>
              <a:t>ème</a:t>
            </a:r>
            <a:r>
              <a:rPr lang="fr-FR" sz="2400" dirty="0">
                <a:solidFill>
                  <a:srgbClr val="000000"/>
                </a:solidFill>
                <a:effectLst/>
                <a:latin typeface="Times New Roman" panose="02020603050405020304" pitchFamily="18" charset="0"/>
                <a:ea typeface="Calibri" panose="020F0502020204030204" pitchFamily="34" charset="0"/>
              </a:rPr>
              <a:t> heure, None (15h).</a:t>
            </a:r>
            <a:br>
              <a:rPr lang="fr-FR" sz="2400" dirty="0">
                <a:solidFill>
                  <a:srgbClr val="000000"/>
                </a:solidFill>
                <a:effectLst/>
                <a:latin typeface="Times New Roman" panose="02020603050405020304" pitchFamily="18" charset="0"/>
                <a:ea typeface="Calibri" panose="020F0502020204030204" pitchFamily="34" charset="0"/>
              </a:rPr>
            </a:br>
            <a:r>
              <a:rPr lang="fr-FR" sz="2400" dirty="0">
                <a:solidFill>
                  <a:srgbClr val="000000"/>
                </a:solidFill>
                <a:effectLst/>
                <a:latin typeface="Times New Roman" panose="02020603050405020304" pitchFamily="18" charset="0"/>
                <a:ea typeface="Calibri" panose="020F0502020204030204" pitchFamily="34" charset="0"/>
              </a:rPr>
              <a:t>11° heure, Vêpres (17h).</a:t>
            </a:r>
            <a:endParaRPr lang="fr-FR" sz="2000" dirty="0">
              <a:effectLst/>
              <a:latin typeface="Calibri" panose="020F0502020204030204" pitchFamily="34" charset="0"/>
              <a:ea typeface="Calibri" panose="020F0502020204030204" pitchFamily="34" charset="0"/>
            </a:endParaRPr>
          </a:p>
        </p:txBody>
      </p:sp>
      <p:sp>
        <p:nvSpPr>
          <p:cNvPr id="2" name="Espace réservé du numéro de diapositive 1">
            <a:extLst>
              <a:ext uri="{FF2B5EF4-FFF2-40B4-BE49-F238E27FC236}">
                <a16:creationId xmlns:a16="http://schemas.microsoft.com/office/drawing/2014/main" id="{B80F747A-C0FD-DFB1-D96A-9BBB45179031}"/>
              </a:ext>
            </a:extLst>
          </p:cNvPr>
          <p:cNvSpPr>
            <a:spLocks noGrp="1"/>
          </p:cNvSpPr>
          <p:nvPr>
            <p:ph type="sldNum" sz="quarter" idx="12"/>
          </p:nvPr>
        </p:nvSpPr>
        <p:spPr/>
        <p:txBody>
          <a:bodyPr/>
          <a:lstStyle/>
          <a:p>
            <a:fld id="{CF70008A-A0B5-4A2F-AE10-819E4AFD28BB}" type="slidenum">
              <a:rPr lang="fr-FR" smtClean="0"/>
              <a:pPr/>
              <a:t>51</a:t>
            </a:fld>
            <a:endParaRPr lang="fr-FR"/>
          </a:p>
        </p:txBody>
      </p:sp>
      <p:pic>
        <p:nvPicPr>
          <p:cNvPr id="5" name="Image 4">
            <a:extLst>
              <a:ext uri="{FF2B5EF4-FFF2-40B4-BE49-F238E27FC236}">
                <a16:creationId xmlns:a16="http://schemas.microsoft.com/office/drawing/2014/main" id="{8135F141-02E9-F8F4-B0A6-C03E7A4251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4333" y="5335643"/>
            <a:ext cx="1114430" cy="1127731"/>
          </a:xfrm>
          <a:prstGeom prst="rect">
            <a:avLst/>
          </a:prstGeom>
        </p:spPr>
      </p:pic>
      <p:pic>
        <p:nvPicPr>
          <p:cNvPr id="8" name="Image 7">
            <a:extLst>
              <a:ext uri="{FF2B5EF4-FFF2-40B4-BE49-F238E27FC236}">
                <a16:creationId xmlns:a16="http://schemas.microsoft.com/office/drawing/2014/main" id="{98324EE7-0BE5-8C35-52D0-A3BB0E8CCD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0009" y="5303112"/>
            <a:ext cx="1169723" cy="1183684"/>
          </a:xfrm>
          <a:prstGeom prst="rect">
            <a:avLst/>
          </a:prstGeom>
        </p:spPr>
      </p:pic>
      <p:pic>
        <p:nvPicPr>
          <p:cNvPr id="9" name="Image 8">
            <a:extLst>
              <a:ext uri="{FF2B5EF4-FFF2-40B4-BE49-F238E27FC236}">
                <a16:creationId xmlns:a16="http://schemas.microsoft.com/office/drawing/2014/main" id="{8D339511-FCC1-1324-14D2-B803A0BADA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2885" y="5307668"/>
            <a:ext cx="1169723" cy="1183684"/>
          </a:xfrm>
          <a:prstGeom prst="rect">
            <a:avLst/>
          </a:prstGeom>
        </p:spPr>
      </p:pic>
      <p:pic>
        <p:nvPicPr>
          <p:cNvPr id="10" name="Image 9">
            <a:extLst>
              <a:ext uri="{FF2B5EF4-FFF2-40B4-BE49-F238E27FC236}">
                <a16:creationId xmlns:a16="http://schemas.microsoft.com/office/drawing/2014/main" id="{55D6A2A6-D6EB-181C-5182-550CCD07E2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4517" y="5307669"/>
            <a:ext cx="1169724" cy="1183685"/>
          </a:xfrm>
          <a:prstGeom prst="rect">
            <a:avLst/>
          </a:prstGeom>
        </p:spPr>
      </p:pic>
      <p:pic>
        <p:nvPicPr>
          <p:cNvPr id="11" name="Image 10">
            <a:extLst>
              <a:ext uri="{FF2B5EF4-FFF2-40B4-BE49-F238E27FC236}">
                <a16:creationId xmlns:a16="http://schemas.microsoft.com/office/drawing/2014/main" id="{4612FBA2-C431-5B90-C6D7-CBC9554F76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5738" y="5307665"/>
            <a:ext cx="1169724" cy="1183685"/>
          </a:xfrm>
          <a:prstGeom prst="rect">
            <a:avLst/>
          </a:prstGeom>
        </p:spPr>
      </p:pic>
    </p:spTree>
    <p:extLst>
      <p:ext uri="{BB962C8B-B14F-4D97-AF65-F5344CB8AC3E}">
        <p14:creationId xmlns:p14="http://schemas.microsoft.com/office/powerpoint/2010/main" val="210286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8E890693-8868-7D28-9EDB-5429D8158D24}"/>
              </a:ext>
            </a:extLst>
          </p:cNvPr>
          <p:cNvSpPr txBox="1"/>
          <p:nvPr/>
        </p:nvSpPr>
        <p:spPr>
          <a:xfrm>
            <a:off x="-514904" y="16459"/>
            <a:ext cx="4679218"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les heures</a:t>
            </a:r>
            <a:endParaRPr lang="fr-FR" dirty="0"/>
          </a:p>
        </p:txBody>
      </p:sp>
      <p:sp>
        <p:nvSpPr>
          <p:cNvPr id="4" name="Rectangle : coins arrondis 3">
            <a:extLst>
              <a:ext uri="{FF2B5EF4-FFF2-40B4-BE49-F238E27FC236}">
                <a16:creationId xmlns:a16="http://schemas.microsoft.com/office/drawing/2014/main" id="{98888DDF-5DCA-4A04-B332-8046CA4D9324}"/>
              </a:ext>
            </a:extLst>
          </p:cNvPr>
          <p:cNvSpPr/>
          <p:nvPr/>
        </p:nvSpPr>
        <p:spPr>
          <a:xfrm>
            <a:off x="486053" y="2095131"/>
            <a:ext cx="11414884" cy="2021796"/>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latin typeface="Times New Roman" panose="02020603050405020304" pitchFamily="18" charset="0"/>
                <a:cs typeface="Times New Roman" panose="02020603050405020304" pitchFamily="18" charset="0"/>
              </a:rPr>
              <a:t>« Comparer l’embauche des ouvriers à l’office liturgique : voilà qui relie indissolublement le travail et la prière, la vie sociale et la pratique religieuse, l’activité économique et la vie divine ! »</a:t>
            </a:r>
          </a:p>
          <a:p>
            <a:pPr algn="ctr"/>
            <a:r>
              <a:rPr lang="fr-FR" sz="2400" dirty="0">
                <a:solidFill>
                  <a:schemeClr val="tx1"/>
                </a:solidFill>
                <a:latin typeface="Times New Roman" panose="02020603050405020304" pitchFamily="18" charset="0"/>
                <a:cs typeface="Times New Roman" panose="02020603050405020304" pitchFamily="18" charset="0"/>
              </a:rPr>
              <a:t>Les ouvriers de la 11ème heure Site </a:t>
            </a:r>
            <a:r>
              <a:rPr lang="fr-FR" sz="2400" dirty="0" err="1">
                <a:solidFill>
                  <a:schemeClr val="tx1"/>
                </a:solidFill>
                <a:latin typeface="Times New Roman" panose="02020603050405020304" pitchFamily="18" charset="0"/>
                <a:cs typeface="Times New Roman" panose="02020603050405020304" pitchFamily="18" charset="0"/>
              </a:rPr>
              <a:t>lhomeliedudimanche</a:t>
            </a:r>
            <a:endParaRPr lang="fr-FR" sz="2400" dirty="0">
              <a:solidFill>
                <a:schemeClr val="tx1"/>
              </a:solidFill>
              <a:latin typeface="Times New Roman" panose="02020603050405020304" pitchFamily="18" charset="0"/>
              <a:cs typeface="Times New Roman" panose="02020603050405020304" pitchFamily="18" charset="0"/>
            </a:endParaRPr>
          </a:p>
        </p:txBody>
      </p:sp>
      <p:sp>
        <p:nvSpPr>
          <p:cNvPr id="9" name="ZoneTexte 8">
            <a:extLst>
              <a:ext uri="{FF2B5EF4-FFF2-40B4-BE49-F238E27FC236}">
                <a16:creationId xmlns:a16="http://schemas.microsoft.com/office/drawing/2014/main" id="{20996A62-96A4-DB76-381A-CB674105A75B}"/>
              </a:ext>
            </a:extLst>
          </p:cNvPr>
          <p:cNvSpPr txBox="1"/>
          <p:nvPr/>
        </p:nvSpPr>
        <p:spPr>
          <a:xfrm>
            <a:off x="486053" y="776409"/>
            <a:ext cx="6351972" cy="461665"/>
          </a:xfrm>
          <a:prstGeom prst="rect">
            <a:avLst/>
          </a:prstGeom>
          <a:noFill/>
        </p:spPr>
        <p:txBody>
          <a:bodyPr wrap="square">
            <a:spAutoFit/>
          </a:bodyPr>
          <a:lstStyle/>
          <a:p>
            <a:r>
              <a:rPr lang="fr-FR" sz="2400" b="1" dirty="0">
                <a:solidFill>
                  <a:srgbClr val="000000"/>
                </a:solidFill>
                <a:effectLst/>
                <a:latin typeface="Times New Roman" panose="02020603050405020304" pitchFamily="18" charset="0"/>
                <a:ea typeface="Calibri" panose="020F0502020204030204" pitchFamily="34" charset="0"/>
              </a:rPr>
              <a:t>Les heures des offices liturgiques</a:t>
            </a:r>
            <a:endParaRPr lang="fr-FR" sz="2400" dirty="0"/>
          </a:p>
        </p:txBody>
      </p:sp>
      <p:sp>
        <p:nvSpPr>
          <p:cNvPr id="2" name="Espace réservé du numéro de diapositive 1">
            <a:extLst>
              <a:ext uri="{FF2B5EF4-FFF2-40B4-BE49-F238E27FC236}">
                <a16:creationId xmlns:a16="http://schemas.microsoft.com/office/drawing/2014/main" id="{71960AD6-3D5A-7829-8C43-027C264A3EFD}"/>
              </a:ext>
            </a:extLst>
          </p:cNvPr>
          <p:cNvSpPr>
            <a:spLocks noGrp="1"/>
          </p:cNvSpPr>
          <p:nvPr>
            <p:ph type="sldNum" sz="quarter" idx="12"/>
          </p:nvPr>
        </p:nvSpPr>
        <p:spPr/>
        <p:txBody>
          <a:bodyPr/>
          <a:lstStyle/>
          <a:p>
            <a:fld id="{CF70008A-A0B5-4A2F-AE10-819E4AFD28BB}" type="slidenum">
              <a:rPr lang="fr-FR" smtClean="0"/>
              <a:pPr/>
              <a:t>52</a:t>
            </a:fld>
            <a:endParaRPr lang="fr-FR"/>
          </a:p>
        </p:txBody>
      </p:sp>
      <p:pic>
        <p:nvPicPr>
          <p:cNvPr id="3" name="Image 2">
            <a:extLst>
              <a:ext uri="{FF2B5EF4-FFF2-40B4-BE49-F238E27FC236}">
                <a16:creationId xmlns:a16="http://schemas.microsoft.com/office/drawing/2014/main" id="{89899B04-7DDF-F99E-D28B-3C3763E1E4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4333" y="5335643"/>
            <a:ext cx="1114430" cy="1127731"/>
          </a:xfrm>
          <a:prstGeom prst="rect">
            <a:avLst/>
          </a:prstGeom>
        </p:spPr>
      </p:pic>
      <p:pic>
        <p:nvPicPr>
          <p:cNvPr id="6" name="Image 5">
            <a:extLst>
              <a:ext uri="{FF2B5EF4-FFF2-40B4-BE49-F238E27FC236}">
                <a16:creationId xmlns:a16="http://schemas.microsoft.com/office/drawing/2014/main" id="{9148AF66-9EBC-4BD4-7A2C-5E3E4310F6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0009" y="5303112"/>
            <a:ext cx="1169723" cy="1183684"/>
          </a:xfrm>
          <a:prstGeom prst="rect">
            <a:avLst/>
          </a:prstGeom>
        </p:spPr>
      </p:pic>
      <p:pic>
        <p:nvPicPr>
          <p:cNvPr id="7" name="Image 6">
            <a:extLst>
              <a:ext uri="{FF2B5EF4-FFF2-40B4-BE49-F238E27FC236}">
                <a16:creationId xmlns:a16="http://schemas.microsoft.com/office/drawing/2014/main" id="{6EA37669-BEA9-FEC7-1234-AB7A18CA39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2885" y="5307668"/>
            <a:ext cx="1169723" cy="1183684"/>
          </a:xfrm>
          <a:prstGeom prst="rect">
            <a:avLst/>
          </a:prstGeom>
        </p:spPr>
      </p:pic>
      <p:pic>
        <p:nvPicPr>
          <p:cNvPr id="8" name="Image 7">
            <a:extLst>
              <a:ext uri="{FF2B5EF4-FFF2-40B4-BE49-F238E27FC236}">
                <a16:creationId xmlns:a16="http://schemas.microsoft.com/office/drawing/2014/main" id="{36FAF9FA-AB83-E008-0814-BD4008BB34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5738" y="5307665"/>
            <a:ext cx="1169724" cy="1183685"/>
          </a:xfrm>
          <a:prstGeom prst="rect">
            <a:avLst/>
          </a:prstGeom>
        </p:spPr>
      </p:pic>
      <p:pic>
        <p:nvPicPr>
          <p:cNvPr id="10" name="Image 9">
            <a:extLst>
              <a:ext uri="{FF2B5EF4-FFF2-40B4-BE49-F238E27FC236}">
                <a16:creationId xmlns:a16="http://schemas.microsoft.com/office/drawing/2014/main" id="{BF4E276E-F044-F76F-EA57-84789B9E37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4517" y="5307669"/>
            <a:ext cx="1169724" cy="1183685"/>
          </a:xfrm>
          <a:prstGeom prst="rect">
            <a:avLst/>
          </a:prstGeom>
        </p:spPr>
      </p:pic>
    </p:spTree>
    <p:extLst>
      <p:ext uri="{BB962C8B-B14F-4D97-AF65-F5344CB8AC3E}">
        <p14:creationId xmlns:p14="http://schemas.microsoft.com/office/powerpoint/2010/main" val="7881310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1662828" y="2228295"/>
            <a:ext cx="8521832" cy="212126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Times New Roman" panose="02020603050405020304" pitchFamily="18" charset="0"/>
                <a:cs typeface="Times New Roman" panose="02020603050405020304" pitchFamily="18" charset="0"/>
              </a:rPr>
              <a:t>Le maitre sort toutes les 3h :  </a:t>
            </a:r>
          </a:p>
          <a:p>
            <a:pPr algn="ctr"/>
            <a:r>
              <a:rPr lang="fr-FR" sz="2800" dirty="0">
                <a:solidFill>
                  <a:schemeClr val="tx1"/>
                </a:solidFill>
                <a:latin typeface="Times New Roman" panose="02020603050405020304" pitchFamily="18" charset="0"/>
                <a:cs typeface="Times New Roman" panose="02020603050405020304" pitchFamily="18" charset="0"/>
              </a:rPr>
              <a:t>On attendrait donc une dernière sortie à 18h. </a:t>
            </a:r>
          </a:p>
          <a:p>
            <a:pPr algn="ctr"/>
            <a:r>
              <a:rPr lang="fr-FR" sz="2800" dirty="0">
                <a:solidFill>
                  <a:schemeClr val="tx1"/>
                </a:solidFill>
                <a:latin typeface="Times New Roman" panose="02020603050405020304" pitchFamily="18" charset="0"/>
                <a:cs typeface="Times New Roman" panose="02020603050405020304" pitchFamily="18" charset="0"/>
              </a:rPr>
              <a:t>Pourquoi la 11ème heure ?</a:t>
            </a:r>
          </a:p>
          <a:p>
            <a:pPr algn="ctr"/>
            <a:r>
              <a:rPr lang="fr-FR" sz="2800" dirty="0">
                <a:solidFill>
                  <a:schemeClr val="tx1"/>
                </a:solidFill>
                <a:latin typeface="Times New Roman" panose="02020603050405020304" pitchFamily="18" charset="0"/>
                <a:cs typeface="Times New Roman" panose="02020603050405020304" pitchFamily="18" charset="0"/>
              </a:rPr>
              <a:t>Pourquoi pas à la 12ème heure ?</a:t>
            </a:r>
          </a:p>
        </p:txBody>
      </p:sp>
      <p:sp>
        <p:nvSpPr>
          <p:cNvPr id="2" name="ZoneTexte 1">
            <a:extLst>
              <a:ext uri="{FF2B5EF4-FFF2-40B4-BE49-F238E27FC236}">
                <a16:creationId xmlns:a16="http://schemas.microsoft.com/office/drawing/2014/main" id="{5C132F80-A3BE-BB8E-AFA7-6FBF32FB243E}"/>
              </a:ext>
            </a:extLst>
          </p:cNvPr>
          <p:cNvSpPr txBox="1"/>
          <p:nvPr/>
        </p:nvSpPr>
        <p:spPr>
          <a:xfrm>
            <a:off x="-631001" y="323656"/>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les heures</a:t>
            </a:r>
            <a:endParaRPr lang="fr-FR" dirty="0"/>
          </a:p>
        </p:txBody>
      </p:sp>
      <p:sp>
        <p:nvSpPr>
          <p:cNvPr id="8" name="ZoneTexte 7">
            <a:extLst>
              <a:ext uri="{FF2B5EF4-FFF2-40B4-BE49-F238E27FC236}">
                <a16:creationId xmlns:a16="http://schemas.microsoft.com/office/drawing/2014/main" id="{7489BA71-B0FE-BFBC-3E3E-76230A29F1BF}"/>
              </a:ext>
            </a:extLst>
          </p:cNvPr>
          <p:cNvSpPr txBox="1"/>
          <p:nvPr/>
        </p:nvSpPr>
        <p:spPr>
          <a:xfrm>
            <a:off x="1020931" y="930070"/>
            <a:ext cx="6409678" cy="461665"/>
          </a:xfrm>
          <a:prstGeom prst="rect">
            <a:avLst/>
          </a:prstGeom>
          <a:noFill/>
        </p:spPr>
        <p:txBody>
          <a:bodyPr wrap="square">
            <a:spAutoFit/>
          </a:bodyPr>
          <a:lstStyle/>
          <a:p>
            <a:r>
              <a:rPr lang="fr-FR" sz="2400" b="1" dirty="0">
                <a:solidFill>
                  <a:srgbClr val="005828"/>
                </a:solidFill>
                <a:effectLst/>
                <a:latin typeface="Times New Roman" panose="02020603050405020304" pitchFamily="18" charset="0"/>
                <a:ea typeface="Calibri" panose="020F0502020204030204" pitchFamily="34" charset="0"/>
              </a:rPr>
              <a:t>Pourquoi pas de 12</a:t>
            </a:r>
            <a:r>
              <a:rPr lang="fr-FR" sz="2400" b="1" baseline="30000" dirty="0">
                <a:solidFill>
                  <a:srgbClr val="005828"/>
                </a:solidFill>
                <a:effectLst/>
                <a:latin typeface="Times New Roman" panose="02020603050405020304" pitchFamily="18" charset="0"/>
                <a:ea typeface="Calibri" panose="020F0502020204030204" pitchFamily="34" charset="0"/>
              </a:rPr>
              <a:t>ème</a:t>
            </a:r>
            <a:r>
              <a:rPr lang="fr-FR" sz="2400" b="1" dirty="0">
                <a:solidFill>
                  <a:srgbClr val="005828"/>
                </a:solidFill>
                <a:effectLst/>
                <a:latin typeface="Times New Roman" panose="02020603050405020304" pitchFamily="18" charset="0"/>
                <a:ea typeface="Calibri" panose="020F0502020204030204" pitchFamily="34" charset="0"/>
              </a:rPr>
              <a:t> heure ?</a:t>
            </a:r>
            <a:endParaRPr lang="fr-FR" sz="2400" b="1" dirty="0"/>
          </a:p>
        </p:txBody>
      </p:sp>
      <p:sp>
        <p:nvSpPr>
          <p:cNvPr id="3" name="Espace réservé du numéro de diapositive 2">
            <a:extLst>
              <a:ext uri="{FF2B5EF4-FFF2-40B4-BE49-F238E27FC236}">
                <a16:creationId xmlns:a16="http://schemas.microsoft.com/office/drawing/2014/main" id="{94BC8EB8-C2D4-A3CF-1B0E-52798A3AF5C4}"/>
              </a:ext>
            </a:extLst>
          </p:cNvPr>
          <p:cNvSpPr>
            <a:spLocks noGrp="1"/>
          </p:cNvSpPr>
          <p:nvPr>
            <p:ph type="sldNum" sz="quarter" idx="12"/>
          </p:nvPr>
        </p:nvSpPr>
        <p:spPr/>
        <p:txBody>
          <a:bodyPr/>
          <a:lstStyle/>
          <a:p>
            <a:fld id="{CF70008A-A0B5-4A2F-AE10-819E4AFD28BB}" type="slidenum">
              <a:rPr lang="fr-FR" smtClean="0"/>
              <a:pPr/>
              <a:t>53</a:t>
            </a:fld>
            <a:endParaRPr lang="fr-FR"/>
          </a:p>
        </p:txBody>
      </p:sp>
      <p:pic>
        <p:nvPicPr>
          <p:cNvPr id="4" name="Image 3">
            <a:extLst>
              <a:ext uri="{FF2B5EF4-FFF2-40B4-BE49-F238E27FC236}">
                <a16:creationId xmlns:a16="http://schemas.microsoft.com/office/drawing/2014/main" id="{A6ECA1A1-ADEB-D7B9-8483-254BEE83F6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4333" y="5335643"/>
            <a:ext cx="1114430" cy="1127731"/>
          </a:xfrm>
          <a:prstGeom prst="rect">
            <a:avLst/>
          </a:prstGeom>
        </p:spPr>
      </p:pic>
      <p:pic>
        <p:nvPicPr>
          <p:cNvPr id="6" name="Image 5">
            <a:extLst>
              <a:ext uri="{FF2B5EF4-FFF2-40B4-BE49-F238E27FC236}">
                <a16:creationId xmlns:a16="http://schemas.microsoft.com/office/drawing/2014/main" id="{DE08ABE0-DBFD-7197-8B19-491AF8F2A8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0009" y="5303112"/>
            <a:ext cx="1169723" cy="1183684"/>
          </a:xfrm>
          <a:prstGeom prst="rect">
            <a:avLst/>
          </a:prstGeom>
        </p:spPr>
      </p:pic>
      <p:pic>
        <p:nvPicPr>
          <p:cNvPr id="7" name="Image 6">
            <a:extLst>
              <a:ext uri="{FF2B5EF4-FFF2-40B4-BE49-F238E27FC236}">
                <a16:creationId xmlns:a16="http://schemas.microsoft.com/office/drawing/2014/main" id="{F0DCE456-9B66-0F5E-1AF2-7C263460A6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2885" y="5307668"/>
            <a:ext cx="1169723" cy="1183684"/>
          </a:xfrm>
          <a:prstGeom prst="rect">
            <a:avLst/>
          </a:prstGeom>
        </p:spPr>
      </p:pic>
      <p:pic>
        <p:nvPicPr>
          <p:cNvPr id="9" name="Image 8">
            <a:extLst>
              <a:ext uri="{FF2B5EF4-FFF2-40B4-BE49-F238E27FC236}">
                <a16:creationId xmlns:a16="http://schemas.microsoft.com/office/drawing/2014/main" id="{B1C55A59-45B5-88CB-CCC6-673486D2E2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5738" y="5307665"/>
            <a:ext cx="1169724" cy="1183685"/>
          </a:xfrm>
          <a:prstGeom prst="rect">
            <a:avLst/>
          </a:prstGeom>
        </p:spPr>
      </p:pic>
      <p:pic>
        <p:nvPicPr>
          <p:cNvPr id="10" name="Image 9">
            <a:extLst>
              <a:ext uri="{FF2B5EF4-FFF2-40B4-BE49-F238E27FC236}">
                <a16:creationId xmlns:a16="http://schemas.microsoft.com/office/drawing/2014/main" id="{07B853F9-B2EC-3A5F-2D0C-791393B083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4517" y="5307669"/>
            <a:ext cx="1169724" cy="1183685"/>
          </a:xfrm>
          <a:prstGeom prst="rect">
            <a:avLst/>
          </a:prstGeom>
        </p:spPr>
      </p:pic>
    </p:spTree>
    <p:extLst>
      <p:ext uri="{BB962C8B-B14F-4D97-AF65-F5344CB8AC3E}">
        <p14:creationId xmlns:p14="http://schemas.microsoft.com/office/powerpoint/2010/main" val="3243814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39C7592-6982-04D6-68A0-115160E7CBF7}"/>
              </a:ext>
            </a:extLst>
          </p:cNvPr>
          <p:cNvSpPr txBox="1"/>
          <p:nvPr/>
        </p:nvSpPr>
        <p:spPr>
          <a:xfrm>
            <a:off x="-320282" y="125622"/>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les heures</a:t>
            </a:r>
            <a:endParaRPr lang="fr-FR" dirty="0"/>
          </a:p>
        </p:txBody>
      </p:sp>
      <p:sp>
        <p:nvSpPr>
          <p:cNvPr id="7" name="Rectangle : coins arrondis 6">
            <a:extLst>
              <a:ext uri="{FF2B5EF4-FFF2-40B4-BE49-F238E27FC236}">
                <a16:creationId xmlns:a16="http://schemas.microsoft.com/office/drawing/2014/main" id="{D867F275-1F3B-3B7C-C961-6D3D2DD74AC7}"/>
              </a:ext>
            </a:extLst>
          </p:cNvPr>
          <p:cNvSpPr/>
          <p:nvPr/>
        </p:nvSpPr>
        <p:spPr>
          <a:xfrm>
            <a:off x="579268" y="2545672"/>
            <a:ext cx="11104306" cy="1766656"/>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400" dirty="0">
                <a:solidFill>
                  <a:srgbClr val="000000"/>
                </a:solidFill>
                <a:effectLst/>
                <a:latin typeface="Times New Roman" panose="02020603050405020304" pitchFamily="18" charset="0"/>
                <a:ea typeface="Calibri" panose="020F0502020204030204" pitchFamily="34" charset="0"/>
              </a:rPr>
              <a:t>On ne trouve pas dans la passion la mention de la 11ème heure. </a:t>
            </a:r>
          </a:p>
          <a:p>
            <a:pPr algn="ctr">
              <a:lnSpc>
                <a:spcPct val="115000"/>
              </a:lnSpc>
              <a:spcAft>
                <a:spcPts val="1000"/>
              </a:spcAft>
            </a:pPr>
            <a:r>
              <a:rPr lang="fr-FR" sz="2400" dirty="0">
                <a:solidFill>
                  <a:srgbClr val="000000"/>
                </a:solidFill>
                <a:effectLst/>
                <a:latin typeface="Times New Roman" panose="02020603050405020304" pitchFamily="18" charset="0"/>
                <a:ea typeface="Calibri" panose="020F0502020204030204" pitchFamily="34" charset="0"/>
              </a:rPr>
              <a:t>12 évoque les 12 tribus d’Israël, les 12 apôtres, tout le peuple de Dieu.</a:t>
            </a:r>
          </a:p>
        </p:txBody>
      </p:sp>
      <p:sp>
        <p:nvSpPr>
          <p:cNvPr id="5" name="ZoneTexte 4">
            <a:extLst>
              <a:ext uri="{FF2B5EF4-FFF2-40B4-BE49-F238E27FC236}">
                <a16:creationId xmlns:a16="http://schemas.microsoft.com/office/drawing/2014/main" id="{69F71E4E-9097-DF3F-D7E6-ABDF7C097744}"/>
              </a:ext>
            </a:extLst>
          </p:cNvPr>
          <p:cNvSpPr txBox="1"/>
          <p:nvPr/>
        </p:nvSpPr>
        <p:spPr>
          <a:xfrm>
            <a:off x="579268" y="697564"/>
            <a:ext cx="6254318" cy="461665"/>
          </a:xfrm>
          <a:prstGeom prst="rect">
            <a:avLst/>
          </a:prstGeom>
          <a:noFill/>
        </p:spPr>
        <p:txBody>
          <a:bodyPr wrap="square">
            <a:spAutoFit/>
          </a:bodyPr>
          <a:lstStyle/>
          <a:p>
            <a:r>
              <a:rPr lang="fr-FR" sz="2400" b="1" dirty="0">
                <a:solidFill>
                  <a:srgbClr val="005828"/>
                </a:solidFill>
                <a:effectLst/>
                <a:latin typeface="Times New Roman" panose="02020603050405020304" pitchFamily="18" charset="0"/>
                <a:ea typeface="Calibri" panose="020F0502020204030204" pitchFamily="34" charset="0"/>
              </a:rPr>
              <a:t>Pourquoi pas de 12</a:t>
            </a:r>
            <a:r>
              <a:rPr lang="fr-FR" sz="2400" b="1" baseline="30000" dirty="0">
                <a:solidFill>
                  <a:srgbClr val="005828"/>
                </a:solidFill>
                <a:effectLst/>
                <a:latin typeface="Times New Roman" panose="02020603050405020304" pitchFamily="18" charset="0"/>
                <a:ea typeface="Calibri" panose="020F0502020204030204" pitchFamily="34" charset="0"/>
              </a:rPr>
              <a:t>ème</a:t>
            </a:r>
            <a:r>
              <a:rPr lang="fr-FR" sz="2400" b="1" dirty="0">
                <a:solidFill>
                  <a:srgbClr val="005828"/>
                </a:solidFill>
                <a:effectLst/>
                <a:latin typeface="Times New Roman" panose="02020603050405020304" pitchFamily="18" charset="0"/>
                <a:ea typeface="Calibri" panose="020F0502020204030204" pitchFamily="34" charset="0"/>
              </a:rPr>
              <a:t> heure ?</a:t>
            </a:r>
            <a:endParaRPr lang="fr-FR" sz="2400" b="1" dirty="0"/>
          </a:p>
        </p:txBody>
      </p:sp>
      <p:sp>
        <p:nvSpPr>
          <p:cNvPr id="2" name="Espace réservé du numéro de diapositive 1">
            <a:extLst>
              <a:ext uri="{FF2B5EF4-FFF2-40B4-BE49-F238E27FC236}">
                <a16:creationId xmlns:a16="http://schemas.microsoft.com/office/drawing/2014/main" id="{F8D74041-9EF6-ED50-CD08-908B5DA6A8A9}"/>
              </a:ext>
            </a:extLst>
          </p:cNvPr>
          <p:cNvSpPr>
            <a:spLocks noGrp="1"/>
          </p:cNvSpPr>
          <p:nvPr>
            <p:ph type="sldNum" sz="quarter" idx="12"/>
          </p:nvPr>
        </p:nvSpPr>
        <p:spPr/>
        <p:txBody>
          <a:bodyPr/>
          <a:lstStyle/>
          <a:p>
            <a:fld id="{CF70008A-A0B5-4A2F-AE10-819E4AFD28BB}" type="slidenum">
              <a:rPr lang="fr-FR" smtClean="0"/>
              <a:pPr/>
              <a:t>54</a:t>
            </a:fld>
            <a:endParaRPr lang="fr-FR"/>
          </a:p>
        </p:txBody>
      </p:sp>
      <p:pic>
        <p:nvPicPr>
          <p:cNvPr id="3" name="Image 2">
            <a:extLst>
              <a:ext uri="{FF2B5EF4-FFF2-40B4-BE49-F238E27FC236}">
                <a16:creationId xmlns:a16="http://schemas.microsoft.com/office/drawing/2014/main" id="{A13869CA-DF52-BF4D-6A52-F8180794B3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4333" y="5335643"/>
            <a:ext cx="1114430" cy="1127731"/>
          </a:xfrm>
          <a:prstGeom prst="rect">
            <a:avLst/>
          </a:prstGeom>
        </p:spPr>
      </p:pic>
      <p:pic>
        <p:nvPicPr>
          <p:cNvPr id="4" name="Image 3">
            <a:extLst>
              <a:ext uri="{FF2B5EF4-FFF2-40B4-BE49-F238E27FC236}">
                <a16:creationId xmlns:a16="http://schemas.microsoft.com/office/drawing/2014/main" id="{0C43D2A0-5DA0-00FB-3D15-BD06E3A80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0009" y="5303112"/>
            <a:ext cx="1169723" cy="1183684"/>
          </a:xfrm>
          <a:prstGeom prst="rect">
            <a:avLst/>
          </a:prstGeom>
        </p:spPr>
      </p:pic>
      <p:pic>
        <p:nvPicPr>
          <p:cNvPr id="8" name="Image 7">
            <a:extLst>
              <a:ext uri="{FF2B5EF4-FFF2-40B4-BE49-F238E27FC236}">
                <a16:creationId xmlns:a16="http://schemas.microsoft.com/office/drawing/2014/main" id="{E867F9C4-3350-06CC-9ACC-5063032D14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2885" y="5307668"/>
            <a:ext cx="1169723" cy="1183684"/>
          </a:xfrm>
          <a:prstGeom prst="rect">
            <a:avLst/>
          </a:prstGeom>
        </p:spPr>
      </p:pic>
      <p:pic>
        <p:nvPicPr>
          <p:cNvPr id="9" name="Image 8">
            <a:extLst>
              <a:ext uri="{FF2B5EF4-FFF2-40B4-BE49-F238E27FC236}">
                <a16:creationId xmlns:a16="http://schemas.microsoft.com/office/drawing/2014/main" id="{3A5AD350-EAE8-ACB7-3A05-754AC0EB49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5738" y="5307665"/>
            <a:ext cx="1169724" cy="1183685"/>
          </a:xfrm>
          <a:prstGeom prst="rect">
            <a:avLst/>
          </a:prstGeom>
        </p:spPr>
      </p:pic>
      <p:pic>
        <p:nvPicPr>
          <p:cNvPr id="10" name="Image 9">
            <a:extLst>
              <a:ext uri="{FF2B5EF4-FFF2-40B4-BE49-F238E27FC236}">
                <a16:creationId xmlns:a16="http://schemas.microsoft.com/office/drawing/2014/main" id="{BDA23B06-D0E4-3047-E948-EBEC89CBF8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4517" y="5307669"/>
            <a:ext cx="1169724" cy="1183685"/>
          </a:xfrm>
          <a:prstGeom prst="rect">
            <a:avLst/>
          </a:prstGeom>
        </p:spPr>
      </p:pic>
    </p:spTree>
    <p:extLst>
      <p:ext uri="{BB962C8B-B14F-4D97-AF65-F5344CB8AC3E}">
        <p14:creationId xmlns:p14="http://schemas.microsoft.com/office/powerpoint/2010/main" val="23050618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8E890693-8868-7D28-9EDB-5429D8158D24}"/>
              </a:ext>
            </a:extLst>
          </p:cNvPr>
          <p:cNvSpPr txBox="1"/>
          <p:nvPr/>
        </p:nvSpPr>
        <p:spPr>
          <a:xfrm>
            <a:off x="-514904" y="16459"/>
            <a:ext cx="4679218"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les heures</a:t>
            </a:r>
            <a:endParaRPr lang="fr-FR" dirty="0"/>
          </a:p>
        </p:txBody>
      </p:sp>
      <p:sp>
        <p:nvSpPr>
          <p:cNvPr id="4" name="Rectangle : coins arrondis 3">
            <a:extLst>
              <a:ext uri="{FF2B5EF4-FFF2-40B4-BE49-F238E27FC236}">
                <a16:creationId xmlns:a16="http://schemas.microsoft.com/office/drawing/2014/main" id="{98888DDF-5DCA-4A04-B332-8046CA4D9324}"/>
              </a:ext>
            </a:extLst>
          </p:cNvPr>
          <p:cNvSpPr/>
          <p:nvPr/>
        </p:nvSpPr>
        <p:spPr>
          <a:xfrm>
            <a:off x="388558" y="2743200"/>
            <a:ext cx="11414884" cy="1707773"/>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tx1"/>
                </a:solidFill>
                <a:latin typeface="Times New Roman" panose="02020603050405020304" pitchFamily="18" charset="0"/>
                <a:cs typeface="Times New Roman" panose="02020603050405020304" pitchFamily="18" charset="0"/>
              </a:rPr>
              <a:t>Y aurait-il quelque chose qui n’est pas encore accompli ? </a:t>
            </a:r>
          </a:p>
          <a:p>
            <a:pPr algn="ctr"/>
            <a:r>
              <a:rPr lang="fr-FR" sz="3600" dirty="0">
                <a:solidFill>
                  <a:schemeClr val="tx1"/>
                </a:solidFill>
                <a:latin typeface="Times New Roman" panose="02020603050405020304" pitchFamily="18" charset="0"/>
                <a:cs typeface="Times New Roman" panose="02020603050405020304" pitchFamily="18" charset="0"/>
              </a:rPr>
              <a:t>qui le sera plus tard, lors de la résurrection ? </a:t>
            </a:r>
          </a:p>
        </p:txBody>
      </p:sp>
      <p:pic>
        <p:nvPicPr>
          <p:cNvPr id="7" name="Image 6">
            <a:extLst>
              <a:ext uri="{FF2B5EF4-FFF2-40B4-BE49-F238E27FC236}">
                <a16:creationId xmlns:a16="http://schemas.microsoft.com/office/drawing/2014/main" id="{756C92E2-B121-5AE7-2631-03DDC30D53F9}"/>
              </a:ext>
            </a:extLst>
          </p:cNvPr>
          <p:cNvPicPr>
            <a:picLocks noChangeAspect="1"/>
          </p:cNvPicPr>
          <p:nvPr/>
        </p:nvPicPr>
        <p:blipFill>
          <a:blip r:embed="rId2"/>
          <a:stretch>
            <a:fillRect/>
          </a:stretch>
        </p:blipFill>
        <p:spPr>
          <a:xfrm>
            <a:off x="388558" y="602351"/>
            <a:ext cx="4255377" cy="640135"/>
          </a:xfrm>
          <a:prstGeom prst="rect">
            <a:avLst/>
          </a:prstGeom>
        </p:spPr>
      </p:pic>
      <p:sp>
        <p:nvSpPr>
          <p:cNvPr id="2" name="Espace réservé du numéro de diapositive 1">
            <a:extLst>
              <a:ext uri="{FF2B5EF4-FFF2-40B4-BE49-F238E27FC236}">
                <a16:creationId xmlns:a16="http://schemas.microsoft.com/office/drawing/2014/main" id="{147EC130-508C-C9F7-BD19-4FCE5DF0AD27}"/>
              </a:ext>
            </a:extLst>
          </p:cNvPr>
          <p:cNvSpPr>
            <a:spLocks noGrp="1"/>
          </p:cNvSpPr>
          <p:nvPr>
            <p:ph type="sldNum" sz="quarter" idx="12"/>
          </p:nvPr>
        </p:nvSpPr>
        <p:spPr/>
        <p:txBody>
          <a:bodyPr/>
          <a:lstStyle/>
          <a:p>
            <a:fld id="{CF70008A-A0B5-4A2F-AE10-819E4AFD28BB}" type="slidenum">
              <a:rPr lang="fr-FR" smtClean="0"/>
              <a:pPr/>
              <a:t>55</a:t>
            </a:fld>
            <a:endParaRPr lang="fr-FR"/>
          </a:p>
        </p:txBody>
      </p:sp>
      <p:pic>
        <p:nvPicPr>
          <p:cNvPr id="3" name="Image 2">
            <a:extLst>
              <a:ext uri="{FF2B5EF4-FFF2-40B4-BE49-F238E27FC236}">
                <a16:creationId xmlns:a16="http://schemas.microsoft.com/office/drawing/2014/main" id="{C1F7EFDF-923C-4397-B660-590AE6D14B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4333" y="5335643"/>
            <a:ext cx="1114430" cy="1127731"/>
          </a:xfrm>
          <a:prstGeom prst="rect">
            <a:avLst/>
          </a:prstGeom>
        </p:spPr>
      </p:pic>
      <p:pic>
        <p:nvPicPr>
          <p:cNvPr id="6" name="Image 5">
            <a:extLst>
              <a:ext uri="{FF2B5EF4-FFF2-40B4-BE49-F238E27FC236}">
                <a16:creationId xmlns:a16="http://schemas.microsoft.com/office/drawing/2014/main" id="{E819179B-F6A2-5ADD-B167-52382A5522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0009" y="5303112"/>
            <a:ext cx="1169723" cy="1183684"/>
          </a:xfrm>
          <a:prstGeom prst="rect">
            <a:avLst/>
          </a:prstGeom>
        </p:spPr>
      </p:pic>
      <p:pic>
        <p:nvPicPr>
          <p:cNvPr id="8" name="Image 7">
            <a:extLst>
              <a:ext uri="{FF2B5EF4-FFF2-40B4-BE49-F238E27FC236}">
                <a16:creationId xmlns:a16="http://schemas.microsoft.com/office/drawing/2014/main" id="{1C061420-35E1-8B11-4A1B-B94964F410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2885" y="5307668"/>
            <a:ext cx="1169723" cy="1183684"/>
          </a:xfrm>
          <a:prstGeom prst="rect">
            <a:avLst/>
          </a:prstGeom>
        </p:spPr>
      </p:pic>
      <p:pic>
        <p:nvPicPr>
          <p:cNvPr id="9" name="Image 8">
            <a:extLst>
              <a:ext uri="{FF2B5EF4-FFF2-40B4-BE49-F238E27FC236}">
                <a16:creationId xmlns:a16="http://schemas.microsoft.com/office/drawing/2014/main" id="{A309B2D5-EFAB-372F-1E5C-110F2C3350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5738" y="5307665"/>
            <a:ext cx="1169724" cy="1183685"/>
          </a:xfrm>
          <a:prstGeom prst="rect">
            <a:avLst/>
          </a:prstGeom>
        </p:spPr>
      </p:pic>
      <p:pic>
        <p:nvPicPr>
          <p:cNvPr id="10" name="Image 9">
            <a:extLst>
              <a:ext uri="{FF2B5EF4-FFF2-40B4-BE49-F238E27FC236}">
                <a16:creationId xmlns:a16="http://schemas.microsoft.com/office/drawing/2014/main" id="{ABDAFCA2-1191-0477-C897-290B80A09E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4517" y="5307669"/>
            <a:ext cx="1169724" cy="1183685"/>
          </a:xfrm>
          <a:prstGeom prst="rect">
            <a:avLst/>
          </a:prstGeom>
        </p:spPr>
      </p:pic>
    </p:spTree>
    <p:extLst>
      <p:ext uri="{BB962C8B-B14F-4D97-AF65-F5344CB8AC3E}">
        <p14:creationId xmlns:p14="http://schemas.microsoft.com/office/powerpoint/2010/main" val="9189816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39C7592-6982-04D6-68A0-115160E7CBF7}"/>
              </a:ext>
            </a:extLst>
          </p:cNvPr>
          <p:cNvSpPr txBox="1"/>
          <p:nvPr/>
        </p:nvSpPr>
        <p:spPr>
          <a:xfrm>
            <a:off x="-320282" y="125622"/>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les heures</a:t>
            </a:r>
            <a:endParaRPr lang="fr-FR" dirty="0"/>
          </a:p>
        </p:txBody>
      </p:sp>
      <p:sp>
        <p:nvSpPr>
          <p:cNvPr id="3" name="ZoneTexte 2">
            <a:extLst>
              <a:ext uri="{FF2B5EF4-FFF2-40B4-BE49-F238E27FC236}">
                <a16:creationId xmlns:a16="http://schemas.microsoft.com/office/drawing/2014/main" id="{32A3B589-89F8-C0D3-EF50-6AE968B2EDDA}"/>
              </a:ext>
            </a:extLst>
          </p:cNvPr>
          <p:cNvSpPr txBox="1"/>
          <p:nvPr/>
        </p:nvSpPr>
        <p:spPr>
          <a:xfrm>
            <a:off x="978765" y="494954"/>
            <a:ext cx="6254318" cy="738664"/>
          </a:xfrm>
          <a:prstGeom prst="rect">
            <a:avLst/>
          </a:prstGeom>
          <a:noFill/>
        </p:spPr>
        <p:txBody>
          <a:bodyPr wrap="square">
            <a:spAutoFit/>
          </a:bodyPr>
          <a:lstStyle/>
          <a:p>
            <a:r>
              <a:rPr lang="fr-FR" sz="2400" b="1" dirty="0">
                <a:solidFill>
                  <a:srgbClr val="000000"/>
                </a:solidFill>
                <a:effectLst/>
                <a:latin typeface="Times New Roman" panose="02020603050405020304" pitchFamily="18" charset="0"/>
                <a:ea typeface="Calibri" panose="020F0502020204030204" pitchFamily="34" charset="0"/>
              </a:rPr>
              <a:t>Les </a:t>
            </a:r>
            <a:r>
              <a:rPr lang="fr-FR" sz="2400" b="1" dirty="0">
                <a:solidFill>
                  <a:srgbClr val="000000"/>
                </a:solidFill>
                <a:latin typeface="Times New Roman" panose="02020603050405020304" pitchFamily="18" charset="0"/>
                <a:ea typeface="Calibri" panose="020F0502020204030204" pitchFamily="34" charset="0"/>
              </a:rPr>
              <a:t>païens</a:t>
            </a:r>
            <a:br>
              <a:rPr lang="fr-FR" sz="1800" b="1" dirty="0">
                <a:solidFill>
                  <a:srgbClr val="000000"/>
                </a:solidFill>
                <a:effectLst/>
                <a:latin typeface="Times New Roman" panose="02020603050405020304" pitchFamily="18" charset="0"/>
                <a:ea typeface="Calibri" panose="020F0502020204030204" pitchFamily="34" charset="0"/>
              </a:rPr>
            </a:br>
            <a:endParaRPr lang="fr-FR" dirty="0"/>
          </a:p>
        </p:txBody>
      </p:sp>
      <p:sp>
        <p:nvSpPr>
          <p:cNvPr id="4" name="Rectangle : coins arrondis 3">
            <a:extLst>
              <a:ext uri="{FF2B5EF4-FFF2-40B4-BE49-F238E27FC236}">
                <a16:creationId xmlns:a16="http://schemas.microsoft.com/office/drawing/2014/main" id="{536170E1-6C82-A0F6-C1EF-7CEC73C9DFF9}"/>
              </a:ext>
            </a:extLst>
          </p:cNvPr>
          <p:cNvSpPr/>
          <p:nvPr/>
        </p:nvSpPr>
        <p:spPr>
          <a:xfrm>
            <a:off x="472737" y="1331299"/>
            <a:ext cx="10973340" cy="4526293"/>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dirty="0">
                <a:solidFill>
                  <a:srgbClr val="000000"/>
                </a:solidFill>
                <a:effectLst/>
                <a:latin typeface="Times New Roman" panose="02020603050405020304" pitchFamily="18" charset="0"/>
                <a:ea typeface="Calibri" panose="020F0502020204030204" pitchFamily="34" charset="0"/>
              </a:rPr>
              <a:t>« Les ouvriers appelés à la onzième heure représentent les Gentils. Pendant que le peuple hébreu, à toutes les heures de la journée, était venu travailler dans la vigne de Dieu, en le servant avec une vraie foi, les Gentils pendant longtemps avaient négligé de travailler pour la vie véritable, et avaient perdu leur temps dans des agitations stériles. Et ils peuvent donner comme excuse à leur désœuvrement que personne n’était venu les employer. Ils n’ont vu ni patriarches, ni prophètes, et personne n’est venu leur parler de la vie éternelle. »</a:t>
            </a:r>
          </a:p>
          <a:p>
            <a:pPr>
              <a:lnSpc>
                <a:spcPct val="115000"/>
              </a:lnSpc>
              <a:spcAft>
                <a:spcPts val="1000"/>
              </a:spcAft>
            </a:pPr>
            <a:r>
              <a:rPr lang="fr-FR" sz="2400" dirty="0">
                <a:solidFill>
                  <a:srgbClr val="000000"/>
                </a:solidFill>
                <a:effectLst/>
                <a:latin typeface="Times New Roman" panose="02020603050405020304" pitchFamily="18" charset="0"/>
                <a:ea typeface="Calibri" panose="020F0502020204030204" pitchFamily="34" charset="0"/>
              </a:rPr>
              <a:t>Saint Grégoire le Grand : homélie XVII sur les péricopes évangéliques 1 &amp; 2 </a:t>
            </a:r>
          </a:p>
        </p:txBody>
      </p:sp>
      <p:sp>
        <p:nvSpPr>
          <p:cNvPr id="2" name="Espace réservé du numéro de diapositive 1">
            <a:extLst>
              <a:ext uri="{FF2B5EF4-FFF2-40B4-BE49-F238E27FC236}">
                <a16:creationId xmlns:a16="http://schemas.microsoft.com/office/drawing/2014/main" id="{E8A3E295-ED52-4105-9209-7E23741CBAE7}"/>
              </a:ext>
            </a:extLst>
          </p:cNvPr>
          <p:cNvSpPr>
            <a:spLocks noGrp="1"/>
          </p:cNvSpPr>
          <p:nvPr>
            <p:ph type="sldNum" sz="quarter" idx="12"/>
          </p:nvPr>
        </p:nvSpPr>
        <p:spPr/>
        <p:txBody>
          <a:bodyPr/>
          <a:lstStyle/>
          <a:p>
            <a:fld id="{CF70008A-A0B5-4A2F-AE10-819E4AFD28BB}" type="slidenum">
              <a:rPr lang="fr-FR" smtClean="0"/>
              <a:pPr/>
              <a:t>56</a:t>
            </a:fld>
            <a:endParaRPr lang="fr-FR"/>
          </a:p>
        </p:txBody>
      </p:sp>
    </p:spTree>
    <p:extLst>
      <p:ext uri="{BB962C8B-B14F-4D97-AF65-F5344CB8AC3E}">
        <p14:creationId xmlns:p14="http://schemas.microsoft.com/office/powerpoint/2010/main" val="20183682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8E890693-8868-7D28-9EDB-5429D8158D24}"/>
              </a:ext>
            </a:extLst>
          </p:cNvPr>
          <p:cNvSpPr txBox="1"/>
          <p:nvPr/>
        </p:nvSpPr>
        <p:spPr>
          <a:xfrm>
            <a:off x="-514904" y="16459"/>
            <a:ext cx="4679218"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les heures</a:t>
            </a:r>
            <a:endParaRPr lang="fr-FR" dirty="0"/>
          </a:p>
        </p:txBody>
      </p:sp>
      <p:sp>
        <p:nvSpPr>
          <p:cNvPr id="9" name="ZoneTexte 8">
            <a:extLst>
              <a:ext uri="{FF2B5EF4-FFF2-40B4-BE49-F238E27FC236}">
                <a16:creationId xmlns:a16="http://schemas.microsoft.com/office/drawing/2014/main" id="{20996A62-96A4-DB76-381A-CB674105A75B}"/>
              </a:ext>
            </a:extLst>
          </p:cNvPr>
          <p:cNvSpPr txBox="1"/>
          <p:nvPr/>
        </p:nvSpPr>
        <p:spPr>
          <a:xfrm>
            <a:off x="486053" y="776409"/>
            <a:ext cx="6351972" cy="461665"/>
          </a:xfrm>
          <a:prstGeom prst="rect">
            <a:avLst/>
          </a:prstGeom>
          <a:noFill/>
        </p:spPr>
        <p:txBody>
          <a:bodyPr wrap="square">
            <a:spAutoFit/>
          </a:bodyPr>
          <a:lstStyle/>
          <a:p>
            <a:r>
              <a:rPr lang="fr-FR" sz="2400" b="1" dirty="0">
                <a:solidFill>
                  <a:srgbClr val="000000"/>
                </a:solidFill>
                <a:effectLst/>
                <a:latin typeface="Times New Roman" panose="02020603050405020304" pitchFamily="18" charset="0"/>
                <a:ea typeface="Calibri" panose="020F0502020204030204" pitchFamily="34" charset="0"/>
              </a:rPr>
              <a:t>Les païens</a:t>
            </a:r>
            <a:endParaRPr lang="fr-FR" sz="2400" dirty="0"/>
          </a:p>
        </p:txBody>
      </p:sp>
      <p:sp>
        <p:nvSpPr>
          <p:cNvPr id="2" name="Rectangle : coins arrondis 1">
            <a:extLst>
              <a:ext uri="{FF2B5EF4-FFF2-40B4-BE49-F238E27FC236}">
                <a16:creationId xmlns:a16="http://schemas.microsoft.com/office/drawing/2014/main" id="{4EE34E0B-7ABF-8F94-0339-8D0B7D67AADE}"/>
              </a:ext>
            </a:extLst>
          </p:cNvPr>
          <p:cNvSpPr/>
          <p:nvPr/>
        </p:nvSpPr>
        <p:spPr>
          <a:xfrm>
            <a:off x="246356" y="2179273"/>
            <a:ext cx="11414884" cy="1948843"/>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effectLst/>
                <a:latin typeface="Times New Roman" panose="02020603050405020304" pitchFamily="18" charset="0"/>
                <a:ea typeface="Calibri" panose="020F0502020204030204" pitchFamily="34" charset="0"/>
              </a:rPr>
              <a:t>Les ouvriers de la 11° heure peuvent représenter les « païens » les non-juifs. </a:t>
            </a:r>
          </a:p>
          <a:p>
            <a:pPr algn="ctr"/>
            <a:r>
              <a:rPr lang="fr-FR" sz="2400" dirty="0">
                <a:solidFill>
                  <a:schemeClr val="tx1"/>
                </a:solidFill>
                <a:effectLst/>
                <a:latin typeface="Times New Roman" panose="02020603050405020304" pitchFamily="18" charset="0"/>
                <a:ea typeface="Calibri" panose="020F0502020204030204" pitchFamily="34" charset="0"/>
              </a:rPr>
              <a:t>Ayant rejoint les communautés chrétiennes après les premiers disciples juifs, ils partagent avec eux le même salaire : la vie éternelle.</a:t>
            </a:r>
          </a:p>
          <a:p>
            <a:pPr algn="ctr"/>
            <a:r>
              <a:rPr lang="fr-FR" sz="2400" dirty="0">
                <a:solidFill>
                  <a:schemeClr val="tx1"/>
                </a:solidFill>
                <a:effectLst/>
                <a:latin typeface="Times New Roman" panose="02020603050405020304" pitchFamily="18" charset="0"/>
                <a:ea typeface="Calibri" panose="020F0502020204030204" pitchFamily="34" charset="0"/>
              </a:rPr>
              <a:t>. </a:t>
            </a:r>
          </a:p>
        </p:txBody>
      </p:sp>
      <p:sp>
        <p:nvSpPr>
          <p:cNvPr id="3" name="Espace réservé du numéro de diapositive 2">
            <a:extLst>
              <a:ext uri="{FF2B5EF4-FFF2-40B4-BE49-F238E27FC236}">
                <a16:creationId xmlns:a16="http://schemas.microsoft.com/office/drawing/2014/main" id="{48427F31-DD2A-97CE-2B34-8A9BC8663F85}"/>
              </a:ext>
            </a:extLst>
          </p:cNvPr>
          <p:cNvSpPr>
            <a:spLocks noGrp="1"/>
          </p:cNvSpPr>
          <p:nvPr>
            <p:ph type="sldNum" sz="quarter" idx="12"/>
          </p:nvPr>
        </p:nvSpPr>
        <p:spPr/>
        <p:txBody>
          <a:bodyPr/>
          <a:lstStyle/>
          <a:p>
            <a:fld id="{CF70008A-A0B5-4A2F-AE10-819E4AFD28BB}" type="slidenum">
              <a:rPr lang="fr-FR" smtClean="0"/>
              <a:pPr/>
              <a:t>57</a:t>
            </a:fld>
            <a:endParaRPr lang="fr-FR"/>
          </a:p>
        </p:txBody>
      </p:sp>
    </p:spTree>
    <p:extLst>
      <p:ext uri="{BB962C8B-B14F-4D97-AF65-F5344CB8AC3E}">
        <p14:creationId xmlns:p14="http://schemas.microsoft.com/office/powerpoint/2010/main" val="2410802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39C7592-6982-04D6-68A0-115160E7CBF7}"/>
              </a:ext>
            </a:extLst>
          </p:cNvPr>
          <p:cNvSpPr txBox="1"/>
          <p:nvPr/>
        </p:nvSpPr>
        <p:spPr>
          <a:xfrm>
            <a:off x="-320282" y="125622"/>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les heures</a:t>
            </a:r>
            <a:endParaRPr lang="fr-FR" dirty="0"/>
          </a:p>
        </p:txBody>
      </p:sp>
      <p:sp>
        <p:nvSpPr>
          <p:cNvPr id="3" name="ZoneTexte 2">
            <a:extLst>
              <a:ext uri="{FF2B5EF4-FFF2-40B4-BE49-F238E27FC236}">
                <a16:creationId xmlns:a16="http://schemas.microsoft.com/office/drawing/2014/main" id="{32A3B589-89F8-C0D3-EF50-6AE968B2EDDA}"/>
              </a:ext>
            </a:extLst>
          </p:cNvPr>
          <p:cNvSpPr txBox="1"/>
          <p:nvPr/>
        </p:nvSpPr>
        <p:spPr>
          <a:xfrm>
            <a:off x="716872" y="717874"/>
            <a:ext cx="6254318" cy="461665"/>
          </a:xfrm>
          <a:prstGeom prst="rect">
            <a:avLst/>
          </a:prstGeom>
          <a:noFill/>
        </p:spPr>
        <p:txBody>
          <a:bodyPr wrap="square">
            <a:spAutoFit/>
          </a:bodyPr>
          <a:lstStyle/>
          <a:p>
            <a:r>
              <a:rPr lang="fr-FR" sz="2400" b="1" dirty="0">
                <a:solidFill>
                  <a:srgbClr val="000000"/>
                </a:solidFill>
                <a:effectLst/>
                <a:latin typeface="Times New Roman" panose="02020603050405020304" pitchFamily="18" charset="0"/>
                <a:ea typeface="Calibri" panose="020F0502020204030204" pitchFamily="34" charset="0"/>
              </a:rPr>
              <a:t>Les </a:t>
            </a:r>
            <a:r>
              <a:rPr lang="fr-FR" sz="2400" b="1" dirty="0">
                <a:solidFill>
                  <a:srgbClr val="000000"/>
                </a:solidFill>
                <a:latin typeface="Times New Roman" panose="02020603050405020304" pitchFamily="18" charset="0"/>
                <a:ea typeface="Calibri" panose="020F0502020204030204" pitchFamily="34" charset="0"/>
              </a:rPr>
              <a:t>heures de notre vie</a:t>
            </a:r>
            <a:endParaRPr lang="fr-FR" dirty="0"/>
          </a:p>
        </p:txBody>
      </p:sp>
      <p:sp>
        <p:nvSpPr>
          <p:cNvPr id="4" name="Rectangle : coins arrondis 3">
            <a:extLst>
              <a:ext uri="{FF2B5EF4-FFF2-40B4-BE49-F238E27FC236}">
                <a16:creationId xmlns:a16="http://schemas.microsoft.com/office/drawing/2014/main" id="{536170E1-6C82-A0F6-C1EF-7CEC73C9DFF9}"/>
              </a:ext>
            </a:extLst>
          </p:cNvPr>
          <p:cNvSpPr/>
          <p:nvPr/>
        </p:nvSpPr>
        <p:spPr>
          <a:xfrm>
            <a:off x="536465" y="1646421"/>
            <a:ext cx="10973340" cy="4493705"/>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dirty="0">
                <a:solidFill>
                  <a:srgbClr val="000000"/>
                </a:solidFill>
                <a:effectLst/>
                <a:latin typeface="Times New Roman" panose="02020603050405020304" pitchFamily="18" charset="0"/>
                <a:ea typeface="Calibri" panose="020F0502020204030204" pitchFamily="34" charset="0"/>
              </a:rPr>
              <a:t>« Les différentes heures de la journée se retrouvent dans notre vie : </a:t>
            </a:r>
            <a:br>
              <a:rPr lang="fr-FR" sz="2400" dirty="0">
                <a:solidFill>
                  <a:srgbClr val="000000"/>
                </a:solidFill>
                <a:latin typeface="Times New Roman" panose="02020603050405020304" pitchFamily="18" charset="0"/>
                <a:ea typeface="Calibri" panose="020F0502020204030204" pitchFamily="34" charset="0"/>
              </a:rPr>
            </a:br>
            <a:r>
              <a:rPr lang="fr-FR" sz="2400" dirty="0">
                <a:solidFill>
                  <a:srgbClr val="000000"/>
                </a:solidFill>
                <a:effectLst/>
                <a:latin typeface="Times New Roman" panose="02020603050405020304" pitchFamily="18" charset="0"/>
                <a:ea typeface="Calibri" panose="020F0502020204030204" pitchFamily="34" charset="0"/>
              </a:rPr>
              <a:t>le matin c’est l’enfance ; </a:t>
            </a:r>
            <a:br>
              <a:rPr lang="fr-FR" sz="2400" dirty="0">
                <a:solidFill>
                  <a:srgbClr val="000000"/>
                </a:solidFill>
                <a:effectLst/>
                <a:latin typeface="Times New Roman" panose="02020603050405020304" pitchFamily="18" charset="0"/>
                <a:ea typeface="Calibri" panose="020F0502020204030204" pitchFamily="34" charset="0"/>
              </a:rPr>
            </a:br>
            <a:r>
              <a:rPr lang="fr-FR" sz="2400" dirty="0">
                <a:solidFill>
                  <a:srgbClr val="000000"/>
                </a:solidFill>
                <a:effectLst/>
                <a:latin typeface="Times New Roman" panose="02020603050405020304" pitchFamily="18" charset="0"/>
                <a:ea typeface="Calibri" panose="020F0502020204030204" pitchFamily="34" charset="0"/>
              </a:rPr>
              <a:t>la troisième heure, la jeunesse où déjà se fait sentir la chaleur des passions ; </a:t>
            </a:r>
            <a:br>
              <a:rPr lang="fr-FR" sz="2400" dirty="0">
                <a:solidFill>
                  <a:srgbClr val="000000"/>
                </a:solidFill>
                <a:effectLst/>
                <a:latin typeface="Times New Roman" panose="02020603050405020304" pitchFamily="18" charset="0"/>
                <a:ea typeface="Calibri" panose="020F0502020204030204" pitchFamily="34" charset="0"/>
              </a:rPr>
            </a:br>
            <a:r>
              <a:rPr lang="fr-FR" sz="2400" dirty="0">
                <a:solidFill>
                  <a:srgbClr val="000000"/>
                </a:solidFill>
                <a:effectLst/>
                <a:latin typeface="Times New Roman" panose="02020603050405020304" pitchFamily="18" charset="0"/>
                <a:ea typeface="Calibri" panose="020F0502020204030204" pitchFamily="34" charset="0"/>
              </a:rPr>
              <a:t>la sixième, l’heure de midi, c’est la maturité de l’âge avec toutes les forces de l’homme dans leur plénitude ; </a:t>
            </a:r>
            <a:br>
              <a:rPr lang="fr-FR" sz="2400" dirty="0">
                <a:solidFill>
                  <a:srgbClr val="000000"/>
                </a:solidFill>
                <a:effectLst/>
                <a:latin typeface="Times New Roman" panose="02020603050405020304" pitchFamily="18" charset="0"/>
                <a:ea typeface="Calibri" panose="020F0502020204030204" pitchFamily="34" charset="0"/>
              </a:rPr>
            </a:br>
            <a:r>
              <a:rPr lang="fr-FR" sz="2400" dirty="0">
                <a:solidFill>
                  <a:srgbClr val="000000"/>
                </a:solidFill>
                <a:effectLst/>
                <a:latin typeface="Times New Roman" panose="02020603050405020304" pitchFamily="18" charset="0"/>
                <a:ea typeface="Calibri" panose="020F0502020204030204" pitchFamily="34" charset="0"/>
              </a:rPr>
              <a:t>la neuvième où le soleil se penche vers son couchant, c’est la vieillesse avec ses déclins ; </a:t>
            </a:r>
            <a:br>
              <a:rPr lang="fr-FR" sz="2400" dirty="0">
                <a:solidFill>
                  <a:srgbClr val="000000"/>
                </a:solidFill>
                <a:effectLst/>
                <a:latin typeface="Times New Roman" panose="02020603050405020304" pitchFamily="18" charset="0"/>
                <a:ea typeface="Calibri" panose="020F0502020204030204" pitchFamily="34" charset="0"/>
              </a:rPr>
            </a:br>
            <a:r>
              <a:rPr lang="fr-FR" sz="2400" dirty="0">
                <a:solidFill>
                  <a:srgbClr val="000000"/>
                </a:solidFill>
                <a:effectLst/>
                <a:latin typeface="Times New Roman" panose="02020603050405020304" pitchFamily="18" charset="0"/>
                <a:ea typeface="Calibri" panose="020F0502020204030204" pitchFamily="34" charset="0"/>
              </a:rPr>
              <a:t>et enfin la onzième l’âge de la décrépitude où la journée tend vers sa fin » </a:t>
            </a:r>
          </a:p>
          <a:p>
            <a:pPr>
              <a:lnSpc>
                <a:spcPct val="115000"/>
              </a:lnSpc>
              <a:spcAft>
                <a:spcPts val="1000"/>
              </a:spcAft>
            </a:pPr>
            <a:r>
              <a:rPr lang="fr-FR" sz="2400" dirty="0">
                <a:solidFill>
                  <a:srgbClr val="000000"/>
                </a:solidFill>
                <a:effectLst/>
                <a:latin typeface="Times New Roman" panose="02020603050405020304" pitchFamily="18" charset="0"/>
                <a:ea typeface="Calibri" panose="020F0502020204030204" pitchFamily="34" charset="0"/>
              </a:rPr>
              <a:t>Saint Grégoire le Grand : homélie XVII sur les péricopes évangéliques 1 &amp; 2. </a:t>
            </a:r>
            <a:endParaRPr lang="fr-FR" sz="2000" dirty="0">
              <a:effectLst/>
              <a:latin typeface="Calibri" panose="020F0502020204030204" pitchFamily="34" charset="0"/>
              <a:ea typeface="Calibri" panose="020F0502020204030204" pitchFamily="34" charset="0"/>
            </a:endParaRPr>
          </a:p>
        </p:txBody>
      </p:sp>
      <p:sp>
        <p:nvSpPr>
          <p:cNvPr id="2" name="Espace réservé du numéro de diapositive 1">
            <a:extLst>
              <a:ext uri="{FF2B5EF4-FFF2-40B4-BE49-F238E27FC236}">
                <a16:creationId xmlns:a16="http://schemas.microsoft.com/office/drawing/2014/main" id="{66C4601C-ECA2-F56D-C485-6444E1322F56}"/>
              </a:ext>
            </a:extLst>
          </p:cNvPr>
          <p:cNvSpPr>
            <a:spLocks noGrp="1"/>
          </p:cNvSpPr>
          <p:nvPr>
            <p:ph type="sldNum" sz="quarter" idx="12"/>
          </p:nvPr>
        </p:nvSpPr>
        <p:spPr/>
        <p:txBody>
          <a:bodyPr/>
          <a:lstStyle/>
          <a:p>
            <a:fld id="{CF70008A-A0B5-4A2F-AE10-819E4AFD28BB}" type="slidenum">
              <a:rPr lang="fr-FR" smtClean="0"/>
              <a:pPr/>
              <a:t>58</a:t>
            </a:fld>
            <a:endParaRPr lang="fr-FR"/>
          </a:p>
        </p:txBody>
      </p:sp>
    </p:spTree>
    <p:extLst>
      <p:ext uri="{BB962C8B-B14F-4D97-AF65-F5344CB8AC3E}">
        <p14:creationId xmlns:p14="http://schemas.microsoft.com/office/powerpoint/2010/main" val="6572850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8E890693-8868-7D28-9EDB-5429D8158D24}"/>
              </a:ext>
            </a:extLst>
          </p:cNvPr>
          <p:cNvSpPr txBox="1"/>
          <p:nvPr/>
        </p:nvSpPr>
        <p:spPr>
          <a:xfrm>
            <a:off x="-514904" y="16459"/>
            <a:ext cx="4679218"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les heures</a:t>
            </a:r>
            <a:endParaRPr lang="fr-FR" dirty="0"/>
          </a:p>
        </p:txBody>
      </p:sp>
      <p:sp>
        <p:nvSpPr>
          <p:cNvPr id="9" name="ZoneTexte 8">
            <a:extLst>
              <a:ext uri="{FF2B5EF4-FFF2-40B4-BE49-F238E27FC236}">
                <a16:creationId xmlns:a16="http://schemas.microsoft.com/office/drawing/2014/main" id="{20996A62-96A4-DB76-381A-CB674105A75B}"/>
              </a:ext>
            </a:extLst>
          </p:cNvPr>
          <p:cNvSpPr txBox="1"/>
          <p:nvPr/>
        </p:nvSpPr>
        <p:spPr>
          <a:xfrm>
            <a:off x="521564" y="820866"/>
            <a:ext cx="6351972" cy="461665"/>
          </a:xfrm>
          <a:prstGeom prst="rect">
            <a:avLst/>
          </a:prstGeom>
          <a:noFill/>
        </p:spPr>
        <p:txBody>
          <a:bodyPr wrap="square">
            <a:spAutoFit/>
          </a:bodyPr>
          <a:lstStyle/>
          <a:p>
            <a:r>
              <a:rPr lang="fr-FR" sz="2400" b="1">
                <a:solidFill>
                  <a:srgbClr val="000000"/>
                </a:solidFill>
                <a:effectLst/>
                <a:latin typeface="Times New Roman" panose="02020603050405020304" pitchFamily="18" charset="0"/>
                <a:ea typeface="Calibri" panose="020F0502020204030204" pitchFamily="34" charset="0"/>
              </a:rPr>
              <a:t>Les </a:t>
            </a:r>
            <a:r>
              <a:rPr lang="fr-FR" sz="2400" b="1">
                <a:solidFill>
                  <a:srgbClr val="000000"/>
                </a:solidFill>
                <a:latin typeface="Times New Roman" panose="02020603050405020304" pitchFamily="18" charset="0"/>
                <a:ea typeface="Calibri" panose="020F0502020204030204" pitchFamily="34" charset="0"/>
              </a:rPr>
              <a:t>heures de notre vie</a:t>
            </a:r>
            <a:endParaRPr lang="fr-FR" sz="2400" dirty="0"/>
          </a:p>
        </p:txBody>
      </p:sp>
      <p:sp>
        <p:nvSpPr>
          <p:cNvPr id="2" name="Rectangle : coins arrondis 1">
            <a:extLst>
              <a:ext uri="{FF2B5EF4-FFF2-40B4-BE49-F238E27FC236}">
                <a16:creationId xmlns:a16="http://schemas.microsoft.com/office/drawing/2014/main" id="{4EE34E0B-7ABF-8F94-0339-8D0B7D67AADE}"/>
              </a:ext>
            </a:extLst>
          </p:cNvPr>
          <p:cNvSpPr/>
          <p:nvPr/>
        </p:nvSpPr>
        <p:spPr>
          <a:xfrm>
            <a:off x="246356" y="2179273"/>
            <a:ext cx="11414884" cy="1249727"/>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effectLst/>
                <a:latin typeface="Times New Roman" panose="02020603050405020304" pitchFamily="18" charset="0"/>
                <a:ea typeface="Calibri" panose="020F0502020204030204" pitchFamily="34" charset="0"/>
              </a:rPr>
              <a:t>On peut être appelé à tout âge de notre vie. </a:t>
            </a:r>
            <a:br>
              <a:rPr lang="fr-FR" sz="2400" dirty="0">
                <a:solidFill>
                  <a:schemeClr val="tx1"/>
                </a:solidFill>
                <a:effectLst/>
                <a:latin typeface="Times New Roman" panose="02020603050405020304" pitchFamily="18" charset="0"/>
                <a:ea typeface="Calibri" panose="020F0502020204030204" pitchFamily="34" charset="0"/>
              </a:rPr>
            </a:br>
            <a:r>
              <a:rPr lang="fr-FR" sz="2400" dirty="0">
                <a:solidFill>
                  <a:schemeClr val="tx1"/>
                </a:solidFill>
                <a:effectLst/>
                <a:latin typeface="Times New Roman" panose="02020603050405020304" pitchFamily="18" charset="0"/>
                <a:ea typeface="Calibri" panose="020F0502020204030204" pitchFamily="34" charset="0"/>
              </a:rPr>
              <a:t>Ainsi les ouvriers peuvent représenter les catéchumènes ou les « recommençants ». . </a:t>
            </a:r>
          </a:p>
        </p:txBody>
      </p:sp>
      <p:sp>
        <p:nvSpPr>
          <p:cNvPr id="3" name="Espace réservé du numéro de diapositive 2">
            <a:extLst>
              <a:ext uri="{FF2B5EF4-FFF2-40B4-BE49-F238E27FC236}">
                <a16:creationId xmlns:a16="http://schemas.microsoft.com/office/drawing/2014/main" id="{1EFB2799-A13B-7007-6875-0F198CE70C8F}"/>
              </a:ext>
            </a:extLst>
          </p:cNvPr>
          <p:cNvSpPr>
            <a:spLocks noGrp="1"/>
          </p:cNvSpPr>
          <p:nvPr>
            <p:ph type="sldNum" sz="quarter" idx="12"/>
          </p:nvPr>
        </p:nvSpPr>
        <p:spPr/>
        <p:txBody>
          <a:bodyPr/>
          <a:lstStyle/>
          <a:p>
            <a:fld id="{CF70008A-A0B5-4A2F-AE10-819E4AFD28BB}" type="slidenum">
              <a:rPr lang="fr-FR" smtClean="0"/>
              <a:pPr/>
              <a:t>59</a:t>
            </a:fld>
            <a:endParaRPr lang="fr-FR"/>
          </a:p>
        </p:txBody>
      </p:sp>
      <p:pic>
        <p:nvPicPr>
          <p:cNvPr id="4" name="Image 3">
            <a:extLst>
              <a:ext uri="{FF2B5EF4-FFF2-40B4-BE49-F238E27FC236}">
                <a16:creationId xmlns:a16="http://schemas.microsoft.com/office/drawing/2014/main" id="{52EEF8FF-79B9-3DD9-1FA0-EE0291A894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4517" y="5307669"/>
            <a:ext cx="1169724" cy="1183685"/>
          </a:xfrm>
          <a:prstGeom prst="rect">
            <a:avLst/>
          </a:prstGeom>
        </p:spPr>
      </p:pic>
      <p:pic>
        <p:nvPicPr>
          <p:cNvPr id="6" name="Image 5">
            <a:extLst>
              <a:ext uri="{FF2B5EF4-FFF2-40B4-BE49-F238E27FC236}">
                <a16:creationId xmlns:a16="http://schemas.microsoft.com/office/drawing/2014/main" id="{A72A004E-B236-9DDA-A81E-7B44D08DAA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4333" y="5335643"/>
            <a:ext cx="1114430" cy="1127731"/>
          </a:xfrm>
          <a:prstGeom prst="rect">
            <a:avLst/>
          </a:prstGeom>
        </p:spPr>
      </p:pic>
      <p:pic>
        <p:nvPicPr>
          <p:cNvPr id="7" name="Image 6">
            <a:extLst>
              <a:ext uri="{FF2B5EF4-FFF2-40B4-BE49-F238E27FC236}">
                <a16:creationId xmlns:a16="http://schemas.microsoft.com/office/drawing/2014/main" id="{68CC0FDF-E5C8-01B0-A927-A96F76B334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0009" y="5303112"/>
            <a:ext cx="1169723" cy="1183684"/>
          </a:xfrm>
          <a:prstGeom prst="rect">
            <a:avLst/>
          </a:prstGeom>
        </p:spPr>
      </p:pic>
      <p:pic>
        <p:nvPicPr>
          <p:cNvPr id="8" name="Image 7">
            <a:extLst>
              <a:ext uri="{FF2B5EF4-FFF2-40B4-BE49-F238E27FC236}">
                <a16:creationId xmlns:a16="http://schemas.microsoft.com/office/drawing/2014/main" id="{9851DC83-6891-4FB6-C5F7-6E2F9668B4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2885" y="5307668"/>
            <a:ext cx="1169723" cy="1183684"/>
          </a:xfrm>
          <a:prstGeom prst="rect">
            <a:avLst/>
          </a:prstGeom>
        </p:spPr>
      </p:pic>
      <p:pic>
        <p:nvPicPr>
          <p:cNvPr id="10" name="Image 9">
            <a:extLst>
              <a:ext uri="{FF2B5EF4-FFF2-40B4-BE49-F238E27FC236}">
                <a16:creationId xmlns:a16="http://schemas.microsoft.com/office/drawing/2014/main" id="{F4B81441-3BDD-2A09-6DF2-F75A79CEB5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5738" y="5307665"/>
            <a:ext cx="1169724" cy="1183685"/>
          </a:xfrm>
          <a:prstGeom prst="rect">
            <a:avLst/>
          </a:prstGeom>
        </p:spPr>
      </p:pic>
      <p:pic>
        <p:nvPicPr>
          <p:cNvPr id="12" name="Image 11">
            <a:extLst>
              <a:ext uri="{FF2B5EF4-FFF2-40B4-BE49-F238E27FC236}">
                <a16:creationId xmlns:a16="http://schemas.microsoft.com/office/drawing/2014/main" id="{7440E2BA-C379-36CF-2BE8-21464D5FD1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1083" y="3727585"/>
            <a:ext cx="2820930" cy="1036322"/>
          </a:xfrm>
          <a:prstGeom prst="rect">
            <a:avLst/>
          </a:prstGeom>
        </p:spPr>
      </p:pic>
    </p:spTree>
    <p:extLst>
      <p:ext uri="{BB962C8B-B14F-4D97-AF65-F5344CB8AC3E}">
        <p14:creationId xmlns:p14="http://schemas.microsoft.com/office/powerpoint/2010/main" val="2110642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26758645-849E-8996-2932-DCE0451186A3}"/>
              </a:ext>
            </a:extLst>
          </p:cNvPr>
          <p:cNvSpPr/>
          <p:nvPr/>
        </p:nvSpPr>
        <p:spPr>
          <a:xfrm>
            <a:off x="576362" y="1426903"/>
            <a:ext cx="10268484" cy="2160465"/>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tx1"/>
                </a:solidFill>
                <a:latin typeface="Times New Roman" panose="02020603050405020304" pitchFamily="18" charset="0"/>
                <a:cs typeface="Times New Roman" panose="02020603050405020304" pitchFamily="18" charset="0"/>
              </a:rPr>
              <a:t>Nous employons souvent cette expression dans la vie de tous les jours, avec ou sans humour, pour justifier des comportements et passer devant les autres. </a:t>
            </a:r>
          </a:p>
        </p:txBody>
      </p:sp>
      <p:sp>
        <p:nvSpPr>
          <p:cNvPr id="5" name="Rectangle : coins arrondis 4">
            <a:extLst>
              <a:ext uri="{FF2B5EF4-FFF2-40B4-BE49-F238E27FC236}">
                <a16:creationId xmlns:a16="http://schemas.microsoft.com/office/drawing/2014/main" id="{2EC06320-26F6-2E9D-429E-796C0B459D81}"/>
              </a:ext>
            </a:extLst>
          </p:cNvPr>
          <p:cNvSpPr/>
          <p:nvPr/>
        </p:nvSpPr>
        <p:spPr>
          <a:xfrm>
            <a:off x="576362" y="4722920"/>
            <a:ext cx="10268483" cy="1221836"/>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tx1"/>
                </a:solidFill>
                <a:latin typeface="Times New Roman" panose="02020603050405020304" pitchFamily="18" charset="0"/>
                <a:cs typeface="Times New Roman" panose="02020603050405020304" pitchFamily="18" charset="0"/>
              </a:rPr>
              <a:t>Comment interpréter cette expression ? </a:t>
            </a:r>
            <a:br>
              <a:rPr lang="fr-FR" sz="3600" dirty="0">
                <a:solidFill>
                  <a:schemeClr val="tx1"/>
                </a:solidFill>
                <a:latin typeface="Times New Roman" panose="02020603050405020304" pitchFamily="18" charset="0"/>
                <a:cs typeface="Times New Roman" panose="02020603050405020304" pitchFamily="18" charset="0"/>
              </a:rPr>
            </a:br>
            <a:r>
              <a:rPr lang="fr-FR" sz="3600" dirty="0">
                <a:solidFill>
                  <a:schemeClr val="tx1"/>
                </a:solidFill>
                <a:latin typeface="Times New Roman" panose="02020603050405020304" pitchFamily="18" charset="0"/>
                <a:cs typeface="Times New Roman" panose="02020603050405020304" pitchFamily="18" charset="0"/>
              </a:rPr>
              <a:t>Aurait-elle un autre sens dans l’Evangile ?</a:t>
            </a:r>
          </a:p>
        </p:txBody>
      </p:sp>
      <p:sp>
        <p:nvSpPr>
          <p:cNvPr id="6" name="ZoneTexte 5">
            <a:extLst>
              <a:ext uri="{FF2B5EF4-FFF2-40B4-BE49-F238E27FC236}">
                <a16:creationId xmlns:a16="http://schemas.microsoft.com/office/drawing/2014/main" id="{8F724A0D-C382-2219-43D3-367B6D13BFF0}"/>
              </a:ext>
            </a:extLst>
          </p:cNvPr>
          <p:cNvSpPr txBox="1"/>
          <p:nvPr/>
        </p:nvSpPr>
        <p:spPr>
          <a:xfrm>
            <a:off x="576362" y="146729"/>
            <a:ext cx="4368499"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Beaucoup de premiers seront derniers</a:t>
            </a:r>
            <a:endParaRPr lang="fr-FR" dirty="0"/>
          </a:p>
        </p:txBody>
      </p:sp>
      <p:sp>
        <p:nvSpPr>
          <p:cNvPr id="2" name="Espace réservé du numéro de diapositive 1">
            <a:extLst>
              <a:ext uri="{FF2B5EF4-FFF2-40B4-BE49-F238E27FC236}">
                <a16:creationId xmlns:a16="http://schemas.microsoft.com/office/drawing/2014/main" id="{9661BB31-696A-F6D8-B528-C2ABB6AAD96D}"/>
              </a:ext>
            </a:extLst>
          </p:cNvPr>
          <p:cNvSpPr>
            <a:spLocks noGrp="1"/>
          </p:cNvSpPr>
          <p:nvPr>
            <p:ph type="sldNum" sz="quarter" idx="12"/>
          </p:nvPr>
        </p:nvSpPr>
        <p:spPr/>
        <p:txBody>
          <a:bodyPr/>
          <a:lstStyle/>
          <a:p>
            <a:fld id="{CF70008A-A0B5-4A2F-AE10-819E4AFD28BB}" type="slidenum">
              <a:rPr lang="fr-FR" smtClean="0"/>
              <a:pPr/>
              <a:t>6</a:t>
            </a:fld>
            <a:endParaRPr lang="fr-FR"/>
          </a:p>
        </p:txBody>
      </p:sp>
      <p:pic>
        <p:nvPicPr>
          <p:cNvPr id="7" name="Image 6">
            <a:extLst>
              <a:ext uri="{FF2B5EF4-FFF2-40B4-BE49-F238E27FC236}">
                <a16:creationId xmlns:a16="http://schemas.microsoft.com/office/drawing/2014/main" id="{1F299199-18C1-0960-E716-103BAE55C7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6834" y="3461888"/>
            <a:ext cx="2820930" cy="1036322"/>
          </a:xfrm>
          <a:prstGeom prst="rect">
            <a:avLst/>
          </a:prstGeom>
        </p:spPr>
      </p:pic>
    </p:spTree>
    <p:extLst>
      <p:ext uri="{BB962C8B-B14F-4D97-AF65-F5344CB8AC3E}">
        <p14:creationId xmlns:p14="http://schemas.microsoft.com/office/powerpoint/2010/main" val="282991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8C81BA0-625D-4C28-B175-DDFE41C4902B}"/>
              </a:ext>
            </a:extLst>
          </p:cNvPr>
          <p:cNvSpPr/>
          <p:nvPr/>
        </p:nvSpPr>
        <p:spPr>
          <a:xfrm>
            <a:off x="1047566" y="2784388"/>
            <a:ext cx="10520038" cy="1289223"/>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b="1" dirty="0">
                <a:solidFill>
                  <a:srgbClr val="BF2329"/>
                </a:solidFill>
                <a:effectLst/>
                <a:latin typeface="Calibri" panose="020F0502020204030204" pitchFamily="34" charset="0"/>
                <a:ea typeface="Calibri" panose="020F0502020204030204" pitchFamily="34" charset="0"/>
              </a:rPr>
              <a:t>07</a:t>
            </a:r>
            <a:r>
              <a:rPr lang="fr-FR" sz="3600" dirty="0">
                <a:solidFill>
                  <a:srgbClr val="333333"/>
                </a:solidFill>
                <a:effectLst/>
                <a:latin typeface="Calibri" panose="020F0502020204030204" pitchFamily="34" charset="0"/>
                <a:ea typeface="Calibri" panose="020F0502020204030204" pitchFamily="34" charset="0"/>
              </a:rPr>
              <a:t> Ils lui répondirent : “Parce que personne ne nous a embauchés.” Il leur dit : “Allez à ma vigne, vous aussi.”</a:t>
            </a:r>
            <a:endParaRPr lang="fr-FR" sz="3600" dirty="0">
              <a:solidFill>
                <a:schemeClr val="tx1"/>
              </a:solidFill>
              <a:latin typeface="Times New Roman" panose="02020603050405020304" pitchFamily="18" charset="0"/>
              <a:cs typeface="Times New Roman" panose="02020603050405020304" pitchFamily="18" charset="0"/>
            </a:endParaRPr>
          </a:p>
        </p:txBody>
      </p:sp>
      <p:sp>
        <p:nvSpPr>
          <p:cNvPr id="6" name="Rectangle : coins arrondis 5">
            <a:extLst>
              <a:ext uri="{FF2B5EF4-FFF2-40B4-BE49-F238E27FC236}">
                <a16:creationId xmlns:a16="http://schemas.microsoft.com/office/drawing/2014/main" id="{F920280B-087D-4E9F-E810-941751A9AC7B}"/>
              </a:ext>
            </a:extLst>
          </p:cNvPr>
          <p:cNvSpPr/>
          <p:nvPr/>
        </p:nvSpPr>
        <p:spPr>
          <a:xfrm>
            <a:off x="1047566" y="4401759"/>
            <a:ext cx="10520038" cy="2300881"/>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b="1" dirty="0">
                <a:solidFill>
                  <a:srgbClr val="BF2329"/>
                </a:solidFill>
                <a:effectLst/>
                <a:latin typeface="Times New Roman" panose="02020603050405020304" pitchFamily="18" charset="0"/>
                <a:ea typeface="Calibri" panose="020F0502020204030204" pitchFamily="34" charset="0"/>
              </a:rPr>
              <a:t>08</a:t>
            </a:r>
            <a:r>
              <a:rPr lang="fr-FR" sz="3600" dirty="0">
                <a:solidFill>
                  <a:srgbClr val="333333"/>
                </a:solidFill>
                <a:effectLst/>
                <a:latin typeface="Times New Roman" panose="02020603050405020304" pitchFamily="18" charset="0"/>
                <a:ea typeface="Calibri" panose="020F0502020204030204" pitchFamily="34" charset="0"/>
              </a:rPr>
              <a:t> </a:t>
            </a:r>
            <a:r>
              <a:rPr lang="fr-FR" sz="3600" dirty="0">
                <a:solidFill>
                  <a:schemeClr val="tx1"/>
                </a:solidFill>
                <a:effectLst/>
                <a:latin typeface="Times New Roman" panose="02020603050405020304" pitchFamily="18" charset="0"/>
                <a:ea typeface="Calibri" panose="020F0502020204030204" pitchFamily="34" charset="0"/>
              </a:rPr>
              <a:t>Le soir venu,</a:t>
            </a:r>
            <a:r>
              <a:rPr lang="fr-FR" sz="3600" dirty="0">
                <a:solidFill>
                  <a:srgbClr val="FF0000"/>
                </a:solidFill>
                <a:effectLst/>
                <a:latin typeface="Times New Roman" panose="02020603050405020304" pitchFamily="18" charset="0"/>
                <a:ea typeface="Calibri" panose="020F0502020204030204" pitchFamily="34" charset="0"/>
              </a:rPr>
              <a:t> </a:t>
            </a:r>
            <a:r>
              <a:rPr lang="fr-FR" sz="3600" dirty="0">
                <a:solidFill>
                  <a:srgbClr val="333333"/>
                </a:solidFill>
                <a:effectLst/>
                <a:latin typeface="Times New Roman" panose="02020603050405020304" pitchFamily="18" charset="0"/>
                <a:ea typeface="Calibri" panose="020F0502020204030204" pitchFamily="34" charset="0"/>
              </a:rPr>
              <a:t>le maître de la vigne dit à son intendant : “Appelle les ouvriers et distribue le salaire, en commençant par les derniers pour finir par les premiers.”</a:t>
            </a:r>
            <a:endParaRPr lang="fr-FR" sz="3600" dirty="0">
              <a:solidFill>
                <a:schemeClr val="tx1"/>
              </a:solidFill>
              <a:latin typeface="Times New Roman" panose="02020603050405020304" pitchFamily="18" charset="0"/>
              <a:cs typeface="Times New Roman" panose="02020603050405020304" pitchFamily="18" charset="0"/>
            </a:endParaRPr>
          </a:p>
        </p:txBody>
      </p:sp>
      <p:pic>
        <p:nvPicPr>
          <p:cNvPr id="5" name="Image 4">
            <a:extLst>
              <a:ext uri="{FF2B5EF4-FFF2-40B4-BE49-F238E27FC236}">
                <a16:creationId xmlns:a16="http://schemas.microsoft.com/office/drawing/2014/main" id="{F0CEE855-0E3B-71B3-8232-88DCE18A7C22}"/>
              </a:ext>
            </a:extLst>
          </p:cNvPr>
          <p:cNvPicPr>
            <a:picLocks noChangeAspect="1"/>
          </p:cNvPicPr>
          <p:nvPr/>
        </p:nvPicPr>
        <p:blipFill>
          <a:blip r:embed="rId2"/>
          <a:stretch>
            <a:fillRect/>
          </a:stretch>
        </p:blipFill>
        <p:spPr>
          <a:xfrm>
            <a:off x="5084916" y="155360"/>
            <a:ext cx="1449050" cy="2501518"/>
          </a:xfrm>
          <a:prstGeom prst="rect">
            <a:avLst/>
          </a:prstGeom>
        </p:spPr>
      </p:pic>
      <p:sp>
        <p:nvSpPr>
          <p:cNvPr id="2" name="Espace réservé du numéro de diapositive 1">
            <a:extLst>
              <a:ext uri="{FF2B5EF4-FFF2-40B4-BE49-F238E27FC236}">
                <a16:creationId xmlns:a16="http://schemas.microsoft.com/office/drawing/2014/main" id="{0D680095-9C27-1C1B-9B0C-C407128FEE21}"/>
              </a:ext>
            </a:extLst>
          </p:cNvPr>
          <p:cNvSpPr>
            <a:spLocks noGrp="1"/>
          </p:cNvSpPr>
          <p:nvPr>
            <p:ph type="sldNum" sz="quarter" idx="12"/>
          </p:nvPr>
        </p:nvSpPr>
        <p:spPr/>
        <p:txBody>
          <a:bodyPr/>
          <a:lstStyle/>
          <a:p>
            <a:fld id="{CF70008A-A0B5-4A2F-AE10-819E4AFD28BB}" type="slidenum">
              <a:rPr lang="fr-FR" smtClean="0"/>
              <a:pPr/>
              <a:t>60</a:t>
            </a:fld>
            <a:endParaRPr lang="fr-FR"/>
          </a:p>
        </p:txBody>
      </p:sp>
    </p:spTree>
    <p:extLst>
      <p:ext uri="{BB962C8B-B14F-4D97-AF65-F5344CB8AC3E}">
        <p14:creationId xmlns:p14="http://schemas.microsoft.com/office/powerpoint/2010/main" val="1017160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1706164" y="1869737"/>
            <a:ext cx="8521832" cy="200388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Times New Roman" panose="02020603050405020304" pitchFamily="18" charset="0"/>
                <a:cs typeface="Times New Roman" panose="02020603050405020304" pitchFamily="18" charset="0"/>
              </a:rPr>
              <a:t>La journée de travail se termine à la 12e heure. </a:t>
            </a:r>
            <a:br>
              <a:rPr lang="fr-FR" sz="2800" dirty="0">
                <a:solidFill>
                  <a:schemeClr val="tx1"/>
                </a:solidFill>
                <a:latin typeface="Times New Roman" panose="02020603050405020304" pitchFamily="18" charset="0"/>
                <a:cs typeface="Times New Roman" panose="02020603050405020304" pitchFamily="18" charset="0"/>
              </a:rPr>
            </a:br>
            <a:r>
              <a:rPr lang="fr-FR" sz="2800" dirty="0">
                <a:solidFill>
                  <a:schemeClr val="tx1"/>
                </a:solidFill>
                <a:latin typeface="Times New Roman" panose="02020603050405020304" pitchFamily="18" charset="0"/>
                <a:cs typeface="Times New Roman" panose="02020603050405020304" pitchFamily="18" charset="0"/>
              </a:rPr>
              <a:t>C’est l’heure à laquelle le maitre sort pour faire distribuer le salaire aux ouvriers</a:t>
            </a:r>
          </a:p>
        </p:txBody>
      </p:sp>
      <p:sp>
        <p:nvSpPr>
          <p:cNvPr id="2" name="ZoneTexte 1">
            <a:extLst>
              <a:ext uri="{FF2B5EF4-FFF2-40B4-BE49-F238E27FC236}">
                <a16:creationId xmlns:a16="http://schemas.microsoft.com/office/drawing/2014/main" id="{5C132F80-A3BE-BB8E-AFA7-6FBF32FB243E}"/>
              </a:ext>
            </a:extLst>
          </p:cNvPr>
          <p:cNvSpPr txBox="1"/>
          <p:nvPr/>
        </p:nvSpPr>
        <p:spPr>
          <a:xfrm>
            <a:off x="-631001" y="323656"/>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Le soir venu</a:t>
            </a:r>
            <a:endParaRPr lang="fr-FR" dirty="0"/>
          </a:p>
        </p:txBody>
      </p:sp>
      <p:sp>
        <p:nvSpPr>
          <p:cNvPr id="3" name="Espace réservé du numéro de diapositive 2">
            <a:extLst>
              <a:ext uri="{FF2B5EF4-FFF2-40B4-BE49-F238E27FC236}">
                <a16:creationId xmlns:a16="http://schemas.microsoft.com/office/drawing/2014/main" id="{D1364A05-44D5-FB5F-BA02-29F62E10D3E6}"/>
              </a:ext>
            </a:extLst>
          </p:cNvPr>
          <p:cNvSpPr>
            <a:spLocks noGrp="1"/>
          </p:cNvSpPr>
          <p:nvPr>
            <p:ph type="sldNum" sz="quarter" idx="12"/>
          </p:nvPr>
        </p:nvSpPr>
        <p:spPr/>
        <p:txBody>
          <a:bodyPr/>
          <a:lstStyle/>
          <a:p>
            <a:fld id="{CF70008A-A0B5-4A2F-AE10-819E4AFD28BB}" type="slidenum">
              <a:rPr lang="fr-FR" smtClean="0"/>
              <a:pPr/>
              <a:t>61</a:t>
            </a:fld>
            <a:endParaRPr lang="fr-FR"/>
          </a:p>
        </p:txBody>
      </p:sp>
    </p:spTree>
    <p:extLst>
      <p:ext uri="{BB962C8B-B14F-4D97-AF65-F5344CB8AC3E}">
        <p14:creationId xmlns:p14="http://schemas.microsoft.com/office/powerpoint/2010/main" val="33938115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 coins arrondis 7">
            <a:extLst>
              <a:ext uri="{FF2B5EF4-FFF2-40B4-BE49-F238E27FC236}">
                <a16:creationId xmlns:a16="http://schemas.microsoft.com/office/drawing/2014/main" id="{2BD54059-23DE-C37D-F4A7-B4CA080C0585}"/>
              </a:ext>
            </a:extLst>
          </p:cNvPr>
          <p:cNvSpPr/>
          <p:nvPr/>
        </p:nvSpPr>
        <p:spPr>
          <a:xfrm>
            <a:off x="472737" y="4532404"/>
            <a:ext cx="10973340" cy="738664"/>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b="1" i="1" dirty="0">
                <a:solidFill>
                  <a:srgbClr val="000000"/>
                </a:solidFill>
                <a:effectLst/>
                <a:latin typeface="Times New Roman" panose="02020603050405020304" pitchFamily="18" charset="0"/>
                <a:ea typeface="Calibri" panose="020F0502020204030204" pitchFamily="34" charset="0"/>
              </a:rPr>
              <a:t>Matthieu 26, 20</a:t>
            </a:r>
            <a:r>
              <a:rPr lang="fr-FR" sz="2400" i="1" dirty="0">
                <a:solidFill>
                  <a:srgbClr val="000000"/>
                </a:solidFill>
                <a:effectLst/>
                <a:latin typeface="Times New Roman" panose="02020603050405020304" pitchFamily="18" charset="0"/>
                <a:ea typeface="Calibri" panose="020F0502020204030204" pitchFamily="34" charset="0"/>
              </a:rPr>
              <a:t> Le soir venu, Jésus se trouvait à table avec les Douze.</a:t>
            </a:r>
            <a:endParaRPr lang="fr-FR" sz="2000" dirty="0">
              <a:effectLst/>
              <a:latin typeface="Calibri" panose="020F0502020204030204" pitchFamily="34" charset="0"/>
              <a:ea typeface="Calibri" panose="020F0502020204030204" pitchFamily="34" charset="0"/>
            </a:endParaRPr>
          </a:p>
        </p:txBody>
      </p:sp>
      <p:sp>
        <p:nvSpPr>
          <p:cNvPr id="6" name="ZoneTexte 5">
            <a:extLst>
              <a:ext uri="{FF2B5EF4-FFF2-40B4-BE49-F238E27FC236}">
                <a16:creationId xmlns:a16="http://schemas.microsoft.com/office/drawing/2014/main" id="{F39C7592-6982-04D6-68A0-115160E7CBF7}"/>
              </a:ext>
            </a:extLst>
          </p:cNvPr>
          <p:cNvSpPr txBox="1"/>
          <p:nvPr/>
        </p:nvSpPr>
        <p:spPr>
          <a:xfrm>
            <a:off x="-320282" y="125622"/>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Le soir venu</a:t>
            </a:r>
            <a:endParaRPr lang="fr-FR" dirty="0"/>
          </a:p>
        </p:txBody>
      </p:sp>
      <p:sp>
        <p:nvSpPr>
          <p:cNvPr id="4" name="Rectangle : coins arrondis 3">
            <a:extLst>
              <a:ext uri="{FF2B5EF4-FFF2-40B4-BE49-F238E27FC236}">
                <a16:creationId xmlns:a16="http://schemas.microsoft.com/office/drawing/2014/main" id="{536170E1-6C82-A0F6-C1EF-7CEC73C9DFF9}"/>
              </a:ext>
            </a:extLst>
          </p:cNvPr>
          <p:cNvSpPr/>
          <p:nvPr/>
        </p:nvSpPr>
        <p:spPr>
          <a:xfrm>
            <a:off x="472737" y="2257135"/>
            <a:ext cx="10973340" cy="1690175"/>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b="1" i="1" dirty="0">
                <a:solidFill>
                  <a:srgbClr val="000000"/>
                </a:solidFill>
                <a:effectLst/>
                <a:latin typeface="Times New Roman" panose="02020603050405020304" pitchFamily="18" charset="0"/>
                <a:ea typeface="Calibri" panose="020F0502020204030204" pitchFamily="34" charset="0"/>
              </a:rPr>
              <a:t>Matthieu 14, 15</a:t>
            </a:r>
            <a:r>
              <a:rPr lang="fr-FR" sz="2400" i="1" dirty="0">
                <a:solidFill>
                  <a:srgbClr val="000000"/>
                </a:solidFill>
                <a:effectLst/>
                <a:latin typeface="Times New Roman" panose="02020603050405020304" pitchFamily="18" charset="0"/>
                <a:ea typeface="Calibri" panose="020F0502020204030204" pitchFamily="34" charset="0"/>
              </a:rPr>
              <a:t> Le soir venu, les disciples s’approchèrent et lui dirent : « L’endroit est désert et l’heure est déjà avancée. Renvoie donc la foule : qu’ils aillent dans les villages s’acheter de la nourriture ! »</a:t>
            </a:r>
            <a:endParaRPr lang="fr-FR" sz="2000" dirty="0">
              <a:effectLst/>
              <a:latin typeface="Calibri" panose="020F0502020204030204" pitchFamily="34" charset="0"/>
              <a:ea typeface="Calibri" panose="020F0502020204030204" pitchFamily="34" charset="0"/>
            </a:endParaRPr>
          </a:p>
        </p:txBody>
      </p:sp>
      <p:sp>
        <p:nvSpPr>
          <p:cNvPr id="2" name="Espace réservé du numéro de diapositive 1">
            <a:extLst>
              <a:ext uri="{FF2B5EF4-FFF2-40B4-BE49-F238E27FC236}">
                <a16:creationId xmlns:a16="http://schemas.microsoft.com/office/drawing/2014/main" id="{8716F604-D46B-11EE-6AAD-91EC53D92F5B}"/>
              </a:ext>
            </a:extLst>
          </p:cNvPr>
          <p:cNvSpPr>
            <a:spLocks noGrp="1"/>
          </p:cNvSpPr>
          <p:nvPr>
            <p:ph type="sldNum" sz="quarter" idx="12"/>
          </p:nvPr>
        </p:nvSpPr>
        <p:spPr/>
        <p:txBody>
          <a:bodyPr/>
          <a:lstStyle/>
          <a:p>
            <a:fld id="{CF70008A-A0B5-4A2F-AE10-819E4AFD28BB}" type="slidenum">
              <a:rPr lang="fr-FR" smtClean="0"/>
              <a:pPr/>
              <a:t>62</a:t>
            </a:fld>
            <a:endParaRPr lang="fr-FR"/>
          </a:p>
        </p:txBody>
      </p:sp>
    </p:spTree>
    <p:extLst>
      <p:ext uri="{BB962C8B-B14F-4D97-AF65-F5344CB8AC3E}">
        <p14:creationId xmlns:p14="http://schemas.microsoft.com/office/powerpoint/2010/main" val="251437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388558" y="1455936"/>
            <a:ext cx="11477340" cy="120466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400" dirty="0">
                <a:solidFill>
                  <a:srgbClr val="000000"/>
                </a:solidFill>
                <a:effectLst/>
                <a:latin typeface="Times New Roman" panose="02020603050405020304" pitchFamily="18" charset="0"/>
                <a:ea typeface="Calibri" panose="020F0502020204030204" pitchFamily="34" charset="0"/>
              </a:rPr>
              <a:t>Le soir, coucher du soleil, est un moment important de passage vers la nuit. </a:t>
            </a:r>
            <a:endParaRPr lang="fr-FR" sz="2000" dirty="0">
              <a:effectLst/>
              <a:latin typeface="Calibri" panose="020F0502020204030204" pitchFamily="34" charset="0"/>
              <a:ea typeface="Calibri" panose="020F0502020204030204" pitchFamily="34" charset="0"/>
            </a:endParaRPr>
          </a:p>
          <a:p>
            <a:pPr algn="ctr">
              <a:lnSpc>
                <a:spcPct val="115000"/>
              </a:lnSpc>
              <a:spcAft>
                <a:spcPts val="1000"/>
              </a:spcAft>
            </a:pPr>
            <a:r>
              <a:rPr lang="fr-FR" sz="2400" dirty="0">
                <a:solidFill>
                  <a:srgbClr val="000000"/>
                </a:solidFill>
                <a:effectLst/>
                <a:latin typeface="Times New Roman" panose="02020603050405020304" pitchFamily="18" charset="0"/>
                <a:ea typeface="Calibri" panose="020F0502020204030204" pitchFamily="34" charset="0"/>
              </a:rPr>
              <a:t>Dans l’évangile, cela annonce souvent un repas, le denier repas. </a:t>
            </a:r>
            <a:endParaRPr lang="fr-FR" sz="2000" dirty="0">
              <a:effectLst/>
              <a:latin typeface="Calibri" panose="020F0502020204030204" pitchFamily="34" charset="0"/>
              <a:ea typeface="Calibri" panose="020F0502020204030204" pitchFamily="34" charset="0"/>
            </a:endParaRPr>
          </a:p>
        </p:txBody>
      </p:sp>
      <p:sp>
        <p:nvSpPr>
          <p:cNvPr id="5" name="ZoneTexte 4">
            <a:extLst>
              <a:ext uri="{FF2B5EF4-FFF2-40B4-BE49-F238E27FC236}">
                <a16:creationId xmlns:a16="http://schemas.microsoft.com/office/drawing/2014/main" id="{8E890693-8868-7D28-9EDB-5429D8158D24}"/>
              </a:ext>
            </a:extLst>
          </p:cNvPr>
          <p:cNvSpPr txBox="1"/>
          <p:nvPr/>
        </p:nvSpPr>
        <p:spPr>
          <a:xfrm>
            <a:off x="-514904" y="16459"/>
            <a:ext cx="4679218"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Le soir venu</a:t>
            </a:r>
            <a:endParaRPr lang="fr-FR" dirty="0"/>
          </a:p>
        </p:txBody>
      </p:sp>
      <p:sp>
        <p:nvSpPr>
          <p:cNvPr id="4" name="Rectangle : coins arrondis 3">
            <a:extLst>
              <a:ext uri="{FF2B5EF4-FFF2-40B4-BE49-F238E27FC236}">
                <a16:creationId xmlns:a16="http://schemas.microsoft.com/office/drawing/2014/main" id="{98888DDF-5DCA-4A04-B332-8046CA4D9324}"/>
              </a:ext>
            </a:extLst>
          </p:cNvPr>
          <p:cNvSpPr/>
          <p:nvPr/>
        </p:nvSpPr>
        <p:spPr>
          <a:xfrm>
            <a:off x="388558" y="3429000"/>
            <a:ext cx="11414884" cy="1009743"/>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400" dirty="0">
                <a:solidFill>
                  <a:srgbClr val="000000"/>
                </a:solidFill>
                <a:latin typeface="Times New Roman" panose="02020603050405020304" pitchFamily="18" charset="0"/>
                <a:ea typeface="Calibri" panose="020F0502020204030204" pitchFamily="34" charset="0"/>
              </a:rPr>
              <a:t>Quel est ce don qui va être fait ? </a:t>
            </a:r>
            <a:endParaRPr lang="fr-FR" sz="2000" dirty="0">
              <a:latin typeface="Calibri" panose="020F0502020204030204" pitchFamily="34" charset="0"/>
              <a:ea typeface="Calibri" panose="020F0502020204030204" pitchFamily="34" charset="0"/>
            </a:endParaRPr>
          </a:p>
        </p:txBody>
      </p:sp>
      <p:sp>
        <p:nvSpPr>
          <p:cNvPr id="2" name="Espace réservé du numéro de diapositive 1">
            <a:extLst>
              <a:ext uri="{FF2B5EF4-FFF2-40B4-BE49-F238E27FC236}">
                <a16:creationId xmlns:a16="http://schemas.microsoft.com/office/drawing/2014/main" id="{FC18F81F-D503-6DE2-5323-E9EC3CDE8B65}"/>
              </a:ext>
            </a:extLst>
          </p:cNvPr>
          <p:cNvSpPr>
            <a:spLocks noGrp="1"/>
          </p:cNvSpPr>
          <p:nvPr>
            <p:ph type="sldNum" sz="quarter" idx="12"/>
          </p:nvPr>
        </p:nvSpPr>
        <p:spPr/>
        <p:txBody>
          <a:bodyPr/>
          <a:lstStyle/>
          <a:p>
            <a:fld id="{CF70008A-A0B5-4A2F-AE10-819E4AFD28BB}" type="slidenum">
              <a:rPr lang="fr-FR" smtClean="0"/>
              <a:pPr/>
              <a:t>63</a:t>
            </a:fld>
            <a:endParaRPr lang="fr-FR"/>
          </a:p>
        </p:txBody>
      </p:sp>
    </p:spTree>
    <p:extLst>
      <p:ext uri="{BB962C8B-B14F-4D97-AF65-F5344CB8AC3E}">
        <p14:creationId xmlns:p14="http://schemas.microsoft.com/office/powerpoint/2010/main" val="227580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8C81BA0-625D-4C28-B175-DDFE41C4902B}"/>
              </a:ext>
            </a:extLst>
          </p:cNvPr>
          <p:cNvSpPr/>
          <p:nvPr/>
        </p:nvSpPr>
        <p:spPr>
          <a:xfrm>
            <a:off x="1047566" y="2784388"/>
            <a:ext cx="10520038" cy="1289223"/>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b="1" dirty="0">
                <a:solidFill>
                  <a:srgbClr val="BF2329"/>
                </a:solidFill>
                <a:effectLst/>
                <a:latin typeface="Calibri" panose="020F0502020204030204" pitchFamily="34" charset="0"/>
                <a:ea typeface="Calibri" panose="020F0502020204030204" pitchFamily="34" charset="0"/>
              </a:rPr>
              <a:t>09</a:t>
            </a:r>
            <a:r>
              <a:rPr lang="fr-FR" sz="3600" dirty="0">
                <a:solidFill>
                  <a:srgbClr val="333333"/>
                </a:solidFill>
                <a:effectLst/>
                <a:latin typeface="Calibri" panose="020F0502020204030204" pitchFamily="34" charset="0"/>
                <a:ea typeface="Calibri" panose="020F0502020204030204" pitchFamily="34" charset="0"/>
              </a:rPr>
              <a:t> Ceux qui avaient commencé à cinq heures s’avancèrent et reçurent chacun une pièce d’un denier.</a:t>
            </a:r>
            <a:endParaRPr lang="fr-FR" sz="3600" dirty="0">
              <a:solidFill>
                <a:schemeClr val="tx1"/>
              </a:solidFill>
              <a:latin typeface="Times New Roman" panose="02020603050405020304" pitchFamily="18" charset="0"/>
              <a:cs typeface="Times New Roman" panose="02020603050405020304" pitchFamily="18" charset="0"/>
            </a:endParaRPr>
          </a:p>
        </p:txBody>
      </p:sp>
      <p:sp>
        <p:nvSpPr>
          <p:cNvPr id="6" name="Rectangle : coins arrondis 5">
            <a:extLst>
              <a:ext uri="{FF2B5EF4-FFF2-40B4-BE49-F238E27FC236}">
                <a16:creationId xmlns:a16="http://schemas.microsoft.com/office/drawing/2014/main" id="{F920280B-087D-4E9F-E810-941751A9AC7B}"/>
              </a:ext>
            </a:extLst>
          </p:cNvPr>
          <p:cNvSpPr/>
          <p:nvPr/>
        </p:nvSpPr>
        <p:spPr>
          <a:xfrm>
            <a:off x="1047566" y="4420594"/>
            <a:ext cx="10520038" cy="2300881"/>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b="1" dirty="0">
                <a:solidFill>
                  <a:srgbClr val="BF2329"/>
                </a:solidFill>
                <a:effectLst/>
                <a:latin typeface="Calibri" panose="020F0502020204030204" pitchFamily="34" charset="0"/>
                <a:ea typeface="Calibri" panose="020F0502020204030204" pitchFamily="34" charset="0"/>
              </a:rPr>
              <a:t>10</a:t>
            </a:r>
            <a:r>
              <a:rPr lang="fr-FR" sz="3600" dirty="0">
                <a:solidFill>
                  <a:srgbClr val="333333"/>
                </a:solidFill>
                <a:effectLst/>
                <a:latin typeface="Calibri" panose="020F0502020204030204" pitchFamily="34" charset="0"/>
                <a:ea typeface="Calibri" panose="020F0502020204030204" pitchFamily="34" charset="0"/>
              </a:rPr>
              <a:t> Quand vint le tour des premiers, </a:t>
            </a:r>
            <a:r>
              <a:rPr lang="fr-FR" sz="3600" dirty="0">
                <a:solidFill>
                  <a:schemeClr val="tx1"/>
                </a:solidFill>
                <a:effectLst/>
                <a:latin typeface="Calibri" panose="020F0502020204030204" pitchFamily="34" charset="0"/>
                <a:ea typeface="Calibri" panose="020F0502020204030204" pitchFamily="34" charset="0"/>
              </a:rPr>
              <a:t>ils pensaient recevoir davantage, mais ils reçurent</a:t>
            </a:r>
            <a:r>
              <a:rPr lang="fr-FR" sz="3600" dirty="0">
                <a:solidFill>
                  <a:srgbClr val="333333"/>
                </a:solidFill>
                <a:effectLst/>
                <a:latin typeface="Calibri" panose="020F0502020204030204" pitchFamily="34" charset="0"/>
                <a:ea typeface="Calibri" panose="020F0502020204030204" pitchFamily="34" charset="0"/>
              </a:rPr>
              <a:t>, eux aussi, chacun une pièce d’un denier.</a:t>
            </a:r>
            <a:endParaRPr lang="fr-FR" sz="3600" dirty="0">
              <a:solidFill>
                <a:schemeClr val="tx1"/>
              </a:solidFill>
              <a:latin typeface="Times New Roman" panose="02020603050405020304" pitchFamily="18" charset="0"/>
              <a:cs typeface="Times New Roman" panose="02020603050405020304" pitchFamily="18" charset="0"/>
            </a:endParaRPr>
          </a:p>
        </p:txBody>
      </p:sp>
      <p:pic>
        <p:nvPicPr>
          <p:cNvPr id="3" name="Image 2">
            <a:extLst>
              <a:ext uri="{FF2B5EF4-FFF2-40B4-BE49-F238E27FC236}">
                <a16:creationId xmlns:a16="http://schemas.microsoft.com/office/drawing/2014/main" id="{8B8F42F0-DBA6-1FBF-22B9-3ED766243EAE}"/>
              </a:ext>
            </a:extLst>
          </p:cNvPr>
          <p:cNvPicPr>
            <a:picLocks noChangeAspect="1"/>
          </p:cNvPicPr>
          <p:nvPr/>
        </p:nvPicPr>
        <p:blipFill>
          <a:blip r:embed="rId2"/>
          <a:stretch>
            <a:fillRect/>
          </a:stretch>
        </p:blipFill>
        <p:spPr>
          <a:xfrm>
            <a:off x="1202508" y="469453"/>
            <a:ext cx="9591675" cy="1533525"/>
          </a:xfrm>
          <a:prstGeom prst="rect">
            <a:avLst/>
          </a:prstGeom>
        </p:spPr>
      </p:pic>
      <p:sp>
        <p:nvSpPr>
          <p:cNvPr id="2" name="Espace réservé du numéro de diapositive 1">
            <a:extLst>
              <a:ext uri="{FF2B5EF4-FFF2-40B4-BE49-F238E27FC236}">
                <a16:creationId xmlns:a16="http://schemas.microsoft.com/office/drawing/2014/main" id="{89E96C7B-10E0-1A77-BBD8-0EAA08004643}"/>
              </a:ext>
            </a:extLst>
          </p:cNvPr>
          <p:cNvSpPr>
            <a:spLocks noGrp="1"/>
          </p:cNvSpPr>
          <p:nvPr>
            <p:ph type="sldNum" sz="quarter" idx="12"/>
          </p:nvPr>
        </p:nvSpPr>
        <p:spPr/>
        <p:txBody>
          <a:bodyPr/>
          <a:lstStyle/>
          <a:p>
            <a:fld id="{CF70008A-A0B5-4A2F-AE10-819E4AFD28BB}" type="slidenum">
              <a:rPr lang="fr-FR" smtClean="0"/>
              <a:pPr/>
              <a:t>64</a:t>
            </a:fld>
            <a:endParaRPr lang="fr-FR"/>
          </a:p>
        </p:txBody>
      </p:sp>
    </p:spTree>
    <p:extLst>
      <p:ext uri="{BB962C8B-B14F-4D97-AF65-F5344CB8AC3E}">
        <p14:creationId xmlns:p14="http://schemas.microsoft.com/office/powerpoint/2010/main" val="2702122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1706164" y="1869737"/>
            <a:ext cx="8521832" cy="200388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Times New Roman" panose="02020603050405020304" pitchFamily="18" charset="0"/>
                <a:cs typeface="Times New Roman" panose="02020603050405020304" pitchFamily="18" charset="0"/>
              </a:rPr>
              <a:t>A première vue, ce n’est pas juste effectivement ! Ceux qui ont travaillé neuf heures reçoivent le même salaire que ceux qui n’ont travaillé qu’une heure</a:t>
            </a:r>
          </a:p>
        </p:txBody>
      </p:sp>
      <p:sp>
        <p:nvSpPr>
          <p:cNvPr id="2" name="ZoneTexte 1">
            <a:extLst>
              <a:ext uri="{FF2B5EF4-FFF2-40B4-BE49-F238E27FC236}">
                <a16:creationId xmlns:a16="http://schemas.microsoft.com/office/drawing/2014/main" id="{5C132F80-A3BE-BB8E-AFA7-6FBF32FB243E}"/>
              </a:ext>
            </a:extLst>
          </p:cNvPr>
          <p:cNvSpPr txBox="1"/>
          <p:nvPr/>
        </p:nvSpPr>
        <p:spPr>
          <a:xfrm>
            <a:off x="212377" y="465698"/>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Ils pensaient recevoir davantage</a:t>
            </a:r>
            <a:endParaRPr lang="fr-FR" dirty="0"/>
          </a:p>
        </p:txBody>
      </p:sp>
      <p:sp>
        <p:nvSpPr>
          <p:cNvPr id="3" name="Rectangle : coins arrondis 2">
            <a:extLst>
              <a:ext uri="{FF2B5EF4-FFF2-40B4-BE49-F238E27FC236}">
                <a16:creationId xmlns:a16="http://schemas.microsoft.com/office/drawing/2014/main" id="{56851219-F1AF-8384-BFC3-51535A0468EB}"/>
              </a:ext>
            </a:extLst>
          </p:cNvPr>
          <p:cNvSpPr/>
          <p:nvPr/>
        </p:nvSpPr>
        <p:spPr>
          <a:xfrm>
            <a:off x="1706164" y="4197167"/>
            <a:ext cx="8521832" cy="118270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Times New Roman" panose="02020603050405020304" pitchFamily="18" charset="0"/>
                <a:cs typeface="Times New Roman" panose="02020603050405020304" pitchFamily="18" charset="0"/>
              </a:rPr>
              <a:t>Quelle est cette justice qui n’est pas la même pour tous ?</a:t>
            </a:r>
          </a:p>
        </p:txBody>
      </p:sp>
      <p:sp>
        <p:nvSpPr>
          <p:cNvPr id="4" name="Espace réservé du numéro de diapositive 3">
            <a:extLst>
              <a:ext uri="{FF2B5EF4-FFF2-40B4-BE49-F238E27FC236}">
                <a16:creationId xmlns:a16="http://schemas.microsoft.com/office/drawing/2014/main" id="{ECF44AA0-467E-ED9F-5596-FEC48FC38BFE}"/>
              </a:ext>
            </a:extLst>
          </p:cNvPr>
          <p:cNvSpPr>
            <a:spLocks noGrp="1"/>
          </p:cNvSpPr>
          <p:nvPr>
            <p:ph type="sldNum" sz="quarter" idx="12"/>
          </p:nvPr>
        </p:nvSpPr>
        <p:spPr/>
        <p:txBody>
          <a:bodyPr/>
          <a:lstStyle/>
          <a:p>
            <a:fld id="{CF70008A-A0B5-4A2F-AE10-819E4AFD28BB}" type="slidenum">
              <a:rPr lang="fr-FR" smtClean="0"/>
              <a:pPr/>
              <a:t>65</a:t>
            </a:fld>
            <a:endParaRPr lang="fr-FR"/>
          </a:p>
        </p:txBody>
      </p:sp>
      <p:pic>
        <p:nvPicPr>
          <p:cNvPr id="7" name="Image 6">
            <a:extLst>
              <a:ext uri="{FF2B5EF4-FFF2-40B4-BE49-F238E27FC236}">
                <a16:creationId xmlns:a16="http://schemas.microsoft.com/office/drawing/2014/main" id="{16D46C83-0C75-48FF-5320-0F53C6FC2A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98115" y="2317592"/>
            <a:ext cx="2301162" cy="2964621"/>
          </a:xfrm>
          <a:prstGeom prst="rect">
            <a:avLst/>
          </a:prstGeom>
        </p:spPr>
      </p:pic>
    </p:spTree>
    <p:extLst>
      <p:ext uri="{BB962C8B-B14F-4D97-AF65-F5344CB8AC3E}">
        <p14:creationId xmlns:p14="http://schemas.microsoft.com/office/powerpoint/2010/main" val="56014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39C7592-6982-04D6-68A0-115160E7CBF7}"/>
              </a:ext>
            </a:extLst>
          </p:cNvPr>
          <p:cNvSpPr txBox="1"/>
          <p:nvPr/>
        </p:nvSpPr>
        <p:spPr>
          <a:xfrm>
            <a:off x="-133851" y="267664"/>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Ils pensaient recevoir davantage</a:t>
            </a:r>
            <a:endParaRPr lang="fr-FR" dirty="0"/>
          </a:p>
        </p:txBody>
      </p:sp>
      <p:sp>
        <p:nvSpPr>
          <p:cNvPr id="4" name="Rectangle : coins arrondis 3">
            <a:extLst>
              <a:ext uri="{FF2B5EF4-FFF2-40B4-BE49-F238E27FC236}">
                <a16:creationId xmlns:a16="http://schemas.microsoft.com/office/drawing/2014/main" id="{536170E1-6C82-A0F6-C1EF-7CEC73C9DFF9}"/>
              </a:ext>
            </a:extLst>
          </p:cNvPr>
          <p:cNvSpPr/>
          <p:nvPr/>
        </p:nvSpPr>
        <p:spPr>
          <a:xfrm>
            <a:off x="472737" y="1586932"/>
            <a:ext cx="10973340" cy="1921954"/>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dirty="0">
                <a:solidFill>
                  <a:srgbClr val="000000"/>
                </a:solidFill>
                <a:effectLst/>
                <a:latin typeface="Times New Roman" panose="02020603050405020304" pitchFamily="18" charset="0"/>
                <a:ea typeface="Calibri" panose="020F0502020204030204" pitchFamily="34" charset="0"/>
              </a:rPr>
              <a:t>Le maitre a-t-il fait exprès d’appeler les deniers en premier les premiers pour que les premiers voient la différence de la paye ? S’il avait voulu la paix, il aurait commencé par les premiers qui n’auraient rien vu. </a:t>
            </a:r>
            <a:endParaRPr lang="fr-FR" sz="2400" dirty="0">
              <a:effectLst/>
              <a:latin typeface="Calibri" panose="020F0502020204030204" pitchFamily="34" charset="0"/>
              <a:ea typeface="Calibri" panose="020F0502020204030204" pitchFamily="34" charset="0"/>
            </a:endParaRPr>
          </a:p>
          <a:p>
            <a:pPr algn="r">
              <a:lnSpc>
                <a:spcPct val="115000"/>
              </a:lnSpc>
              <a:spcAft>
                <a:spcPts val="1000"/>
              </a:spcAft>
            </a:pPr>
            <a:r>
              <a:rPr lang="fr-FR" sz="2400" dirty="0">
                <a:solidFill>
                  <a:srgbClr val="000000"/>
                </a:solidFill>
                <a:effectLst/>
                <a:latin typeface="Times New Roman" panose="02020603050405020304" pitchFamily="18" charset="0"/>
                <a:ea typeface="Calibri" panose="020F0502020204030204" pitchFamily="34" charset="0"/>
              </a:rPr>
              <a:t>D’après Antoine </a:t>
            </a:r>
            <a:r>
              <a:rPr lang="fr-FR" sz="2400" dirty="0" err="1">
                <a:solidFill>
                  <a:schemeClr val="tx1"/>
                </a:solidFill>
                <a:effectLst/>
                <a:latin typeface="Times New Roman" panose="02020603050405020304" pitchFamily="18" charset="0"/>
                <a:ea typeface="Calibri" panose="020F0502020204030204" pitchFamily="34" charset="0"/>
              </a:rPr>
              <a:t>Nouis</a:t>
            </a:r>
            <a:r>
              <a:rPr lang="fr-FR" sz="2400" dirty="0">
                <a:solidFill>
                  <a:schemeClr val="tx1"/>
                </a:solidFill>
                <a:effectLst/>
                <a:latin typeface="Times New Roman" panose="02020603050405020304" pitchFamily="18" charset="0"/>
                <a:ea typeface="Calibri" panose="020F0502020204030204" pitchFamily="34" charset="0"/>
              </a:rPr>
              <a:t> p 157</a:t>
            </a:r>
            <a:endParaRPr lang="fr-FR" sz="2400" dirty="0">
              <a:solidFill>
                <a:schemeClr val="tx1"/>
              </a:solidFill>
              <a:effectLst/>
              <a:latin typeface="Calibri" panose="020F0502020204030204" pitchFamily="34" charset="0"/>
              <a:ea typeface="Calibri" panose="020F0502020204030204" pitchFamily="34" charset="0"/>
            </a:endParaRPr>
          </a:p>
        </p:txBody>
      </p:sp>
      <p:sp>
        <p:nvSpPr>
          <p:cNvPr id="2" name="Espace réservé du numéro de diapositive 1">
            <a:extLst>
              <a:ext uri="{FF2B5EF4-FFF2-40B4-BE49-F238E27FC236}">
                <a16:creationId xmlns:a16="http://schemas.microsoft.com/office/drawing/2014/main" id="{637A23F9-E826-031B-B110-DB93145BD539}"/>
              </a:ext>
            </a:extLst>
          </p:cNvPr>
          <p:cNvSpPr>
            <a:spLocks noGrp="1"/>
          </p:cNvSpPr>
          <p:nvPr>
            <p:ph type="sldNum" sz="quarter" idx="12"/>
          </p:nvPr>
        </p:nvSpPr>
        <p:spPr/>
        <p:txBody>
          <a:bodyPr/>
          <a:lstStyle/>
          <a:p>
            <a:fld id="{CF70008A-A0B5-4A2F-AE10-819E4AFD28BB}" type="slidenum">
              <a:rPr lang="fr-FR" smtClean="0"/>
              <a:pPr/>
              <a:t>66</a:t>
            </a:fld>
            <a:endParaRPr lang="fr-FR"/>
          </a:p>
        </p:txBody>
      </p:sp>
      <p:pic>
        <p:nvPicPr>
          <p:cNvPr id="5" name="Image 4">
            <a:extLst>
              <a:ext uri="{FF2B5EF4-FFF2-40B4-BE49-F238E27FC236}">
                <a16:creationId xmlns:a16="http://schemas.microsoft.com/office/drawing/2014/main" id="{0502D9FC-BE23-86C5-FCC0-DC2558D37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068" y="3508886"/>
            <a:ext cx="2184547" cy="2814385"/>
          </a:xfrm>
          <a:prstGeom prst="rect">
            <a:avLst/>
          </a:prstGeom>
        </p:spPr>
      </p:pic>
    </p:spTree>
    <p:extLst>
      <p:ext uri="{BB962C8B-B14F-4D97-AF65-F5344CB8AC3E}">
        <p14:creationId xmlns:p14="http://schemas.microsoft.com/office/powerpoint/2010/main" val="8970186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357330" y="2396969"/>
            <a:ext cx="11477340" cy="1496021"/>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400" dirty="0">
                <a:solidFill>
                  <a:srgbClr val="000000"/>
                </a:solidFill>
                <a:effectLst/>
                <a:latin typeface="Times New Roman" panose="02020603050405020304" pitchFamily="18" charset="0"/>
                <a:ea typeface="Calibri" panose="020F0502020204030204" pitchFamily="34" charset="0"/>
              </a:rPr>
              <a:t>La justice de Dieu n’est pas celle des hommes. </a:t>
            </a:r>
          </a:p>
          <a:p>
            <a:pPr algn="ctr">
              <a:lnSpc>
                <a:spcPct val="115000"/>
              </a:lnSpc>
              <a:spcAft>
                <a:spcPts val="1000"/>
              </a:spcAft>
            </a:pPr>
            <a:r>
              <a:rPr lang="fr-FR" sz="2400" dirty="0">
                <a:solidFill>
                  <a:srgbClr val="000000"/>
                </a:solidFill>
                <a:effectLst/>
                <a:latin typeface="Times New Roman" panose="02020603050405020304" pitchFamily="18" charset="0"/>
                <a:ea typeface="Calibri" panose="020F0502020204030204" pitchFamily="34" charset="0"/>
              </a:rPr>
              <a:t>Tout le monde doit bien voir que le royaume est pour tous.</a:t>
            </a:r>
          </a:p>
        </p:txBody>
      </p:sp>
      <p:sp>
        <p:nvSpPr>
          <p:cNvPr id="5" name="ZoneTexte 4">
            <a:extLst>
              <a:ext uri="{FF2B5EF4-FFF2-40B4-BE49-F238E27FC236}">
                <a16:creationId xmlns:a16="http://schemas.microsoft.com/office/drawing/2014/main" id="{8E890693-8868-7D28-9EDB-5429D8158D24}"/>
              </a:ext>
            </a:extLst>
          </p:cNvPr>
          <p:cNvSpPr txBox="1"/>
          <p:nvPr/>
        </p:nvSpPr>
        <p:spPr>
          <a:xfrm>
            <a:off x="-399494" y="318205"/>
            <a:ext cx="4679218"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Ils pensaient recevoir davantage</a:t>
            </a:r>
            <a:endParaRPr lang="fr-FR" dirty="0"/>
          </a:p>
        </p:txBody>
      </p:sp>
      <p:sp>
        <p:nvSpPr>
          <p:cNvPr id="2" name="Espace réservé du numéro de diapositive 1">
            <a:extLst>
              <a:ext uri="{FF2B5EF4-FFF2-40B4-BE49-F238E27FC236}">
                <a16:creationId xmlns:a16="http://schemas.microsoft.com/office/drawing/2014/main" id="{50F2AAC3-A8BA-A45C-89AC-A665F855B6DB}"/>
              </a:ext>
            </a:extLst>
          </p:cNvPr>
          <p:cNvSpPr>
            <a:spLocks noGrp="1"/>
          </p:cNvSpPr>
          <p:nvPr>
            <p:ph type="sldNum" sz="quarter" idx="12"/>
          </p:nvPr>
        </p:nvSpPr>
        <p:spPr/>
        <p:txBody>
          <a:bodyPr/>
          <a:lstStyle/>
          <a:p>
            <a:fld id="{CF70008A-A0B5-4A2F-AE10-819E4AFD28BB}" type="slidenum">
              <a:rPr lang="fr-FR" smtClean="0"/>
              <a:pPr/>
              <a:t>67</a:t>
            </a:fld>
            <a:endParaRPr lang="fr-FR"/>
          </a:p>
        </p:txBody>
      </p:sp>
    </p:spTree>
    <p:extLst>
      <p:ext uri="{BB962C8B-B14F-4D97-AF65-F5344CB8AC3E}">
        <p14:creationId xmlns:p14="http://schemas.microsoft.com/office/powerpoint/2010/main" val="3782948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8C81BA0-625D-4C28-B175-DDFE41C4902B}"/>
              </a:ext>
            </a:extLst>
          </p:cNvPr>
          <p:cNvSpPr/>
          <p:nvPr/>
        </p:nvSpPr>
        <p:spPr>
          <a:xfrm>
            <a:off x="1047566" y="2784388"/>
            <a:ext cx="10520038" cy="1289223"/>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b="1" dirty="0">
                <a:solidFill>
                  <a:srgbClr val="BF2329"/>
                </a:solidFill>
                <a:effectLst/>
                <a:latin typeface="Times New Roman" panose="02020603050405020304" pitchFamily="18" charset="0"/>
                <a:ea typeface="Times New Roman" panose="02020603050405020304" pitchFamily="18" charset="0"/>
              </a:rPr>
              <a:t>11</a:t>
            </a:r>
            <a:r>
              <a:rPr lang="fr-FR" sz="3600" dirty="0">
                <a:solidFill>
                  <a:srgbClr val="333333"/>
                </a:solidFill>
                <a:effectLst/>
                <a:latin typeface="Times New Roman" panose="02020603050405020304" pitchFamily="18" charset="0"/>
                <a:ea typeface="Times New Roman" panose="02020603050405020304" pitchFamily="18" charset="0"/>
              </a:rPr>
              <a:t> En la recevant, ils </a:t>
            </a:r>
            <a:r>
              <a:rPr lang="fr-FR" sz="3600" dirty="0">
                <a:solidFill>
                  <a:schemeClr val="tx1"/>
                </a:solidFill>
                <a:effectLst/>
                <a:latin typeface="Times New Roman" panose="02020603050405020304" pitchFamily="18" charset="0"/>
                <a:ea typeface="Times New Roman" panose="02020603050405020304" pitchFamily="18" charset="0"/>
              </a:rPr>
              <a:t>récriminaient</a:t>
            </a:r>
            <a:r>
              <a:rPr lang="fr-FR" sz="3600" dirty="0">
                <a:solidFill>
                  <a:srgbClr val="FF0000"/>
                </a:solidFill>
                <a:effectLst/>
                <a:latin typeface="Times New Roman" panose="02020603050405020304" pitchFamily="18" charset="0"/>
                <a:ea typeface="Times New Roman" panose="02020603050405020304" pitchFamily="18" charset="0"/>
              </a:rPr>
              <a:t> </a:t>
            </a:r>
            <a:r>
              <a:rPr lang="fr-FR" sz="3600" baseline="30000" dirty="0">
                <a:solidFill>
                  <a:srgbClr val="333333"/>
                </a:solidFill>
                <a:effectLst/>
                <a:latin typeface="Times New Roman" panose="02020603050405020304" pitchFamily="18" charset="0"/>
                <a:ea typeface="Times New Roman" panose="02020603050405020304" pitchFamily="18" charset="0"/>
              </a:rPr>
              <a:t>(murmuraient)</a:t>
            </a:r>
            <a:r>
              <a:rPr lang="fr-FR" sz="3600" dirty="0">
                <a:solidFill>
                  <a:srgbClr val="333333"/>
                </a:solidFill>
                <a:effectLst/>
                <a:latin typeface="Times New Roman" panose="02020603050405020304" pitchFamily="18" charset="0"/>
                <a:ea typeface="Times New Roman" panose="02020603050405020304" pitchFamily="18" charset="0"/>
              </a:rPr>
              <a:t> contre le maître du domaine :</a:t>
            </a:r>
            <a:endParaRPr lang="fr-FR" sz="3600" dirty="0">
              <a:effectLst/>
              <a:latin typeface="Times New Roman" panose="02020603050405020304" pitchFamily="18" charset="0"/>
              <a:ea typeface="Times New Roman" panose="02020603050405020304" pitchFamily="18" charset="0"/>
            </a:endParaRPr>
          </a:p>
        </p:txBody>
      </p:sp>
      <p:sp>
        <p:nvSpPr>
          <p:cNvPr id="6" name="Rectangle : coins arrondis 5">
            <a:extLst>
              <a:ext uri="{FF2B5EF4-FFF2-40B4-BE49-F238E27FC236}">
                <a16:creationId xmlns:a16="http://schemas.microsoft.com/office/drawing/2014/main" id="{F920280B-087D-4E9F-E810-941751A9AC7B}"/>
              </a:ext>
            </a:extLst>
          </p:cNvPr>
          <p:cNvSpPr/>
          <p:nvPr/>
        </p:nvSpPr>
        <p:spPr>
          <a:xfrm>
            <a:off x="1047566" y="4401758"/>
            <a:ext cx="10520038" cy="2300881"/>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b="1" dirty="0">
                <a:solidFill>
                  <a:srgbClr val="BF2329"/>
                </a:solidFill>
                <a:effectLst/>
                <a:latin typeface="Calibri" panose="020F0502020204030204" pitchFamily="34" charset="0"/>
                <a:ea typeface="Calibri" panose="020F0502020204030204" pitchFamily="34" charset="0"/>
              </a:rPr>
              <a:t>12</a:t>
            </a:r>
            <a:r>
              <a:rPr lang="fr-FR" sz="3600" dirty="0">
                <a:solidFill>
                  <a:srgbClr val="333333"/>
                </a:solidFill>
                <a:effectLst/>
                <a:latin typeface="Calibri" panose="020F0502020204030204" pitchFamily="34" charset="0"/>
                <a:ea typeface="Calibri" panose="020F0502020204030204" pitchFamily="34" charset="0"/>
              </a:rPr>
              <a:t>    « Ceux-là, les derniers venus, n’ont fait qu’une heure, et tu les traites à l’égal de nous, qui avons enduré le poids du jour et la </a:t>
            </a:r>
            <a:r>
              <a:rPr lang="fr-FR" sz="3600" dirty="0">
                <a:solidFill>
                  <a:srgbClr val="333333"/>
                </a:solidFill>
                <a:latin typeface="Calibri" panose="020F0502020204030204" pitchFamily="34" charset="0"/>
                <a:ea typeface="Calibri" panose="020F0502020204030204" pitchFamily="34" charset="0"/>
              </a:rPr>
              <a:t>chaleur ».  </a:t>
            </a:r>
            <a:endParaRPr lang="fr-FR" sz="3600" dirty="0">
              <a:solidFill>
                <a:schemeClr val="tx1"/>
              </a:solidFill>
              <a:latin typeface="Times New Roman" panose="02020603050405020304" pitchFamily="18" charset="0"/>
              <a:cs typeface="Times New Roman" panose="02020603050405020304" pitchFamily="18" charset="0"/>
            </a:endParaRPr>
          </a:p>
        </p:txBody>
      </p:sp>
      <p:sp>
        <p:nvSpPr>
          <p:cNvPr id="2" name="Espace réservé du numéro de diapositive 1">
            <a:extLst>
              <a:ext uri="{FF2B5EF4-FFF2-40B4-BE49-F238E27FC236}">
                <a16:creationId xmlns:a16="http://schemas.microsoft.com/office/drawing/2014/main" id="{22DEF70C-33A4-97D9-1552-53F9F53F7F9E}"/>
              </a:ext>
            </a:extLst>
          </p:cNvPr>
          <p:cNvSpPr>
            <a:spLocks noGrp="1"/>
          </p:cNvSpPr>
          <p:nvPr>
            <p:ph type="sldNum" sz="quarter" idx="12"/>
          </p:nvPr>
        </p:nvSpPr>
        <p:spPr/>
        <p:txBody>
          <a:bodyPr/>
          <a:lstStyle/>
          <a:p>
            <a:fld id="{CF70008A-A0B5-4A2F-AE10-819E4AFD28BB}" type="slidenum">
              <a:rPr lang="fr-FR" smtClean="0"/>
              <a:pPr/>
              <a:t>68</a:t>
            </a:fld>
            <a:endParaRPr lang="fr-FR"/>
          </a:p>
        </p:txBody>
      </p:sp>
      <p:pic>
        <p:nvPicPr>
          <p:cNvPr id="5" name="Image 4">
            <a:extLst>
              <a:ext uri="{FF2B5EF4-FFF2-40B4-BE49-F238E27FC236}">
                <a16:creationId xmlns:a16="http://schemas.microsoft.com/office/drawing/2014/main" id="{156D4942-43E9-41CD-E116-EFF97EAF51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6805" y="155360"/>
            <a:ext cx="2190807" cy="2822450"/>
          </a:xfrm>
          <a:prstGeom prst="rect">
            <a:avLst/>
          </a:prstGeom>
        </p:spPr>
      </p:pic>
    </p:spTree>
    <p:extLst>
      <p:ext uri="{BB962C8B-B14F-4D97-AF65-F5344CB8AC3E}">
        <p14:creationId xmlns:p14="http://schemas.microsoft.com/office/powerpoint/2010/main" val="78953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1706164" y="1869737"/>
            <a:ext cx="8521832" cy="200388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Times New Roman" panose="02020603050405020304" pitchFamily="18" charset="0"/>
                <a:cs typeface="Times New Roman" panose="02020603050405020304" pitchFamily="18" charset="0"/>
              </a:rPr>
              <a:t>Littéralement : murmuraient  </a:t>
            </a:r>
          </a:p>
          <a:p>
            <a:pPr algn="ctr"/>
            <a:r>
              <a:rPr lang="fr-FR" sz="2800" dirty="0">
                <a:solidFill>
                  <a:schemeClr val="tx1"/>
                </a:solidFill>
                <a:latin typeface="Times New Roman" panose="02020603050405020304" pitchFamily="18" charset="0"/>
                <a:cs typeface="Times New Roman" panose="02020603050405020304" pitchFamily="18" charset="0"/>
              </a:rPr>
              <a:t>Trouver à redire critiquer amèrement. </a:t>
            </a:r>
          </a:p>
          <a:p>
            <a:pPr algn="ctr"/>
            <a:r>
              <a:rPr lang="fr-FR" sz="2800" dirty="0">
                <a:solidFill>
                  <a:schemeClr val="tx1"/>
                </a:solidFill>
                <a:latin typeface="Times New Roman" panose="02020603050405020304" pitchFamily="18" charset="0"/>
                <a:cs typeface="Times New Roman" panose="02020603050405020304" pitchFamily="18" charset="0"/>
              </a:rPr>
              <a:t>Définition Larousse</a:t>
            </a:r>
          </a:p>
        </p:txBody>
      </p:sp>
      <p:sp>
        <p:nvSpPr>
          <p:cNvPr id="2" name="ZoneTexte 1">
            <a:extLst>
              <a:ext uri="{FF2B5EF4-FFF2-40B4-BE49-F238E27FC236}">
                <a16:creationId xmlns:a16="http://schemas.microsoft.com/office/drawing/2014/main" id="{5C132F80-A3BE-BB8E-AFA7-6FBF32FB243E}"/>
              </a:ext>
            </a:extLst>
          </p:cNvPr>
          <p:cNvSpPr txBox="1"/>
          <p:nvPr/>
        </p:nvSpPr>
        <p:spPr>
          <a:xfrm>
            <a:off x="212377" y="465698"/>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récriminaient</a:t>
            </a:r>
            <a:endParaRPr lang="fr-FR" dirty="0"/>
          </a:p>
        </p:txBody>
      </p:sp>
      <p:sp>
        <p:nvSpPr>
          <p:cNvPr id="3" name="Espace réservé du numéro de diapositive 2">
            <a:extLst>
              <a:ext uri="{FF2B5EF4-FFF2-40B4-BE49-F238E27FC236}">
                <a16:creationId xmlns:a16="http://schemas.microsoft.com/office/drawing/2014/main" id="{74AF4EB2-ADAC-1D35-1AE6-62091F63A35C}"/>
              </a:ext>
            </a:extLst>
          </p:cNvPr>
          <p:cNvSpPr>
            <a:spLocks noGrp="1"/>
          </p:cNvSpPr>
          <p:nvPr>
            <p:ph type="sldNum" sz="quarter" idx="12"/>
          </p:nvPr>
        </p:nvSpPr>
        <p:spPr/>
        <p:txBody>
          <a:bodyPr/>
          <a:lstStyle/>
          <a:p>
            <a:fld id="{CF70008A-A0B5-4A2F-AE10-819E4AFD28BB}" type="slidenum">
              <a:rPr lang="fr-FR" smtClean="0"/>
              <a:pPr/>
              <a:t>69</a:t>
            </a:fld>
            <a:endParaRPr lang="fr-FR"/>
          </a:p>
        </p:txBody>
      </p:sp>
      <p:pic>
        <p:nvPicPr>
          <p:cNvPr id="6" name="Image 5">
            <a:extLst>
              <a:ext uri="{FF2B5EF4-FFF2-40B4-BE49-F238E27FC236}">
                <a16:creationId xmlns:a16="http://schemas.microsoft.com/office/drawing/2014/main" id="{5C847BE8-2706-7594-F1A8-2DB95EDC29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9296" y="3288758"/>
            <a:ext cx="2770473" cy="3569242"/>
          </a:xfrm>
          <a:prstGeom prst="rect">
            <a:avLst/>
          </a:prstGeom>
        </p:spPr>
      </p:pic>
    </p:spTree>
    <p:extLst>
      <p:ext uri="{BB962C8B-B14F-4D97-AF65-F5344CB8AC3E}">
        <p14:creationId xmlns:p14="http://schemas.microsoft.com/office/powerpoint/2010/main" val="1478602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434311" y="502957"/>
            <a:ext cx="11346085" cy="949399"/>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effectLst/>
                <a:latin typeface="Times New Roman" panose="02020603050405020304" pitchFamily="18" charset="0"/>
                <a:ea typeface="Calibri" panose="020F0502020204030204" pitchFamily="34" charset="0"/>
              </a:rPr>
              <a:t>Cette maxime qui débute et conclue la parabole, forme ainsi une inclusion. </a:t>
            </a:r>
            <a:endParaRPr lang="fr-FR" sz="2800" dirty="0">
              <a:solidFill>
                <a:schemeClr val="tx1"/>
              </a:solidFill>
            </a:endParaRPr>
          </a:p>
        </p:txBody>
      </p:sp>
      <p:sp>
        <p:nvSpPr>
          <p:cNvPr id="7" name="Rectangle : coins arrondis 6">
            <a:extLst>
              <a:ext uri="{FF2B5EF4-FFF2-40B4-BE49-F238E27FC236}">
                <a16:creationId xmlns:a16="http://schemas.microsoft.com/office/drawing/2014/main" id="{58166140-8C29-5D2D-0629-A21A31684B72}"/>
              </a:ext>
            </a:extLst>
          </p:cNvPr>
          <p:cNvSpPr/>
          <p:nvPr/>
        </p:nvSpPr>
        <p:spPr>
          <a:xfrm>
            <a:off x="384004" y="1715959"/>
            <a:ext cx="11281498" cy="1511491"/>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Times New Roman" panose="02020603050405020304" pitchFamily="18" charset="0"/>
                <a:cs typeface="Times New Roman" panose="02020603050405020304" pitchFamily="18" charset="0"/>
              </a:rPr>
              <a:t>Après lecture de la parabole, on s’attendrait à une maxime concernant l’égalité du salaire pour tous. En fait, elle rappelle plutôt les versets 8 à 10, l’appel des derniers en premier et des premiers en dernier. </a:t>
            </a:r>
          </a:p>
        </p:txBody>
      </p:sp>
      <p:sp>
        <p:nvSpPr>
          <p:cNvPr id="16" name="Rectangle : coins arrondis 15">
            <a:extLst>
              <a:ext uri="{FF2B5EF4-FFF2-40B4-BE49-F238E27FC236}">
                <a16:creationId xmlns:a16="http://schemas.microsoft.com/office/drawing/2014/main" id="{91B4C6FD-8490-69EB-75F1-39F3A6C0DB54}"/>
              </a:ext>
            </a:extLst>
          </p:cNvPr>
          <p:cNvSpPr/>
          <p:nvPr/>
        </p:nvSpPr>
        <p:spPr>
          <a:xfrm>
            <a:off x="384004" y="3440097"/>
            <a:ext cx="11281498" cy="1346897"/>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Times New Roman" panose="02020603050405020304" pitchFamily="18" charset="0"/>
                <a:ea typeface="Calibri" panose="020F0502020204030204" pitchFamily="34" charset="0"/>
              </a:rPr>
              <a:t>Voilà la bizarrerie de cette parabole. </a:t>
            </a:r>
          </a:p>
          <a:p>
            <a:pPr algn="ctr"/>
            <a:r>
              <a:rPr lang="fr-FR" sz="2800" dirty="0">
                <a:solidFill>
                  <a:schemeClr val="tx1"/>
                </a:solidFill>
                <a:latin typeface="Times New Roman" panose="02020603050405020304" pitchFamily="18" charset="0"/>
                <a:ea typeface="Calibri" panose="020F0502020204030204" pitchFamily="34" charset="0"/>
              </a:rPr>
              <a:t>L’Evangile mettrait-il tout à l’envers ? </a:t>
            </a:r>
          </a:p>
        </p:txBody>
      </p:sp>
      <p:sp>
        <p:nvSpPr>
          <p:cNvPr id="8" name="Rectangle : coins arrondis 7">
            <a:extLst>
              <a:ext uri="{FF2B5EF4-FFF2-40B4-BE49-F238E27FC236}">
                <a16:creationId xmlns:a16="http://schemas.microsoft.com/office/drawing/2014/main" id="{0C6445FA-3280-9681-19B5-DB3150EA0BE9}"/>
              </a:ext>
            </a:extLst>
          </p:cNvPr>
          <p:cNvSpPr/>
          <p:nvPr/>
        </p:nvSpPr>
        <p:spPr>
          <a:xfrm>
            <a:off x="434311" y="5513034"/>
            <a:ext cx="11295778" cy="1048819"/>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solidFill>
                  <a:schemeClr val="tx1"/>
                </a:solidFill>
                <a:latin typeface="Times New Roman" panose="02020603050405020304" pitchFamily="18" charset="0"/>
                <a:cs typeface="Times New Roman" panose="02020603050405020304" pitchFamily="18" charset="0"/>
              </a:rPr>
              <a:t>Nous retrouverons cette expression à la fin de notre recherche et verrons si nous pouvons lui donner du sens.</a:t>
            </a:r>
            <a:endParaRPr lang="fr-FR" sz="3600" b="1" dirty="0">
              <a:solidFill>
                <a:schemeClr val="tx1"/>
              </a:solidFill>
            </a:endParaRPr>
          </a:p>
        </p:txBody>
      </p:sp>
      <p:sp>
        <p:nvSpPr>
          <p:cNvPr id="2" name="ZoneTexte 1">
            <a:extLst>
              <a:ext uri="{FF2B5EF4-FFF2-40B4-BE49-F238E27FC236}">
                <a16:creationId xmlns:a16="http://schemas.microsoft.com/office/drawing/2014/main" id="{65154DE8-2B04-F85D-6A98-36F947604AC3}"/>
              </a:ext>
            </a:extLst>
          </p:cNvPr>
          <p:cNvSpPr txBox="1"/>
          <p:nvPr/>
        </p:nvSpPr>
        <p:spPr>
          <a:xfrm>
            <a:off x="567484" y="22686"/>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Beaucoup de premiers seront derniers</a:t>
            </a:r>
            <a:endParaRPr lang="fr-FR" dirty="0"/>
          </a:p>
        </p:txBody>
      </p:sp>
      <p:sp>
        <p:nvSpPr>
          <p:cNvPr id="4" name="Espace réservé du numéro de diapositive 3">
            <a:extLst>
              <a:ext uri="{FF2B5EF4-FFF2-40B4-BE49-F238E27FC236}">
                <a16:creationId xmlns:a16="http://schemas.microsoft.com/office/drawing/2014/main" id="{CAAA5E10-12DD-4518-BB22-26EE2EFD000E}"/>
              </a:ext>
            </a:extLst>
          </p:cNvPr>
          <p:cNvSpPr>
            <a:spLocks noGrp="1"/>
          </p:cNvSpPr>
          <p:nvPr>
            <p:ph type="sldNum" sz="quarter" idx="12"/>
          </p:nvPr>
        </p:nvSpPr>
        <p:spPr/>
        <p:txBody>
          <a:bodyPr/>
          <a:lstStyle/>
          <a:p>
            <a:fld id="{CF70008A-A0B5-4A2F-AE10-819E4AFD28BB}" type="slidenum">
              <a:rPr lang="fr-FR" smtClean="0"/>
              <a:pPr/>
              <a:t>7</a:t>
            </a:fld>
            <a:endParaRPr lang="fr-FR"/>
          </a:p>
        </p:txBody>
      </p:sp>
      <p:pic>
        <p:nvPicPr>
          <p:cNvPr id="6" name="Image 5">
            <a:extLst>
              <a:ext uri="{FF2B5EF4-FFF2-40B4-BE49-F238E27FC236}">
                <a16:creationId xmlns:a16="http://schemas.microsoft.com/office/drawing/2014/main" id="{3534F7D5-5D80-2B7D-13E9-FA74FA63E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4567273" y="4506390"/>
            <a:ext cx="2850372" cy="1047138"/>
          </a:xfrm>
          <a:prstGeom prst="rect">
            <a:avLst/>
          </a:prstGeom>
        </p:spPr>
      </p:pic>
    </p:spTree>
    <p:extLst>
      <p:ext uri="{BB962C8B-B14F-4D97-AF65-F5344CB8AC3E}">
        <p14:creationId xmlns:p14="http://schemas.microsoft.com/office/powerpoint/2010/main" val="278903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39C7592-6982-04D6-68A0-115160E7CBF7}"/>
              </a:ext>
            </a:extLst>
          </p:cNvPr>
          <p:cNvSpPr txBox="1"/>
          <p:nvPr/>
        </p:nvSpPr>
        <p:spPr>
          <a:xfrm>
            <a:off x="-133851" y="267664"/>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récriminaient</a:t>
            </a:r>
            <a:endParaRPr lang="fr-FR" dirty="0"/>
          </a:p>
        </p:txBody>
      </p:sp>
      <p:sp>
        <p:nvSpPr>
          <p:cNvPr id="4" name="Rectangle : coins arrondis 3">
            <a:extLst>
              <a:ext uri="{FF2B5EF4-FFF2-40B4-BE49-F238E27FC236}">
                <a16:creationId xmlns:a16="http://schemas.microsoft.com/office/drawing/2014/main" id="{536170E1-6C82-A0F6-C1EF-7CEC73C9DFF9}"/>
              </a:ext>
            </a:extLst>
          </p:cNvPr>
          <p:cNvSpPr/>
          <p:nvPr/>
        </p:nvSpPr>
        <p:spPr>
          <a:xfrm>
            <a:off x="719090" y="936865"/>
            <a:ext cx="11294859" cy="1593897"/>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b="1" i="1" dirty="0">
                <a:solidFill>
                  <a:schemeClr val="tx1"/>
                </a:solidFill>
                <a:effectLst/>
                <a:latin typeface="Times New Roman" panose="02020603050405020304" pitchFamily="18" charset="0"/>
                <a:ea typeface="Calibri" panose="020F0502020204030204" pitchFamily="34" charset="0"/>
              </a:rPr>
              <a:t>Exode 15, 22-27 et 16, 1-36</a:t>
            </a:r>
            <a:r>
              <a:rPr lang="fr-FR" sz="2400" i="1" dirty="0">
                <a:effectLst/>
                <a:latin typeface="Times New Roman" panose="02020603050405020304" pitchFamily="18" charset="0"/>
                <a:ea typeface="Calibri" panose="020F0502020204030204" pitchFamily="34" charset="0"/>
              </a:rPr>
              <a:t>.</a:t>
            </a:r>
            <a:endParaRPr lang="fr-FR" sz="2000" i="1" dirty="0">
              <a:effectLst/>
              <a:latin typeface="Calibri" panose="020F0502020204030204" pitchFamily="34" charset="0"/>
              <a:ea typeface="Calibri" panose="020F0502020204030204" pitchFamily="34" charset="0"/>
            </a:endParaRPr>
          </a:p>
          <a:p>
            <a:pPr>
              <a:lnSpc>
                <a:spcPct val="115000"/>
              </a:lnSpc>
              <a:spcAft>
                <a:spcPts val="1000"/>
              </a:spcAft>
            </a:pPr>
            <a:r>
              <a:rPr lang="fr-FR" sz="2400" i="1" dirty="0">
                <a:solidFill>
                  <a:schemeClr val="tx1"/>
                </a:solidFill>
                <a:effectLst/>
                <a:latin typeface="Times New Roman" panose="02020603050405020304" pitchFamily="18" charset="0"/>
                <a:ea typeface="Calibri" panose="020F0502020204030204" pitchFamily="34" charset="0"/>
              </a:rPr>
              <a:t>Versets 7 et 12 : les Hébreux murmurent contre Moïse, ils regrettent d’avoir quitté l’Egypte… Dieu entend leurs murmures. </a:t>
            </a:r>
            <a:endParaRPr lang="fr-FR" sz="2000" i="1" dirty="0">
              <a:solidFill>
                <a:schemeClr val="tx1"/>
              </a:solidFill>
              <a:effectLst/>
              <a:latin typeface="Calibri" panose="020F0502020204030204" pitchFamily="34" charset="0"/>
              <a:ea typeface="Calibri" panose="020F0502020204030204" pitchFamily="34" charset="0"/>
            </a:endParaRPr>
          </a:p>
        </p:txBody>
      </p:sp>
      <p:sp>
        <p:nvSpPr>
          <p:cNvPr id="2" name="Rectangle : coins arrondis 1">
            <a:extLst>
              <a:ext uri="{FF2B5EF4-FFF2-40B4-BE49-F238E27FC236}">
                <a16:creationId xmlns:a16="http://schemas.microsoft.com/office/drawing/2014/main" id="{6FF29BB6-7C71-1420-7F9D-A514BD9F4DAA}"/>
              </a:ext>
            </a:extLst>
          </p:cNvPr>
          <p:cNvSpPr/>
          <p:nvPr/>
        </p:nvSpPr>
        <p:spPr>
          <a:xfrm>
            <a:off x="719090" y="2721054"/>
            <a:ext cx="11294859" cy="1021474"/>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b="1" i="1" dirty="0">
                <a:solidFill>
                  <a:schemeClr val="tx1"/>
                </a:solidFill>
                <a:effectLst/>
                <a:latin typeface="Times New Roman" panose="02020603050405020304" pitchFamily="18" charset="0"/>
                <a:ea typeface="Calibri" panose="020F0502020204030204" pitchFamily="34" charset="0"/>
              </a:rPr>
              <a:t>Nombres 14, 27</a:t>
            </a:r>
            <a:r>
              <a:rPr lang="fr-FR" sz="2400" i="1" dirty="0">
                <a:solidFill>
                  <a:schemeClr val="tx1"/>
                </a:solidFill>
                <a:effectLst/>
                <a:latin typeface="Times New Roman" panose="02020603050405020304" pitchFamily="18" charset="0"/>
                <a:ea typeface="Calibri" panose="020F0502020204030204" pitchFamily="34" charset="0"/>
              </a:rPr>
              <a:t>« Jusques à quand cette communauté perverse qui murmure contre moi ? J'ai entendu les plaintes que murmurent contre moi les Israélites. »</a:t>
            </a:r>
            <a:endParaRPr lang="fr-FR" sz="2000" i="1" dirty="0">
              <a:solidFill>
                <a:schemeClr val="tx1"/>
              </a:solidFill>
              <a:effectLst/>
              <a:latin typeface="Calibri" panose="020F0502020204030204" pitchFamily="34" charset="0"/>
              <a:ea typeface="Calibri" panose="020F0502020204030204" pitchFamily="34" charset="0"/>
            </a:endParaRPr>
          </a:p>
        </p:txBody>
      </p:sp>
      <p:sp>
        <p:nvSpPr>
          <p:cNvPr id="3" name="Rectangle : coins arrondis 2">
            <a:extLst>
              <a:ext uri="{FF2B5EF4-FFF2-40B4-BE49-F238E27FC236}">
                <a16:creationId xmlns:a16="http://schemas.microsoft.com/office/drawing/2014/main" id="{203685B7-5C8C-BB6C-99A4-7B8E23CDB610}"/>
              </a:ext>
            </a:extLst>
          </p:cNvPr>
          <p:cNvSpPr/>
          <p:nvPr/>
        </p:nvSpPr>
        <p:spPr>
          <a:xfrm>
            <a:off x="719090" y="4027977"/>
            <a:ext cx="11294859" cy="1039988"/>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b="1" i="1" dirty="0">
                <a:solidFill>
                  <a:schemeClr val="tx1"/>
                </a:solidFill>
                <a:effectLst/>
                <a:latin typeface="Times New Roman" panose="02020603050405020304" pitchFamily="18" charset="0"/>
                <a:ea typeface="Calibri" panose="020F0502020204030204" pitchFamily="34" charset="0"/>
              </a:rPr>
              <a:t>Psaume 18, 15 </a:t>
            </a:r>
            <a:r>
              <a:rPr lang="fr-FR" sz="2400" i="1" dirty="0">
                <a:solidFill>
                  <a:schemeClr val="tx1"/>
                </a:solidFill>
                <a:effectLst/>
                <a:latin typeface="Times New Roman" panose="02020603050405020304" pitchFamily="18" charset="0"/>
                <a:ea typeface="Calibri" panose="020F0502020204030204" pitchFamily="34" charset="0"/>
              </a:rPr>
              <a:t>Accueille les paroles de ma bouche, le murmure de mon cœur ; qu'ils parviennent devant toi, Seigneur, mon rocher, mon défenseur !. </a:t>
            </a:r>
            <a:endParaRPr lang="fr-FR" sz="2000" i="1" dirty="0">
              <a:solidFill>
                <a:schemeClr val="tx1"/>
              </a:solidFill>
              <a:effectLst/>
              <a:latin typeface="Calibri" panose="020F0502020204030204" pitchFamily="34" charset="0"/>
              <a:ea typeface="Calibri" panose="020F0502020204030204" pitchFamily="34" charset="0"/>
            </a:endParaRPr>
          </a:p>
        </p:txBody>
      </p:sp>
      <p:sp>
        <p:nvSpPr>
          <p:cNvPr id="5" name="Rectangle : coins arrondis 4">
            <a:extLst>
              <a:ext uri="{FF2B5EF4-FFF2-40B4-BE49-F238E27FC236}">
                <a16:creationId xmlns:a16="http://schemas.microsoft.com/office/drawing/2014/main" id="{8BDC7345-F704-3B2E-5DC7-B52E1FC89B83}"/>
              </a:ext>
            </a:extLst>
          </p:cNvPr>
          <p:cNvSpPr/>
          <p:nvPr/>
        </p:nvSpPr>
        <p:spPr>
          <a:xfrm>
            <a:off x="719091" y="5258257"/>
            <a:ext cx="11294858" cy="1098093"/>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b="1" i="1" dirty="0">
                <a:solidFill>
                  <a:schemeClr val="tx1"/>
                </a:solidFill>
                <a:effectLst/>
                <a:latin typeface="Times New Roman" panose="02020603050405020304" pitchFamily="18" charset="0"/>
                <a:ea typeface="Calibri" panose="020F0502020204030204" pitchFamily="34" charset="0"/>
              </a:rPr>
              <a:t>Luc 19, 07</a:t>
            </a:r>
            <a:r>
              <a:rPr lang="fr-FR" sz="2400" i="1" dirty="0">
                <a:solidFill>
                  <a:schemeClr val="tx1"/>
                </a:solidFill>
                <a:effectLst/>
                <a:latin typeface="Times New Roman" panose="02020603050405020304" pitchFamily="18" charset="0"/>
                <a:ea typeface="Calibri" panose="020F0502020204030204" pitchFamily="34" charset="0"/>
              </a:rPr>
              <a:t> </a:t>
            </a:r>
            <a:r>
              <a:rPr lang="fr-FR" sz="2400" dirty="0">
                <a:solidFill>
                  <a:schemeClr val="tx1"/>
                </a:solidFill>
                <a:effectLst/>
                <a:latin typeface="Times New Roman" panose="02020603050405020304" pitchFamily="18" charset="0"/>
                <a:ea typeface="Calibri" panose="020F0502020204030204" pitchFamily="34" charset="0"/>
              </a:rPr>
              <a:t>« </a:t>
            </a:r>
            <a:r>
              <a:rPr lang="fr-FR" sz="2400" i="1" dirty="0">
                <a:solidFill>
                  <a:schemeClr val="tx1"/>
                </a:solidFill>
                <a:effectLst/>
                <a:latin typeface="Times New Roman" panose="02020603050405020304" pitchFamily="18" charset="0"/>
                <a:ea typeface="Calibri" panose="020F0502020204030204" pitchFamily="34" charset="0"/>
              </a:rPr>
              <a:t>Voyant cela, tous récriminaient : « Il est allé loger chez un homme </a:t>
            </a:r>
            <a:r>
              <a:rPr lang="fr-FR" sz="2400" i="1" baseline="30000" dirty="0" err="1">
                <a:solidFill>
                  <a:schemeClr val="tx1"/>
                </a:solidFill>
                <a:effectLst/>
                <a:latin typeface="Times New Roman" panose="02020603050405020304" pitchFamily="18" charset="0"/>
                <a:ea typeface="Calibri" panose="020F0502020204030204" pitchFamily="34" charset="0"/>
              </a:rPr>
              <a:t>zachée</a:t>
            </a:r>
            <a:r>
              <a:rPr lang="fr-FR" sz="2400" i="1" dirty="0">
                <a:solidFill>
                  <a:schemeClr val="tx1"/>
                </a:solidFill>
                <a:effectLst/>
                <a:latin typeface="Times New Roman" panose="02020603050405020304" pitchFamily="18" charset="0"/>
                <a:ea typeface="Calibri" panose="020F0502020204030204" pitchFamily="34" charset="0"/>
              </a:rPr>
              <a:t> qui est un pécheur. »</a:t>
            </a:r>
            <a:endParaRPr lang="fr-FR" sz="2000" i="1" dirty="0">
              <a:solidFill>
                <a:schemeClr val="tx1"/>
              </a:solidFill>
              <a:effectLst/>
              <a:latin typeface="Calibri" panose="020F0502020204030204" pitchFamily="34" charset="0"/>
              <a:ea typeface="Calibri" panose="020F0502020204030204" pitchFamily="34" charset="0"/>
            </a:endParaRPr>
          </a:p>
        </p:txBody>
      </p:sp>
      <p:sp>
        <p:nvSpPr>
          <p:cNvPr id="7" name="Espace réservé du numéro de diapositive 6">
            <a:extLst>
              <a:ext uri="{FF2B5EF4-FFF2-40B4-BE49-F238E27FC236}">
                <a16:creationId xmlns:a16="http://schemas.microsoft.com/office/drawing/2014/main" id="{46BE8E5C-03EB-B23D-CDA3-0DC4C68FD9DA}"/>
              </a:ext>
            </a:extLst>
          </p:cNvPr>
          <p:cNvSpPr>
            <a:spLocks noGrp="1"/>
          </p:cNvSpPr>
          <p:nvPr>
            <p:ph type="sldNum" sz="quarter" idx="12"/>
          </p:nvPr>
        </p:nvSpPr>
        <p:spPr/>
        <p:txBody>
          <a:bodyPr/>
          <a:lstStyle/>
          <a:p>
            <a:fld id="{CF70008A-A0B5-4A2F-AE10-819E4AFD28BB}" type="slidenum">
              <a:rPr lang="fr-FR" smtClean="0"/>
              <a:pPr/>
              <a:t>70</a:t>
            </a:fld>
            <a:endParaRPr lang="fr-FR"/>
          </a:p>
        </p:txBody>
      </p:sp>
    </p:spTree>
    <p:extLst>
      <p:ext uri="{BB962C8B-B14F-4D97-AF65-F5344CB8AC3E}">
        <p14:creationId xmlns:p14="http://schemas.microsoft.com/office/powerpoint/2010/main" val="27474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420953" y="944601"/>
            <a:ext cx="11477340" cy="120466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400" dirty="0">
                <a:solidFill>
                  <a:srgbClr val="000000"/>
                </a:solidFill>
                <a:effectLst/>
                <a:latin typeface="Times New Roman" panose="02020603050405020304" pitchFamily="18" charset="0"/>
                <a:ea typeface="Calibri" panose="020F0502020204030204" pitchFamily="34" charset="0"/>
              </a:rPr>
              <a:t>Dieu entend les colères de son peuple. Il est en relation avec lui, avec nous.</a:t>
            </a:r>
          </a:p>
        </p:txBody>
      </p:sp>
      <p:sp>
        <p:nvSpPr>
          <p:cNvPr id="5" name="ZoneTexte 4">
            <a:extLst>
              <a:ext uri="{FF2B5EF4-FFF2-40B4-BE49-F238E27FC236}">
                <a16:creationId xmlns:a16="http://schemas.microsoft.com/office/drawing/2014/main" id="{8E890693-8868-7D28-9EDB-5429D8158D24}"/>
              </a:ext>
            </a:extLst>
          </p:cNvPr>
          <p:cNvSpPr txBox="1"/>
          <p:nvPr/>
        </p:nvSpPr>
        <p:spPr>
          <a:xfrm>
            <a:off x="-399494" y="318205"/>
            <a:ext cx="4679218"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récriminaient</a:t>
            </a:r>
            <a:endParaRPr lang="fr-FR" dirty="0"/>
          </a:p>
        </p:txBody>
      </p:sp>
      <p:sp>
        <p:nvSpPr>
          <p:cNvPr id="2" name="Rectangle : coins arrondis 1">
            <a:extLst>
              <a:ext uri="{FF2B5EF4-FFF2-40B4-BE49-F238E27FC236}">
                <a16:creationId xmlns:a16="http://schemas.microsoft.com/office/drawing/2014/main" id="{F4994469-8121-21C7-0AEA-75F29A9F1C62}"/>
              </a:ext>
            </a:extLst>
          </p:cNvPr>
          <p:cNvSpPr/>
          <p:nvPr/>
        </p:nvSpPr>
        <p:spPr>
          <a:xfrm>
            <a:off x="357330" y="2499543"/>
            <a:ext cx="11477340" cy="120466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400" dirty="0">
                <a:solidFill>
                  <a:srgbClr val="000000"/>
                </a:solidFill>
                <a:effectLst/>
                <a:latin typeface="Times New Roman" panose="02020603050405020304" pitchFamily="18" charset="0"/>
                <a:ea typeface="Calibri" panose="020F0502020204030204" pitchFamily="34" charset="0"/>
              </a:rPr>
              <a:t>Il peut aussi les provoquer… peut-être pour nous faire réagir et nous dévoiler son projet… comme dans les psaumes..</a:t>
            </a:r>
          </a:p>
        </p:txBody>
      </p:sp>
      <p:sp>
        <p:nvSpPr>
          <p:cNvPr id="4" name="Rectangle : coins arrondis 3">
            <a:extLst>
              <a:ext uri="{FF2B5EF4-FFF2-40B4-BE49-F238E27FC236}">
                <a16:creationId xmlns:a16="http://schemas.microsoft.com/office/drawing/2014/main" id="{93287E94-7B1A-AED1-5EB9-4BEDA3962BDF}"/>
              </a:ext>
            </a:extLst>
          </p:cNvPr>
          <p:cNvSpPr/>
          <p:nvPr/>
        </p:nvSpPr>
        <p:spPr>
          <a:xfrm>
            <a:off x="357330" y="4455424"/>
            <a:ext cx="11414884" cy="1386083"/>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400" dirty="0">
                <a:solidFill>
                  <a:srgbClr val="000000"/>
                </a:solidFill>
                <a:latin typeface="Times New Roman" panose="02020603050405020304" pitchFamily="18" charset="0"/>
                <a:ea typeface="Calibri" panose="020F0502020204030204" pitchFamily="34" charset="0"/>
              </a:rPr>
              <a:t>Quand murmurons-nous ? Contre Dieu ? </a:t>
            </a:r>
          </a:p>
          <a:p>
            <a:pPr algn="ctr">
              <a:lnSpc>
                <a:spcPct val="115000"/>
              </a:lnSpc>
              <a:spcAft>
                <a:spcPts val="1000"/>
              </a:spcAft>
            </a:pPr>
            <a:r>
              <a:rPr lang="fr-FR" sz="2400" dirty="0">
                <a:solidFill>
                  <a:srgbClr val="000000"/>
                </a:solidFill>
                <a:latin typeface="Times New Roman" panose="02020603050405020304" pitchFamily="18" charset="0"/>
                <a:ea typeface="Calibri" panose="020F0502020204030204" pitchFamily="34" charset="0"/>
              </a:rPr>
              <a:t>Présentons-nous nos murmures au Seigneur pour qu’il les accueille ? </a:t>
            </a:r>
          </a:p>
        </p:txBody>
      </p:sp>
      <p:sp>
        <p:nvSpPr>
          <p:cNvPr id="6" name="Espace réservé du numéro de diapositive 5">
            <a:extLst>
              <a:ext uri="{FF2B5EF4-FFF2-40B4-BE49-F238E27FC236}">
                <a16:creationId xmlns:a16="http://schemas.microsoft.com/office/drawing/2014/main" id="{DCD5EB75-FEDA-10CE-BA3C-297F84C11F76}"/>
              </a:ext>
            </a:extLst>
          </p:cNvPr>
          <p:cNvSpPr>
            <a:spLocks noGrp="1"/>
          </p:cNvSpPr>
          <p:nvPr>
            <p:ph type="sldNum" sz="quarter" idx="12"/>
          </p:nvPr>
        </p:nvSpPr>
        <p:spPr/>
        <p:txBody>
          <a:bodyPr/>
          <a:lstStyle/>
          <a:p>
            <a:fld id="{CF70008A-A0B5-4A2F-AE10-819E4AFD28BB}" type="slidenum">
              <a:rPr lang="fr-FR" smtClean="0"/>
              <a:pPr/>
              <a:t>71</a:t>
            </a:fld>
            <a:endParaRPr lang="fr-FR"/>
          </a:p>
        </p:txBody>
      </p:sp>
      <p:pic>
        <p:nvPicPr>
          <p:cNvPr id="7" name="Image 6">
            <a:extLst>
              <a:ext uri="{FF2B5EF4-FFF2-40B4-BE49-F238E27FC236}">
                <a16:creationId xmlns:a16="http://schemas.microsoft.com/office/drawing/2014/main" id="{4A7E6DFB-E04C-3780-F34F-56E3EEDFB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4617" y="4518734"/>
            <a:ext cx="1709783" cy="2202741"/>
          </a:xfrm>
          <a:prstGeom prst="rect">
            <a:avLst/>
          </a:prstGeom>
        </p:spPr>
      </p:pic>
    </p:spTree>
    <p:extLst>
      <p:ext uri="{BB962C8B-B14F-4D97-AF65-F5344CB8AC3E}">
        <p14:creationId xmlns:p14="http://schemas.microsoft.com/office/powerpoint/2010/main" val="164614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8C81BA0-625D-4C28-B175-DDFE41C4902B}"/>
              </a:ext>
            </a:extLst>
          </p:cNvPr>
          <p:cNvSpPr/>
          <p:nvPr/>
        </p:nvSpPr>
        <p:spPr>
          <a:xfrm>
            <a:off x="1012055" y="2358876"/>
            <a:ext cx="10520038" cy="1253317"/>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rgbClr val="BF2329"/>
                </a:solidFill>
                <a:effectLst/>
                <a:latin typeface="Times New Roman" panose="02020603050405020304" pitchFamily="18" charset="0"/>
                <a:ea typeface="Times New Roman" panose="02020603050405020304" pitchFamily="18" charset="0"/>
              </a:rPr>
              <a:t>13</a:t>
            </a:r>
            <a:r>
              <a:rPr lang="fr-FR" sz="2800" dirty="0">
                <a:solidFill>
                  <a:srgbClr val="333333"/>
                </a:solidFill>
                <a:effectLst/>
                <a:latin typeface="Times New Roman" panose="02020603050405020304" pitchFamily="18" charset="0"/>
                <a:ea typeface="Times New Roman" panose="02020603050405020304" pitchFamily="18" charset="0"/>
              </a:rPr>
              <a:t> Mais le maître répondit à l’un d’entre eux : “</a:t>
            </a:r>
            <a:r>
              <a:rPr lang="fr-FR" sz="2800" dirty="0">
                <a:solidFill>
                  <a:schemeClr val="tx1"/>
                </a:solidFill>
                <a:effectLst/>
                <a:latin typeface="Times New Roman" panose="02020603050405020304" pitchFamily="18" charset="0"/>
                <a:ea typeface="Times New Roman" panose="02020603050405020304" pitchFamily="18" charset="0"/>
              </a:rPr>
              <a:t>Mon ami, </a:t>
            </a:r>
            <a:r>
              <a:rPr lang="fr-FR" sz="2800" dirty="0">
                <a:solidFill>
                  <a:srgbClr val="333333"/>
                </a:solidFill>
                <a:effectLst/>
                <a:latin typeface="Times New Roman" panose="02020603050405020304" pitchFamily="18" charset="0"/>
                <a:ea typeface="Times New Roman" panose="02020603050405020304" pitchFamily="18" charset="0"/>
              </a:rPr>
              <a:t>je ne suis pas injuste envers toi. N’as-tu pas été d’accord avec moi pour un denier ?</a:t>
            </a:r>
            <a:endParaRPr lang="fr-FR" sz="2800" dirty="0">
              <a:effectLst/>
              <a:latin typeface="Times New Roman" panose="02020603050405020304" pitchFamily="18" charset="0"/>
              <a:ea typeface="Times New Roman" panose="02020603050405020304" pitchFamily="18" charset="0"/>
            </a:endParaRPr>
          </a:p>
        </p:txBody>
      </p:sp>
      <p:sp>
        <p:nvSpPr>
          <p:cNvPr id="6" name="Rectangle : coins arrondis 5">
            <a:extLst>
              <a:ext uri="{FF2B5EF4-FFF2-40B4-BE49-F238E27FC236}">
                <a16:creationId xmlns:a16="http://schemas.microsoft.com/office/drawing/2014/main" id="{F920280B-087D-4E9F-E810-941751A9AC7B}"/>
              </a:ext>
            </a:extLst>
          </p:cNvPr>
          <p:cNvSpPr/>
          <p:nvPr/>
        </p:nvSpPr>
        <p:spPr>
          <a:xfrm>
            <a:off x="1012055" y="3799345"/>
            <a:ext cx="10591060" cy="1253317"/>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rgbClr val="BF2329"/>
                </a:solidFill>
                <a:effectLst/>
                <a:latin typeface="Times New Roman" panose="02020603050405020304" pitchFamily="18" charset="0"/>
                <a:ea typeface="Times New Roman" panose="02020603050405020304" pitchFamily="18" charset="0"/>
              </a:rPr>
              <a:t>14</a:t>
            </a:r>
            <a:r>
              <a:rPr lang="fr-FR" sz="2800" dirty="0">
                <a:solidFill>
                  <a:srgbClr val="333333"/>
                </a:solidFill>
                <a:effectLst/>
                <a:latin typeface="Times New Roman" panose="02020603050405020304" pitchFamily="18" charset="0"/>
                <a:ea typeface="Times New Roman" panose="02020603050405020304" pitchFamily="18" charset="0"/>
              </a:rPr>
              <a:t> Prends ce qui te revient, et va-t’en. Je veux donner au dernier venu autant qu’à toi :</a:t>
            </a:r>
            <a:endParaRPr lang="fr-FR" sz="2800" dirty="0">
              <a:effectLst/>
              <a:latin typeface="Times New Roman" panose="02020603050405020304" pitchFamily="18" charset="0"/>
              <a:ea typeface="Times New Roman" panose="02020603050405020304" pitchFamily="18" charset="0"/>
            </a:endParaRPr>
          </a:p>
        </p:txBody>
      </p:sp>
      <p:pic>
        <p:nvPicPr>
          <p:cNvPr id="3" name="Image 2">
            <a:extLst>
              <a:ext uri="{FF2B5EF4-FFF2-40B4-BE49-F238E27FC236}">
                <a16:creationId xmlns:a16="http://schemas.microsoft.com/office/drawing/2014/main" id="{9DA1F081-8AB1-1859-7FB3-BE2299FB36A5}"/>
              </a:ext>
            </a:extLst>
          </p:cNvPr>
          <p:cNvPicPr>
            <a:picLocks noChangeAspect="1"/>
          </p:cNvPicPr>
          <p:nvPr/>
        </p:nvPicPr>
        <p:blipFill>
          <a:blip r:embed="rId2"/>
          <a:stretch>
            <a:fillRect/>
          </a:stretch>
        </p:blipFill>
        <p:spPr>
          <a:xfrm>
            <a:off x="5108151" y="150920"/>
            <a:ext cx="1529083" cy="2296823"/>
          </a:xfrm>
          <a:prstGeom prst="rect">
            <a:avLst/>
          </a:prstGeom>
        </p:spPr>
      </p:pic>
      <p:sp>
        <p:nvSpPr>
          <p:cNvPr id="5" name="Rectangle : coins arrondis 4">
            <a:extLst>
              <a:ext uri="{FF2B5EF4-FFF2-40B4-BE49-F238E27FC236}">
                <a16:creationId xmlns:a16="http://schemas.microsoft.com/office/drawing/2014/main" id="{D325A88F-4EB8-9B49-62D5-4E4B1BEDC2B5}"/>
              </a:ext>
            </a:extLst>
          </p:cNvPr>
          <p:cNvSpPr/>
          <p:nvPr/>
        </p:nvSpPr>
        <p:spPr>
          <a:xfrm>
            <a:off x="1012055" y="5285595"/>
            <a:ext cx="10591060" cy="1253317"/>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rgbClr val="BF2329"/>
                </a:solidFill>
                <a:effectLst/>
                <a:latin typeface="Calibri" panose="020F0502020204030204" pitchFamily="34" charset="0"/>
                <a:ea typeface="Calibri" panose="020F0502020204030204" pitchFamily="34" charset="0"/>
              </a:rPr>
              <a:t>15</a:t>
            </a:r>
            <a:r>
              <a:rPr lang="fr-FR" sz="2800" dirty="0">
                <a:solidFill>
                  <a:srgbClr val="333333"/>
                </a:solidFill>
                <a:effectLst/>
                <a:latin typeface="Calibri" panose="020F0502020204030204" pitchFamily="34" charset="0"/>
                <a:ea typeface="Calibri" panose="020F0502020204030204" pitchFamily="34" charset="0"/>
              </a:rPr>
              <a:t> n’ai-je pas le droit de faire ce que je veux de mes biens ? Ou alors </a:t>
            </a:r>
            <a:r>
              <a:rPr lang="fr-FR" sz="2800" dirty="0">
                <a:solidFill>
                  <a:schemeClr val="tx1"/>
                </a:solidFill>
                <a:effectLst/>
                <a:latin typeface="Calibri" panose="020F0502020204030204" pitchFamily="34" charset="0"/>
                <a:ea typeface="Calibri" panose="020F0502020204030204" pitchFamily="34" charset="0"/>
              </a:rPr>
              <a:t>ton regard </a:t>
            </a:r>
            <a:r>
              <a:rPr lang="fr-FR" sz="2800" baseline="30000" dirty="0">
                <a:solidFill>
                  <a:schemeClr val="tx1"/>
                </a:solidFill>
                <a:effectLst/>
                <a:latin typeface="Calibri" panose="020F0502020204030204" pitchFamily="34" charset="0"/>
                <a:ea typeface="Calibri" panose="020F0502020204030204" pitchFamily="34" charset="0"/>
              </a:rPr>
              <a:t>(œil)</a:t>
            </a:r>
            <a:r>
              <a:rPr lang="fr-FR" sz="2800" dirty="0">
                <a:solidFill>
                  <a:schemeClr val="tx1"/>
                </a:solidFill>
                <a:effectLst/>
                <a:latin typeface="Calibri" panose="020F0502020204030204" pitchFamily="34" charset="0"/>
                <a:ea typeface="Calibri" panose="020F0502020204030204" pitchFamily="34" charset="0"/>
              </a:rPr>
              <a:t> est-il mauvais parce que moi, je suis bon ?”</a:t>
            </a:r>
            <a:endParaRPr lang="fr-FR" sz="2800" dirty="0">
              <a:solidFill>
                <a:schemeClr val="tx1"/>
              </a:solidFill>
              <a:effectLst/>
              <a:latin typeface="Times New Roman" panose="02020603050405020304" pitchFamily="18" charset="0"/>
              <a:ea typeface="Times New Roman" panose="02020603050405020304" pitchFamily="18" charset="0"/>
            </a:endParaRPr>
          </a:p>
        </p:txBody>
      </p:sp>
      <p:sp>
        <p:nvSpPr>
          <p:cNvPr id="2" name="Espace réservé du numéro de diapositive 1">
            <a:extLst>
              <a:ext uri="{FF2B5EF4-FFF2-40B4-BE49-F238E27FC236}">
                <a16:creationId xmlns:a16="http://schemas.microsoft.com/office/drawing/2014/main" id="{E6443C27-E282-85D4-8CAB-88845DC2A739}"/>
              </a:ext>
            </a:extLst>
          </p:cNvPr>
          <p:cNvSpPr>
            <a:spLocks noGrp="1"/>
          </p:cNvSpPr>
          <p:nvPr>
            <p:ph type="sldNum" sz="quarter" idx="12"/>
          </p:nvPr>
        </p:nvSpPr>
        <p:spPr/>
        <p:txBody>
          <a:bodyPr/>
          <a:lstStyle/>
          <a:p>
            <a:fld id="{CF70008A-A0B5-4A2F-AE10-819E4AFD28BB}" type="slidenum">
              <a:rPr lang="fr-FR" smtClean="0"/>
              <a:pPr/>
              <a:t>72</a:t>
            </a:fld>
            <a:endParaRPr lang="fr-FR"/>
          </a:p>
        </p:txBody>
      </p:sp>
    </p:spTree>
    <p:extLst>
      <p:ext uri="{BB962C8B-B14F-4D97-AF65-F5344CB8AC3E}">
        <p14:creationId xmlns:p14="http://schemas.microsoft.com/office/powerpoint/2010/main" val="311448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1706164" y="1869737"/>
            <a:ext cx="8521832" cy="200388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err="1">
                <a:solidFill>
                  <a:schemeClr val="tx1"/>
                </a:solidFill>
                <a:latin typeface="Times New Roman" panose="02020603050405020304" pitchFamily="18" charset="0"/>
                <a:cs typeface="Times New Roman" panose="02020603050405020304" pitchFamily="18" charset="0"/>
              </a:rPr>
              <a:t>Etaïros</a:t>
            </a:r>
            <a:r>
              <a:rPr lang="fr-FR" sz="2800" dirty="0">
                <a:solidFill>
                  <a:schemeClr val="tx1"/>
                </a:solidFill>
                <a:latin typeface="Times New Roman" panose="02020603050405020304" pitchFamily="18" charset="0"/>
                <a:cs typeface="Times New Roman" panose="02020603050405020304" pitchFamily="18" charset="0"/>
              </a:rPr>
              <a:t> : compagnon, ami, camarade. La plupart des traductions donnent ami, mon ami. </a:t>
            </a:r>
          </a:p>
        </p:txBody>
      </p:sp>
      <p:sp>
        <p:nvSpPr>
          <p:cNvPr id="2" name="ZoneTexte 1">
            <a:extLst>
              <a:ext uri="{FF2B5EF4-FFF2-40B4-BE49-F238E27FC236}">
                <a16:creationId xmlns:a16="http://schemas.microsoft.com/office/drawing/2014/main" id="{5C132F80-A3BE-BB8E-AFA7-6FBF32FB243E}"/>
              </a:ext>
            </a:extLst>
          </p:cNvPr>
          <p:cNvSpPr txBox="1"/>
          <p:nvPr/>
        </p:nvSpPr>
        <p:spPr>
          <a:xfrm>
            <a:off x="274521" y="447943"/>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mon ami</a:t>
            </a:r>
            <a:endParaRPr lang="fr-FR" dirty="0"/>
          </a:p>
        </p:txBody>
      </p:sp>
      <p:sp>
        <p:nvSpPr>
          <p:cNvPr id="3" name="Espace réservé du numéro de diapositive 2">
            <a:extLst>
              <a:ext uri="{FF2B5EF4-FFF2-40B4-BE49-F238E27FC236}">
                <a16:creationId xmlns:a16="http://schemas.microsoft.com/office/drawing/2014/main" id="{F399680E-D076-5AB4-7208-F05B5198634D}"/>
              </a:ext>
            </a:extLst>
          </p:cNvPr>
          <p:cNvSpPr>
            <a:spLocks noGrp="1"/>
          </p:cNvSpPr>
          <p:nvPr>
            <p:ph type="sldNum" sz="quarter" idx="12"/>
          </p:nvPr>
        </p:nvSpPr>
        <p:spPr/>
        <p:txBody>
          <a:bodyPr/>
          <a:lstStyle/>
          <a:p>
            <a:fld id="{CF70008A-A0B5-4A2F-AE10-819E4AFD28BB}" type="slidenum">
              <a:rPr lang="fr-FR" smtClean="0"/>
              <a:pPr/>
              <a:t>73</a:t>
            </a:fld>
            <a:endParaRPr lang="fr-FR"/>
          </a:p>
        </p:txBody>
      </p:sp>
      <p:pic>
        <p:nvPicPr>
          <p:cNvPr id="6" name="Image 5">
            <a:extLst>
              <a:ext uri="{FF2B5EF4-FFF2-40B4-BE49-F238E27FC236}">
                <a16:creationId xmlns:a16="http://schemas.microsoft.com/office/drawing/2014/main" id="{A0CF997F-E53B-A3D7-406D-200D63A79D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4438" y="3993203"/>
            <a:ext cx="2075692" cy="1694691"/>
          </a:xfrm>
          <a:prstGeom prst="rect">
            <a:avLst/>
          </a:prstGeom>
        </p:spPr>
      </p:pic>
    </p:spTree>
    <p:extLst>
      <p:ext uri="{BB962C8B-B14F-4D97-AF65-F5344CB8AC3E}">
        <p14:creationId xmlns:p14="http://schemas.microsoft.com/office/powerpoint/2010/main" val="26274026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39C7592-6982-04D6-68A0-115160E7CBF7}"/>
              </a:ext>
            </a:extLst>
          </p:cNvPr>
          <p:cNvSpPr txBox="1"/>
          <p:nvPr/>
        </p:nvSpPr>
        <p:spPr>
          <a:xfrm>
            <a:off x="-133851" y="267664"/>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mon ami</a:t>
            </a:r>
            <a:endParaRPr lang="fr-FR" dirty="0"/>
          </a:p>
        </p:txBody>
      </p:sp>
      <p:sp>
        <p:nvSpPr>
          <p:cNvPr id="2" name="Rectangle : coins arrondis 1">
            <a:extLst>
              <a:ext uri="{FF2B5EF4-FFF2-40B4-BE49-F238E27FC236}">
                <a16:creationId xmlns:a16="http://schemas.microsoft.com/office/drawing/2014/main" id="{6FF29BB6-7C71-1420-7F9D-A514BD9F4DAA}"/>
              </a:ext>
            </a:extLst>
          </p:cNvPr>
          <p:cNvSpPr/>
          <p:nvPr/>
        </p:nvSpPr>
        <p:spPr>
          <a:xfrm>
            <a:off x="914130" y="1640038"/>
            <a:ext cx="10973340" cy="907801"/>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b="1" i="1" dirty="0">
                <a:solidFill>
                  <a:schemeClr val="tx1"/>
                </a:solidFill>
                <a:effectLst/>
                <a:latin typeface="Times New Roman" panose="02020603050405020304" pitchFamily="18" charset="0"/>
                <a:ea typeface="Calibri" panose="020F0502020204030204" pitchFamily="34" charset="0"/>
              </a:rPr>
              <a:t>Jean 15, 14</a:t>
            </a:r>
            <a:r>
              <a:rPr lang="fr-FR" sz="2400" b="1" dirty="0">
                <a:solidFill>
                  <a:schemeClr val="tx1"/>
                </a:solidFill>
                <a:effectLst/>
                <a:latin typeface="Times New Roman" panose="02020603050405020304" pitchFamily="18" charset="0"/>
                <a:ea typeface="Calibri" panose="020F0502020204030204" pitchFamily="34" charset="0"/>
              </a:rPr>
              <a:t> </a:t>
            </a:r>
            <a:r>
              <a:rPr lang="fr-FR" sz="2400" i="1" dirty="0">
                <a:solidFill>
                  <a:schemeClr val="tx1"/>
                </a:solidFill>
                <a:effectLst/>
                <a:latin typeface="Times New Roman" panose="02020603050405020304" pitchFamily="18" charset="0"/>
                <a:ea typeface="Calibri" panose="020F0502020204030204" pitchFamily="34" charset="0"/>
              </a:rPr>
              <a:t>Je vous appelle mes amis (Philos). </a:t>
            </a:r>
            <a:endParaRPr lang="fr-FR" sz="2000" i="1" dirty="0">
              <a:solidFill>
                <a:schemeClr val="tx1"/>
              </a:solidFill>
              <a:effectLst/>
              <a:latin typeface="Calibri" panose="020F0502020204030204" pitchFamily="34" charset="0"/>
              <a:ea typeface="Calibri" panose="020F0502020204030204" pitchFamily="34" charset="0"/>
            </a:endParaRPr>
          </a:p>
        </p:txBody>
      </p:sp>
      <p:sp>
        <p:nvSpPr>
          <p:cNvPr id="3" name="Rectangle : coins arrondis 2">
            <a:extLst>
              <a:ext uri="{FF2B5EF4-FFF2-40B4-BE49-F238E27FC236}">
                <a16:creationId xmlns:a16="http://schemas.microsoft.com/office/drawing/2014/main" id="{203685B7-5C8C-BB6C-99A4-7B8E23CDB610}"/>
              </a:ext>
            </a:extLst>
          </p:cNvPr>
          <p:cNvSpPr/>
          <p:nvPr/>
        </p:nvSpPr>
        <p:spPr>
          <a:xfrm>
            <a:off x="914130" y="2850471"/>
            <a:ext cx="10973340" cy="1348622"/>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b="1" i="1" dirty="0">
                <a:solidFill>
                  <a:schemeClr val="tx1"/>
                </a:solidFill>
                <a:effectLst/>
                <a:latin typeface="Times New Roman" panose="02020603050405020304" pitchFamily="18" charset="0"/>
                <a:ea typeface="Calibri" panose="020F0502020204030204" pitchFamily="34" charset="0"/>
              </a:rPr>
              <a:t>Jean 21, 15 </a:t>
            </a:r>
            <a:r>
              <a:rPr lang="fr-FR" sz="2400" i="1" dirty="0">
                <a:solidFill>
                  <a:schemeClr val="tx1"/>
                </a:solidFill>
                <a:effectLst/>
                <a:latin typeface="Times New Roman" panose="02020603050405020304" pitchFamily="18" charset="0"/>
                <a:ea typeface="Calibri" panose="020F0502020204030204" pitchFamily="34" charset="0"/>
              </a:rPr>
              <a:t>Quand ils eurent mangé, Jésus dit à Simon-Pierre : « Simon, fils de Jean, m’aimes-tu vraiment, plus que ceux-ci ? » Il lui répond : « Oui, Seigneur ! Toi, tu le sais : je t’aime (Philos : je t’aime en ami). »</a:t>
            </a:r>
            <a:endParaRPr lang="fr-FR" sz="2000" i="1" dirty="0">
              <a:solidFill>
                <a:schemeClr val="tx1"/>
              </a:solidFill>
              <a:effectLst/>
              <a:latin typeface="Calibri" panose="020F0502020204030204" pitchFamily="34" charset="0"/>
              <a:ea typeface="Calibri" panose="020F0502020204030204" pitchFamily="34" charset="0"/>
            </a:endParaRPr>
          </a:p>
        </p:txBody>
      </p:sp>
      <p:sp>
        <p:nvSpPr>
          <p:cNvPr id="5" name="Rectangle : coins arrondis 4">
            <a:extLst>
              <a:ext uri="{FF2B5EF4-FFF2-40B4-BE49-F238E27FC236}">
                <a16:creationId xmlns:a16="http://schemas.microsoft.com/office/drawing/2014/main" id="{8BDC7345-F704-3B2E-5DC7-B52E1FC89B83}"/>
              </a:ext>
            </a:extLst>
          </p:cNvPr>
          <p:cNvSpPr/>
          <p:nvPr/>
        </p:nvSpPr>
        <p:spPr>
          <a:xfrm>
            <a:off x="914130" y="5087974"/>
            <a:ext cx="10973340" cy="907801"/>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b="1" i="1" dirty="0">
                <a:solidFill>
                  <a:schemeClr val="tx1"/>
                </a:solidFill>
                <a:effectLst/>
                <a:latin typeface="Times New Roman" panose="02020603050405020304" pitchFamily="18" charset="0"/>
                <a:ea typeface="Calibri" panose="020F0502020204030204" pitchFamily="34" charset="0"/>
              </a:rPr>
              <a:t>Jean 15, 9 </a:t>
            </a:r>
            <a:r>
              <a:rPr lang="fr-FR" sz="2400" i="1" dirty="0">
                <a:solidFill>
                  <a:schemeClr val="tx1"/>
                </a:solidFill>
                <a:effectLst/>
                <a:latin typeface="Times New Roman" panose="02020603050405020304" pitchFamily="18" charset="0"/>
                <a:ea typeface="Calibri" panose="020F0502020204030204" pitchFamily="34" charset="0"/>
              </a:rPr>
              <a:t>Comme le Père m’a aimé, moi aussi je vous ai aimés. Demeurez dans mon amour.</a:t>
            </a:r>
            <a:endParaRPr lang="fr-FR" sz="2000" i="1" dirty="0">
              <a:solidFill>
                <a:schemeClr val="tx1"/>
              </a:solidFill>
              <a:effectLst/>
              <a:latin typeface="Calibri" panose="020F0502020204030204" pitchFamily="34" charset="0"/>
              <a:ea typeface="Calibri" panose="020F0502020204030204" pitchFamily="34" charset="0"/>
            </a:endParaRPr>
          </a:p>
        </p:txBody>
      </p:sp>
      <p:sp>
        <p:nvSpPr>
          <p:cNvPr id="8" name="ZoneTexte 7">
            <a:extLst>
              <a:ext uri="{FF2B5EF4-FFF2-40B4-BE49-F238E27FC236}">
                <a16:creationId xmlns:a16="http://schemas.microsoft.com/office/drawing/2014/main" id="{F612093E-8C7A-9FBD-A454-9740C54A4378}"/>
              </a:ext>
            </a:extLst>
          </p:cNvPr>
          <p:cNvSpPr txBox="1"/>
          <p:nvPr/>
        </p:nvSpPr>
        <p:spPr>
          <a:xfrm>
            <a:off x="949911" y="4415193"/>
            <a:ext cx="6161102" cy="400110"/>
          </a:xfrm>
          <a:prstGeom prst="rect">
            <a:avLst/>
          </a:prstGeom>
          <a:noFill/>
        </p:spPr>
        <p:txBody>
          <a:bodyPr wrap="square">
            <a:spAutoFit/>
          </a:bodyPr>
          <a:lstStyle/>
          <a:p>
            <a:r>
              <a:rPr lang="fr-FR" sz="2000" b="1" dirty="0">
                <a:latin typeface="Times New Roman" panose="02020603050405020304" pitchFamily="18" charset="0"/>
                <a:cs typeface="Times New Roman" panose="02020603050405020304" pitchFamily="18" charset="0"/>
              </a:rPr>
              <a:t>Autre terme :  </a:t>
            </a:r>
            <a:r>
              <a:rPr lang="fr-FR" sz="2000" b="1" dirty="0" err="1">
                <a:latin typeface="Times New Roman" panose="02020603050405020304" pitchFamily="18" charset="0"/>
                <a:cs typeface="Times New Roman" panose="02020603050405020304" pitchFamily="18" charset="0"/>
              </a:rPr>
              <a:t>Agapé</a:t>
            </a:r>
            <a:r>
              <a:rPr lang="fr-FR" sz="2000" b="1" dirty="0">
                <a:latin typeface="Times New Roman" panose="02020603050405020304" pitchFamily="18" charset="0"/>
                <a:cs typeface="Times New Roman" panose="02020603050405020304" pitchFamily="18" charset="0"/>
              </a:rPr>
              <a:t>, amour divin</a:t>
            </a:r>
          </a:p>
        </p:txBody>
      </p:sp>
      <p:sp>
        <p:nvSpPr>
          <p:cNvPr id="10" name="ZoneTexte 9">
            <a:extLst>
              <a:ext uri="{FF2B5EF4-FFF2-40B4-BE49-F238E27FC236}">
                <a16:creationId xmlns:a16="http://schemas.microsoft.com/office/drawing/2014/main" id="{02BD180D-1ED6-9913-C4A4-9CACD3171A4C}"/>
              </a:ext>
            </a:extLst>
          </p:cNvPr>
          <p:cNvSpPr txBox="1"/>
          <p:nvPr/>
        </p:nvSpPr>
        <p:spPr>
          <a:xfrm>
            <a:off x="978023" y="949496"/>
            <a:ext cx="10235953" cy="417871"/>
          </a:xfrm>
          <a:prstGeom prst="rect">
            <a:avLst/>
          </a:prstGeom>
          <a:noFill/>
        </p:spPr>
        <p:txBody>
          <a:bodyPr wrap="square">
            <a:spAutoFit/>
          </a:bodyPr>
          <a:lstStyle/>
          <a:p>
            <a:pPr>
              <a:lnSpc>
                <a:spcPct val="115000"/>
              </a:lnSpc>
              <a:spcAft>
                <a:spcPts val="1000"/>
              </a:spcAft>
            </a:pPr>
            <a:r>
              <a:rPr lang="fr-FR" sz="2000" b="1" dirty="0">
                <a:solidFill>
                  <a:schemeClr val="tx1"/>
                </a:solidFill>
                <a:effectLst/>
                <a:latin typeface="Times New Roman" panose="02020603050405020304" pitchFamily="18" charset="0"/>
                <a:ea typeface="Calibri" panose="020F0502020204030204" pitchFamily="34" charset="0"/>
              </a:rPr>
              <a:t>Autre terme utilisé par les évangiles : Philos, ami au sens de celui qui est cher, aimé. </a:t>
            </a:r>
          </a:p>
        </p:txBody>
      </p:sp>
      <p:sp>
        <p:nvSpPr>
          <p:cNvPr id="4" name="Espace réservé du numéro de diapositive 3">
            <a:extLst>
              <a:ext uri="{FF2B5EF4-FFF2-40B4-BE49-F238E27FC236}">
                <a16:creationId xmlns:a16="http://schemas.microsoft.com/office/drawing/2014/main" id="{1E37063D-3C39-C5C7-3C40-F0CFEDA0661A}"/>
              </a:ext>
            </a:extLst>
          </p:cNvPr>
          <p:cNvSpPr>
            <a:spLocks noGrp="1"/>
          </p:cNvSpPr>
          <p:nvPr>
            <p:ph type="sldNum" sz="quarter" idx="12"/>
          </p:nvPr>
        </p:nvSpPr>
        <p:spPr/>
        <p:txBody>
          <a:bodyPr/>
          <a:lstStyle/>
          <a:p>
            <a:fld id="{CF70008A-A0B5-4A2F-AE10-819E4AFD28BB}" type="slidenum">
              <a:rPr lang="fr-FR" smtClean="0"/>
              <a:pPr/>
              <a:t>74</a:t>
            </a:fld>
            <a:endParaRPr lang="fr-FR"/>
          </a:p>
        </p:txBody>
      </p:sp>
      <p:pic>
        <p:nvPicPr>
          <p:cNvPr id="9" name="Image 8">
            <a:extLst>
              <a:ext uri="{FF2B5EF4-FFF2-40B4-BE49-F238E27FC236}">
                <a16:creationId xmlns:a16="http://schemas.microsoft.com/office/drawing/2014/main" id="{C5A6A509-528B-B637-9B80-58F4BD8053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5567" y="3669014"/>
            <a:ext cx="1527909" cy="1247456"/>
          </a:xfrm>
          <a:prstGeom prst="rect">
            <a:avLst/>
          </a:prstGeom>
        </p:spPr>
      </p:pic>
    </p:spTree>
    <p:extLst>
      <p:ext uri="{BB962C8B-B14F-4D97-AF65-F5344CB8AC3E}">
        <p14:creationId xmlns:p14="http://schemas.microsoft.com/office/powerpoint/2010/main" val="303528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420953" y="1690467"/>
            <a:ext cx="11477340" cy="1328082"/>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400" dirty="0">
                <a:solidFill>
                  <a:srgbClr val="000000"/>
                </a:solidFill>
                <a:effectLst/>
                <a:latin typeface="Times New Roman" panose="02020603050405020304" pitchFamily="18" charset="0"/>
                <a:ea typeface="Calibri" panose="020F0502020204030204" pitchFamily="34" charset="0"/>
              </a:rPr>
              <a:t>Ce terme de compagnon, camarade manifeste que le maitre est en bonne relation et confiance avec eux. Ce terme ne va pas aussi loin que les autres termes employés dans l’Evangile autour de l’amitié. </a:t>
            </a:r>
          </a:p>
        </p:txBody>
      </p:sp>
      <p:sp>
        <p:nvSpPr>
          <p:cNvPr id="5" name="ZoneTexte 4">
            <a:extLst>
              <a:ext uri="{FF2B5EF4-FFF2-40B4-BE49-F238E27FC236}">
                <a16:creationId xmlns:a16="http://schemas.microsoft.com/office/drawing/2014/main" id="{8E890693-8868-7D28-9EDB-5429D8158D24}"/>
              </a:ext>
            </a:extLst>
          </p:cNvPr>
          <p:cNvSpPr txBox="1"/>
          <p:nvPr/>
        </p:nvSpPr>
        <p:spPr>
          <a:xfrm>
            <a:off x="-399494" y="318205"/>
            <a:ext cx="4679218"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mon ami</a:t>
            </a:r>
            <a:endParaRPr lang="fr-FR" dirty="0"/>
          </a:p>
        </p:txBody>
      </p:sp>
      <p:sp>
        <p:nvSpPr>
          <p:cNvPr id="2" name="Rectangle : coins arrondis 1">
            <a:extLst>
              <a:ext uri="{FF2B5EF4-FFF2-40B4-BE49-F238E27FC236}">
                <a16:creationId xmlns:a16="http://schemas.microsoft.com/office/drawing/2014/main" id="{F4994469-8121-21C7-0AEA-75F29A9F1C62}"/>
              </a:ext>
            </a:extLst>
          </p:cNvPr>
          <p:cNvSpPr/>
          <p:nvPr/>
        </p:nvSpPr>
        <p:spPr>
          <a:xfrm>
            <a:off x="589629" y="4671290"/>
            <a:ext cx="11477340" cy="1386083"/>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400" dirty="0">
                <a:solidFill>
                  <a:srgbClr val="000000"/>
                </a:solidFill>
                <a:effectLst/>
                <a:latin typeface="Times New Roman" panose="02020603050405020304" pitchFamily="18" charset="0"/>
                <a:ea typeface="Calibri" panose="020F0502020204030204" pitchFamily="34" charset="0"/>
              </a:rPr>
              <a:t>Philippe Lefebvre emploie le mot « camarade », ce qui peut évoquer pour nous aujourd’hui une relation syndicale. C’est intéressant dans ce contexte de la parabole. Le maître se situe en égalité avec ses ouvriers. </a:t>
            </a:r>
          </a:p>
        </p:txBody>
      </p:sp>
      <p:sp>
        <p:nvSpPr>
          <p:cNvPr id="4" name="Espace réservé du numéro de diapositive 3">
            <a:extLst>
              <a:ext uri="{FF2B5EF4-FFF2-40B4-BE49-F238E27FC236}">
                <a16:creationId xmlns:a16="http://schemas.microsoft.com/office/drawing/2014/main" id="{EA92D788-ED57-3D53-9A13-640572A64997}"/>
              </a:ext>
            </a:extLst>
          </p:cNvPr>
          <p:cNvSpPr>
            <a:spLocks noGrp="1"/>
          </p:cNvSpPr>
          <p:nvPr>
            <p:ph type="sldNum" sz="quarter" idx="12"/>
          </p:nvPr>
        </p:nvSpPr>
        <p:spPr/>
        <p:txBody>
          <a:bodyPr/>
          <a:lstStyle/>
          <a:p>
            <a:fld id="{CF70008A-A0B5-4A2F-AE10-819E4AFD28BB}" type="slidenum">
              <a:rPr lang="fr-FR" smtClean="0"/>
              <a:pPr/>
              <a:t>75</a:t>
            </a:fld>
            <a:endParaRPr lang="fr-FR"/>
          </a:p>
        </p:txBody>
      </p:sp>
      <p:pic>
        <p:nvPicPr>
          <p:cNvPr id="7" name="Image 6">
            <a:extLst>
              <a:ext uri="{FF2B5EF4-FFF2-40B4-BE49-F238E27FC236}">
                <a16:creationId xmlns:a16="http://schemas.microsoft.com/office/drawing/2014/main" id="{96EBF865-DF93-2EA8-6655-02FF03D199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9478" y="2976599"/>
            <a:ext cx="2075692" cy="1694691"/>
          </a:xfrm>
          <a:prstGeom prst="rect">
            <a:avLst/>
          </a:prstGeom>
        </p:spPr>
      </p:pic>
    </p:spTree>
    <p:extLst>
      <p:ext uri="{BB962C8B-B14F-4D97-AF65-F5344CB8AC3E}">
        <p14:creationId xmlns:p14="http://schemas.microsoft.com/office/powerpoint/2010/main" val="190298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1706164" y="1869737"/>
            <a:ext cx="8521832" cy="200388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a:solidFill>
                  <a:schemeClr val="tx1"/>
                </a:solidFill>
                <a:latin typeface="Times New Roman" panose="02020603050405020304" pitchFamily="18" charset="0"/>
                <a:cs typeface="Times New Roman" panose="02020603050405020304" pitchFamily="18" charset="0"/>
              </a:rPr>
              <a:t>En grec, Ophtalmos : oeil</a:t>
            </a:r>
          </a:p>
          <a:p>
            <a:pPr algn="ctr"/>
            <a:r>
              <a:rPr lang="fr-FR" sz="2800">
                <a:solidFill>
                  <a:schemeClr val="tx1"/>
                </a:solidFill>
                <a:latin typeface="Times New Roman" panose="02020603050405020304" pitchFamily="18" charset="0"/>
                <a:cs typeface="Times New Roman" panose="02020603050405020304" pitchFamily="18" charset="0"/>
              </a:rPr>
              <a:t>La meilleure traduction serait : " ton œil est-il méchant parce que je suis bon ? » ou « vas-tu regarder avec un œil mauvais parce que moi, je suis bon ? »</a:t>
            </a:r>
            <a:endParaRPr lang="fr-FR" sz="2800" dirty="0" err="1">
              <a:solidFill>
                <a:schemeClr val="tx1"/>
              </a:solidFill>
              <a:latin typeface="Times New Roman" panose="02020603050405020304" pitchFamily="18" charset="0"/>
              <a:cs typeface="Times New Roman" panose="02020603050405020304" pitchFamily="18" charset="0"/>
            </a:endParaRPr>
          </a:p>
        </p:txBody>
      </p:sp>
      <p:sp>
        <p:nvSpPr>
          <p:cNvPr id="2" name="ZoneTexte 1">
            <a:extLst>
              <a:ext uri="{FF2B5EF4-FFF2-40B4-BE49-F238E27FC236}">
                <a16:creationId xmlns:a16="http://schemas.microsoft.com/office/drawing/2014/main" id="{5C132F80-A3BE-BB8E-AFA7-6FBF32FB243E}"/>
              </a:ext>
            </a:extLst>
          </p:cNvPr>
          <p:cNvSpPr txBox="1"/>
          <p:nvPr/>
        </p:nvSpPr>
        <p:spPr>
          <a:xfrm>
            <a:off x="274521" y="447943"/>
            <a:ext cx="6294955"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Ton regard est-il mauvais parce que moi, je suis bon ?</a:t>
            </a:r>
            <a:endParaRPr lang="fr-FR" dirty="0"/>
          </a:p>
        </p:txBody>
      </p:sp>
      <p:sp>
        <p:nvSpPr>
          <p:cNvPr id="3" name="Espace réservé du numéro de diapositive 2">
            <a:extLst>
              <a:ext uri="{FF2B5EF4-FFF2-40B4-BE49-F238E27FC236}">
                <a16:creationId xmlns:a16="http://schemas.microsoft.com/office/drawing/2014/main" id="{96BFB050-BEAF-FC7D-8947-F99684B11CCF}"/>
              </a:ext>
            </a:extLst>
          </p:cNvPr>
          <p:cNvSpPr>
            <a:spLocks noGrp="1"/>
          </p:cNvSpPr>
          <p:nvPr>
            <p:ph type="sldNum" sz="quarter" idx="12"/>
          </p:nvPr>
        </p:nvSpPr>
        <p:spPr/>
        <p:txBody>
          <a:bodyPr/>
          <a:lstStyle/>
          <a:p>
            <a:fld id="{CF70008A-A0B5-4A2F-AE10-819E4AFD28BB}" type="slidenum">
              <a:rPr lang="fr-FR" smtClean="0"/>
              <a:pPr/>
              <a:t>76</a:t>
            </a:fld>
            <a:endParaRPr lang="fr-FR"/>
          </a:p>
        </p:txBody>
      </p:sp>
    </p:spTree>
    <p:extLst>
      <p:ext uri="{BB962C8B-B14F-4D97-AF65-F5344CB8AC3E}">
        <p14:creationId xmlns:p14="http://schemas.microsoft.com/office/powerpoint/2010/main" val="1387299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39C7592-6982-04D6-68A0-115160E7CBF7}"/>
              </a:ext>
            </a:extLst>
          </p:cNvPr>
          <p:cNvSpPr txBox="1"/>
          <p:nvPr/>
        </p:nvSpPr>
        <p:spPr>
          <a:xfrm>
            <a:off x="-133851" y="267664"/>
            <a:ext cx="6229851"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Ton regard est-il mauvais parce que moi, je suis bon ?</a:t>
            </a:r>
            <a:endParaRPr lang="fr-FR" dirty="0"/>
          </a:p>
        </p:txBody>
      </p:sp>
      <p:sp>
        <p:nvSpPr>
          <p:cNvPr id="2" name="Rectangle : coins arrondis 1">
            <a:extLst>
              <a:ext uri="{FF2B5EF4-FFF2-40B4-BE49-F238E27FC236}">
                <a16:creationId xmlns:a16="http://schemas.microsoft.com/office/drawing/2014/main" id="{6FF29BB6-7C71-1420-7F9D-A514BD9F4DAA}"/>
              </a:ext>
            </a:extLst>
          </p:cNvPr>
          <p:cNvSpPr/>
          <p:nvPr/>
        </p:nvSpPr>
        <p:spPr>
          <a:xfrm>
            <a:off x="754332" y="889910"/>
            <a:ext cx="10973340" cy="1638172"/>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b="1" i="1" dirty="0">
                <a:solidFill>
                  <a:schemeClr val="tx1"/>
                </a:solidFill>
                <a:effectLst/>
                <a:latin typeface="Times New Roman" panose="02020603050405020304" pitchFamily="18" charset="0"/>
                <a:ea typeface="Calibri" panose="020F0502020204030204" pitchFamily="34" charset="0"/>
              </a:rPr>
              <a:t>Genèse 4, 4-5 </a:t>
            </a:r>
            <a:r>
              <a:rPr lang="fr-FR" sz="2400" i="1" dirty="0">
                <a:solidFill>
                  <a:schemeClr val="tx1"/>
                </a:solidFill>
                <a:effectLst/>
                <a:latin typeface="Times New Roman" panose="02020603050405020304" pitchFamily="18" charset="0"/>
                <a:ea typeface="Calibri" panose="020F0502020204030204" pitchFamily="34" charset="0"/>
              </a:rPr>
              <a:t>De son côté, Abel présenta les premiers-nés de son troupeau, en offrant les morceaux les meilleurs. Le Seigneur tourna son regard vers Abel et son offrande, mais vers Caïn et son offrande, il ne le tourna pas. Caïn en fut très irrité et montra un visage abattu</a:t>
            </a:r>
            <a:r>
              <a:rPr lang="fr-FR" sz="2400" b="1" dirty="0">
                <a:solidFill>
                  <a:schemeClr val="tx1"/>
                </a:solidFill>
                <a:effectLst/>
                <a:latin typeface="Times New Roman" panose="02020603050405020304" pitchFamily="18" charset="0"/>
                <a:ea typeface="Calibri" panose="020F0502020204030204" pitchFamily="34" charset="0"/>
              </a:rPr>
              <a:t>.</a:t>
            </a:r>
            <a:endParaRPr lang="fr-FR" sz="2000" i="1" dirty="0">
              <a:solidFill>
                <a:schemeClr val="tx1"/>
              </a:solidFill>
              <a:effectLst/>
              <a:latin typeface="Calibri" panose="020F0502020204030204" pitchFamily="34" charset="0"/>
              <a:ea typeface="Calibri" panose="020F0502020204030204" pitchFamily="34" charset="0"/>
            </a:endParaRPr>
          </a:p>
        </p:txBody>
      </p:sp>
      <p:sp>
        <p:nvSpPr>
          <p:cNvPr id="3" name="Rectangle : coins arrondis 2">
            <a:extLst>
              <a:ext uri="{FF2B5EF4-FFF2-40B4-BE49-F238E27FC236}">
                <a16:creationId xmlns:a16="http://schemas.microsoft.com/office/drawing/2014/main" id="{203685B7-5C8C-BB6C-99A4-7B8E23CDB610}"/>
              </a:ext>
            </a:extLst>
          </p:cNvPr>
          <p:cNvSpPr/>
          <p:nvPr/>
        </p:nvSpPr>
        <p:spPr>
          <a:xfrm>
            <a:off x="754332" y="2746019"/>
            <a:ext cx="10973340" cy="941175"/>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b="1" i="1" dirty="0">
                <a:solidFill>
                  <a:schemeClr val="tx1"/>
                </a:solidFill>
                <a:effectLst/>
                <a:latin typeface="Times New Roman" panose="02020603050405020304" pitchFamily="18" charset="0"/>
                <a:ea typeface="Calibri" panose="020F0502020204030204" pitchFamily="34" charset="0"/>
              </a:rPr>
              <a:t>Psaume 93, 9 </a:t>
            </a:r>
            <a:r>
              <a:rPr lang="fr-FR" sz="2400" i="1" dirty="0">
                <a:solidFill>
                  <a:schemeClr val="tx1"/>
                </a:solidFill>
                <a:effectLst/>
                <a:latin typeface="Times New Roman" panose="02020603050405020304" pitchFamily="18" charset="0"/>
                <a:ea typeface="Calibri" panose="020F0502020204030204" pitchFamily="34" charset="0"/>
              </a:rPr>
              <a:t>Lui qui forma l'oreille, il n'entendrait pas ? Il a façonné l'œil, et il ne verrait pas ?</a:t>
            </a:r>
            <a:endParaRPr lang="fr-FR" sz="2000" i="1" dirty="0">
              <a:solidFill>
                <a:schemeClr val="tx1"/>
              </a:solidFill>
              <a:effectLst/>
              <a:latin typeface="Calibri" panose="020F0502020204030204" pitchFamily="34" charset="0"/>
              <a:ea typeface="Calibri" panose="020F0502020204030204" pitchFamily="34" charset="0"/>
            </a:endParaRPr>
          </a:p>
        </p:txBody>
      </p:sp>
      <p:sp>
        <p:nvSpPr>
          <p:cNvPr id="4" name="Rectangle : coins arrondis 3">
            <a:extLst>
              <a:ext uri="{FF2B5EF4-FFF2-40B4-BE49-F238E27FC236}">
                <a16:creationId xmlns:a16="http://schemas.microsoft.com/office/drawing/2014/main" id="{F1C74C7F-666A-8927-3FE3-3F3D27433960}"/>
              </a:ext>
            </a:extLst>
          </p:cNvPr>
          <p:cNvSpPr/>
          <p:nvPr/>
        </p:nvSpPr>
        <p:spPr>
          <a:xfrm>
            <a:off x="754332" y="3905131"/>
            <a:ext cx="10973340" cy="941175"/>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b="1" i="1" dirty="0">
                <a:solidFill>
                  <a:schemeClr val="tx1"/>
                </a:solidFill>
                <a:effectLst/>
                <a:latin typeface="Times New Roman" panose="02020603050405020304" pitchFamily="18" charset="0"/>
                <a:ea typeface="Calibri" panose="020F0502020204030204" pitchFamily="34" charset="0"/>
              </a:rPr>
              <a:t>Jérémie 24, 6 </a:t>
            </a:r>
            <a:r>
              <a:rPr lang="fr-FR" sz="2400" i="1" dirty="0">
                <a:solidFill>
                  <a:schemeClr val="tx1"/>
                </a:solidFill>
                <a:effectLst/>
                <a:latin typeface="Times New Roman" panose="02020603050405020304" pitchFamily="18" charset="0"/>
                <a:ea typeface="Calibri" panose="020F0502020204030204" pitchFamily="34" charset="0"/>
              </a:rPr>
              <a:t>Pour leur bien, je poserai sur eux mon regard et les ramènerai sur cette terre. Je les bâtirai, je ne démolirai pas ; je les planterai, je n’arracherai pas.</a:t>
            </a:r>
            <a:endParaRPr lang="fr-FR" sz="2000" i="1" dirty="0">
              <a:solidFill>
                <a:schemeClr val="tx1"/>
              </a:solidFill>
              <a:effectLst/>
              <a:latin typeface="Calibri" panose="020F0502020204030204" pitchFamily="34" charset="0"/>
              <a:ea typeface="Calibri" panose="020F0502020204030204" pitchFamily="34" charset="0"/>
            </a:endParaRPr>
          </a:p>
        </p:txBody>
      </p:sp>
      <p:sp>
        <p:nvSpPr>
          <p:cNvPr id="7" name="Rectangle : coins arrondis 6">
            <a:extLst>
              <a:ext uri="{FF2B5EF4-FFF2-40B4-BE49-F238E27FC236}">
                <a16:creationId xmlns:a16="http://schemas.microsoft.com/office/drawing/2014/main" id="{281D2FD6-2E10-4276-B328-66CEFBAB52B7}"/>
              </a:ext>
            </a:extLst>
          </p:cNvPr>
          <p:cNvSpPr/>
          <p:nvPr/>
        </p:nvSpPr>
        <p:spPr>
          <a:xfrm>
            <a:off x="754332" y="5291527"/>
            <a:ext cx="10973340" cy="941175"/>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b="1" i="1" dirty="0">
                <a:solidFill>
                  <a:schemeClr val="tx1"/>
                </a:solidFill>
                <a:effectLst/>
                <a:latin typeface="Times New Roman" panose="02020603050405020304" pitchFamily="18" charset="0"/>
                <a:ea typeface="Calibri" panose="020F0502020204030204" pitchFamily="34" charset="0"/>
              </a:rPr>
              <a:t>Luc 12, 6 </a:t>
            </a:r>
            <a:r>
              <a:rPr lang="fr-FR" sz="2400" i="1" dirty="0">
                <a:solidFill>
                  <a:schemeClr val="tx1"/>
                </a:solidFill>
                <a:effectLst/>
                <a:latin typeface="Times New Roman" panose="02020603050405020304" pitchFamily="18" charset="0"/>
                <a:ea typeface="Calibri" panose="020F0502020204030204" pitchFamily="34" charset="0"/>
              </a:rPr>
              <a:t>Est-ce que l’on ne vend pas cinq moineaux pour deux sous ? Or pas un seul n’est oublié au regard de Dieu.</a:t>
            </a:r>
            <a:endParaRPr lang="fr-FR" sz="2000" i="1" dirty="0">
              <a:solidFill>
                <a:schemeClr val="tx1"/>
              </a:solidFill>
              <a:effectLst/>
              <a:latin typeface="Calibri" panose="020F0502020204030204" pitchFamily="34" charset="0"/>
              <a:ea typeface="Calibri" panose="020F0502020204030204" pitchFamily="34" charset="0"/>
            </a:endParaRPr>
          </a:p>
        </p:txBody>
      </p:sp>
      <p:sp>
        <p:nvSpPr>
          <p:cNvPr id="5" name="Espace réservé du numéro de diapositive 4">
            <a:extLst>
              <a:ext uri="{FF2B5EF4-FFF2-40B4-BE49-F238E27FC236}">
                <a16:creationId xmlns:a16="http://schemas.microsoft.com/office/drawing/2014/main" id="{F9BC7690-3B17-25AF-8B6A-8749DC596383}"/>
              </a:ext>
            </a:extLst>
          </p:cNvPr>
          <p:cNvSpPr>
            <a:spLocks noGrp="1"/>
          </p:cNvSpPr>
          <p:nvPr>
            <p:ph type="sldNum" sz="quarter" idx="12"/>
          </p:nvPr>
        </p:nvSpPr>
        <p:spPr/>
        <p:txBody>
          <a:bodyPr/>
          <a:lstStyle/>
          <a:p>
            <a:fld id="{CF70008A-A0B5-4A2F-AE10-819E4AFD28BB}" type="slidenum">
              <a:rPr lang="fr-FR" smtClean="0"/>
              <a:pPr/>
              <a:t>77</a:t>
            </a:fld>
            <a:endParaRPr lang="fr-FR"/>
          </a:p>
        </p:txBody>
      </p:sp>
    </p:spTree>
    <p:extLst>
      <p:ext uri="{BB962C8B-B14F-4D97-AF65-F5344CB8AC3E}">
        <p14:creationId xmlns:p14="http://schemas.microsoft.com/office/powerpoint/2010/main" val="100049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420953" y="967667"/>
            <a:ext cx="11477340" cy="3586578"/>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000" dirty="0">
                <a:solidFill>
                  <a:srgbClr val="000000"/>
                </a:solidFill>
                <a:effectLst/>
                <a:latin typeface="Times New Roman" panose="02020603050405020304" pitchFamily="18" charset="0"/>
                <a:ea typeface="Calibri" panose="020F0502020204030204" pitchFamily="34" charset="0"/>
              </a:rPr>
              <a:t>« Ce verset qui conclut la parabole, en est la clé. Si le maître n'avait pas voulu de problème, il lui suffisait de commencer par ceux qui avaient travaillé le plus longtemps. S'il ne l'a pas fait, c'est qu'il avait un message à transmettre à ces derniers, celui de sa bonté. Nous sommes d'accord pour que Dieu soit bon avec nous. Mais nous regardons d'un monde moins bon œil, qui le soit plus avec les autres qu'avec nous. Nous sommes dans la même idée que dans le récit de Caïn et Abel. Caïn est abattu parce que Dieu a porté un regard favorable sur Abel. Si le mauvais œil et celui de la comparaison, le bon œil est celui de la reconnaissance. L'esprit de reconnaissance nous libère de l'esprit de comparaison. »</a:t>
            </a:r>
            <a:r>
              <a:rPr lang="fr-FR" sz="2000" dirty="0">
                <a:latin typeface="Calibri" panose="020F0502020204030204" pitchFamily="34" charset="0"/>
                <a:ea typeface="Calibri" panose="020F0502020204030204" pitchFamily="34" charset="0"/>
              </a:rPr>
              <a:t>    </a:t>
            </a:r>
            <a:r>
              <a:rPr lang="fr-FR" sz="2000" dirty="0">
                <a:solidFill>
                  <a:srgbClr val="000000"/>
                </a:solidFill>
                <a:effectLst/>
                <a:latin typeface="Times New Roman" panose="02020603050405020304" pitchFamily="18" charset="0"/>
                <a:ea typeface="Calibri" panose="020F0502020204030204" pitchFamily="34" charset="0"/>
              </a:rPr>
              <a:t>D’après </a:t>
            </a:r>
            <a:r>
              <a:rPr lang="fr-FR" sz="2000" dirty="0" err="1">
                <a:solidFill>
                  <a:srgbClr val="000000"/>
                </a:solidFill>
                <a:effectLst/>
                <a:latin typeface="Times New Roman" panose="02020603050405020304" pitchFamily="18" charset="0"/>
                <a:ea typeface="Calibri" panose="020F0502020204030204" pitchFamily="34" charset="0"/>
              </a:rPr>
              <a:t>Nouis</a:t>
            </a:r>
            <a:r>
              <a:rPr lang="fr-FR" sz="2000" dirty="0">
                <a:solidFill>
                  <a:srgbClr val="000000"/>
                </a:solidFill>
                <a:effectLst/>
                <a:latin typeface="Times New Roman" panose="02020603050405020304" pitchFamily="18" charset="0"/>
                <a:ea typeface="Calibri" panose="020F0502020204030204" pitchFamily="34" charset="0"/>
              </a:rPr>
              <a:t> p 157</a:t>
            </a:r>
            <a:endParaRPr lang="fr-FR" sz="2000" dirty="0">
              <a:effectLst/>
              <a:latin typeface="Calibri" panose="020F0502020204030204" pitchFamily="34" charset="0"/>
              <a:ea typeface="Calibri" panose="020F0502020204030204" pitchFamily="34" charset="0"/>
            </a:endParaRPr>
          </a:p>
        </p:txBody>
      </p:sp>
      <p:sp>
        <p:nvSpPr>
          <p:cNvPr id="5" name="ZoneTexte 4">
            <a:extLst>
              <a:ext uri="{FF2B5EF4-FFF2-40B4-BE49-F238E27FC236}">
                <a16:creationId xmlns:a16="http://schemas.microsoft.com/office/drawing/2014/main" id="{8E890693-8868-7D28-9EDB-5429D8158D24}"/>
              </a:ext>
            </a:extLst>
          </p:cNvPr>
          <p:cNvSpPr txBox="1"/>
          <p:nvPr/>
        </p:nvSpPr>
        <p:spPr>
          <a:xfrm>
            <a:off x="0" y="163778"/>
            <a:ext cx="6826927"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Ton regard est-il mauvais parce que moi, je suis bon ?</a:t>
            </a:r>
          </a:p>
        </p:txBody>
      </p:sp>
      <p:sp>
        <p:nvSpPr>
          <p:cNvPr id="2" name="Rectangle : coins arrondis 1">
            <a:extLst>
              <a:ext uri="{FF2B5EF4-FFF2-40B4-BE49-F238E27FC236}">
                <a16:creationId xmlns:a16="http://schemas.microsoft.com/office/drawing/2014/main" id="{F4994469-8121-21C7-0AEA-75F29A9F1C62}"/>
              </a:ext>
            </a:extLst>
          </p:cNvPr>
          <p:cNvSpPr/>
          <p:nvPr/>
        </p:nvSpPr>
        <p:spPr>
          <a:xfrm>
            <a:off x="420953" y="4982009"/>
            <a:ext cx="11477340" cy="1617967"/>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800" dirty="0">
                <a:solidFill>
                  <a:srgbClr val="000000"/>
                </a:solidFill>
                <a:effectLst/>
                <a:latin typeface="Times New Roman" panose="02020603050405020304" pitchFamily="18" charset="0"/>
                <a:ea typeface="Calibri" panose="020F0502020204030204" pitchFamily="34" charset="0"/>
              </a:rPr>
              <a:t>Cette question est nôtre, elle nous interpelle… </a:t>
            </a:r>
            <a:br>
              <a:rPr lang="fr-FR" sz="2800" dirty="0">
                <a:solidFill>
                  <a:srgbClr val="000000"/>
                </a:solidFill>
                <a:effectLst/>
                <a:latin typeface="Times New Roman" panose="02020603050405020304" pitchFamily="18" charset="0"/>
                <a:ea typeface="Calibri" panose="020F0502020204030204" pitchFamily="34" charset="0"/>
              </a:rPr>
            </a:br>
            <a:r>
              <a:rPr lang="fr-FR" sz="2800" dirty="0">
                <a:solidFill>
                  <a:srgbClr val="000000"/>
                </a:solidFill>
                <a:effectLst/>
                <a:latin typeface="Times New Roman" panose="02020603050405020304" pitchFamily="18" charset="0"/>
                <a:ea typeface="Calibri" panose="020F0502020204030204" pitchFamily="34" charset="0"/>
              </a:rPr>
              <a:t>Elle nous invite à nous questionner sur notre regard sur le monde, </a:t>
            </a:r>
            <a:br>
              <a:rPr lang="fr-FR" sz="2800" dirty="0">
                <a:solidFill>
                  <a:srgbClr val="000000"/>
                </a:solidFill>
                <a:effectLst/>
                <a:latin typeface="Times New Roman" panose="02020603050405020304" pitchFamily="18" charset="0"/>
                <a:ea typeface="Calibri" panose="020F0502020204030204" pitchFamily="34" charset="0"/>
              </a:rPr>
            </a:br>
            <a:r>
              <a:rPr lang="fr-FR" sz="2800" dirty="0">
                <a:solidFill>
                  <a:srgbClr val="000000"/>
                </a:solidFill>
                <a:effectLst/>
                <a:latin typeface="Times New Roman" panose="02020603050405020304" pitchFamily="18" charset="0"/>
                <a:ea typeface="Calibri" panose="020F0502020204030204" pitchFamily="34" charset="0"/>
              </a:rPr>
              <a:t>sur les autres… </a:t>
            </a:r>
          </a:p>
        </p:txBody>
      </p:sp>
      <p:sp>
        <p:nvSpPr>
          <p:cNvPr id="4" name="Espace réservé du numéro de diapositive 3">
            <a:extLst>
              <a:ext uri="{FF2B5EF4-FFF2-40B4-BE49-F238E27FC236}">
                <a16:creationId xmlns:a16="http://schemas.microsoft.com/office/drawing/2014/main" id="{45184ED2-68A0-8472-5713-B731CBB38019}"/>
              </a:ext>
            </a:extLst>
          </p:cNvPr>
          <p:cNvSpPr>
            <a:spLocks noGrp="1"/>
          </p:cNvSpPr>
          <p:nvPr>
            <p:ph type="sldNum" sz="quarter" idx="12"/>
          </p:nvPr>
        </p:nvSpPr>
        <p:spPr/>
        <p:txBody>
          <a:bodyPr/>
          <a:lstStyle/>
          <a:p>
            <a:fld id="{CF70008A-A0B5-4A2F-AE10-819E4AFD28BB}" type="slidenum">
              <a:rPr lang="fr-FR" smtClean="0"/>
              <a:pPr/>
              <a:t>78</a:t>
            </a:fld>
            <a:endParaRPr lang="fr-FR"/>
          </a:p>
        </p:txBody>
      </p:sp>
    </p:spTree>
    <p:extLst>
      <p:ext uri="{BB962C8B-B14F-4D97-AF65-F5344CB8AC3E}">
        <p14:creationId xmlns:p14="http://schemas.microsoft.com/office/powerpoint/2010/main" val="151469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8C81BA0-625D-4C28-B175-DDFE41C4902B}"/>
              </a:ext>
            </a:extLst>
          </p:cNvPr>
          <p:cNvSpPr/>
          <p:nvPr/>
        </p:nvSpPr>
        <p:spPr>
          <a:xfrm>
            <a:off x="835981" y="4994928"/>
            <a:ext cx="10520038" cy="1253317"/>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b="1" dirty="0">
                <a:solidFill>
                  <a:srgbClr val="FF0000"/>
                </a:solidFill>
                <a:effectLst/>
                <a:latin typeface="Times New Roman" panose="02020603050405020304" pitchFamily="18" charset="0"/>
                <a:ea typeface="Times New Roman" panose="02020603050405020304" pitchFamily="18" charset="0"/>
              </a:rPr>
              <a:t>16</a:t>
            </a:r>
            <a:r>
              <a:rPr lang="fr-FR" sz="2800" dirty="0">
                <a:solidFill>
                  <a:srgbClr val="333333"/>
                </a:solidFill>
                <a:effectLst/>
                <a:latin typeface="Times New Roman" panose="02020603050405020304" pitchFamily="18" charset="0"/>
                <a:ea typeface="Times New Roman" panose="02020603050405020304" pitchFamily="18" charset="0"/>
              </a:rPr>
              <a:t> </a:t>
            </a:r>
            <a:r>
              <a:rPr lang="fr-FR" sz="2800" dirty="0">
                <a:solidFill>
                  <a:srgbClr val="333333"/>
                </a:solidFill>
                <a:latin typeface="Times New Roman" panose="02020603050405020304" pitchFamily="18" charset="0"/>
                <a:ea typeface="Times New Roman" panose="02020603050405020304" pitchFamily="18" charset="0"/>
              </a:rPr>
              <a:t>« </a:t>
            </a:r>
            <a:r>
              <a:rPr lang="fr-FR" sz="2800" dirty="0">
                <a:solidFill>
                  <a:srgbClr val="333333"/>
                </a:solidFill>
                <a:effectLst/>
                <a:latin typeface="Times New Roman" panose="02020603050405020304" pitchFamily="18" charset="0"/>
                <a:ea typeface="Times New Roman" panose="02020603050405020304" pitchFamily="18" charset="0"/>
              </a:rPr>
              <a:t>C’est ainsi que les derniers seront premiers, et les premiers seront derniers. »</a:t>
            </a:r>
            <a:endParaRPr lang="fr-FR" sz="2800" dirty="0">
              <a:effectLst/>
              <a:latin typeface="Times New Roman" panose="02020603050405020304" pitchFamily="18" charset="0"/>
              <a:ea typeface="Times New Roman" panose="02020603050405020304" pitchFamily="18" charset="0"/>
            </a:endParaRPr>
          </a:p>
        </p:txBody>
      </p:sp>
      <p:pic>
        <p:nvPicPr>
          <p:cNvPr id="2" name="Image 1">
            <a:extLst>
              <a:ext uri="{FF2B5EF4-FFF2-40B4-BE49-F238E27FC236}">
                <a16:creationId xmlns:a16="http://schemas.microsoft.com/office/drawing/2014/main" id="{8774F3FA-D0BC-E2F4-323E-6DEBBF2D66E1}"/>
              </a:ext>
            </a:extLst>
          </p:cNvPr>
          <p:cNvPicPr>
            <a:picLocks noChangeAspect="1"/>
          </p:cNvPicPr>
          <p:nvPr/>
        </p:nvPicPr>
        <p:blipFill>
          <a:blip r:embed="rId2"/>
          <a:stretch>
            <a:fillRect/>
          </a:stretch>
        </p:blipFill>
        <p:spPr>
          <a:xfrm>
            <a:off x="4040324" y="218587"/>
            <a:ext cx="4204283" cy="4433311"/>
          </a:xfrm>
          <a:prstGeom prst="rect">
            <a:avLst/>
          </a:prstGeom>
        </p:spPr>
      </p:pic>
      <p:sp>
        <p:nvSpPr>
          <p:cNvPr id="3" name="Espace réservé du numéro de diapositive 2">
            <a:extLst>
              <a:ext uri="{FF2B5EF4-FFF2-40B4-BE49-F238E27FC236}">
                <a16:creationId xmlns:a16="http://schemas.microsoft.com/office/drawing/2014/main" id="{B64ED4C6-56EF-0D15-B5D5-FD496ADE4774}"/>
              </a:ext>
            </a:extLst>
          </p:cNvPr>
          <p:cNvSpPr>
            <a:spLocks noGrp="1"/>
          </p:cNvSpPr>
          <p:nvPr>
            <p:ph type="sldNum" sz="quarter" idx="12"/>
          </p:nvPr>
        </p:nvSpPr>
        <p:spPr/>
        <p:txBody>
          <a:bodyPr/>
          <a:lstStyle/>
          <a:p>
            <a:fld id="{CF70008A-A0B5-4A2F-AE10-819E4AFD28BB}" type="slidenum">
              <a:rPr lang="fr-FR" smtClean="0"/>
              <a:pPr/>
              <a:t>79</a:t>
            </a:fld>
            <a:endParaRPr lang="fr-FR"/>
          </a:p>
        </p:txBody>
      </p:sp>
    </p:spTree>
    <p:extLst>
      <p:ext uri="{BB962C8B-B14F-4D97-AF65-F5344CB8AC3E}">
        <p14:creationId xmlns:p14="http://schemas.microsoft.com/office/powerpoint/2010/main" val="14942260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B8C81BA0-625D-4C28-B175-DDFE41C4902B}"/>
              </a:ext>
            </a:extLst>
          </p:cNvPr>
          <p:cNvSpPr/>
          <p:nvPr/>
        </p:nvSpPr>
        <p:spPr>
          <a:xfrm>
            <a:off x="1730580" y="3237848"/>
            <a:ext cx="9155133" cy="3110844"/>
          </a:xfrm>
          <a:prstGeom prst="round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rgbClr val="FF0000"/>
                </a:solidFill>
                <a:latin typeface="Times New Roman" panose="02020603050405020304" pitchFamily="18" charset="0"/>
                <a:cs typeface="Times New Roman" panose="02020603050405020304" pitchFamily="18" charset="0"/>
              </a:rPr>
              <a:t>20, 01 </a:t>
            </a:r>
            <a:r>
              <a:rPr lang="fr-FR" sz="3600" dirty="0">
                <a:solidFill>
                  <a:schemeClr val="tx1"/>
                </a:solidFill>
                <a:latin typeface="Times New Roman" panose="02020603050405020304" pitchFamily="18" charset="0"/>
                <a:cs typeface="Times New Roman" panose="02020603050405020304" pitchFamily="18" charset="0"/>
              </a:rPr>
              <a:t>En effet, le royaume des Cieux est comparable au maître d’un domaine qui sortit dès le matin afin d’embaucher des ouvriers pour sa vigne.</a:t>
            </a:r>
          </a:p>
        </p:txBody>
      </p:sp>
      <p:pic>
        <p:nvPicPr>
          <p:cNvPr id="5" name="Image 4">
            <a:extLst>
              <a:ext uri="{FF2B5EF4-FFF2-40B4-BE49-F238E27FC236}">
                <a16:creationId xmlns:a16="http://schemas.microsoft.com/office/drawing/2014/main" id="{9E451D92-E204-FDA1-A964-2164D071C91A}"/>
              </a:ext>
            </a:extLst>
          </p:cNvPr>
          <p:cNvPicPr>
            <a:picLocks noChangeAspect="1"/>
          </p:cNvPicPr>
          <p:nvPr/>
        </p:nvPicPr>
        <p:blipFill>
          <a:blip r:embed="rId2"/>
          <a:stretch>
            <a:fillRect/>
          </a:stretch>
        </p:blipFill>
        <p:spPr>
          <a:xfrm>
            <a:off x="5266990" y="161462"/>
            <a:ext cx="1658020" cy="2948853"/>
          </a:xfrm>
          <a:prstGeom prst="rect">
            <a:avLst/>
          </a:prstGeom>
        </p:spPr>
      </p:pic>
      <p:sp>
        <p:nvSpPr>
          <p:cNvPr id="2" name="Espace réservé du numéro de diapositive 1">
            <a:extLst>
              <a:ext uri="{FF2B5EF4-FFF2-40B4-BE49-F238E27FC236}">
                <a16:creationId xmlns:a16="http://schemas.microsoft.com/office/drawing/2014/main" id="{865EC971-09B0-55F1-7253-218818855C17}"/>
              </a:ext>
            </a:extLst>
          </p:cNvPr>
          <p:cNvSpPr>
            <a:spLocks noGrp="1"/>
          </p:cNvSpPr>
          <p:nvPr>
            <p:ph type="sldNum" sz="quarter" idx="12"/>
          </p:nvPr>
        </p:nvSpPr>
        <p:spPr/>
        <p:txBody>
          <a:bodyPr/>
          <a:lstStyle/>
          <a:p>
            <a:fld id="{CF70008A-A0B5-4A2F-AE10-819E4AFD28BB}" type="slidenum">
              <a:rPr lang="fr-FR" smtClean="0"/>
              <a:pPr/>
              <a:t>8</a:t>
            </a:fld>
            <a:endParaRPr lang="fr-FR"/>
          </a:p>
        </p:txBody>
      </p:sp>
    </p:spTree>
    <p:extLst>
      <p:ext uri="{BB962C8B-B14F-4D97-AF65-F5344CB8AC3E}">
        <p14:creationId xmlns:p14="http://schemas.microsoft.com/office/powerpoint/2010/main" val="17003056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1706164" y="1869737"/>
            <a:ext cx="8521832" cy="200388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a:solidFill>
                  <a:schemeClr val="tx1"/>
                </a:solidFill>
                <a:latin typeface="Times New Roman" panose="02020603050405020304" pitchFamily="18" charset="0"/>
                <a:cs typeface="Times New Roman" panose="02020603050405020304" pitchFamily="18" charset="0"/>
              </a:rPr>
              <a:t>Après ce travail au plus près de la parabole, reprenons la phrase : « les premiers seront les derniers » </a:t>
            </a:r>
          </a:p>
          <a:p>
            <a:pPr algn="ctr"/>
            <a:r>
              <a:rPr lang="fr-FR" sz="2800">
                <a:solidFill>
                  <a:schemeClr val="tx1"/>
                </a:solidFill>
                <a:latin typeface="Times New Roman" panose="02020603050405020304" pitchFamily="18" charset="0"/>
                <a:cs typeface="Times New Roman" panose="02020603050405020304" pitchFamily="18" charset="0"/>
              </a:rPr>
              <a:t>A-t-elle pris un autre sens ?</a:t>
            </a:r>
            <a:endParaRPr lang="fr-FR" sz="2800" dirty="0" err="1">
              <a:solidFill>
                <a:schemeClr val="tx1"/>
              </a:solidFill>
              <a:latin typeface="Times New Roman" panose="02020603050405020304" pitchFamily="18" charset="0"/>
              <a:cs typeface="Times New Roman" panose="02020603050405020304" pitchFamily="18" charset="0"/>
            </a:endParaRPr>
          </a:p>
        </p:txBody>
      </p:sp>
      <p:sp>
        <p:nvSpPr>
          <p:cNvPr id="2" name="ZoneTexte 1">
            <a:extLst>
              <a:ext uri="{FF2B5EF4-FFF2-40B4-BE49-F238E27FC236}">
                <a16:creationId xmlns:a16="http://schemas.microsoft.com/office/drawing/2014/main" id="{5C132F80-A3BE-BB8E-AFA7-6FBF32FB243E}"/>
              </a:ext>
            </a:extLst>
          </p:cNvPr>
          <p:cNvSpPr txBox="1"/>
          <p:nvPr/>
        </p:nvSpPr>
        <p:spPr>
          <a:xfrm>
            <a:off x="274521" y="447943"/>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les derniers seront premiers</a:t>
            </a:r>
            <a:endParaRPr lang="fr-FR" dirty="0"/>
          </a:p>
        </p:txBody>
      </p:sp>
      <p:sp>
        <p:nvSpPr>
          <p:cNvPr id="3" name="Espace réservé du numéro de diapositive 2">
            <a:extLst>
              <a:ext uri="{FF2B5EF4-FFF2-40B4-BE49-F238E27FC236}">
                <a16:creationId xmlns:a16="http://schemas.microsoft.com/office/drawing/2014/main" id="{6AE160C0-0BC1-A51C-050F-FE0DD42DE8B6}"/>
              </a:ext>
            </a:extLst>
          </p:cNvPr>
          <p:cNvSpPr>
            <a:spLocks noGrp="1"/>
          </p:cNvSpPr>
          <p:nvPr>
            <p:ph type="sldNum" sz="quarter" idx="12"/>
          </p:nvPr>
        </p:nvSpPr>
        <p:spPr/>
        <p:txBody>
          <a:bodyPr/>
          <a:lstStyle/>
          <a:p>
            <a:fld id="{CF70008A-A0B5-4A2F-AE10-819E4AFD28BB}" type="slidenum">
              <a:rPr lang="fr-FR" smtClean="0"/>
              <a:pPr/>
              <a:t>80</a:t>
            </a:fld>
            <a:endParaRPr lang="fr-FR"/>
          </a:p>
        </p:txBody>
      </p:sp>
      <p:pic>
        <p:nvPicPr>
          <p:cNvPr id="6" name="Image 5">
            <a:extLst>
              <a:ext uri="{FF2B5EF4-FFF2-40B4-BE49-F238E27FC236}">
                <a16:creationId xmlns:a16="http://schemas.microsoft.com/office/drawing/2014/main" id="{AB4F21A1-D7BA-9FC1-8162-FB3A33DCCC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8374" y="4192754"/>
            <a:ext cx="1811683" cy="2334019"/>
          </a:xfrm>
          <a:prstGeom prst="rect">
            <a:avLst/>
          </a:prstGeom>
        </p:spPr>
      </p:pic>
      <p:pic>
        <p:nvPicPr>
          <p:cNvPr id="8" name="Image 7">
            <a:extLst>
              <a:ext uri="{FF2B5EF4-FFF2-40B4-BE49-F238E27FC236}">
                <a16:creationId xmlns:a16="http://schemas.microsoft.com/office/drawing/2014/main" id="{9B6D2E55-30E5-FA12-1F35-790D71B10B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1480" y="4841602"/>
            <a:ext cx="2820930" cy="1036322"/>
          </a:xfrm>
          <a:prstGeom prst="rect">
            <a:avLst/>
          </a:prstGeom>
        </p:spPr>
      </p:pic>
    </p:spTree>
    <p:extLst>
      <p:ext uri="{BB962C8B-B14F-4D97-AF65-F5344CB8AC3E}">
        <p14:creationId xmlns:p14="http://schemas.microsoft.com/office/powerpoint/2010/main" val="394739402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6FF29BB6-7C71-1420-7F9D-A514BD9F4DAA}"/>
              </a:ext>
            </a:extLst>
          </p:cNvPr>
          <p:cNvSpPr/>
          <p:nvPr/>
        </p:nvSpPr>
        <p:spPr>
          <a:xfrm>
            <a:off x="772087" y="853757"/>
            <a:ext cx="10973339" cy="2236957"/>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b="1" i="1" dirty="0">
                <a:solidFill>
                  <a:schemeClr val="tx1"/>
                </a:solidFill>
                <a:effectLst/>
                <a:latin typeface="Times New Roman" panose="02020603050405020304" pitchFamily="18" charset="0"/>
                <a:ea typeface="Calibri" panose="020F0502020204030204" pitchFamily="34" charset="0"/>
              </a:rPr>
              <a:t>Matthieu 5, 2-5 </a:t>
            </a:r>
            <a:r>
              <a:rPr lang="fr-FR" sz="2400" dirty="0">
                <a:solidFill>
                  <a:schemeClr val="tx1"/>
                </a:solidFill>
                <a:effectLst/>
                <a:latin typeface="Times New Roman" panose="02020603050405020304" pitchFamily="18" charset="0"/>
                <a:ea typeface="Calibri" panose="020F0502020204030204" pitchFamily="34" charset="0"/>
              </a:rPr>
              <a:t>Alors,</a:t>
            </a:r>
            <a:r>
              <a:rPr lang="fr-FR" sz="2400" b="1" dirty="0">
                <a:solidFill>
                  <a:schemeClr val="tx1"/>
                </a:solidFill>
                <a:effectLst/>
                <a:latin typeface="Times New Roman" panose="02020603050405020304" pitchFamily="18" charset="0"/>
                <a:ea typeface="Calibri" panose="020F0502020204030204" pitchFamily="34" charset="0"/>
              </a:rPr>
              <a:t> </a:t>
            </a:r>
            <a:r>
              <a:rPr lang="fr-FR" sz="2400" i="1" dirty="0">
                <a:solidFill>
                  <a:schemeClr val="tx1"/>
                </a:solidFill>
                <a:effectLst/>
                <a:latin typeface="Times New Roman" panose="02020603050405020304" pitchFamily="18" charset="0"/>
                <a:ea typeface="Calibri" panose="020F0502020204030204" pitchFamily="34" charset="0"/>
              </a:rPr>
              <a:t>ouvrant la bouche, il les enseignait. Il disait :</a:t>
            </a:r>
          </a:p>
          <a:p>
            <a:pPr>
              <a:lnSpc>
                <a:spcPct val="115000"/>
              </a:lnSpc>
              <a:spcAft>
                <a:spcPts val="1000"/>
              </a:spcAft>
            </a:pPr>
            <a:r>
              <a:rPr lang="fr-FR" sz="2400" i="1" dirty="0">
                <a:solidFill>
                  <a:schemeClr val="tx1"/>
                </a:solidFill>
                <a:effectLst/>
                <a:latin typeface="Times New Roman" panose="02020603050405020304" pitchFamily="18" charset="0"/>
                <a:ea typeface="Calibri" panose="020F0502020204030204" pitchFamily="34" charset="0"/>
              </a:rPr>
              <a:t>« Heureux les pauvres de cœur, car le royaume des Cieux est à eux.</a:t>
            </a:r>
          </a:p>
          <a:p>
            <a:pPr>
              <a:lnSpc>
                <a:spcPct val="115000"/>
              </a:lnSpc>
              <a:spcAft>
                <a:spcPts val="1000"/>
              </a:spcAft>
            </a:pPr>
            <a:r>
              <a:rPr lang="fr-FR" sz="2400" i="1" dirty="0">
                <a:solidFill>
                  <a:schemeClr val="tx1"/>
                </a:solidFill>
                <a:effectLst/>
                <a:latin typeface="Times New Roman" panose="02020603050405020304" pitchFamily="18" charset="0"/>
                <a:ea typeface="Calibri" panose="020F0502020204030204" pitchFamily="34" charset="0"/>
              </a:rPr>
              <a:t>Heureux ceux qui pleurent, car ils seront consolés.</a:t>
            </a:r>
          </a:p>
          <a:p>
            <a:pPr>
              <a:lnSpc>
                <a:spcPct val="115000"/>
              </a:lnSpc>
              <a:spcAft>
                <a:spcPts val="1000"/>
              </a:spcAft>
            </a:pPr>
            <a:r>
              <a:rPr lang="fr-FR" sz="2400" i="1" dirty="0">
                <a:solidFill>
                  <a:schemeClr val="tx1"/>
                </a:solidFill>
                <a:effectLst/>
                <a:latin typeface="Times New Roman" panose="02020603050405020304" pitchFamily="18" charset="0"/>
                <a:ea typeface="Calibri" panose="020F0502020204030204" pitchFamily="34" charset="0"/>
              </a:rPr>
              <a:t>Heureux les doux, car ils recevront la terre en héritage… »</a:t>
            </a:r>
          </a:p>
        </p:txBody>
      </p:sp>
      <p:sp>
        <p:nvSpPr>
          <p:cNvPr id="3" name="Rectangle : coins arrondis 2">
            <a:extLst>
              <a:ext uri="{FF2B5EF4-FFF2-40B4-BE49-F238E27FC236}">
                <a16:creationId xmlns:a16="http://schemas.microsoft.com/office/drawing/2014/main" id="{203685B7-5C8C-BB6C-99A4-7B8E23CDB610}"/>
              </a:ext>
            </a:extLst>
          </p:cNvPr>
          <p:cNvSpPr/>
          <p:nvPr/>
        </p:nvSpPr>
        <p:spPr>
          <a:xfrm>
            <a:off x="772087" y="3633740"/>
            <a:ext cx="10973340" cy="982463"/>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b="1" i="1" dirty="0">
                <a:solidFill>
                  <a:schemeClr val="tx1"/>
                </a:solidFill>
                <a:effectLst/>
                <a:latin typeface="Times New Roman" panose="02020603050405020304" pitchFamily="18" charset="0"/>
                <a:ea typeface="Calibri" panose="020F0502020204030204" pitchFamily="34" charset="0"/>
              </a:rPr>
              <a:t>Marc 15, 39 </a:t>
            </a:r>
            <a:r>
              <a:rPr lang="fr-FR" sz="2400" i="1" dirty="0">
                <a:solidFill>
                  <a:schemeClr val="tx1"/>
                </a:solidFill>
                <a:effectLst/>
                <a:latin typeface="Times New Roman" panose="02020603050405020304" pitchFamily="18" charset="0"/>
                <a:ea typeface="Calibri" panose="020F0502020204030204" pitchFamily="34" charset="0"/>
              </a:rPr>
              <a:t>Le centurion qui était là en face de Jésus, voyant comment il avait expiré, déclara : « Vraiment, cet homme était Fils de Dieu ! »</a:t>
            </a:r>
            <a:endParaRPr lang="fr-FR" sz="2000" i="1" dirty="0">
              <a:solidFill>
                <a:schemeClr val="tx1"/>
              </a:solidFill>
              <a:effectLst/>
              <a:latin typeface="Calibri" panose="020F0502020204030204" pitchFamily="34" charset="0"/>
              <a:ea typeface="Calibri" panose="020F0502020204030204" pitchFamily="34" charset="0"/>
            </a:endParaRPr>
          </a:p>
        </p:txBody>
      </p:sp>
      <p:sp>
        <p:nvSpPr>
          <p:cNvPr id="5" name="Rectangle : coins arrondis 4">
            <a:extLst>
              <a:ext uri="{FF2B5EF4-FFF2-40B4-BE49-F238E27FC236}">
                <a16:creationId xmlns:a16="http://schemas.microsoft.com/office/drawing/2014/main" id="{8BDC7345-F704-3B2E-5DC7-B52E1FC89B83}"/>
              </a:ext>
            </a:extLst>
          </p:cNvPr>
          <p:cNvSpPr/>
          <p:nvPr/>
        </p:nvSpPr>
        <p:spPr>
          <a:xfrm>
            <a:off x="692187" y="5159229"/>
            <a:ext cx="11053239" cy="907801"/>
          </a:xfrm>
          <a:prstGeom prst="roundRect">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2400" b="1" i="1" dirty="0">
                <a:solidFill>
                  <a:schemeClr val="tx1"/>
                </a:solidFill>
                <a:effectLst/>
                <a:latin typeface="Times New Roman" panose="02020603050405020304" pitchFamily="18" charset="0"/>
                <a:ea typeface="Calibri" panose="020F0502020204030204" pitchFamily="34" charset="0"/>
              </a:rPr>
              <a:t>1 Cor 1, 25 </a:t>
            </a:r>
            <a:r>
              <a:rPr lang="fr-FR" sz="2400" i="1" dirty="0">
                <a:solidFill>
                  <a:schemeClr val="tx1"/>
                </a:solidFill>
                <a:effectLst/>
                <a:latin typeface="Times New Roman" panose="02020603050405020304" pitchFamily="18" charset="0"/>
                <a:ea typeface="Calibri" panose="020F0502020204030204" pitchFamily="34" charset="0"/>
              </a:rPr>
              <a:t>Car ce qui est folie de Dieu est plus sage que les hommes, et ce qui est faiblesse de Dieu est plus fort que les hommes.</a:t>
            </a:r>
            <a:endParaRPr lang="fr-FR" sz="2000" i="1" dirty="0">
              <a:solidFill>
                <a:schemeClr val="tx1"/>
              </a:solidFill>
              <a:effectLst/>
              <a:latin typeface="Calibri" panose="020F0502020204030204" pitchFamily="34" charset="0"/>
              <a:ea typeface="Calibri" panose="020F0502020204030204" pitchFamily="34" charset="0"/>
            </a:endParaRPr>
          </a:p>
        </p:txBody>
      </p:sp>
      <p:sp>
        <p:nvSpPr>
          <p:cNvPr id="4" name="ZoneTexte 3">
            <a:extLst>
              <a:ext uri="{FF2B5EF4-FFF2-40B4-BE49-F238E27FC236}">
                <a16:creationId xmlns:a16="http://schemas.microsoft.com/office/drawing/2014/main" id="{0C5E9B26-9D53-769F-8FA2-12619862507F}"/>
              </a:ext>
            </a:extLst>
          </p:cNvPr>
          <p:cNvSpPr txBox="1"/>
          <p:nvPr/>
        </p:nvSpPr>
        <p:spPr>
          <a:xfrm>
            <a:off x="-267017" y="95110"/>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les derniers seront premiers</a:t>
            </a:r>
            <a:endParaRPr lang="fr-FR" dirty="0"/>
          </a:p>
        </p:txBody>
      </p:sp>
      <p:sp>
        <p:nvSpPr>
          <p:cNvPr id="6" name="Espace réservé du numéro de diapositive 5">
            <a:extLst>
              <a:ext uri="{FF2B5EF4-FFF2-40B4-BE49-F238E27FC236}">
                <a16:creationId xmlns:a16="http://schemas.microsoft.com/office/drawing/2014/main" id="{533999F3-7BF9-425D-F61D-48A1C3C296FD}"/>
              </a:ext>
            </a:extLst>
          </p:cNvPr>
          <p:cNvSpPr>
            <a:spLocks noGrp="1"/>
          </p:cNvSpPr>
          <p:nvPr>
            <p:ph type="sldNum" sz="quarter" idx="12"/>
          </p:nvPr>
        </p:nvSpPr>
        <p:spPr/>
        <p:txBody>
          <a:bodyPr/>
          <a:lstStyle/>
          <a:p>
            <a:fld id="{CF70008A-A0B5-4A2F-AE10-819E4AFD28BB}" type="slidenum">
              <a:rPr lang="fr-FR" smtClean="0"/>
              <a:pPr/>
              <a:t>81</a:t>
            </a:fld>
            <a:endParaRPr lang="fr-FR"/>
          </a:p>
        </p:txBody>
      </p:sp>
    </p:spTree>
    <p:extLst>
      <p:ext uri="{BB962C8B-B14F-4D97-AF65-F5344CB8AC3E}">
        <p14:creationId xmlns:p14="http://schemas.microsoft.com/office/powerpoint/2010/main" val="278363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 coins arrondis 2">
            <a:extLst>
              <a:ext uri="{FF2B5EF4-FFF2-40B4-BE49-F238E27FC236}">
                <a16:creationId xmlns:a16="http://schemas.microsoft.com/office/drawing/2014/main" id="{6B9CCBCF-3EA2-021B-6D36-ADFE937EC5CA}"/>
              </a:ext>
            </a:extLst>
          </p:cNvPr>
          <p:cNvSpPr/>
          <p:nvPr/>
        </p:nvSpPr>
        <p:spPr>
          <a:xfrm>
            <a:off x="420953" y="918109"/>
            <a:ext cx="11477340" cy="2073665"/>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400" dirty="0">
                <a:solidFill>
                  <a:srgbClr val="000000"/>
                </a:solidFill>
                <a:effectLst/>
                <a:latin typeface="Times New Roman" panose="02020603050405020304" pitchFamily="18" charset="0"/>
                <a:ea typeface="Calibri" panose="020F0502020204030204" pitchFamily="34" charset="0"/>
              </a:rPr>
              <a:t>L’amour de Dieu est donné à tous, le salut est offert à tous… dès maintenant, dès aujourd’hui. Les derniers ayant répondu à l’appel deviennent les premiers. Que nous ayons répondu à l’appel tôt ou tard, nous sommes sauvés…  </a:t>
            </a:r>
          </a:p>
          <a:p>
            <a:pPr algn="ctr">
              <a:lnSpc>
                <a:spcPct val="115000"/>
              </a:lnSpc>
              <a:spcAft>
                <a:spcPts val="1000"/>
              </a:spcAft>
            </a:pPr>
            <a:r>
              <a:rPr lang="fr-FR" sz="2400" dirty="0">
                <a:solidFill>
                  <a:srgbClr val="000000"/>
                </a:solidFill>
                <a:effectLst/>
                <a:latin typeface="Times New Roman" panose="02020603050405020304" pitchFamily="18" charset="0"/>
                <a:ea typeface="Calibri" panose="020F0502020204030204" pitchFamily="34" charset="0"/>
              </a:rPr>
              <a:t>Il y a toujours quelque chose à sauver en l’homme. </a:t>
            </a:r>
          </a:p>
        </p:txBody>
      </p:sp>
      <p:sp>
        <p:nvSpPr>
          <p:cNvPr id="5" name="ZoneTexte 4">
            <a:extLst>
              <a:ext uri="{FF2B5EF4-FFF2-40B4-BE49-F238E27FC236}">
                <a16:creationId xmlns:a16="http://schemas.microsoft.com/office/drawing/2014/main" id="{8E890693-8868-7D28-9EDB-5429D8158D24}"/>
              </a:ext>
            </a:extLst>
          </p:cNvPr>
          <p:cNvSpPr txBox="1"/>
          <p:nvPr/>
        </p:nvSpPr>
        <p:spPr>
          <a:xfrm>
            <a:off x="-399494" y="318205"/>
            <a:ext cx="4679218"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les derniers seront premiers</a:t>
            </a:r>
            <a:endParaRPr lang="fr-FR" dirty="0"/>
          </a:p>
        </p:txBody>
      </p:sp>
      <p:sp>
        <p:nvSpPr>
          <p:cNvPr id="2" name="Rectangle : coins arrondis 1">
            <a:extLst>
              <a:ext uri="{FF2B5EF4-FFF2-40B4-BE49-F238E27FC236}">
                <a16:creationId xmlns:a16="http://schemas.microsoft.com/office/drawing/2014/main" id="{F4994469-8121-21C7-0AEA-75F29A9F1C62}"/>
              </a:ext>
            </a:extLst>
          </p:cNvPr>
          <p:cNvSpPr/>
          <p:nvPr/>
        </p:nvSpPr>
        <p:spPr>
          <a:xfrm>
            <a:off x="420953" y="3222929"/>
            <a:ext cx="11477340" cy="1386083"/>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400" dirty="0">
                <a:solidFill>
                  <a:srgbClr val="000000"/>
                </a:solidFill>
                <a:effectLst/>
                <a:latin typeface="Times New Roman" panose="02020603050405020304" pitchFamily="18" charset="0"/>
                <a:ea typeface="Calibri" panose="020F0502020204030204" pitchFamily="34" charset="0"/>
              </a:rPr>
              <a:t>Il suffit peut-être de l’accepter, de se mettre en chemin pour aller travailler à la vigne, de reconnaître que nous sommes les derniers à aller travailler à la vigne.</a:t>
            </a:r>
          </a:p>
        </p:txBody>
      </p:sp>
      <p:sp>
        <p:nvSpPr>
          <p:cNvPr id="6" name="Rectangle : coins arrondis 5">
            <a:extLst>
              <a:ext uri="{FF2B5EF4-FFF2-40B4-BE49-F238E27FC236}">
                <a16:creationId xmlns:a16="http://schemas.microsoft.com/office/drawing/2014/main" id="{FA424779-00BC-ECE2-C3A0-F57E80C57E23}"/>
              </a:ext>
            </a:extLst>
          </p:cNvPr>
          <p:cNvSpPr/>
          <p:nvPr/>
        </p:nvSpPr>
        <p:spPr>
          <a:xfrm>
            <a:off x="420953" y="4840167"/>
            <a:ext cx="11477340" cy="1386083"/>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5000"/>
              </a:lnSpc>
              <a:spcAft>
                <a:spcPts val="1000"/>
              </a:spcAft>
            </a:pPr>
            <a:r>
              <a:rPr lang="fr-FR" sz="2400" dirty="0">
                <a:solidFill>
                  <a:srgbClr val="000000"/>
                </a:solidFill>
                <a:effectLst/>
                <a:latin typeface="Times New Roman" panose="02020603050405020304" pitchFamily="18" charset="0"/>
                <a:ea typeface="Calibri" panose="020F0502020204030204" pitchFamily="34" charset="0"/>
              </a:rPr>
              <a:t>Le Christ, lui le dernier devenu premier, nous entraine à sa suite, et nous les derniers, devenons premiers. </a:t>
            </a:r>
          </a:p>
        </p:txBody>
      </p:sp>
      <p:sp>
        <p:nvSpPr>
          <p:cNvPr id="4" name="Espace réservé du numéro de diapositive 3">
            <a:extLst>
              <a:ext uri="{FF2B5EF4-FFF2-40B4-BE49-F238E27FC236}">
                <a16:creationId xmlns:a16="http://schemas.microsoft.com/office/drawing/2014/main" id="{8721F359-166C-3C83-5B74-FF24A5742865}"/>
              </a:ext>
            </a:extLst>
          </p:cNvPr>
          <p:cNvSpPr>
            <a:spLocks noGrp="1"/>
          </p:cNvSpPr>
          <p:nvPr>
            <p:ph type="sldNum" sz="quarter" idx="12"/>
          </p:nvPr>
        </p:nvSpPr>
        <p:spPr/>
        <p:txBody>
          <a:bodyPr/>
          <a:lstStyle/>
          <a:p>
            <a:fld id="{CF70008A-A0B5-4A2F-AE10-819E4AFD28BB}" type="slidenum">
              <a:rPr lang="fr-FR" smtClean="0"/>
              <a:pPr/>
              <a:t>82</a:t>
            </a:fld>
            <a:endParaRPr lang="fr-FR"/>
          </a:p>
        </p:txBody>
      </p:sp>
      <p:pic>
        <p:nvPicPr>
          <p:cNvPr id="7" name="Image 6">
            <a:extLst>
              <a:ext uri="{FF2B5EF4-FFF2-40B4-BE49-F238E27FC236}">
                <a16:creationId xmlns:a16="http://schemas.microsoft.com/office/drawing/2014/main" id="{B20CB07F-81A2-4B32-EB25-F7BF835312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8444" y="5313148"/>
            <a:ext cx="1199126" cy="1544852"/>
          </a:xfrm>
          <a:prstGeom prst="rect">
            <a:avLst/>
          </a:prstGeom>
        </p:spPr>
      </p:pic>
      <p:pic>
        <p:nvPicPr>
          <p:cNvPr id="8" name="Image 7">
            <a:extLst>
              <a:ext uri="{FF2B5EF4-FFF2-40B4-BE49-F238E27FC236}">
                <a16:creationId xmlns:a16="http://schemas.microsoft.com/office/drawing/2014/main" id="{66E00190-7366-BE30-CA14-04F294CB72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4886" y="5610905"/>
            <a:ext cx="2526090" cy="928007"/>
          </a:xfrm>
          <a:prstGeom prst="rect">
            <a:avLst/>
          </a:prstGeom>
        </p:spPr>
      </p:pic>
      <p:pic>
        <p:nvPicPr>
          <p:cNvPr id="10" name="Image 9">
            <a:extLst>
              <a:ext uri="{FF2B5EF4-FFF2-40B4-BE49-F238E27FC236}">
                <a16:creationId xmlns:a16="http://schemas.microsoft.com/office/drawing/2014/main" id="{C2AD222A-DD1B-FF83-BE00-3D4AADD65A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9409" y="5524548"/>
            <a:ext cx="1301912" cy="1062941"/>
          </a:xfrm>
          <a:prstGeom prst="rect">
            <a:avLst/>
          </a:prstGeom>
        </p:spPr>
      </p:pic>
      <p:pic>
        <p:nvPicPr>
          <p:cNvPr id="11" name="Image 10">
            <a:extLst>
              <a:ext uri="{FF2B5EF4-FFF2-40B4-BE49-F238E27FC236}">
                <a16:creationId xmlns:a16="http://schemas.microsoft.com/office/drawing/2014/main" id="{9D725F43-1E66-3942-9925-D032AAED30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9409" y="5610905"/>
            <a:ext cx="1301912" cy="1062941"/>
          </a:xfrm>
          <a:prstGeom prst="rect">
            <a:avLst/>
          </a:prstGeom>
        </p:spPr>
      </p:pic>
    </p:spTree>
    <p:extLst>
      <p:ext uri="{BB962C8B-B14F-4D97-AF65-F5344CB8AC3E}">
        <p14:creationId xmlns:p14="http://schemas.microsoft.com/office/powerpoint/2010/main" val="204190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485115" y="851024"/>
            <a:ext cx="10704968" cy="572179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1800" b="1" dirty="0">
                <a:solidFill>
                  <a:srgbClr val="005828"/>
                </a:solidFill>
                <a:effectLst/>
                <a:latin typeface="Times New Roman" panose="02020603050405020304" pitchFamily="18" charset="0"/>
                <a:ea typeface="Calibri" panose="020F0502020204030204" pitchFamily="34" charset="0"/>
              </a:rPr>
              <a:t>Sauver </a:t>
            </a:r>
            <a:endParaRPr lang="fr-FR" sz="1800" dirty="0">
              <a:effectLst/>
              <a:latin typeface="Calibri" panose="020F0502020204030204" pitchFamily="34" charset="0"/>
              <a:ea typeface="Calibri" panose="020F0502020204030204" pitchFamily="34" charset="0"/>
            </a:endParaRPr>
          </a:p>
          <a:p>
            <a:r>
              <a:rPr lang="fr-FR" sz="2000" dirty="0">
                <a:solidFill>
                  <a:schemeClr val="tx1"/>
                </a:solidFill>
                <a:effectLst/>
                <a:latin typeface="Times New Roman" panose="02020603050405020304" pitchFamily="18" charset="0"/>
                <a:ea typeface="Calibri" panose="020F0502020204030204" pitchFamily="34" charset="0"/>
              </a:rPr>
              <a:t>C’est un étrange et long chemin pour parvenir à comprendre que se sauver, c'est un jour accepter qu’un autre nous dise : « tu es sauvé ». </a:t>
            </a:r>
            <a:br>
              <a:rPr lang="fr-FR" sz="2000" dirty="0">
                <a:solidFill>
                  <a:schemeClr val="tx1"/>
                </a:solidFill>
                <a:effectLst/>
                <a:latin typeface="Times New Roman" panose="02020603050405020304" pitchFamily="18" charset="0"/>
                <a:ea typeface="Calibri" panose="020F0502020204030204" pitchFamily="34" charset="0"/>
              </a:rPr>
            </a:br>
            <a:r>
              <a:rPr lang="fr-FR" sz="2000" dirty="0">
                <a:solidFill>
                  <a:schemeClr val="tx1"/>
                </a:solidFill>
                <a:effectLst/>
                <a:latin typeface="Times New Roman" panose="02020603050405020304" pitchFamily="18" charset="0"/>
                <a:ea typeface="Calibri" panose="020F0502020204030204" pitchFamily="34" charset="0"/>
              </a:rPr>
              <a:t>Il y a cette phrase que Jésus thaumaturge, plus énigmatique qui n'y paraît et que je traduis donc ainsi : « la confiance qui vient de toi t'a sauvée ». Matthieu 9, 22. </a:t>
            </a:r>
            <a:br>
              <a:rPr lang="fr-FR" sz="2000" dirty="0">
                <a:solidFill>
                  <a:schemeClr val="tx1"/>
                </a:solidFill>
                <a:effectLst/>
                <a:latin typeface="Times New Roman" panose="02020603050405020304" pitchFamily="18" charset="0"/>
                <a:ea typeface="Calibri" panose="020F0502020204030204" pitchFamily="34" charset="0"/>
              </a:rPr>
            </a:br>
            <a:r>
              <a:rPr lang="fr-FR" sz="2000" dirty="0">
                <a:solidFill>
                  <a:schemeClr val="tx1"/>
                </a:solidFill>
                <a:effectLst/>
                <a:latin typeface="Times New Roman" panose="02020603050405020304" pitchFamily="18" charset="0"/>
                <a:ea typeface="Calibri" panose="020F0502020204030204" pitchFamily="34" charset="0"/>
              </a:rPr>
              <a:t>Mais quelle est cette confiance ? En quoi ?  En qui ? </a:t>
            </a:r>
            <a:br>
              <a:rPr lang="fr-FR" sz="2000" dirty="0">
                <a:solidFill>
                  <a:schemeClr val="tx1"/>
                </a:solidFill>
                <a:effectLst/>
                <a:latin typeface="Times New Roman" panose="02020603050405020304" pitchFamily="18" charset="0"/>
                <a:ea typeface="Calibri" panose="020F0502020204030204" pitchFamily="34" charset="0"/>
              </a:rPr>
            </a:br>
            <a:r>
              <a:rPr lang="fr-FR" sz="2000" dirty="0">
                <a:solidFill>
                  <a:schemeClr val="tx1"/>
                </a:solidFill>
                <a:effectLst/>
                <a:latin typeface="Times New Roman" panose="02020603050405020304" pitchFamily="18" charset="0"/>
                <a:ea typeface="Calibri" panose="020F0502020204030204" pitchFamily="34" charset="0"/>
              </a:rPr>
              <a:t>La confiance de toi, ou ne vaut-il pas mieux lire le grec ainsi : la confiance en toi, issue de toi, la confiance qui vient de toi. Moins </a:t>
            </a:r>
            <a:r>
              <a:rPr lang="fr-FR" sz="2000" i="1" dirty="0">
                <a:solidFill>
                  <a:schemeClr val="tx1"/>
                </a:solidFill>
                <a:effectLst/>
                <a:latin typeface="Times New Roman" panose="02020603050405020304" pitchFamily="18" charset="0"/>
                <a:ea typeface="Calibri" panose="020F0502020204030204" pitchFamily="34" charset="0"/>
              </a:rPr>
              <a:t>ta</a:t>
            </a:r>
            <a:r>
              <a:rPr lang="fr-FR" sz="2000" dirty="0">
                <a:solidFill>
                  <a:schemeClr val="tx1"/>
                </a:solidFill>
                <a:effectLst/>
                <a:latin typeface="Times New Roman" panose="02020603050405020304" pitchFamily="18" charset="0"/>
                <a:ea typeface="Calibri" panose="020F0502020204030204" pitchFamily="34" charset="0"/>
              </a:rPr>
              <a:t> confiance, comme si elle nous appartenait, que la confiance comme force qui vient en nous, qui est issue de nous, sans qu'il s'agisse jamais d'une possession. Celui qui sauve m'apprend que je ne l'ai aidé qu'une que d'une puissance qui travaille en moi. Une passivité active en quelques sorte. Se laisser sauver par une force qui vient de soi-même et à laquelle la parole d'autrui ouvre un accès. Être sauvé, il arrive que seul un autre puisse faire que j'y consente. </a:t>
            </a:r>
          </a:p>
          <a:p>
            <a:pPr algn="r"/>
            <a:r>
              <a:rPr lang="fr-FR" sz="2000" dirty="0">
                <a:solidFill>
                  <a:schemeClr val="tx1"/>
                </a:solidFill>
                <a:effectLst/>
                <a:latin typeface="Times New Roman" panose="02020603050405020304" pitchFamily="18" charset="0"/>
                <a:ea typeface="Calibri" panose="020F0502020204030204" pitchFamily="34" charset="0"/>
              </a:rPr>
              <a:t>Frédéric Boyer Evangiles Gallimard p 49</a:t>
            </a:r>
            <a:endParaRPr lang="fr-FR" sz="2000" dirty="0">
              <a:solidFill>
                <a:schemeClr val="tx1"/>
              </a:solidFill>
              <a:latin typeface="Times New Roman" panose="02020603050405020304" pitchFamily="18" charset="0"/>
              <a:cs typeface="Times New Roman" panose="02020603050405020304" pitchFamily="18" charset="0"/>
            </a:endParaRPr>
          </a:p>
        </p:txBody>
      </p:sp>
      <p:sp>
        <p:nvSpPr>
          <p:cNvPr id="2" name="ZoneTexte 1">
            <a:extLst>
              <a:ext uri="{FF2B5EF4-FFF2-40B4-BE49-F238E27FC236}">
                <a16:creationId xmlns:a16="http://schemas.microsoft.com/office/drawing/2014/main" id="{5C132F80-A3BE-BB8E-AFA7-6FBF32FB243E}"/>
              </a:ext>
            </a:extLst>
          </p:cNvPr>
          <p:cNvSpPr txBox="1"/>
          <p:nvPr/>
        </p:nvSpPr>
        <p:spPr>
          <a:xfrm>
            <a:off x="-495374" y="103328"/>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sauver</a:t>
            </a:r>
            <a:endParaRPr lang="fr-FR" dirty="0"/>
          </a:p>
        </p:txBody>
      </p:sp>
      <p:sp>
        <p:nvSpPr>
          <p:cNvPr id="3" name="Espace réservé du numéro de diapositive 2">
            <a:extLst>
              <a:ext uri="{FF2B5EF4-FFF2-40B4-BE49-F238E27FC236}">
                <a16:creationId xmlns:a16="http://schemas.microsoft.com/office/drawing/2014/main" id="{4CE80B43-96B1-643D-E32D-078C42775C06}"/>
              </a:ext>
            </a:extLst>
          </p:cNvPr>
          <p:cNvSpPr>
            <a:spLocks noGrp="1"/>
          </p:cNvSpPr>
          <p:nvPr>
            <p:ph type="sldNum" sz="quarter" idx="12"/>
          </p:nvPr>
        </p:nvSpPr>
        <p:spPr/>
        <p:txBody>
          <a:bodyPr/>
          <a:lstStyle/>
          <a:p>
            <a:fld id="{CF70008A-A0B5-4A2F-AE10-819E4AFD28BB}" type="slidenum">
              <a:rPr lang="fr-FR" smtClean="0"/>
              <a:pPr/>
              <a:t>83</a:t>
            </a:fld>
            <a:endParaRPr lang="fr-FR"/>
          </a:p>
        </p:txBody>
      </p:sp>
    </p:spTree>
    <p:extLst>
      <p:ext uri="{BB962C8B-B14F-4D97-AF65-F5344CB8AC3E}">
        <p14:creationId xmlns:p14="http://schemas.microsoft.com/office/powerpoint/2010/main" val="12133418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F4994469-8121-21C7-0AEA-75F29A9F1C62}"/>
              </a:ext>
            </a:extLst>
          </p:cNvPr>
          <p:cNvSpPr/>
          <p:nvPr/>
        </p:nvSpPr>
        <p:spPr>
          <a:xfrm>
            <a:off x="199013" y="408373"/>
            <a:ext cx="11477340" cy="6383044"/>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b="1" dirty="0">
                <a:solidFill>
                  <a:schemeClr val="tx1"/>
                </a:solidFill>
                <a:effectLst/>
                <a:latin typeface="Times New Roman" panose="02020603050405020304" pitchFamily="18" charset="0"/>
                <a:ea typeface="Calibri" panose="020F0502020204030204" pitchFamily="34" charset="0"/>
              </a:rPr>
              <a:t>Synthèse finale  </a:t>
            </a:r>
            <a:br>
              <a:rPr lang="fr-FR" b="1" dirty="0">
                <a:effectLst/>
                <a:latin typeface="Times New Roman" panose="02020603050405020304" pitchFamily="18" charset="0"/>
                <a:ea typeface="Calibri" panose="020F0502020204030204" pitchFamily="34" charset="0"/>
              </a:rPr>
            </a:br>
            <a:r>
              <a:rPr lang="fr-FR" i="1" dirty="0">
                <a:solidFill>
                  <a:schemeClr val="tx1"/>
                </a:solidFill>
                <a:effectLst/>
                <a:latin typeface="Times New Roman" panose="02020603050405020304" pitchFamily="18" charset="0"/>
                <a:ea typeface="Calibri" panose="020F0502020204030204" pitchFamily="34" charset="0"/>
              </a:rPr>
              <a:t>Le royaume Dieu est déjà là aujourd’hui, et aussi en espérance. Il est pour nous</a:t>
            </a:r>
            <a:r>
              <a:rPr lang="fr-FR" b="1" dirty="0">
                <a:solidFill>
                  <a:schemeClr val="tx1"/>
                </a:solidFill>
                <a:effectLst/>
                <a:latin typeface="Times New Roman" panose="02020603050405020304" pitchFamily="18" charset="0"/>
                <a:ea typeface="Calibri" panose="020F0502020204030204" pitchFamily="34" charset="0"/>
              </a:rPr>
              <a:t>, </a:t>
            </a:r>
            <a:r>
              <a:rPr lang="fr-FR" i="1" dirty="0">
                <a:solidFill>
                  <a:schemeClr val="tx1"/>
                </a:solidFill>
                <a:effectLst/>
                <a:latin typeface="Times New Roman" panose="02020603050405020304" pitchFamily="18" charset="0"/>
                <a:ea typeface="Calibri" panose="020F0502020204030204" pitchFamily="34" charset="0"/>
              </a:rPr>
              <a:t>nous</a:t>
            </a:r>
            <a:r>
              <a:rPr lang="fr-FR" b="1" dirty="0">
                <a:solidFill>
                  <a:schemeClr val="tx1"/>
                </a:solidFill>
                <a:effectLst/>
                <a:latin typeface="Times New Roman" panose="02020603050405020304" pitchFamily="18" charset="0"/>
                <a:ea typeface="Calibri" panose="020F0502020204030204" pitchFamily="34" charset="0"/>
              </a:rPr>
              <a:t> </a:t>
            </a:r>
            <a:r>
              <a:rPr lang="fr-FR" i="1" dirty="0">
                <a:solidFill>
                  <a:schemeClr val="tx1"/>
                </a:solidFill>
                <a:effectLst/>
                <a:latin typeface="Times New Roman" panose="02020603050405020304" pitchFamily="18" charset="0"/>
                <a:ea typeface="Calibri" panose="020F0502020204030204" pitchFamily="34" charset="0"/>
              </a:rPr>
              <a:t>sommes tous appelés. </a:t>
            </a:r>
            <a:br>
              <a:rPr lang="fr-FR" i="1" dirty="0">
                <a:solidFill>
                  <a:schemeClr val="tx1"/>
                </a:solidFill>
                <a:effectLst/>
                <a:latin typeface="Times New Roman" panose="02020603050405020304" pitchFamily="18" charset="0"/>
                <a:ea typeface="Calibri" panose="020F0502020204030204" pitchFamily="34" charset="0"/>
              </a:rPr>
            </a:br>
            <a:r>
              <a:rPr lang="fr-FR" i="1" dirty="0">
                <a:solidFill>
                  <a:schemeClr val="tx1"/>
                </a:solidFill>
                <a:effectLst/>
                <a:latin typeface="Times New Roman" panose="02020603050405020304" pitchFamily="18" charset="0"/>
                <a:ea typeface="Calibri" panose="020F0502020204030204" pitchFamily="34" charset="0"/>
              </a:rPr>
              <a:t>Ce n’est pas un lieu, c’est un dynamisme. Il n’y a pas de temps pour Dieu.</a:t>
            </a:r>
            <a:br>
              <a:rPr lang="fr-FR" i="1" dirty="0">
                <a:solidFill>
                  <a:schemeClr val="tx1"/>
                </a:solidFill>
                <a:effectLst/>
                <a:latin typeface="Times New Roman" panose="02020603050405020304" pitchFamily="18" charset="0"/>
                <a:ea typeface="Calibri" panose="020F0502020204030204" pitchFamily="34" charset="0"/>
              </a:rPr>
            </a:br>
            <a:r>
              <a:rPr lang="fr-FR" i="1" dirty="0">
                <a:solidFill>
                  <a:schemeClr val="tx1"/>
                </a:solidFill>
                <a:effectLst/>
                <a:latin typeface="Times New Roman" panose="02020603050405020304" pitchFamily="18" charset="0"/>
                <a:ea typeface="Calibri" panose="020F0502020204030204" pitchFamily="34" charset="0"/>
              </a:rPr>
              <a:t>Le Maître de la vigne, c’est Dieu qui sort et qui envoie chacun, à toute heure, à chaque moment de la vie.</a:t>
            </a:r>
            <a:endParaRPr lang="fr-FR" dirty="0">
              <a:solidFill>
                <a:schemeClr val="tx1"/>
              </a:solidFill>
              <a:effectLst/>
              <a:latin typeface="Calibri" panose="020F0502020204030204" pitchFamily="34" charset="0"/>
              <a:ea typeface="Calibri" panose="020F0502020204030204" pitchFamily="34" charset="0"/>
            </a:endParaRPr>
          </a:p>
          <a:p>
            <a:pPr>
              <a:lnSpc>
                <a:spcPct val="115000"/>
              </a:lnSpc>
              <a:spcAft>
                <a:spcPts val="1000"/>
              </a:spcAft>
            </a:pPr>
            <a:r>
              <a:rPr lang="fr-FR" i="1" dirty="0">
                <a:solidFill>
                  <a:schemeClr val="tx1"/>
                </a:solidFill>
                <a:effectLst/>
                <a:latin typeface="Times New Roman" panose="02020603050405020304" pitchFamily="18" charset="0"/>
                <a:ea typeface="Calibri" panose="020F0502020204030204" pitchFamily="34" charset="0"/>
              </a:rPr>
              <a:t> </a:t>
            </a:r>
            <a:r>
              <a:rPr lang="fr-FR" dirty="0">
                <a:solidFill>
                  <a:schemeClr val="tx1"/>
                </a:solidFill>
                <a:effectLst/>
                <a:latin typeface="Times New Roman" panose="02020603050405020304" pitchFamily="18" charset="0"/>
                <a:ea typeface="Calibri" panose="020F0502020204030204" pitchFamily="34" charset="0"/>
              </a:rPr>
              <a:t>Le royaume de Dieu se découvre en rapport avec ce mouvement d’aller vers...</a:t>
            </a:r>
            <a:endParaRPr lang="fr-FR" dirty="0">
              <a:solidFill>
                <a:schemeClr val="tx1"/>
              </a:solidFill>
              <a:effectLst/>
              <a:latin typeface="Calibri" panose="020F0502020204030204" pitchFamily="34" charset="0"/>
              <a:ea typeface="Calibri" panose="020F0502020204030204" pitchFamily="34" charset="0"/>
            </a:endParaRPr>
          </a:p>
          <a:p>
            <a:pPr>
              <a:lnSpc>
                <a:spcPct val="115000"/>
              </a:lnSpc>
              <a:spcAft>
                <a:spcPts val="1000"/>
              </a:spcAft>
            </a:pPr>
            <a:r>
              <a:rPr lang="fr-FR" dirty="0">
                <a:solidFill>
                  <a:schemeClr val="tx1"/>
                </a:solidFill>
                <a:effectLst/>
                <a:latin typeface="Times New Roman" panose="02020603050405020304" pitchFamily="18" charset="0"/>
                <a:ea typeface="Calibri" panose="020F0502020204030204" pitchFamily="34" charset="0"/>
              </a:rPr>
              <a:t>Le royaume est symbolisé par la vigne, à laquelle on est appelé à travailler. Il faut y aller. </a:t>
            </a:r>
            <a:br>
              <a:rPr lang="fr-FR" dirty="0">
                <a:solidFill>
                  <a:schemeClr val="tx1"/>
                </a:solidFill>
                <a:effectLst/>
                <a:latin typeface="Times New Roman" panose="02020603050405020304" pitchFamily="18" charset="0"/>
                <a:ea typeface="Calibri" panose="020F0502020204030204" pitchFamily="34" charset="0"/>
              </a:rPr>
            </a:br>
            <a:r>
              <a:rPr lang="fr-FR" dirty="0">
                <a:solidFill>
                  <a:schemeClr val="tx1"/>
                </a:solidFill>
                <a:effectLst/>
                <a:latin typeface="Times New Roman" panose="02020603050405020304" pitchFamily="18" charset="0"/>
                <a:ea typeface="Calibri" panose="020F0502020204030204" pitchFamily="34" charset="0"/>
              </a:rPr>
              <a:t>On sait comment y aller : il faut répondre à l’appel et travailler. </a:t>
            </a:r>
            <a:br>
              <a:rPr lang="fr-FR" dirty="0">
                <a:solidFill>
                  <a:schemeClr val="tx1"/>
                </a:solidFill>
                <a:effectLst/>
                <a:latin typeface="Times New Roman" panose="02020603050405020304" pitchFamily="18" charset="0"/>
                <a:ea typeface="Calibri" panose="020F0502020204030204" pitchFamily="34" charset="0"/>
              </a:rPr>
            </a:br>
            <a:r>
              <a:rPr lang="fr-FR" dirty="0">
                <a:solidFill>
                  <a:schemeClr val="tx1"/>
                </a:solidFill>
                <a:effectLst/>
                <a:latin typeface="Times New Roman" panose="02020603050405020304" pitchFamily="18" charset="0"/>
                <a:ea typeface="Calibri" panose="020F0502020204030204" pitchFamily="34" charset="0"/>
              </a:rPr>
              <a:t>Mais ce royaume où est-il ? </a:t>
            </a:r>
            <a:endParaRPr lang="fr-FR" dirty="0">
              <a:solidFill>
                <a:schemeClr val="tx1"/>
              </a:solidFill>
              <a:effectLst/>
              <a:latin typeface="Calibri" panose="020F0502020204030204" pitchFamily="34" charset="0"/>
              <a:ea typeface="Calibri" panose="020F0502020204030204" pitchFamily="34" charset="0"/>
            </a:endParaRPr>
          </a:p>
          <a:p>
            <a:pPr>
              <a:lnSpc>
                <a:spcPct val="115000"/>
              </a:lnSpc>
              <a:spcAft>
                <a:spcPts val="1000"/>
              </a:spcAft>
            </a:pPr>
            <a:r>
              <a:rPr lang="fr-FR" dirty="0">
                <a:solidFill>
                  <a:schemeClr val="tx1"/>
                </a:solidFill>
                <a:effectLst/>
                <a:latin typeface="Times New Roman" panose="02020603050405020304" pitchFamily="18" charset="0"/>
                <a:ea typeface="Calibri" panose="020F0502020204030204" pitchFamily="34" charset="0"/>
              </a:rPr>
              <a:t>Faut-il attendre la vie éternelle, après la mort pour le découvrir ? </a:t>
            </a:r>
            <a:endParaRPr lang="fr-FR" dirty="0">
              <a:solidFill>
                <a:schemeClr val="tx1"/>
              </a:solidFill>
              <a:effectLst/>
              <a:latin typeface="Calibri" panose="020F0502020204030204" pitchFamily="34" charset="0"/>
              <a:ea typeface="Calibri" panose="020F0502020204030204" pitchFamily="34" charset="0"/>
            </a:endParaRPr>
          </a:p>
          <a:p>
            <a:pPr>
              <a:lnSpc>
                <a:spcPct val="115000"/>
              </a:lnSpc>
              <a:spcAft>
                <a:spcPts val="1000"/>
              </a:spcAft>
            </a:pPr>
            <a:r>
              <a:rPr lang="fr-FR" dirty="0">
                <a:solidFill>
                  <a:schemeClr val="tx1"/>
                </a:solidFill>
                <a:effectLst/>
                <a:latin typeface="Times New Roman" panose="02020603050405020304" pitchFamily="18" charset="0"/>
                <a:ea typeface="Calibri" panose="020F0502020204030204" pitchFamily="34" charset="0"/>
              </a:rPr>
              <a:t>Si c’est aujourd’hui, pourquoi n’y restons-nous pas ?</a:t>
            </a:r>
            <a:endParaRPr lang="fr-FR" dirty="0">
              <a:solidFill>
                <a:schemeClr val="tx1"/>
              </a:solidFill>
              <a:effectLst/>
              <a:latin typeface="Calibri" panose="020F0502020204030204" pitchFamily="34" charset="0"/>
              <a:ea typeface="Calibri" panose="020F0502020204030204" pitchFamily="34" charset="0"/>
            </a:endParaRPr>
          </a:p>
          <a:p>
            <a:pPr>
              <a:lnSpc>
                <a:spcPct val="115000"/>
              </a:lnSpc>
              <a:spcAft>
                <a:spcPts val="1000"/>
              </a:spcAft>
            </a:pPr>
            <a:r>
              <a:rPr lang="fr-FR" dirty="0">
                <a:solidFill>
                  <a:schemeClr val="tx1"/>
                </a:solidFill>
                <a:effectLst/>
                <a:latin typeface="Times New Roman" panose="02020603050405020304" pitchFamily="18" charset="0"/>
                <a:ea typeface="Calibri" panose="020F0502020204030204" pitchFamily="34" charset="0"/>
              </a:rPr>
              <a:t>Le royaume de Dieu n’est pas un lieu mais est une relation entre celui qui embauche et celui qui est embauché.</a:t>
            </a:r>
          </a:p>
          <a:p>
            <a:pPr>
              <a:lnSpc>
                <a:spcPct val="115000"/>
              </a:lnSpc>
              <a:spcAft>
                <a:spcPts val="1000"/>
              </a:spcAft>
            </a:pPr>
            <a:r>
              <a:rPr lang="fr-FR" sz="1800" dirty="0">
                <a:solidFill>
                  <a:schemeClr val="tx1"/>
                </a:solidFill>
                <a:effectLst/>
                <a:latin typeface="Times New Roman" panose="02020603050405020304" pitchFamily="18" charset="0"/>
                <a:ea typeface="Calibri" panose="020F0502020204030204" pitchFamily="34" charset="0"/>
              </a:rPr>
              <a:t>Mais, l’homme rompt parfois cette alliance...</a:t>
            </a:r>
            <a:endParaRPr lang="fr-FR" sz="1800" dirty="0">
              <a:solidFill>
                <a:schemeClr val="tx1"/>
              </a:solidFill>
              <a:effectLst/>
              <a:latin typeface="Calibri" panose="020F0502020204030204" pitchFamily="34" charset="0"/>
              <a:ea typeface="Calibri" panose="020F0502020204030204" pitchFamily="34" charset="0"/>
            </a:endParaRPr>
          </a:p>
          <a:p>
            <a:pPr>
              <a:lnSpc>
                <a:spcPct val="115000"/>
              </a:lnSpc>
              <a:spcAft>
                <a:spcPts val="1000"/>
              </a:spcAft>
            </a:pPr>
            <a:r>
              <a:rPr lang="fr-FR" sz="1800" dirty="0">
                <a:solidFill>
                  <a:schemeClr val="tx1"/>
                </a:solidFill>
                <a:effectLst/>
                <a:latin typeface="Times New Roman" panose="02020603050405020304" pitchFamily="18" charset="0"/>
                <a:ea typeface="Calibri" panose="020F0502020204030204" pitchFamily="34" charset="0"/>
              </a:rPr>
              <a:t>Ce qui est juste, bon, c’est que Dieu appelle, qu’il fasse alliance, un contrat avec celui qui est appelé.</a:t>
            </a:r>
            <a:endParaRPr lang="fr-FR" sz="1800" dirty="0">
              <a:solidFill>
                <a:schemeClr val="tx1"/>
              </a:solidFill>
              <a:effectLst/>
              <a:latin typeface="Calibri" panose="020F0502020204030204" pitchFamily="34" charset="0"/>
              <a:ea typeface="Calibri" panose="020F0502020204030204" pitchFamily="34" charset="0"/>
            </a:endParaRPr>
          </a:p>
          <a:p>
            <a:pPr>
              <a:lnSpc>
                <a:spcPct val="115000"/>
              </a:lnSpc>
              <a:spcAft>
                <a:spcPts val="1000"/>
              </a:spcAft>
            </a:pPr>
            <a:r>
              <a:rPr lang="fr-FR" sz="1800" dirty="0">
                <a:solidFill>
                  <a:schemeClr val="tx1"/>
                </a:solidFill>
                <a:effectLst/>
                <a:latin typeface="Times New Roman" panose="02020603050405020304" pitchFamily="18" charset="0"/>
                <a:ea typeface="Calibri" panose="020F0502020204030204" pitchFamily="34" charset="0"/>
              </a:rPr>
              <a:t>Tous reçoivent donc le même salaire, tous reçoivent la Vie en plénitude.</a:t>
            </a:r>
            <a:endParaRPr lang="fr-FR" dirty="0">
              <a:solidFill>
                <a:schemeClr val="tx1"/>
              </a:solidFill>
              <a:effectLst/>
              <a:latin typeface="Times New Roman" panose="02020603050405020304" pitchFamily="18" charset="0"/>
              <a:ea typeface="Calibri" panose="020F0502020204030204" pitchFamily="34" charset="0"/>
            </a:endParaRPr>
          </a:p>
        </p:txBody>
      </p:sp>
      <p:sp>
        <p:nvSpPr>
          <p:cNvPr id="7" name="Espace réservé du numéro de diapositive 6">
            <a:extLst>
              <a:ext uri="{FF2B5EF4-FFF2-40B4-BE49-F238E27FC236}">
                <a16:creationId xmlns:a16="http://schemas.microsoft.com/office/drawing/2014/main" id="{C48D1836-3FE4-C355-6F5B-740461B99F96}"/>
              </a:ext>
            </a:extLst>
          </p:cNvPr>
          <p:cNvSpPr>
            <a:spLocks noGrp="1"/>
          </p:cNvSpPr>
          <p:nvPr>
            <p:ph type="sldNum" sz="quarter" idx="12"/>
          </p:nvPr>
        </p:nvSpPr>
        <p:spPr/>
        <p:txBody>
          <a:bodyPr/>
          <a:lstStyle/>
          <a:p>
            <a:fld id="{CF70008A-A0B5-4A2F-AE10-819E4AFD28BB}" type="slidenum">
              <a:rPr lang="fr-FR" smtClean="0"/>
              <a:pPr/>
              <a:t>84</a:t>
            </a:fld>
            <a:endParaRPr lang="fr-FR"/>
          </a:p>
        </p:txBody>
      </p:sp>
    </p:spTree>
    <p:extLst>
      <p:ext uri="{BB962C8B-B14F-4D97-AF65-F5344CB8AC3E}">
        <p14:creationId xmlns:p14="http://schemas.microsoft.com/office/powerpoint/2010/main" val="321151713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F4994469-8121-21C7-0AEA-75F29A9F1C62}"/>
              </a:ext>
            </a:extLst>
          </p:cNvPr>
          <p:cNvSpPr/>
          <p:nvPr/>
        </p:nvSpPr>
        <p:spPr>
          <a:xfrm>
            <a:off x="190134" y="306278"/>
            <a:ext cx="11477340" cy="6405239"/>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fr-FR" sz="1800" dirty="0">
                <a:solidFill>
                  <a:schemeClr val="tx1"/>
                </a:solidFill>
                <a:effectLst/>
                <a:latin typeface="Times New Roman" panose="02020603050405020304" pitchFamily="18" charset="0"/>
                <a:ea typeface="Calibri" panose="020F0502020204030204" pitchFamily="34" charset="0"/>
              </a:rPr>
              <a:t>Dieu qui appelle. On le perçoit à certains moments. </a:t>
            </a:r>
            <a:br>
              <a:rPr lang="fr-FR" sz="1800" dirty="0">
                <a:solidFill>
                  <a:schemeClr val="tx1"/>
                </a:solidFill>
                <a:effectLst/>
                <a:latin typeface="Times New Roman" panose="02020603050405020304" pitchFamily="18" charset="0"/>
                <a:ea typeface="Calibri" panose="020F0502020204030204" pitchFamily="34" charset="0"/>
              </a:rPr>
            </a:br>
            <a:r>
              <a:rPr lang="fr-FR" sz="1800" dirty="0">
                <a:solidFill>
                  <a:schemeClr val="tx1"/>
                </a:solidFill>
                <a:effectLst/>
                <a:latin typeface="Times New Roman" panose="02020603050405020304" pitchFamily="18" charset="0"/>
                <a:ea typeface="Calibri" panose="020F0502020204030204" pitchFamily="34" charset="0"/>
              </a:rPr>
              <a:t>L’homme a le choix d’y répondre mais surtout c’est l’action qui prime.</a:t>
            </a:r>
            <a:endParaRPr lang="fr-FR" sz="1800" dirty="0">
              <a:solidFill>
                <a:schemeClr val="tx1"/>
              </a:solidFill>
              <a:effectLst/>
              <a:latin typeface="Calibri" panose="020F0502020204030204" pitchFamily="34" charset="0"/>
              <a:ea typeface="Calibri" panose="020F0502020204030204" pitchFamily="34" charset="0"/>
            </a:endParaRPr>
          </a:p>
          <a:p>
            <a:pPr>
              <a:lnSpc>
                <a:spcPct val="115000"/>
              </a:lnSpc>
              <a:spcAft>
                <a:spcPts val="1000"/>
              </a:spcAft>
            </a:pPr>
            <a:r>
              <a:rPr lang="fr-FR" sz="1800" dirty="0">
                <a:solidFill>
                  <a:schemeClr val="tx1"/>
                </a:solidFill>
                <a:effectLst/>
                <a:latin typeface="Times New Roman" panose="02020603050405020304" pitchFamily="18" charset="0"/>
                <a:ea typeface="Calibri" panose="020F0502020204030204" pitchFamily="34" charset="0"/>
              </a:rPr>
              <a:t>Cet appel retentit à certaines heures de notre vie, comme celles de la Passion du Christ. Ce chemin n’est pas facile, il est éprouvant, il est passion.</a:t>
            </a:r>
            <a:endParaRPr lang="fr-FR" sz="1800" dirty="0">
              <a:solidFill>
                <a:schemeClr val="tx1"/>
              </a:solidFill>
              <a:effectLst/>
              <a:latin typeface="Calibri" panose="020F0502020204030204" pitchFamily="34" charset="0"/>
              <a:ea typeface="Calibri" panose="020F0502020204030204" pitchFamily="34" charset="0"/>
            </a:endParaRPr>
          </a:p>
          <a:p>
            <a:pPr>
              <a:lnSpc>
                <a:spcPct val="115000"/>
              </a:lnSpc>
              <a:spcAft>
                <a:spcPts val="1000"/>
              </a:spcAft>
            </a:pPr>
            <a:r>
              <a:rPr lang="fr-FR" sz="1800" dirty="0">
                <a:solidFill>
                  <a:schemeClr val="tx1"/>
                </a:solidFill>
                <a:effectLst/>
                <a:latin typeface="Times New Roman" panose="02020603050405020304" pitchFamily="18" charset="0"/>
                <a:ea typeface="Calibri" panose="020F0502020204030204" pitchFamily="34" charset="0"/>
              </a:rPr>
              <a:t>Parce que le Christ l’a traversé, nous traversons avec Lui.  </a:t>
            </a:r>
            <a:endParaRPr lang="fr-FR" sz="1800" dirty="0">
              <a:solidFill>
                <a:schemeClr val="tx1"/>
              </a:solidFill>
              <a:effectLst/>
              <a:latin typeface="Calibri" panose="020F0502020204030204" pitchFamily="34" charset="0"/>
              <a:ea typeface="Calibri" panose="020F0502020204030204" pitchFamily="34" charset="0"/>
            </a:endParaRPr>
          </a:p>
          <a:p>
            <a:pPr>
              <a:lnSpc>
                <a:spcPct val="115000"/>
              </a:lnSpc>
              <a:spcAft>
                <a:spcPts val="1000"/>
              </a:spcAft>
            </a:pPr>
            <a:r>
              <a:rPr lang="fr-FR" sz="1800" dirty="0">
                <a:solidFill>
                  <a:schemeClr val="tx1"/>
                </a:solidFill>
                <a:effectLst/>
                <a:latin typeface="Times New Roman" panose="02020603050405020304" pitchFamily="18" charset="0"/>
                <a:ea typeface="Calibri" panose="020F0502020204030204" pitchFamily="34" charset="0"/>
              </a:rPr>
              <a:t>Dieu appelle en tout temps, à toutes les époques et met tout à l’envers.</a:t>
            </a:r>
            <a:endParaRPr lang="fr-FR" sz="1800" dirty="0">
              <a:solidFill>
                <a:schemeClr val="tx1"/>
              </a:solidFill>
              <a:effectLst/>
              <a:latin typeface="Calibri" panose="020F0502020204030204" pitchFamily="34" charset="0"/>
              <a:ea typeface="Calibri" panose="020F0502020204030204" pitchFamily="34" charset="0"/>
            </a:endParaRPr>
          </a:p>
          <a:p>
            <a:pPr>
              <a:lnSpc>
                <a:spcPct val="115000"/>
              </a:lnSpc>
              <a:spcAft>
                <a:spcPts val="1000"/>
              </a:spcAft>
            </a:pPr>
            <a:r>
              <a:rPr lang="fr-FR" sz="1800" dirty="0">
                <a:solidFill>
                  <a:schemeClr val="tx1"/>
                </a:solidFill>
                <a:effectLst/>
                <a:latin typeface="Times New Roman" panose="02020603050405020304" pitchFamily="18" charset="0"/>
                <a:ea typeface="Calibri" panose="020F0502020204030204" pitchFamily="34" charset="0"/>
              </a:rPr>
              <a:t>Les premiers seront les derniers. Cette maxime exprime l’universalité de l’amour de Dieu dans le temps et l’espace.</a:t>
            </a:r>
            <a:endParaRPr lang="fr-FR" sz="1800" dirty="0">
              <a:solidFill>
                <a:schemeClr val="tx1"/>
              </a:solidFill>
              <a:effectLst/>
              <a:latin typeface="Calibri" panose="020F0502020204030204" pitchFamily="34" charset="0"/>
              <a:ea typeface="Calibri" panose="020F0502020204030204" pitchFamily="34" charset="0"/>
            </a:endParaRPr>
          </a:p>
          <a:p>
            <a:pPr>
              <a:lnSpc>
                <a:spcPct val="115000"/>
              </a:lnSpc>
              <a:spcAft>
                <a:spcPts val="1000"/>
              </a:spcAft>
            </a:pPr>
            <a:r>
              <a:rPr lang="fr-FR" sz="1800" dirty="0">
                <a:solidFill>
                  <a:schemeClr val="tx1"/>
                </a:solidFill>
                <a:effectLst/>
                <a:latin typeface="Times New Roman" panose="02020603050405020304" pitchFamily="18" charset="0"/>
                <a:ea typeface="Calibri" panose="020F0502020204030204" pitchFamily="34" charset="0"/>
              </a:rPr>
              <a:t>Dans le texte de Matthieu, les plus basses catégories de la société, les impurs, sont appelés à la vigne du Seigneur.</a:t>
            </a:r>
            <a:endParaRPr lang="fr-FR" sz="1800" dirty="0">
              <a:solidFill>
                <a:schemeClr val="tx1"/>
              </a:solidFill>
              <a:effectLst/>
              <a:latin typeface="Calibri" panose="020F0502020204030204" pitchFamily="34" charset="0"/>
              <a:ea typeface="Calibri" panose="020F0502020204030204" pitchFamily="34" charset="0"/>
            </a:endParaRPr>
          </a:p>
          <a:p>
            <a:pPr>
              <a:lnSpc>
                <a:spcPct val="115000"/>
              </a:lnSpc>
              <a:spcAft>
                <a:spcPts val="1000"/>
              </a:spcAft>
            </a:pPr>
            <a:r>
              <a:rPr lang="fr-FR" sz="1800" dirty="0">
                <a:solidFill>
                  <a:schemeClr val="tx1"/>
                </a:solidFill>
                <a:effectLst/>
                <a:latin typeface="Times New Roman" panose="02020603050405020304" pitchFamily="18" charset="0"/>
                <a:ea typeface="Calibri" panose="020F0502020204030204" pitchFamily="34" charset="0"/>
              </a:rPr>
              <a:t>La parabole ne rabaisse pas les premiers au rang de derniers, mais elle souligne une égalité dans l’appel et la démarche d’aller vers lui. </a:t>
            </a:r>
            <a:endParaRPr lang="fr-FR" sz="1800" dirty="0">
              <a:solidFill>
                <a:schemeClr val="tx1"/>
              </a:solidFill>
              <a:effectLst/>
              <a:latin typeface="Calibri" panose="020F0502020204030204" pitchFamily="34" charset="0"/>
              <a:ea typeface="Calibri" panose="020F0502020204030204" pitchFamily="34" charset="0"/>
            </a:endParaRPr>
          </a:p>
          <a:p>
            <a:pPr>
              <a:lnSpc>
                <a:spcPct val="115000"/>
              </a:lnSpc>
              <a:spcAft>
                <a:spcPts val="1000"/>
              </a:spcAft>
            </a:pPr>
            <a:r>
              <a:rPr lang="fr-FR" sz="1800" dirty="0">
                <a:solidFill>
                  <a:schemeClr val="tx1"/>
                </a:solidFill>
                <a:effectLst/>
                <a:latin typeface="Times New Roman" panose="02020603050405020304" pitchFamily="18" charset="0"/>
                <a:ea typeface="Calibri" panose="020F0502020204030204" pitchFamily="34" charset="0"/>
              </a:rPr>
              <a:t>La grâce est donnée à tout pécheur.</a:t>
            </a:r>
            <a:endParaRPr lang="fr-FR" sz="1800" dirty="0">
              <a:solidFill>
                <a:schemeClr val="tx1"/>
              </a:solidFill>
              <a:effectLst/>
              <a:latin typeface="Calibri" panose="020F0502020204030204" pitchFamily="34" charset="0"/>
              <a:ea typeface="Calibri" panose="020F0502020204030204" pitchFamily="34" charset="0"/>
            </a:endParaRPr>
          </a:p>
          <a:p>
            <a:pPr>
              <a:lnSpc>
                <a:spcPct val="115000"/>
              </a:lnSpc>
              <a:spcAft>
                <a:spcPts val="1000"/>
              </a:spcAft>
            </a:pPr>
            <a:r>
              <a:rPr lang="fr-FR" sz="1800" dirty="0">
                <a:solidFill>
                  <a:schemeClr val="tx1"/>
                </a:solidFill>
                <a:effectLst/>
                <a:latin typeface="Times New Roman" panose="02020603050405020304" pitchFamily="18" charset="0"/>
                <a:ea typeface="Calibri" panose="020F0502020204030204" pitchFamily="34" charset="0"/>
              </a:rPr>
              <a:t>Dans cette parabole, Jésus invite tous ceux qui sont déjà « riches » de l’amour de Dieu, à reconnaître en lui-même le chemin vers le Père.</a:t>
            </a:r>
            <a:endParaRPr lang="fr-FR" sz="1800" dirty="0">
              <a:solidFill>
                <a:schemeClr val="tx1"/>
              </a:solidFill>
              <a:effectLst/>
              <a:latin typeface="Calibri" panose="020F0502020204030204" pitchFamily="34" charset="0"/>
              <a:ea typeface="Calibri" panose="020F0502020204030204" pitchFamily="34" charset="0"/>
            </a:endParaRPr>
          </a:p>
          <a:p>
            <a:pPr>
              <a:lnSpc>
                <a:spcPct val="115000"/>
              </a:lnSpc>
              <a:spcAft>
                <a:spcPts val="1000"/>
              </a:spcAft>
            </a:pPr>
            <a:r>
              <a:rPr lang="fr-FR" sz="1800" dirty="0">
                <a:solidFill>
                  <a:schemeClr val="tx1"/>
                </a:solidFill>
                <a:effectLst/>
                <a:latin typeface="Times New Roman" panose="02020603050405020304" pitchFamily="18" charset="0"/>
                <a:ea typeface="Calibri" panose="020F0502020204030204" pitchFamily="34" charset="0"/>
              </a:rPr>
              <a:t>Mais ce chemin passe par la mort et la résurrection en Jésus. Là est le chemin vers le royaume</a:t>
            </a:r>
            <a:r>
              <a:rPr lang="fr-FR" sz="1800" b="1" dirty="0">
                <a:solidFill>
                  <a:schemeClr val="tx1"/>
                </a:solidFill>
                <a:effectLst/>
                <a:latin typeface="Times New Roman" panose="02020603050405020304" pitchFamily="18" charset="0"/>
                <a:ea typeface="Calibri" panose="020F0502020204030204" pitchFamily="34" charset="0"/>
              </a:rPr>
              <a:t>.</a:t>
            </a:r>
            <a:endParaRPr lang="fr-FR" sz="1800" dirty="0">
              <a:solidFill>
                <a:schemeClr val="tx1"/>
              </a:solidFill>
              <a:effectLst/>
              <a:latin typeface="Calibri" panose="020F0502020204030204" pitchFamily="34" charset="0"/>
              <a:ea typeface="Calibri" panose="020F0502020204030204" pitchFamily="34" charset="0"/>
            </a:endParaRPr>
          </a:p>
          <a:p>
            <a:pPr>
              <a:lnSpc>
                <a:spcPct val="115000"/>
              </a:lnSpc>
              <a:spcAft>
                <a:spcPts val="1000"/>
              </a:spcAft>
            </a:pPr>
            <a:r>
              <a:rPr lang="fr-FR" sz="1800" b="1" dirty="0">
                <a:solidFill>
                  <a:schemeClr val="tx1"/>
                </a:solidFill>
                <a:effectLst/>
                <a:latin typeface="Times New Roman" panose="02020603050405020304" pitchFamily="18" charset="0"/>
                <a:ea typeface="Calibri" panose="020F0502020204030204" pitchFamily="34" charset="0"/>
              </a:rPr>
              <a:t>                                                         Acceptons d’entendre : tu es sauvé ! </a:t>
            </a:r>
            <a:endParaRPr lang="fr-FR" sz="1800" dirty="0">
              <a:solidFill>
                <a:schemeClr val="tx1"/>
              </a:solidFill>
              <a:effectLst/>
              <a:latin typeface="Calibri" panose="020F0502020204030204" pitchFamily="34" charset="0"/>
              <a:ea typeface="Calibri" panose="020F0502020204030204" pitchFamily="34" charset="0"/>
            </a:endParaRPr>
          </a:p>
        </p:txBody>
      </p:sp>
      <p:sp>
        <p:nvSpPr>
          <p:cNvPr id="3" name="Espace réservé du numéro de diapositive 2">
            <a:extLst>
              <a:ext uri="{FF2B5EF4-FFF2-40B4-BE49-F238E27FC236}">
                <a16:creationId xmlns:a16="http://schemas.microsoft.com/office/drawing/2014/main" id="{781F9CAC-14C0-E928-AAD9-458CB85988A1}"/>
              </a:ext>
            </a:extLst>
          </p:cNvPr>
          <p:cNvSpPr>
            <a:spLocks noGrp="1"/>
          </p:cNvSpPr>
          <p:nvPr>
            <p:ph type="sldNum" sz="quarter" idx="12"/>
          </p:nvPr>
        </p:nvSpPr>
        <p:spPr/>
        <p:txBody>
          <a:bodyPr/>
          <a:lstStyle/>
          <a:p>
            <a:fld id="{CF70008A-A0B5-4A2F-AE10-819E4AFD28BB}" type="slidenum">
              <a:rPr lang="fr-FR" smtClean="0"/>
              <a:pPr/>
              <a:t>85</a:t>
            </a:fld>
            <a:endParaRPr lang="fr-FR"/>
          </a:p>
        </p:txBody>
      </p:sp>
    </p:spTree>
    <p:extLst>
      <p:ext uri="{BB962C8B-B14F-4D97-AF65-F5344CB8AC3E}">
        <p14:creationId xmlns:p14="http://schemas.microsoft.com/office/powerpoint/2010/main" val="2489361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F194095-83C4-CECA-BBE6-4C50B78D07B7}"/>
              </a:ext>
            </a:extLst>
          </p:cNvPr>
          <p:cNvSpPr txBox="1"/>
          <p:nvPr/>
        </p:nvSpPr>
        <p:spPr>
          <a:xfrm>
            <a:off x="3775712" y="5064416"/>
            <a:ext cx="8003357" cy="1384995"/>
          </a:xfrm>
          <a:prstGeom prst="rect">
            <a:avLst/>
          </a:prstGeom>
          <a:noFill/>
        </p:spPr>
        <p:txBody>
          <a:bodyPr wrap="square" rtlCol="0">
            <a:spAutoFit/>
          </a:bodyPr>
          <a:lstStyle/>
          <a:p>
            <a:pPr algn="ctr"/>
            <a:r>
              <a:rPr lang="fr-FR" sz="2800" b="1" dirty="0">
                <a:latin typeface="Times New Roman"/>
                <a:ea typeface="Times New Roman"/>
                <a:cs typeface="Times New Roman"/>
                <a:sym typeface="Times New Roman"/>
              </a:rPr>
              <a:t>Réalisation Catéchèse Par la Parole</a:t>
            </a:r>
            <a:br>
              <a:rPr lang="fr-FR" sz="2800" b="1" dirty="0">
                <a:latin typeface="Times New Roman"/>
                <a:ea typeface="Times New Roman"/>
                <a:cs typeface="Times New Roman"/>
                <a:sym typeface="Times New Roman"/>
              </a:rPr>
            </a:br>
            <a:r>
              <a:rPr lang="fr-FR" sz="2800" b="1" dirty="0">
                <a:latin typeface="Times New Roman"/>
                <a:ea typeface="Times New Roman"/>
                <a:cs typeface="Times New Roman"/>
                <a:sym typeface="Times New Roman"/>
              </a:rPr>
              <a:t>Illustrations Chantal </a:t>
            </a:r>
            <a:r>
              <a:rPr lang="fr-FR" sz="2800" b="1" dirty="0" err="1">
                <a:latin typeface="Times New Roman"/>
                <a:ea typeface="Times New Roman"/>
                <a:cs typeface="Times New Roman"/>
                <a:sym typeface="Times New Roman"/>
              </a:rPr>
              <a:t>Lorge</a:t>
            </a:r>
            <a:endParaRPr lang="fr-FR" sz="2800" b="1" dirty="0">
              <a:latin typeface="Times New Roman"/>
              <a:ea typeface="Times New Roman"/>
              <a:cs typeface="Times New Roman"/>
              <a:sym typeface="Times New Roman"/>
            </a:endParaRPr>
          </a:p>
          <a:p>
            <a:pPr algn="ctr"/>
            <a:r>
              <a:rPr lang="fr-FR" sz="2800" b="1" dirty="0">
                <a:latin typeface="Times New Roman"/>
                <a:cs typeface="Times New Roman"/>
                <a:sym typeface="Times New Roman"/>
              </a:rPr>
              <a:t>Colorisation Annie</a:t>
            </a:r>
            <a:endParaRPr lang="fr-FR" sz="2800" dirty="0"/>
          </a:p>
        </p:txBody>
      </p:sp>
      <p:pic>
        <p:nvPicPr>
          <p:cNvPr id="3" name="Image 2">
            <a:extLst>
              <a:ext uri="{FF2B5EF4-FFF2-40B4-BE49-F238E27FC236}">
                <a16:creationId xmlns:a16="http://schemas.microsoft.com/office/drawing/2014/main" id="{17342101-2BC1-C75D-364B-D409C476DE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219" y="4780902"/>
            <a:ext cx="3245493" cy="1794284"/>
          </a:xfrm>
          <a:prstGeom prst="rect">
            <a:avLst/>
          </a:prstGeom>
        </p:spPr>
      </p:pic>
      <p:sp>
        <p:nvSpPr>
          <p:cNvPr id="2" name="Espace réservé du numéro de diapositive 1">
            <a:extLst>
              <a:ext uri="{FF2B5EF4-FFF2-40B4-BE49-F238E27FC236}">
                <a16:creationId xmlns:a16="http://schemas.microsoft.com/office/drawing/2014/main" id="{A2FEC6DB-5FFB-C40B-E216-F1827838DFA4}"/>
              </a:ext>
            </a:extLst>
          </p:cNvPr>
          <p:cNvSpPr>
            <a:spLocks noGrp="1"/>
          </p:cNvSpPr>
          <p:nvPr>
            <p:ph type="sldNum" sz="quarter" idx="12"/>
          </p:nvPr>
        </p:nvSpPr>
        <p:spPr/>
        <p:txBody>
          <a:bodyPr/>
          <a:lstStyle/>
          <a:p>
            <a:fld id="{CF70008A-A0B5-4A2F-AE10-819E4AFD28BB}" type="slidenum">
              <a:rPr lang="fr-FR" smtClean="0"/>
              <a:pPr/>
              <a:t>86</a:t>
            </a:fld>
            <a:endParaRPr lang="fr-FR"/>
          </a:p>
        </p:txBody>
      </p:sp>
    </p:spTree>
    <p:extLst>
      <p:ext uri="{BB962C8B-B14F-4D97-AF65-F5344CB8AC3E}">
        <p14:creationId xmlns:p14="http://schemas.microsoft.com/office/powerpoint/2010/main" val="72004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3D399305-714C-27E1-FD2F-67B354949A11}"/>
              </a:ext>
            </a:extLst>
          </p:cNvPr>
          <p:cNvSpPr/>
          <p:nvPr/>
        </p:nvSpPr>
        <p:spPr>
          <a:xfrm>
            <a:off x="2266933" y="2712563"/>
            <a:ext cx="8521832" cy="143287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600" dirty="0">
                <a:solidFill>
                  <a:schemeClr val="tx1"/>
                </a:solidFill>
                <a:latin typeface="Times New Roman" panose="02020603050405020304" pitchFamily="18" charset="0"/>
                <a:cs typeface="Times New Roman" panose="02020603050405020304" pitchFamily="18" charset="0"/>
              </a:rPr>
              <a:t>Qu’est-ce que le Royaume, </a:t>
            </a:r>
          </a:p>
          <a:p>
            <a:pPr algn="ctr"/>
            <a:r>
              <a:rPr lang="fr-FR" sz="3600" dirty="0">
                <a:solidFill>
                  <a:schemeClr val="tx1"/>
                </a:solidFill>
                <a:latin typeface="Times New Roman" panose="02020603050405020304" pitchFamily="18" charset="0"/>
                <a:cs typeface="Times New Roman" panose="02020603050405020304" pitchFamily="18" charset="0"/>
              </a:rPr>
              <a:t>et qu’est-ce que le Royaume des cieux ?</a:t>
            </a:r>
          </a:p>
        </p:txBody>
      </p:sp>
      <p:sp>
        <p:nvSpPr>
          <p:cNvPr id="2" name="ZoneTexte 1">
            <a:extLst>
              <a:ext uri="{FF2B5EF4-FFF2-40B4-BE49-F238E27FC236}">
                <a16:creationId xmlns:a16="http://schemas.microsoft.com/office/drawing/2014/main" id="{5C132F80-A3BE-BB8E-AFA7-6FBF32FB243E}"/>
              </a:ext>
            </a:extLst>
          </p:cNvPr>
          <p:cNvSpPr txBox="1"/>
          <p:nvPr/>
        </p:nvSpPr>
        <p:spPr>
          <a:xfrm>
            <a:off x="567484" y="22686"/>
            <a:ext cx="4164313" cy="369332"/>
          </a:xfrm>
          <a:prstGeom prst="rect">
            <a:avLst/>
          </a:prstGeom>
          <a:noFill/>
        </p:spPr>
        <p:txBody>
          <a:bodyPr wrap="square">
            <a:spAutoFit/>
          </a:bodyPr>
          <a:lstStyle/>
          <a:p>
            <a:pPr algn="ctr"/>
            <a:r>
              <a:rPr lang="fr-FR" b="1" dirty="0">
                <a:solidFill>
                  <a:srgbClr val="FF0000"/>
                </a:solidFill>
                <a:latin typeface="Times New Roman" panose="02020603050405020304" pitchFamily="18" charset="0"/>
                <a:cs typeface="Times New Roman" panose="02020603050405020304" pitchFamily="18" charset="0"/>
              </a:rPr>
              <a:t>Royaume des Cieux</a:t>
            </a:r>
            <a:endParaRPr lang="fr-FR" dirty="0"/>
          </a:p>
        </p:txBody>
      </p:sp>
      <p:sp>
        <p:nvSpPr>
          <p:cNvPr id="3" name="Espace réservé du numéro de diapositive 2">
            <a:extLst>
              <a:ext uri="{FF2B5EF4-FFF2-40B4-BE49-F238E27FC236}">
                <a16:creationId xmlns:a16="http://schemas.microsoft.com/office/drawing/2014/main" id="{8CED994A-BF78-FF5A-77FE-8CFBB7E22EA2}"/>
              </a:ext>
            </a:extLst>
          </p:cNvPr>
          <p:cNvSpPr>
            <a:spLocks noGrp="1"/>
          </p:cNvSpPr>
          <p:nvPr>
            <p:ph type="sldNum" sz="quarter" idx="12"/>
          </p:nvPr>
        </p:nvSpPr>
        <p:spPr/>
        <p:txBody>
          <a:bodyPr/>
          <a:lstStyle/>
          <a:p>
            <a:fld id="{CF70008A-A0B5-4A2F-AE10-819E4AFD28BB}" type="slidenum">
              <a:rPr lang="fr-FR" smtClean="0"/>
              <a:pPr/>
              <a:t>9</a:t>
            </a:fld>
            <a:endParaRPr lang="fr-FR"/>
          </a:p>
        </p:txBody>
      </p:sp>
      <p:pic>
        <p:nvPicPr>
          <p:cNvPr id="4" name="Image 3">
            <a:extLst>
              <a:ext uri="{FF2B5EF4-FFF2-40B4-BE49-F238E27FC236}">
                <a16:creationId xmlns:a16="http://schemas.microsoft.com/office/drawing/2014/main" id="{71BA1770-70FA-6E6D-D402-CC9664424386}"/>
              </a:ext>
            </a:extLst>
          </p:cNvPr>
          <p:cNvPicPr>
            <a:picLocks noChangeAspect="1"/>
          </p:cNvPicPr>
          <p:nvPr/>
        </p:nvPicPr>
        <p:blipFill>
          <a:blip r:embed="rId2"/>
          <a:stretch>
            <a:fillRect/>
          </a:stretch>
        </p:blipFill>
        <p:spPr>
          <a:xfrm>
            <a:off x="431359" y="1417065"/>
            <a:ext cx="1658020" cy="2948853"/>
          </a:xfrm>
          <a:prstGeom prst="rect">
            <a:avLst/>
          </a:prstGeom>
        </p:spPr>
      </p:pic>
    </p:spTree>
    <p:extLst>
      <p:ext uri="{BB962C8B-B14F-4D97-AF65-F5344CB8AC3E}">
        <p14:creationId xmlns:p14="http://schemas.microsoft.com/office/powerpoint/2010/main" val="399678825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2821</TotalTime>
  <Words>6491</Words>
  <Application>Microsoft Office PowerPoint</Application>
  <PresentationFormat>Grand écran</PresentationFormat>
  <Paragraphs>484</Paragraphs>
  <Slides>86</Slides>
  <Notes>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86</vt:i4>
      </vt:variant>
    </vt:vector>
  </HeadingPairs>
  <TitlesOfParts>
    <vt:vector size="91" baseType="lpstr">
      <vt:lpstr>Arial</vt:lpstr>
      <vt:lpstr>Calibri</vt:lpstr>
      <vt:lpstr>Calibri Light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PROPRIETAIRE</dc:creator>
  <cp:lastModifiedBy>odile theiller</cp:lastModifiedBy>
  <cp:revision>199</cp:revision>
  <dcterms:created xsi:type="dcterms:W3CDTF">2022-09-05T08:26:02Z</dcterms:created>
  <dcterms:modified xsi:type="dcterms:W3CDTF">2023-08-25T16:22:53Z</dcterms:modified>
</cp:coreProperties>
</file>