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65" r:id="rId3"/>
    <p:sldId id="346" r:id="rId4"/>
    <p:sldId id="266" r:id="rId5"/>
    <p:sldId id="267" r:id="rId6"/>
    <p:sldId id="271" r:id="rId7"/>
    <p:sldId id="272" r:id="rId8"/>
    <p:sldId id="273" r:id="rId9"/>
    <p:sldId id="270" r:id="rId10"/>
    <p:sldId id="301" r:id="rId11"/>
    <p:sldId id="305" r:id="rId12"/>
    <p:sldId id="338" r:id="rId13"/>
    <p:sldId id="345" r:id="rId14"/>
    <p:sldId id="340" r:id="rId15"/>
    <p:sldId id="349" r:id="rId16"/>
    <p:sldId id="314" r:id="rId17"/>
    <p:sldId id="316" r:id="rId18"/>
    <p:sldId id="318" r:id="rId19"/>
    <p:sldId id="347" r:id="rId20"/>
    <p:sldId id="341" r:id="rId21"/>
    <p:sldId id="342" r:id="rId22"/>
    <p:sldId id="343" r:id="rId23"/>
    <p:sldId id="344" r:id="rId24"/>
    <p:sldId id="307" r:id="rId25"/>
    <p:sldId id="308" r:id="rId26"/>
    <p:sldId id="309" r:id="rId27"/>
    <p:sldId id="310" r:id="rId28"/>
    <p:sldId id="311" r:id="rId29"/>
    <p:sldId id="348" r:id="rId3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245" autoAdjust="0"/>
  </p:normalViewPr>
  <p:slideViewPr>
    <p:cSldViewPr snapToGrid="0" snapToObjects="1">
      <p:cViewPr varScale="1">
        <p:scale>
          <a:sx n="118" d="100"/>
          <a:sy n="118" d="100"/>
        </p:scale>
        <p:origin x="19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Fare clic per modificare lo stile del sottotitolo dello schema</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FR"/>
              <a:t>Fare clic per modificare stile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
        <p:nvSpPr>
          <p:cNvPr id="8" name="Content Placeholder 7"/>
          <p:cNvSpPr>
            <a:spLocks noGrp="1"/>
          </p:cNvSpPr>
          <p:nvPr>
            <p:ph sz="quarter" idx="13"/>
          </p:nvPr>
        </p:nvSpPr>
        <p:spPr>
          <a:xfrm>
            <a:off x="609600" y="1600200"/>
            <a:ext cx="79248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FR"/>
              <a:t>Fare clic per modificare stile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Fare clic per modificare gli stili del testo dello schema</a:t>
            </a:r>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fr-FR"/>
              <a:t>Fare clic per modificare stile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7" name="Date Placeholder 6"/>
          <p:cNvSpPr>
            <a:spLocks noGrp="1"/>
          </p:cNvSpPr>
          <p:nvPr>
            <p:ph type="dt" sz="half" idx="10"/>
          </p:nvPr>
        </p:nvSpPr>
        <p:spPr/>
        <p:txBody>
          <a:bodyPr/>
          <a:lstStyle/>
          <a:p>
            <a:fld id="{450E7E83-0548-A941-BB25-1F14BDFB2173}" type="datetimeFigureOut">
              <a:rPr lang="it-IT" smtClean="0"/>
              <a:t>20/05/2024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3" name="Date Placeholder 2"/>
          <p:cNvSpPr>
            <a:spLocks noGrp="1"/>
          </p:cNvSpPr>
          <p:nvPr>
            <p:ph type="dt" sz="half" idx="10"/>
          </p:nvPr>
        </p:nvSpPr>
        <p:spPr/>
        <p:txBody>
          <a:bodyPr/>
          <a:lstStyle/>
          <a:p>
            <a:fld id="{450E7E83-0548-A941-BB25-1F14BDFB2173}" type="datetimeFigureOut">
              <a:rPr lang="it-IT" smtClean="0"/>
              <a:t>20/05/2024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E7E83-0548-A941-BB25-1F14BDFB2173}" type="datetimeFigureOut">
              <a:rPr lang="it-IT" smtClean="0"/>
              <a:t>20/05/2024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fr-FR"/>
              <a:t>Fare clic per modificare stile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fr-FR"/>
              <a:t>Fare clic per modificare stile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Trascinare l'immagine su un segnaposto o fare clic sull'icona per aggiungerla</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FR"/>
              <a:t>Fare clic per modificare stile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50E7E83-0548-A941-BB25-1F14BDFB2173}" type="datetimeFigureOut">
              <a:rPr lang="it-IT" smtClean="0"/>
              <a:t>20/05/2024</a:t>
            </a:fld>
            <a:endParaRPr lang="it-IT"/>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it-IT"/>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872BD4B1-2173-EA4B-868A-0F6346CFF4AF}"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atechese-par-la-parole.catholique.fr/"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496970" y="372071"/>
            <a:ext cx="4089049" cy="2710993"/>
          </a:xfrm>
        </p:spPr>
        <p:txBody>
          <a:bodyPr/>
          <a:lstStyle/>
          <a:p>
            <a:r>
              <a:rPr lang="it-IT" dirty="0">
                <a:solidFill>
                  <a:schemeClr val="bg1"/>
                </a:solidFill>
              </a:rPr>
              <a:t>Repères</a:t>
            </a:r>
            <a:br>
              <a:rPr lang="it-IT" dirty="0">
                <a:solidFill>
                  <a:schemeClr val="bg1"/>
                </a:solidFill>
              </a:rPr>
            </a:br>
            <a:r>
              <a:rPr lang="it-IT" dirty="0">
                <a:solidFill>
                  <a:schemeClr val="bg1"/>
                </a:solidFill>
              </a:rPr>
              <a:t>CLefs de lecture</a:t>
            </a:r>
            <a:br>
              <a:rPr lang="it-IT" dirty="0">
                <a:solidFill>
                  <a:schemeClr val="bg1"/>
                </a:solidFill>
              </a:rPr>
            </a:br>
            <a:r>
              <a:rPr lang="it-IT" dirty="0">
                <a:solidFill>
                  <a:schemeClr val="bg1"/>
                </a:solidFill>
              </a:rPr>
              <a:t>des textes bibliqueS</a:t>
            </a:r>
            <a:br>
              <a:rPr lang="it-IT" dirty="0">
                <a:solidFill>
                  <a:schemeClr val="bg1"/>
                </a:solidFill>
              </a:rPr>
            </a:br>
            <a:r>
              <a:rPr lang="it-IT" dirty="0">
                <a:solidFill>
                  <a:schemeClr val="bg1"/>
                </a:solidFill>
              </a:rPr>
              <a:t>Module “Donner”</a:t>
            </a:r>
            <a:endParaRPr lang="it-IT" dirty="0"/>
          </a:p>
        </p:txBody>
      </p:sp>
      <p:pic>
        <p:nvPicPr>
          <p:cNvPr id="4" name="Image 3" descr="Une image contenant art, cercle, vitrail, poterie&#10;&#10;Description générée automatiquement">
            <a:extLst>
              <a:ext uri="{FF2B5EF4-FFF2-40B4-BE49-F238E27FC236}">
                <a16:creationId xmlns:a16="http://schemas.microsoft.com/office/drawing/2014/main" id="{8C672A9D-F307-6CB7-96AD-A3E138A06C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981" y="791894"/>
            <a:ext cx="3125803" cy="3130448"/>
          </a:xfrm>
          <a:prstGeom prst="rect">
            <a:avLst/>
          </a:prstGeom>
        </p:spPr>
      </p:pic>
      <p:sp>
        <p:nvSpPr>
          <p:cNvPr id="5" name="ZoneTexte 4">
            <a:extLst>
              <a:ext uri="{FF2B5EF4-FFF2-40B4-BE49-F238E27FC236}">
                <a16:creationId xmlns:a16="http://schemas.microsoft.com/office/drawing/2014/main" id="{DDC1C95D-92F4-AE51-31D2-F78D1743CC4C}"/>
              </a:ext>
            </a:extLst>
          </p:cNvPr>
          <p:cNvSpPr txBox="1"/>
          <p:nvPr/>
        </p:nvSpPr>
        <p:spPr>
          <a:xfrm>
            <a:off x="3511943" y="3441680"/>
            <a:ext cx="5186879" cy="3416320"/>
          </a:xfrm>
          <a:prstGeom prst="rect">
            <a:avLst/>
          </a:prstGeom>
          <a:noFill/>
        </p:spPr>
        <p:txBody>
          <a:bodyPr wrap="square">
            <a:spAutoFit/>
          </a:bodyPr>
          <a:lstStyle/>
          <a:p>
            <a:br>
              <a:rPr lang="fr-FR" dirty="0"/>
            </a:br>
            <a:r>
              <a:rPr lang="fr-FR" dirty="0">
                <a:solidFill>
                  <a:schemeClr val="bg1"/>
                </a:solidFill>
                <a:latin typeface="Times New Roman" panose="02020603050405020304" pitchFamily="18" charset="0"/>
                <a:cs typeface="Times New Roman" panose="02020603050405020304" pitchFamily="18" charset="0"/>
              </a:rPr>
              <a:t>Pages 2 à 4 Livre des Rois - Achab </a:t>
            </a:r>
          </a:p>
          <a:p>
            <a:r>
              <a:rPr lang="fr-FR" dirty="0">
                <a:solidFill>
                  <a:schemeClr val="bg1"/>
                </a:solidFill>
                <a:latin typeface="Times New Roman" panose="02020603050405020304" pitchFamily="18" charset="0"/>
                <a:cs typeface="Times New Roman" panose="02020603050405020304" pitchFamily="18" charset="0"/>
              </a:rPr>
              <a:t>Pages 5 à 8 Le prophète Elie - La figure du prophète</a:t>
            </a:r>
          </a:p>
          <a:p>
            <a:r>
              <a:rPr lang="fr-FR" dirty="0">
                <a:solidFill>
                  <a:schemeClr val="bg1"/>
                </a:solidFill>
                <a:latin typeface="Times New Roman" panose="02020603050405020304" pitchFamily="18" charset="0"/>
                <a:cs typeface="Times New Roman" panose="02020603050405020304" pitchFamily="18" charset="0"/>
              </a:rPr>
              <a:t>Page 9 Questions autour de la veuve de Sarepta</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Pages 10 à 13 La veuve dans l’Ancien Testament</a:t>
            </a:r>
          </a:p>
          <a:p>
            <a:r>
              <a:rPr lang="fr-FR" dirty="0">
                <a:solidFill>
                  <a:schemeClr val="bg1"/>
                </a:solidFill>
                <a:latin typeface="Times New Roman" panose="02020603050405020304" pitchFamily="18" charset="0"/>
                <a:cs typeface="Times New Roman" panose="02020603050405020304" pitchFamily="18" charset="0"/>
              </a:rPr>
              <a:t>Page 14 Marc 12 L’obole de la veuve</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Pages 15 à 23 Clefs de lecture autour des mots : trésor – 2 veuves - offrandes - sécheresse - pain- corbeau - farine - huile - dons - 2 bouts de bois</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Page 24 Sacrements</a:t>
            </a:r>
            <a:br>
              <a:rPr lang="fr-FR" dirty="0">
                <a:solidFill>
                  <a:schemeClr val="bg1"/>
                </a:solidFill>
              </a:rPr>
            </a:br>
            <a:br>
              <a:rPr lang="fr-FR" dirty="0"/>
            </a:br>
            <a:endParaRPr lang="fr-FR" dirty="0"/>
          </a:p>
        </p:txBody>
      </p:sp>
    </p:spTree>
    <p:extLst>
      <p:ext uri="{BB962C8B-B14F-4D97-AF65-F5344CB8AC3E}">
        <p14:creationId xmlns:p14="http://schemas.microsoft.com/office/powerpoint/2010/main" val="311155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3"/>
          </p:nvPr>
        </p:nvSpPr>
        <p:spPr>
          <a:xfrm>
            <a:off x="528118" y="1047939"/>
            <a:ext cx="4544086" cy="4114800"/>
          </a:xfrm>
        </p:spPr>
        <p:txBody>
          <a:bodyPr>
            <a:normAutofit fontScale="92500" lnSpcReduction="20000"/>
          </a:bodyPr>
          <a:lstStyle/>
          <a:p>
            <a:r>
              <a:rPr lang="it-IT" dirty="0">
                <a:solidFill>
                  <a:schemeClr val="bg1"/>
                </a:solidFill>
                <a:latin typeface="Times New Roman" panose="02020603050405020304" pitchFamily="18" charset="0"/>
                <a:cs typeface="Times New Roman" panose="02020603050405020304" pitchFamily="18" charset="0"/>
              </a:rPr>
              <a:t>Une veuve est quelqu’un qui attend un «</a:t>
            </a:r>
            <a:r>
              <a:rPr lang="it-IT" i="1" dirty="0">
                <a:solidFill>
                  <a:schemeClr val="bg1"/>
                </a:solidFill>
                <a:latin typeface="Times New Roman" panose="02020603050405020304" pitchFamily="18" charset="0"/>
                <a:cs typeface="Times New Roman" panose="02020603050405020304" pitchFamily="18" charset="0"/>
              </a:rPr>
              <a:t>goël»</a:t>
            </a:r>
            <a:r>
              <a:rPr lang="it-IT" dirty="0">
                <a:solidFill>
                  <a:schemeClr val="bg1"/>
                </a:solidFill>
                <a:latin typeface="Times New Roman" panose="02020603050405020304" pitchFamily="18" charset="0"/>
                <a:cs typeface="Times New Roman" panose="02020603050405020304" pitchFamily="18" charset="0"/>
              </a:rPr>
              <a:t>, c’est-à-dire un “racheteur”.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Dans le monde biblique, la veuve ne peut vivre seule sans tomber dans la mendicité ou la prostitution. </a:t>
            </a:r>
          </a:p>
          <a:p>
            <a:r>
              <a:rPr lang="it-IT" b="1" dirty="0">
                <a:solidFill>
                  <a:schemeClr val="bg1"/>
                </a:solidFill>
                <a:latin typeface="Times New Roman" panose="02020603050405020304" pitchFamily="18" charset="0"/>
                <a:cs typeface="Times New Roman" panose="02020603050405020304" pitchFamily="18" charset="0"/>
              </a:rPr>
              <a:t>La coutume du Lévirat </a:t>
            </a:r>
            <a:r>
              <a:rPr lang="it-IT" dirty="0">
                <a:solidFill>
                  <a:schemeClr val="bg1"/>
                </a:solidFill>
                <a:latin typeface="Times New Roman" panose="02020603050405020304" pitchFamily="18" charset="0"/>
                <a:cs typeface="Times New Roman" panose="02020603050405020304" pitchFamily="18" charset="0"/>
              </a:rPr>
              <a:t>(Deutéronome 25, 5-10) prévoit qu’elle peut être épousée par son beau-frère qui devient son protecteur, son sauveur et qui donne une descendance au disparu.</a:t>
            </a:r>
          </a:p>
          <a:p>
            <a:r>
              <a:rPr lang="it-IT" dirty="0">
                <a:solidFill>
                  <a:schemeClr val="bg1"/>
                </a:solidFill>
                <a:latin typeface="Times New Roman" panose="02020603050405020304" pitchFamily="18" charset="0"/>
                <a:cs typeface="Times New Roman" panose="02020603050405020304" pitchFamily="18" charset="0"/>
              </a:rPr>
              <a:t>Un autre coutume était le </a:t>
            </a:r>
            <a:r>
              <a:rPr lang="it-IT" b="1" dirty="0">
                <a:solidFill>
                  <a:schemeClr val="bg1"/>
                </a:solidFill>
                <a:latin typeface="Times New Roman" panose="02020603050405020304" pitchFamily="18" charset="0"/>
                <a:cs typeface="Times New Roman" panose="02020603050405020304" pitchFamily="18" charset="0"/>
              </a:rPr>
              <a:t>devoir de rachat </a:t>
            </a:r>
            <a:r>
              <a:rPr lang="it-IT" dirty="0">
                <a:solidFill>
                  <a:schemeClr val="bg1"/>
                </a:solidFill>
                <a:latin typeface="Times New Roman" panose="02020603050405020304" pitchFamily="18" charset="0"/>
                <a:cs typeface="Times New Roman" panose="02020603050405020304" pitchFamily="18" charset="0"/>
              </a:rPr>
              <a:t>qui incombe au «</a:t>
            </a:r>
            <a:r>
              <a:rPr lang="it-IT" i="1" dirty="0">
                <a:solidFill>
                  <a:schemeClr val="bg1"/>
                </a:solidFill>
                <a:latin typeface="Times New Roman" panose="02020603050405020304" pitchFamily="18" charset="0"/>
                <a:cs typeface="Times New Roman" panose="02020603050405020304" pitchFamily="18" charset="0"/>
              </a:rPr>
              <a:t>goël»</a:t>
            </a:r>
            <a:r>
              <a:rPr lang="it-IT" dirty="0">
                <a:solidFill>
                  <a:schemeClr val="bg1"/>
                </a:solidFill>
                <a:latin typeface="Times New Roman" panose="02020603050405020304" pitchFamily="18" charset="0"/>
                <a:cs typeface="Times New Roman" panose="02020603050405020304" pitchFamily="18" charset="0"/>
              </a:rPr>
              <a:t> : le parent le plus proche rachète le champ du défunt afin d’éviter l’aliénation du patrimoine.</a:t>
            </a:r>
          </a:p>
          <a:p>
            <a:r>
              <a:rPr lang="it-IT" b="1" dirty="0">
                <a:solidFill>
                  <a:schemeClr val="bg1"/>
                </a:solidFill>
                <a:latin typeface="Times New Roman" panose="02020603050405020304" pitchFamily="18" charset="0"/>
                <a:cs typeface="Times New Roman" panose="02020603050405020304" pitchFamily="18" charset="0"/>
              </a:rPr>
              <a:t>Une autre veuve de la bible, Ruth</a:t>
            </a:r>
            <a:r>
              <a:rPr lang="it-IT" dirty="0">
                <a:solidFill>
                  <a:schemeClr val="bg1"/>
                </a:solidFill>
                <a:latin typeface="Times New Roman" panose="02020603050405020304" pitchFamily="18" charset="0"/>
                <a:cs typeface="Times New Roman" panose="02020603050405020304" pitchFamily="18" charset="0"/>
              </a:rPr>
              <a:t> est la figure de la veuvre rachetée : elle cumule les deux coutunes. Elle épouse Booz qui devient son «racheteur».</a:t>
            </a:r>
          </a:p>
        </p:txBody>
      </p:sp>
      <p:sp>
        <p:nvSpPr>
          <p:cNvPr id="2" name="Segnaposto contenuto 1"/>
          <p:cNvSpPr>
            <a:spLocks noGrp="1"/>
          </p:cNvSpPr>
          <p:nvPr>
            <p:ph sz="quarter" idx="14"/>
          </p:nvPr>
        </p:nvSpPr>
        <p:spPr>
          <a:xfrm>
            <a:off x="5172788" y="1047939"/>
            <a:ext cx="3733800" cy="2728533"/>
          </a:xfrm>
        </p:spPr>
        <p:txBody>
          <a:bodyPr>
            <a:normAutofit/>
          </a:bodyPr>
          <a:lstStyle/>
          <a:p>
            <a:r>
              <a:rPr lang="it-IT" dirty="0">
                <a:solidFill>
                  <a:schemeClr val="bg1"/>
                </a:solidFill>
                <a:latin typeface="Times New Roman" panose="02020603050405020304" pitchFamily="18" charset="0"/>
                <a:cs typeface="Times New Roman" panose="02020603050405020304" pitchFamily="18" charset="0"/>
              </a:rPr>
              <a:t>Le «</a:t>
            </a:r>
            <a:r>
              <a:rPr lang="it-IT" i="1" dirty="0">
                <a:solidFill>
                  <a:schemeClr val="bg1"/>
                </a:solidFill>
                <a:latin typeface="Times New Roman" panose="02020603050405020304" pitchFamily="18" charset="0"/>
                <a:cs typeface="Times New Roman" panose="02020603050405020304" pitchFamily="18" charset="0"/>
              </a:rPr>
              <a:t>goël»</a:t>
            </a:r>
            <a:r>
              <a:rPr lang="it-IT" dirty="0">
                <a:solidFill>
                  <a:schemeClr val="bg1"/>
                </a:solidFill>
                <a:latin typeface="Times New Roman" panose="02020603050405020304" pitchFamily="18" charset="0"/>
                <a:cs typeface="Times New Roman" panose="02020603050405020304" pitchFamily="18" charset="0"/>
              </a:rPr>
              <a:t> est le racheteur. </a:t>
            </a:r>
          </a:p>
          <a:p>
            <a:r>
              <a:rPr lang="it-IT" dirty="0">
                <a:solidFill>
                  <a:schemeClr val="bg1"/>
                </a:solidFill>
                <a:latin typeface="Times New Roman" panose="02020603050405020304" pitchFamily="18" charset="0"/>
                <a:cs typeface="Times New Roman" panose="02020603050405020304" pitchFamily="18" charset="0"/>
              </a:rPr>
              <a:t>La loi du Lévirat est devenue une métaphore dans les psaumes :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Dieu mon racheteur, mon libérateur… </a:t>
            </a:r>
          </a:p>
          <a:p>
            <a:r>
              <a:rPr lang="it-IT" dirty="0">
                <a:solidFill>
                  <a:schemeClr val="bg1"/>
                </a:solidFill>
                <a:latin typeface="Times New Roman" panose="02020603050405020304" pitchFamily="18" charset="0"/>
                <a:cs typeface="Times New Roman" panose="02020603050405020304" pitchFamily="18" charset="0"/>
              </a:rPr>
              <a:t>Israël est vu comme une veuve attendant son «</a:t>
            </a:r>
            <a:r>
              <a:rPr lang="it-IT" i="1" dirty="0">
                <a:solidFill>
                  <a:schemeClr val="bg1"/>
                </a:solidFill>
                <a:latin typeface="Times New Roman" panose="02020603050405020304" pitchFamily="18" charset="0"/>
                <a:cs typeface="Times New Roman" panose="02020603050405020304" pitchFamily="18" charset="0"/>
              </a:rPr>
              <a:t>goël»</a:t>
            </a:r>
            <a:r>
              <a:rPr lang="it-IT" dirty="0">
                <a:solidFill>
                  <a:schemeClr val="bg1"/>
                </a:solidFill>
                <a:latin typeface="Times New Roman" panose="02020603050405020304" pitchFamily="18" charset="0"/>
                <a:cs typeface="Times New Roman" panose="02020603050405020304" pitchFamily="18" charset="0"/>
              </a:rPr>
              <a:t>.</a:t>
            </a:r>
          </a:p>
        </p:txBody>
      </p:sp>
      <p:sp>
        <p:nvSpPr>
          <p:cNvPr id="4" name="Titolo 3"/>
          <p:cNvSpPr>
            <a:spLocks noGrp="1"/>
          </p:cNvSpPr>
          <p:nvPr>
            <p:ph type="title"/>
          </p:nvPr>
        </p:nvSpPr>
        <p:spPr>
          <a:xfrm>
            <a:off x="881204" y="274638"/>
            <a:ext cx="7924800" cy="585441"/>
          </a:xfrm>
        </p:spPr>
        <p:txBody>
          <a:bodyPr/>
          <a:lstStyle/>
          <a:p>
            <a:r>
              <a:rPr lang="it-IT" dirty="0">
                <a:solidFill>
                  <a:schemeClr val="bg1"/>
                </a:solidFill>
              </a:rPr>
              <a:t>AUTOUR DE LA VEUVE</a:t>
            </a:r>
          </a:p>
        </p:txBody>
      </p:sp>
    </p:spTree>
    <p:extLst>
      <p:ext uri="{BB962C8B-B14F-4D97-AF65-F5344CB8AC3E}">
        <p14:creationId xmlns:p14="http://schemas.microsoft.com/office/powerpoint/2010/main" val="155904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3"/>
          </p:nvPr>
        </p:nvSpPr>
        <p:spPr/>
        <p:txBody>
          <a:bodyPr>
            <a:normAutofit lnSpcReduction="10000"/>
          </a:bodyPr>
          <a:lstStyle/>
          <a:p>
            <a:r>
              <a:rPr lang="it-IT" dirty="0">
                <a:solidFill>
                  <a:schemeClr val="bg1"/>
                </a:solidFill>
                <a:latin typeface="Times New Roman" panose="02020603050405020304" pitchFamily="18" charset="0"/>
                <a:cs typeface="Times New Roman" panose="02020603050405020304" pitchFamily="18" charset="0"/>
              </a:rPr>
              <a:t>Une femme </a:t>
            </a:r>
            <a:r>
              <a:rPr lang="it-IT" dirty="0" err="1">
                <a:solidFill>
                  <a:schemeClr val="bg1"/>
                </a:solidFill>
                <a:latin typeface="Times New Roman" panose="02020603050405020304" pitchFamily="18" charset="0"/>
                <a:cs typeface="Times New Roman" panose="02020603050405020304" pitchFamily="18" charset="0"/>
              </a:rPr>
              <a:t>symbolise</a:t>
            </a:r>
            <a:r>
              <a:rPr lang="it-IT" dirty="0">
                <a:solidFill>
                  <a:schemeClr val="bg1"/>
                </a:solidFill>
                <a:latin typeface="Times New Roman" panose="02020603050405020304" pitchFamily="18" charset="0"/>
                <a:cs typeface="Times New Roman" panose="02020603050405020304" pitchFamily="18" charset="0"/>
              </a:rPr>
              <a:t> la </a:t>
            </a:r>
            <a:r>
              <a:rPr lang="it-IT" dirty="0" err="1">
                <a:solidFill>
                  <a:schemeClr val="bg1"/>
                </a:solidFill>
                <a:latin typeface="Times New Roman" panose="02020603050405020304" pitchFamily="18" charset="0"/>
                <a:cs typeface="Times New Roman" panose="02020603050405020304" pitchFamily="18" charset="0"/>
              </a:rPr>
              <a:t>communauté</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liée</a:t>
            </a:r>
            <a:r>
              <a:rPr lang="it-IT" dirty="0">
                <a:solidFill>
                  <a:schemeClr val="bg1"/>
                </a:solidFill>
                <a:latin typeface="Times New Roman" panose="02020603050405020304" pitchFamily="18" charset="0"/>
                <a:cs typeface="Times New Roman" panose="02020603050405020304" pitchFamily="18" charset="0"/>
              </a:rPr>
              <a:t> à </a:t>
            </a:r>
            <a:r>
              <a:rPr lang="it-IT" dirty="0" err="1">
                <a:solidFill>
                  <a:schemeClr val="bg1"/>
                </a:solidFill>
                <a:latin typeface="Times New Roman" panose="02020603050405020304" pitchFamily="18" charset="0"/>
                <a:cs typeface="Times New Roman" panose="02020603050405020304" pitchFamily="18" charset="0"/>
              </a:rPr>
              <a:t>Dieu</a:t>
            </a:r>
            <a:r>
              <a:rPr lang="it-IT" dirty="0">
                <a:solidFill>
                  <a:schemeClr val="bg1"/>
                </a:solidFill>
                <a:latin typeface="Times New Roman" panose="02020603050405020304" pitchFamily="18" charset="0"/>
                <a:cs typeface="Times New Roman" panose="02020603050405020304" pitchFamily="18" charset="0"/>
              </a:rPr>
              <a:t> son </a:t>
            </a:r>
            <a:r>
              <a:rPr lang="it-IT" dirty="0" err="1">
                <a:solidFill>
                  <a:schemeClr val="bg1"/>
                </a:solidFill>
                <a:latin typeface="Times New Roman" panose="02020603050405020304" pitchFamily="18" charset="0"/>
                <a:cs typeface="Times New Roman" panose="02020603050405020304" pitchFamily="18" charset="0"/>
              </a:rPr>
              <a:t>époux</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livre</a:t>
            </a:r>
            <a:r>
              <a:rPr lang="it-IT" dirty="0">
                <a:solidFill>
                  <a:schemeClr val="bg1"/>
                </a:solidFill>
                <a:latin typeface="Times New Roman" panose="02020603050405020304" pitchFamily="18" charset="0"/>
                <a:cs typeface="Times New Roman" panose="02020603050405020304" pitchFamily="18" charset="0"/>
              </a:rPr>
              <a:t> d’</a:t>
            </a:r>
            <a:r>
              <a:rPr lang="it-IT" dirty="0" err="1">
                <a:solidFill>
                  <a:schemeClr val="bg1"/>
                </a:solidFill>
                <a:latin typeface="Times New Roman" panose="02020603050405020304" pitchFamily="18" charset="0"/>
                <a:cs typeface="Times New Roman" panose="02020603050405020304" pitchFamily="18" charset="0"/>
              </a:rPr>
              <a:t>Osée</a:t>
            </a:r>
            <a:r>
              <a:rPr lang="it-IT" dirty="0">
                <a:solidFill>
                  <a:schemeClr val="bg1"/>
                </a:solidFill>
                <a:latin typeface="Times New Roman" panose="02020603050405020304" pitchFamily="18" charset="0"/>
                <a:cs typeface="Times New Roman" panose="02020603050405020304" pitchFamily="18" charset="0"/>
              </a:rPr>
              <a:t>). La </a:t>
            </a:r>
            <a:r>
              <a:rPr lang="it-IT" dirty="0" err="1">
                <a:solidFill>
                  <a:schemeClr val="bg1"/>
                </a:solidFill>
                <a:latin typeface="Times New Roman" panose="02020603050405020304" pitchFamily="18" charset="0"/>
                <a:cs typeface="Times New Roman" panose="02020603050405020304" pitchFamily="18" charset="0"/>
              </a:rPr>
              <a:t>veuve</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évoque</a:t>
            </a:r>
            <a:r>
              <a:rPr lang="it-IT" dirty="0">
                <a:solidFill>
                  <a:schemeClr val="bg1"/>
                </a:solidFill>
                <a:latin typeface="Times New Roman" panose="02020603050405020304" pitchFamily="18" charset="0"/>
                <a:cs typeface="Times New Roman" panose="02020603050405020304" pitchFamily="18" charset="0"/>
              </a:rPr>
              <a:t> la </a:t>
            </a:r>
            <a:r>
              <a:rPr lang="it-IT" dirty="0" err="1">
                <a:solidFill>
                  <a:schemeClr val="bg1"/>
                </a:solidFill>
                <a:latin typeface="Times New Roman" panose="02020603050405020304" pitchFamily="18" charset="0"/>
                <a:cs typeface="Times New Roman" panose="02020603050405020304" pitchFamily="18" charset="0"/>
              </a:rPr>
              <a:t>communauté</a:t>
            </a:r>
            <a:r>
              <a:rPr lang="it-IT" dirty="0">
                <a:solidFill>
                  <a:schemeClr val="bg1"/>
                </a:solidFill>
                <a:latin typeface="Times New Roman" panose="02020603050405020304" pitchFamily="18" charset="0"/>
                <a:cs typeface="Times New Roman" panose="02020603050405020304" pitchFamily="18" charset="0"/>
              </a:rPr>
              <a:t> en attente, en </a:t>
            </a:r>
            <a:r>
              <a:rPr lang="it-IT" dirty="0" err="1">
                <a:solidFill>
                  <a:schemeClr val="bg1"/>
                </a:solidFill>
                <a:latin typeface="Times New Roman" panose="02020603050405020304" pitchFamily="18" charset="0"/>
                <a:cs typeface="Times New Roman" panose="02020603050405020304" pitchFamily="18" charset="0"/>
              </a:rPr>
              <a:t>espérance</a:t>
            </a:r>
            <a:r>
              <a:rPr lang="it-IT" dirty="0">
                <a:solidFill>
                  <a:schemeClr val="bg1"/>
                </a:solidFill>
                <a:latin typeface="Times New Roman" panose="02020603050405020304" pitchFamily="18" charset="0"/>
                <a:cs typeface="Times New Roman" panose="02020603050405020304" pitchFamily="18" charset="0"/>
              </a:rPr>
              <a:t> d’un </a:t>
            </a:r>
            <a:r>
              <a:rPr lang="it-IT" dirty="0" err="1">
                <a:solidFill>
                  <a:schemeClr val="bg1"/>
                </a:solidFill>
                <a:latin typeface="Times New Roman" panose="02020603050405020304" pitchFamily="18" charset="0"/>
                <a:cs typeface="Times New Roman" panose="02020603050405020304" pitchFamily="18" charset="0"/>
              </a:rPr>
              <a:t>époux</a:t>
            </a:r>
            <a:r>
              <a:rPr lang="it-IT" dirty="0">
                <a:solidFill>
                  <a:schemeClr val="bg1"/>
                </a:solidFill>
                <a:latin typeface="Times New Roman" panose="02020603050405020304" pitchFamily="18" charset="0"/>
                <a:cs typeface="Times New Roman" panose="02020603050405020304" pitchFamily="18" charset="0"/>
              </a:rPr>
              <a:t>. C’est </a:t>
            </a:r>
            <a:r>
              <a:rPr lang="it-IT" dirty="0" err="1">
                <a:solidFill>
                  <a:schemeClr val="bg1"/>
                </a:solidFill>
                <a:latin typeface="Times New Roman" panose="02020603050405020304" pitchFamily="18" charset="0"/>
                <a:cs typeface="Times New Roman" panose="02020603050405020304" pitchFamily="18" charset="0"/>
              </a:rPr>
              <a:t>toute</a:t>
            </a:r>
            <a:r>
              <a:rPr lang="it-IT" dirty="0">
                <a:solidFill>
                  <a:schemeClr val="bg1"/>
                </a:solidFill>
                <a:latin typeface="Times New Roman" panose="02020603050405020304" pitchFamily="18" charset="0"/>
                <a:cs typeface="Times New Roman" panose="02020603050405020304" pitchFamily="18" charset="0"/>
              </a:rPr>
              <a:t> la </a:t>
            </a:r>
            <a:r>
              <a:rPr lang="it-IT" dirty="0" err="1">
                <a:solidFill>
                  <a:schemeClr val="bg1"/>
                </a:solidFill>
                <a:latin typeface="Times New Roman" panose="02020603050405020304" pitchFamily="18" charset="0"/>
                <a:cs typeface="Times New Roman" panose="02020603050405020304" pitchFamily="18" charset="0"/>
              </a:rPr>
              <a:t>symbolique</a:t>
            </a:r>
            <a:r>
              <a:rPr lang="it-IT" dirty="0">
                <a:solidFill>
                  <a:schemeClr val="bg1"/>
                </a:solidFill>
                <a:latin typeface="Times New Roman" panose="02020603050405020304" pitchFamily="18" charset="0"/>
                <a:cs typeface="Times New Roman" panose="02020603050405020304" pitchFamily="18" charset="0"/>
              </a:rPr>
              <a:t> de l’</a:t>
            </a:r>
            <a:r>
              <a:rPr lang="it-IT" dirty="0" err="1">
                <a:solidFill>
                  <a:schemeClr val="bg1"/>
                </a:solidFill>
                <a:latin typeface="Times New Roman" panose="02020603050405020304" pitchFamily="18" charset="0"/>
                <a:cs typeface="Times New Roman" panose="02020603050405020304" pitchFamily="18" charset="0"/>
              </a:rPr>
              <a:t>alliance</a:t>
            </a:r>
            <a:r>
              <a:rPr lang="it-IT" dirty="0">
                <a:solidFill>
                  <a:schemeClr val="bg1"/>
                </a:solidFill>
                <a:latin typeface="Times New Roman" panose="02020603050405020304" pitchFamily="18" charset="0"/>
                <a:cs typeface="Times New Roman" panose="02020603050405020304" pitchFamily="18" charset="0"/>
              </a:rPr>
              <a:t> de </a:t>
            </a:r>
            <a:r>
              <a:rPr lang="it-IT" dirty="0" err="1">
                <a:solidFill>
                  <a:schemeClr val="bg1"/>
                </a:solidFill>
                <a:latin typeface="Times New Roman" panose="02020603050405020304" pitchFamily="18" charset="0"/>
                <a:cs typeface="Times New Roman" panose="02020603050405020304" pitchFamily="18" charset="0"/>
              </a:rPr>
              <a:t>Dieu</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avec</a:t>
            </a:r>
            <a:r>
              <a:rPr lang="it-IT" dirty="0">
                <a:solidFill>
                  <a:schemeClr val="bg1"/>
                </a:solidFill>
                <a:latin typeface="Times New Roman" panose="02020603050405020304" pitchFamily="18" charset="0"/>
                <a:cs typeface="Times New Roman" panose="02020603050405020304" pitchFamily="18" charset="0"/>
              </a:rPr>
              <a:t> son </a:t>
            </a:r>
            <a:r>
              <a:rPr lang="it-IT" dirty="0" err="1">
                <a:solidFill>
                  <a:schemeClr val="bg1"/>
                </a:solidFill>
                <a:latin typeface="Times New Roman" panose="02020603050405020304" pitchFamily="18" charset="0"/>
                <a:cs typeface="Times New Roman" panose="02020603050405020304" pitchFamily="18" charset="0"/>
              </a:rPr>
              <a:t>peuple</a:t>
            </a:r>
            <a:r>
              <a:rPr lang="it-IT" dirty="0">
                <a:solidFill>
                  <a:schemeClr val="bg1"/>
                </a:solidFill>
                <a:latin typeface="Times New Roman" panose="02020603050405020304" pitchFamily="18" charset="0"/>
                <a:cs typeface="Times New Roman" panose="02020603050405020304" pitchFamily="18" charset="0"/>
              </a:rPr>
              <a:t>.</a:t>
            </a:r>
          </a:p>
          <a:p>
            <a:r>
              <a:rPr lang="it-IT" dirty="0">
                <a:solidFill>
                  <a:schemeClr val="bg1"/>
                </a:solidFill>
                <a:latin typeface="Times New Roman" panose="02020603050405020304" pitchFamily="18" charset="0"/>
                <a:cs typeface="Times New Roman" panose="02020603050405020304" pitchFamily="18" charset="0"/>
              </a:rPr>
              <a:t>La </a:t>
            </a:r>
            <a:r>
              <a:rPr lang="it-IT" dirty="0" err="1">
                <a:solidFill>
                  <a:schemeClr val="bg1"/>
                </a:solidFill>
                <a:latin typeface="Times New Roman" panose="02020603050405020304" pitchFamily="18" charset="0"/>
                <a:cs typeface="Times New Roman" panose="02020603050405020304" pitchFamily="18" charset="0"/>
              </a:rPr>
              <a:t>veuve</a:t>
            </a:r>
            <a:r>
              <a:rPr lang="it-IT" dirty="0">
                <a:solidFill>
                  <a:schemeClr val="bg1"/>
                </a:solidFill>
                <a:latin typeface="Times New Roman" panose="02020603050405020304" pitchFamily="18" charset="0"/>
                <a:cs typeface="Times New Roman" panose="02020603050405020304" pitchFamily="18" charset="0"/>
              </a:rPr>
              <a:t> de </a:t>
            </a:r>
            <a:r>
              <a:rPr lang="it-IT" dirty="0" err="1">
                <a:solidFill>
                  <a:schemeClr val="bg1"/>
                </a:solidFill>
                <a:latin typeface="Times New Roman" panose="02020603050405020304" pitchFamily="18" charset="0"/>
                <a:cs typeface="Times New Roman" panose="02020603050405020304" pitchFamily="18" charset="0"/>
              </a:rPr>
              <a:t>Sarepta</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peut</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évoquer</a:t>
            </a:r>
            <a:r>
              <a:rPr lang="it-IT" dirty="0">
                <a:solidFill>
                  <a:schemeClr val="bg1"/>
                </a:solidFill>
                <a:latin typeface="Times New Roman" panose="02020603050405020304" pitchFamily="18" charset="0"/>
                <a:cs typeface="Times New Roman" panose="02020603050405020304" pitchFamily="18" charset="0"/>
              </a:rPr>
              <a:t> la </a:t>
            </a:r>
            <a:r>
              <a:rPr lang="it-IT" dirty="0" err="1">
                <a:solidFill>
                  <a:schemeClr val="bg1"/>
                </a:solidFill>
                <a:latin typeface="Times New Roman" panose="02020603050405020304" pitchFamily="18" charset="0"/>
                <a:cs typeface="Times New Roman" panose="02020603050405020304" pitchFamily="18" charset="0"/>
              </a:rPr>
              <a:t>communauté</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païenne</a:t>
            </a:r>
            <a:r>
              <a:rPr lang="it-IT" dirty="0">
                <a:solidFill>
                  <a:schemeClr val="bg1"/>
                </a:solidFill>
                <a:latin typeface="Times New Roman" panose="02020603050405020304" pitchFamily="18" charset="0"/>
                <a:cs typeface="Times New Roman" panose="02020603050405020304" pitchFamily="18" charset="0"/>
              </a:rPr>
              <a:t> à la </a:t>
            </a:r>
            <a:r>
              <a:rPr lang="it-IT" dirty="0" err="1">
                <a:solidFill>
                  <a:schemeClr val="bg1"/>
                </a:solidFill>
                <a:latin typeface="Times New Roman" panose="02020603050405020304" pitchFamily="18" charset="0"/>
                <a:cs typeface="Times New Roman" panose="02020603050405020304" pitchFamily="18" charset="0"/>
              </a:rPr>
              <a:t>recherche</a:t>
            </a:r>
            <a:r>
              <a:rPr lang="it-IT" dirty="0">
                <a:solidFill>
                  <a:schemeClr val="bg1"/>
                </a:solidFill>
                <a:latin typeface="Times New Roman" panose="02020603050405020304" pitchFamily="18" charset="0"/>
                <a:cs typeface="Times New Roman" panose="02020603050405020304" pitchFamily="18" charset="0"/>
              </a:rPr>
              <a:t> de </a:t>
            </a:r>
            <a:r>
              <a:rPr lang="it-IT" dirty="0" err="1">
                <a:solidFill>
                  <a:schemeClr val="bg1"/>
                </a:solidFill>
                <a:latin typeface="Times New Roman" panose="02020603050405020304" pitchFamily="18" charset="0"/>
                <a:cs typeface="Times New Roman" panose="02020603050405020304" pitchFamily="18" charset="0"/>
              </a:rPr>
              <a:t>Dieu</a:t>
            </a:r>
            <a:r>
              <a:rPr lang="it-IT" dirty="0">
                <a:solidFill>
                  <a:schemeClr val="bg1"/>
                </a:solidFill>
                <a:latin typeface="Times New Roman" panose="02020603050405020304" pitchFamily="18" charset="0"/>
                <a:cs typeface="Times New Roman" panose="02020603050405020304" pitchFamily="18" charset="0"/>
              </a:rPr>
              <a:t>. Elle </a:t>
            </a:r>
            <a:r>
              <a:rPr lang="it-IT" dirty="0" err="1">
                <a:solidFill>
                  <a:schemeClr val="bg1"/>
                </a:solidFill>
                <a:latin typeface="Times New Roman" panose="02020603050405020304" pitchFamily="18" charset="0"/>
                <a:cs typeface="Times New Roman" panose="02020603050405020304" pitchFamily="18" charset="0"/>
              </a:rPr>
              <a:t>accueille</a:t>
            </a:r>
            <a:r>
              <a:rPr lang="it-IT" dirty="0">
                <a:solidFill>
                  <a:schemeClr val="bg1"/>
                </a:solidFill>
                <a:latin typeface="Times New Roman" panose="02020603050405020304" pitchFamily="18" charset="0"/>
                <a:cs typeface="Times New Roman" panose="02020603050405020304" pitchFamily="18" charset="0"/>
              </a:rPr>
              <a:t> l’</a:t>
            </a:r>
            <a:r>
              <a:rPr lang="it-IT" dirty="0" err="1">
                <a:solidFill>
                  <a:schemeClr val="bg1"/>
                </a:solidFill>
                <a:latin typeface="Times New Roman" panose="02020603050405020304" pitchFamily="18" charset="0"/>
                <a:cs typeface="Times New Roman" panose="02020603050405020304" pitchFamily="18" charset="0"/>
              </a:rPr>
              <a:t>homme</a:t>
            </a:r>
            <a:r>
              <a:rPr lang="it-IT" dirty="0">
                <a:solidFill>
                  <a:schemeClr val="bg1"/>
                </a:solidFill>
                <a:latin typeface="Times New Roman" panose="02020603050405020304" pitchFamily="18" charset="0"/>
                <a:cs typeface="Times New Roman" panose="02020603050405020304" pitchFamily="18" charset="0"/>
              </a:rPr>
              <a:t> de </a:t>
            </a:r>
            <a:r>
              <a:rPr lang="it-IT" dirty="0" err="1">
                <a:solidFill>
                  <a:schemeClr val="bg1"/>
                </a:solidFill>
                <a:latin typeface="Times New Roman" panose="02020603050405020304" pitchFamily="18" charset="0"/>
                <a:cs typeface="Times New Roman" panose="02020603050405020304" pitchFamily="18" charset="0"/>
              </a:rPr>
              <a:t>Dieu</a:t>
            </a:r>
            <a:r>
              <a:rPr lang="it-IT" dirty="0">
                <a:solidFill>
                  <a:schemeClr val="bg1"/>
                </a:solidFill>
                <a:latin typeface="Times New Roman" panose="02020603050405020304" pitchFamily="18" charset="0"/>
                <a:cs typeface="Times New Roman" panose="02020603050405020304" pitchFamily="18" charset="0"/>
              </a:rPr>
              <a:t>, le </a:t>
            </a:r>
            <a:r>
              <a:rPr lang="it-IT" dirty="0" err="1">
                <a:solidFill>
                  <a:schemeClr val="bg1"/>
                </a:solidFill>
                <a:latin typeface="Times New Roman" panose="02020603050405020304" pitchFamily="18" charset="0"/>
                <a:cs typeface="Times New Roman" panose="02020603050405020304" pitchFamily="18" charset="0"/>
              </a:rPr>
              <a:t>nourrit</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Dieu</a:t>
            </a:r>
            <a:r>
              <a:rPr lang="it-IT" dirty="0">
                <a:solidFill>
                  <a:schemeClr val="bg1"/>
                </a:solidFill>
                <a:latin typeface="Times New Roman" panose="02020603050405020304" pitchFamily="18" charset="0"/>
                <a:cs typeface="Times New Roman" panose="02020603050405020304" pitchFamily="18" charset="0"/>
              </a:rPr>
              <a:t> lui donne à </a:t>
            </a:r>
            <a:r>
              <a:rPr lang="it-IT" dirty="0" err="1">
                <a:solidFill>
                  <a:schemeClr val="bg1"/>
                </a:solidFill>
                <a:latin typeface="Times New Roman" panose="02020603050405020304" pitchFamily="18" charset="0"/>
                <a:cs typeface="Times New Roman" panose="02020603050405020304" pitchFamily="18" charset="0"/>
              </a:rPr>
              <a:t>profusion</a:t>
            </a:r>
            <a:r>
              <a:rPr lang="it-IT" dirty="0">
                <a:solidFill>
                  <a:schemeClr val="bg1"/>
                </a:solidFill>
                <a:latin typeface="Times New Roman" panose="02020603050405020304" pitchFamily="18" charset="0"/>
                <a:cs typeface="Times New Roman" panose="02020603050405020304" pitchFamily="18" charset="0"/>
              </a:rPr>
              <a:t>. Il </a:t>
            </a:r>
            <a:r>
              <a:rPr lang="it-IT" dirty="0" err="1">
                <a:solidFill>
                  <a:schemeClr val="bg1"/>
                </a:solidFill>
                <a:latin typeface="Times New Roman" panose="02020603050405020304" pitchFamily="18" charset="0"/>
                <a:cs typeface="Times New Roman" panose="02020603050405020304" pitchFamily="18" charset="0"/>
              </a:rPr>
              <a:t>redonne</a:t>
            </a:r>
            <a:r>
              <a:rPr lang="it-IT" dirty="0">
                <a:solidFill>
                  <a:schemeClr val="bg1"/>
                </a:solidFill>
                <a:latin typeface="Times New Roman" panose="02020603050405020304" pitchFamily="18" charset="0"/>
                <a:cs typeface="Times New Roman" panose="02020603050405020304" pitchFamily="18" charset="0"/>
              </a:rPr>
              <a:t> la vie à son </a:t>
            </a:r>
            <a:r>
              <a:rPr lang="it-IT" dirty="0" err="1">
                <a:solidFill>
                  <a:schemeClr val="bg1"/>
                </a:solidFill>
                <a:latin typeface="Times New Roman" panose="02020603050405020304" pitchFamily="18" charset="0"/>
                <a:cs typeface="Times New Roman" panose="02020603050405020304" pitchFamily="18" charset="0"/>
              </a:rPr>
              <a:t>fils</a:t>
            </a:r>
            <a:r>
              <a:rPr lang="it-IT" dirty="0">
                <a:solidFill>
                  <a:schemeClr val="bg1"/>
                </a:solidFill>
                <a:latin typeface="Times New Roman" panose="02020603050405020304" pitchFamily="18" charset="0"/>
                <a:cs typeface="Times New Roman" panose="02020603050405020304" pitchFamily="18" charset="0"/>
              </a:rPr>
              <a:t>.</a:t>
            </a:r>
          </a:p>
          <a:p>
            <a:r>
              <a:rPr lang="it-IT" dirty="0">
                <a:solidFill>
                  <a:schemeClr val="bg1"/>
                </a:solidFill>
                <a:latin typeface="Times New Roman" panose="02020603050405020304" pitchFamily="18" charset="0"/>
                <a:cs typeface="Times New Roman" panose="02020603050405020304" pitchFamily="18" charset="0"/>
              </a:rPr>
              <a:t>Une ouverture, un </a:t>
            </a:r>
            <a:r>
              <a:rPr lang="it-IT" dirty="0" err="1">
                <a:solidFill>
                  <a:schemeClr val="bg1"/>
                </a:solidFill>
                <a:latin typeface="Times New Roman" panose="02020603050405020304" pitchFamily="18" charset="0"/>
                <a:cs typeface="Times New Roman" panose="02020603050405020304" pitchFamily="18" charset="0"/>
              </a:rPr>
              <a:t>sens</a:t>
            </a:r>
            <a:r>
              <a:rPr lang="it-IT" dirty="0">
                <a:solidFill>
                  <a:schemeClr val="bg1"/>
                </a:solidFill>
                <a:latin typeface="Times New Roman" panose="02020603050405020304" pitchFamily="18" charset="0"/>
                <a:cs typeface="Times New Roman" panose="02020603050405020304" pitchFamily="18" charset="0"/>
              </a:rPr>
              <a:t> de l’</a:t>
            </a:r>
            <a:r>
              <a:rPr lang="it-IT" dirty="0" err="1">
                <a:solidFill>
                  <a:schemeClr val="bg1"/>
                </a:solidFill>
                <a:latin typeface="Times New Roman" panose="02020603050405020304" pitchFamily="18" charset="0"/>
                <a:cs typeface="Times New Roman" panose="02020603050405020304" pitchFamily="18" charset="0"/>
              </a:rPr>
              <a:t>universel</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sont</a:t>
            </a:r>
            <a:r>
              <a:rPr lang="it-IT" dirty="0">
                <a:solidFill>
                  <a:schemeClr val="bg1"/>
                </a:solidFill>
                <a:latin typeface="Times New Roman" panose="02020603050405020304" pitchFamily="18" charset="0"/>
                <a:cs typeface="Times New Roman" panose="02020603050405020304" pitchFamily="18" charset="0"/>
              </a:rPr>
              <a:t> </a:t>
            </a:r>
            <a:r>
              <a:rPr lang="it-IT" dirty="0" err="1">
                <a:solidFill>
                  <a:schemeClr val="bg1"/>
                </a:solidFill>
                <a:latin typeface="Times New Roman" panose="02020603050405020304" pitchFamily="18" charset="0"/>
                <a:cs typeface="Times New Roman" panose="02020603050405020304" pitchFamily="18" charset="0"/>
              </a:rPr>
              <a:t>donnés</a:t>
            </a:r>
            <a:r>
              <a:rPr lang="it-IT" dirty="0">
                <a:solidFill>
                  <a:schemeClr val="bg1"/>
                </a:solidFill>
                <a:latin typeface="Times New Roman" panose="02020603050405020304" pitchFamily="18" charset="0"/>
                <a:cs typeface="Times New Roman" panose="02020603050405020304" pitchFamily="18" charset="0"/>
              </a:rPr>
              <a:t>.</a:t>
            </a:r>
          </a:p>
        </p:txBody>
      </p:sp>
      <p:pic>
        <p:nvPicPr>
          <p:cNvPr id="5" name="Segnaposto contenuto 4"/>
          <p:cNvPicPr>
            <a:picLocks noGrp="1" noChangeAspect="1"/>
          </p:cNvPicPr>
          <p:nvPr>
            <p:ph sz="quarter" idx="14"/>
          </p:nvPr>
        </p:nvPicPr>
        <p:blipFill>
          <a:blip r:embed="rId2"/>
          <a:srcRect l="3860" r="3860"/>
          <a:stretch/>
        </p:blipFill>
        <p:spPr>
          <a:xfrm>
            <a:off x="4965192" y="1610090"/>
            <a:ext cx="3300984" cy="3637819"/>
          </a:xfrm>
        </p:spPr>
      </p:pic>
      <p:sp>
        <p:nvSpPr>
          <p:cNvPr id="4" name="Titolo 3"/>
          <p:cNvSpPr>
            <a:spLocks noGrp="1"/>
          </p:cNvSpPr>
          <p:nvPr>
            <p:ph type="title"/>
          </p:nvPr>
        </p:nvSpPr>
        <p:spPr>
          <a:xfrm>
            <a:off x="957072" y="502602"/>
            <a:ext cx="7924800" cy="640398"/>
          </a:xfrm>
        </p:spPr>
        <p:txBody>
          <a:bodyPr/>
          <a:lstStyle/>
          <a:p>
            <a:r>
              <a:rPr lang="it-IT" dirty="0">
                <a:solidFill>
                  <a:schemeClr val="bg1"/>
                </a:solidFill>
              </a:rPr>
              <a:t>AUTOUR DE LA VEUVE</a:t>
            </a:r>
          </a:p>
        </p:txBody>
      </p:sp>
      <p:sp>
        <p:nvSpPr>
          <p:cNvPr id="2" name="ZoneTexte 1">
            <a:extLst>
              <a:ext uri="{FF2B5EF4-FFF2-40B4-BE49-F238E27FC236}">
                <a16:creationId xmlns:a16="http://schemas.microsoft.com/office/drawing/2014/main" id="{6A34F4CF-341A-59A5-3C2E-7A0151EE15BF}"/>
              </a:ext>
            </a:extLst>
          </p:cNvPr>
          <p:cNvSpPr txBox="1"/>
          <p:nvPr/>
        </p:nvSpPr>
        <p:spPr>
          <a:xfrm>
            <a:off x="7007702" y="5267147"/>
            <a:ext cx="1343278"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Philippe </a:t>
            </a:r>
            <a:r>
              <a:rPr lang="fr-FR" sz="1200" dirty="0" err="1">
                <a:solidFill>
                  <a:schemeClr val="bg1"/>
                </a:solidFill>
                <a:latin typeface="Times New Roman" panose="02020603050405020304" pitchFamily="18" charset="0"/>
                <a:cs typeface="Times New Roman" panose="02020603050405020304" pitchFamily="18" charset="0"/>
              </a:rPr>
              <a:t>Fenech</a:t>
            </a:r>
            <a:endParaRPr lang="fr-FR"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92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normAutofit/>
          </a:bodyPr>
          <a:lstStyle/>
          <a:p>
            <a:r>
              <a:rPr lang="fr-FR" dirty="0">
                <a:solidFill>
                  <a:schemeClr val="bg1"/>
                </a:solidFill>
              </a:rPr>
              <a:t>Ces femmes sans mari, sans espoir de nouvel enfant, ces veuves sans ressources (elles ne peuvent hériter de leur mari), sans sécurité, sans avenir, sans défense, ces femmes qui ne survivent que grâce aux dons et à la mendicité sont si souvent mentionnées dans la Bible qu'elles défieraient toutes les statistiques si on comptabilisait les femmes mariées par rapport aux veuves ! </a:t>
            </a:r>
            <a:br>
              <a:rPr lang="fr-FR" dirty="0">
                <a:solidFill>
                  <a:schemeClr val="bg1"/>
                </a:solidFill>
              </a:rPr>
            </a:br>
            <a:r>
              <a:rPr lang="fr-FR" dirty="0">
                <a:solidFill>
                  <a:schemeClr val="bg1"/>
                </a:solidFill>
              </a:rPr>
              <a:t>Que signifie donc l'insistance des biblistes à les évoquer ?</a:t>
            </a:r>
            <a:endParaRPr lang="en-GB" dirty="0">
              <a:solidFill>
                <a:schemeClr val="bg1"/>
              </a:solidFill>
            </a:endParaRPr>
          </a:p>
        </p:txBody>
      </p:sp>
      <p:sp>
        <p:nvSpPr>
          <p:cNvPr id="4" name="Titolo 3"/>
          <p:cNvSpPr>
            <a:spLocks noGrp="1"/>
          </p:cNvSpPr>
          <p:nvPr>
            <p:ph type="title"/>
          </p:nvPr>
        </p:nvSpPr>
        <p:spPr>
          <a:xfrm>
            <a:off x="975360" y="429450"/>
            <a:ext cx="7924800" cy="713550"/>
          </a:xfrm>
        </p:spPr>
        <p:txBody>
          <a:bodyPr/>
          <a:lstStyle/>
          <a:p>
            <a:r>
              <a:rPr lang="it-IT" dirty="0">
                <a:solidFill>
                  <a:schemeClr val="bg1"/>
                </a:solidFill>
              </a:rPr>
              <a:t>VEUVES : FIGURES DE L’HUMANITÉ</a:t>
            </a:r>
          </a:p>
        </p:txBody>
      </p:sp>
      <p:pic>
        <p:nvPicPr>
          <p:cNvPr id="8" name="Image 7" descr="Une image contenant croquis, peinture, dessin, Visage humain&#10;&#10;Description générée automatiquement">
            <a:extLst>
              <a:ext uri="{FF2B5EF4-FFF2-40B4-BE49-F238E27FC236}">
                <a16:creationId xmlns:a16="http://schemas.microsoft.com/office/drawing/2014/main" id="{62FB59A3-5030-6619-BFC5-6BE7D5CAA120}"/>
              </a:ext>
            </a:extLst>
          </p:cNvPr>
          <p:cNvPicPr>
            <a:picLocks noChangeAspect="1"/>
          </p:cNvPicPr>
          <p:nvPr/>
        </p:nvPicPr>
        <p:blipFill>
          <a:blip r:embed="rId2"/>
          <a:stretch>
            <a:fillRect/>
          </a:stretch>
        </p:blipFill>
        <p:spPr>
          <a:xfrm>
            <a:off x="4937760" y="1728216"/>
            <a:ext cx="3245168" cy="3147058"/>
          </a:xfrm>
          <a:prstGeom prst="rect">
            <a:avLst/>
          </a:prstGeom>
        </p:spPr>
      </p:pic>
      <p:sp>
        <p:nvSpPr>
          <p:cNvPr id="10" name="ZoneTexte 9">
            <a:extLst>
              <a:ext uri="{FF2B5EF4-FFF2-40B4-BE49-F238E27FC236}">
                <a16:creationId xmlns:a16="http://schemas.microsoft.com/office/drawing/2014/main" id="{95C70220-5132-B569-E24E-A1D16D3C1713}"/>
              </a:ext>
            </a:extLst>
          </p:cNvPr>
          <p:cNvSpPr txBox="1"/>
          <p:nvPr/>
        </p:nvSpPr>
        <p:spPr>
          <a:xfrm>
            <a:off x="7191122" y="4889755"/>
            <a:ext cx="1343278"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Gustave Doré</a:t>
            </a:r>
          </a:p>
        </p:txBody>
      </p:sp>
    </p:spTree>
    <p:extLst>
      <p:ext uri="{BB962C8B-B14F-4D97-AF65-F5344CB8AC3E}">
        <p14:creationId xmlns:p14="http://schemas.microsoft.com/office/powerpoint/2010/main" val="399815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117695" y="1600200"/>
            <a:ext cx="4225705" cy="4114800"/>
          </a:xfrm>
        </p:spPr>
        <p:txBody>
          <a:bodyPr>
            <a:normAutofit fontScale="92500" lnSpcReduction="10000"/>
          </a:bodyPr>
          <a:lstStyle/>
          <a:p>
            <a:r>
              <a:rPr lang="fr-FR" dirty="0">
                <a:solidFill>
                  <a:schemeClr val="bg1"/>
                </a:solidFill>
                <a:latin typeface="Times New Roman" panose="02020603050405020304" pitchFamily="18" charset="0"/>
                <a:cs typeface="Times New Roman" panose="02020603050405020304" pitchFamily="18" charset="0"/>
              </a:rPr>
              <a:t>Parce qu'elles ont appris à aider plus pauvres qu'elles, à entendre les appels qui leurs étaient faits, à ne compter que sur Dieu seul (qu'elles ont souvent rencontré par l'intermédiaire d'un prophète, d'un hôte, d'un parent…), elles représentent l'humanité qui a pris conscience de sa vulnérabilité, de sa pauvreté, de sa dépendance et qui se confie au seul Seigneur. Leur écoute, leur disponibilité en font des témoins que les Prophètes, les Evangélistes nous présentent souvent comme des modèles de confiance, de foi, d'espérance et de charité, comme l'image de l'humanité, croyante ou non, en quête d'autre chose, en quête d'amour, en quête de Vie, en quête de Dieu : les textes étudiés ici le disent bien.</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509016" y="594360"/>
            <a:ext cx="7924800" cy="667830"/>
          </a:xfrm>
        </p:spPr>
        <p:txBody>
          <a:bodyPr/>
          <a:lstStyle/>
          <a:p>
            <a:r>
              <a:rPr lang="it-IT" dirty="0">
                <a:solidFill>
                  <a:schemeClr val="bg1"/>
                </a:solidFill>
              </a:rPr>
              <a:t>VEUVES : FIGURES DE L’HUMANITÉ</a:t>
            </a:r>
          </a:p>
        </p:txBody>
      </p:sp>
      <p:pic>
        <p:nvPicPr>
          <p:cNvPr id="7" name="Image 6" descr="Une image contenant croquis, peinture, dessin, Visage humain&#10;&#10;Description générée automatiquement">
            <a:extLst>
              <a:ext uri="{FF2B5EF4-FFF2-40B4-BE49-F238E27FC236}">
                <a16:creationId xmlns:a16="http://schemas.microsoft.com/office/drawing/2014/main" id="{0E2DD284-B5BE-4238-98BA-296DF4883B78}"/>
              </a:ext>
            </a:extLst>
          </p:cNvPr>
          <p:cNvPicPr>
            <a:picLocks noChangeAspect="1"/>
          </p:cNvPicPr>
          <p:nvPr/>
        </p:nvPicPr>
        <p:blipFill>
          <a:blip r:embed="rId2"/>
          <a:stretch>
            <a:fillRect/>
          </a:stretch>
        </p:blipFill>
        <p:spPr>
          <a:xfrm>
            <a:off x="5102352" y="1728216"/>
            <a:ext cx="3245168" cy="3147058"/>
          </a:xfrm>
          <a:prstGeom prst="rect">
            <a:avLst/>
          </a:prstGeom>
        </p:spPr>
      </p:pic>
      <p:sp>
        <p:nvSpPr>
          <p:cNvPr id="8" name="ZoneTexte 7">
            <a:extLst>
              <a:ext uri="{FF2B5EF4-FFF2-40B4-BE49-F238E27FC236}">
                <a16:creationId xmlns:a16="http://schemas.microsoft.com/office/drawing/2014/main" id="{1060794E-2EB8-DF59-EFE8-F7254BF70C55}"/>
              </a:ext>
            </a:extLst>
          </p:cNvPr>
          <p:cNvSpPr txBox="1"/>
          <p:nvPr/>
        </p:nvSpPr>
        <p:spPr>
          <a:xfrm>
            <a:off x="7288226" y="4875274"/>
            <a:ext cx="1343278"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Gustave Doré</a:t>
            </a:r>
          </a:p>
        </p:txBody>
      </p:sp>
    </p:spTree>
    <p:extLst>
      <p:ext uri="{BB962C8B-B14F-4D97-AF65-F5344CB8AC3E}">
        <p14:creationId xmlns:p14="http://schemas.microsoft.com/office/powerpoint/2010/main" val="63661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502920" y="1765122"/>
            <a:ext cx="4842500" cy="4708830"/>
          </a:xfrm>
        </p:spPr>
        <p:txBody>
          <a:bodyPr>
            <a:normAutofit/>
          </a:bodyPr>
          <a:lstStyle/>
          <a:p>
            <a:pPr marL="0" indent="0" algn="just">
              <a:buNone/>
            </a:pPr>
            <a:r>
              <a:rPr lang="en-GB" sz="1600" dirty="0">
                <a:solidFill>
                  <a:schemeClr val="bg2"/>
                </a:solidFill>
                <a:latin typeface="Times New Roman" panose="02020603050405020304" pitchFamily="18" charset="0"/>
                <a:cs typeface="Times New Roman" panose="02020603050405020304" pitchFamily="18" charset="0"/>
              </a:rPr>
              <a:t>Dans son </a:t>
            </a:r>
            <a:r>
              <a:rPr lang="en-GB" sz="1600" dirty="0" err="1">
                <a:solidFill>
                  <a:schemeClr val="bg2"/>
                </a:solidFill>
                <a:latin typeface="Times New Roman" panose="02020603050405020304" pitchFamily="18" charset="0"/>
                <a:cs typeface="Times New Roman" panose="02020603050405020304" pitchFamily="18" charset="0"/>
              </a:rPr>
              <a:t>enseignement</a:t>
            </a:r>
            <a:r>
              <a:rPr lang="en-GB" sz="1600" dirty="0">
                <a:solidFill>
                  <a:schemeClr val="bg2"/>
                </a:solidFill>
                <a:latin typeface="Times New Roman" panose="02020603050405020304" pitchFamily="18" charset="0"/>
                <a:cs typeface="Times New Roman" panose="02020603050405020304" pitchFamily="18" charset="0"/>
              </a:rPr>
              <a:t>, il </a:t>
            </a:r>
            <a:r>
              <a:rPr lang="en-GB" sz="1600" dirty="0" err="1">
                <a:solidFill>
                  <a:schemeClr val="bg2"/>
                </a:solidFill>
                <a:latin typeface="Times New Roman" panose="02020603050405020304" pitchFamily="18" charset="0"/>
                <a:cs typeface="Times New Roman" panose="02020603050405020304" pitchFamily="18" charset="0"/>
              </a:rPr>
              <a:t>disait</a:t>
            </a:r>
            <a:r>
              <a:rPr lang="en-GB" sz="1600" dirty="0">
                <a:solidFill>
                  <a:schemeClr val="bg2"/>
                </a:solidFill>
                <a:latin typeface="Times New Roman" panose="02020603050405020304" pitchFamily="18" charset="0"/>
                <a:cs typeface="Times New Roman" panose="02020603050405020304" pitchFamily="18" charset="0"/>
              </a:rPr>
              <a:t> : </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Méfiez-vous</a:t>
            </a:r>
            <a:r>
              <a:rPr lang="en-GB" sz="1600" i="1" dirty="0">
                <a:solidFill>
                  <a:schemeClr val="bg2"/>
                </a:solidFill>
                <a:latin typeface="Times New Roman" panose="02020603050405020304" pitchFamily="18" charset="0"/>
                <a:cs typeface="Times New Roman" panose="02020603050405020304" pitchFamily="18" charset="0"/>
              </a:rPr>
              <a:t> des scribes, qui </a:t>
            </a:r>
            <a:r>
              <a:rPr lang="en-GB" sz="1600" i="1" dirty="0" err="1">
                <a:solidFill>
                  <a:schemeClr val="bg2"/>
                </a:solidFill>
                <a:latin typeface="Times New Roman" panose="02020603050405020304" pitchFamily="18" charset="0"/>
                <a:cs typeface="Times New Roman" panose="02020603050405020304" pitchFamily="18" charset="0"/>
              </a:rPr>
              <a:t>tiennent</a:t>
            </a:r>
            <a:r>
              <a:rPr lang="en-GB" sz="1600" i="1" dirty="0">
                <a:solidFill>
                  <a:schemeClr val="bg2"/>
                </a:solidFill>
                <a:latin typeface="Times New Roman" panose="02020603050405020304" pitchFamily="18" charset="0"/>
                <a:cs typeface="Times New Roman" panose="02020603050405020304" pitchFamily="18" charset="0"/>
              </a:rPr>
              <a:t> à </a:t>
            </a:r>
            <a:r>
              <a:rPr lang="en-GB" sz="1600" i="1" dirty="0" err="1">
                <a:solidFill>
                  <a:schemeClr val="bg2"/>
                </a:solidFill>
                <a:latin typeface="Times New Roman" panose="02020603050405020304" pitchFamily="18" charset="0"/>
                <a:cs typeface="Times New Roman" panose="02020603050405020304" pitchFamily="18" charset="0"/>
              </a:rPr>
              <a:t>sortir</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en</a:t>
            </a:r>
            <a:r>
              <a:rPr lang="en-GB" sz="1600" i="1" dirty="0">
                <a:solidFill>
                  <a:schemeClr val="bg2"/>
                </a:solidFill>
                <a:latin typeface="Times New Roman" panose="02020603050405020304" pitchFamily="18" charset="0"/>
                <a:cs typeface="Times New Roman" panose="02020603050405020304" pitchFamily="18" charset="0"/>
              </a:rPr>
              <a:t> robes </a:t>
            </a:r>
            <a:r>
              <a:rPr lang="en-GB" sz="1600" i="1" dirty="0" err="1">
                <a:solidFill>
                  <a:schemeClr val="bg2"/>
                </a:solidFill>
                <a:latin typeface="Times New Roman" panose="02020603050405020304" pitchFamily="18" charset="0"/>
                <a:cs typeface="Times New Roman" panose="02020603050405020304" pitchFamily="18" charset="0"/>
              </a:rPr>
              <a:t>solennelles</a:t>
            </a:r>
            <a:r>
              <a:rPr lang="en-GB" sz="1600" i="1" dirty="0">
                <a:solidFill>
                  <a:schemeClr val="bg2"/>
                </a:solidFill>
                <a:latin typeface="Times New Roman" panose="02020603050405020304" pitchFamily="18" charset="0"/>
                <a:cs typeface="Times New Roman" panose="02020603050405020304" pitchFamily="18" charset="0"/>
              </a:rPr>
              <a:t> et qui </a:t>
            </a:r>
            <a:r>
              <a:rPr lang="en-GB" sz="1600" i="1" dirty="0" err="1">
                <a:solidFill>
                  <a:schemeClr val="bg2"/>
                </a:solidFill>
                <a:latin typeface="Times New Roman" panose="02020603050405020304" pitchFamily="18" charset="0"/>
                <a:cs typeface="Times New Roman" panose="02020603050405020304" pitchFamily="18" charset="0"/>
              </a:rPr>
              <a:t>aiment</a:t>
            </a:r>
            <a:r>
              <a:rPr lang="en-GB" sz="1600" i="1" dirty="0">
                <a:solidFill>
                  <a:schemeClr val="bg2"/>
                </a:solidFill>
                <a:latin typeface="Times New Roman" panose="02020603050405020304" pitchFamily="18" charset="0"/>
                <a:cs typeface="Times New Roman" panose="02020603050405020304" pitchFamily="18" charset="0"/>
              </a:rPr>
              <a:t> les salutations sur les places </a:t>
            </a:r>
            <a:r>
              <a:rPr lang="en-GB" sz="1600" i="1" dirty="0" err="1">
                <a:solidFill>
                  <a:schemeClr val="bg2"/>
                </a:solidFill>
                <a:latin typeface="Times New Roman" panose="02020603050405020304" pitchFamily="18" charset="0"/>
                <a:cs typeface="Times New Roman" panose="02020603050405020304" pitchFamily="18" charset="0"/>
              </a:rPr>
              <a:t>publiques</a:t>
            </a:r>
            <a:r>
              <a:rPr lang="en-GB" sz="1600" i="1" dirty="0">
                <a:solidFill>
                  <a:schemeClr val="bg2"/>
                </a:solidFill>
                <a:latin typeface="Times New Roman" panose="02020603050405020304" pitchFamily="18" charset="0"/>
                <a:cs typeface="Times New Roman" panose="02020603050405020304" pitchFamily="18" charset="0"/>
              </a:rPr>
              <a:t>, les premiers </a:t>
            </a:r>
            <a:r>
              <a:rPr lang="en-GB" sz="1600" i="1" dirty="0" err="1">
                <a:solidFill>
                  <a:schemeClr val="bg2"/>
                </a:solidFill>
                <a:latin typeface="Times New Roman" panose="02020603050405020304" pitchFamily="18" charset="0"/>
                <a:cs typeface="Times New Roman" panose="02020603050405020304" pitchFamily="18" charset="0"/>
              </a:rPr>
              <a:t>rangs</a:t>
            </a:r>
            <a:r>
              <a:rPr lang="en-GB" sz="1600" i="1" dirty="0">
                <a:solidFill>
                  <a:schemeClr val="bg2"/>
                </a:solidFill>
                <a:latin typeface="Times New Roman" panose="02020603050405020304" pitchFamily="18" charset="0"/>
                <a:cs typeface="Times New Roman" panose="02020603050405020304" pitchFamily="18" charset="0"/>
              </a:rPr>
              <a:t> dans les synagogues, et les places </a:t>
            </a:r>
            <a:r>
              <a:rPr lang="en-GB" sz="1600" i="1" dirty="0" err="1">
                <a:solidFill>
                  <a:schemeClr val="bg2"/>
                </a:solidFill>
                <a:latin typeface="Times New Roman" panose="02020603050405020304" pitchFamily="18" charset="0"/>
                <a:cs typeface="Times New Roman" panose="02020603050405020304" pitchFamily="18" charset="0"/>
              </a:rPr>
              <a:t>d'honneur</a:t>
            </a:r>
            <a:r>
              <a:rPr lang="en-GB" sz="1600" i="1" dirty="0">
                <a:solidFill>
                  <a:schemeClr val="bg2"/>
                </a:solidFill>
                <a:latin typeface="Times New Roman" panose="02020603050405020304" pitchFamily="18" charset="0"/>
                <a:cs typeface="Times New Roman" panose="02020603050405020304" pitchFamily="18" charset="0"/>
              </a:rPr>
              <a:t> dans les </a:t>
            </a:r>
            <a:r>
              <a:rPr lang="en-GB" sz="1600" i="1" dirty="0" err="1">
                <a:solidFill>
                  <a:schemeClr val="bg2"/>
                </a:solidFill>
                <a:latin typeface="Times New Roman" panose="02020603050405020304" pitchFamily="18" charset="0"/>
                <a:cs typeface="Times New Roman" panose="02020603050405020304" pitchFamily="18" charset="0"/>
              </a:rPr>
              <a:t>dîners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Ils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dévorent</a:t>
            </a:r>
            <a:r>
              <a:rPr lang="en-GB" sz="1600" i="1" dirty="0">
                <a:solidFill>
                  <a:schemeClr val="bg2"/>
                </a:solidFill>
                <a:latin typeface="Times New Roman" panose="02020603050405020304" pitchFamily="18" charset="0"/>
                <a:cs typeface="Times New Roman" panose="02020603050405020304" pitchFamily="18" charset="0"/>
              </a:rPr>
              <a:t> les </a:t>
            </a:r>
            <a:r>
              <a:rPr lang="en-GB" sz="1600" i="1" dirty="0" err="1">
                <a:solidFill>
                  <a:schemeClr val="bg2"/>
                </a:solidFill>
                <a:latin typeface="Times New Roman" panose="02020603050405020304" pitchFamily="18" charset="0"/>
                <a:cs typeface="Times New Roman" panose="02020603050405020304" pitchFamily="18" charset="0"/>
              </a:rPr>
              <a:t>biens</a:t>
            </a:r>
            <a:r>
              <a:rPr lang="en-GB" sz="1600" i="1" dirty="0">
                <a:solidFill>
                  <a:schemeClr val="bg2"/>
                </a:solidFill>
                <a:latin typeface="Times New Roman" panose="02020603050405020304" pitchFamily="18" charset="0"/>
                <a:cs typeface="Times New Roman" panose="02020603050405020304" pitchFamily="18" charset="0"/>
              </a:rPr>
              <a:t> des veuves et </a:t>
            </a:r>
            <a:r>
              <a:rPr lang="en-GB" sz="1600" i="1" dirty="0" err="1">
                <a:solidFill>
                  <a:schemeClr val="bg2"/>
                </a:solidFill>
                <a:latin typeface="Times New Roman" panose="02020603050405020304" pitchFamily="18" charset="0"/>
                <a:cs typeface="Times New Roman" panose="02020603050405020304" pitchFamily="18" charset="0"/>
              </a:rPr>
              <a:t>affectent</a:t>
            </a:r>
            <a:r>
              <a:rPr lang="en-GB" sz="1600" i="1" dirty="0">
                <a:solidFill>
                  <a:schemeClr val="bg2"/>
                </a:solidFill>
                <a:latin typeface="Times New Roman" panose="02020603050405020304" pitchFamily="18" charset="0"/>
                <a:cs typeface="Times New Roman" panose="02020603050405020304" pitchFamily="18" charset="0"/>
              </a:rPr>
              <a:t> de prier </a:t>
            </a:r>
            <a:r>
              <a:rPr lang="en-GB" sz="1600" i="1" dirty="0" err="1">
                <a:solidFill>
                  <a:schemeClr val="bg2"/>
                </a:solidFill>
                <a:latin typeface="Times New Roman" panose="02020603050405020304" pitchFamily="18" charset="0"/>
                <a:cs typeface="Times New Roman" panose="02020603050405020304" pitchFamily="18" charset="0"/>
              </a:rPr>
              <a:t>longuement</a:t>
            </a:r>
            <a:r>
              <a:rPr lang="en-GB" sz="1600" i="1" dirty="0">
                <a:solidFill>
                  <a:schemeClr val="bg2"/>
                </a:solidFill>
                <a:latin typeface="Times New Roman" panose="02020603050405020304" pitchFamily="18" charset="0"/>
                <a:cs typeface="Times New Roman" panose="02020603050405020304" pitchFamily="18" charset="0"/>
              </a:rPr>
              <a:t> : </a:t>
            </a:r>
            <a:r>
              <a:rPr lang="en-GB" sz="1600" i="1" dirty="0" err="1">
                <a:solidFill>
                  <a:schemeClr val="bg2"/>
                </a:solidFill>
                <a:latin typeface="Times New Roman" panose="02020603050405020304" pitchFamily="18" charset="0"/>
                <a:cs typeface="Times New Roman" panose="02020603050405020304" pitchFamily="18" charset="0"/>
              </a:rPr>
              <a:t>ils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seront</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d'autant</a:t>
            </a:r>
            <a:r>
              <a:rPr lang="en-GB" sz="1600" i="1" dirty="0">
                <a:solidFill>
                  <a:schemeClr val="bg2"/>
                </a:solidFill>
                <a:latin typeface="Times New Roman" panose="02020603050405020304" pitchFamily="18" charset="0"/>
                <a:cs typeface="Times New Roman" panose="02020603050405020304" pitchFamily="18" charset="0"/>
              </a:rPr>
              <a:t> plus </a:t>
            </a:r>
            <a:r>
              <a:rPr lang="en-GB" sz="1600" i="1" dirty="0" err="1">
                <a:solidFill>
                  <a:schemeClr val="bg2"/>
                </a:solidFill>
                <a:latin typeface="Times New Roman" panose="02020603050405020304" pitchFamily="18" charset="0"/>
                <a:cs typeface="Times New Roman" panose="02020603050405020304" pitchFamily="18" charset="0"/>
              </a:rPr>
              <a:t>sévèrement</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condamnés</a:t>
            </a:r>
            <a:r>
              <a:rPr lang="en-GB" sz="1600" i="1" dirty="0">
                <a:solidFill>
                  <a:schemeClr val="bg2"/>
                </a:solidFill>
                <a:latin typeface="Times New Roman" panose="02020603050405020304" pitchFamily="18" charset="0"/>
                <a:cs typeface="Times New Roman" panose="02020603050405020304" pitchFamily="18" charset="0"/>
              </a:rPr>
              <a:t>. </a:t>
            </a:r>
            <a:r>
              <a:rPr lang="en-GB" sz="1600" dirty="0">
                <a:solidFill>
                  <a:schemeClr val="bg2"/>
                </a:solidFill>
                <a:latin typeface="Times New Roman" panose="02020603050405020304" pitchFamily="18" charset="0"/>
                <a:cs typeface="Times New Roman" panose="02020603050405020304" pitchFamily="18" charset="0"/>
              </a:rPr>
              <a:t>» </a:t>
            </a:r>
          </a:p>
          <a:p>
            <a:pPr marL="0" indent="0" algn="just">
              <a:buNone/>
            </a:pPr>
            <a:r>
              <a:rPr lang="en-GB" sz="1600" dirty="0" err="1">
                <a:solidFill>
                  <a:schemeClr val="bg2"/>
                </a:solidFill>
                <a:latin typeface="Times New Roman" panose="02020603050405020304" pitchFamily="18" charset="0"/>
                <a:cs typeface="Times New Roman" panose="02020603050405020304" pitchFamily="18" charset="0"/>
              </a:rPr>
              <a:t>Jésus</a:t>
            </a:r>
            <a:r>
              <a:rPr lang="en-GB" sz="1600" dirty="0">
                <a:solidFill>
                  <a:schemeClr val="bg2"/>
                </a:solidFill>
                <a:latin typeface="Times New Roman" panose="02020603050405020304" pitchFamily="18" charset="0"/>
                <a:cs typeface="Times New Roman" panose="02020603050405020304" pitchFamily="18" charset="0"/>
              </a:rPr>
              <a:t> </a:t>
            </a:r>
            <a:r>
              <a:rPr lang="en-GB" sz="1600" dirty="0" err="1">
                <a:solidFill>
                  <a:schemeClr val="bg2"/>
                </a:solidFill>
                <a:latin typeface="Times New Roman" panose="02020603050405020304" pitchFamily="18" charset="0"/>
                <a:cs typeface="Times New Roman" panose="02020603050405020304" pitchFamily="18" charset="0"/>
              </a:rPr>
              <a:t>s'était</a:t>
            </a:r>
            <a:r>
              <a:rPr lang="en-GB" sz="1600" dirty="0">
                <a:solidFill>
                  <a:schemeClr val="bg2"/>
                </a:solidFill>
                <a:latin typeface="Times New Roman" panose="02020603050405020304" pitchFamily="18" charset="0"/>
                <a:cs typeface="Times New Roman" panose="02020603050405020304" pitchFamily="18" charset="0"/>
              </a:rPr>
              <a:t> </a:t>
            </a:r>
            <a:r>
              <a:rPr lang="en-GB" sz="1600" dirty="0" err="1">
                <a:solidFill>
                  <a:schemeClr val="bg2"/>
                </a:solidFill>
                <a:latin typeface="Times New Roman" panose="02020603050405020304" pitchFamily="18" charset="0"/>
                <a:cs typeface="Times New Roman" panose="02020603050405020304" pitchFamily="18" charset="0"/>
              </a:rPr>
              <a:t>assis</a:t>
            </a:r>
            <a:r>
              <a:rPr lang="en-GB" sz="1600" dirty="0">
                <a:solidFill>
                  <a:schemeClr val="bg2"/>
                </a:solidFill>
                <a:latin typeface="Times New Roman" panose="02020603050405020304" pitchFamily="18" charset="0"/>
                <a:cs typeface="Times New Roman" panose="02020603050405020304" pitchFamily="18" charset="0"/>
              </a:rPr>
              <a:t> dans le Temple </a:t>
            </a:r>
            <a:r>
              <a:rPr lang="en-GB" sz="1600" dirty="0" err="1">
                <a:solidFill>
                  <a:schemeClr val="bg2"/>
                </a:solidFill>
                <a:latin typeface="Times New Roman" panose="02020603050405020304" pitchFamily="18" charset="0"/>
                <a:cs typeface="Times New Roman" panose="02020603050405020304" pitchFamily="18" charset="0"/>
              </a:rPr>
              <a:t>en</a:t>
            </a:r>
            <a:r>
              <a:rPr lang="en-GB" sz="1600" dirty="0">
                <a:solidFill>
                  <a:schemeClr val="bg2"/>
                </a:solidFill>
                <a:latin typeface="Times New Roman" panose="02020603050405020304" pitchFamily="18" charset="0"/>
                <a:cs typeface="Times New Roman" panose="02020603050405020304" pitchFamily="18" charset="0"/>
              </a:rPr>
              <a:t> face de la salle du </a:t>
            </a:r>
            <a:r>
              <a:rPr lang="en-GB" sz="1600" dirty="0" err="1">
                <a:solidFill>
                  <a:schemeClr val="bg2"/>
                </a:solidFill>
                <a:latin typeface="Times New Roman" panose="02020603050405020304" pitchFamily="18" charset="0"/>
                <a:cs typeface="Times New Roman" panose="02020603050405020304" pitchFamily="18" charset="0"/>
              </a:rPr>
              <a:t>trésor</a:t>
            </a:r>
            <a:r>
              <a:rPr lang="en-GB" sz="1600" dirty="0">
                <a:solidFill>
                  <a:schemeClr val="bg2"/>
                </a:solidFill>
                <a:latin typeface="Times New Roman" panose="02020603050405020304" pitchFamily="18" charset="0"/>
                <a:cs typeface="Times New Roman" panose="02020603050405020304" pitchFamily="18" charset="0"/>
              </a:rPr>
              <a:t>, et </a:t>
            </a:r>
            <a:r>
              <a:rPr lang="en-GB" sz="1600" dirty="0" err="1">
                <a:solidFill>
                  <a:schemeClr val="bg2"/>
                </a:solidFill>
                <a:latin typeface="Times New Roman" panose="02020603050405020304" pitchFamily="18" charset="0"/>
                <a:cs typeface="Times New Roman" panose="02020603050405020304" pitchFamily="18" charset="0"/>
              </a:rPr>
              <a:t>regardait</a:t>
            </a:r>
            <a:r>
              <a:rPr lang="en-GB" sz="1600" dirty="0">
                <a:solidFill>
                  <a:schemeClr val="bg2"/>
                </a:solidFill>
                <a:latin typeface="Times New Roman" panose="02020603050405020304" pitchFamily="18" charset="0"/>
                <a:cs typeface="Times New Roman" panose="02020603050405020304" pitchFamily="18" charset="0"/>
              </a:rPr>
              <a:t> la foule </a:t>
            </a:r>
            <a:r>
              <a:rPr lang="en-GB" sz="1600" dirty="0" err="1">
                <a:solidFill>
                  <a:schemeClr val="bg2"/>
                </a:solidFill>
                <a:latin typeface="Times New Roman" panose="02020603050405020304" pitchFamily="18" charset="0"/>
                <a:cs typeface="Times New Roman" panose="02020603050405020304" pitchFamily="18" charset="0"/>
              </a:rPr>
              <a:t>déposer</a:t>
            </a:r>
            <a:r>
              <a:rPr lang="en-GB" sz="1600" dirty="0">
                <a:solidFill>
                  <a:schemeClr val="bg2"/>
                </a:solidFill>
                <a:latin typeface="Times New Roman" panose="02020603050405020304" pitchFamily="18" charset="0"/>
                <a:cs typeface="Times New Roman" panose="02020603050405020304" pitchFamily="18" charset="0"/>
              </a:rPr>
              <a:t> de </a:t>
            </a:r>
            <a:r>
              <a:rPr lang="en-GB" sz="1600" dirty="0" err="1">
                <a:solidFill>
                  <a:schemeClr val="bg2"/>
                </a:solidFill>
                <a:latin typeface="Times New Roman" panose="02020603050405020304" pitchFamily="18" charset="0"/>
                <a:cs typeface="Times New Roman" panose="02020603050405020304" pitchFamily="18" charset="0"/>
              </a:rPr>
              <a:t>l'argent</a:t>
            </a:r>
            <a:r>
              <a:rPr lang="en-GB" sz="1600" dirty="0">
                <a:solidFill>
                  <a:schemeClr val="bg2"/>
                </a:solidFill>
                <a:latin typeface="Times New Roman" panose="02020603050405020304" pitchFamily="18" charset="0"/>
                <a:cs typeface="Times New Roman" panose="02020603050405020304" pitchFamily="18" charset="0"/>
              </a:rPr>
              <a:t> dans le tronc. Beaucoup de gens riches y </a:t>
            </a:r>
            <a:r>
              <a:rPr lang="en-GB" sz="1600" dirty="0" err="1">
                <a:solidFill>
                  <a:schemeClr val="bg2"/>
                </a:solidFill>
                <a:latin typeface="Times New Roman" panose="02020603050405020304" pitchFamily="18" charset="0"/>
                <a:cs typeface="Times New Roman" panose="02020603050405020304" pitchFamily="18" charset="0"/>
              </a:rPr>
              <a:t>mettaient</a:t>
            </a:r>
            <a:r>
              <a:rPr lang="en-GB" sz="1600" dirty="0">
                <a:solidFill>
                  <a:schemeClr val="bg2"/>
                </a:solidFill>
                <a:latin typeface="Times New Roman" panose="02020603050405020304" pitchFamily="18" charset="0"/>
                <a:cs typeface="Times New Roman" panose="02020603050405020304" pitchFamily="18" charset="0"/>
              </a:rPr>
              <a:t> de grosses </a:t>
            </a:r>
            <a:r>
              <a:rPr lang="en-GB" sz="1600" dirty="0" err="1">
                <a:solidFill>
                  <a:schemeClr val="bg2"/>
                </a:solidFill>
                <a:latin typeface="Times New Roman" panose="02020603050405020304" pitchFamily="18" charset="0"/>
                <a:cs typeface="Times New Roman" panose="02020603050405020304" pitchFamily="18" charset="0"/>
              </a:rPr>
              <a:t>sommes</a:t>
            </a:r>
            <a:r>
              <a:rPr lang="en-GB" sz="1600" dirty="0">
                <a:solidFill>
                  <a:schemeClr val="bg2"/>
                </a:solidFill>
                <a:latin typeface="Times New Roman" panose="02020603050405020304" pitchFamily="18" charset="0"/>
                <a:cs typeface="Times New Roman" panose="02020603050405020304" pitchFamily="18" charset="0"/>
              </a:rPr>
              <a:t>. Une </a:t>
            </a:r>
            <a:r>
              <a:rPr lang="en-GB" sz="1600" dirty="0" err="1">
                <a:solidFill>
                  <a:schemeClr val="bg2"/>
                </a:solidFill>
                <a:latin typeface="Times New Roman" panose="02020603050405020304" pitchFamily="18" charset="0"/>
                <a:cs typeface="Times New Roman" panose="02020603050405020304" pitchFamily="18" charset="0"/>
              </a:rPr>
              <a:t>pauvre</a:t>
            </a:r>
            <a:r>
              <a:rPr lang="en-GB" sz="1600" dirty="0">
                <a:solidFill>
                  <a:schemeClr val="bg2"/>
                </a:solidFill>
                <a:latin typeface="Times New Roman" panose="02020603050405020304" pitchFamily="18" charset="0"/>
                <a:cs typeface="Times New Roman" panose="02020603050405020304" pitchFamily="18" charset="0"/>
              </a:rPr>
              <a:t> veuve </a:t>
            </a:r>
            <a:r>
              <a:rPr lang="en-GB" sz="1600" dirty="0" err="1">
                <a:solidFill>
                  <a:schemeClr val="bg2"/>
                </a:solidFill>
                <a:latin typeface="Times New Roman" panose="02020603050405020304" pitchFamily="18" charset="0"/>
                <a:cs typeface="Times New Roman" panose="02020603050405020304" pitchFamily="18" charset="0"/>
              </a:rPr>
              <a:t>s'avança</a:t>
            </a:r>
            <a:r>
              <a:rPr lang="en-GB" sz="1600" dirty="0">
                <a:solidFill>
                  <a:schemeClr val="bg2"/>
                </a:solidFill>
                <a:latin typeface="Times New Roman" panose="02020603050405020304" pitchFamily="18" charset="0"/>
                <a:cs typeface="Times New Roman" panose="02020603050405020304" pitchFamily="18" charset="0"/>
              </a:rPr>
              <a:t> et </a:t>
            </a:r>
            <a:r>
              <a:rPr lang="en-GB" sz="1600" dirty="0" err="1">
                <a:solidFill>
                  <a:schemeClr val="bg2"/>
                </a:solidFill>
                <a:latin typeface="Times New Roman" panose="02020603050405020304" pitchFamily="18" charset="0"/>
                <a:cs typeface="Times New Roman" panose="02020603050405020304" pitchFamily="18" charset="0"/>
              </a:rPr>
              <a:t>déposa</a:t>
            </a:r>
            <a:r>
              <a:rPr lang="en-GB" sz="1600" dirty="0">
                <a:solidFill>
                  <a:schemeClr val="bg2"/>
                </a:solidFill>
                <a:latin typeface="Times New Roman" panose="02020603050405020304" pitchFamily="18" charset="0"/>
                <a:cs typeface="Times New Roman" panose="02020603050405020304" pitchFamily="18" charset="0"/>
              </a:rPr>
              <a:t> deux </a:t>
            </a:r>
            <a:r>
              <a:rPr lang="en-GB" sz="1600" dirty="0" err="1">
                <a:solidFill>
                  <a:schemeClr val="bg2"/>
                </a:solidFill>
                <a:latin typeface="Times New Roman" panose="02020603050405020304" pitchFamily="18" charset="0"/>
                <a:cs typeface="Times New Roman" panose="02020603050405020304" pitchFamily="18" charset="0"/>
              </a:rPr>
              <a:t>piécettes</a:t>
            </a:r>
            <a:r>
              <a:rPr lang="en-GB" sz="1600" dirty="0">
                <a:solidFill>
                  <a:schemeClr val="bg2"/>
                </a:solidFill>
                <a:latin typeface="Times New Roman" panose="02020603050405020304" pitchFamily="18" charset="0"/>
                <a:cs typeface="Times New Roman" panose="02020603050405020304" pitchFamily="18" charset="0"/>
              </a:rPr>
              <a:t>. </a:t>
            </a:r>
            <a:r>
              <a:rPr lang="en-GB" sz="1600" dirty="0" err="1">
                <a:solidFill>
                  <a:schemeClr val="bg2"/>
                </a:solidFill>
                <a:latin typeface="Times New Roman" panose="02020603050405020304" pitchFamily="18" charset="0"/>
                <a:cs typeface="Times New Roman" panose="02020603050405020304" pitchFamily="18" charset="0"/>
              </a:rPr>
              <a:t>Jésus</a:t>
            </a:r>
            <a:r>
              <a:rPr lang="en-GB" sz="1600" dirty="0">
                <a:solidFill>
                  <a:schemeClr val="bg2"/>
                </a:solidFill>
                <a:latin typeface="Times New Roman" panose="02020603050405020304" pitchFamily="18" charset="0"/>
                <a:cs typeface="Times New Roman" panose="02020603050405020304" pitchFamily="18" charset="0"/>
              </a:rPr>
              <a:t> </a:t>
            </a:r>
            <a:r>
              <a:rPr lang="en-GB" sz="1600" dirty="0" err="1">
                <a:solidFill>
                  <a:schemeClr val="bg2"/>
                </a:solidFill>
                <a:latin typeface="Times New Roman" panose="02020603050405020304" pitchFamily="18" charset="0"/>
                <a:cs typeface="Times New Roman" panose="02020603050405020304" pitchFamily="18" charset="0"/>
              </a:rPr>
              <a:t>s'adressa</a:t>
            </a:r>
            <a:r>
              <a:rPr lang="en-GB" sz="1600" dirty="0">
                <a:solidFill>
                  <a:schemeClr val="bg2"/>
                </a:solidFill>
                <a:latin typeface="Times New Roman" panose="02020603050405020304" pitchFamily="18" charset="0"/>
                <a:cs typeface="Times New Roman" panose="02020603050405020304" pitchFamily="18" charset="0"/>
              </a:rPr>
              <a:t> à </a:t>
            </a:r>
            <a:r>
              <a:rPr lang="en-GB" sz="1600" dirty="0" err="1">
                <a:solidFill>
                  <a:schemeClr val="bg2"/>
                </a:solidFill>
                <a:latin typeface="Times New Roman" panose="02020603050405020304" pitchFamily="18" charset="0"/>
                <a:cs typeface="Times New Roman" panose="02020603050405020304" pitchFamily="18" charset="0"/>
              </a:rPr>
              <a:t>ses</a:t>
            </a:r>
            <a:r>
              <a:rPr lang="en-GB" sz="1600" dirty="0">
                <a:solidFill>
                  <a:schemeClr val="bg2"/>
                </a:solidFill>
                <a:latin typeface="Times New Roman" panose="02020603050405020304" pitchFamily="18" charset="0"/>
                <a:cs typeface="Times New Roman" panose="02020603050405020304" pitchFamily="18" charset="0"/>
              </a:rPr>
              <a:t> disciples : « </a:t>
            </a:r>
            <a:r>
              <a:rPr lang="en-GB" sz="1600" i="1" dirty="0">
                <a:solidFill>
                  <a:schemeClr val="bg2"/>
                </a:solidFill>
                <a:latin typeface="Times New Roman" panose="02020603050405020304" pitchFamily="18" charset="0"/>
                <a:cs typeface="Times New Roman" panose="02020603050405020304" pitchFamily="18" charset="0"/>
              </a:rPr>
              <a:t>Amen, je </a:t>
            </a:r>
            <a:r>
              <a:rPr lang="en-GB" sz="1600" i="1" dirty="0" err="1">
                <a:solidFill>
                  <a:schemeClr val="bg2"/>
                </a:solidFill>
                <a:latin typeface="Times New Roman" panose="02020603050405020304" pitchFamily="18" charset="0"/>
                <a:cs typeface="Times New Roman" panose="02020603050405020304" pitchFamily="18" charset="0"/>
              </a:rPr>
              <a:t>vous</a:t>
            </a:r>
            <a:r>
              <a:rPr lang="en-GB" sz="1600" i="1" dirty="0">
                <a:solidFill>
                  <a:schemeClr val="bg2"/>
                </a:solidFill>
                <a:latin typeface="Times New Roman" panose="02020603050405020304" pitchFamily="18" charset="0"/>
                <a:cs typeface="Times New Roman" panose="02020603050405020304" pitchFamily="18" charset="0"/>
              </a:rPr>
              <a:t> le dis : </a:t>
            </a:r>
            <a:r>
              <a:rPr lang="en-GB" sz="1600" i="1" dirty="0" err="1">
                <a:solidFill>
                  <a:schemeClr val="bg2"/>
                </a:solidFill>
                <a:latin typeface="Times New Roman" panose="02020603050405020304" pitchFamily="18" charset="0"/>
                <a:cs typeface="Times New Roman" panose="02020603050405020304" pitchFamily="18" charset="0"/>
              </a:rPr>
              <a:t>cette</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pauvre</a:t>
            </a:r>
            <a:r>
              <a:rPr lang="en-GB" sz="1600" i="1" dirty="0">
                <a:solidFill>
                  <a:schemeClr val="bg2"/>
                </a:solidFill>
                <a:latin typeface="Times New Roman" panose="02020603050405020304" pitchFamily="18" charset="0"/>
                <a:cs typeface="Times New Roman" panose="02020603050405020304" pitchFamily="18" charset="0"/>
              </a:rPr>
              <a:t> veuve a mis dans le tronc plus que tout le monde. Car </a:t>
            </a:r>
            <a:r>
              <a:rPr lang="en-GB" sz="1600" i="1" dirty="0" err="1">
                <a:solidFill>
                  <a:schemeClr val="bg2"/>
                </a:solidFill>
                <a:latin typeface="Times New Roman" panose="02020603050405020304" pitchFamily="18" charset="0"/>
                <a:cs typeface="Times New Roman" panose="02020603050405020304" pitchFamily="18" charset="0"/>
              </a:rPr>
              <a:t>tous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ils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ont</a:t>
            </a:r>
            <a:r>
              <a:rPr lang="en-GB" sz="1600" i="1" dirty="0">
                <a:solidFill>
                  <a:schemeClr val="bg2"/>
                </a:solidFill>
                <a:latin typeface="Times New Roman" panose="02020603050405020304" pitchFamily="18" charset="0"/>
                <a:cs typeface="Times New Roman" panose="02020603050405020304" pitchFamily="18" charset="0"/>
              </a:rPr>
              <a:t> pris sur </a:t>
            </a:r>
            <a:r>
              <a:rPr lang="en-GB" sz="1600" i="1" dirty="0" err="1">
                <a:solidFill>
                  <a:schemeClr val="bg2"/>
                </a:solidFill>
                <a:latin typeface="Times New Roman" panose="02020603050405020304" pitchFamily="18" charset="0"/>
                <a:cs typeface="Times New Roman" panose="02020603050405020304" pitchFamily="18" charset="0"/>
              </a:rPr>
              <a:t>leur</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superflu</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mais</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elle</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elle</a:t>
            </a:r>
            <a:r>
              <a:rPr lang="en-GB" sz="1600" i="1" dirty="0">
                <a:solidFill>
                  <a:schemeClr val="bg2"/>
                </a:solidFill>
                <a:latin typeface="Times New Roman" panose="02020603050405020304" pitchFamily="18" charset="0"/>
                <a:cs typeface="Times New Roman" panose="02020603050405020304" pitchFamily="18" charset="0"/>
              </a:rPr>
              <a:t> a pris sur son indigence : </a:t>
            </a:r>
            <a:r>
              <a:rPr lang="en-GB" sz="1600" i="1" dirty="0" err="1">
                <a:solidFill>
                  <a:schemeClr val="bg2"/>
                </a:solidFill>
                <a:latin typeface="Times New Roman" panose="02020603050405020304" pitchFamily="18" charset="0"/>
                <a:cs typeface="Times New Roman" panose="02020603050405020304" pitchFamily="18" charset="0"/>
              </a:rPr>
              <a:t>elle</a:t>
            </a:r>
            <a:r>
              <a:rPr lang="en-GB" sz="1600" i="1" dirty="0">
                <a:solidFill>
                  <a:schemeClr val="bg2"/>
                </a:solidFill>
                <a:latin typeface="Times New Roman" panose="02020603050405020304" pitchFamily="18" charset="0"/>
                <a:cs typeface="Times New Roman" panose="02020603050405020304" pitchFamily="18" charset="0"/>
              </a:rPr>
              <a:t> a tout </a:t>
            </a:r>
            <a:r>
              <a:rPr lang="en-GB" sz="1600" i="1" dirty="0" err="1">
                <a:solidFill>
                  <a:schemeClr val="bg2"/>
                </a:solidFill>
                <a:latin typeface="Times New Roman" panose="02020603050405020304" pitchFamily="18" charset="0"/>
                <a:cs typeface="Times New Roman" panose="02020603050405020304" pitchFamily="18" charset="0"/>
              </a:rPr>
              <a:t>donné</a:t>
            </a:r>
            <a:r>
              <a:rPr lang="en-GB" sz="1600" i="1" dirty="0">
                <a:solidFill>
                  <a:schemeClr val="bg2"/>
                </a:solidFill>
                <a:latin typeface="Times New Roman" panose="02020603050405020304" pitchFamily="18" charset="0"/>
                <a:cs typeface="Times New Roman" panose="02020603050405020304" pitchFamily="18" charset="0"/>
              </a:rPr>
              <a:t>, tout </a:t>
            </a:r>
            <a:r>
              <a:rPr lang="en-GB" sz="1600" i="1" dirty="0" err="1">
                <a:solidFill>
                  <a:schemeClr val="bg2"/>
                </a:solidFill>
                <a:latin typeface="Times New Roman" panose="02020603050405020304" pitchFamily="18" charset="0"/>
                <a:cs typeface="Times New Roman" panose="02020603050405020304" pitchFamily="18" charset="0"/>
              </a:rPr>
              <a:t>ce</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qu'elle</a:t>
            </a:r>
            <a:r>
              <a:rPr lang="en-GB" sz="1600" i="1" dirty="0">
                <a:solidFill>
                  <a:schemeClr val="bg2"/>
                </a:solidFill>
                <a:latin typeface="Times New Roman" panose="02020603050405020304" pitchFamily="18" charset="0"/>
                <a:cs typeface="Times New Roman" panose="02020603050405020304" pitchFamily="18" charset="0"/>
              </a:rPr>
              <a:t> </a:t>
            </a:r>
            <a:r>
              <a:rPr lang="en-GB" sz="1600" i="1" dirty="0" err="1">
                <a:solidFill>
                  <a:schemeClr val="bg2"/>
                </a:solidFill>
                <a:latin typeface="Times New Roman" panose="02020603050405020304" pitchFamily="18" charset="0"/>
                <a:cs typeface="Times New Roman" panose="02020603050405020304" pitchFamily="18" charset="0"/>
              </a:rPr>
              <a:t>avait</a:t>
            </a:r>
            <a:r>
              <a:rPr lang="en-GB" sz="1600" i="1" dirty="0">
                <a:solidFill>
                  <a:schemeClr val="bg2"/>
                </a:solidFill>
                <a:latin typeface="Times New Roman" panose="02020603050405020304" pitchFamily="18" charset="0"/>
                <a:cs typeface="Times New Roman" panose="02020603050405020304" pitchFamily="18" charset="0"/>
              </a:rPr>
              <a:t> pour vivre.</a:t>
            </a:r>
            <a:r>
              <a:rPr lang="en-GB" sz="1600" dirty="0">
                <a:solidFill>
                  <a:schemeClr val="bg2"/>
                </a:solidFill>
                <a:latin typeface="Times New Roman" panose="02020603050405020304" pitchFamily="18" charset="0"/>
                <a:cs typeface="Times New Roman" panose="02020603050405020304" pitchFamily="18" charset="0"/>
              </a:rPr>
              <a:t> »</a:t>
            </a:r>
          </a:p>
          <a:p>
            <a:endParaRPr lang="en-GB" dirty="0"/>
          </a:p>
        </p:txBody>
      </p:sp>
      <p:pic>
        <p:nvPicPr>
          <p:cNvPr id="9" name="Image 8" descr="Une image contenant dessin, Dessin d’enfant, dessin humoristique, illustration&#10;&#10;Description générée automatiquement">
            <a:extLst>
              <a:ext uri="{FF2B5EF4-FFF2-40B4-BE49-F238E27FC236}">
                <a16:creationId xmlns:a16="http://schemas.microsoft.com/office/drawing/2014/main" id="{64DDB9C8-BB8B-81FC-07B7-FF0DF1ECBD68}"/>
              </a:ext>
            </a:extLst>
          </p:cNvPr>
          <p:cNvPicPr>
            <a:picLocks noChangeAspect="1"/>
          </p:cNvPicPr>
          <p:nvPr/>
        </p:nvPicPr>
        <p:blipFill>
          <a:blip r:embed="rId2"/>
          <a:stretch>
            <a:fillRect/>
          </a:stretch>
        </p:blipFill>
        <p:spPr>
          <a:xfrm>
            <a:off x="5811978" y="1866067"/>
            <a:ext cx="2682604" cy="3623423"/>
          </a:xfrm>
          <a:prstGeom prst="rect">
            <a:avLst/>
          </a:prstGeom>
        </p:spPr>
      </p:pic>
      <p:sp>
        <p:nvSpPr>
          <p:cNvPr id="6" name="Titolo 3"/>
          <p:cNvSpPr>
            <a:spLocks noGrp="1"/>
          </p:cNvSpPr>
          <p:nvPr>
            <p:ph type="title"/>
          </p:nvPr>
        </p:nvSpPr>
        <p:spPr>
          <a:xfrm>
            <a:off x="893064" y="217308"/>
            <a:ext cx="7924800" cy="539814"/>
          </a:xfrm>
        </p:spPr>
        <p:txBody>
          <a:bodyPr/>
          <a:lstStyle/>
          <a:p>
            <a:r>
              <a:rPr lang="it-IT" dirty="0">
                <a:solidFill>
                  <a:schemeClr val="bg1"/>
                </a:solidFill>
              </a:rPr>
              <a:t>Marc 12, 38-44 l’obole de la veuve </a:t>
            </a:r>
          </a:p>
        </p:txBody>
      </p:sp>
      <p:sp>
        <p:nvSpPr>
          <p:cNvPr id="3" name="ZoneTexte 2">
            <a:extLst>
              <a:ext uri="{FF2B5EF4-FFF2-40B4-BE49-F238E27FC236}">
                <a16:creationId xmlns:a16="http://schemas.microsoft.com/office/drawing/2014/main" id="{FFB1D8B3-D01A-1B47-6CAA-F93DB1C2FAAF}"/>
              </a:ext>
            </a:extLst>
          </p:cNvPr>
          <p:cNvSpPr txBox="1"/>
          <p:nvPr/>
        </p:nvSpPr>
        <p:spPr>
          <a:xfrm>
            <a:off x="7682681" y="5589966"/>
            <a:ext cx="811901"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Averbode</a:t>
            </a:r>
          </a:p>
        </p:txBody>
      </p:sp>
    </p:spTree>
    <p:extLst>
      <p:ext uri="{BB962C8B-B14F-4D97-AF65-F5344CB8AC3E}">
        <p14:creationId xmlns:p14="http://schemas.microsoft.com/office/powerpoint/2010/main" val="312790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502920" y="1765122"/>
            <a:ext cx="4842500" cy="4708830"/>
          </a:xfrm>
        </p:spPr>
        <p:txBody>
          <a:bodyPr>
            <a:normAutofit lnSpcReduction="10000"/>
          </a:bodyPr>
          <a:lstStyle/>
          <a:p>
            <a:r>
              <a:rPr lang="fr-FR" sz="1500" dirty="0">
                <a:solidFill>
                  <a:schemeClr val="bg1"/>
                </a:solidFill>
                <a:latin typeface="Times New Roman" panose="02020603050405020304" pitchFamily="18" charset="0"/>
                <a:cs typeface="Times New Roman" panose="02020603050405020304" pitchFamily="18" charset="0"/>
              </a:rPr>
              <a:t>Le récit de l'obole de la veuve se situe chez Marc, comme chez Luc, très peu après que Jésus ait chassé les marchands du temple, et juste avant que Jésus n'en annonce la destruction. Ce Temple de pierres n'était que provisoire. Le Christ l'avait annoncé : « </a:t>
            </a:r>
            <a:r>
              <a:rPr lang="fr-FR" sz="1500" i="1" dirty="0">
                <a:solidFill>
                  <a:schemeClr val="bg1"/>
                </a:solidFill>
                <a:latin typeface="Times New Roman" panose="02020603050405020304" pitchFamily="18" charset="0"/>
                <a:cs typeface="Times New Roman" panose="02020603050405020304" pitchFamily="18" charset="0"/>
              </a:rPr>
              <a:t>Détruisez ce temple, et en 3 jours je le reconstruirai.</a:t>
            </a:r>
            <a:r>
              <a:rPr lang="fr-FR" sz="1500" dirty="0">
                <a:solidFill>
                  <a:schemeClr val="bg1"/>
                </a:solidFill>
                <a:latin typeface="Times New Roman" panose="02020603050405020304" pitchFamily="18" charset="0"/>
                <a:cs typeface="Times New Roman" panose="02020603050405020304" pitchFamily="18" charset="0"/>
              </a:rPr>
              <a:t> » (Jean 2,19).</a:t>
            </a:r>
            <a:br>
              <a:rPr lang="fr-FR" sz="1500" dirty="0">
                <a:solidFill>
                  <a:schemeClr val="bg1"/>
                </a:solidFill>
                <a:latin typeface="Times New Roman" panose="02020603050405020304" pitchFamily="18" charset="0"/>
                <a:cs typeface="Times New Roman" panose="02020603050405020304" pitchFamily="18" charset="0"/>
              </a:rPr>
            </a:br>
            <a:r>
              <a:rPr lang="fr-FR" sz="1500" dirty="0">
                <a:solidFill>
                  <a:schemeClr val="bg1"/>
                </a:solidFill>
                <a:latin typeface="Times New Roman" panose="02020603050405020304" pitchFamily="18" charset="0"/>
                <a:cs typeface="Times New Roman" panose="02020603050405020304" pitchFamily="18" charset="0"/>
              </a:rPr>
              <a:t>Le temple de pierres peut s'écrouler, un autre est en train de s'élever sur la pierre angulaire qu'est le Christ ressuscité et autour de son Trésor. </a:t>
            </a:r>
          </a:p>
          <a:p>
            <a:r>
              <a:rPr lang="fr-FR" sz="1500" dirty="0">
                <a:solidFill>
                  <a:schemeClr val="bg1"/>
                </a:solidFill>
                <a:latin typeface="Times New Roman" panose="02020603050405020304" pitchFamily="18" charset="0"/>
                <a:cs typeface="Times New Roman" panose="02020603050405020304" pitchFamily="18" charset="0"/>
              </a:rPr>
              <a:t>La richesse de ce trésor, ce ne sont pas les offrandes matérielles, mais les vies données de tous ceux qui aiment Dieu et les hommes de tout leur cœur, devenant ainsi les pierres vivantes de l'Eglise. </a:t>
            </a:r>
            <a:br>
              <a:rPr lang="fr-FR" sz="1500" dirty="0">
                <a:solidFill>
                  <a:schemeClr val="bg1"/>
                </a:solidFill>
                <a:latin typeface="Times New Roman" panose="02020603050405020304" pitchFamily="18" charset="0"/>
                <a:cs typeface="Times New Roman" panose="02020603050405020304" pitchFamily="18" charset="0"/>
              </a:rPr>
            </a:br>
            <a:r>
              <a:rPr lang="fr-FR" sz="1500" dirty="0">
                <a:solidFill>
                  <a:schemeClr val="bg1"/>
                </a:solidFill>
                <a:latin typeface="Times New Roman" panose="02020603050405020304" pitchFamily="18" charset="0"/>
                <a:cs typeface="Times New Roman" panose="02020603050405020304" pitchFamily="18" charset="0"/>
              </a:rPr>
              <a:t>«</a:t>
            </a:r>
            <a:r>
              <a:rPr lang="fr-FR" sz="1500" i="1" dirty="0">
                <a:solidFill>
                  <a:schemeClr val="bg1"/>
                </a:solidFill>
                <a:latin typeface="Times New Roman" panose="02020603050405020304" pitchFamily="18" charset="0"/>
                <a:cs typeface="Times New Roman" panose="02020603050405020304" pitchFamily="18" charset="0"/>
              </a:rPr>
              <a:t> Là où est ton trésor, là aussi est ton cœur </a:t>
            </a:r>
            <a:r>
              <a:rPr lang="fr-FR" sz="1500" dirty="0">
                <a:solidFill>
                  <a:schemeClr val="bg1"/>
                </a:solidFill>
                <a:latin typeface="Times New Roman" panose="02020603050405020304" pitchFamily="18" charset="0"/>
                <a:cs typeface="Times New Roman" panose="02020603050405020304" pitchFamily="18" charset="0"/>
              </a:rPr>
              <a:t>».</a:t>
            </a:r>
            <a:endParaRPr lang="en-GB" sz="1500" dirty="0">
              <a:solidFill>
                <a:schemeClr val="bg1"/>
              </a:solidFill>
              <a:latin typeface="Times New Roman" panose="02020603050405020304" pitchFamily="18" charset="0"/>
              <a:cs typeface="Times New Roman" panose="02020603050405020304" pitchFamily="18" charset="0"/>
            </a:endParaRPr>
          </a:p>
          <a:p>
            <a:r>
              <a:rPr lang="fr-FR" sz="1500" dirty="0">
                <a:solidFill>
                  <a:schemeClr val="bg1"/>
                </a:solidFill>
                <a:latin typeface="Times New Roman" panose="02020603050405020304" pitchFamily="18" charset="0"/>
                <a:cs typeface="Times New Roman" panose="02020603050405020304" pitchFamily="18" charset="0"/>
              </a:rPr>
              <a:t>La veuve en donnant de sa pauvreté; en donnant toute sa vie est, elle-même, devenue une partie de ce Trésor. </a:t>
            </a:r>
          </a:p>
          <a:p>
            <a:r>
              <a:rPr lang="fr-FR" sz="1500" dirty="0">
                <a:solidFill>
                  <a:schemeClr val="bg1"/>
                </a:solidFill>
                <a:latin typeface="Times New Roman" panose="02020603050405020304" pitchFamily="18" charset="0"/>
                <a:cs typeface="Times New Roman" panose="02020603050405020304" pitchFamily="18" charset="0"/>
              </a:rPr>
              <a:t>Donner sa vie construit le vrai Temple.</a:t>
            </a:r>
            <a:endParaRPr lang="en-GB" sz="1500" dirty="0">
              <a:solidFill>
                <a:schemeClr val="bg1"/>
              </a:solidFill>
              <a:latin typeface="Times New Roman" panose="02020603050405020304" pitchFamily="18" charset="0"/>
              <a:cs typeface="Times New Roman" panose="02020603050405020304" pitchFamily="18" charset="0"/>
            </a:endParaRPr>
          </a:p>
          <a:p>
            <a:endParaRPr lang="en-GB" dirty="0"/>
          </a:p>
        </p:txBody>
      </p:sp>
      <p:pic>
        <p:nvPicPr>
          <p:cNvPr id="9" name="Image 8" descr="Une image contenant dessin, Dessin d’enfant, dessin humoristique, illustration&#10;&#10;Description générée automatiquement">
            <a:extLst>
              <a:ext uri="{FF2B5EF4-FFF2-40B4-BE49-F238E27FC236}">
                <a16:creationId xmlns:a16="http://schemas.microsoft.com/office/drawing/2014/main" id="{64DDB9C8-BB8B-81FC-07B7-FF0DF1ECBD68}"/>
              </a:ext>
            </a:extLst>
          </p:cNvPr>
          <p:cNvPicPr>
            <a:picLocks noChangeAspect="1"/>
          </p:cNvPicPr>
          <p:nvPr/>
        </p:nvPicPr>
        <p:blipFill>
          <a:blip r:embed="rId2"/>
          <a:stretch>
            <a:fillRect/>
          </a:stretch>
        </p:blipFill>
        <p:spPr>
          <a:xfrm>
            <a:off x="5811978" y="1963171"/>
            <a:ext cx="2682604" cy="3623423"/>
          </a:xfrm>
          <a:prstGeom prst="rect">
            <a:avLst/>
          </a:prstGeom>
        </p:spPr>
      </p:pic>
      <p:sp>
        <p:nvSpPr>
          <p:cNvPr id="6" name="Titolo 3"/>
          <p:cNvSpPr>
            <a:spLocks noGrp="1"/>
          </p:cNvSpPr>
          <p:nvPr>
            <p:ph type="title"/>
          </p:nvPr>
        </p:nvSpPr>
        <p:spPr>
          <a:xfrm>
            <a:off x="893064" y="217308"/>
            <a:ext cx="7924800" cy="539814"/>
          </a:xfrm>
        </p:spPr>
        <p:txBody>
          <a:bodyPr/>
          <a:lstStyle/>
          <a:p>
            <a:r>
              <a:rPr lang="it-IT" dirty="0">
                <a:solidFill>
                  <a:schemeClr val="bg1"/>
                </a:solidFill>
              </a:rPr>
              <a:t>Marc 12, 38-44 l’obole de la veuve </a:t>
            </a:r>
          </a:p>
        </p:txBody>
      </p:sp>
      <p:sp>
        <p:nvSpPr>
          <p:cNvPr id="3" name="ZoneTexte 2">
            <a:extLst>
              <a:ext uri="{FF2B5EF4-FFF2-40B4-BE49-F238E27FC236}">
                <a16:creationId xmlns:a16="http://schemas.microsoft.com/office/drawing/2014/main" id="{FFB1D8B3-D01A-1B47-6CAA-F93DB1C2FAAF}"/>
              </a:ext>
            </a:extLst>
          </p:cNvPr>
          <p:cNvSpPr txBox="1"/>
          <p:nvPr/>
        </p:nvSpPr>
        <p:spPr>
          <a:xfrm>
            <a:off x="7682681" y="5589966"/>
            <a:ext cx="811901"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Averbode</a:t>
            </a:r>
          </a:p>
        </p:txBody>
      </p:sp>
    </p:spTree>
    <p:extLst>
      <p:ext uri="{BB962C8B-B14F-4D97-AF65-F5344CB8AC3E}">
        <p14:creationId xmlns:p14="http://schemas.microsoft.com/office/powerpoint/2010/main" val="219372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egnaposto contenuto 8"/>
          <p:cNvSpPr>
            <a:spLocks noGrp="1"/>
          </p:cNvSpPr>
          <p:nvPr>
            <p:ph sz="quarter" idx="13"/>
          </p:nvPr>
        </p:nvSpPr>
        <p:spPr>
          <a:xfrm>
            <a:off x="210446" y="1286143"/>
            <a:ext cx="4927995" cy="1434033"/>
          </a:xfrm>
        </p:spPr>
        <p:txBody>
          <a:bodyPr>
            <a:normAutofit/>
          </a:bodyPr>
          <a:lstStyle/>
          <a:p>
            <a:pPr algn="just"/>
            <a:r>
              <a:rPr lang="it-IT" sz="1400" b="1" dirty="0" err="1">
                <a:solidFill>
                  <a:schemeClr val="bg2"/>
                </a:solidFill>
                <a:latin typeface="Times New Roman" panose="02020603050405020304" pitchFamily="18" charset="0"/>
                <a:cs typeface="Times New Roman" panose="02020603050405020304" pitchFamily="18" charset="0"/>
              </a:rPr>
              <a:t>Bartimée</a:t>
            </a:r>
            <a:r>
              <a:rPr lang="it-IT" sz="1400" b="1" dirty="0">
                <a:solidFill>
                  <a:schemeClr val="bg2"/>
                </a:solidFill>
                <a:latin typeface="Times New Roman" panose="02020603050405020304" pitchFamily="18" charset="0"/>
                <a:cs typeface="Times New Roman" panose="02020603050405020304" pitchFamily="18" charset="0"/>
              </a:rPr>
              <a:t>, l’</a:t>
            </a:r>
            <a:r>
              <a:rPr lang="it-IT" sz="1400" b="1" dirty="0" err="1">
                <a:solidFill>
                  <a:schemeClr val="bg2"/>
                </a:solidFill>
                <a:latin typeface="Times New Roman" panose="02020603050405020304" pitchFamily="18" charset="0"/>
                <a:cs typeface="Times New Roman" panose="02020603050405020304" pitchFamily="18" charset="0"/>
              </a:rPr>
              <a:t>aveugle</a:t>
            </a:r>
            <a:r>
              <a:rPr lang="it-IT" sz="1400" b="1" dirty="0">
                <a:solidFill>
                  <a:schemeClr val="bg2"/>
                </a:solidFill>
                <a:latin typeface="Times New Roman" panose="02020603050405020304" pitchFamily="18" charset="0"/>
                <a:cs typeface="Times New Roman" panose="02020603050405020304" pitchFamily="18" charset="0"/>
              </a:rPr>
              <a:t> de </a:t>
            </a:r>
            <a:r>
              <a:rPr lang="it-IT" sz="1400" b="1" dirty="0" err="1">
                <a:solidFill>
                  <a:schemeClr val="bg2"/>
                </a:solidFill>
                <a:latin typeface="Times New Roman" panose="02020603050405020304" pitchFamily="18" charset="0"/>
                <a:cs typeface="Times New Roman" panose="02020603050405020304" pitchFamily="18" charset="0"/>
              </a:rPr>
              <a:t>Jéricho</a:t>
            </a:r>
            <a:r>
              <a:rPr lang="it-IT" sz="1400" b="1" dirty="0">
                <a:solidFill>
                  <a:schemeClr val="bg2"/>
                </a:solidFill>
                <a:latin typeface="Times New Roman" panose="02020603050405020304" pitchFamily="18" charset="0"/>
                <a:cs typeface="Times New Roman" panose="02020603050405020304" pitchFamily="18" charset="0"/>
              </a:rPr>
              <a:t> </a:t>
            </a:r>
          </a:p>
          <a:p>
            <a:r>
              <a:rPr lang="it-IT" sz="1400" dirty="0">
                <a:solidFill>
                  <a:schemeClr val="bg2"/>
                </a:solidFill>
                <a:latin typeface="Times New Roman" panose="02020603050405020304" pitchFamily="18" charset="0"/>
                <a:cs typeface="Times New Roman" panose="02020603050405020304" pitchFamily="18" charset="0"/>
              </a:rPr>
              <a:t>A la fin de l’histoire, il va </a:t>
            </a:r>
            <a:r>
              <a:rPr lang="it-IT" sz="1400" dirty="0" err="1">
                <a:solidFill>
                  <a:schemeClr val="bg2"/>
                </a:solidFill>
                <a:latin typeface="Times New Roman" panose="02020603050405020304" pitchFamily="18" charset="0"/>
                <a:cs typeface="Times New Roman" panose="02020603050405020304" pitchFamily="18" charset="0"/>
              </a:rPr>
              <a:t>suivre</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Jésus</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dans</a:t>
            </a:r>
            <a:r>
              <a:rPr lang="it-IT" sz="1400" dirty="0">
                <a:solidFill>
                  <a:schemeClr val="bg2"/>
                </a:solidFill>
                <a:latin typeface="Times New Roman" panose="02020603050405020304" pitchFamily="18" charset="0"/>
                <a:cs typeface="Times New Roman" panose="02020603050405020304" pitchFamily="18" charset="0"/>
              </a:rPr>
              <a:t> sa </a:t>
            </a:r>
            <a:r>
              <a:rPr lang="it-IT" sz="1400" dirty="0" err="1">
                <a:solidFill>
                  <a:schemeClr val="bg2"/>
                </a:solidFill>
                <a:latin typeface="Times New Roman" panose="02020603050405020304" pitchFamily="18" charset="0"/>
                <a:cs typeface="Times New Roman" panose="02020603050405020304" pitchFamily="18" charset="0"/>
              </a:rPr>
              <a:t>montée</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vers</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Jérusalem</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autrement</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dit</a:t>
            </a:r>
            <a:r>
              <a:rPr lang="it-IT" sz="1400" dirty="0">
                <a:solidFill>
                  <a:schemeClr val="bg2"/>
                </a:solidFill>
                <a:latin typeface="Times New Roman" panose="02020603050405020304" pitchFamily="18" charset="0"/>
                <a:cs typeface="Times New Roman" panose="02020603050405020304" pitchFamily="18" charset="0"/>
              </a:rPr>
              <a:t> </a:t>
            </a:r>
            <a:r>
              <a:rPr lang="it-IT" sz="1400" dirty="0" err="1">
                <a:solidFill>
                  <a:schemeClr val="bg2"/>
                </a:solidFill>
                <a:latin typeface="Times New Roman" panose="02020603050405020304" pitchFamily="18" charset="0"/>
                <a:cs typeface="Times New Roman" panose="02020603050405020304" pitchFamily="18" charset="0"/>
              </a:rPr>
              <a:t>vers</a:t>
            </a:r>
            <a:r>
              <a:rPr lang="it-IT" sz="1400" dirty="0">
                <a:solidFill>
                  <a:schemeClr val="bg2"/>
                </a:solidFill>
                <a:latin typeface="Times New Roman" panose="02020603050405020304" pitchFamily="18" charset="0"/>
                <a:cs typeface="Times New Roman" panose="02020603050405020304" pitchFamily="18" charset="0"/>
              </a:rPr>
              <a:t> son </a:t>
            </a:r>
            <a:r>
              <a:rPr lang="it-IT" sz="1400" dirty="0" err="1">
                <a:solidFill>
                  <a:schemeClr val="bg2"/>
                </a:solidFill>
                <a:latin typeface="Times New Roman" panose="02020603050405020304" pitchFamily="18" charset="0"/>
                <a:cs typeface="Times New Roman" panose="02020603050405020304" pitchFamily="18" charset="0"/>
              </a:rPr>
              <a:t>chemin</a:t>
            </a:r>
            <a:r>
              <a:rPr lang="it-IT" sz="1400" dirty="0">
                <a:solidFill>
                  <a:schemeClr val="bg2"/>
                </a:solidFill>
                <a:latin typeface="Times New Roman" panose="02020603050405020304" pitchFamily="18" charset="0"/>
                <a:cs typeface="Times New Roman" panose="02020603050405020304" pitchFamily="18" charset="0"/>
              </a:rPr>
              <a:t> de </a:t>
            </a:r>
            <a:r>
              <a:rPr lang="it-IT" sz="1400" dirty="0" err="1">
                <a:solidFill>
                  <a:schemeClr val="bg2"/>
                </a:solidFill>
                <a:latin typeface="Times New Roman" panose="02020603050405020304" pitchFamily="18" charset="0"/>
                <a:cs typeface="Times New Roman" panose="02020603050405020304" pitchFamily="18" charset="0"/>
              </a:rPr>
              <a:t>croix</a:t>
            </a:r>
            <a:r>
              <a:rPr lang="it-IT" sz="1400" dirty="0">
                <a:solidFill>
                  <a:schemeClr val="bg2"/>
                </a:solidFill>
                <a:latin typeface="Times New Roman" panose="02020603050405020304" pitchFamily="18" charset="0"/>
                <a:cs typeface="Times New Roman" panose="02020603050405020304" pitchFamily="18" charset="0"/>
              </a:rPr>
              <a:t>, de </a:t>
            </a:r>
            <a:r>
              <a:rPr lang="it-IT" sz="1400" dirty="0" err="1">
                <a:solidFill>
                  <a:schemeClr val="bg2"/>
                </a:solidFill>
                <a:latin typeface="Times New Roman" panose="02020603050405020304" pitchFamily="18" charset="0"/>
                <a:cs typeface="Times New Roman" panose="02020603050405020304" pitchFamily="18" charset="0"/>
              </a:rPr>
              <a:t>mort</a:t>
            </a:r>
            <a:r>
              <a:rPr lang="it-IT" sz="1400" dirty="0">
                <a:solidFill>
                  <a:schemeClr val="bg2"/>
                </a:solidFill>
                <a:latin typeface="Times New Roman" panose="02020603050405020304" pitchFamily="18" charset="0"/>
                <a:cs typeface="Times New Roman" panose="02020603050405020304" pitchFamily="18" charset="0"/>
              </a:rPr>
              <a:t> et de </a:t>
            </a:r>
            <a:r>
              <a:rPr lang="it-IT" sz="1400" dirty="0" err="1">
                <a:solidFill>
                  <a:schemeClr val="bg2"/>
                </a:solidFill>
                <a:latin typeface="Times New Roman" panose="02020603050405020304" pitchFamily="18" charset="0"/>
                <a:cs typeface="Times New Roman" panose="02020603050405020304" pitchFamily="18" charset="0"/>
              </a:rPr>
              <a:t>résurrection</a:t>
            </a:r>
            <a:r>
              <a:rPr lang="it-IT" sz="1400" dirty="0">
                <a:solidFill>
                  <a:schemeClr val="bg2"/>
                </a:solidFill>
                <a:latin typeface="Times New Roman" panose="02020603050405020304" pitchFamily="18" charset="0"/>
                <a:cs typeface="Times New Roman" panose="02020603050405020304" pitchFamily="18" charset="0"/>
              </a:rPr>
              <a:t>.</a:t>
            </a:r>
          </a:p>
        </p:txBody>
      </p:sp>
      <p:sp>
        <p:nvSpPr>
          <p:cNvPr id="4" name="Titolo 3"/>
          <p:cNvSpPr>
            <a:spLocks noGrp="1"/>
          </p:cNvSpPr>
          <p:nvPr>
            <p:ph type="title"/>
          </p:nvPr>
        </p:nvSpPr>
        <p:spPr/>
        <p:txBody>
          <a:bodyPr/>
          <a:lstStyle/>
          <a:p>
            <a:r>
              <a:rPr lang="it-IT" dirty="0"/>
              <a:t>LES CHAPITRES QUI PRÉCÈDENT</a:t>
            </a:r>
          </a:p>
        </p:txBody>
      </p:sp>
      <p:sp>
        <p:nvSpPr>
          <p:cNvPr id="7" name="Segnaposto testo 6"/>
          <p:cNvSpPr>
            <a:spLocks noGrp="1"/>
          </p:cNvSpPr>
          <p:nvPr>
            <p:ph type="body" idx="1"/>
          </p:nvPr>
        </p:nvSpPr>
        <p:spPr>
          <a:xfrm>
            <a:off x="552957" y="915793"/>
            <a:ext cx="3733800" cy="370350"/>
          </a:xfrm>
        </p:spPr>
        <p:txBody>
          <a:bodyPr/>
          <a:lstStyle/>
          <a:p>
            <a:r>
              <a:rPr lang="it-IT" dirty="0"/>
              <a:t>CHAPITRE 10</a:t>
            </a:r>
          </a:p>
        </p:txBody>
      </p:sp>
      <p:sp>
        <p:nvSpPr>
          <p:cNvPr id="5" name="ZoneTexte 4">
            <a:extLst>
              <a:ext uri="{FF2B5EF4-FFF2-40B4-BE49-F238E27FC236}">
                <a16:creationId xmlns:a16="http://schemas.microsoft.com/office/drawing/2014/main" id="{0CFED646-3373-7F1D-7552-C2330A7DF867}"/>
              </a:ext>
            </a:extLst>
          </p:cNvPr>
          <p:cNvSpPr txBox="1"/>
          <p:nvPr/>
        </p:nvSpPr>
        <p:spPr>
          <a:xfrm>
            <a:off x="488219" y="248593"/>
            <a:ext cx="8156448" cy="523220"/>
          </a:xfrm>
          <a:prstGeom prst="rect">
            <a:avLst/>
          </a:prstGeom>
          <a:noFill/>
        </p:spPr>
        <p:txBody>
          <a:bodyPr wrap="square">
            <a:spAutoFit/>
          </a:bodyPr>
          <a:lstStyle/>
          <a:p>
            <a:pPr marL="0" indent="0">
              <a:buNone/>
            </a:pPr>
            <a:r>
              <a:rPr lang="fr-FR" sz="1400" dirty="0">
                <a:solidFill>
                  <a:schemeClr val="bg1"/>
                </a:solidFill>
                <a:latin typeface="Times New Roman" panose="02020603050405020304" pitchFamily="18" charset="0"/>
                <a:cs typeface="Times New Roman" panose="02020603050405020304" pitchFamily="18" charset="0"/>
              </a:rPr>
              <a:t>Dans les chapitres 10 à 13, nous trouvons un contexte de montée vers Jérusalem, donc le lieu de la passion. </a:t>
            </a:r>
          </a:p>
          <a:p>
            <a:pPr marL="0" indent="0">
              <a:buNone/>
            </a:pPr>
            <a:r>
              <a:rPr lang="fr-FR" sz="1400" dirty="0">
                <a:solidFill>
                  <a:schemeClr val="bg1"/>
                </a:solidFill>
                <a:latin typeface="Times New Roman" panose="02020603050405020304" pitchFamily="18" charset="0"/>
                <a:cs typeface="Times New Roman" panose="02020603050405020304" pitchFamily="18" charset="0"/>
              </a:rPr>
              <a:t>On cherche à piéger Jésus. On se questionne sur son autorité. On cherche à</a:t>
            </a:r>
            <a:r>
              <a:rPr lang="fr-FR" sz="1400" dirty="0">
                <a:latin typeface="Times New Roman" panose="02020603050405020304" pitchFamily="18" charset="0"/>
                <a:cs typeface="Times New Roman" panose="02020603050405020304" pitchFamily="18" charset="0"/>
              </a:rPr>
              <a:t> </a:t>
            </a:r>
            <a:r>
              <a:rPr lang="fr-FR" sz="1400" dirty="0">
                <a:solidFill>
                  <a:schemeClr val="bg1"/>
                </a:solidFill>
                <a:latin typeface="Times New Roman" panose="02020603050405020304" pitchFamily="18" charset="0"/>
                <a:cs typeface="Times New Roman" panose="02020603050405020304" pitchFamily="18" charset="0"/>
              </a:rPr>
              <a:t>l’arrêter.</a:t>
            </a:r>
          </a:p>
        </p:txBody>
      </p:sp>
      <p:pic>
        <p:nvPicPr>
          <p:cNvPr id="8" name="Image 7" descr="Une image contenant peinture, dessin, illustration, art&#10;&#10;Description générée automatiquement">
            <a:extLst>
              <a:ext uri="{FF2B5EF4-FFF2-40B4-BE49-F238E27FC236}">
                <a16:creationId xmlns:a16="http://schemas.microsoft.com/office/drawing/2014/main" id="{A8C18FCF-ED36-C311-E9EE-2875ED765873}"/>
              </a:ext>
            </a:extLst>
          </p:cNvPr>
          <p:cNvPicPr>
            <a:picLocks noChangeAspect="1"/>
          </p:cNvPicPr>
          <p:nvPr/>
        </p:nvPicPr>
        <p:blipFill>
          <a:blip r:embed="rId2"/>
          <a:stretch>
            <a:fillRect/>
          </a:stretch>
        </p:blipFill>
        <p:spPr>
          <a:xfrm>
            <a:off x="5775053" y="1170789"/>
            <a:ext cx="2308889" cy="1661464"/>
          </a:xfrm>
          <a:prstGeom prst="rect">
            <a:avLst/>
          </a:prstGeom>
        </p:spPr>
      </p:pic>
      <p:sp>
        <p:nvSpPr>
          <p:cNvPr id="10" name="Segnaposto contenuto 8"/>
          <p:cNvSpPr txBox="1">
            <a:spLocks/>
          </p:cNvSpPr>
          <p:nvPr/>
        </p:nvSpPr>
        <p:spPr>
          <a:xfrm>
            <a:off x="291367" y="3232623"/>
            <a:ext cx="4927995" cy="1757854"/>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gn="just"/>
            <a:r>
              <a:rPr lang="fr-FR" sz="1400" b="1" dirty="0">
                <a:solidFill>
                  <a:schemeClr val="bg2"/>
                </a:solidFill>
                <a:latin typeface="Times New Roman" panose="02020603050405020304" pitchFamily="18" charset="0"/>
                <a:cs typeface="Times New Roman" panose="02020603050405020304" pitchFamily="18" charset="0"/>
              </a:rPr>
              <a:t>Les Rameaux : Jésus est acclamé comme un roi.</a:t>
            </a:r>
            <a:endParaRPr lang="en-GB" sz="1400" b="1" dirty="0">
              <a:solidFill>
                <a:schemeClr val="bg2"/>
              </a:solidFill>
              <a:latin typeface="Times New Roman" panose="02020603050405020304" pitchFamily="18" charset="0"/>
              <a:cs typeface="Times New Roman" panose="02020603050405020304" pitchFamily="18" charset="0"/>
            </a:endParaRPr>
          </a:p>
          <a:p>
            <a:pPr algn="just"/>
            <a:r>
              <a:rPr lang="fr-FR" sz="1400" dirty="0">
                <a:solidFill>
                  <a:schemeClr val="bg2"/>
                </a:solidFill>
                <a:latin typeface="Times New Roman" panose="02020603050405020304" pitchFamily="18" charset="0"/>
                <a:cs typeface="Times New Roman" panose="02020603050405020304" pitchFamily="18" charset="0"/>
              </a:rPr>
              <a:t>Les versets 12-14 racontent une curieuse histoire : Jésus a faim et maudit un figuier car il n'a pas de figues alors que ce n'est pas la saison. Ensuite, Jésus chasse les vendeurs du Temple. Les chefs des prêtres et les pharisiens lui</a:t>
            </a:r>
            <a:br>
              <a:rPr lang="fr-FR" sz="1400" dirty="0">
                <a:solidFill>
                  <a:schemeClr val="bg2"/>
                </a:solidFill>
                <a:latin typeface="Times New Roman" panose="02020603050405020304" pitchFamily="18" charset="0"/>
                <a:cs typeface="Times New Roman" panose="02020603050405020304" pitchFamily="18" charset="0"/>
              </a:rPr>
            </a:br>
            <a:r>
              <a:rPr lang="fr-FR" sz="1400" dirty="0">
                <a:solidFill>
                  <a:schemeClr val="bg2"/>
                </a:solidFill>
                <a:latin typeface="Times New Roman" panose="02020603050405020304" pitchFamily="18" charset="0"/>
                <a:cs typeface="Times New Roman" panose="02020603050405020304" pitchFamily="18" charset="0"/>
              </a:rPr>
              <a:t>demandent par quelle autorité il agit. Jésus ne répond pas</a:t>
            </a:r>
            <a:r>
              <a:rPr lang="fr-FR" dirty="0">
                <a:solidFill>
                  <a:schemeClr val="bg2"/>
                </a:solidFill>
              </a:rPr>
              <a:t>. </a:t>
            </a:r>
            <a:endParaRPr lang="it-IT" dirty="0">
              <a:solidFill>
                <a:schemeClr val="bg2"/>
              </a:solidFill>
            </a:endParaRPr>
          </a:p>
        </p:txBody>
      </p:sp>
      <p:sp>
        <p:nvSpPr>
          <p:cNvPr id="12" name="Segnaposto testo 6"/>
          <p:cNvSpPr txBox="1">
            <a:spLocks/>
          </p:cNvSpPr>
          <p:nvPr/>
        </p:nvSpPr>
        <p:spPr>
          <a:xfrm>
            <a:off x="609600" y="2762700"/>
            <a:ext cx="3733800" cy="32782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r>
              <a:rPr lang="it-IT" dirty="0"/>
              <a:t>CHAPITRE 11</a:t>
            </a:r>
          </a:p>
        </p:txBody>
      </p:sp>
      <p:pic>
        <p:nvPicPr>
          <p:cNvPr id="14" name="Image 13" descr="Une image contenant texte, peinture, livre, dessin&#10;&#10;Description générée automatiquement">
            <a:extLst>
              <a:ext uri="{FF2B5EF4-FFF2-40B4-BE49-F238E27FC236}">
                <a16:creationId xmlns:a16="http://schemas.microsoft.com/office/drawing/2014/main" id="{19BE9FA3-284F-FB22-3BE6-B24E64F1C27F}"/>
              </a:ext>
            </a:extLst>
          </p:cNvPr>
          <p:cNvPicPr>
            <a:picLocks noChangeAspect="1"/>
          </p:cNvPicPr>
          <p:nvPr/>
        </p:nvPicPr>
        <p:blipFill>
          <a:blip r:embed="rId3"/>
          <a:stretch>
            <a:fillRect/>
          </a:stretch>
        </p:blipFill>
        <p:spPr>
          <a:xfrm>
            <a:off x="5775053" y="3195016"/>
            <a:ext cx="1453361" cy="1661464"/>
          </a:xfrm>
          <a:prstGeom prst="rect">
            <a:avLst/>
          </a:prstGeom>
        </p:spPr>
      </p:pic>
    </p:spTree>
    <p:extLst>
      <p:ext uri="{BB962C8B-B14F-4D97-AF65-F5344CB8AC3E}">
        <p14:creationId xmlns:p14="http://schemas.microsoft.com/office/powerpoint/2010/main" val="137560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egnaposto contenuto 8"/>
          <p:cNvSpPr>
            <a:spLocks noGrp="1"/>
          </p:cNvSpPr>
          <p:nvPr>
            <p:ph sz="quarter" idx="13"/>
          </p:nvPr>
        </p:nvSpPr>
        <p:spPr>
          <a:xfrm>
            <a:off x="294010" y="754314"/>
            <a:ext cx="4836339" cy="1455486"/>
          </a:xfrm>
        </p:spPr>
        <p:txBody>
          <a:bodyPr/>
          <a:lstStyle/>
          <a:p>
            <a:r>
              <a:rPr lang="fr-FR" sz="1400" b="1" dirty="0">
                <a:solidFill>
                  <a:schemeClr val="bg2"/>
                </a:solidFill>
                <a:latin typeface="Times New Roman" panose="02020603050405020304" pitchFamily="18" charset="0"/>
                <a:cs typeface="Times New Roman" panose="02020603050405020304" pitchFamily="18" charset="0"/>
              </a:rPr>
              <a:t>La parabole des vignerons homicides :</a:t>
            </a:r>
            <a:r>
              <a:rPr lang="en-GB" sz="1400" b="1" dirty="0">
                <a:solidFill>
                  <a:schemeClr val="bg2"/>
                </a:solidFill>
                <a:latin typeface="Times New Roman" panose="02020603050405020304" pitchFamily="18" charset="0"/>
                <a:cs typeface="Times New Roman" panose="02020603050405020304" pitchFamily="18" charset="0"/>
              </a:rPr>
              <a:t> </a:t>
            </a:r>
          </a:p>
          <a:p>
            <a:r>
              <a:rPr lang="fr-FR" sz="1400" dirty="0">
                <a:solidFill>
                  <a:schemeClr val="bg2"/>
                </a:solidFill>
                <a:latin typeface="Times New Roman" panose="02020603050405020304" pitchFamily="18" charset="0"/>
                <a:cs typeface="Times New Roman" panose="02020603050405020304" pitchFamily="18" charset="0"/>
              </a:rPr>
              <a:t>Dans un contexte difficile et dangereux, Jésus prend le temps de raconter une histoire, l’histoire du meurtre du fils…</a:t>
            </a:r>
            <a:br>
              <a:rPr lang="fr-FR" sz="1400" dirty="0">
                <a:solidFill>
                  <a:schemeClr val="bg2"/>
                </a:solidFill>
                <a:latin typeface="Times New Roman" panose="02020603050405020304" pitchFamily="18" charset="0"/>
                <a:cs typeface="Times New Roman" panose="02020603050405020304" pitchFamily="18" charset="0"/>
              </a:rPr>
            </a:br>
            <a:r>
              <a:rPr lang="fr-FR" sz="1400" dirty="0">
                <a:solidFill>
                  <a:schemeClr val="bg2"/>
                </a:solidFill>
                <a:latin typeface="Times New Roman" panose="02020603050405020304" pitchFamily="18" charset="0"/>
                <a:cs typeface="Times New Roman" panose="02020603050405020304" pitchFamily="18" charset="0"/>
              </a:rPr>
              <a:t>On cherche à arrêter Jésus</a:t>
            </a:r>
            <a:r>
              <a:rPr lang="fr-FR" dirty="0">
                <a:solidFill>
                  <a:schemeClr val="bg2"/>
                </a:solidFill>
              </a:rPr>
              <a:t>. </a:t>
            </a:r>
            <a:endParaRPr lang="it-IT" dirty="0">
              <a:solidFill>
                <a:schemeClr val="bg2"/>
              </a:solidFill>
            </a:endParaRPr>
          </a:p>
        </p:txBody>
      </p:sp>
      <p:sp>
        <p:nvSpPr>
          <p:cNvPr id="4" name="Titolo 3"/>
          <p:cNvSpPr>
            <a:spLocks noGrp="1"/>
          </p:cNvSpPr>
          <p:nvPr>
            <p:ph type="title"/>
          </p:nvPr>
        </p:nvSpPr>
        <p:spPr>
          <a:xfrm>
            <a:off x="609600" y="274639"/>
            <a:ext cx="7924800" cy="392308"/>
          </a:xfrm>
        </p:spPr>
        <p:txBody>
          <a:bodyPr/>
          <a:lstStyle/>
          <a:p>
            <a:r>
              <a:rPr lang="it-IT" dirty="0"/>
              <a:t>LES CHAPITRES QUI PRÉCÈDENT</a:t>
            </a:r>
          </a:p>
        </p:txBody>
      </p:sp>
      <p:sp>
        <p:nvSpPr>
          <p:cNvPr id="7" name="Segnaposto testo 6"/>
          <p:cNvSpPr>
            <a:spLocks noGrp="1"/>
          </p:cNvSpPr>
          <p:nvPr>
            <p:ph type="body" idx="1"/>
          </p:nvPr>
        </p:nvSpPr>
        <p:spPr>
          <a:xfrm>
            <a:off x="609600" y="345148"/>
            <a:ext cx="3733800" cy="321798"/>
          </a:xfrm>
        </p:spPr>
        <p:txBody>
          <a:bodyPr>
            <a:normAutofit fontScale="92500" lnSpcReduction="10000"/>
          </a:bodyPr>
          <a:lstStyle/>
          <a:p>
            <a:r>
              <a:rPr lang="it-IT" dirty="0"/>
              <a:t>CHAPITRE 12, 1-12</a:t>
            </a:r>
          </a:p>
        </p:txBody>
      </p:sp>
      <p:pic>
        <p:nvPicPr>
          <p:cNvPr id="8" name="Segnaposto contenuto 7"/>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t="4419" b="4419"/>
          <a:stretch>
            <a:fillRect/>
          </a:stretch>
        </p:blipFill>
        <p:spPr>
          <a:xfrm>
            <a:off x="5737254" y="274638"/>
            <a:ext cx="2295440" cy="2154903"/>
          </a:xfrm>
        </p:spPr>
      </p:pic>
      <p:sp>
        <p:nvSpPr>
          <p:cNvPr id="2" name="Segnaposto contenuto 8"/>
          <p:cNvSpPr txBox="1">
            <a:spLocks/>
          </p:cNvSpPr>
          <p:nvPr/>
        </p:nvSpPr>
        <p:spPr>
          <a:xfrm>
            <a:off x="370883" y="2857836"/>
            <a:ext cx="4682592" cy="2920732"/>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gn="just"/>
            <a:r>
              <a:rPr lang="fr-FR" sz="1400" dirty="0">
                <a:solidFill>
                  <a:schemeClr val="bg2"/>
                </a:solidFill>
                <a:latin typeface="Times New Roman" panose="02020603050405020304" pitchFamily="18" charset="0"/>
                <a:cs typeface="Times New Roman" panose="02020603050405020304" pitchFamily="18" charset="0"/>
              </a:rPr>
              <a:t>Au verset 19, des sadducéens posent une question embarrassante à Jésus à propos des veuves et de la loi de Moïse : « </a:t>
            </a:r>
            <a:r>
              <a:rPr lang="fr-FR" sz="1400" i="1" dirty="0">
                <a:solidFill>
                  <a:schemeClr val="bg2"/>
                </a:solidFill>
                <a:latin typeface="Times New Roman" panose="02020603050405020304" pitchFamily="18" charset="0"/>
                <a:cs typeface="Times New Roman" panose="02020603050405020304" pitchFamily="18" charset="0"/>
              </a:rPr>
              <a:t>Maître, Moïse nous a donné cette loi : Si un homme a un frère qui meurt en laissant une femme, mais aucun enfant, qu'il épouse la veuve pour donner une descen­dance à son frère </a:t>
            </a:r>
            <a:r>
              <a:rPr lang="fr-FR" sz="1400" dirty="0">
                <a:solidFill>
                  <a:schemeClr val="bg2"/>
                </a:solidFill>
                <a:latin typeface="Times New Roman" panose="02020603050405020304" pitchFamily="18" charset="0"/>
                <a:cs typeface="Times New Roman" panose="02020603050405020304" pitchFamily="18" charset="0"/>
              </a:rPr>
              <a:t>».</a:t>
            </a:r>
            <a:endParaRPr lang="en-GB" sz="1400" dirty="0">
              <a:solidFill>
                <a:schemeClr val="bg2"/>
              </a:solidFill>
              <a:latin typeface="Times New Roman" panose="02020603050405020304" pitchFamily="18" charset="0"/>
              <a:cs typeface="Times New Roman" panose="02020603050405020304" pitchFamily="18" charset="0"/>
            </a:endParaRPr>
          </a:p>
          <a:p>
            <a:pPr algn="just"/>
            <a:r>
              <a:rPr lang="fr-FR" sz="1400" dirty="0">
                <a:solidFill>
                  <a:schemeClr val="bg2"/>
                </a:solidFill>
                <a:latin typeface="Times New Roman" panose="02020603050405020304" pitchFamily="18" charset="0"/>
                <a:cs typeface="Times New Roman" panose="02020603050405020304" pitchFamily="18" charset="0"/>
              </a:rPr>
              <a:t>Aux versets 29-30, Jésus donne le premier commandement: « Voici le premier : </a:t>
            </a:r>
            <a:r>
              <a:rPr lang="fr-FR" sz="1400" i="1" dirty="0">
                <a:solidFill>
                  <a:schemeClr val="bg2"/>
                </a:solidFill>
                <a:latin typeface="Times New Roman" panose="02020603050405020304" pitchFamily="18" charset="0"/>
                <a:cs typeface="Times New Roman" panose="02020603050405020304" pitchFamily="18" charset="0"/>
              </a:rPr>
              <a:t>écoute, Israël : le Seigneur notre Dieu est l'unique Seigneur. Tu aimeras le Seigneur ton Dieu de tout ton cœur, de toute ton âme, de tout ton esprit et de toute ta force. </a:t>
            </a:r>
            <a:r>
              <a:rPr lang="fr-FR" sz="1400" dirty="0">
                <a:solidFill>
                  <a:schemeClr val="bg2"/>
                </a:solidFill>
                <a:latin typeface="Times New Roman" panose="02020603050405020304" pitchFamily="18" charset="0"/>
                <a:cs typeface="Times New Roman" panose="02020603050405020304" pitchFamily="18" charset="0"/>
              </a:rPr>
              <a:t>»</a:t>
            </a:r>
            <a:r>
              <a:rPr lang="en-GB" sz="1400" dirty="0">
                <a:solidFill>
                  <a:schemeClr val="bg2"/>
                </a:solidFill>
                <a:latin typeface="Times New Roman" panose="02020603050405020304" pitchFamily="18" charset="0"/>
                <a:cs typeface="Times New Roman" panose="02020603050405020304" pitchFamily="18" charset="0"/>
              </a:rPr>
              <a:t> </a:t>
            </a:r>
            <a:endParaRPr lang="it-IT" sz="1400" dirty="0">
              <a:solidFill>
                <a:schemeClr val="bg2"/>
              </a:solidFill>
              <a:latin typeface="Times New Roman" panose="02020603050405020304" pitchFamily="18" charset="0"/>
              <a:cs typeface="Times New Roman" panose="02020603050405020304" pitchFamily="18" charset="0"/>
            </a:endParaRPr>
          </a:p>
        </p:txBody>
      </p:sp>
      <p:pic>
        <p:nvPicPr>
          <p:cNvPr id="3" name="Segnaposto contenuto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37255" y="2976304"/>
            <a:ext cx="2295439" cy="2154902"/>
          </a:xfrm>
          <a:prstGeom prst="rect">
            <a:avLst/>
          </a:prstGeom>
        </p:spPr>
      </p:pic>
    </p:spTree>
    <p:extLst>
      <p:ext uri="{BB962C8B-B14F-4D97-AF65-F5344CB8AC3E}">
        <p14:creationId xmlns:p14="http://schemas.microsoft.com/office/powerpoint/2010/main" val="1451317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egnaposto contenuto 8"/>
          <p:cNvSpPr>
            <a:spLocks noGrp="1"/>
          </p:cNvSpPr>
          <p:nvPr>
            <p:ph sz="quarter" idx="13"/>
          </p:nvPr>
        </p:nvSpPr>
        <p:spPr>
          <a:xfrm>
            <a:off x="107893" y="753233"/>
            <a:ext cx="5969226" cy="2435029"/>
          </a:xfrm>
        </p:spPr>
        <p:txBody>
          <a:bodyPr>
            <a:normAutofit lnSpcReduction="10000"/>
          </a:bodyPr>
          <a:lstStyle/>
          <a:p>
            <a:pPr algn="just"/>
            <a:r>
              <a:rPr lang="fr-FR" sz="1500" dirty="0">
                <a:solidFill>
                  <a:schemeClr val="bg2"/>
                </a:solidFill>
                <a:latin typeface="Times New Roman" panose="02020603050405020304" pitchFamily="18" charset="0"/>
                <a:cs typeface="Times New Roman" panose="02020603050405020304" pitchFamily="18" charset="0"/>
              </a:rPr>
              <a:t>Aux versets 38-40, juste avant le récit de l'obole de la veuve, Jésus met en garde contre les scribes avec leurs longues robes qui dévorent le bien des veuves. Vient ensuite le discours sur le Temple détruit et rebâti.</a:t>
            </a:r>
            <a:endParaRPr lang="en-GB" sz="1500" dirty="0">
              <a:solidFill>
                <a:schemeClr val="bg2"/>
              </a:solidFill>
              <a:latin typeface="Times New Roman" panose="02020603050405020304" pitchFamily="18" charset="0"/>
              <a:cs typeface="Times New Roman" panose="02020603050405020304" pitchFamily="18" charset="0"/>
            </a:endParaRPr>
          </a:p>
          <a:p>
            <a:pPr algn="just"/>
            <a:r>
              <a:rPr lang="fr-FR" sz="1500" dirty="0">
                <a:solidFill>
                  <a:schemeClr val="bg2"/>
                </a:solidFill>
                <a:latin typeface="Times New Roman" panose="02020603050405020304" pitchFamily="18" charset="0"/>
                <a:cs typeface="Times New Roman" panose="02020603050405020304" pitchFamily="18" charset="0"/>
              </a:rPr>
              <a:t>Jésus parle de la Loi, puis du Temple. Le jugement se situe entre ces deux événements. Lorsqu'il n'y a plus ni Loi, ni Temple, que reste-t-il ? L'histoire de la veuve survient dans ce contexte. Jésus n'avait-il rien d'autre à faire que de regarder une pauvre femme en train de mettre sa pièce dans un tronc ? Cette histoire aurait-elle un sens prophétique ?</a:t>
            </a:r>
            <a:endParaRPr lang="en-GB" sz="1500" dirty="0">
              <a:solidFill>
                <a:schemeClr val="bg2"/>
              </a:solidFill>
              <a:latin typeface="Times New Roman" panose="02020603050405020304" pitchFamily="18" charset="0"/>
              <a:cs typeface="Times New Roman" panose="02020603050405020304" pitchFamily="18" charset="0"/>
            </a:endParaRPr>
          </a:p>
          <a:p>
            <a:endParaRPr lang="it-IT" dirty="0"/>
          </a:p>
        </p:txBody>
      </p:sp>
      <p:sp>
        <p:nvSpPr>
          <p:cNvPr id="4" name="Titolo 3"/>
          <p:cNvSpPr>
            <a:spLocks noGrp="1"/>
          </p:cNvSpPr>
          <p:nvPr>
            <p:ph type="title"/>
          </p:nvPr>
        </p:nvSpPr>
        <p:spPr>
          <a:xfrm>
            <a:off x="609600" y="274638"/>
            <a:ext cx="7924800" cy="337982"/>
          </a:xfrm>
        </p:spPr>
        <p:txBody>
          <a:bodyPr/>
          <a:lstStyle/>
          <a:p>
            <a:r>
              <a:rPr lang="it-IT" dirty="0"/>
              <a:t>LES CHAPITRES QUI PRÉCÈDENT</a:t>
            </a:r>
          </a:p>
        </p:txBody>
      </p:sp>
      <p:sp>
        <p:nvSpPr>
          <p:cNvPr id="7" name="Segnaposto testo 6"/>
          <p:cNvSpPr>
            <a:spLocks noGrp="1"/>
          </p:cNvSpPr>
          <p:nvPr>
            <p:ph type="body" idx="1"/>
          </p:nvPr>
        </p:nvSpPr>
        <p:spPr>
          <a:xfrm>
            <a:off x="472707" y="165791"/>
            <a:ext cx="3733800" cy="337982"/>
          </a:xfrm>
        </p:spPr>
        <p:txBody>
          <a:bodyPr>
            <a:normAutofit lnSpcReduction="10000"/>
          </a:bodyPr>
          <a:lstStyle/>
          <a:p>
            <a:r>
              <a:rPr lang="it-IT" dirty="0"/>
              <a:t>LA SUITE DU CHAPITRE 12</a:t>
            </a:r>
          </a:p>
        </p:txBody>
      </p:sp>
      <p:pic>
        <p:nvPicPr>
          <p:cNvPr id="6" name="Segnaposto contenuto 5"/>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a:fillRect/>
          </a:stretch>
        </p:blipFill>
        <p:spPr>
          <a:xfrm>
            <a:off x="6384616" y="274638"/>
            <a:ext cx="2263074" cy="2124518"/>
          </a:xfrm>
        </p:spPr>
      </p:pic>
      <p:sp>
        <p:nvSpPr>
          <p:cNvPr id="2" name="Segnaposto contenuto 8">
            <a:extLst>
              <a:ext uri="{FF2B5EF4-FFF2-40B4-BE49-F238E27FC236}">
                <a16:creationId xmlns:a16="http://schemas.microsoft.com/office/drawing/2014/main" id="{741CD865-9D58-ACB3-4B8C-8C7B1B187703}"/>
              </a:ext>
            </a:extLst>
          </p:cNvPr>
          <p:cNvSpPr txBox="1">
            <a:spLocks/>
          </p:cNvSpPr>
          <p:nvPr/>
        </p:nvSpPr>
        <p:spPr>
          <a:xfrm>
            <a:off x="107893" y="3454294"/>
            <a:ext cx="5831661" cy="2095837"/>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fr-FR" sz="1400" dirty="0">
                <a:solidFill>
                  <a:schemeClr val="bg2"/>
                </a:solidFill>
                <a:latin typeface="Times New Roman" panose="02020603050405020304" pitchFamily="18" charset="0"/>
                <a:cs typeface="Times New Roman" panose="02020603050405020304" pitchFamily="18" charset="0"/>
              </a:rPr>
              <a:t>Le trésor : le texte parle du trésor du Temple, avec un tronc destiné à recevoir les offrandes. Ce trésor pourrait-il prendre un autre sens ? Quel est ce trésor ?</a:t>
            </a:r>
            <a:endParaRPr lang="en-GB" sz="1400" dirty="0">
              <a:solidFill>
                <a:schemeClr val="bg2"/>
              </a:solidFill>
              <a:latin typeface="Times New Roman" panose="02020603050405020304" pitchFamily="18" charset="0"/>
              <a:cs typeface="Times New Roman" panose="02020603050405020304" pitchFamily="18" charset="0"/>
            </a:endParaRPr>
          </a:p>
          <a:p>
            <a:r>
              <a:rPr lang="fr-FR" sz="1400" dirty="0">
                <a:solidFill>
                  <a:schemeClr val="bg2"/>
                </a:solidFill>
                <a:latin typeface="Times New Roman" panose="02020603050405020304" pitchFamily="18" charset="0"/>
                <a:cs typeface="Times New Roman" panose="02020603050405020304" pitchFamily="18" charset="0"/>
              </a:rPr>
              <a:t>Ce « rien » que la veuve donne, </a:t>
            </a:r>
            <a:br>
              <a:rPr lang="fr-FR" sz="1400" dirty="0">
                <a:solidFill>
                  <a:schemeClr val="bg2"/>
                </a:solidFill>
                <a:latin typeface="Times New Roman" panose="02020603050405020304" pitchFamily="18" charset="0"/>
                <a:cs typeface="Times New Roman" panose="02020603050405020304" pitchFamily="18" charset="0"/>
              </a:rPr>
            </a:br>
            <a:r>
              <a:rPr lang="fr-FR" sz="1400" dirty="0">
                <a:solidFill>
                  <a:schemeClr val="bg2"/>
                </a:solidFill>
                <a:latin typeface="Times New Roman" panose="02020603050405020304" pitchFamily="18" charset="0"/>
                <a:cs typeface="Times New Roman" panose="02020603050405020304" pitchFamily="18" charset="0"/>
              </a:rPr>
              <a:t>ce « rien » devient pour Jésus « plus que tout ». </a:t>
            </a:r>
            <a:br>
              <a:rPr lang="fr-FR" sz="1400" dirty="0">
                <a:solidFill>
                  <a:schemeClr val="bg2"/>
                </a:solidFill>
                <a:latin typeface="Times New Roman" panose="02020603050405020304" pitchFamily="18" charset="0"/>
                <a:cs typeface="Times New Roman" panose="02020603050405020304" pitchFamily="18" charset="0"/>
              </a:rPr>
            </a:br>
            <a:r>
              <a:rPr lang="fr-FR" sz="1400" dirty="0">
                <a:solidFill>
                  <a:schemeClr val="bg2"/>
                </a:solidFill>
                <a:latin typeface="Times New Roman" panose="02020603050405020304" pitchFamily="18" charset="0"/>
                <a:cs typeface="Times New Roman" panose="02020603050405020304" pitchFamily="18" charset="0"/>
              </a:rPr>
              <a:t>Quel est ce « rien » ? </a:t>
            </a:r>
            <a:br>
              <a:rPr lang="fr-FR" sz="1400" dirty="0">
                <a:solidFill>
                  <a:schemeClr val="bg2"/>
                </a:solidFill>
                <a:latin typeface="Times New Roman" panose="02020603050405020304" pitchFamily="18" charset="0"/>
                <a:cs typeface="Times New Roman" panose="02020603050405020304" pitchFamily="18" charset="0"/>
              </a:rPr>
            </a:br>
            <a:r>
              <a:rPr lang="fr-FR" sz="1400" dirty="0">
                <a:solidFill>
                  <a:schemeClr val="bg2"/>
                </a:solidFill>
                <a:latin typeface="Times New Roman" panose="02020603050405020304" pitchFamily="18" charset="0"/>
                <a:cs typeface="Times New Roman" panose="02020603050405020304" pitchFamily="18" charset="0"/>
              </a:rPr>
              <a:t>Quel sens lui donner aujourd'hui ?</a:t>
            </a:r>
            <a:endParaRPr lang="en-GB" sz="1400" dirty="0">
              <a:solidFill>
                <a:schemeClr val="bg2"/>
              </a:solidFill>
              <a:latin typeface="Times New Roman" panose="02020603050405020304" pitchFamily="18" charset="0"/>
              <a:cs typeface="Times New Roman" panose="02020603050405020304" pitchFamily="18" charset="0"/>
            </a:endParaRPr>
          </a:p>
        </p:txBody>
      </p:sp>
      <p:pic>
        <p:nvPicPr>
          <p:cNvPr id="3" name="Segnaposto contenuto 2">
            <a:extLst>
              <a:ext uri="{FF2B5EF4-FFF2-40B4-BE49-F238E27FC236}">
                <a16:creationId xmlns:a16="http://schemas.microsoft.com/office/drawing/2014/main" id="{8580CF43-0763-757C-FF70-C3821E041CD6}"/>
              </a:ext>
            </a:extLst>
          </p:cNvPr>
          <p:cNvPicPr>
            <a:picLocks noChangeAspect="1"/>
          </p:cNvPicPr>
          <p:nvPr/>
        </p:nvPicPr>
        <p:blipFill>
          <a:blip r:embed="rId3" cstate="screen">
            <a:extLst>
              <a:ext uri="{28A0092B-C50C-407E-A947-70E740481C1C}">
                <a14:useLocalDpi xmlns:a14="http://schemas.microsoft.com/office/drawing/2010/main"/>
              </a:ext>
            </a:extLst>
          </a:blip>
          <a:srcRect t="597" b="597"/>
          <a:stretch>
            <a:fillRect/>
          </a:stretch>
        </p:blipFill>
        <p:spPr>
          <a:xfrm>
            <a:off x="6384616" y="3328875"/>
            <a:ext cx="2362874" cy="2218208"/>
          </a:xfrm>
          <a:prstGeom prst="rect">
            <a:avLst/>
          </a:prstGeom>
        </p:spPr>
      </p:pic>
    </p:spTree>
    <p:extLst>
      <p:ext uri="{BB962C8B-B14F-4D97-AF65-F5344CB8AC3E}">
        <p14:creationId xmlns:p14="http://schemas.microsoft.com/office/powerpoint/2010/main" val="123469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539496" y="1335024"/>
            <a:ext cx="4032504" cy="4636008"/>
          </a:xfrm>
        </p:spPr>
        <p:txBody>
          <a:bodyPr>
            <a:normAutofit fontScale="85000" lnSpcReduction="10000"/>
          </a:bodyPr>
          <a:lstStyle/>
          <a:p>
            <a:r>
              <a:rPr lang="fr-FR" dirty="0">
                <a:solidFill>
                  <a:schemeClr val="bg1"/>
                </a:solidFill>
                <a:latin typeface="Times New Roman" panose="02020603050405020304" pitchFamily="18" charset="0"/>
                <a:cs typeface="Times New Roman" panose="02020603050405020304" pitchFamily="18" charset="0"/>
              </a:rPr>
              <a:t>Où que soit exactement situé ce Trésor, il est dans le Temple, là où l'on vénérait la présence de Dieu, là où Jésus enseignait si souvent : « </a:t>
            </a:r>
            <a:r>
              <a:rPr lang="fr-FR" i="1" dirty="0">
                <a:solidFill>
                  <a:schemeClr val="bg1"/>
                </a:solidFill>
                <a:latin typeface="Times New Roman" panose="02020603050405020304" pitchFamily="18" charset="0"/>
                <a:cs typeface="Times New Roman" panose="02020603050405020304" pitchFamily="18" charset="0"/>
              </a:rPr>
              <a:t>Chaque jour j'étais parmi vous dans le Temple à enseigner</a:t>
            </a:r>
            <a:r>
              <a:rPr lang="fr-FR" dirty="0">
                <a:solidFill>
                  <a:schemeClr val="bg1"/>
                </a:solidFill>
                <a:latin typeface="Times New Roman" panose="02020603050405020304" pitchFamily="18" charset="0"/>
                <a:cs typeface="Times New Roman" panose="02020603050405020304" pitchFamily="18" charset="0"/>
              </a:rPr>
              <a:t> » (Mc 14,49). </a:t>
            </a:r>
          </a:p>
          <a:p>
            <a:r>
              <a:rPr lang="fr-FR" dirty="0">
                <a:solidFill>
                  <a:schemeClr val="bg1"/>
                </a:solidFill>
                <a:latin typeface="Times New Roman" panose="02020603050405020304" pitchFamily="18" charset="0"/>
                <a:cs typeface="Times New Roman" panose="02020603050405020304" pitchFamily="18" charset="0"/>
              </a:rPr>
              <a:t>Jean spécifie que c'est au lieu dit « du Trésor » dans le Temple (</a:t>
            </a:r>
            <a:r>
              <a:rPr lang="fr-FR" dirty="0" err="1">
                <a:solidFill>
                  <a:schemeClr val="bg1"/>
                </a:solidFill>
                <a:latin typeface="Times New Roman" panose="02020603050405020304" pitchFamily="18" charset="0"/>
                <a:cs typeface="Times New Roman" panose="02020603050405020304" pitchFamily="18" charset="0"/>
              </a:rPr>
              <a:t>Jn</a:t>
            </a:r>
            <a:r>
              <a:rPr lang="fr-FR" dirty="0">
                <a:solidFill>
                  <a:schemeClr val="bg1"/>
                </a:solidFill>
                <a:latin typeface="Times New Roman" panose="02020603050405020304" pitchFamily="18" charset="0"/>
                <a:cs typeface="Times New Roman" panose="02020603050405020304" pitchFamily="18" charset="0"/>
              </a:rPr>
              <a:t> 8,20) que Jésus révèle qu'il est la Lumière du monde, qu'il est le Fils du Père, que c'est là qu'il annonce sa mort. C'est dire l'importance de ce lieu pour y situer l'offrande de cette pauvre veuve qui donne de sa pauvreté, qui y « </a:t>
            </a:r>
            <a:r>
              <a:rPr lang="fr-FR" i="1" dirty="0">
                <a:solidFill>
                  <a:schemeClr val="bg1"/>
                </a:solidFill>
                <a:latin typeface="Times New Roman" panose="02020603050405020304" pitchFamily="18" charset="0"/>
                <a:cs typeface="Times New Roman" panose="02020603050405020304" pitchFamily="18" charset="0"/>
              </a:rPr>
              <a:t>jette tout ce qu'elle avait, toute sa vie </a:t>
            </a:r>
            <a:r>
              <a:rPr lang="fr-FR" dirty="0">
                <a:solidFill>
                  <a:schemeClr val="bg1"/>
                </a:solidFill>
                <a:latin typeface="Times New Roman" panose="02020603050405020304" pitchFamily="18" charset="0"/>
                <a:cs typeface="Times New Roman" panose="02020603050405020304" pitchFamily="18" charset="0"/>
              </a:rPr>
              <a:t>» (traduction littérale du grec). </a:t>
            </a:r>
          </a:p>
          <a:p>
            <a:r>
              <a:rPr lang="fr-FR" dirty="0">
                <a:solidFill>
                  <a:schemeClr val="bg1"/>
                </a:solidFill>
                <a:latin typeface="Times New Roman" panose="02020603050405020304" pitchFamily="18" charset="0"/>
                <a:cs typeface="Times New Roman" panose="02020603050405020304" pitchFamily="18" charset="0"/>
              </a:rPr>
              <a:t>Mais c'est justement dans le Temple, là où le peuple d’Israël  rencontrait Dieu, que l'opposition aux paroles du Christ se fait la plus vive, que se trament l'arrestation et la mort de Jésus.</a:t>
            </a:r>
            <a:endParaRPr lang="en-GB" dirty="0">
              <a:solidFill>
                <a:schemeClr val="bg1"/>
              </a:solidFill>
              <a:latin typeface="Times New Roman" panose="02020603050405020304" pitchFamily="18" charset="0"/>
              <a:cs typeface="Times New Roman" panose="02020603050405020304" pitchFamily="18" charset="0"/>
            </a:endParaRPr>
          </a:p>
          <a:p>
            <a:pPr marL="0" indent="0">
              <a:buNone/>
            </a:pPr>
            <a:r>
              <a:rPr lang="fr-FR" dirty="0"/>
              <a:t> </a:t>
            </a:r>
            <a:endParaRPr lang="en-GB" dirty="0"/>
          </a:p>
        </p:txBody>
      </p:sp>
      <p:sp>
        <p:nvSpPr>
          <p:cNvPr id="4" name="Titolo 3"/>
          <p:cNvSpPr>
            <a:spLocks noGrp="1"/>
          </p:cNvSpPr>
          <p:nvPr>
            <p:ph type="title"/>
          </p:nvPr>
        </p:nvSpPr>
        <p:spPr>
          <a:xfrm>
            <a:off x="938784" y="329184"/>
            <a:ext cx="7924800" cy="539814"/>
          </a:xfrm>
        </p:spPr>
        <p:txBody>
          <a:bodyPr/>
          <a:lstStyle/>
          <a:p>
            <a:r>
              <a:rPr lang="it-IT" dirty="0">
                <a:solidFill>
                  <a:schemeClr val="bg1"/>
                </a:solidFill>
              </a:rPr>
              <a:t>TRÉSOR DU TEMPLE</a:t>
            </a:r>
          </a:p>
        </p:txBody>
      </p:sp>
      <p:pic>
        <p:nvPicPr>
          <p:cNvPr id="7" name="Segnaposto contenuto 6"/>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a:fillRect/>
          </a:stretch>
        </p:blipFill>
        <p:spPr>
          <a:xfrm>
            <a:off x="4800600" y="1335024"/>
            <a:ext cx="3733800" cy="4114800"/>
          </a:xfrm>
        </p:spPr>
      </p:pic>
    </p:spTree>
    <p:extLst>
      <p:ext uri="{BB962C8B-B14F-4D97-AF65-F5344CB8AC3E}">
        <p14:creationId xmlns:p14="http://schemas.microsoft.com/office/powerpoint/2010/main" val="298241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3064516" y="2797605"/>
            <a:ext cx="5699518" cy="3161360"/>
          </a:xfrm>
        </p:spPr>
        <p:txBody>
          <a:bodyPr>
            <a:normAutofit lnSpcReduction="10000"/>
          </a:bodyPr>
          <a:lstStyle/>
          <a:p>
            <a:pPr marL="0" indent="0">
              <a:buNone/>
            </a:pPr>
            <a:r>
              <a:rPr lang="fr-FR" b="1" dirty="0">
                <a:solidFill>
                  <a:schemeClr val="bg1"/>
                </a:solidFill>
                <a:latin typeface="Times New Roman" panose="02020603050405020304" pitchFamily="18" charset="0"/>
                <a:cs typeface="Times New Roman" panose="02020603050405020304" pitchFamily="18" charset="0"/>
              </a:rPr>
              <a:t>Les deux livres des Rois dans la Bible</a:t>
            </a:r>
          </a:p>
          <a:p>
            <a:pPr lvl="1"/>
            <a:r>
              <a:rPr lang="fr-FR" dirty="0">
                <a:solidFill>
                  <a:schemeClr val="bg1"/>
                </a:solidFill>
                <a:latin typeface="Times New Roman" panose="02020603050405020304" pitchFamily="18" charset="0"/>
                <a:cs typeface="Times New Roman" panose="02020603050405020304" pitchFamily="18" charset="0"/>
              </a:rPr>
              <a:t>Ils constituent le cinquième des livres dits historiques, après le livre de Samuel et avant le livre des Chroniques. </a:t>
            </a:r>
          </a:p>
          <a:p>
            <a:pPr lvl="1"/>
            <a:r>
              <a:rPr lang="fr-FR" dirty="0">
                <a:solidFill>
                  <a:schemeClr val="bg1"/>
                </a:solidFill>
                <a:latin typeface="Times New Roman" panose="02020603050405020304" pitchFamily="18" charset="0"/>
                <a:cs typeface="Times New Roman" panose="02020603050405020304" pitchFamily="18" charset="0"/>
              </a:rPr>
              <a:t>Ils racontent les événements situés entre la mort du roi David et la prise de Jérusalem par Nabuchodonosor, au </a:t>
            </a:r>
            <a:r>
              <a:rPr lang="en-US" dirty="0" err="1">
                <a:solidFill>
                  <a:schemeClr val="bg1"/>
                </a:solidFill>
                <a:latin typeface="Times New Roman" panose="02020603050405020304" pitchFamily="18" charset="0"/>
                <a:cs typeface="Times New Roman" panose="02020603050405020304" pitchFamily="18" charset="0"/>
              </a:rPr>
              <a:t>IX</a:t>
            </a:r>
            <a:r>
              <a:rPr lang="en-US" baseline="30000" dirty="0" err="1">
                <a:solidFill>
                  <a:schemeClr val="bg1"/>
                </a:solidFill>
                <a:latin typeface="Times New Roman" panose="02020603050405020304" pitchFamily="18" charset="0"/>
                <a:cs typeface="Times New Roman" panose="02020603050405020304" pitchFamily="18" charset="0"/>
              </a:rPr>
              <a:t>e</a:t>
            </a:r>
            <a:r>
              <a:rPr lang="en-US" dirty="0">
                <a:solidFill>
                  <a:schemeClr val="bg1"/>
                </a:solidFill>
                <a:latin typeface="Times New Roman" panose="02020603050405020304" pitchFamily="18" charset="0"/>
                <a:cs typeface="Times New Roman" panose="02020603050405020304" pitchFamily="18" charset="0"/>
              </a:rPr>
              <a:t> </a:t>
            </a:r>
            <a:r>
              <a:rPr lang="fr-FR" dirty="0">
                <a:solidFill>
                  <a:schemeClr val="bg1"/>
                </a:solidFill>
                <a:latin typeface="Times New Roman" panose="02020603050405020304" pitchFamily="18" charset="0"/>
                <a:cs typeface="Times New Roman" panose="02020603050405020304" pitchFamily="18" charset="0"/>
              </a:rPr>
              <a:t>siècle avant notre ère, jusqu’à l’exil à Babylone (578 avant Jésus Christ) : quatre siècles de réajustements continuels, d’apprentissage de la fidélité à l’Alliance avec le Seigneur. </a:t>
            </a:r>
            <a:r>
              <a:rPr lang="fr-FR" dirty="0"/>
              <a:t>à Babylone (578 avant Jésus Chris</a:t>
            </a:r>
            <a:endParaRPr lang="it-IT" dirty="0">
              <a:solidFill>
                <a:schemeClr val="bg1"/>
              </a:solidFill>
            </a:endParaRPr>
          </a:p>
        </p:txBody>
      </p:sp>
      <p:sp>
        <p:nvSpPr>
          <p:cNvPr id="4" name="Titolo 3"/>
          <p:cNvSpPr>
            <a:spLocks noGrp="1"/>
          </p:cNvSpPr>
          <p:nvPr>
            <p:ph type="title"/>
          </p:nvPr>
        </p:nvSpPr>
        <p:spPr>
          <a:xfrm>
            <a:off x="3244438" y="713232"/>
            <a:ext cx="5519596" cy="1024128"/>
          </a:xfrm>
        </p:spPr>
        <p:txBody>
          <a:bodyPr/>
          <a:lstStyle/>
          <a:p>
            <a:r>
              <a:rPr lang="it-IT" dirty="0">
                <a:solidFill>
                  <a:schemeClr val="bg1"/>
                </a:solidFill>
              </a:rPr>
              <a:t>1  Rois 17</a:t>
            </a:r>
            <a:br>
              <a:rPr lang="it-IT" dirty="0">
                <a:solidFill>
                  <a:schemeClr val="bg1"/>
                </a:solidFill>
              </a:rPr>
            </a:br>
            <a:r>
              <a:rPr lang="it-IT" dirty="0">
                <a:solidFill>
                  <a:schemeClr val="bg1"/>
                </a:solidFill>
              </a:rPr>
              <a:t>ÉLIE ET LA VEUVE DE SAREPTA</a:t>
            </a:r>
          </a:p>
        </p:txBody>
      </p:sp>
      <p:pic>
        <p:nvPicPr>
          <p:cNvPr id="11" name="Image 10" descr="Une image contenant dessin humoristique, art, vitrail, peinture&#10;&#10;Description générée automatiquement">
            <a:extLst>
              <a:ext uri="{FF2B5EF4-FFF2-40B4-BE49-F238E27FC236}">
                <a16:creationId xmlns:a16="http://schemas.microsoft.com/office/drawing/2014/main" id="{6C720A05-432A-2B49-3694-4A0A714C0D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54" y="218284"/>
            <a:ext cx="2962662" cy="2447549"/>
          </a:xfrm>
          <a:prstGeom prst="rect">
            <a:avLst/>
          </a:prstGeom>
        </p:spPr>
      </p:pic>
    </p:spTree>
    <p:extLst>
      <p:ext uri="{BB962C8B-B14F-4D97-AF65-F5344CB8AC3E}">
        <p14:creationId xmlns:p14="http://schemas.microsoft.com/office/powerpoint/2010/main" val="2152903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1011936" y="274956"/>
            <a:ext cx="6516118" cy="1143000"/>
          </a:xfrm>
        </p:spPr>
        <p:txBody>
          <a:bodyPr/>
          <a:lstStyle/>
          <a:p>
            <a:r>
              <a:rPr lang="it-IT" dirty="0">
                <a:solidFill>
                  <a:schemeClr val="bg1"/>
                </a:solidFill>
              </a:rPr>
              <a:t>LES DEUX VEUVES : </a:t>
            </a:r>
            <a:br>
              <a:rPr lang="it-IT" dirty="0">
                <a:solidFill>
                  <a:schemeClr val="bg1"/>
                </a:solidFill>
              </a:rPr>
            </a:br>
            <a:r>
              <a:rPr lang="it-IT" dirty="0">
                <a:solidFill>
                  <a:schemeClr val="bg1"/>
                </a:solidFill>
              </a:rPr>
              <a:t>FIGURES PROPHÉTIQUES DU CHRIST</a:t>
            </a:r>
          </a:p>
        </p:txBody>
      </p:sp>
      <p:sp>
        <p:nvSpPr>
          <p:cNvPr id="2" name="Segnaposto contenuto 1"/>
          <p:cNvSpPr>
            <a:spLocks noGrp="1"/>
          </p:cNvSpPr>
          <p:nvPr>
            <p:ph sz="quarter" idx="13"/>
          </p:nvPr>
        </p:nvSpPr>
        <p:spPr/>
        <p:txBody>
          <a:bodyPr>
            <a:normAutofit fontScale="92500" lnSpcReduction="20000"/>
          </a:bodyPr>
          <a:lstStyle/>
          <a:p>
            <a:r>
              <a:rPr lang="fr-FR" dirty="0">
                <a:solidFill>
                  <a:schemeClr val="bg1"/>
                </a:solidFill>
                <a:latin typeface="Times New Roman" panose="02020603050405020304" pitchFamily="18" charset="0"/>
                <a:cs typeface="Times New Roman" panose="02020603050405020304" pitchFamily="18" charset="0"/>
              </a:rPr>
              <a:t>Il ne restait plus à la veuve de Sarepta qu'à mourir, après avoir partagé son dernier repas avec Elie.</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Il ne restait plus à la veuve de Jérusalem qu'à mourir après avoir donné tout ce qu'elle avait pour vivre.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Le geste de l'une comme de l'autre semble sans retour, et pourtant :</a:t>
            </a:r>
            <a:endParaRPr lang="en-GB" dirty="0">
              <a:solidFill>
                <a:schemeClr val="bg1"/>
              </a:solidFill>
              <a:latin typeface="Times New Roman" panose="02020603050405020304" pitchFamily="18" charset="0"/>
              <a:cs typeface="Times New Roman" panose="02020603050405020304" pitchFamily="18" charset="0"/>
            </a:endParaRPr>
          </a:p>
          <a:p>
            <a:pPr lvl="1"/>
            <a:r>
              <a:rPr lang="fr-FR" dirty="0">
                <a:solidFill>
                  <a:schemeClr val="bg1"/>
                </a:solidFill>
                <a:latin typeface="Times New Roman" panose="02020603050405020304" pitchFamily="18" charset="0"/>
                <a:cs typeface="Times New Roman" panose="02020603050405020304" pitchFamily="18" charset="0"/>
              </a:rPr>
              <a:t>La première, une païenne, reçoit la promesse à dimension universelle que farine et huile seraient données à satiété jusqu'à la fin de la sécheresse.</a:t>
            </a:r>
            <a:endParaRPr lang="en-GB" dirty="0">
              <a:solidFill>
                <a:schemeClr val="bg1"/>
              </a:solidFill>
              <a:latin typeface="Times New Roman" panose="02020603050405020304" pitchFamily="18" charset="0"/>
              <a:cs typeface="Times New Roman" panose="02020603050405020304" pitchFamily="18" charset="0"/>
            </a:endParaRPr>
          </a:p>
          <a:p>
            <a:pPr lvl="1"/>
            <a:r>
              <a:rPr lang="fr-FR" dirty="0">
                <a:solidFill>
                  <a:schemeClr val="bg1"/>
                </a:solidFill>
                <a:latin typeface="Times New Roman" panose="02020603050405020304" pitchFamily="18" charset="0"/>
                <a:cs typeface="Times New Roman" panose="02020603050405020304" pitchFamily="18" charset="0"/>
              </a:rPr>
              <a:t>La seconde, qui ne reçoit ni satisfecit ni promesse de la part de Jésus, est citée en exemple aux disciples pour avoir donné toute sa vie ; et cela juste au moment où Jésus va donner la sienne dans la dernière Cène avec ses disciples, avant de la donner sur la croix. Le destin de cette veuve serait-il tellement lié à celui de Jésus qu'il n'est plus la peine de dire que pour elle aussi, comme pour la veuve de Sarepta, pour l'humanité qu'elle représente, farine et huile (symboles de vie) seront donnés à jamais dans le pain eucharistique comme par l'huile des sacrements ?</a:t>
            </a:r>
            <a:endParaRPr lang="en-GB" dirty="0">
              <a:solidFill>
                <a:schemeClr val="bg1"/>
              </a:solidFill>
              <a:latin typeface="Times New Roman" panose="02020603050405020304" pitchFamily="18" charset="0"/>
              <a:cs typeface="Times New Roman" panose="02020603050405020304" pitchFamily="18" charset="0"/>
            </a:endParaRPr>
          </a:p>
          <a:p>
            <a:r>
              <a:rPr lang="fr-FR" dirty="0">
                <a:solidFill>
                  <a:schemeClr val="bg1"/>
                </a:solidFill>
                <a:latin typeface="Times New Roman" panose="02020603050405020304" pitchFamily="18" charset="0"/>
                <a:cs typeface="Times New Roman" panose="02020603050405020304" pitchFamily="18" charset="0"/>
              </a:rPr>
              <a:t>L'histoire de l'une et l'autre veuve ressemble fort à une parabole de la Passion du Christ, à déchiffrer, à méditer.</a:t>
            </a:r>
            <a:endParaRPr lang="en-GB" dirty="0">
              <a:solidFill>
                <a:schemeClr val="bg1"/>
              </a:solidFill>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91960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740664" y="1698454"/>
            <a:ext cx="5349240" cy="4114800"/>
          </a:xfrm>
        </p:spPr>
        <p:txBody>
          <a:bodyPr>
            <a:normAutofit/>
          </a:bodyPr>
          <a:lstStyle/>
          <a:p>
            <a:r>
              <a:rPr lang="fr-FR" dirty="0">
                <a:solidFill>
                  <a:schemeClr val="bg1"/>
                </a:solidFill>
                <a:latin typeface="Times New Roman" panose="02020603050405020304" pitchFamily="18" charset="0"/>
                <a:cs typeface="Times New Roman" panose="02020603050405020304" pitchFamily="18" charset="0"/>
              </a:rPr>
              <a:t>Donner une galette à partager comme la première veuve,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donner deux piécettes comme la seconde,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voilà qui nous fait penser aux offrandes (pain et quête) apportées à la messe.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Mais l'important ne réside-t-il pas surtout dans la signification de ce geste pour chacune des deux femmes, pour nous ?</a:t>
            </a:r>
            <a:endParaRPr lang="en-GB" dirty="0">
              <a:solidFill>
                <a:schemeClr val="bg1"/>
              </a:solidFill>
              <a:latin typeface="Times New Roman" panose="02020603050405020304" pitchFamily="18" charset="0"/>
              <a:cs typeface="Times New Roman" panose="02020603050405020304" pitchFamily="18" charset="0"/>
            </a:endParaRPr>
          </a:p>
          <a:p>
            <a:r>
              <a:rPr lang="fr-FR" dirty="0">
                <a:solidFill>
                  <a:schemeClr val="bg1"/>
                </a:solidFill>
                <a:latin typeface="Times New Roman" panose="02020603050405020304" pitchFamily="18" charset="0"/>
                <a:cs typeface="Times New Roman" panose="02020603050405020304" pitchFamily="18" charset="0"/>
              </a:rPr>
              <a:t>Avec la galette, la première apporte tout ce qui lui permettait de vivre et de ne pas mourir de faim.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Avec les deux piécettes de rien du tout,</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(deux « leptes » qui n'avaient même plus cours au temps de Jésus !),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la seconde donne « toute sa vie »</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1039789" y="192342"/>
            <a:ext cx="6607221" cy="1143000"/>
          </a:xfrm>
        </p:spPr>
        <p:txBody>
          <a:bodyPr/>
          <a:lstStyle/>
          <a:p>
            <a:r>
              <a:rPr lang="it-IT" dirty="0">
                <a:solidFill>
                  <a:schemeClr val="bg1"/>
                </a:solidFill>
              </a:rPr>
              <a:t>OFFRANDES DES DEUX VEUVES, OFFRANDE DE LA MESSE</a:t>
            </a:r>
          </a:p>
        </p:txBody>
      </p:sp>
      <p:pic>
        <p:nvPicPr>
          <p:cNvPr id="8" name="Image 7" descr="Une image contenant habits, peinture, illustration, Dessin d’enfant&#10;&#10;Description générée automatiquement">
            <a:extLst>
              <a:ext uri="{FF2B5EF4-FFF2-40B4-BE49-F238E27FC236}">
                <a16:creationId xmlns:a16="http://schemas.microsoft.com/office/drawing/2014/main" id="{3E5B4BB6-ABE2-6895-1C03-93B9909339FB}"/>
              </a:ext>
            </a:extLst>
          </p:cNvPr>
          <p:cNvPicPr>
            <a:picLocks noChangeAspect="1"/>
          </p:cNvPicPr>
          <p:nvPr/>
        </p:nvPicPr>
        <p:blipFill>
          <a:blip r:embed="rId2"/>
          <a:stretch>
            <a:fillRect/>
          </a:stretch>
        </p:blipFill>
        <p:spPr>
          <a:xfrm>
            <a:off x="6089904" y="1764792"/>
            <a:ext cx="2510327" cy="2148840"/>
          </a:xfrm>
          <a:prstGeom prst="rect">
            <a:avLst/>
          </a:prstGeom>
        </p:spPr>
      </p:pic>
    </p:spTree>
    <p:extLst>
      <p:ext uri="{BB962C8B-B14F-4D97-AF65-F5344CB8AC3E}">
        <p14:creationId xmlns:p14="http://schemas.microsoft.com/office/powerpoint/2010/main" val="3608631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618744" y="1472184"/>
            <a:ext cx="4273296" cy="4114800"/>
          </a:xfrm>
        </p:spPr>
        <p:txBody>
          <a:bodyPr>
            <a:normAutofit/>
          </a:bodyPr>
          <a:lstStyle/>
          <a:p>
            <a:r>
              <a:rPr lang="fr-FR" dirty="0">
                <a:solidFill>
                  <a:schemeClr val="bg1"/>
                </a:solidFill>
                <a:latin typeface="Times New Roman" panose="02020603050405020304" pitchFamily="18" charset="0"/>
                <a:cs typeface="Times New Roman" panose="02020603050405020304" pitchFamily="18" charset="0"/>
              </a:rPr>
              <a:t>Toutes deux en donnant tout, se sont données elles-mêmes.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N'est-ce pas le sens des Offrandes à la messe, où chaque invité au repas du Christ s'offre lui-même avec les offrandes du pain, du vin, de la quête ?</a:t>
            </a:r>
          </a:p>
          <a:p>
            <a:r>
              <a:rPr lang="fr-FR" dirty="0">
                <a:solidFill>
                  <a:schemeClr val="bg1"/>
                </a:solidFill>
                <a:latin typeface="Times New Roman" panose="02020603050405020304" pitchFamily="18" charset="0"/>
                <a:cs typeface="Times New Roman" panose="02020603050405020304" pitchFamily="18" charset="0"/>
              </a:rPr>
              <a:t>Offrande de soi dont rend bien compte, pour un enfant, l'offrande de résolutions, de prières, de réalisations faites en classe ou chez soi… apportées avec le pain et le vin lors de la procession des Offrandes : </a:t>
            </a:r>
          </a:p>
          <a:p>
            <a:pPr marL="0" indent="0">
              <a:buNone/>
            </a:pPr>
            <a:r>
              <a:rPr lang="fr-FR" dirty="0">
                <a:solidFill>
                  <a:schemeClr val="bg1"/>
                </a:solidFill>
                <a:latin typeface="Times New Roman" panose="02020603050405020304" pitchFamily="18" charset="0"/>
                <a:cs typeface="Times New Roman" panose="02020603050405020304" pitchFamily="18" charset="0"/>
              </a:rPr>
              <a:t>« </a:t>
            </a:r>
            <a:r>
              <a:rPr lang="fr-FR" i="1" dirty="0">
                <a:solidFill>
                  <a:schemeClr val="bg1"/>
                </a:solidFill>
                <a:latin typeface="Times New Roman" panose="02020603050405020304" pitchFamily="18" charset="0"/>
                <a:cs typeface="Times New Roman" panose="02020603050405020304" pitchFamily="18" charset="0"/>
              </a:rPr>
              <a:t>Que l'Esprit-Saint fasse de nous une éternelle offrande à ta gloire </a:t>
            </a:r>
            <a:r>
              <a:rPr lang="fr-FR" dirty="0">
                <a:solidFill>
                  <a:schemeClr val="bg1"/>
                </a:solidFill>
                <a:latin typeface="Times New Roman" panose="02020603050405020304" pitchFamily="18" charset="0"/>
                <a:cs typeface="Times New Roman" panose="02020603050405020304" pitchFamily="18" charset="0"/>
              </a:rPr>
              <a:t>» dit le prêtre.</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938784" y="128334"/>
            <a:ext cx="6607221" cy="1143000"/>
          </a:xfrm>
        </p:spPr>
        <p:txBody>
          <a:bodyPr/>
          <a:lstStyle/>
          <a:p>
            <a:r>
              <a:rPr lang="it-IT" dirty="0">
                <a:solidFill>
                  <a:schemeClr val="bg1"/>
                </a:solidFill>
              </a:rPr>
              <a:t>OFFRANDES DES DEUX VEUVES, OFFRANDE DE LA MESSE</a:t>
            </a:r>
          </a:p>
        </p:txBody>
      </p:sp>
      <p:pic>
        <p:nvPicPr>
          <p:cNvPr id="8" name="Image 7" descr="Une image contenant habits, Visage humain, garçon, dessin&#10;&#10;Description générée automatiquement">
            <a:extLst>
              <a:ext uri="{FF2B5EF4-FFF2-40B4-BE49-F238E27FC236}">
                <a16:creationId xmlns:a16="http://schemas.microsoft.com/office/drawing/2014/main" id="{1F46CB42-0F91-53E2-8838-ADFD290E65A8}"/>
              </a:ext>
            </a:extLst>
          </p:cNvPr>
          <p:cNvPicPr>
            <a:picLocks noChangeAspect="1"/>
          </p:cNvPicPr>
          <p:nvPr/>
        </p:nvPicPr>
        <p:blipFill>
          <a:blip r:embed="rId2"/>
          <a:stretch>
            <a:fillRect/>
          </a:stretch>
        </p:blipFill>
        <p:spPr>
          <a:xfrm>
            <a:off x="5474681" y="1581912"/>
            <a:ext cx="3114583" cy="2566416"/>
          </a:xfrm>
          <a:prstGeom prst="rect">
            <a:avLst/>
          </a:prstGeom>
        </p:spPr>
      </p:pic>
    </p:spTree>
    <p:extLst>
      <p:ext uri="{BB962C8B-B14F-4D97-AF65-F5344CB8AC3E}">
        <p14:creationId xmlns:p14="http://schemas.microsoft.com/office/powerpoint/2010/main" val="3579961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609600" y="1728216"/>
            <a:ext cx="4447032" cy="4114800"/>
          </a:xfrm>
        </p:spPr>
        <p:txBody>
          <a:bodyPr>
            <a:normAutofit/>
          </a:bodyPr>
          <a:lstStyle/>
          <a:p>
            <a:r>
              <a:rPr lang="fr-FR" dirty="0">
                <a:solidFill>
                  <a:schemeClr val="bg1"/>
                </a:solidFill>
                <a:latin typeface="Times New Roman" panose="02020603050405020304" pitchFamily="18" charset="0"/>
                <a:cs typeface="Times New Roman" panose="02020603050405020304" pitchFamily="18" charset="0"/>
              </a:rPr>
              <a:t>À la messe, chaque participant peut prendre conscience qu'il donne tout de lui-même, avec sa pauvreté, ses manques… pour que la communion au Corps du Christ le transforme, l'incorpore au Corps du Christ : </a:t>
            </a:r>
          </a:p>
          <a:p>
            <a:r>
              <a:rPr lang="fr-FR" dirty="0">
                <a:solidFill>
                  <a:schemeClr val="bg1"/>
                </a:solidFill>
                <a:latin typeface="Times New Roman" panose="02020603050405020304" pitchFamily="18" charset="0"/>
                <a:cs typeface="Times New Roman" panose="02020603050405020304" pitchFamily="18" charset="0"/>
              </a:rPr>
              <a:t>« </a:t>
            </a:r>
            <a:r>
              <a:rPr lang="fr-FR" i="1" dirty="0">
                <a:solidFill>
                  <a:schemeClr val="bg1"/>
                </a:solidFill>
                <a:latin typeface="Times New Roman" panose="02020603050405020304" pitchFamily="18" charset="0"/>
                <a:cs typeface="Times New Roman" panose="02020603050405020304" pitchFamily="18" charset="0"/>
              </a:rPr>
              <a:t>Deviens ce que tu reçois</a:t>
            </a:r>
            <a:r>
              <a:rPr lang="fr-FR" dirty="0">
                <a:solidFill>
                  <a:schemeClr val="bg1"/>
                </a:solidFill>
                <a:latin typeface="Times New Roman" panose="02020603050405020304" pitchFamily="18" charset="0"/>
                <a:cs typeface="Times New Roman" panose="02020603050405020304" pitchFamily="18" charset="0"/>
              </a:rPr>
              <a:t> »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dit Saint Augustin.</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609600" y="274638"/>
            <a:ext cx="6607221" cy="1143000"/>
          </a:xfrm>
        </p:spPr>
        <p:txBody>
          <a:bodyPr/>
          <a:lstStyle/>
          <a:p>
            <a:r>
              <a:rPr lang="it-IT" dirty="0">
                <a:solidFill>
                  <a:schemeClr val="bg1"/>
                </a:solidFill>
              </a:rPr>
              <a:t>OFFRANDES DES DEUX VEUVES, OFFRANDE DE LA MESSE</a:t>
            </a:r>
          </a:p>
        </p:txBody>
      </p:sp>
      <p:pic>
        <p:nvPicPr>
          <p:cNvPr id="7" name="Image 6" descr="Une image contenant habits, Visage humain, garçon, dessin&#10;&#10;Description générée automatiquement">
            <a:extLst>
              <a:ext uri="{FF2B5EF4-FFF2-40B4-BE49-F238E27FC236}">
                <a16:creationId xmlns:a16="http://schemas.microsoft.com/office/drawing/2014/main" id="{8E132D06-BA17-ADDE-EB0C-1E2AD2220766}"/>
              </a:ext>
            </a:extLst>
          </p:cNvPr>
          <p:cNvPicPr>
            <a:picLocks noChangeAspect="1"/>
          </p:cNvPicPr>
          <p:nvPr/>
        </p:nvPicPr>
        <p:blipFill>
          <a:blip r:embed="rId2"/>
          <a:stretch>
            <a:fillRect/>
          </a:stretch>
        </p:blipFill>
        <p:spPr>
          <a:xfrm>
            <a:off x="5474681" y="1581912"/>
            <a:ext cx="3114583" cy="2566416"/>
          </a:xfrm>
          <a:prstGeom prst="rect">
            <a:avLst/>
          </a:prstGeom>
        </p:spPr>
      </p:pic>
    </p:spTree>
    <p:extLst>
      <p:ext uri="{BB962C8B-B14F-4D97-AF65-F5344CB8AC3E}">
        <p14:creationId xmlns:p14="http://schemas.microsoft.com/office/powerpoint/2010/main" val="161629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3"/>
          </p:nvPr>
        </p:nvSpPr>
        <p:spPr/>
        <p:txBody>
          <a:bodyPr>
            <a:normAutofit/>
          </a:bodyPr>
          <a:lstStyle/>
          <a:p>
            <a:r>
              <a:rPr lang="fr-FR" dirty="0">
                <a:solidFill>
                  <a:schemeClr val="bg1"/>
                </a:solidFill>
                <a:latin typeface="Times New Roman" panose="02020603050405020304" pitchFamily="18" charset="0"/>
                <a:cs typeface="Times New Roman" panose="02020603050405020304" pitchFamily="18" charset="0"/>
              </a:rPr>
              <a:t>La veuve de Sarepta revit ce que le peuple de Dieu a vécu dans le désert : il a faim et soif. Il vit son exode. Il est nourri par les corbeaux et va en pays païen : deux impuretés sont flagrantes.</a:t>
            </a:r>
            <a:endParaRPr lang="en-GB" dirty="0">
              <a:solidFill>
                <a:schemeClr val="bg1"/>
              </a:solidFill>
              <a:latin typeface="Times New Roman" panose="02020603050405020304" pitchFamily="18" charset="0"/>
              <a:cs typeface="Times New Roman" panose="02020603050405020304" pitchFamily="18" charset="0"/>
            </a:endParaRPr>
          </a:p>
          <a:p>
            <a:r>
              <a:rPr lang="fr-FR" dirty="0">
                <a:solidFill>
                  <a:schemeClr val="bg1"/>
                </a:solidFill>
                <a:latin typeface="Times New Roman" panose="02020603050405020304" pitchFamily="18" charset="0"/>
                <a:cs typeface="Times New Roman" panose="02020603050405020304" pitchFamily="18" charset="0"/>
              </a:rPr>
              <a:t>Le prophète, porte-parole de Dieu, redit combien l'amour de Dieu est universel et dépasse large­ment les limites posées par les hommes</a:t>
            </a:r>
            <a:r>
              <a:rPr lang="fr-FR" dirty="0">
                <a:solidFill>
                  <a:schemeClr val="bg1"/>
                </a:solidFill>
              </a:rPr>
              <a:t>.</a:t>
            </a:r>
            <a:endParaRPr lang="en-GB" dirty="0">
              <a:solidFill>
                <a:schemeClr val="bg1"/>
              </a:solidFill>
            </a:endParaRPr>
          </a:p>
          <a:p>
            <a:endParaRPr lang="it-IT" dirty="0"/>
          </a:p>
        </p:txBody>
      </p:sp>
      <p:sp>
        <p:nvSpPr>
          <p:cNvPr id="4" name="Titolo 3"/>
          <p:cNvSpPr>
            <a:spLocks noGrp="1"/>
          </p:cNvSpPr>
          <p:nvPr>
            <p:ph type="title"/>
          </p:nvPr>
        </p:nvSpPr>
        <p:spPr>
          <a:xfrm>
            <a:off x="528828" y="274002"/>
            <a:ext cx="8269224" cy="868998"/>
          </a:xfrm>
        </p:spPr>
        <p:txBody>
          <a:bodyPr/>
          <a:lstStyle/>
          <a:p>
            <a:r>
              <a:rPr lang="it-IT" sz="2400" dirty="0">
                <a:solidFill>
                  <a:schemeClr val="bg1"/>
                </a:solidFill>
              </a:rPr>
              <a:t>AUTOUR de la </a:t>
            </a:r>
            <a:r>
              <a:rPr lang="it-IT" sz="2400" dirty="0" err="1">
                <a:solidFill>
                  <a:schemeClr val="bg1"/>
                </a:solidFill>
              </a:rPr>
              <a:t>sécheresse</a:t>
            </a:r>
            <a:r>
              <a:rPr lang="it-IT" sz="2400" dirty="0">
                <a:solidFill>
                  <a:schemeClr val="bg1"/>
                </a:solidFill>
              </a:rPr>
              <a:t>, </a:t>
            </a:r>
            <a:r>
              <a:rPr lang="it-IT" sz="2400" dirty="0" err="1">
                <a:solidFill>
                  <a:schemeClr val="bg1"/>
                </a:solidFill>
              </a:rPr>
              <a:t>du</a:t>
            </a:r>
            <a:r>
              <a:rPr lang="it-IT" sz="2400" dirty="0">
                <a:solidFill>
                  <a:schemeClr val="bg1"/>
                </a:solidFill>
              </a:rPr>
              <a:t> </a:t>
            </a:r>
            <a:r>
              <a:rPr lang="it-IT" sz="2400" dirty="0" err="1">
                <a:solidFill>
                  <a:schemeClr val="bg1"/>
                </a:solidFill>
              </a:rPr>
              <a:t>manque</a:t>
            </a:r>
            <a:r>
              <a:rPr lang="it-IT" sz="2400" dirty="0">
                <a:solidFill>
                  <a:schemeClr val="bg1"/>
                </a:solidFill>
              </a:rPr>
              <a:t> d’eau et de </a:t>
            </a:r>
            <a:r>
              <a:rPr lang="it-IT" sz="2400" dirty="0" err="1">
                <a:solidFill>
                  <a:schemeClr val="bg1"/>
                </a:solidFill>
              </a:rPr>
              <a:t>pain</a:t>
            </a:r>
            <a:r>
              <a:rPr lang="it-IT" sz="2400" dirty="0">
                <a:solidFill>
                  <a:schemeClr val="bg1"/>
                </a:solidFill>
              </a:rPr>
              <a:t>, </a:t>
            </a:r>
            <a:r>
              <a:rPr lang="it-IT" sz="2400" dirty="0" err="1">
                <a:solidFill>
                  <a:schemeClr val="bg1"/>
                </a:solidFill>
              </a:rPr>
              <a:t>des</a:t>
            </a:r>
            <a:r>
              <a:rPr lang="it-IT" sz="2400" dirty="0">
                <a:solidFill>
                  <a:schemeClr val="bg1"/>
                </a:solidFill>
              </a:rPr>
              <a:t> </a:t>
            </a:r>
            <a:r>
              <a:rPr lang="it-IT" sz="2400" dirty="0" err="1">
                <a:solidFill>
                  <a:schemeClr val="bg1"/>
                </a:solidFill>
              </a:rPr>
              <a:t>corbeaux</a:t>
            </a:r>
            <a:endParaRPr lang="it-IT" sz="2400" dirty="0">
              <a:solidFill>
                <a:schemeClr val="bg1"/>
              </a:solidFill>
            </a:endParaRPr>
          </a:p>
        </p:txBody>
      </p:sp>
      <p:sp>
        <p:nvSpPr>
          <p:cNvPr id="2" name="Segnaposto contenuto 1"/>
          <p:cNvSpPr>
            <a:spLocks noGrp="1"/>
          </p:cNvSpPr>
          <p:nvPr>
            <p:ph sz="quarter" idx="14"/>
          </p:nvPr>
        </p:nvSpPr>
        <p:spPr>
          <a:xfrm>
            <a:off x="4800600" y="1600200"/>
            <a:ext cx="3733800" cy="1897468"/>
          </a:xfrm>
        </p:spPr>
        <p:txBody>
          <a:bodyPr/>
          <a:lstStyle/>
          <a:p>
            <a:pPr marL="0" indent="0">
              <a:buNone/>
            </a:pPr>
            <a:r>
              <a:rPr lang="fr-FR" b="1" dirty="0">
                <a:solidFill>
                  <a:schemeClr val="bg1"/>
                </a:solidFill>
              </a:rPr>
              <a:t>L'impureté dans la Bible</a:t>
            </a:r>
            <a:endParaRPr lang="en-GB" b="1" dirty="0">
              <a:solidFill>
                <a:schemeClr val="bg1"/>
              </a:solidFill>
            </a:endParaRPr>
          </a:p>
          <a:p>
            <a:pPr algn="just"/>
            <a:r>
              <a:rPr lang="fr-FR" i="1" dirty="0">
                <a:solidFill>
                  <a:schemeClr val="bg1"/>
                </a:solidFill>
              </a:rPr>
              <a:t>Le corbeau est considéré comme un animal impur. </a:t>
            </a:r>
            <a:r>
              <a:rPr lang="fr-FR" dirty="0">
                <a:solidFill>
                  <a:schemeClr val="bg1"/>
                </a:solidFill>
              </a:rPr>
              <a:t>Lévitique 11, 15.</a:t>
            </a:r>
          </a:p>
          <a:p>
            <a:pPr algn="just"/>
            <a:r>
              <a:rPr lang="fr-FR" i="1" dirty="0">
                <a:solidFill>
                  <a:schemeClr val="bg1"/>
                </a:solidFill>
              </a:rPr>
              <a:t>Fréquenter un non-juif, un païen, c'est se rendre impur. </a:t>
            </a:r>
            <a:r>
              <a:rPr lang="fr-FR" dirty="0">
                <a:solidFill>
                  <a:schemeClr val="bg1"/>
                </a:solidFill>
              </a:rPr>
              <a:t>Jean 4,9.</a:t>
            </a:r>
            <a:endParaRPr lang="en-GB" dirty="0">
              <a:solidFill>
                <a:schemeClr val="bg1"/>
              </a:solidFill>
            </a:endParaRPr>
          </a:p>
          <a:p>
            <a:endParaRPr lang="it-IT" dirty="0"/>
          </a:p>
        </p:txBody>
      </p:sp>
      <p:pic>
        <p:nvPicPr>
          <p:cNvPr id="6" name="Immagine 5"/>
          <p:cNvPicPr>
            <a:picLocks noChangeAspect="1"/>
          </p:cNvPicPr>
          <p:nvPr/>
        </p:nvPicPr>
        <p:blipFill>
          <a:blip r:embed="rId2"/>
          <a:stretch>
            <a:fillRect/>
          </a:stretch>
        </p:blipFill>
        <p:spPr>
          <a:xfrm>
            <a:off x="5432478" y="3201034"/>
            <a:ext cx="2738574" cy="2738574"/>
          </a:xfrm>
          <a:prstGeom prst="rect">
            <a:avLst/>
          </a:prstGeom>
        </p:spPr>
      </p:pic>
    </p:spTree>
    <p:extLst>
      <p:ext uri="{BB962C8B-B14F-4D97-AF65-F5344CB8AC3E}">
        <p14:creationId xmlns:p14="http://schemas.microsoft.com/office/powerpoint/2010/main" val="203307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609600" y="274638"/>
            <a:ext cx="6607221" cy="1143000"/>
          </a:xfrm>
        </p:spPr>
        <p:txBody>
          <a:bodyPr/>
          <a:lstStyle/>
          <a:p>
            <a:r>
              <a:rPr lang="it-IT" dirty="0">
                <a:solidFill>
                  <a:schemeClr val="bg1"/>
                </a:solidFill>
              </a:rPr>
              <a:t>AUTOUR de la farine, de la </a:t>
            </a:r>
            <a:r>
              <a:rPr lang="it-IT" dirty="0" err="1">
                <a:solidFill>
                  <a:schemeClr val="bg1"/>
                </a:solidFill>
              </a:rPr>
              <a:t>galette</a:t>
            </a:r>
            <a:r>
              <a:rPr lang="it-IT" dirty="0">
                <a:solidFill>
                  <a:schemeClr val="bg1"/>
                </a:solidFill>
              </a:rPr>
              <a:t>, </a:t>
            </a:r>
            <a:r>
              <a:rPr lang="it-IT" dirty="0" err="1">
                <a:solidFill>
                  <a:schemeClr val="bg1"/>
                </a:solidFill>
              </a:rPr>
              <a:t>du</a:t>
            </a:r>
            <a:r>
              <a:rPr lang="it-IT" dirty="0">
                <a:solidFill>
                  <a:schemeClr val="bg1"/>
                </a:solidFill>
              </a:rPr>
              <a:t> </a:t>
            </a:r>
            <a:r>
              <a:rPr lang="it-IT" dirty="0" err="1">
                <a:solidFill>
                  <a:schemeClr val="bg1"/>
                </a:solidFill>
              </a:rPr>
              <a:t>pain</a:t>
            </a:r>
            <a:r>
              <a:rPr lang="it-IT" dirty="0">
                <a:solidFill>
                  <a:schemeClr val="bg1"/>
                </a:solidFill>
              </a:rPr>
              <a:t>, de l’</a:t>
            </a:r>
            <a:r>
              <a:rPr lang="it-IT" dirty="0" err="1">
                <a:solidFill>
                  <a:schemeClr val="bg1"/>
                </a:solidFill>
              </a:rPr>
              <a:t>huile</a:t>
            </a:r>
            <a:endParaRPr lang="it-IT" dirty="0">
              <a:solidFill>
                <a:schemeClr val="bg1"/>
              </a:solidFill>
            </a:endParaRPr>
          </a:p>
        </p:txBody>
      </p:sp>
      <p:sp>
        <p:nvSpPr>
          <p:cNvPr id="9" name="Segnaposto contenuto 8"/>
          <p:cNvSpPr>
            <a:spLocks noGrp="1"/>
          </p:cNvSpPr>
          <p:nvPr>
            <p:ph sz="quarter" idx="14"/>
          </p:nvPr>
        </p:nvSpPr>
        <p:spPr/>
        <p:txBody>
          <a:bodyPr>
            <a:normAutofit fontScale="92500" lnSpcReduction="10000"/>
          </a:bodyPr>
          <a:lstStyle/>
          <a:p>
            <a:r>
              <a:rPr lang="fr-FR" dirty="0">
                <a:solidFill>
                  <a:schemeClr val="bg1"/>
                </a:solidFill>
                <a:latin typeface="Times New Roman" panose="02020603050405020304" pitchFamily="18" charset="0"/>
                <a:cs typeface="Times New Roman" panose="02020603050405020304" pitchFamily="18" charset="0"/>
              </a:rPr>
              <a:t>La veuve de Sarepta a offert son huile et sa farine. Cette offrande est une offrande liturgique (Lévitique 2). L'offrande au Temple est un signe de l'adhésion à Dieu : la personne qui offre s'offre elle-même.</a:t>
            </a:r>
            <a:endParaRPr lang="en-GB" dirty="0">
              <a:solidFill>
                <a:schemeClr val="bg1"/>
              </a:solidFill>
              <a:latin typeface="Times New Roman" panose="02020603050405020304" pitchFamily="18" charset="0"/>
              <a:cs typeface="Times New Roman" panose="02020603050405020304" pitchFamily="18" charset="0"/>
            </a:endParaRPr>
          </a:p>
          <a:p>
            <a:r>
              <a:rPr lang="fr-FR" b="1" dirty="0">
                <a:solidFill>
                  <a:schemeClr val="bg1"/>
                </a:solidFill>
                <a:latin typeface="Times New Roman" panose="02020603050405020304" pitchFamily="18" charset="0"/>
                <a:cs typeface="Times New Roman" panose="02020603050405020304" pitchFamily="18" charset="0"/>
              </a:rPr>
              <a:t>La farine </a:t>
            </a:r>
            <a:r>
              <a:rPr lang="fr-FR" dirty="0">
                <a:solidFill>
                  <a:schemeClr val="bg1"/>
                </a:solidFill>
                <a:latin typeface="Times New Roman" panose="02020603050405020304" pitchFamily="18" charset="0"/>
                <a:cs typeface="Times New Roman" panose="02020603050405020304" pitchFamily="18" charset="0"/>
              </a:rPr>
              <a:t>évoque le pain qui va devenir Corps du Christ, donné, livré pour chacun. </a:t>
            </a:r>
            <a:br>
              <a:rPr lang="fr-FR" dirty="0">
                <a:solidFill>
                  <a:schemeClr val="bg1"/>
                </a:solidFill>
                <a:latin typeface="Times New Roman" panose="02020603050405020304" pitchFamily="18" charset="0"/>
                <a:cs typeface="Times New Roman" panose="02020603050405020304" pitchFamily="18" charset="0"/>
              </a:rPr>
            </a:br>
            <a:r>
              <a:rPr lang="fr-FR" b="1" dirty="0">
                <a:solidFill>
                  <a:schemeClr val="bg1"/>
                </a:solidFill>
                <a:latin typeface="Times New Roman" panose="02020603050405020304" pitchFamily="18" charset="0"/>
                <a:cs typeface="Times New Roman" panose="02020603050405020304" pitchFamily="18" charset="0"/>
              </a:rPr>
              <a:t>L'huile</a:t>
            </a:r>
            <a:r>
              <a:rPr lang="fr-FR" dirty="0">
                <a:solidFill>
                  <a:schemeClr val="bg1"/>
                </a:solidFill>
                <a:latin typeface="Times New Roman" panose="02020603050405020304" pitchFamily="18" charset="0"/>
                <a:cs typeface="Times New Roman" panose="02020603050405020304" pitchFamily="18" charset="0"/>
              </a:rPr>
              <a:t> évoque d'abord la figure d'un messie (celui qui reçoit l'onction d'huile sur la tête), mais aussi Gethsémani, qui veut dire </a:t>
            </a:r>
            <a:r>
              <a:rPr lang="fr-FR" i="1" dirty="0">
                <a:solidFill>
                  <a:schemeClr val="bg1"/>
                </a:solidFill>
                <a:latin typeface="Times New Roman" panose="02020603050405020304" pitchFamily="18" charset="0"/>
                <a:cs typeface="Times New Roman" panose="02020603050405020304" pitchFamily="18" charset="0"/>
              </a:rPr>
              <a:t>pressoir à huile</a:t>
            </a:r>
            <a:r>
              <a:rPr lang="fr-FR" dirty="0">
                <a:solidFill>
                  <a:schemeClr val="bg1"/>
                </a:solidFill>
                <a:latin typeface="Times New Roman" panose="02020603050405020304" pitchFamily="18" charset="0"/>
                <a:cs typeface="Times New Roman" panose="02020603050405020304" pitchFamily="18" charset="0"/>
              </a:rPr>
              <a:t>. C'est le lieu où Jésus accepte de donner sa vie, sa vie pressée, son sang versé pour chacun.</a:t>
            </a:r>
            <a:r>
              <a:rPr lang="en-GB" dirty="0">
                <a:solidFill>
                  <a:schemeClr val="bg1"/>
                </a:solidFill>
                <a:latin typeface="Times New Roman" panose="02020603050405020304" pitchFamily="18" charset="0"/>
                <a:cs typeface="Times New Roman" panose="02020603050405020304" pitchFamily="18" charset="0"/>
              </a:rPr>
              <a:t> </a:t>
            </a:r>
            <a:endParaRPr lang="it-IT" dirty="0">
              <a:solidFill>
                <a:schemeClr val="bg1"/>
              </a:solidFill>
              <a:latin typeface="Times New Roman" panose="02020603050405020304" pitchFamily="18" charset="0"/>
              <a:cs typeface="Times New Roman" panose="02020603050405020304" pitchFamily="18" charset="0"/>
            </a:endParaRPr>
          </a:p>
        </p:txBody>
      </p:sp>
      <p:pic>
        <p:nvPicPr>
          <p:cNvPr id="10" name="Image 9" descr="Une image contenant dessin, peinture, art, vase&#10;&#10;Description générée automatiquement">
            <a:extLst>
              <a:ext uri="{FF2B5EF4-FFF2-40B4-BE49-F238E27FC236}">
                <a16:creationId xmlns:a16="http://schemas.microsoft.com/office/drawing/2014/main" id="{B8966D01-B223-2434-9441-EBD67EA983F2}"/>
              </a:ext>
            </a:extLst>
          </p:cNvPr>
          <p:cNvPicPr>
            <a:picLocks noChangeAspect="1"/>
          </p:cNvPicPr>
          <p:nvPr/>
        </p:nvPicPr>
        <p:blipFill>
          <a:blip r:embed="rId2"/>
          <a:stretch>
            <a:fillRect/>
          </a:stretch>
        </p:blipFill>
        <p:spPr>
          <a:xfrm>
            <a:off x="609600" y="1855131"/>
            <a:ext cx="1499828" cy="2115943"/>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7DAFC50E-F63A-B3FE-7BD9-4C37F42FAC4E}"/>
              </a:ext>
            </a:extLst>
          </p:cNvPr>
          <p:cNvPicPr>
            <a:picLocks noChangeAspect="1"/>
          </p:cNvPicPr>
          <p:nvPr/>
        </p:nvPicPr>
        <p:blipFill>
          <a:blip r:embed="rId3"/>
          <a:stretch>
            <a:fillRect/>
          </a:stretch>
        </p:blipFill>
        <p:spPr>
          <a:xfrm>
            <a:off x="2946884" y="2207228"/>
            <a:ext cx="1509015" cy="2115943"/>
          </a:xfrm>
          <a:prstGeom prst="rect">
            <a:avLst/>
          </a:prstGeom>
        </p:spPr>
      </p:pic>
      <p:pic>
        <p:nvPicPr>
          <p:cNvPr id="6" name="Image 5" descr="Une image contenant poterie, vase, art, céramique&#10;&#10;Description générée automatiquement">
            <a:extLst>
              <a:ext uri="{FF2B5EF4-FFF2-40B4-BE49-F238E27FC236}">
                <a16:creationId xmlns:a16="http://schemas.microsoft.com/office/drawing/2014/main" id="{106E8ADA-57AA-8D71-6262-361A658C77C1}"/>
              </a:ext>
            </a:extLst>
          </p:cNvPr>
          <p:cNvPicPr>
            <a:picLocks noChangeAspect="1"/>
          </p:cNvPicPr>
          <p:nvPr/>
        </p:nvPicPr>
        <p:blipFill>
          <a:blip r:embed="rId4"/>
          <a:stretch>
            <a:fillRect/>
          </a:stretch>
        </p:blipFill>
        <p:spPr>
          <a:xfrm>
            <a:off x="1716093" y="3811346"/>
            <a:ext cx="1492543" cy="2096758"/>
          </a:xfrm>
          <a:prstGeom prst="rect">
            <a:avLst/>
          </a:prstGeom>
        </p:spPr>
      </p:pic>
    </p:spTree>
    <p:extLst>
      <p:ext uri="{BB962C8B-B14F-4D97-AF65-F5344CB8AC3E}">
        <p14:creationId xmlns:p14="http://schemas.microsoft.com/office/powerpoint/2010/main" val="2835771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609600" y="274638"/>
            <a:ext cx="6607221" cy="1143000"/>
          </a:xfrm>
        </p:spPr>
        <p:txBody>
          <a:bodyPr/>
          <a:lstStyle/>
          <a:p>
            <a:r>
              <a:rPr lang="it-IT" dirty="0">
                <a:solidFill>
                  <a:schemeClr val="bg1"/>
                </a:solidFill>
              </a:rPr>
              <a:t>AUTOUR </a:t>
            </a:r>
            <a:r>
              <a:rPr lang="it-IT" dirty="0" err="1">
                <a:solidFill>
                  <a:schemeClr val="bg1"/>
                </a:solidFill>
              </a:rPr>
              <a:t>des</a:t>
            </a:r>
            <a:r>
              <a:rPr lang="it-IT" dirty="0">
                <a:solidFill>
                  <a:schemeClr val="bg1"/>
                </a:solidFill>
              </a:rPr>
              <a:t> </a:t>
            </a:r>
            <a:r>
              <a:rPr lang="it-IT" dirty="0" err="1">
                <a:solidFill>
                  <a:schemeClr val="bg1"/>
                </a:solidFill>
              </a:rPr>
              <a:t>dons</a:t>
            </a:r>
            <a:endParaRPr lang="it-IT" dirty="0">
              <a:solidFill>
                <a:schemeClr val="bg1"/>
              </a:solidFill>
            </a:endParaRPr>
          </a:p>
        </p:txBody>
      </p:sp>
      <p:sp>
        <p:nvSpPr>
          <p:cNvPr id="9" name="Segnaposto contenuto 8"/>
          <p:cNvSpPr>
            <a:spLocks noGrp="1"/>
          </p:cNvSpPr>
          <p:nvPr>
            <p:ph sz="quarter" idx="14"/>
          </p:nvPr>
        </p:nvSpPr>
        <p:spPr>
          <a:xfrm>
            <a:off x="4264503" y="1600200"/>
            <a:ext cx="4269897" cy="4114800"/>
          </a:xfrm>
        </p:spPr>
        <p:txBody>
          <a:bodyPr>
            <a:normAutofit lnSpcReduction="10000"/>
          </a:bodyPr>
          <a:lstStyle/>
          <a:p>
            <a:r>
              <a:rPr lang="fr-FR" dirty="0">
                <a:solidFill>
                  <a:schemeClr val="bg1"/>
                </a:solidFill>
                <a:latin typeface="Times New Roman" panose="02020603050405020304" pitchFamily="18" charset="0"/>
                <a:cs typeface="Times New Roman" panose="02020603050405020304" pitchFamily="18" charset="0"/>
              </a:rPr>
              <a:t>La veuve donne la farine et l'huile à la demande du prophète puis elle lui donne son fils mort (verset 19). Le premier don est quantifiable. Le second ne l'est pas. Cette femme se donne elle-même puisqu'elle donne la chair de sa chair. </a:t>
            </a:r>
          </a:p>
          <a:p>
            <a:r>
              <a:rPr lang="fr-FR" dirty="0">
                <a:solidFill>
                  <a:schemeClr val="bg1"/>
                </a:solidFill>
                <a:latin typeface="Times New Roman" panose="02020603050405020304" pitchFamily="18" charset="0"/>
                <a:cs typeface="Times New Roman" panose="02020603050405020304" pitchFamily="18" charset="0"/>
              </a:rPr>
              <a:t>Toute la dynamique du texte est de faire passer du don quantifiable au don total et gratuit, source de vie. C'est par le don de son fils à Élie que le souffle revient. </a:t>
            </a:r>
          </a:p>
          <a:p>
            <a:r>
              <a:rPr lang="fr-FR" dirty="0">
                <a:solidFill>
                  <a:schemeClr val="bg1"/>
                </a:solidFill>
                <a:latin typeface="Times New Roman" panose="02020603050405020304" pitchFamily="18" charset="0"/>
                <a:cs typeface="Times New Roman" panose="02020603050405020304" pitchFamily="18" charset="0"/>
              </a:rPr>
              <a:t>Le don quantifiable maintient une certaine ambiguïté et la perspective de la mort est toujours là. Le don total de soi, lui, traverse l'angoisse de la mort : il est don de vie. C'est déjà le mystère pascal.</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3" name="Segnaposto contenuto 2"/>
          <p:cNvPicPr>
            <a:picLocks noGrp="1" noChangeAspect="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a:xfrm>
            <a:off x="730981" y="1776243"/>
            <a:ext cx="2999448" cy="3305514"/>
          </a:xfrm>
        </p:spPr>
      </p:pic>
    </p:spTree>
    <p:extLst>
      <p:ext uri="{BB962C8B-B14F-4D97-AF65-F5344CB8AC3E}">
        <p14:creationId xmlns:p14="http://schemas.microsoft.com/office/powerpoint/2010/main" val="3197644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609600" y="274638"/>
            <a:ext cx="6607221" cy="1143000"/>
          </a:xfrm>
        </p:spPr>
        <p:txBody>
          <a:bodyPr/>
          <a:lstStyle/>
          <a:p>
            <a:r>
              <a:rPr lang="fr-FR" dirty="0">
                <a:solidFill>
                  <a:schemeClr val="bg1"/>
                </a:solidFill>
              </a:rPr>
              <a:t>À propos des deux bouts de bois représentés dans le vitrail</a:t>
            </a:r>
            <a:r>
              <a:rPr lang="en-GB" dirty="0">
                <a:solidFill>
                  <a:schemeClr val="bg1"/>
                </a:solidFill>
              </a:rPr>
              <a:t> </a:t>
            </a:r>
            <a:endParaRPr lang="it-IT" dirty="0">
              <a:solidFill>
                <a:schemeClr val="bg1"/>
              </a:solidFill>
            </a:endParaRPr>
          </a:p>
        </p:txBody>
      </p:sp>
      <p:sp>
        <p:nvSpPr>
          <p:cNvPr id="9" name="Segnaposto contenuto 8"/>
          <p:cNvSpPr>
            <a:spLocks noGrp="1"/>
          </p:cNvSpPr>
          <p:nvPr>
            <p:ph sz="quarter" idx="14"/>
          </p:nvPr>
        </p:nvSpPr>
        <p:spPr/>
        <p:txBody>
          <a:bodyPr>
            <a:normAutofit/>
          </a:bodyPr>
          <a:lstStyle/>
          <a:p>
            <a:r>
              <a:rPr lang="fr-FR" b="1" dirty="0">
                <a:solidFill>
                  <a:schemeClr val="bg1"/>
                </a:solidFill>
                <a:latin typeface="Times New Roman" panose="02020603050405020304" pitchFamily="18" charset="0"/>
                <a:cs typeface="Times New Roman" panose="02020603050405020304" pitchFamily="18" charset="0"/>
              </a:rPr>
              <a:t>Les deux bouts de bois </a:t>
            </a:r>
            <a:r>
              <a:rPr lang="fr-FR" dirty="0">
                <a:solidFill>
                  <a:schemeClr val="bg1"/>
                </a:solidFill>
                <a:latin typeface="Times New Roman" panose="02020603050405020304" pitchFamily="18" charset="0"/>
                <a:cs typeface="Times New Roman" panose="02020603050405020304" pitchFamily="18" charset="0"/>
              </a:rPr>
              <a:t>que la veuve prend pour allumer le feu ont été vus dans l'Eglise ancienne comme annonce de la croix. </a:t>
            </a:r>
          </a:p>
          <a:p>
            <a:r>
              <a:rPr lang="fr-FR" dirty="0">
                <a:solidFill>
                  <a:schemeClr val="bg1"/>
                </a:solidFill>
                <a:latin typeface="Times New Roman" panose="02020603050405020304" pitchFamily="18" charset="0"/>
                <a:cs typeface="Times New Roman" panose="02020603050405020304" pitchFamily="18" charset="0"/>
              </a:rPr>
              <a:t>Le vitrail de la cathédrale de Bourges, dit de la Nouvelle Alliance </a:t>
            </a: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XIII</a:t>
            </a:r>
            <a:r>
              <a:rPr lang="en-US" baseline="30000" dirty="0" err="1">
                <a:solidFill>
                  <a:schemeClr val="bg1"/>
                </a:solidFill>
                <a:latin typeface="Times New Roman" panose="02020603050405020304" pitchFamily="18" charset="0"/>
                <a:cs typeface="Times New Roman" panose="02020603050405020304" pitchFamily="18" charset="0"/>
              </a:rPr>
              <a:t>e</a:t>
            </a:r>
            <a:r>
              <a:rPr lang="en-US" baseline="30000" dirty="0">
                <a:solidFill>
                  <a:schemeClr val="bg1"/>
                </a:solidFill>
                <a:latin typeface="Times New Roman" panose="02020603050405020304" pitchFamily="18" charset="0"/>
                <a:cs typeface="Times New Roman" panose="02020603050405020304" pitchFamily="18" charset="0"/>
              </a:rPr>
              <a:t> </a:t>
            </a:r>
            <a:r>
              <a:rPr lang="fr-FR" dirty="0">
                <a:solidFill>
                  <a:schemeClr val="bg1"/>
                </a:solidFill>
                <a:latin typeface="Times New Roman" panose="02020603050405020304" pitchFamily="18" charset="0"/>
                <a:cs typeface="Times New Roman" panose="02020603050405020304" pitchFamily="18" charset="0"/>
              </a:rPr>
              <a:t>siècle) propose une relecture chrétienne des récits. </a:t>
            </a:r>
          </a:p>
          <a:p>
            <a:r>
              <a:rPr lang="fr-FR" dirty="0">
                <a:solidFill>
                  <a:schemeClr val="bg1"/>
                </a:solidFill>
                <a:latin typeface="Times New Roman" panose="02020603050405020304" pitchFamily="18" charset="0"/>
                <a:cs typeface="Times New Roman" panose="02020603050405020304" pitchFamily="18" charset="0"/>
              </a:rPr>
              <a:t>C'est la croix, le bois de la croix qui sauve comme elle a sauvé la veuve et Isaac car ils ont offert leur vie tout entière, vie donnée jusqu'au bout. </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5" name="Segnaposto contenuto 4" descr="6354880887_c0517f014a_b.jpg"/>
          <p:cNvPicPr>
            <a:picLocks noGrp="1" noChangeAspect="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9381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609600" y="274638"/>
            <a:ext cx="6607221" cy="1143000"/>
          </a:xfrm>
        </p:spPr>
        <p:txBody>
          <a:bodyPr/>
          <a:lstStyle/>
          <a:p>
            <a:r>
              <a:rPr lang="fr-FR" dirty="0">
                <a:solidFill>
                  <a:schemeClr val="bg1"/>
                </a:solidFill>
              </a:rPr>
              <a:t>À propos des sacrements</a:t>
            </a:r>
            <a:endParaRPr lang="it-IT" dirty="0">
              <a:solidFill>
                <a:schemeClr val="bg1"/>
              </a:solidFill>
            </a:endParaRPr>
          </a:p>
        </p:txBody>
      </p:sp>
      <p:sp>
        <p:nvSpPr>
          <p:cNvPr id="9" name="Segnaposto contenuto 8"/>
          <p:cNvSpPr>
            <a:spLocks noGrp="1"/>
          </p:cNvSpPr>
          <p:nvPr>
            <p:ph sz="quarter" idx="14"/>
          </p:nvPr>
        </p:nvSpPr>
        <p:spPr>
          <a:xfrm>
            <a:off x="4410159" y="1751076"/>
            <a:ext cx="4276641" cy="3813048"/>
          </a:xfrm>
        </p:spPr>
        <p:txBody>
          <a:bodyPr>
            <a:normAutofit/>
          </a:bodyPr>
          <a:lstStyle/>
          <a:p>
            <a:r>
              <a:rPr lang="fr-FR" dirty="0">
                <a:solidFill>
                  <a:schemeClr val="bg1"/>
                </a:solidFill>
                <a:latin typeface="Times New Roman" panose="02020603050405020304" pitchFamily="18" charset="0"/>
                <a:cs typeface="Times New Roman" panose="02020603050405020304" pitchFamily="18" charset="0"/>
              </a:rPr>
              <a:t>Ces différents récits ont permis de mettre en valeur des gestes porteurs de sens : </a:t>
            </a:r>
          </a:p>
          <a:p>
            <a:pPr lvl="1"/>
            <a:r>
              <a:rPr lang="fr-FR" dirty="0">
                <a:solidFill>
                  <a:schemeClr val="bg1"/>
                </a:solidFill>
                <a:latin typeface="Times New Roman" panose="02020603050405020304" pitchFamily="18" charset="0"/>
                <a:cs typeface="Times New Roman" panose="02020603050405020304" pitchFamily="18" charset="0"/>
              </a:rPr>
              <a:t>Donner / Recevoir </a:t>
            </a:r>
          </a:p>
          <a:p>
            <a:pPr lvl="1"/>
            <a:r>
              <a:rPr lang="fr-FR" dirty="0">
                <a:solidFill>
                  <a:schemeClr val="bg1"/>
                </a:solidFill>
                <a:latin typeface="Times New Roman" panose="02020603050405020304" pitchFamily="18" charset="0"/>
                <a:cs typeface="Times New Roman" panose="02020603050405020304" pitchFamily="18" charset="0"/>
              </a:rPr>
              <a:t>Donner / Se donner </a:t>
            </a:r>
          </a:p>
          <a:p>
            <a:pPr lvl="1"/>
            <a:r>
              <a:rPr lang="fr-FR" dirty="0">
                <a:solidFill>
                  <a:schemeClr val="bg1"/>
                </a:solidFill>
                <a:latin typeface="Times New Roman" panose="02020603050405020304" pitchFamily="18" charset="0"/>
                <a:cs typeface="Times New Roman" panose="02020603050405020304" pitchFamily="18" charset="0"/>
              </a:rPr>
              <a:t>Nourrir / Être nourri </a:t>
            </a:r>
          </a:p>
          <a:p>
            <a:pPr lvl="1"/>
            <a:r>
              <a:rPr lang="fr-FR" dirty="0">
                <a:solidFill>
                  <a:schemeClr val="bg1"/>
                </a:solidFill>
                <a:latin typeface="Times New Roman" panose="02020603050405020304" pitchFamily="18" charset="0"/>
                <a:cs typeface="Times New Roman" panose="02020603050405020304" pitchFamily="18" charset="0"/>
              </a:rPr>
              <a:t>Recevoir l'onction d'huile / Offrir sa vie </a:t>
            </a:r>
          </a:p>
          <a:p>
            <a:pPr lvl="1"/>
            <a:r>
              <a:rPr lang="fr-FR" dirty="0">
                <a:solidFill>
                  <a:schemeClr val="bg1"/>
                </a:solidFill>
                <a:latin typeface="Times New Roman" panose="02020603050405020304" pitchFamily="18" charset="0"/>
                <a:cs typeface="Times New Roman" panose="02020603050405020304" pitchFamily="18" charset="0"/>
              </a:rPr>
              <a:t>Mourir / Vivre, être marqué de la croix.</a:t>
            </a:r>
          </a:p>
          <a:p>
            <a:r>
              <a:rPr lang="fr-FR" dirty="0">
                <a:solidFill>
                  <a:schemeClr val="bg1"/>
                </a:solidFill>
                <a:latin typeface="Times New Roman" panose="02020603050405020304" pitchFamily="18" charset="0"/>
                <a:cs typeface="Times New Roman" panose="02020603050405020304" pitchFamily="18" charset="0"/>
              </a:rPr>
              <a:t>Ces mêmes gestes se retrouvent dans la liturgie et dans les sept sacrements.</a:t>
            </a:r>
            <a:r>
              <a:rPr lang="fr-FR" dirty="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pic>
        <p:nvPicPr>
          <p:cNvPr id="5" name="Image 4" descr="Une image contenant symbole, Graphique, logo, Police&#10;&#10;Description générée automatiquement">
            <a:extLst>
              <a:ext uri="{FF2B5EF4-FFF2-40B4-BE49-F238E27FC236}">
                <a16:creationId xmlns:a16="http://schemas.microsoft.com/office/drawing/2014/main" id="{C80F7EA3-14AF-B581-729B-7BE7B80773F6}"/>
              </a:ext>
            </a:extLst>
          </p:cNvPr>
          <p:cNvPicPr>
            <a:picLocks noChangeAspect="1"/>
          </p:cNvPicPr>
          <p:nvPr/>
        </p:nvPicPr>
        <p:blipFill>
          <a:blip r:embed="rId2"/>
          <a:stretch>
            <a:fillRect/>
          </a:stretch>
        </p:blipFill>
        <p:spPr>
          <a:xfrm>
            <a:off x="797672" y="1874540"/>
            <a:ext cx="3010614" cy="3108920"/>
          </a:xfrm>
          <a:prstGeom prst="rect">
            <a:avLst/>
          </a:prstGeom>
        </p:spPr>
      </p:pic>
    </p:spTree>
    <p:extLst>
      <p:ext uri="{BB962C8B-B14F-4D97-AF65-F5344CB8AC3E}">
        <p14:creationId xmlns:p14="http://schemas.microsoft.com/office/powerpoint/2010/main" val="2198001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descr="D:\Documents\PLP catéchèse par la parole\Dossier Catéchèse par la Parole CPLP logos et modèle\logo PLP.jpg">
            <a:hlinkClick r:id="rId2"/>
            <a:extLst>
              <a:ext uri="{FF2B5EF4-FFF2-40B4-BE49-F238E27FC236}">
                <a16:creationId xmlns:a16="http://schemas.microsoft.com/office/drawing/2014/main" id="{87BD81AF-22DE-9E99-E669-A050D4B1BD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88" y="5494713"/>
            <a:ext cx="1876078" cy="91475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F472D22-2F10-9953-8B83-3E7D84C99106}"/>
              </a:ext>
            </a:extLst>
          </p:cNvPr>
          <p:cNvSpPr txBox="1"/>
          <p:nvPr/>
        </p:nvSpPr>
        <p:spPr>
          <a:xfrm>
            <a:off x="2524289" y="5511118"/>
            <a:ext cx="4572000" cy="923330"/>
          </a:xfrm>
          <a:prstGeom prst="rect">
            <a:avLst/>
          </a:prstGeom>
          <a:noFill/>
        </p:spPr>
        <p:txBody>
          <a:bodyPr wrap="square">
            <a:spAutoFit/>
          </a:bodyPr>
          <a:lstStyle/>
          <a:p>
            <a:r>
              <a:rPr lang="fr-FR" sz="1800" dirty="0">
                <a:solidFill>
                  <a:schemeClr val="bg1"/>
                </a:solidFill>
              </a:rPr>
              <a:t>Collection Porte Parole </a:t>
            </a:r>
            <a:br>
              <a:rPr lang="fr-FR" sz="1800" dirty="0">
                <a:solidFill>
                  <a:schemeClr val="bg1"/>
                </a:solidFill>
              </a:rPr>
            </a:br>
            <a:r>
              <a:rPr lang="fr-FR" sz="1800" dirty="0">
                <a:solidFill>
                  <a:schemeClr val="bg1"/>
                </a:solidFill>
              </a:rPr>
              <a:t>Module Donner   </a:t>
            </a:r>
          </a:p>
          <a:p>
            <a:r>
              <a:rPr lang="fr-FR" sz="1800" dirty="0">
                <a:solidFill>
                  <a:schemeClr val="bg1"/>
                </a:solidFill>
              </a:rPr>
              <a:t>Réalisation Catéchèse Par la Parole</a:t>
            </a:r>
          </a:p>
        </p:txBody>
      </p:sp>
      <p:pic>
        <p:nvPicPr>
          <p:cNvPr id="8" name="Image 7" descr="Une image contenant motif, horloge, cercle&#10;&#10;Description générée automatiquement">
            <a:extLst>
              <a:ext uri="{FF2B5EF4-FFF2-40B4-BE49-F238E27FC236}">
                <a16:creationId xmlns:a16="http://schemas.microsoft.com/office/drawing/2014/main" id="{6A64C7C6-BA4D-DEA4-C558-5C75B2165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5220605"/>
            <a:ext cx="1268760" cy="1268760"/>
          </a:xfrm>
          <a:prstGeom prst="rect">
            <a:avLst/>
          </a:prstGeom>
        </p:spPr>
      </p:pic>
    </p:spTree>
    <p:extLst>
      <p:ext uri="{BB962C8B-B14F-4D97-AF65-F5344CB8AC3E}">
        <p14:creationId xmlns:p14="http://schemas.microsoft.com/office/powerpoint/2010/main" val="926589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D412A1F-005B-ED17-2179-D48363CAF413}"/>
              </a:ext>
            </a:extLst>
          </p:cNvPr>
          <p:cNvSpPr txBox="1"/>
          <p:nvPr/>
        </p:nvSpPr>
        <p:spPr>
          <a:xfrm>
            <a:off x="256032" y="526506"/>
            <a:ext cx="8503920" cy="6001643"/>
          </a:xfrm>
          <a:prstGeom prst="rect">
            <a:avLst/>
          </a:prstGeom>
          <a:noFill/>
        </p:spPr>
        <p:txBody>
          <a:bodyPr wrap="square">
            <a:spAutoFit/>
          </a:bodyPr>
          <a:lstStyle/>
          <a:p>
            <a:r>
              <a:rPr lang="fr-FR" sz="1600" b="1" dirty="0">
                <a:solidFill>
                  <a:schemeClr val="bg1"/>
                </a:solidFill>
                <a:latin typeface="Times New Roman" panose="02020603050405020304" pitchFamily="18" charset="0"/>
                <a:cs typeface="Times New Roman" panose="02020603050405020304" pitchFamily="18" charset="0"/>
              </a:rPr>
              <a:t>Contexte d’écriture des livres des Rois </a:t>
            </a:r>
          </a:p>
          <a:p>
            <a:endParaRPr lang="fr-FR" sz="1600" b="1" dirty="0">
              <a:solidFill>
                <a:schemeClr val="bg1"/>
              </a:solidFill>
              <a:latin typeface="Times New Roman" panose="02020603050405020304" pitchFamily="18" charset="0"/>
              <a:cs typeface="Times New Roman" panose="02020603050405020304" pitchFamily="18" charset="0"/>
            </a:endParaRPr>
          </a:p>
          <a:p>
            <a:r>
              <a:rPr lang="fr-FR" sz="1600" dirty="0">
                <a:solidFill>
                  <a:schemeClr val="bg1"/>
                </a:solidFill>
                <a:latin typeface="Times New Roman" panose="02020603050405020304" pitchFamily="18" charset="0"/>
                <a:cs typeface="Times New Roman" panose="02020603050405020304" pitchFamily="18" charset="0"/>
              </a:rPr>
              <a:t>Le plus ancien dans le temps, le livre des Rois, aurait été écrit soit à la fin de la période monarchique (vers 600 avant notre ère), soit plutôt au début de la période exilique (vers 550). Toutefois, il faut se garder de croire que les événements rapportés dans le livre des Rois soient nécessairement plus justes ou plus « historiques » parce que le livre qui les rapporte est plus ancien. En effet, les livres des Rois font partie de ce qu’il est convenu d’appeler « l’historiographie deutéronomiste ». C’est-à-dire que c’est l’école deutéronomiste (celle qui a écrit, entre autres, le livre de Deutéronome) qui est responsable de l’édition des livres. La présentation des rois est donc tributaire de la vision et de la théologie deutéronomistes. En d’autres termes, les livres des rois ne sont pas plus objectifs que les autres livres de la Bible dans leur présentation des faits. Dans un contexte, où le peuple, en exil, a tout perdu, terre, roi, temple, les scribes et les prêtres vont raconter l’histoire de 3 rois, Saül, David et Salomon, qui sont surement des figures historiques. Mais ils vont le faire avec des récits largement légendaires, pour créer une théologie. Dans un contexte d’exil, où le peuple a perdu terre, roi, temple, les auteurs du livre des Rois relisent leur histoire. Quelle relecture font-ils de ce qu’ils ont perdu ? Quel sens donnent-ils à ce qui leur est arrivé ? </a:t>
            </a:r>
          </a:p>
          <a:p>
            <a:r>
              <a:rPr lang="fr-FR" sz="1600" dirty="0">
                <a:solidFill>
                  <a:schemeClr val="bg1"/>
                </a:solidFill>
                <a:latin typeface="Times New Roman" panose="02020603050405020304" pitchFamily="18" charset="0"/>
                <a:cs typeface="Times New Roman" panose="02020603050405020304" pitchFamily="18" charset="0"/>
              </a:rPr>
              <a:t>Ils exhortent à garder l’espérance : </a:t>
            </a:r>
            <a:br>
              <a:rPr lang="fr-FR" sz="1600" dirty="0">
                <a:solidFill>
                  <a:schemeClr val="bg1"/>
                </a:solidFill>
                <a:latin typeface="Times New Roman" panose="02020603050405020304" pitchFamily="18" charset="0"/>
                <a:cs typeface="Times New Roman" panose="02020603050405020304" pitchFamily="18" charset="0"/>
              </a:rPr>
            </a:br>
            <a:r>
              <a:rPr lang="fr-FR" sz="1600" dirty="0">
                <a:solidFill>
                  <a:schemeClr val="bg1"/>
                </a:solidFill>
                <a:latin typeface="Times New Roman" panose="02020603050405020304" pitchFamily="18" charset="0"/>
                <a:cs typeface="Times New Roman" panose="02020603050405020304" pitchFamily="18" charset="0"/>
              </a:rPr>
              <a:t>-attente d’un roi juste qui marche dans les chemins de Dieu </a:t>
            </a:r>
            <a:br>
              <a:rPr lang="fr-FR" sz="1600" dirty="0">
                <a:solidFill>
                  <a:schemeClr val="bg1"/>
                </a:solidFill>
                <a:latin typeface="Times New Roman" panose="02020603050405020304" pitchFamily="18" charset="0"/>
                <a:cs typeface="Times New Roman" panose="02020603050405020304" pitchFamily="18" charset="0"/>
              </a:rPr>
            </a:br>
            <a:r>
              <a:rPr lang="fr-FR" sz="1600" dirty="0">
                <a:solidFill>
                  <a:schemeClr val="bg1"/>
                </a:solidFill>
                <a:latin typeface="Times New Roman" panose="02020603050405020304" pitchFamily="18" charset="0"/>
                <a:cs typeface="Times New Roman" panose="02020603050405020304" pitchFamily="18" charset="0"/>
              </a:rPr>
              <a:t>-retrouver le lieu de la présence de Dieu, l’unicité -être fidèle à la Parole de Dieu </a:t>
            </a:r>
            <a:br>
              <a:rPr lang="fr-FR" sz="1600" dirty="0">
                <a:solidFill>
                  <a:schemeClr val="bg1"/>
                </a:solidFill>
                <a:latin typeface="Times New Roman" panose="02020603050405020304" pitchFamily="18" charset="0"/>
                <a:cs typeface="Times New Roman" panose="02020603050405020304" pitchFamily="18" charset="0"/>
              </a:rPr>
            </a:br>
            <a:r>
              <a:rPr lang="fr-FR" sz="1600" dirty="0">
                <a:solidFill>
                  <a:schemeClr val="bg1"/>
                </a:solidFill>
                <a:latin typeface="Times New Roman" panose="02020603050405020304" pitchFamily="18" charset="0"/>
                <a:cs typeface="Times New Roman" panose="02020603050405020304" pitchFamily="18" charset="0"/>
              </a:rPr>
              <a:t>-écouter la parole prophétique pour respecter le Seigneur et le peuple.</a:t>
            </a:r>
            <a:br>
              <a:rPr lang="fr-FR" sz="1600" dirty="0">
                <a:solidFill>
                  <a:schemeClr val="bg1"/>
                </a:solidFill>
                <a:latin typeface="Times New Roman" panose="02020603050405020304" pitchFamily="18" charset="0"/>
                <a:cs typeface="Times New Roman" panose="02020603050405020304" pitchFamily="18" charset="0"/>
              </a:rPr>
            </a:br>
            <a:r>
              <a:rPr lang="fr-FR" sz="1600" b="1" dirty="0">
                <a:solidFill>
                  <a:schemeClr val="bg1"/>
                </a:solidFill>
                <a:latin typeface="Times New Roman" panose="02020603050405020304" pitchFamily="18" charset="0"/>
                <a:cs typeface="Times New Roman" panose="02020603050405020304" pitchFamily="18" charset="0"/>
              </a:rPr>
              <a:t>Le prophétisme </a:t>
            </a:r>
            <a:r>
              <a:rPr lang="fr-FR" sz="1600" dirty="0">
                <a:solidFill>
                  <a:schemeClr val="bg1"/>
                </a:solidFill>
                <a:latin typeface="Times New Roman" panose="02020603050405020304" pitchFamily="18" charset="0"/>
                <a:cs typeface="Times New Roman" panose="02020603050405020304" pitchFamily="18" charset="0"/>
              </a:rPr>
              <a:t>Les prophètes tiennent une place considérable dans le livre des Rois. Ils ont une action politique essentielle. Ils parlent au nom du Seigneur, leur intention est de faire respecter la Loi.</a:t>
            </a:r>
          </a:p>
          <a:p>
            <a:r>
              <a:rPr lang="fr-FR" sz="1600" dirty="0">
                <a:solidFill>
                  <a:schemeClr val="bg1"/>
                </a:solidFill>
                <a:latin typeface="Times New Roman" panose="02020603050405020304" pitchFamily="18" charset="0"/>
                <a:cs typeface="Times New Roman" panose="02020603050405020304" pitchFamily="18" charset="0"/>
              </a:rPr>
              <a:t> </a:t>
            </a:r>
          </a:p>
          <a:p>
            <a:r>
              <a:rPr lang="fr-FR" sz="1600" dirty="0">
                <a:solidFill>
                  <a:schemeClr val="bg1"/>
                </a:solidFill>
                <a:latin typeface="Times New Roman" panose="02020603050405020304" pitchFamily="18" charset="0"/>
                <a:cs typeface="Times New Roman" panose="02020603050405020304" pitchFamily="18" charset="0"/>
              </a:rPr>
              <a:t>Références Thomas </a:t>
            </a:r>
            <a:r>
              <a:rPr lang="fr-FR" sz="1600" dirty="0" err="1">
                <a:solidFill>
                  <a:schemeClr val="bg1"/>
                </a:solidFill>
                <a:latin typeface="Times New Roman" panose="02020603050405020304" pitchFamily="18" charset="0"/>
                <a:cs typeface="Times New Roman" panose="02020603050405020304" pitchFamily="18" charset="0"/>
              </a:rPr>
              <a:t>Rômer</a:t>
            </a:r>
            <a:r>
              <a:rPr lang="fr-FR" sz="1600" dirty="0">
                <a:solidFill>
                  <a:schemeClr val="bg1"/>
                </a:solidFill>
                <a:latin typeface="Times New Roman" panose="02020603050405020304" pitchFamily="18" charset="0"/>
                <a:cs typeface="Times New Roman" panose="02020603050405020304" pitchFamily="18" charset="0"/>
              </a:rPr>
              <a:t> L’ancien testament Que sais-je ? 2019</a:t>
            </a:r>
          </a:p>
        </p:txBody>
      </p:sp>
    </p:spTree>
    <p:extLst>
      <p:ext uri="{BB962C8B-B14F-4D97-AF65-F5344CB8AC3E}">
        <p14:creationId xmlns:p14="http://schemas.microsoft.com/office/powerpoint/2010/main" val="255794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609600" y="1600200"/>
            <a:ext cx="3733800" cy="2258568"/>
          </a:xfrm>
        </p:spPr>
        <p:txBody>
          <a:bodyPr/>
          <a:lstStyle/>
          <a:p>
            <a:r>
              <a:rPr lang="fr-FR" dirty="0">
                <a:solidFill>
                  <a:schemeClr val="bg1"/>
                </a:solidFill>
                <a:latin typeface="Times New Roman" panose="02020603050405020304" pitchFamily="18" charset="0"/>
                <a:cs typeface="Times New Roman" panose="02020603050405020304" pitchFamily="18" charset="0"/>
              </a:rPr>
              <a:t>Le chapitre 17 contient une histoire à lui tout seul. </a:t>
            </a:r>
          </a:p>
          <a:p>
            <a:r>
              <a:rPr lang="fr-FR" dirty="0">
                <a:solidFill>
                  <a:schemeClr val="bg1"/>
                </a:solidFill>
                <a:latin typeface="Times New Roman" panose="02020603050405020304" pitchFamily="18" charset="0"/>
                <a:cs typeface="Times New Roman" panose="02020603050405020304" pitchFamily="18" charset="0"/>
              </a:rPr>
              <a:t>Achab, roi d'Israël, est présenté dans les derniers versets du chapitre précédent (1 Rois 16, 29-34). </a:t>
            </a:r>
          </a:p>
          <a:p>
            <a:r>
              <a:rPr lang="fr-FR" dirty="0">
                <a:solidFill>
                  <a:schemeClr val="bg1"/>
                </a:solidFill>
                <a:latin typeface="Times New Roman" panose="02020603050405020304" pitchFamily="18" charset="0"/>
                <a:cs typeface="Times New Roman" panose="02020603050405020304" pitchFamily="18" charset="0"/>
              </a:rPr>
              <a:t>Il n'est pas fidèle au Dieu d'Israël.</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p:txBody>
          <a:bodyPr/>
          <a:lstStyle/>
          <a:p>
            <a:r>
              <a:rPr lang="it-IT" dirty="0">
                <a:solidFill>
                  <a:schemeClr val="bg1"/>
                </a:solidFill>
              </a:rPr>
              <a:t>LE ROI ACHAB</a:t>
            </a:r>
          </a:p>
        </p:txBody>
      </p:sp>
      <p:pic>
        <p:nvPicPr>
          <p:cNvPr id="7" name="Segnaposto contenuto 6"/>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l="-8276" r="-8276"/>
          <a:stretch>
            <a:fillRect/>
          </a:stretch>
        </p:blipFill>
        <p:spPr>
          <a:xfrm>
            <a:off x="5251731" y="1020778"/>
            <a:ext cx="3445632" cy="3797227"/>
          </a:xfrm>
        </p:spPr>
      </p:pic>
    </p:spTree>
    <p:extLst>
      <p:ext uri="{BB962C8B-B14F-4D97-AF65-F5344CB8AC3E}">
        <p14:creationId xmlns:p14="http://schemas.microsoft.com/office/powerpoint/2010/main" val="3021342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egnaposto contenuto 5"/>
          <p:cNvPicPr>
            <a:picLocks noGrp="1" noChangeAspect="1"/>
          </p:cNvPicPr>
          <p:nvPr>
            <p:ph sz="quarter" idx="13"/>
          </p:nvPr>
        </p:nvPicPr>
        <p:blipFill>
          <a:blip r:embed="rId2" cstate="screen">
            <a:extLst>
              <a:ext uri="{28A0092B-C50C-407E-A947-70E740481C1C}">
                <a14:useLocalDpi xmlns:a14="http://schemas.microsoft.com/office/drawing/2010/main"/>
              </a:ext>
            </a:extLst>
          </a:blip>
          <a:srcRect t="3030" b="3030"/>
          <a:stretch>
            <a:fillRect/>
          </a:stretch>
        </p:blipFill>
        <p:spPr/>
      </p:pic>
      <p:sp>
        <p:nvSpPr>
          <p:cNvPr id="4" name="Titolo 3"/>
          <p:cNvSpPr>
            <a:spLocks noGrp="1"/>
          </p:cNvSpPr>
          <p:nvPr>
            <p:ph type="title"/>
          </p:nvPr>
        </p:nvSpPr>
        <p:spPr/>
        <p:txBody>
          <a:bodyPr/>
          <a:lstStyle/>
          <a:p>
            <a:r>
              <a:rPr lang="it-IT" dirty="0">
                <a:solidFill>
                  <a:schemeClr val="bg1"/>
                </a:solidFill>
              </a:rPr>
              <a:t>LE PROPHÈTE ÉLIE</a:t>
            </a:r>
          </a:p>
        </p:txBody>
      </p:sp>
      <p:sp>
        <p:nvSpPr>
          <p:cNvPr id="3" name="Segnaposto contenuto 2"/>
          <p:cNvSpPr>
            <a:spLocks noGrp="1"/>
          </p:cNvSpPr>
          <p:nvPr>
            <p:ph sz="quarter" idx="14"/>
          </p:nvPr>
        </p:nvSpPr>
        <p:spPr/>
        <p:txBody>
          <a:bodyPr/>
          <a:lstStyle/>
          <a:p>
            <a:r>
              <a:rPr lang="fr-FR" dirty="0">
                <a:solidFill>
                  <a:schemeClr val="bg1"/>
                </a:solidFill>
                <a:latin typeface="Times New Roman" panose="02020603050405020304" pitchFamily="18" charset="0"/>
                <a:cs typeface="Times New Roman" panose="02020603050405020304" pitchFamily="18" charset="0"/>
              </a:rPr>
              <a:t>C'est un prophète, un homme de Dieu qui s'est attaqué au pouvoir d'Achab, au risque de sa vie. </a:t>
            </a:r>
          </a:p>
          <a:p>
            <a:r>
              <a:rPr lang="fr-FR" dirty="0">
                <a:solidFill>
                  <a:schemeClr val="bg1"/>
                </a:solidFill>
                <a:latin typeface="Times New Roman" panose="02020603050405020304" pitchFamily="18" charset="0"/>
                <a:cs typeface="Times New Roman" panose="02020603050405020304" pitchFamily="18" charset="0"/>
              </a:rPr>
              <a:t>Pour se protéger, il prend la fuite au désert.</a:t>
            </a:r>
            <a:endParaRPr lang="en-GB" dirty="0">
              <a:solidFill>
                <a:schemeClr val="bg1"/>
              </a:solidFill>
              <a:latin typeface="Times New Roman" panose="02020603050405020304" pitchFamily="18" charset="0"/>
              <a:cs typeface="Times New Roman" panose="02020603050405020304" pitchFamily="18" charset="0"/>
            </a:endParaRPr>
          </a:p>
          <a:p>
            <a:r>
              <a:rPr lang="fr-FR" dirty="0">
                <a:solidFill>
                  <a:schemeClr val="bg1"/>
                </a:solidFill>
                <a:latin typeface="Times New Roman" panose="02020603050405020304" pitchFamily="18" charset="0"/>
                <a:cs typeface="Times New Roman" panose="02020603050405020304" pitchFamily="18" charset="0"/>
              </a:rPr>
              <a:t>La signification du nom d'Élie : </a:t>
            </a:r>
            <a:br>
              <a:rPr lang="fr-FR" dirty="0">
                <a:solidFill>
                  <a:schemeClr val="bg1"/>
                </a:solidFill>
                <a:latin typeface="Times New Roman" panose="02020603050405020304" pitchFamily="18" charset="0"/>
                <a:cs typeface="Times New Roman" panose="02020603050405020304" pitchFamily="18" charset="0"/>
              </a:rPr>
            </a:br>
            <a:r>
              <a:rPr lang="fr-FR" i="1" dirty="0">
                <a:solidFill>
                  <a:schemeClr val="bg1"/>
                </a:solidFill>
                <a:latin typeface="Times New Roman" panose="02020603050405020304" pitchFamily="18" charset="0"/>
                <a:cs typeface="Times New Roman" panose="02020603050405020304" pitchFamily="18" charset="0"/>
              </a:rPr>
              <a:t>Eli, </a:t>
            </a:r>
            <a:r>
              <a:rPr lang="fr-FR" dirty="0">
                <a:solidFill>
                  <a:schemeClr val="bg1"/>
                </a:solidFill>
                <a:latin typeface="Times New Roman" panose="02020603050405020304" pitchFamily="18" charset="0"/>
                <a:cs typeface="Times New Roman" panose="02020603050405020304" pitchFamily="18" charset="0"/>
              </a:rPr>
              <a:t>mon Dieu ou </a:t>
            </a:r>
            <a:r>
              <a:rPr lang="fr-FR" i="1" dirty="0" err="1">
                <a:solidFill>
                  <a:schemeClr val="bg1"/>
                </a:solidFill>
                <a:latin typeface="Times New Roman" panose="02020603050405020304" pitchFamily="18" charset="0"/>
                <a:cs typeface="Times New Roman" panose="02020603050405020304" pitchFamily="18" charset="0"/>
              </a:rPr>
              <a:t>Eliaou</a:t>
            </a:r>
            <a:r>
              <a:rPr lang="fr-FR" i="1" dirty="0">
                <a:solidFill>
                  <a:schemeClr val="bg1"/>
                </a:solidFill>
                <a:latin typeface="Times New Roman" panose="02020603050405020304" pitchFamily="18" charset="0"/>
                <a:cs typeface="Times New Roman" panose="02020603050405020304" pitchFamily="18" charset="0"/>
              </a:rPr>
              <a:t> </a:t>
            </a:r>
            <a:r>
              <a:rPr lang="fr-FR" dirty="0">
                <a:solidFill>
                  <a:schemeClr val="bg1"/>
                </a:solidFill>
                <a:latin typeface="Times New Roman" panose="02020603050405020304" pitchFamily="18" charset="0"/>
                <a:cs typeface="Times New Roman" panose="02020603050405020304" pitchFamily="18" charset="0"/>
              </a:rPr>
              <a:t>: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Yahvé est mon Dieu.</a:t>
            </a:r>
            <a:endParaRPr lang="en-GB" dirty="0">
              <a:solidFill>
                <a:schemeClr val="bg1"/>
              </a:solidFill>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234706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pPr algn="just"/>
            <a:r>
              <a:rPr lang="fr-FR" dirty="0">
                <a:solidFill>
                  <a:schemeClr val="bg1"/>
                </a:solidFill>
                <a:latin typeface="Times New Roman" panose="02020603050405020304" pitchFamily="18" charset="0"/>
                <a:cs typeface="Times New Roman" panose="02020603050405020304" pitchFamily="18" charset="0"/>
              </a:rPr>
              <a:t>Ce récit est le premier texte de la Bible où l'on parle de prophète. </a:t>
            </a:r>
          </a:p>
          <a:p>
            <a:pPr algn="just"/>
            <a:r>
              <a:rPr lang="fr-FR" dirty="0">
                <a:solidFill>
                  <a:schemeClr val="bg1"/>
                </a:solidFill>
                <a:latin typeface="Times New Roman" panose="02020603050405020304" pitchFamily="18" charset="0"/>
                <a:cs typeface="Times New Roman" panose="02020603050405020304" pitchFamily="18" charset="0"/>
              </a:rPr>
              <a:t>La première fois où quelque chose ou quelqu'un est cité dans la Bible est toujours très importante et chargée de sens.</a:t>
            </a:r>
            <a:endParaRPr lang="en-GB" dirty="0">
              <a:solidFill>
                <a:schemeClr val="bg1"/>
              </a:solidFill>
              <a:latin typeface="Times New Roman" panose="02020603050405020304" pitchFamily="18" charset="0"/>
              <a:cs typeface="Times New Roman" panose="02020603050405020304" pitchFamily="18" charset="0"/>
            </a:endParaRPr>
          </a:p>
          <a:p>
            <a:endParaRPr lang="it-IT" dirty="0"/>
          </a:p>
        </p:txBody>
      </p:sp>
      <p:sp>
        <p:nvSpPr>
          <p:cNvPr id="4" name="Titolo 3"/>
          <p:cNvSpPr>
            <a:spLocks noGrp="1"/>
          </p:cNvSpPr>
          <p:nvPr>
            <p:ph type="title"/>
          </p:nvPr>
        </p:nvSpPr>
        <p:spPr>
          <a:xfrm>
            <a:off x="938784" y="415893"/>
            <a:ext cx="7924800" cy="667830"/>
          </a:xfrm>
        </p:spPr>
        <p:txBody>
          <a:bodyPr/>
          <a:lstStyle/>
          <a:p>
            <a:r>
              <a:rPr lang="fr-FR" dirty="0">
                <a:solidFill>
                  <a:schemeClr val="bg1"/>
                </a:solidFill>
              </a:rPr>
              <a:t>Autour de la figure du prophète</a:t>
            </a:r>
            <a:r>
              <a:rPr lang="en-GB" dirty="0">
                <a:solidFill>
                  <a:schemeClr val="bg1"/>
                </a:solidFill>
              </a:rPr>
              <a:t> </a:t>
            </a:r>
            <a:endParaRPr lang="it-IT" dirty="0">
              <a:solidFill>
                <a:schemeClr val="bg1"/>
              </a:solidFill>
            </a:endParaRPr>
          </a:p>
        </p:txBody>
      </p:sp>
      <p:pic>
        <p:nvPicPr>
          <p:cNvPr id="8" name="Image 7" descr="Une image contenant peinture, dessin, illustration, art&#10;&#10;Description générée automatiquement">
            <a:extLst>
              <a:ext uri="{FF2B5EF4-FFF2-40B4-BE49-F238E27FC236}">
                <a16:creationId xmlns:a16="http://schemas.microsoft.com/office/drawing/2014/main" id="{DEE711F0-E81E-4E4F-0040-245E7242B79D}"/>
              </a:ext>
            </a:extLst>
          </p:cNvPr>
          <p:cNvPicPr>
            <a:picLocks noChangeAspect="1"/>
          </p:cNvPicPr>
          <p:nvPr/>
        </p:nvPicPr>
        <p:blipFill>
          <a:blip r:embed="rId2"/>
          <a:stretch>
            <a:fillRect/>
          </a:stretch>
        </p:blipFill>
        <p:spPr>
          <a:xfrm>
            <a:off x="5750520" y="1505118"/>
            <a:ext cx="2028497" cy="3635067"/>
          </a:xfrm>
          <a:prstGeom prst="rect">
            <a:avLst/>
          </a:prstGeom>
        </p:spPr>
      </p:pic>
      <p:sp>
        <p:nvSpPr>
          <p:cNvPr id="9" name="ZoneTexte 8">
            <a:extLst>
              <a:ext uri="{FF2B5EF4-FFF2-40B4-BE49-F238E27FC236}">
                <a16:creationId xmlns:a16="http://schemas.microsoft.com/office/drawing/2014/main" id="{A46941AA-17C0-FCB2-3EF4-4F68861E7863}"/>
              </a:ext>
            </a:extLst>
          </p:cNvPr>
          <p:cNvSpPr txBox="1"/>
          <p:nvPr/>
        </p:nvSpPr>
        <p:spPr>
          <a:xfrm>
            <a:off x="5750520" y="5235547"/>
            <a:ext cx="2565175" cy="276999"/>
          </a:xfrm>
          <a:prstGeom prst="rect">
            <a:avLst/>
          </a:prstGeom>
          <a:noFill/>
        </p:spPr>
        <p:txBody>
          <a:bodyPr wrap="square" rtlCol="0">
            <a:spAutoFit/>
          </a:bodyPr>
          <a:lstStyle/>
          <a:p>
            <a:r>
              <a:rPr lang="fr-FR" sz="1200" dirty="0">
                <a:solidFill>
                  <a:schemeClr val="bg1"/>
                </a:solidFill>
                <a:latin typeface="Times New Roman" panose="02020603050405020304" pitchFamily="18" charset="0"/>
                <a:cs typeface="Times New Roman" panose="02020603050405020304" pitchFamily="18" charset="0"/>
              </a:rPr>
              <a:t>Icône Alain Chenal Ascension d’Elie</a:t>
            </a:r>
          </a:p>
        </p:txBody>
      </p:sp>
    </p:spTree>
    <p:extLst>
      <p:ext uri="{BB962C8B-B14F-4D97-AF65-F5344CB8AC3E}">
        <p14:creationId xmlns:p14="http://schemas.microsoft.com/office/powerpoint/2010/main" val="358593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egnaposto contenuto 5"/>
          <p:cNvPicPr>
            <a:picLocks noGrp="1" noChangeAspect="1"/>
          </p:cNvPicPr>
          <p:nvPr>
            <p:ph sz="quarter" idx="13"/>
          </p:nvPr>
        </p:nvPicPr>
        <p:blipFill>
          <a:blip r:embed="rId2" cstate="screen">
            <a:extLst>
              <a:ext uri="{28A0092B-C50C-407E-A947-70E740481C1C}">
                <a14:useLocalDpi xmlns:a14="http://schemas.microsoft.com/office/drawing/2010/main"/>
              </a:ext>
            </a:extLst>
          </a:blip>
          <a:srcRect t="3793" b="3793"/>
          <a:stretch>
            <a:fillRect/>
          </a:stretch>
        </p:blipFill>
        <p:spPr>
          <a:xfrm>
            <a:off x="698613" y="1705396"/>
            <a:ext cx="3247342" cy="3578703"/>
          </a:xfrm>
        </p:spPr>
      </p:pic>
      <p:sp>
        <p:nvSpPr>
          <p:cNvPr id="3" name="Segnaposto contenuto 2"/>
          <p:cNvSpPr>
            <a:spLocks noGrp="1"/>
          </p:cNvSpPr>
          <p:nvPr>
            <p:ph sz="quarter" idx="14"/>
          </p:nvPr>
        </p:nvSpPr>
        <p:spPr/>
        <p:txBody>
          <a:bodyPr>
            <a:normAutofit fontScale="92500" lnSpcReduction="10000"/>
          </a:bodyPr>
          <a:lstStyle/>
          <a:p>
            <a:pPr lvl="0" algn="just"/>
            <a:r>
              <a:rPr lang="fr-FR" dirty="0">
                <a:solidFill>
                  <a:schemeClr val="bg1"/>
                </a:solidFill>
                <a:latin typeface="Times New Roman" panose="02020603050405020304" pitchFamily="18" charset="0"/>
                <a:cs typeface="Times New Roman" panose="02020603050405020304" pitchFamily="18" charset="0"/>
              </a:rPr>
              <a:t>Il annonce.</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parle au nom de Dieu.</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s'adresse à une femme veuve. </a:t>
            </a:r>
          </a:p>
          <a:p>
            <a:pPr lvl="0" algn="just"/>
            <a:r>
              <a:rPr lang="fr-FR" dirty="0">
                <a:solidFill>
                  <a:schemeClr val="bg1"/>
                </a:solidFill>
                <a:latin typeface="Times New Roman" panose="02020603050405020304" pitchFamily="18" charset="0"/>
                <a:cs typeface="Times New Roman" panose="02020603050405020304" pitchFamily="18" charset="0"/>
              </a:rPr>
              <a:t>Il fuit.</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demande de l'eau et du pain.</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prophétise.</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Ce qu'il dit se réalise.</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couche l'enfant sur le lit, s'étend trois fois sur lui, invoque Dieu et l'enfant revient à la vie.</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le remet à sa mère.</a:t>
            </a:r>
            <a:endParaRPr lang="en-GB" dirty="0">
              <a:solidFill>
                <a:schemeClr val="bg1"/>
              </a:solidFill>
              <a:latin typeface="Times New Roman" panose="02020603050405020304" pitchFamily="18" charset="0"/>
              <a:cs typeface="Times New Roman" panose="02020603050405020304" pitchFamily="18" charset="0"/>
            </a:endParaRPr>
          </a:p>
          <a:p>
            <a:pPr lvl="0" algn="just"/>
            <a:r>
              <a:rPr lang="fr-FR" dirty="0">
                <a:solidFill>
                  <a:schemeClr val="bg1"/>
                </a:solidFill>
                <a:latin typeface="Times New Roman" panose="02020603050405020304" pitchFamily="18" charset="0"/>
                <a:cs typeface="Times New Roman" panose="02020603050405020304" pitchFamily="18" charset="0"/>
              </a:rPr>
              <a:t>Il est appelé homme de Dieu</a:t>
            </a:r>
            <a:r>
              <a:rPr lang="fr-FR"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endParaRPr lang="it-IT" dirty="0"/>
          </a:p>
        </p:txBody>
      </p:sp>
      <p:sp>
        <p:nvSpPr>
          <p:cNvPr id="4" name="Titolo 3"/>
          <p:cNvSpPr>
            <a:spLocks noGrp="1"/>
          </p:cNvSpPr>
          <p:nvPr>
            <p:ph type="title"/>
          </p:nvPr>
        </p:nvSpPr>
        <p:spPr>
          <a:xfrm>
            <a:off x="609600" y="320040"/>
            <a:ext cx="7924800" cy="658686"/>
          </a:xfrm>
        </p:spPr>
        <p:txBody>
          <a:bodyPr/>
          <a:lstStyle/>
          <a:p>
            <a:r>
              <a:rPr lang="it-IT" dirty="0">
                <a:solidFill>
                  <a:schemeClr val="bg1"/>
                </a:solidFill>
              </a:rPr>
              <a:t>CE QUE FAIT ÉLIE</a:t>
            </a:r>
          </a:p>
        </p:txBody>
      </p:sp>
    </p:spTree>
    <p:extLst>
      <p:ext uri="{BB962C8B-B14F-4D97-AF65-F5344CB8AC3E}">
        <p14:creationId xmlns:p14="http://schemas.microsoft.com/office/powerpoint/2010/main" val="75727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pPr lvl="0"/>
            <a:r>
              <a:rPr lang="fr-FR" dirty="0">
                <a:solidFill>
                  <a:schemeClr val="bg1"/>
                </a:solidFill>
                <a:latin typeface="Times New Roman" panose="02020603050405020304" pitchFamily="18" charset="0"/>
                <a:cs typeface="Times New Roman" panose="02020603050405020304" pitchFamily="18" charset="0"/>
              </a:rPr>
              <a:t>Il est un porte-parole de Dieu.</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Il est obligé de se cacher parce qu'il est persécuté au nom de la parole qu'il proclame.</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Sa parole est efficace et féconde.</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Il annonce que l'eau et le pain sont signes de nourriture spirituelle, ce pain et cette eau qui ne manqueront jamais à ceux qui suivent le Seigneur.</a:t>
            </a:r>
            <a:endParaRPr lang="en-GB" dirty="0">
              <a:solidFill>
                <a:schemeClr val="bg1"/>
              </a:solidFill>
              <a:latin typeface="Times New Roman" panose="02020603050405020304" pitchFamily="18" charset="0"/>
              <a:cs typeface="Times New Roman" panose="02020603050405020304" pitchFamily="18" charset="0"/>
            </a:endParaRPr>
          </a:p>
          <a:p>
            <a:endParaRPr lang="it-IT" dirty="0"/>
          </a:p>
        </p:txBody>
      </p:sp>
      <p:sp>
        <p:nvSpPr>
          <p:cNvPr id="3" name="Segnaposto contenuto 2"/>
          <p:cNvSpPr>
            <a:spLocks noGrp="1"/>
          </p:cNvSpPr>
          <p:nvPr>
            <p:ph sz="quarter" idx="14"/>
          </p:nvPr>
        </p:nvSpPr>
        <p:spPr/>
        <p:txBody>
          <a:bodyPr>
            <a:normAutofit lnSpcReduction="10000"/>
          </a:bodyPr>
          <a:lstStyle/>
          <a:p>
            <a:pPr lvl="0"/>
            <a:r>
              <a:rPr lang="fr-FR" dirty="0">
                <a:solidFill>
                  <a:schemeClr val="bg1"/>
                </a:solidFill>
                <a:latin typeface="Times New Roman" panose="02020603050405020304" pitchFamily="18" charset="0"/>
                <a:cs typeface="Times New Roman" panose="02020603050405020304" pitchFamily="18" charset="0"/>
              </a:rPr>
              <a:t>Il redonne la vie. </a:t>
            </a:r>
            <a:br>
              <a:rPr lang="fr-FR" dirty="0">
                <a:solidFill>
                  <a:schemeClr val="bg1"/>
                </a:solidFill>
                <a:latin typeface="Times New Roman" panose="02020603050405020304" pitchFamily="18" charset="0"/>
                <a:cs typeface="Times New Roman" panose="02020603050405020304" pitchFamily="18" charset="0"/>
              </a:rPr>
            </a:br>
            <a:r>
              <a:rPr lang="fr-FR" i="1" dirty="0">
                <a:solidFill>
                  <a:schemeClr val="bg1"/>
                </a:solidFill>
                <a:latin typeface="Times New Roman" panose="02020603050405020304" pitchFamily="18" charset="0"/>
                <a:cs typeface="Times New Roman" panose="02020603050405020304" pitchFamily="18" charset="0"/>
              </a:rPr>
              <a:t>Eli </a:t>
            </a:r>
            <a:r>
              <a:rPr lang="fr-FR" dirty="0">
                <a:solidFill>
                  <a:schemeClr val="bg1"/>
                </a:solidFill>
                <a:latin typeface="Times New Roman" panose="02020603050405020304" pitchFamily="18" charset="0"/>
                <a:cs typeface="Times New Roman" panose="02020603050405020304" pitchFamily="18" charset="0"/>
              </a:rPr>
              <a:t>voulant dire « Mon Dieu » est figure de ce Dieu qui est plus fort que la mort, capable de redonner la vie.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Ce retour à la vie du fils de la veuve préfigure la mort et la résurrection de Jésus Christ. </a:t>
            </a:r>
          </a:p>
          <a:p>
            <a:pPr lvl="0"/>
            <a:r>
              <a:rPr lang="fr-FR" dirty="0">
                <a:solidFill>
                  <a:schemeClr val="bg1"/>
                </a:solidFill>
                <a:latin typeface="Times New Roman" panose="02020603050405020304" pitchFamily="18" charset="0"/>
                <a:cs typeface="Times New Roman" panose="02020603050405020304" pitchFamily="18" charset="0"/>
              </a:rPr>
              <a:t>Élie est une figure première et fondamentale pour le prophétisme. Il est le prophète par excellence, portail d'entrée de la théologie prophétique : à partir de lui, il est possible de construire une pensée autour du prophétisme.</a:t>
            </a:r>
            <a:endParaRPr lang="en-GB" dirty="0">
              <a:solidFill>
                <a:schemeClr val="bg1"/>
              </a:solidFill>
              <a:latin typeface="Times New Roman" panose="02020603050405020304" pitchFamily="18" charset="0"/>
              <a:cs typeface="Times New Roman" panose="02020603050405020304" pitchFamily="18" charset="0"/>
            </a:endParaRPr>
          </a:p>
          <a:p>
            <a:endParaRPr lang="it-IT" dirty="0"/>
          </a:p>
        </p:txBody>
      </p:sp>
      <p:sp>
        <p:nvSpPr>
          <p:cNvPr id="4" name="Titolo 3"/>
          <p:cNvSpPr>
            <a:spLocks noGrp="1"/>
          </p:cNvSpPr>
          <p:nvPr>
            <p:ph type="title"/>
          </p:nvPr>
        </p:nvSpPr>
        <p:spPr>
          <a:xfrm>
            <a:off x="947929" y="183198"/>
            <a:ext cx="6364936" cy="1143000"/>
          </a:xfrm>
          <a:solidFill>
            <a:schemeClr val="tx1"/>
          </a:solidFill>
        </p:spPr>
        <p:txBody>
          <a:bodyPr/>
          <a:lstStyle/>
          <a:p>
            <a:r>
              <a:rPr lang="fr-FR" dirty="0">
                <a:solidFill>
                  <a:schemeClr val="bg1"/>
                </a:solidFill>
              </a:rPr>
              <a:t>ce que Les actes d'Élie révèlent de la figure d'un prophète </a:t>
            </a:r>
            <a:endParaRPr lang="it-IT" dirty="0">
              <a:solidFill>
                <a:schemeClr val="bg1"/>
              </a:solidFill>
            </a:endParaRPr>
          </a:p>
        </p:txBody>
      </p:sp>
    </p:spTree>
    <p:extLst>
      <p:ext uri="{BB962C8B-B14F-4D97-AF65-F5344CB8AC3E}">
        <p14:creationId xmlns:p14="http://schemas.microsoft.com/office/powerpoint/2010/main" val="418328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egnaposto contenuto 5"/>
          <p:cNvSpPr>
            <a:spLocks noGrp="1"/>
          </p:cNvSpPr>
          <p:nvPr>
            <p:ph sz="quarter" idx="13"/>
          </p:nvPr>
        </p:nvSpPr>
        <p:spPr/>
        <p:txBody>
          <a:bodyPr>
            <a:normAutofit fontScale="85000" lnSpcReduction="20000"/>
          </a:bodyPr>
          <a:lstStyle/>
          <a:p>
            <a:pPr lvl="0"/>
            <a:r>
              <a:rPr lang="fr-FR" dirty="0">
                <a:solidFill>
                  <a:schemeClr val="bg1"/>
                </a:solidFill>
                <a:latin typeface="Times New Roman" panose="02020603050405020304" pitchFamily="18" charset="0"/>
                <a:cs typeface="Times New Roman" panose="02020603050405020304" pitchFamily="18" charset="0"/>
              </a:rPr>
              <a:t>Dieu commande-t-il les éléments? Pourquoi la Bible présente-t-elle Dieu qui commande les éléments, capable de faire pleuvoir ?</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Qui sont ces corbeaux qui apportent du pain et de la viande ?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Que représentent-ils ?</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Élie semble un peu sans-gêne vis-à-vis de la veuve, lui ordonnant de lui porter à manger.</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Le fait que la femme soit veuve a-t-il de l'importance ?</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Comment la veuve connaît-elle le Dieu d'Élie ?</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Pourquoi deux bouts de bois ?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Ont-ils du sens ?</a:t>
            </a:r>
            <a:endParaRPr lang="en-GB" dirty="0">
              <a:solidFill>
                <a:schemeClr val="bg1"/>
              </a:solidFill>
              <a:latin typeface="Times New Roman" panose="02020603050405020304" pitchFamily="18" charset="0"/>
              <a:cs typeface="Times New Roman" panose="02020603050405020304" pitchFamily="18" charset="0"/>
            </a:endParaRPr>
          </a:p>
          <a:p>
            <a:pPr lvl="0"/>
            <a:r>
              <a:rPr lang="fr-FR" dirty="0">
                <a:solidFill>
                  <a:schemeClr val="bg1"/>
                </a:solidFill>
                <a:latin typeface="Times New Roman" panose="02020603050405020304" pitchFamily="18" charset="0"/>
                <a:cs typeface="Times New Roman" panose="02020603050405020304" pitchFamily="18" charset="0"/>
              </a:rPr>
              <a:t>Les versets « </a:t>
            </a:r>
            <a:r>
              <a:rPr lang="fr-FR" i="1" dirty="0">
                <a:solidFill>
                  <a:schemeClr val="bg1"/>
                </a:solidFill>
                <a:latin typeface="Times New Roman" panose="02020603050405020304" pitchFamily="18" charset="0"/>
                <a:cs typeface="Times New Roman" panose="02020603050405020304" pitchFamily="18" charset="0"/>
              </a:rPr>
              <a:t>Jarre de farine ne s'épuisera... » </a:t>
            </a:r>
            <a:r>
              <a:rPr lang="fr-FR" dirty="0">
                <a:solidFill>
                  <a:schemeClr val="bg1"/>
                </a:solidFill>
                <a:latin typeface="Times New Roman" panose="02020603050405020304" pitchFamily="18" charset="0"/>
                <a:cs typeface="Times New Roman" panose="02020603050405020304" pitchFamily="18" charset="0"/>
              </a:rPr>
              <a:t>font penser à une formule magique. C'est étrange dans la Bible.</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7" name="Segnaposto contenuto 6"/>
          <p:cNvSpPr>
            <a:spLocks noGrp="1"/>
          </p:cNvSpPr>
          <p:nvPr>
            <p:ph sz="quarter" idx="14"/>
          </p:nvPr>
        </p:nvSpPr>
        <p:spPr/>
        <p:txBody>
          <a:bodyPr>
            <a:normAutofit/>
          </a:bodyPr>
          <a:lstStyle/>
          <a:p>
            <a:pPr lvl="0"/>
            <a:r>
              <a:rPr lang="fr-FR" sz="1400" dirty="0">
                <a:solidFill>
                  <a:schemeClr val="bg1"/>
                </a:solidFill>
                <a:latin typeface="Times New Roman" panose="02020603050405020304" pitchFamily="18" charset="0"/>
                <a:cs typeface="Times New Roman" panose="02020603050405020304" pitchFamily="18" charset="0"/>
              </a:rPr>
              <a:t>Pourquoi raconter un événement de ce genre ? Dieu est-il magicien ?</a:t>
            </a:r>
            <a:endParaRPr lang="en-GB" sz="1400" dirty="0">
              <a:solidFill>
                <a:schemeClr val="bg1"/>
              </a:solidFill>
              <a:latin typeface="Times New Roman" panose="02020603050405020304" pitchFamily="18" charset="0"/>
              <a:cs typeface="Times New Roman" panose="02020603050405020304" pitchFamily="18" charset="0"/>
            </a:endParaRPr>
          </a:p>
          <a:p>
            <a:pPr lvl="0"/>
            <a:r>
              <a:rPr lang="fr-FR" sz="1400" dirty="0">
                <a:solidFill>
                  <a:schemeClr val="bg1"/>
                </a:solidFill>
                <a:latin typeface="Times New Roman" panose="02020603050405020304" pitchFamily="18" charset="0"/>
                <a:cs typeface="Times New Roman" panose="02020603050405020304" pitchFamily="18" charset="0"/>
              </a:rPr>
              <a:t>Quel est le sens symbolique de la farine, de l'huile?</a:t>
            </a:r>
            <a:endParaRPr lang="en-GB" sz="1400" dirty="0">
              <a:solidFill>
                <a:schemeClr val="bg1"/>
              </a:solidFill>
              <a:latin typeface="Times New Roman" panose="02020603050405020304" pitchFamily="18" charset="0"/>
              <a:cs typeface="Times New Roman" panose="02020603050405020304" pitchFamily="18" charset="0"/>
            </a:endParaRPr>
          </a:p>
          <a:p>
            <a:pPr lvl="0"/>
            <a:r>
              <a:rPr lang="fr-FR" sz="1400" dirty="0">
                <a:solidFill>
                  <a:schemeClr val="bg1"/>
                </a:solidFill>
                <a:latin typeface="Times New Roman" panose="02020603050405020304" pitchFamily="18" charset="0"/>
                <a:cs typeface="Times New Roman" panose="02020603050405020304" pitchFamily="18" charset="0"/>
              </a:rPr>
              <a:t>Comment Élie est-il capable de ressusciter le fils de la veuve ?</a:t>
            </a:r>
            <a:endParaRPr lang="en-GB" sz="1400" dirty="0">
              <a:solidFill>
                <a:schemeClr val="bg1"/>
              </a:solidFill>
              <a:latin typeface="Times New Roman" panose="02020603050405020304" pitchFamily="18" charset="0"/>
              <a:cs typeface="Times New Roman" panose="02020603050405020304" pitchFamily="18" charset="0"/>
            </a:endParaRPr>
          </a:p>
          <a:p>
            <a:pPr lvl="0"/>
            <a:r>
              <a:rPr lang="fr-FR" sz="1400" dirty="0">
                <a:solidFill>
                  <a:schemeClr val="bg1"/>
                </a:solidFill>
                <a:latin typeface="Times New Roman" panose="02020603050405020304" pitchFamily="18" charset="0"/>
                <a:cs typeface="Times New Roman" panose="02020603050405020304" pitchFamily="18" charset="0"/>
              </a:rPr>
              <a:t>Le fait de s'étendre sur l'enfant, de plus par trois fois, a-t-il du sens ?</a:t>
            </a:r>
            <a:endParaRPr lang="en-GB" sz="1400" dirty="0">
              <a:solidFill>
                <a:schemeClr val="bg1"/>
              </a:solidFill>
              <a:latin typeface="Times New Roman" panose="02020603050405020304" pitchFamily="18" charset="0"/>
              <a:cs typeface="Times New Roman" panose="02020603050405020304" pitchFamily="18" charset="0"/>
            </a:endParaRPr>
          </a:p>
          <a:p>
            <a:r>
              <a:rPr lang="fr-FR" sz="1400" dirty="0">
                <a:solidFill>
                  <a:schemeClr val="bg1"/>
                </a:solidFill>
                <a:latin typeface="Times New Roman" panose="02020603050405020304" pitchFamily="18" charset="0"/>
                <a:cs typeface="Times New Roman" panose="02020603050405020304" pitchFamily="18" charset="0"/>
              </a:rPr>
              <a:t>Le lieu où ce récit est situé a-t-il de l'importance ? </a:t>
            </a: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5" name="Titolo 4"/>
          <p:cNvSpPr>
            <a:spLocks noGrp="1"/>
          </p:cNvSpPr>
          <p:nvPr>
            <p:ph type="title"/>
          </p:nvPr>
        </p:nvSpPr>
        <p:spPr>
          <a:xfrm>
            <a:off x="1026059" y="174054"/>
            <a:ext cx="8117941" cy="1143000"/>
          </a:xfrm>
        </p:spPr>
        <p:txBody>
          <a:bodyPr/>
          <a:lstStyle/>
          <a:p>
            <a:r>
              <a:rPr lang="it-IT" dirty="0">
                <a:solidFill>
                  <a:schemeClr val="bg1"/>
                </a:solidFill>
              </a:rPr>
              <a:t>Des questions… </a:t>
            </a:r>
            <a:br>
              <a:rPr lang="it-IT" dirty="0">
                <a:solidFill>
                  <a:schemeClr val="bg1"/>
                </a:solidFill>
              </a:rPr>
            </a:br>
            <a:r>
              <a:rPr lang="it-IT" dirty="0">
                <a:solidFill>
                  <a:schemeClr val="bg1"/>
                </a:solidFill>
              </a:rPr>
              <a:t>Autour de la veuve de sarepta</a:t>
            </a:r>
          </a:p>
        </p:txBody>
      </p:sp>
    </p:spTree>
    <p:extLst>
      <p:ext uri="{BB962C8B-B14F-4D97-AF65-F5344CB8AC3E}">
        <p14:creationId xmlns:p14="http://schemas.microsoft.com/office/powerpoint/2010/main" val="2362529402"/>
      </p:ext>
    </p:extLst>
  </p:cSld>
  <p:clrMapOvr>
    <a:masterClrMapping/>
  </p:clrMapOvr>
</p:sld>
</file>

<file path=ppt/theme/theme1.xml><?xml version="1.0" encoding="utf-8"?>
<a:theme xmlns:a="http://schemas.openxmlformats.org/drawingml/2006/main" name="Orizzonte">
  <a:themeElements>
    <a:clrScheme name="Oriz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rizzonte">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z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Orizzonte.thmx</Template>
  <TotalTime>1302</TotalTime>
  <Words>3759</Words>
  <Application>Microsoft Office PowerPoint</Application>
  <PresentationFormat>Affichage à l'écran (4:3)</PresentationFormat>
  <Paragraphs>155</Paragraphs>
  <Slides>29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Arial Narrow</vt:lpstr>
      <vt:lpstr>Times New Roman</vt:lpstr>
      <vt:lpstr>Orizzonte</vt:lpstr>
      <vt:lpstr>Repères CLefs de lecture des textes bibliqueS Module “Donner”</vt:lpstr>
      <vt:lpstr>1  Rois 17 ÉLIE ET LA VEUVE DE SAREPTA</vt:lpstr>
      <vt:lpstr>Présentation PowerPoint</vt:lpstr>
      <vt:lpstr>LE ROI ACHAB</vt:lpstr>
      <vt:lpstr>LE PROPHÈTE ÉLIE</vt:lpstr>
      <vt:lpstr>Autour de la figure du prophète </vt:lpstr>
      <vt:lpstr>CE QUE FAIT ÉLIE</vt:lpstr>
      <vt:lpstr>ce que Les actes d'Élie révèlent de la figure d'un prophète </vt:lpstr>
      <vt:lpstr>Des questions…  Autour de la veuve de sarepta</vt:lpstr>
      <vt:lpstr>AUTOUR DE LA VEUVE</vt:lpstr>
      <vt:lpstr>AUTOUR DE LA VEUVE</vt:lpstr>
      <vt:lpstr>VEUVES : FIGURES DE L’HUMANITÉ</vt:lpstr>
      <vt:lpstr>VEUVES : FIGURES DE L’HUMANITÉ</vt:lpstr>
      <vt:lpstr>Marc 12, 38-44 l’obole de la veuve </vt:lpstr>
      <vt:lpstr>Marc 12, 38-44 l’obole de la veuve </vt:lpstr>
      <vt:lpstr>LES CHAPITRES QUI PRÉCÈDENT</vt:lpstr>
      <vt:lpstr>LES CHAPITRES QUI PRÉCÈDENT</vt:lpstr>
      <vt:lpstr>LES CHAPITRES QUI PRÉCÈDENT</vt:lpstr>
      <vt:lpstr>TRÉSOR DU TEMPLE</vt:lpstr>
      <vt:lpstr>LES DEUX VEUVES :  FIGURES PROPHÉTIQUES DU CHRIST</vt:lpstr>
      <vt:lpstr>OFFRANDES DES DEUX VEUVES, OFFRANDE DE LA MESSE</vt:lpstr>
      <vt:lpstr>OFFRANDES DES DEUX VEUVES, OFFRANDE DE LA MESSE</vt:lpstr>
      <vt:lpstr>OFFRANDES DES DEUX VEUVES, OFFRANDE DE LA MESSE</vt:lpstr>
      <vt:lpstr>AUTOUR de la sécheresse, du manque d’eau et de pain, des corbeaux</vt:lpstr>
      <vt:lpstr>AUTOUR de la farine, de la galette, du pain, de l’huile</vt:lpstr>
      <vt:lpstr>AUTOUR des dons</vt:lpstr>
      <vt:lpstr>À propos des deux bouts de bois représentés dans le vitrail </vt:lpstr>
      <vt:lpstr>À propos des sacrements</vt:lpstr>
      <vt:lpstr>Présentation PowerPoint</vt:lpstr>
    </vt:vector>
  </TitlesOfParts>
  <Company>Prêtre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“Donner” Vivre en alliance</dc:title>
  <dc:creator>Par la Parole</dc:creator>
  <cp:lastModifiedBy>odile theiller</cp:lastModifiedBy>
  <cp:revision>77</cp:revision>
  <dcterms:created xsi:type="dcterms:W3CDTF">2012-07-26T07:41:05Z</dcterms:created>
  <dcterms:modified xsi:type="dcterms:W3CDTF">2024-05-20T13:45:55Z</dcterms:modified>
</cp:coreProperties>
</file>