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9" r:id="rId11"/>
    <p:sldId id="270" r:id="rId12"/>
    <p:sldId id="275" r:id="rId13"/>
    <p:sldId id="276" r:id="rId14"/>
    <p:sldId id="362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B20A0AF-9CE2-CF5F-F0CE-DDCA669085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1FF92CC-9BBD-84BC-FB7B-C1C69B36E2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7DF81-A337-48F2-86A6-C2F735C34691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EF246C-1F01-6F55-1669-13F34FC2A6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2F9612-9A74-46A3-7F37-DEEF37FB3E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D8436-5D51-4821-A44C-250051E085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068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4AC0F-1FF4-40C4-8792-42345C4E469A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968FC-35F5-4CCD-B198-633801EA1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04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91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CD11E8-3D64-AD75-A52A-9103A9FF8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21C28E-4AF9-43C8-9874-D4B12C6A95D3}" type="datetimeFigureOut">
              <a:rPr lang="it-IT" altLang="fr-FR" smtClean="0"/>
              <a:pPr/>
              <a:t>26/09/2023</a:t>
            </a:fld>
            <a:endParaRPr lang="it-IT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B06DD9-B5A8-EA71-A30D-53681A83E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1B5E54-674E-3A31-A219-541DABABC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AEFC0D5-A4E1-4E91-A1FE-7F9A0070F8AC}" type="slidenum">
              <a:rPr lang="it-IT" altLang="fr-FR" smtClean="0"/>
              <a:pPr/>
              <a:t>‹N°›</a:t>
            </a:fld>
            <a:endParaRPr lang="it-IT" altLang="fr-FR"/>
          </a:p>
        </p:txBody>
      </p:sp>
    </p:spTree>
    <p:extLst>
      <p:ext uri="{BB962C8B-B14F-4D97-AF65-F5344CB8AC3E}">
        <p14:creationId xmlns:p14="http://schemas.microsoft.com/office/powerpoint/2010/main" val="52175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836B6B-1E4D-2A45-FB5D-228EDAC3E9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21C28E-4AF9-43C8-9874-D4B12C6A95D3}" type="datetimeFigureOut">
              <a:rPr lang="it-IT" altLang="fr-FR" smtClean="0"/>
              <a:pPr/>
              <a:t>26/09/2023</a:t>
            </a:fld>
            <a:endParaRPr lang="it-IT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2A478F-AB04-B6C6-9951-1896BD79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B139AD-8C5B-AE4D-3806-8F63720E3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AEFC0D5-A4E1-4E91-A1FE-7F9A0070F8AC}" type="slidenum">
              <a:rPr lang="it-IT" altLang="fr-FR" smtClean="0"/>
              <a:pPr/>
              <a:t>‹N°›</a:t>
            </a:fld>
            <a:endParaRPr lang="it-IT" altLang="fr-FR"/>
          </a:p>
        </p:txBody>
      </p:sp>
    </p:spTree>
    <p:extLst>
      <p:ext uri="{BB962C8B-B14F-4D97-AF65-F5344CB8AC3E}">
        <p14:creationId xmlns:p14="http://schemas.microsoft.com/office/powerpoint/2010/main" val="3704785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862164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, contenut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8505905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31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FAA920-3D35-6ACD-DC48-6DD2D5F5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21C28E-4AF9-43C8-9874-D4B12C6A95D3}" type="datetimeFigureOut">
              <a:rPr lang="it-IT" altLang="fr-FR" smtClean="0"/>
              <a:pPr/>
              <a:t>26/09/2023</a:t>
            </a:fld>
            <a:endParaRPr lang="it-IT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EEEAC3-8283-566D-64CE-D2D66A3D9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26E0C1-7CD5-1844-4639-194B525C8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AEFC0D5-A4E1-4E91-A1FE-7F9A0070F8AC}" type="slidenum">
              <a:rPr lang="it-IT" altLang="fr-FR" smtClean="0"/>
              <a:pPr/>
              <a:t>‹N°›</a:t>
            </a:fld>
            <a:endParaRPr lang="it-IT" altLang="fr-FR"/>
          </a:p>
        </p:txBody>
      </p:sp>
    </p:spTree>
    <p:extLst>
      <p:ext uri="{BB962C8B-B14F-4D97-AF65-F5344CB8AC3E}">
        <p14:creationId xmlns:p14="http://schemas.microsoft.com/office/powerpoint/2010/main" val="382755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66001E-29D2-8E0C-3164-321E4B46B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21C28E-4AF9-43C8-9874-D4B12C6A95D3}" type="datetimeFigureOut">
              <a:rPr lang="it-IT" altLang="fr-FR" smtClean="0"/>
              <a:pPr/>
              <a:t>26/09/2023</a:t>
            </a:fld>
            <a:endParaRPr lang="it-IT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046DAC-156B-4CC6-EFBA-92AA5C948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C2BFB0-EC63-80C1-4993-0BC4FA6C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AEFC0D5-A4E1-4E91-A1FE-7F9A0070F8AC}" type="slidenum">
              <a:rPr lang="it-IT" altLang="fr-FR" smtClean="0"/>
              <a:pPr/>
              <a:t>‹N°›</a:t>
            </a:fld>
            <a:endParaRPr lang="it-IT" altLang="fr-FR"/>
          </a:p>
        </p:txBody>
      </p:sp>
    </p:spTree>
    <p:extLst>
      <p:ext uri="{BB962C8B-B14F-4D97-AF65-F5344CB8AC3E}">
        <p14:creationId xmlns:p14="http://schemas.microsoft.com/office/powerpoint/2010/main" val="300524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6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404A2C6-2C96-2046-CF9A-A27A8CC1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21C28E-4AF9-43C8-9874-D4B12C6A95D3}" type="datetimeFigureOut">
              <a:rPr lang="it-IT" altLang="fr-FR" smtClean="0"/>
              <a:pPr/>
              <a:t>26/09/2023</a:t>
            </a:fld>
            <a:endParaRPr lang="it-IT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5BCEF9-D471-8ED8-C937-C36707C8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D54A982-0A63-F4E9-4881-88517F44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AEFC0D5-A4E1-4E91-A1FE-7F9A0070F8AC}" type="slidenum">
              <a:rPr lang="it-IT" altLang="fr-FR" smtClean="0"/>
              <a:pPr/>
              <a:t>‹N°›</a:t>
            </a:fld>
            <a:endParaRPr lang="it-IT" altLang="fr-FR"/>
          </a:p>
        </p:txBody>
      </p:sp>
    </p:spTree>
    <p:extLst>
      <p:ext uri="{BB962C8B-B14F-4D97-AF65-F5344CB8AC3E}">
        <p14:creationId xmlns:p14="http://schemas.microsoft.com/office/powerpoint/2010/main" val="169764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F79808-5AA5-232E-9DFE-72E3653020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21C28E-4AF9-43C8-9874-D4B12C6A95D3}" type="datetimeFigureOut">
              <a:rPr lang="it-IT" altLang="fr-FR" smtClean="0"/>
              <a:pPr/>
              <a:t>26/09/2023</a:t>
            </a:fld>
            <a:endParaRPr lang="it-IT" alt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9068AEB-1A2D-1A4C-8D22-C3C105B49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02F0ABB-8CE5-E3F9-ED75-745BEFEDA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AEFC0D5-A4E1-4E91-A1FE-7F9A0070F8AC}" type="slidenum">
              <a:rPr lang="it-IT" altLang="fr-FR" smtClean="0"/>
              <a:pPr/>
              <a:t>‹N°›</a:t>
            </a:fld>
            <a:endParaRPr lang="it-IT" altLang="fr-FR"/>
          </a:p>
        </p:txBody>
      </p:sp>
    </p:spTree>
    <p:extLst>
      <p:ext uri="{BB962C8B-B14F-4D97-AF65-F5344CB8AC3E}">
        <p14:creationId xmlns:p14="http://schemas.microsoft.com/office/powerpoint/2010/main" val="17769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015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466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299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3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0852058-6BAA-7772-4384-733FE4850BE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4692542" y="928009"/>
            <a:ext cx="4140794" cy="10818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fr-FR" altLang="fr-FR" sz="4000" b="1" dirty="0">
                <a:solidFill>
                  <a:schemeClr val="bg1"/>
                </a:solidFill>
              </a:rPr>
              <a:t>HABITER</a:t>
            </a:r>
            <a:br>
              <a:rPr lang="fr-FR" altLang="fr-FR" sz="4000" b="1" dirty="0">
                <a:solidFill>
                  <a:schemeClr val="bg1"/>
                </a:solidFill>
              </a:rPr>
            </a:br>
            <a:r>
              <a:rPr lang="fr-FR" altLang="fr-FR" sz="4000" b="1" dirty="0">
                <a:solidFill>
                  <a:schemeClr val="bg1"/>
                </a:solidFill>
              </a:rPr>
              <a:t>Présentation du module Porte Parole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5592E38B-5A83-0AB3-F07F-A57E7B0BD4B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 rot="10800000" flipV="1">
            <a:off x="2140587" y="5303398"/>
            <a:ext cx="4622352" cy="72621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fr-FR" altLang="fr-FR" sz="2400" dirty="0">
                <a:solidFill>
                  <a:schemeClr val="bg1"/>
                </a:solidFill>
              </a:rPr>
              <a:t>Le vitrail de « </a:t>
            </a:r>
            <a:r>
              <a:rPr lang="fr-FR" altLang="fr-FR" sz="2400" b="1" dirty="0">
                <a:solidFill>
                  <a:schemeClr val="bg1"/>
                </a:solidFill>
              </a:rPr>
              <a:t>La Nativité</a:t>
            </a:r>
            <a:r>
              <a:rPr lang="fr-FR" altLang="fr-FR" sz="2400" dirty="0">
                <a:solidFill>
                  <a:schemeClr val="bg1"/>
                </a:solidFill>
              </a:rPr>
              <a:t> »</a:t>
            </a:r>
          </a:p>
          <a:p>
            <a:pPr marL="0" indent="0" algn="l">
              <a:buNone/>
            </a:pPr>
            <a:r>
              <a:rPr lang="fr-FR" altLang="fr-FR" sz="2400" dirty="0">
                <a:solidFill>
                  <a:schemeClr val="bg1"/>
                </a:solidFill>
              </a:rPr>
              <a:t>Cathédrale de Chartres Vers 1150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4CD24F7-90F0-7B3D-597E-51374842725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2888" y="420339"/>
            <a:ext cx="3931829" cy="3913038"/>
          </a:xfrm>
          <a:prstGeom prst="rect">
            <a:avLst/>
          </a:prstGeom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1">
            <a:extLst>
              <a:ext uri="{FF2B5EF4-FFF2-40B4-BE49-F238E27FC236}">
                <a16:creationId xmlns:a16="http://schemas.microsoft.com/office/drawing/2014/main" id="{0737790F-7662-830C-8857-2A3CA11D0F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3850" y="692150"/>
            <a:ext cx="8496300" cy="792163"/>
          </a:xfrm>
          <a:prstGeom prst="rect">
            <a:avLst/>
          </a:prstGeom>
        </p:spPr>
        <p:txBody>
          <a:bodyPr/>
          <a:lstStyle/>
          <a:p>
            <a:r>
              <a:rPr lang="it-IT" altLang="fr-FR" b="1" i="1" dirty="0">
                <a:solidFill>
                  <a:schemeClr val="bg1"/>
                </a:solidFill>
              </a:rPr>
              <a:t>FORMATION D</a:t>
            </a:r>
            <a:r>
              <a:rPr lang="it-IT" altLang="it-IT" b="1" i="1" dirty="0">
                <a:solidFill>
                  <a:schemeClr val="bg1"/>
                </a:solidFill>
              </a:rPr>
              <a:t>’</a:t>
            </a:r>
            <a:r>
              <a:rPr lang="it-IT" altLang="fr-FR" b="1" i="1" dirty="0">
                <a:solidFill>
                  <a:schemeClr val="bg1"/>
                </a:solidFill>
              </a:rPr>
              <a:t>ADULTES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F8230B4-B7E7-AC4D-3E82-6143BE92A911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68313" y="1557338"/>
            <a:ext cx="3798887" cy="4751387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it-IT" altLang="fr-FR" sz="2800" dirty="0">
                <a:solidFill>
                  <a:schemeClr val="bg1"/>
                </a:solidFill>
              </a:rPr>
              <a:t>Lecture d</a:t>
            </a:r>
            <a:r>
              <a:rPr lang="it-IT" altLang="it-IT" sz="2800" dirty="0">
                <a:solidFill>
                  <a:schemeClr val="bg1"/>
                </a:solidFill>
              </a:rPr>
              <a:t>’</a:t>
            </a:r>
            <a:r>
              <a:rPr lang="it-IT" altLang="fr-FR" sz="2800" dirty="0">
                <a:solidFill>
                  <a:schemeClr val="bg1"/>
                </a:solidFill>
              </a:rPr>
              <a:t>un vitrail de la cathédrale de Chartres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it-IT" altLang="fr-FR" sz="2800" dirty="0">
                <a:solidFill>
                  <a:schemeClr val="bg1"/>
                </a:solidFill>
              </a:rPr>
              <a:t>Re-découverte des textes de la Nativité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it-IT" altLang="fr-FR" sz="2800" dirty="0">
                <a:solidFill>
                  <a:schemeClr val="bg1"/>
                </a:solidFill>
              </a:rPr>
              <a:t>Lecture chrétienne pour aujourd</a:t>
            </a:r>
            <a:r>
              <a:rPr lang="it-IT" altLang="it-IT" sz="2800" dirty="0">
                <a:solidFill>
                  <a:schemeClr val="bg1"/>
                </a:solidFill>
              </a:rPr>
              <a:t>’</a:t>
            </a:r>
            <a:r>
              <a:rPr lang="it-IT" altLang="fr-FR" sz="2800" dirty="0">
                <a:solidFill>
                  <a:schemeClr val="bg1"/>
                </a:solidFill>
              </a:rPr>
              <a:t>hui</a:t>
            </a:r>
            <a:endParaRPr lang="it-IT" altLang="fr-FR" dirty="0">
              <a:solidFill>
                <a:schemeClr val="bg1"/>
              </a:solidFill>
            </a:endParaRPr>
          </a:p>
        </p:txBody>
      </p:sp>
      <p:pic>
        <p:nvPicPr>
          <p:cNvPr id="5" name="Segnaposto contenuto 5">
            <a:extLst>
              <a:ext uri="{FF2B5EF4-FFF2-40B4-BE49-F238E27FC236}">
                <a16:creationId xmlns:a16="http://schemas.microsoft.com/office/drawing/2014/main" id="{55273573-3CB4-6E54-3944-262464061CA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267200" y="1125486"/>
            <a:ext cx="4629150" cy="4607027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olo 1">
            <a:extLst>
              <a:ext uri="{FF2B5EF4-FFF2-40B4-BE49-F238E27FC236}">
                <a16:creationId xmlns:a16="http://schemas.microsoft.com/office/drawing/2014/main" id="{8A6EED1A-26EC-3E32-43D5-2E4AD3FA07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3850" y="225374"/>
            <a:ext cx="8496300" cy="792163"/>
          </a:xfrm>
          <a:prstGeom prst="rect">
            <a:avLst/>
          </a:prstGeom>
        </p:spPr>
        <p:txBody>
          <a:bodyPr/>
          <a:lstStyle/>
          <a:p>
            <a:r>
              <a:rPr lang="it-IT" altLang="fr-FR" b="1" dirty="0">
                <a:solidFill>
                  <a:schemeClr val="bg1"/>
                </a:solidFill>
              </a:rPr>
              <a:t>FORMATION D</a:t>
            </a:r>
            <a:r>
              <a:rPr lang="it-IT" altLang="it-IT" b="1" dirty="0">
                <a:solidFill>
                  <a:schemeClr val="bg1"/>
                </a:solidFill>
              </a:rPr>
              <a:t>’</a:t>
            </a:r>
            <a:r>
              <a:rPr lang="it-IT" altLang="fr-FR" b="1" dirty="0">
                <a:solidFill>
                  <a:schemeClr val="bg1"/>
                </a:solidFill>
              </a:rPr>
              <a:t>ADULTES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3E833B7-C4DF-1196-E3A1-5698F5BBD1D6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323850" y="1611803"/>
            <a:ext cx="3798887" cy="3078036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it-IT" altLang="fr-FR" sz="2800" dirty="0">
                <a:solidFill>
                  <a:schemeClr val="bg1"/>
                </a:solidFill>
              </a:rPr>
              <a:t>Lecture au plus près</a:t>
            </a:r>
          </a:p>
          <a:p>
            <a:pPr marL="0" indent="0">
              <a:spcBef>
                <a:spcPct val="0"/>
              </a:spcBef>
              <a:buNone/>
            </a:pPr>
            <a:r>
              <a:rPr lang="it-IT" altLang="fr-FR" sz="2800" dirty="0">
                <a:solidFill>
                  <a:schemeClr val="bg1"/>
                </a:solidFill>
              </a:rPr>
              <a:t>et questionnement des récit de l</a:t>
            </a:r>
            <a:r>
              <a:rPr lang="it-IT" altLang="it-IT" sz="2800" dirty="0">
                <a:solidFill>
                  <a:schemeClr val="bg1"/>
                </a:solidFill>
              </a:rPr>
              <a:t>’</a:t>
            </a:r>
            <a:r>
              <a:rPr lang="it-IT" altLang="ja-JP" sz="2800" dirty="0">
                <a:solidFill>
                  <a:schemeClr val="bg1"/>
                </a:solidFill>
              </a:rPr>
              <a:t>Annonciation</a:t>
            </a:r>
          </a:p>
          <a:p>
            <a:pPr marL="0" indent="0">
              <a:spcBef>
                <a:spcPct val="0"/>
              </a:spcBef>
              <a:buNone/>
            </a:pPr>
            <a:r>
              <a:rPr lang="it-IT" altLang="ja-JP" sz="2800" dirty="0">
                <a:solidFill>
                  <a:schemeClr val="bg1"/>
                </a:solidFill>
              </a:rPr>
              <a:t>et de Nativité Rapprochements bibliques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it-IT" altLang="fr-FR" sz="2800" dirty="0">
                <a:solidFill>
                  <a:schemeClr val="bg1"/>
                </a:solidFill>
              </a:rPr>
              <a:t>Lecture chrétienne </a:t>
            </a:r>
            <a:endParaRPr lang="it-IT" altLang="fr-FR" dirty="0">
              <a:solidFill>
                <a:schemeClr val="bg1"/>
              </a:solidFill>
            </a:endParaRPr>
          </a:p>
        </p:txBody>
      </p:sp>
      <p:pic>
        <p:nvPicPr>
          <p:cNvPr id="5" name="Segnaposto contenuto 5">
            <a:extLst>
              <a:ext uri="{FF2B5EF4-FFF2-40B4-BE49-F238E27FC236}">
                <a16:creationId xmlns:a16="http://schemas.microsoft.com/office/drawing/2014/main" id="{4A90D136-8C12-1018-3A81-C5C01C5322C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267200" y="1125486"/>
            <a:ext cx="4629150" cy="4607027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E7614D-917F-AF1A-E2C9-883A332B21D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49775" y="129909"/>
            <a:ext cx="4270375" cy="78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altLang="fr-FR" sz="2500" b="1" dirty="0">
                <a:solidFill>
                  <a:schemeClr val="bg1"/>
                </a:solidFill>
              </a:rPr>
              <a:t>Méditation de Saint-Ambroise</a:t>
            </a:r>
          </a:p>
        </p:txBody>
      </p:sp>
      <p:pic>
        <p:nvPicPr>
          <p:cNvPr id="5" name="Segnaposto immagine 4">
            <a:extLst>
              <a:ext uri="{FF2B5EF4-FFF2-40B4-BE49-F238E27FC236}">
                <a16:creationId xmlns:a16="http://schemas.microsoft.com/office/drawing/2014/main" id="{635F0557-1793-583D-EEDF-28D7C2B15D44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392995">
            <a:off x="333049" y="455504"/>
            <a:ext cx="3999372" cy="3281536"/>
          </a:xfrm>
          <a:prstGeom prst="roundRect">
            <a:avLst>
              <a:gd name="adj" fmla="val 0"/>
            </a:avLst>
          </a:prstGeom>
        </p:spPr>
      </p:pic>
      <p:sp>
        <p:nvSpPr>
          <p:cNvPr id="31746" name="Segnaposto testo 2">
            <a:extLst>
              <a:ext uri="{FF2B5EF4-FFF2-40B4-BE49-F238E27FC236}">
                <a16:creationId xmlns:a16="http://schemas.microsoft.com/office/drawing/2014/main" id="{D7EF9FF9-3254-A401-32BB-DE3F735BFB62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427538" y="1196975"/>
            <a:ext cx="4392612" cy="532765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it-IT" altLang="fr-FR" sz="1600" b="1" dirty="0">
                <a:solidFill>
                  <a:schemeClr val="bg1"/>
                </a:solidFill>
              </a:rPr>
              <a:t>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fr-FR" sz="1600" b="1" dirty="0">
                <a:solidFill>
                  <a:schemeClr val="bg1"/>
                </a:solidFill>
              </a:rPr>
              <a:t>enfant au visage d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homme n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est pas Jésus, mais c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est le visage de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humanité toute entière enfantée par Marie. Marie n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est pas la jeune fille de Palestine devenue mère, mais c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est la femme qui nous a enfantés. Ce vitrail ne représente pas la crèche que vous installez pour Noël dans vos maisons, il s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adresse au monde pour expliquer le destin de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homme créature de Dieu, portée par Marie. Ce que vous avez tendance à oublier aujourd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hui.</a:t>
            </a:r>
          </a:p>
          <a:p>
            <a:pPr algn="just"/>
            <a:r>
              <a:rPr lang="it-IT" altLang="fr-FR" sz="1600" b="1" dirty="0">
                <a:solidFill>
                  <a:schemeClr val="bg1"/>
                </a:solidFill>
              </a:rPr>
              <a:t>Marie ne nous montre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fr-FR" sz="1600" b="1" dirty="0">
                <a:solidFill>
                  <a:schemeClr val="bg1"/>
                </a:solidFill>
              </a:rPr>
              <a:t>enfant Jésus, elle nous montre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humanité qui repose sur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autel du sacrifice, cette humanité sans cesse crucifiée comme Jésus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a été et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est encore chaque jour par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attitude cruelle des hommes envers leurs frères.</a:t>
            </a:r>
          </a:p>
          <a:p>
            <a:pPr algn="just"/>
            <a:r>
              <a:rPr lang="it-IT" altLang="fr-FR" sz="1600" b="1" dirty="0">
                <a:solidFill>
                  <a:schemeClr val="bg1"/>
                </a:solidFill>
              </a:rPr>
              <a:t>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âne représente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obéissance, le bœuf la force et Joseph la sagesse. Les trois règles qui doivent conditionner la vie des hommes sur terre. Le rideau qui s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entrouvre indique le passage obligé pour entrer dans le paradis, royaume de Dieu , Jérusalem céleste.</a:t>
            </a:r>
            <a:endParaRPr lang="it-IT" alt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4D7C25-5CF8-CB96-AC7F-74BF5595D6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01610" y="184229"/>
            <a:ext cx="4025931" cy="78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altLang="fr-FR" sz="2500" dirty="0">
                <a:solidFill>
                  <a:schemeClr val="bg1"/>
                </a:solidFill>
              </a:rPr>
              <a:t>Méditation de Saint-Ambroise</a:t>
            </a:r>
          </a:p>
        </p:txBody>
      </p:sp>
      <p:pic>
        <p:nvPicPr>
          <p:cNvPr id="5" name="Segnaposto immagine 4">
            <a:extLst>
              <a:ext uri="{FF2B5EF4-FFF2-40B4-BE49-F238E27FC236}">
                <a16:creationId xmlns:a16="http://schemas.microsoft.com/office/drawing/2014/main" id="{24BEA79F-09E2-82DD-0B6F-D448E1F3658C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392995">
            <a:off x="404988" y="1371600"/>
            <a:ext cx="3999372" cy="3281536"/>
          </a:xfrm>
          <a:prstGeom prst="roundRect">
            <a:avLst>
              <a:gd name="adj" fmla="val 0"/>
            </a:avLst>
          </a:prstGeom>
        </p:spPr>
      </p:pic>
      <p:sp>
        <p:nvSpPr>
          <p:cNvPr id="32770" name="Segnaposto testo 2">
            <a:extLst>
              <a:ext uri="{FF2B5EF4-FFF2-40B4-BE49-F238E27FC236}">
                <a16:creationId xmlns:a16="http://schemas.microsoft.com/office/drawing/2014/main" id="{DA0D3B74-7A6D-E758-A9F5-EA602FFC28A6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427538" y="1196975"/>
            <a:ext cx="4392612" cy="532765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altLang="fr-FR" sz="1600" b="1" dirty="0">
                <a:solidFill>
                  <a:schemeClr val="bg1"/>
                </a:solidFill>
              </a:rPr>
              <a:t>Les piliers représentent la force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Eglise qui conduit cette humanité vers le Royaume, mais elle est loin d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avoir accompli sa mission. Ce vitrail n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est pas le vitrail de la nativité, mais celui de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incarnation divine qui passe par Marie avec la sagesse de Joseph.</a:t>
            </a:r>
          </a:p>
          <a:p>
            <a:pPr algn="just"/>
            <a:r>
              <a:rPr lang="it-IT" altLang="fr-FR" sz="1600" b="1" dirty="0">
                <a:solidFill>
                  <a:schemeClr val="bg1"/>
                </a:solidFill>
              </a:rPr>
              <a:t>Amen, la crèche de Noël ne doit contenir que Jésus, Marie, Joseph et les bergers signe de la simplicité de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incarnation. Aucune majesté ne doit entourer la scène. Noël n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est pas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origine mais la catéchèse unique de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origine qui est la résurrection. Tout passe et part de la résurrection. Noël est le logos du destin fantastique de celui qui s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incarne chaque jour.</a:t>
            </a:r>
          </a:p>
          <a:p>
            <a:pPr algn="just"/>
            <a:endParaRPr lang="it-IT" altLang="ja-JP" sz="16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it-IT" altLang="fr-FR" sz="1600" b="1" dirty="0">
                <a:solidFill>
                  <a:schemeClr val="bg1"/>
                </a:solidFill>
              </a:rPr>
              <a:t>« C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fr-FR" sz="1600" b="1" dirty="0">
                <a:solidFill>
                  <a:schemeClr val="bg1"/>
                </a:solidFill>
              </a:rPr>
              <a:t>est Noël sur la terre chaque jour </a:t>
            </a:r>
          </a:p>
          <a:p>
            <a:pPr marL="0" indent="0" algn="just">
              <a:buNone/>
            </a:pPr>
            <a:r>
              <a:rPr lang="it-IT" altLang="fr-FR" sz="1600" b="1" dirty="0">
                <a:solidFill>
                  <a:schemeClr val="bg1"/>
                </a:solidFill>
              </a:rPr>
              <a:t>Car Noël O mon frère c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fr-FR" sz="1600" b="1" dirty="0">
                <a:solidFill>
                  <a:schemeClr val="bg1"/>
                </a:solidFill>
              </a:rPr>
              <a:t>est l</a:t>
            </a:r>
            <a:r>
              <a:rPr lang="it-IT" altLang="it-IT" sz="1600" b="1" dirty="0">
                <a:solidFill>
                  <a:schemeClr val="bg1"/>
                </a:solidFill>
              </a:rPr>
              <a:t>’</a:t>
            </a:r>
            <a:r>
              <a:rPr lang="it-IT" altLang="ja-JP" sz="1600" b="1" dirty="0">
                <a:solidFill>
                  <a:schemeClr val="bg1"/>
                </a:solidFill>
              </a:rPr>
              <a:t>Amour.</a:t>
            </a:r>
            <a:r>
              <a:rPr lang="it-IT" altLang="it-IT" sz="1600" b="1" dirty="0">
                <a:solidFill>
                  <a:schemeClr val="bg1"/>
                </a:solidFill>
              </a:rPr>
              <a:t>”</a:t>
            </a:r>
            <a:r>
              <a:rPr lang="it-IT" altLang="ja-JP" sz="1600" b="1" dirty="0">
                <a:solidFill>
                  <a:schemeClr val="bg1"/>
                </a:solidFill>
              </a:rPr>
              <a:t> </a:t>
            </a:r>
            <a:endParaRPr lang="it-IT" alt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FCC157-8430-CE4F-A7B0-F11370BEA64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62209" y="5159688"/>
            <a:ext cx="5547637" cy="123205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bg1"/>
                </a:solidFill>
              </a:rPr>
              <a:t>Réalisation </a:t>
            </a:r>
            <a:r>
              <a:rPr lang="fr-FR" dirty="0" err="1">
                <a:solidFill>
                  <a:schemeClr val="bg1"/>
                </a:solidFill>
              </a:rPr>
              <a:t>Catéchese</a:t>
            </a:r>
            <a:r>
              <a:rPr lang="fr-FR" dirty="0">
                <a:solidFill>
                  <a:schemeClr val="bg1"/>
                </a:solidFill>
              </a:rPr>
              <a:t> Par la Parole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avec les textes du module Habiter 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Collection Porte Parole</a:t>
            </a:r>
          </a:p>
        </p:txBody>
      </p:sp>
      <p:pic>
        <p:nvPicPr>
          <p:cNvPr id="6" name="Image 5" descr="Une image contenant texte, clipart, dessin humoristique, illustration&#10;&#10;Description générée automatiquement">
            <a:extLst>
              <a:ext uri="{FF2B5EF4-FFF2-40B4-BE49-F238E27FC236}">
                <a16:creationId xmlns:a16="http://schemas.microsoft.com/office/drawing/2014/main" id="{B39C069A-2CFD-568E-0174-D59534F1505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059" y="5056576"/>
            <a:ext cx="2601552" cy="143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04756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>
            <a:extLst>
              <a:ext uri="{FF2B5EF4-FFF2-40B4-BE49-F238E27FC236}">
                <a16:creationId xmlns:a16="http://schemas.microsoft.com/office/drawing/2014/main" id="{6148FA14-A031-88E7-9CE4-934FB738A66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2623" y="451101"/>
            <a:ext cx="4533649" cy="1213950"/>
          </a:xfrm>
          <a:prstGeom prst="rect">
            <a:avLst/>
          </a:prstGeom>
        </p:spPr>
        <p:txBody>
          <a:bodyPr/>
          <a:lstStyle/>
          <a:p>
            <a:r>
              <a:rPr lang="it-IT" altLang="fr-FR" b="1" dirty="0">
                <a:solidFill>
                  <a:schemeClr val="bg1"/>
                </a:solidFill>
              </a:rPr>
              <a:t>VISÉES THÉOLOGIQUES</a:t>
            </a:r>
          </a:p>
        </p:txBody>
      </p:sp>
      <p:sp>
        <p:nvSpPr>
          <p:cNvPr id="14338" name="Segnaposto testo 2">
            <a:extLst>
              <a:ext uri="{FF2B5EF4-FFF2-40B4-BE49-F238E27FC236}">
                <a16:creationId xmlns:a16="http://schemas.microsoft.com/office/drawing/2014/main" id="{8B42E3BB-000B-407D-F4E8-C094A0BC558A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69448" y="2250151"/>
            <a:ext cx="3976687" cy="304612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fr-FR" sz="2400" b="1" dirty="0">
                <a:solidFill>
                  <a:schemeClr val="bg1"/>
                </a:solidFill>
              </a:rPr>
              <a:t>Vivre le mystère de l</a:t>
            </a:r>
            <a:r>
              <a:rPr lang="it-IT" altLang="it-IT" sz="2400" b="1" dirty="0">
                <a:solidFill>
                  <a:schemeClr val="bg1"/>
                </a:solidFill>
              </a:rPr>
              <a:t>’</a:t>
            </a:r>
            <a:r>
              <a:rPr lang="it-IT" altLang="ja-JP" sz="2400" b="1" dirty="0">
                <a:solidFill>
                  <a:schemeClr val="bg1"/>
                </a:solidFill>
              </a:rPr>
              <a:t>incarnation</a:t>
            </a:r>
            <a:br>
              <a:rPr lang="it-IT" altLang="ja-JP" sz="2400" b="1" dirty="0">
                <a:solidFill>
                  <a:schemeClr val="bg1"/>
                </a:solidFill>
              </a:rPr>
            </a:br>
            <a:r>
              <a:rPr lang="it-IT" altLang="ja-JP" sz="2400" b="1" dirty="0">
                <a:solidFill>
                  <a:schemeClr val="bg1"/>
                </a:solidFill>
              </a:rPr>
              <a:t>et reconnaître </a:t>
            </a:r>
            <a:br>
              <a:rPr lang="it-IT" altLang="ja-JP" sz="2400" b="1" dirty="0">
                <a:solidFill>
                  <a:schemeClr val="bg1"/>
                </a:solidFill>
              </a:rPr>
            </a:br>
            <a:r>
              <a:rPr lang="it-IT" altLang="ja-JP" sz="2400" b="1" dirty="0">
                <a:solidFill>
                  <a:schemeClr val="bg1"/>
                </a:solidFill>
              </a:rPr>
              <a:t>dans l</a:t>
            </a:r>
            <a:r>
              <a:rPr lang="it-IT" altLang="it-IT" sz="2400" b="1" dirty="0">
                <a:solidFill>
                  <a:schemeClr val="bg1"/>
                </a:solidFill>
              </a:rPr>
              <a:t>’</a:t>
            </a:r>
            <a:r>
              <a:rPr lang="it-IT" altLang="ja-JP" sz="2400" b="1" dirty="0">
                <a:solidFill>
                  <a:schemeClr val="bg1"/>
                </a:solidFill>
              </a:rPr>
              <a:t>enfant de la crèche </a:t>
            </a:r>
            <a:br>
              <a:rPr lang="it-IT" altLang="ja-JP" sz="2400" b="1" dirty="0">
                <a:solidFill>
                  <a:schemeClr val="bg1"/>
                </a:solidFill>
              </a:rPr>
            </a:br>
            <a:r>
              <a:rPr lang="it-IT" altLang="ja-JP" sz="2400" b="1" dirty="0">
                <a:solidFill>
                  <a:schemeClr val="bg1"/>
                </a:solidFill>
              </a:rPr>
              <a:t>le Ressuscité, </a:t>
            </a:r>
            <a:br>
              <a:rPr lang="it-IT" altLang="ja-JP" sz="2400" b="1" dirty="0">
                <a:solidFill>
                  <a:schemeClr val="bg1"/>
                </a:solidFill>
              </a:rPr>
            </a:br>
            <a:r>
              <a:rPr lang="it-IT" altLang="ja-JP" sz="2400" b="1" dirty="0">
                <a:solidFill>
                  <a:schemeClr val="bg1"/>
                </a:solidFill>
              </a:rPr>
              <a:t>Dieu fait homme,</a:t>
            </a:r>
            <a:br>
              <a:rPr lang="it-IT" altLang="ja-JP" sz="2400" b="1" dirty="0">
                <a:solidFill>
                  <a:schemeClr val="bg1"/>
                </a:solidFill>
              </a:rPr>
            </a:br>
            <a:r>
              <a:rPr lang="it-IT" altLang="ja-JP" sz="2400" b="1" dirty="0">
                <a:solidFill>
                  <a:schemeClr val="bg1"/>
                </a:solidFill>
              </a:rPr>
              <a:t>toujours présent aujourd</a:t>
            </a:r>
            <a:r>
              <a:rPr lang="it-IT" altLang="it-IT" sz="2400" b="1" dirty="0">
                <a:solidFill>
                  <a:schemeClr val="bg1"/>
                </a:solidFill>
              </a:rPr>
              <a:t>’</a:t>
            </a:r>
            <a:r>
              <a:rPr lang="it-IT" altLang="ja-JP" sz="2400" b="1" dirty="0">
                <a:solidFill>
                  <a:schemeClr val="bg1"/>
                </a:solidFill>
              </a:rPr>
              <a:t>hui </a:t>
            </a:r>
            <a:br>
              <a:rPr lang="it-IT" altLang="ja-JP" sz="2400" b="1" dirty="0">
                <a:solidFill>
                  <a:schemeClr val="bg1"/>
                </a:solidFill>
              </a:rPr>
            </a:br>
            <a:r>
              <a:rPr lang="it-IT" altLang="ja-JP" sz="2400" b="1" dirty="0">
                <a:solidFill>
                  <a:schemeClr val="bg1"/>
                </a:solidFill>
              </a:rPr>
              <a:t>dans le signe de son pain</a:t>
            </a:r>
            <a:r>
              <a:rPr lang="it-IT" altLang="ja-JP" sz="2400" dirty="0">
                <a:solidFill>
                  <a:schemeClr val="bg1"/>
                </a:solidFill>
              </a:rPr>
              <a:t>.</a:t>
            </a:r>
            <a:endParaRPr lang="it-IT" altLang="fr-FR" sz="2400" dirty="0">
              <a:solidFill>
                <a:schemeClr val="bg1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F7194B5-2736-358F-40E9-BF24249DBE2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2724" y="1944554"/>
            <a:ext cx="3931829" cy="3913038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18C5EC61-8119-6460-C37D-5C5D5AE9A52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9500" y="288925"/>
            <a:ext cx="7726363" cy="1143000"/>
          </a:xfrm>
          <a:prstGeom prst="rect">
            <a:avLst/>
          </a:prstGeom>
        </p:spPr>
        <p:txBody>
          <a:bodyPr/>
          <a:lstStyle/>
          <a:p>
            <a:r>
              <a:rPr lang="it-IT" altLang="fr-FR" b="1" dirty="0">
                <a:solidFill>
                  <a:schemeClr val="bg1"/>
                </a:solidFill>
              </a:rPr>
              <a:t>OBJECTIFS</a:t>
            </a:r>
          </a:p>
        </p:txBody>
      </p:sp>
      <p:sp>
        <p:nvSpPr>
          <p:cNvPr id="16386" name="Segnaposto testo 2">
            <a:extLst>
              <a:ext uri="{FF2B5EF4-FFF2-40B4-BE49-F238E27FC236}">
                <a16:creationId xmlns:a16="http://schemas.microsoft.com/office/drawing/2014/main" id="{33458D44-B55F-C934-0D0C-F33382D28458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69449" y="2101642"/>
            <a:ext cx="3976687" cy="35988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fr-FR" sz="2400" dirty="0">
                <a:solidFill>
                  <a:schemeClr val="bg1"/>
                </a:solidFill>
              </a:rPr>
              <a:t>Préparer Noël.</a:t>
            </a:r>
          </a:p>
          <a:p>
            <a:pPr marL="0" indent="0">
              <a:buNone/>
            </a:pPr>
            <a:r>
              <a:rPr lang="it-IT" altLang="fr-FR" sz="2400" dirty="0">
                <a:solidFill>
                  <a:schemeClr val="bg1"/>
                </a:solidFill>
              </a:rPr>
              <a:t>Approfondir les textes de la Nativité.</a:t>
            </a:r>
          </a:p>
          <a:p>
            <a:pPr marL="0" indent="0">
              <a:buNone/>
            </a:pPr>
            <a:r>
              <a:rPr lang="it-IT" altLang="fr-FR" sz="2400" dirty="0">
                <a:solidFill>
                  <a:schemeClr val="bg1"/>
                </a:solidFill>
              </a:rPr>
              <a:t>Lire ensemble le vitrail de la Nativité de la cathédrale de Chartres.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A80B249-DB12-43C0-36F9-DBFA5C3001B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2724" y="1944554"/>
            <a:ext cx="3931829" cy="3913038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2E1831-ABF4-7D0E-A95D-60157806F69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9500" y="288925"/>
            <a:ext cx="7726363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b="1" dirty="0">
                <a:solidFill>
                  <a:schemeClr val="bg1"/>
                </a:solidFill>
                <a:ea typeface="+mj-ea"/>
              </a:rPr>
              <a:t>LES TEXTES DU NOUVEAU TESTAMENT</a:t>
            </a:r>
          </a:p>
        </p:txBody>
      </p:sp>
      <p:sp>
        <p:nvSpPr>
          <p:cNvPr id="17410" name="Segnaposto testo 2">
            <a:extLst>
              <a:ext uri="{FF2B5EF4-FFF2-40B4-BE49-F238E27FC236}">
                <a16:creationId xmlns:a16="http://schemas.microsoft.com/office/drawing/2014/main" id="{8CB2AC65-6A2B-70CB-429C-91DE8626DD46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829176" y="2464384"/>
            <a:ext cx="3976687" cy="21262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fr-FR" sz="2400" b="1" dirty="0">
                <a:solidFill>
                  <a:schemeClr val="bg1"/>
                </a:solidFill>
              </a:rPr>
              <a:t>Luc 1, 26-38 Annonciation </a:t>
            </a:r>
          </a:p>
          <a:p>
            <a:pPr marL="0" indent="0">
              <a:buNone/>
            </a:pPr>
            <a:r>
              <a:rPr lang="it-IT" altLang="fr-FR" sz="2400" b="1" dirty="0">
                <a:solidFill>
                  <a:schemeClr val="bg1"/>
                </a:solidFill>
              </a:rPr>
              <a:t>Luc 2, 1-14 Les bergers </a:t>
            </a:r>
          </a:p>
          <a:p>
            <a:pPr marL="0" indent="0">
              <a:buNone/>
            </a:pPr>
            <a:r>
              <a:rPr lang="it-IT" altLang="fr-FR" sz="2400" b="1" dirty="0">
                <a:solidFill>
                  <a:schemeClr val="bg1"/>
                </a:solidFill>
              </a:rPr>
              <a:t>Matthieu 2, 1-18 Les mages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6356221-09F8-A490-DB3C-B29A31B0865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6624" y="1808182"/>
            <a:ext cx="3931829" cy="3913038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>
            <a:extLst>
              <a:ext uri="{FF2B5EF4-FFF2-40B4-BE49-F238E27FC236}">
                <a16:creationId xmlns:a16="http://schemas.microsoft.com/office/drawing/2014/main" id="{E9249556-0810-EC25-DAFF-D381C72D8E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3509963" cy="1679575"/>
          </a:xfrm>
          <a:prstGeom prst="rect">
            <a:avLst/>
          </a:prstGeom>
        </p:spPr>
        <p:txBody>
          <a:bodyPr/>
          <a:lstStyle/>
          <a:p>
            <a:r>
              <a:rPr lang="it-IT" altLang="fr-FR" sz="3600" dirty="0">
                <a:solidFill>
                  <a:schemeClr val="bg1"/>
                </a:solidFill>
              </a:rPr>
              <a:t>FÊTES ET SACREMENTS</a:t>
            </a:r>
          </a:p>
        </p:txBody>
      </p:sp>
      <p:pic>
        <p:nvPicPr>
          <p:cNvPr id="18435" name="Segnaposto contenuto 5" descr="eucharistie.jpg">
            <a:extLst>
              <a:ext uri="{FF2B5EF4-FFF2-40B4-BE49-F238E27FC236}">
                <a16:creationId xmlns:a16="http://schemas.microsoft.com/office/drawing/2014/main" id="{325D4EA7-6AD7-DFA7-0070-F0C925A07BD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8831" y="1285875"/>
            <a:ext cx="2781300" cy="4286250"/>
          </a:xfrm>
          <a:prstGeom prst="rect">
            <a:avLst/>
          </a:prstGeom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3A55F1-FAE2-4D33-79A9-B9BAD8C67383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57200" y="2593716"/>
            <a:ext cx="4464050" cy="302963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it-IT" altLang="fr-FR" sz="2800" b="1" dirty="0">
                <a:solidFill>
                  <a:schemeClr val="bg1"/>
                </a:solidFill>
              </a:rPr>
              <a:t>Module particulièrement bien adapté :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fr-FR" sz="2800" dirty="0">
                <a:solidFill>
                  <a:schemeClr val="bg1"/>
                </a:solidFill>
              </a:rPr>
              <a:t>au temps de l</a:t>
            </a:r>
            <a:r>
              <a:rPr lang="it-IT" altLang="it-IT" sz="2800" dirty="0">
                <a:solidFill>
                  <a:schemeClr val="bg1"/>
                </a:solidFill>
              </a:rPr>
              <a:t>’</a:t>
            </a:r>
            <a:r>
              <a:rPr lang="it-IT" altLang="ja-JP" sz="2800" dirty="0">
                <a:solidFill>
                  <a:schemeClr val="bg1"/>
                </a:solidFill>
              </a:rPr>
              <a:t>Avent et de Noël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fr-FR" sz="2800" dirty="0">
                <a:solidFill>
                  <a:schemeClr val="bg1"/>
                </a:solidFill>
              </a:rPr>
              <a:t>à une initiation à l</a:t>
            </a:r>
            <a:r>
              <a:rPr lang="it-IT" altLang="it-IT" sz="2800" dirty="0">
                <a:solidFill>
                  <a:schemeClr val="bg1"/>
                </a:solidFill>
              </a:rPr>
              <a:t>’</a:t>
            </a:r>
            <a:r>
              <a:rPr lang="it-IT" altLang="ja-JP" sz="2800" dirty="0">
                <a:solidFill>
                  <a:schemeClr val="bg1"/>
                </a:solidFill>
              </a:rPr>
              <a:t>Eucharistie et à sa liturgie</a:t>
            </a:r>
            <a:endParaRPr lang="it-IT" altLang="fr-F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>
            <a:extLst>
              <a:ext uri="{FF2B5EF4-FFF2-40B4-BE49-F238E27FC236}">
                <a16:creationId xmlns:a16="http://schemas.microsoft.com/office/drawing/2014/main" id="{1A291566-9D31-74F1-4475-BD0D2AC645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3850" y="692150"/>
            <a:ext cx="2618526" cy="710729"/>
          </a:xfrm>
          <a:prstGeom prst="rect">
            <a:avLst/>
          </a:prstGeom>
        </p:spPr>
        <p:txBody>
          <a:bodyPr/>
          <a:lstStyle/>
          <a:p>
            <a:r>
              <a:rPr lang="it-IT" altLang="fr-FR" dirty="0">
                <a:solidFill>
                  <a:schemeClr val="bg1"/>
                </a:solidFill>
              </a:rPr>
              <a:t>PETITE ENFANCE</a:t>
            </a:r>
          </a:p>
        </p:txBody>
      </p:sp>
      <p:pic>
        <p:nvPicPr>
          <p:cNvPr id="20483" name="Segnaposto contenuto 5">
            <a:extLst>
              <a:ext uri="{FF2B5EF4-FFF2-40B4-BE49-F238E27FC236}">
                <a16:creationId xmlns:a16="http://schemas.microsoft.com/office/drawing/2014/main" id="{1759C7F8-766C-9B53-625B-E76E3743259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91000" y="1156382"/>
            <a:ext cx="4629150" cy="4826135"/>
          </a:xfrm>
          <a:prstGeom prst="rect">
            <a:avLst/>
          </a:prstGeom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9F24D3-B57C-C7BB-B4E2-4494EC7EE17C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323850" y="1844675"/>
            <a:ext cx="3798887" cy="384995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it-IT" altLang="fr-FR" sz="2400" b="1" u="sng" dirty="0">
                <a:solidFill>
                  <a:schemeClr val="bg1"/>
                </a:solidFill>
              </a:rPr>
              <a:t>Activités créatrices :</a:t>
            </a:r>
          </a:p>
          <a:p>
            <a:pPr>
              <a:spcBef>
                <a:spcPct val="0"/>
              </a:spcBef>
            </a:pPr>
            <a:r>
              <a:rPr lang="it-IT" altLang="fr-FR" sz="2400" dirty="0">
                <a:solidFill>
                  <a:schemeClr val="bg1"/>
                </a:solidFill>
              </a:rPr>
              <a:t>Lecture du vitrail</a:t>
            </a:r>
          </a:p>
          <a:p>
            <a:pPr>
              <a:spcBef>
                <a:spcPct val="0"/>
              </a:spcBef>
            </a:pPr>
            <a:r>
              <a:rPr lang="it-IT" altLang="fr-FR" sz="2400" dirty="0">
                <a:solidFill>
                  <a:schemeClr val="bg1"/>
                </a:solidFill>
              </a:rPr>
              <a:t>Réalisation d</a:t>
            </a:r>
            <a:r>
              <a:rPr lang="it-IT" altLang="it-IT" sz="2400" dirty="0">
                <a:solidFill>
                  <a:schemeClr val="bg1"/>
                </a:solidFill>
              </a:rPr>
              <a:t>’</a:t>
            </a:r>
            <a:r>
              <a:rPr lang="it-IT" altLang="fr-FR" sz="2400" dirty="0">
                <a:solidFill>
                  <a:schemeClr val="bg1"/>
                </a:solidFill>
              </a:rPr>
              <a:t>un vitrail</a:t>
            </a:r>
          </a:p>
          <a:p>
            <a:pPr>
              <a:spcBef>
                <a:spcPct val="0"/>
              </a:spcBef>
            </a:pPr>
            <a:r>
              <a:rPr lang="it-IT" altLang="fr-FR" sz="2400" dirty="0">
                <a:solidFill>
                  <a:schemeClr val="bg1"/>
                </a:solidFill>
              </a:rPr>
              <a:t>Puzzle </a:t>
            </a:r>
          </a:p>
          <a:p>
            <a:pPr marL="0" indent="0">
              <a:spcBef>
                <a:spcPct val="0"/>
              </a:spcBef>
              <a:buNone/>
            </a:pPr>
            <a:endParaRPr lang="it-IT" altLang="fr-FR" sz="2400" b="1" u="sng" dirty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it-IT" altLang="fr-FR" sz="2400" b="1" u="sng" dirty="0">
                <a:solidFill>
                  <a:schemeClr val="bg1"/>
                </a:solidFill>
              </a:rPr>
              <a:t>Démarche spirituelle :</a:t>
            </a:r>
          </a:p>
          <a:p>
            <a:pPr marL="0" indent="0">
              <a:spcBef>
                <a:spcPct val="0"/>
              </a:spcBef>
              <a:buNone/>
            </a:pPr>
            <a:r>
              <a:rPr lang="it-IT" altLang="fr-FR" sz="2400" dirty="0">
                <a:solidFill>
                  <a:schemeClr val="bg1"/>
                </a:solidFill>
              </a:rPr>
              <a:t>  Une célébration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it-IT" altLang="fr-FR" dirty="0"/>
          </a:p>
        </p:txBody>
      </p:sp>
      <p:sp>
        <p:nvSpPr>
          <p:cNvPr id="2" name="Titolo 4">
            <a:extLst>
              <a:ext uri="{FF2B5EF4-FFF2-40B4-BE49-F238E27FC236}">
                <a16:creationId xmlns:a16="http://schemas.microsoft.com/office/drawing/2014/main" id="{859C4726-184D-6EFF-9A1B-51209BE0A46C}"/>
              </a:ext>
            </a:extLst>
          </p:cNvPr>
          <p:cNvSpPr txBox="1">
            <a:spLocks/>
          </p:cNvSpPr>
          <p:nvPr/>
        </p:nvSpPr>
        <p:spPr>
          <a:xfrm>
            <a:off x="323850" y="208139"/>
            <a:ext cx="3047057" cy="5136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fr-FR" dirty="0">
                <a:solidFill>
                  <a:schemeClr val="bg1"/>
                </a:solidFill>
              </a:rPr>
              <a:t>Fiches pédagogiques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>
            <a:extLst>
              <a:ext uri="{FF2B5EF4-FFF2-40B4-BE49-F238E27FC236}">
                <a16:creationId xmlns:a16="http://schemas.microsoft.com/office/drawing/2014/main" id="{F8E559CB-347C-860A-8D87-CE177650E20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3850" y="692150"/>
            <a:ext cx="8496300" cy="792163"/>
          </a:xfrm>
          <a:prstGeom prst="rect">
            <a:avLst/>
          </a:prstGeom>
        </p:spPr>
        <p:txBody>
          <a:bodyPr/>
          <a:lstStyle/>
          <a:p>
            <a:r>
              <a:rPr lang="it-IT" altLang="fr-FR" b="1" dirty="0">
                <a:solidFill>
                  <a:schemeClr val="bg1"/>
                </a:solidFill>
              </a:rPr>
              <a:t>ENFANCE</a:t>
            </a:r>
          </a:p>
        </p:txBody>
      </p:sp>
      <p:pic>
        <p:nvPicPr>
          <p:cNvPr id="21507" name="Segnaposto contenuto 5">
            <a:extLst>
              <a:ext uri="{FF2B5EF4-FFF2-40B4-BE49-F238E27FC236}">
                <a16:creationId xmlns:a16="http://schemas.microsoft.com/office/drawing/2014/main" id="{9F2E6BEC-86AB-F809-871F-3A00FF713C7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/>
        </p:blipFill>
        <p:spPr>
          <a:xfrm>
            <a:off x="4191000" y="1219400"/>
            <a:ext cx="4629150" cy="4826135"/>
          </a:xfrm>
          <a:prstGeom prst="rect">
            <a:avLst/>
          </a:prstGeom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0D8492-A6E3-8F01-ABE8-86C9FA5D7B26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323850" y="1844675"/>
            <a:ext cx="3798887" cy="446405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it-IT" altLang="fr-FR" sz="2400" b="1" u="sng" dirty="0">
                <a:solidFill>
                  <a:schemeClr val="bg1"/>
                </a:solidFill>
              </a:rPr>
              <a:t>Activités créatrices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it-IT" altLang="fr-FR" sz="2400" dirty="0">
                <a:solidFill>
                  <a:schemeClr val="bg1"/>
                </a:solidFill>
              </a:rPr>
              <a:t>Questionnement sur les textes de l</a:t>
            </a:r>
            <a:r>
              <a:rPr lang="it-IT" altLang="it-IT" sz="2400" dirty="0">
                <a:solidFill>
                  <a:schemeClr val="bg1"/>
                </a:solidFill>
              </a:rPr>
              <a:t>’</a:t>
            </a:r>
            <a:r>
              <a:rPr lang="it-IT" altLang="ja-JP" sz="2400" dirty="0">
                <a:solidFill>
                  <a:schemeClr val="bg1"/>
                </a:solidFill>
              </a:rPr>
              <a:t>annonciation et de la Nativité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it-IT" altLang="fr-FR" sz="2400" dirty="0">
                <a:solidFill>
                  <a:schemeClr val="bg1"/>
                </a:solidFill>
              </a:rPr>
              <a:t>Lecture d</a:t>
            </a:r>
            <a:r>
              <a:rPr lang="it-IT" altLang="it-IT" sz="2400" dirty="0">
                <a:solidFill>
                  <a:schemeClr val="bg1"/>
                </a:solidFill>
              </a:rPr>
              <a:t>’</a:t>
            </a:r>
            <a:r>
              <a:rPr lang="it-IT" altLang="fr-FR" sz="2400" dirty="0">
                <a:solidFill>
                  <a:schemeClr val="bg1"/>
                </a:solidFill>
              </a:rPr>
              <a:t>un vitrail de la cathédrale de Chartres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it-IT" altLang="fr-FR" sz="2400" b="1" u="sng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it-IT" altLang="fr-FR" sz="2400" b="1" u="sng" dirty="0">
                <a:solidFill>
                  <a:schemeClr val="bg1"/>
                </a:solidFill>
              </a:rPr>
              <a:t>Démarche spirituelle 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it-IT" altLang="fr-FR" sz="2400" dirty="0">
                <a:solidFill>
                  <a:schemeClr val="bg1"/>
                </a:solidFill>
              </a:rPr>
              <a:t>  Une célébration de Noël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it-IT" altLang="fr-FR" sz="2400" dirty="0">
                <a:solidFill>
                  <a:schemeClr val="bg1"/>
                </a:solidFill>
              </a:rPr>
              <a:t>  Veillée de Noël 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it-IT" altLang="fr-FR" sz="2400" dirty="0">
                <a:solidFill>
                  <a:schemeClr val="bg1"/>
                </a:solidFill>
              </a:rPr>
              <a:t>  avec le vitrail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it-IT" altLang="fr-FR" dirty="0"/>
          </a:p>
        </p:txBody>
      </p:sp>
      <p:sp>
        <p:nvSpPr>
          <p:cNvPr id="2" name="Titolo 4">
            <a:extLst>
              <a:ext uri="{FF2B5EF4-FFF2-40B4-BE49-F238E27FC236}">
                <a16:creationId xmlns:a16="http://schemas.microsoft.com/office/drawing/2014/main" id="{47CD407A-71B3-3339-6179-49C294D2167D}"/>
              </a:ext>
            </a:extLst>
          </p:cNvPr>
          <p:cNvSpPr txBox="1">
            <a:spLocks/>
          </p:cNvSpPr>
          <p:nvPr/>
        </p:nvSpPr>
        <p:spPr>
          <a:xfrm>
            <a:off x="323850" y="208139"/>
            <a:ext cx="3047057" cy="5136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fr-FR" b="1" dirty="0">
                <a:solidFill>
                  <a:schemeClr val="bg1"/>
                </a:solidFill>
              </a:rPr>
              <a:t>Fiches pédagogiques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>
            <a:extLst>
              <a:ext uri="{FF2B5EF4-FFF2-40B4-BE49-F238E27FC236}">
                <a16:creationId xmlns:a16="http://schemas.microsoft.com/office/drawing/2014/main" id="{391B0324-FDEC-1F2D-34F5-D4893062621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3850" y="692150"/>
            <a:ext cx="2537045" cy="461451"/>
          </a:xfrm>
          <a:prstGeom prst="rect">
            <a:avLst/>
          </a:prstGeom>
        </p:spPr>
        <p:txBody>
          <a:bodyPr/>
          <a:lstStyle/>
          <a:p>
            <a:r>
              <a:rPr lang="it-IT" altLang="fr-FR" b="1" dirty="0">
                <a:solidFill>
                  <a:schemeClr val="bg1"/>
                </a:solidFill>
              </a:rPr>
              <a:t>Adolescence </a:t>
            </a:r>
          </a:p>
        </p:txBody>
      </p:sp>
      <p:pic>
        <p:nvPicPr>
          <p:cNvPr id="22531" name="Segnaposto contenuto 5">
            <a:extLst>
              <a:ext uri="{FF2B5EF4-FFF2-40B4-BE49-F238E27FC236}">
                <a16:creationId xmlns:a16="http://schemas.microsoft.com/office/drawing/2014/main" id="{95226DB2-86D0-647C-748A-FB2C7596359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/>
        </p:blipFill>
        <p:spPr>
          <a:xfrm>
            <a:off x="4267200" y="1125486"/>
            <a:ext cx="4629150" cy="4607027"/>
          </a:xfrm>
          <a:prstGeom prst="rect">
            <a:avLst/>
          </a:prstGeom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2085EFA-C3FA-37AF-A5D8-1CE270B01D00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323850" y="1548426"/>
            <a:ext cx="3798887" cy="47513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it-IT" altLang="fr-FR" sz="2400" b="1" u="sng" dirty="0">
                <a:solidFill>
                  <a:schemeClr val="bg1"/>
                </a:solidFill>
              </a:rPr>
              <a:t>Catéchèse </a:t>
            </a:r>
          </a:p>
          <a:p>
            <a:pPr>
              <a:spcBef>
                <a:spcPct val="0"/>
              </a:spcBef>
            </a:pPr>
            <a:r>
              <a:rPr lang="it-IT" altLang="fr-FR" sz="2400" dirty="0">
                <a:solidFill>
                  <a:schemeClr val="bg1"/>
                </a:solidFill>
              </a:rPr>
              <a:t>Questionnement sur les textes de l</a:t>
            </a:r>
            <a:r>
              <a:rPr lang="it-IT" altLang="it-IT" sz="2400" dirty="0">
                <a:solidFill>
                  <a:schemeClr val="bg1"/>
                </a:solidFill>
              </a:rPr>
              <a:t>’</a:t>
            </a:r>
            <a:r>
              <a:rPr lang="it-IT" altLang="ja-JP" sz="2400" dirty="0">
                <a:solidFill>
                  <a:schemeClr val="bg1"/>
                </a:solidFill>
              </a:rPr>
              <a:t>annonciation et de la Nativité </a:t>
            </a:r>
          </a:p>
          <a:p>
            <a:pPr>
              <a:spcBef>
                <a:spcPct val="0"/>
              </a:spcBef>
            </a:pPr>
            <a:r>
              <a:rPr lang="it-IT" altLang="fr-FR" sz="2400" dirty="0">
                <a:solidFill>
                  <a:schemeClr val="bg1"/>
                </a:solidFill>
              </a:rPr>
              <a:t>Lecture d</a:t>
            </a:r>
            <a:r>
              <a:rPr lang="it-IT" altLang="it-IT" sz="2400" dirty="0">
                <a:solidFill>
                  <a:schemeClr val="bg1"/>
                </a:solidFill>
              </a:rPr>
              <a:t>’</a:t>
            </a:r>
            <a:r>
              <a:rPr lang="it-IT" altLang="fr-FR" sz="2400" dirty="0">
                <a:solidFill>
                  <a:schemeClr val="bg1"/>
                </a:solidFill>
              </a:rPr>
              <a:t>un vitrail de la cathédrale </a:t>
            </a:r>
          </a:p>
          <a:p>
            <a:pPr>
              <a:spcBef>
                <a:spcPct val="0"/>
              </a:spcBef>
            </a:pPr>
            <a:endParaRPr lang="it-IT" altLang="fr-FR" sz="2400" b="1" u="sng" dirty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it-IT" altLang="fr-FR" sz="2400" b="1" u="sng" dirty="0">
                <a:solidFill>
                  <a:schemeClr val="bg1"/>
                </a:solidFill>
              </a:rPr>
              <a:t>Culture religieuse :</a:t>
            </a:r>
          </a:p>
          <a:p>
            <a:pPr>
              <a:spcBef>
                <a:spcPct val="0"/>
              </a:spcBef>
            </a:pPr>
            <a:r>
              <a:rPr lang="it-IT" altLang="fr-FR" sz="2400" dirty="0">
                <a:solidFill>
                  <a:schemeClr val="bg1"/>
                </a:solidFill>
              </a:rPr>
              <a:t>Recherche iconographique sur le thème de l</a:t>
            </a:r>
            <a:r>
              <a:rPr lang="it-IT" altLang="it-IT" sz="2400" dirty="0">
                <a:solidFill>
                  <a:schemeClr val="bg1"/>
                </a:solidFill>
              </a:rPr>
              <a:t>’</a:t>
            </a:r>
            <a:r>
              <a:rPr lang="it-IT" altLang="ja-JP" sz="2400" dirty="0">
                <a:solidFill>
                  <a:schemeClr val="bg1"/>
                </a:solidFill>
              </a:rPr>
              <a:t>Annonciation , de Noël</a:t>
            </a:r>
          </a:p>
          <a:p>
            <a:pPr>
              <a:spcBef>
                <a:spcPct val="0"/>
              </a:spcBef>
            </a:pPr>
            <a:r>
              <a:rPr lang="it-IT" altLang="fr-FR" sz="2400" dirty="0">
                <a:solidFill>
                  <a:schemeClr val="bg1"/>
                </a:solidFill>
              </a:rPr>
              <a:t>Démarche artistique : littérature, musique, cinéma...</a:t>
            </a:r>
          </a:p>
        </p:txBody>
      </p:sp>
      <p:sp>
        <p:nvSpPr>
          <p:cNvPr id="2" name="Titolo 4">
            <a:extLst>
              <a:ext uri="{FF2B5EF4-FFF2-40B4-BE49-F238E27FC236}">
                <a16:creationId xmlns:a16="http://schemas.microsoft.com/office/drawing/2014/main" id="{4751A432-A8BD-BEFE-8B3F-8FB5B87013DC}"/>
              </a:ext>
            </a:extLst>
          </p:cNvPr>
          <p:cNvSpPr txBox="1">
            <a:spLocks/>
          </p:cNvSpPr>
          <p:nvPr/>
        </p:nvSpPr>
        <p:spPr>
          <a:xfrm>
            <a:off x="323850" y="208139"/>
            <a:ext cx="3047057" cy="5136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fr-FR" b="1" dirty="0">
                <a:solidFill>
                  <a:schemeClr val="bg1"/>
                </a:solidFill>
              </a:rPr>
              <a:t>Fiches pédagogiques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8FD70D-1419-770C-CDA8-C049AC3DD3A7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247651" y="1557338"/>
            <a:ext cx="4019550" cy="475138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it-IT" altLang="fr-FR" sz="2600" b="1" u="sng" dirty="0">
                <a:solidFill>
                  <a:schemeClr val="bg1"/>
                </a:solidFill>
              </a:rPr>
              <a:t>Formation humaine </a:t>
            </a:r>
          </a:p>
          <a:p>
            <a:pPr marL="0" indent="0">
              <a:spcBef>
                <a:spcPct val="0"/>
              </a:spcBef>
              <a:buNone/>
            </a:pPr>
            <a:r>
              <a:rPr lang="it-IT" altLang="fr-FR" sz="2400" dirty="0">
                <a:solidFill>
                  <a:schemeClr val="bg1"/>
                </a:solidFill>
              </a:rPr>
              <a:t>Plusieurs pistes à approfondir : en relation </a:t>
            </a:r>
          </a:p>
          <a:p>
            <a:pPr marL="0" indent="0">
              <a:spcBef>
                <a:spcPct val="0"/>
              </a:spcBef>
              <a:buNone/>
            </a:pPr>
            <a:r>
              <a:rPr lang="it-IT" altLang="fr-FR" sz="2400" dirty="0">
                <a:solidFill>
                  <a:schemeClr val="bg1"/>
                </a:solidFill>
              </a:rPr>
              <a:t>avec le texte de l</a:t>
            </a:r>
            <a:r>
              <a:rPr lang="it-IT" altLang="it-IT" sz="2400" dirty="0">
                <a:solidFill>
                  <a:schemeClr val="bg1"/>
                </a:solidFill>
              </a:rPr>
              <a:t>’</a:t>
            </a:r>
            <a:r>
              <a:rPr lang="it-IT" altLang="ja-JP" sz="2400" dirty="0">
                <a:solidFill>
                  <a:schemeClr val="bg1"/>
                </a:solidFill>
              </a:rPr>
              <a:t>Annonciation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fr-FR" sz="2400" dirty="0">
                <a:solidFill>
                  <a:schemeClr val="bg1"/>
                </a:solidFill>
              </a:rPr>
              <a:t>Partage sur le thème de la famille : mariage, fiançailles, sexualité, naissance…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fr-FR" sz="2400" dirty="0">
                <a:solidFill>
                  <a:schemeClr val="bg1"/>
                </a:solidFill>
              </a:rPr>
              <a:t>sur le thème de la confiance, du service… </a:t>
            </a:r>
          </a:p>
          <a:p>
            <a:pPr marL="0" indent="0">
              <a:spcBef>
                <a:spcPct val="0"/>
              </a:spcBef>
              <a:buNone/>
            </a:pPr>
            <a:r>
              <a:rPr lang="it-IT" altLang="fr-FR" sz="2400" dirty="0">
                <a:solidFill>
                  <a:schemeClr val="bg1"/>
                </a:solidFill>
              </a:rPr>
              <a:t>en relation avec le texte de la Nativité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altLang="fr-FR" sz="2400" dirty="0">
                <a:solidFill>
                  <a:schemeClr val="bg1"/>
                </a:solidFill>
              </a:rPr>
              <a:t>Partage sur thèmes divers à partir des différents personnages du récit.</a:t>
            </a:r>
          </a:p>
        </p:txBody>
      </p:sp>
      <p:sp>
        <p:nvSpPr>
          <p:cNvPr id="2" name="Titolo 4">
            <a:extLst>
              <a:ext uri="{FF2B5EF4-FFF2-40B4-BE49-F238E27FC236}">
                <a16:creationId xmlns:a16="http://schemas.microsoft.com/office/drawing/2014/main" id="{9E1634B4-F82C-EA33-76FD-906278ED1B3B}"/>
              </a:ext>
            </a:extLst>
          </p:cNvPr>
          <p:cNvSpPr txBox="1">
            <a:spLocks/>
          </p:cNvSpPr>
          <p:nvPr/>
        </p:nvSpPr>
        <p:spPr>
          <a:xfrm>
            <a:off x="323850" y="208139"/>
            <a:ext cx="3047057" cy="5136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fr-FR" b="1" dirty="0">
                <a:solidFill>
                  <a:schemeClr val="bg1"/>
                </a:solidFill>
              </a:rPr>
              <a:t>Fiches pédagogiques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5C549AED-F332-F75C-7B7A-32696FDAA1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72789" y="675507"/>
            <a:ext cx="2949178" cy="663524"/>
          </a:xfrm>
          <a:prstGeom prst="rect">
            <a:avLst/>
          </a:prstGeom>
        </p:spPr>
        <p:txBody>
          <a:bodyPr/>
          <a:lstStyle/>
          <a:p>
            <a:r>
              <a:rPr lang="fr-FR" sz="2800" dirty="0">
                <a:solidFill>
                  <a:schemeClr val="bg1"/>
                </a:solidFill>
              </a:rPr>
              <a:t>Adolescence</a:t>
            </a:r>
            <a:r>
              <a:rPr lang="fr-FR" dirty="0"/>
              <a:t> </a:t>
            </a:r>
          </a:p>
        </p:txBody>
      </p:sp>
      <p:pic>
        <p:nvPicPr>
          <p:cNvPr id="7" name="Segnaposto contenuto 5">
            <a:extLst>
              <a:ext uri="{FF2B5EF4-FFF2-40B4-BE49-F238E27FC236}">
                <a16:creationId xmlns:a16="http://schemas.microsoft.com/office/drawing/2014/main" id="{5F94BDD2-D267-34D5-1074-303B2FBBCE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316140" y="1269846"/>
            <a:ext cx="4629150" cy="4607027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658</Words>
  <Application>Microsoft Office PowerPoint</Application>
  <PresentationFormat>Affichage à l'écran (4:3)</PresentationFormat>
  <Paragraphs>74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Thème Office</vt:lpstr>
      <vt:lpstr>HABITER Présentation du module Porte Parole</vt:lpstr>
      <vt:lpstr>VISÉES THÉOLOGIQUES</vt:lpstr>
      <vt:lpstr>OBJECTIFS</vt:lpstr>
      <vt:lpstr>LES TEXTES DU NOUVEAU TESTAMENT</vt:lpstr>
      <vt:lpstr>FÊTES ET SACREMENTS</vt:lpstr>
      <vt:lpstr>PETITE ENFANCE</vt:lpstr>
      <vt:lpstr>ENFANCE</vt:lpstr>
      <vt:lpstr>Adolescence </vt:lpstr>
      <vt:lpstr>Adolescence </vt:lpstr>
      <vt:lpstr>FORMATION D’ADULTES</vt:lpstr>
      <vt:lpstr>FORMATION D’ADULTES</vt:lpstr>
      <vt:lpstr>Méditation de Saint-Ambroise</vt:lpstr>
      <vt:lpstr>Méditation de Saint-Ambroise</vt:lpstr>
      <vt:lpstr>Réalisation Catéchese Par la Parole avec les textes du module Habiter  Collection Porte Parole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2ème module : HABITER</dc:title>
  <dc:creator>Olivier PLICHON</dc:creator>
  <cp:lastModifiedBy>odile theiller</cp:lastModifiedBy>
  <cp:revision>28</cp:revision>
  <dcterms:created xsi:type="dcterms:W3CDTF">2011-10-06T15:27:10Z</dcterms:created>
  <dcterms:modified xsi:type="dcterms:W3CDTF">2023-09-26T07:09:41Z</dcterms:modified>
</cp:coreProperties>
</file>