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03" r:id="rId5"/>
    <p:sldId id="304" r:id="rId6"/>
    <p:sldId id="259" r:id="rId7"/>
    <p:sldId id="260" r:id="rId8"/>
    <p:sldId id="292" r:id="rId9"/>
    <p:sldId id="261" r:id="rId10"/>
    <p:sldId id="305" r:id="rId11"/>
    <p:sldId id="299" r:id="rId12"/>
    <p:sldId id="300" r:id="rId13"/>
    <p:sldId id="302" r:id="rId14"/>
    <p:sldId id="306" r:id="rId15"/>
    <p:sldId id="294" r:id="rId16"/>
    <p:sldId id="295" r:id="rId17"/>
    <p:sldId id="296" r:id="rId18"/>
    <p:sldId id="297" r:id="rId19"/>
    <p:sldId id="307" r:id="rId20"/>
    <p:sldId id="308" r:id="rId21"/>
    <p:sldId id="322" r:id="rId22"/>
    <p:sldId id="313" r:id="rId23"/>
    <p:sldId id="314" r:id="rId24"/>
    <p:sldId id="315" r:id="rId25"/>
    <p:sldId id="316" r:id="rId26"/>
    <p:sldId id="328" r:id="rId27"/>
    <p:sldId id="318" r:id="rId28"/>
    <p:sldId id="323" r:id="rId29"/>
    <p:sldId id="324" r:id="rId30"/>
    <p:sldId id="325" r:id="rId31"/>
    <p:sldId id="326" r:id="rId32"/>
    <p:sldId id="327" r:id="rId33"/>
    <p:sldId id="339" r:id="rId34"/>
    <p:sldId id="330" r:id="rId35"/>
    <p:sldId id="332" r:id="rId36"/>
    <p:sldId id="333" r:id="rId37"/>
    <p:sldId id="334" r:id="rId38"/>
    <p:sldId id="335" r:id="rId39"/>
    <p:sldId id="340" r:id="rId40"/>
    <p:sldId id="346" r:id="rId41"/>
    <p:sldId id="336" r:id="rId42"/>
    <p:sldId id="338" r:id="rId43"/>
    <p:sldId id="342" r:id="rId44"/>
    <p:sldId id="347" r:id="rId45"/>
    <p:sldId id="343" r:id="rId46"/>
    <p:sldId id="345" r:id="rId47"/>
    <p:sldId id="348" r:id="rId48"/>
    <p:sldId id="349" r:id="rId49"/>
    <p:sldId id="353" r:id="rId50"/>
    <p:sldId id="354" r:id="rId51"/>
    <p:sldId id="355" r:id="rId52"/>
    <p:sldId id="357" r:id="rId53"/>
    <p:sldId id="368" r:id="rId54"/>
    <p:sldId id="358" r:id="rId55"/>
    <p:sldId id="359" r:id="rId56"/>
    <p:sldId id="360" r:id="rId57"/>
    <p:sldId id="361" r:id="rId58"/>
    <p:sldId id="362" r:id="rId59"/>
    <p:sldId id="363" r:id="rId60"/>
    <p:sldId id="364" r:id="rId61"/>
    <p:sldId id="365" r:id="rId62"/>
    <p:sldId id="367" r:id="rId63"/>
    <p:sldId id="369" r:id="rId64"/>
    <p:sldId id="370" r:id="rId65"/>
    <p:sldId id="372" r:id="rId66"/>
    <p:sldId id="373" r:id="rId67"/>
    <p:sldId id="374" r:id="rId68"/>
    <p:sldId id="375" r:id="rId69"/>
    <p:sldId id="384" r:id="rId70"/>
    <p:sldId id="380" r:id="rId71"/>
    <p:sldId id="385" r:id="rId72"/>
    <p:sldId id="386" r:id="rId73"/>
    <p:sldId id="390" r:id="rId74"/>
    <p:sldId id="391" r:id="rId75"/>
    <p:sldId id="381" r:id="rId76"/>
    <p:sldId id="383" r:id="rId77"/>
    <p:sldId id="392" r:id="rId78"/>
    <p:sldId id="393" r:id="rId79"/>
    <p:sldId id="388" r:id="rId80"/>
    <p:sldId id="389" r:id="rId81"/>
    <p:sldId id="394" r:id="rId82"/>
    <p:sldId id="395" r:id="rId83"/>
    <p:sldId id="396" r:id="rId84"/>
    <p:sldId id="398" r:id="rId85"/>
    <p:sldId id="399" r:id="rId86"/>
    <p:sldId id="286" r:id="rId8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48" autoAdjust="0"/>
    <p:restoredTop sz="94660"/>
  </p:normalViewPr>
  <p:slideViewPr>
    <p:cSldViewPr snapToGrid="0">
      <p:cViewPr varScale="1">
        <p:scale>
          <a:sx n="112" d="100"/>
          <a:sy n="112" d="100"/>
        </p:scale>
        <p:origin x="14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2F187-AA3F-CF34-B541-DF012976242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ACCEE24-6431-96A0-28E0-70C1E87EF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EC260BC-BF62-C575-DFDF-0FCAE629BD4D}"/>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5" name="Espace réservé du pied de page 4">
            <a:extLst>
              <a:ext uri="{FF2B5EF4-FFF2-40B4-BE49-F238E27FC236}">
                <a16:creationId xmlns:a16="http://schemas.microsoft.com/office/drawing/2014/main" id="{F50231AF-2D73-001A-16FA-A5EDA639A5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6F1DDE-46B9-9C5D-EA7F-E01EA31AFEA8}"/>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9025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9C9501-A7D2-E0B8-5B3D-96DC1716B7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954C38-D899-A876-35D6-E1CB90E4C3B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69CC85-B88A-BBFB-2029-5C21CC334A68}"/>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5" name="Espace réservé du pied de page 4">
            <a:extLst>
              <a:ext uri="{FF2B5EF4-FFF2-40B4-BE49-F238E27FC236}">
                <a16:creationId xmlns:a16="http://schemas.microsoft.com/office/drawing/2014/main" id="{F7120DF9-81AC-AB27-C073-8225F4A7C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3EDA8-186C-FD50-6860-B6DD903B62E1}"/>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42376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EC2A79-C3A1-CCE4-BE0F-6C05A4F819A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B5B8E3-B095-BA96-6B2F-48DDBCA1BD4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4DFB50-59F1-EFEF-57B0-5F89196779EC}"/>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5" name="Espace réservé du pied de page 4">
            <a:extLst>
              <a:ext uri="{FF2B5EF4-FFF2-40B4-BE49-F238E27FC236}">
                <a16:creationId xmlns:a16="http://schemas.microsoft.com/office/drawing/2014/main" id="{B21D255D-3EDB-6481-7E69-6A10DFDF17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C08426-3652-4F33-232D-A0125476517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60483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67131-6A4F-A787-E0D5-D34E6221A9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CF51DE-094A-7E06-5B11-047DFFE0E1D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76AB66-76AD-3579-92F1-9B762AEF9740}"/>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5" name="Espace réservé du pied de page 4">
            <a:extLst>
              <a:ext uri="{FF2B5EF4-FFF2-40B4-BE49-F238E27FC236}">
                <a16:creationId xmlns:a16="http://schemas.microsoft.com/office/drawing/2014/main" id="{F3C8D3A3-C4BB-661C-36C2-014AD06F7B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992A51-37DE-C2D1-B547-EBA600F3D933}"/>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98996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57A827-D7A0-8E5E-85D5-8581313ADBD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A573EA1-1D06-3E7D-E0AF-F069C3A4B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24A5049-16A0-8E2A-AB74-3CC54C3E9BCF}"/>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5" name="Espace réservé du pied de page 4">
            <a:extLst>
              <a:ext uri="{FF2B5EF4-FFF2-40B4-BE49-F238E27FC236}">
                <a16:creationId xmlns:a16="http://schemas.microsoft.com/office/drawing/2014/main" id="{87486D53-92A2-EB33-BFDD-8CE7DC53A7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B93E56-CCA3-4A26-9B02-BB0A0412CACF}"/>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34415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E8CF9-564E-B1DF-D98D-6CA907B06D2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EC857B-0A14-C2BA-7498-68DEA199EE9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69F2A9-EB02-AD55-1EA3-AB493A674AD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6A2D50C-8FD2-8CAA-76C2-973693BB2C88}"/>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6" name="Espace réservé du pied de page 5">
            <a:extLst>
              <a:ext uri="{FF2B5EF4-FFF2-40B4-BE49-F238E27FC236}">
                <a16:creationId xmlns:a16="http://schemas.microsoft.com/office/drawing/2014/main" id="{E6400878-D344-B1AB-9F4A-1709A0B454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A3684C-E001-D0E6-B18A-625461EC285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7619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A1AD5-5207-16B3-2E8F-FF7850BB23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423F478-C6E3-B40D-D6FE-34A430561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1E3CDF9-3F85-94D8-D99F-B523BE477E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AADEA61-B08C-EC0F-A7B6-60054F4E0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58A7A-BCC6-94E0-87AF-B30F6407F7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541D92-2BED-25B2-8C55-79AFB0D25DD2}"/>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8" name="Espace réservé du pied de page 7">
            <a:extLst>
              <a:ext uri="{FF2B5EF4-FFF2-40B4-BE49-F238E27FC236}">
                <a16:creationId xmlns:a16="http://schemas.microsoft.com/office/drawing/2014/main" id="{7C815901-6F4E-132B-D447-B7786C681DE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0E4BE61-DEEA-FB88-4472-F9F97094D2A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82884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AB58A-D45C-0996-FD4C-E373A293F9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2173273-193B-A2EE-5683-9DF540C38E1B}"/>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4" name="Espace réservé du pied de page 3">
            <a:extLst>
              <a:ext uri="{FF2B5EF4-FFF2-40B4-BE49-F238E27FC236}">
                <a16:creationId xmlns:a16="http://schemas.microsoft.com/office/drawing/2014/main" id="{D3060A2A-8A17-8C00-E154-2A9E5F38BD2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398AED9-9D70-A727-90FB-434E25FAC914}"/>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83687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A7F35D-944F-1312-FA61-C4B38974D53F}"/>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3" name="Espace réservé du pied de page 2">
            <a:extLst>
              <a:ext uri="{FF2B5EF4-FFF2-40B4-BE49-F238E27FC236}">
                <a16:creationId xmlns:a16="http://schemas.microsoft.com/office/drawing/2014/main" id="{17FDF9AF-7756-05BD-6884-EB0FD129944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5D4426-E4DA-A0B1-2019-C33305D81F77}"/>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40221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3D9C1-4A5F-5327-0649-97890C24F9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47DF32-5ED3-6E7D-50F4-F3BDC8140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30F447C-7758-0FE7-D784-E05A3A1DC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FEEB70-E0CF-4AFE-EF0B-7BEA90904946}"/>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6" name="Espace réservé du pied de page 5">
            <a:extLst>
              <a:ext uri="{FF2B5EF4-FFF2-40B4-BE49-F238E27FC236}">
                <a16:creationId xmlns:a16="http://schemas.microsoft.com/office/drawing/2014/main" id="{B758751E-3531-E155-B5FD-AB2F34A870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565451-C027-5307-C9D2-5414FD64372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18190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2D2D8-01C5-F383-0E4F-B8F7D9AC12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3D698DC-8D17-581C-8F79-28C15AAC1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0785A5F-3239-ACCC-8695-1CCD92746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477EF4-7FF5-3A49-488D-EA73F5B3814A}"/>
              </a:ext>
            </a:extLst>
          </p:cNvPr>
          <p:cNvSpPr>
            <a:spLocks noGrp="1"/>
          </p:cNvSpPr>
          <p:nvPr>
            <p:ph type="dt" sz="half" idx="10"/>
          </p:nvPr>
        </p:nvSpPr>
        <p:spPr/>
        <p:txBody>
          <a:bodyPr/>
          <a:lstStyle/>
          <a:p>
            <a:fld id="{3CA36F6E-BDE9-4C41-8E61-6128F1CD6806}" type="datetimeFigureOut">
              <a:rPr lang="fr-FR" smtClean="0"/>
              <a:pPr/>
              <a:t>07/12/2022</a:t>
            </a:fld>
            <a:endParaRPr lang="fr-FR"/>
          </a:p>
        </p:txBody>
      </p:sp>
      <p:sp>
        <p:nvSpPr>
          <p:cNvPr id="6" name="Espace réservé du pied de page 5">
            <a:extLst>
              <a:ext uri="{FF2B5EF4-FFF2-40B4-BE49-F238E27FC236}">
                <a16:creationId xmlns:a16="http://schemas.microsoft.com/office/drawing/2014/main" id="{B4032CC7-2376-4985-7A0B-D295663FDC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1EDFE7F-38D4-5B60-F5A7-03EFDD0A4E02}"/>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83143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7CE596-89C5-15EE-B3C4-E4EBE3252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A25DB91-362F-6D66-F2A3-C4185D9504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5ADAA6-3A2F-24F3-74DF-4F3BC2DE3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36F6E-BDE9-4C41-8E61-6128F1CD6806}" type="datetimeFigureOut">
              <a:rPr lang="fr-FR" smtClean="0"/>
              <a:pPr/>
              <a:t>07/12/2022</a:t>
            </a:fld>
            <a:endParaRPr lang="fr-FR"/>
          </a:p>
        </p:txBody>
      </p:sp>
      <p:sp>
        <p:nvSpPr>
          <p:cNvPr id="5" name="Espace réservé du pied de page 4">
            <a:extLst>
              <a:ext uri="{FF2B5EF4-FFF2-40B4-BE49-F238E27FC236}">
                <a16:creationId xmlns:a16="http://schemas.microsoft.com/office/drawing/2014/main" id="{49B74FE1-9801-8BBA-55F6-D1A7269E1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2214F2-188C-8C49-AD7D-19894CCAC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0008A-A0B5-4A2F-AE10-819E4AFD28BB}" type="slidenum">
              <a:rPr lang="fr-FR" smtClean="0"/>
              <a:pPr/>
              <a:t>‹N°›</a:t>
            </a:fld>
            <a:endParaRPr lang="fr-FR"/>
          </a:p>
        </p:txBody>
      </p:sp>
    </p:spTree>
    <p:extLst>
      <p:ext uri="{BB962C8B-B14F-4D97-AF65-F5344CB8AC3E}">
        <p14:creationId xmlns:p14="http://schemas.microsoft.com/office/powerpoint/2010/main" val="327959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catechese-par-la-parole.catholique.fr/collection-04-recevoir#lecture-au-plus-pres-mt-4-1-1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2152EE7-006D-294A-D6AB-A65FAEE7F6F1}"/>
              </a:ext>
            </a:extLst>
          </p:cNvPr>
          <p:cNvSpPr txBox="1"/>
          <p:nvPr/>
        </p:nvSpPr>
        <p:spPr>
          <a:xfrm>
            <a:off x="167666" y="225168"/>
            <a:ext cx="3898918" cy="6494085"/>
          </a:xfrm>
          <a:prstGeom prst="rect">
            <a:avLst/>
          </a:prstGeom>
          <a:noFill/>
          <a:ln w="76200">
            <a:solidFill>
              <a:srgbClr val="7030A0"/>
            </a:solidFill>
          </a:ln>
        </p:spPr>
        <p:txBody>
          <a:bodyPr wrap="square" rtlCol="0">
            <a:spAutoFit/>
          </a:bodyPr>
          <a:lstStyle/>
          <a:p>
            <a:r>
              <a:rPr lang="fr-FR" sz="1600" b="1" dirty="0">
                <a:latin typeface="Times New Roman" panose="02020603050405020304" pitchFamily="18" charset="0"/>
                <a:cs typeface="Times New Roman" panose="02020603050405020304" pitchFamily="18" charset="0"/>
              </a:rPr>
              <a:t>Expressions                          	Diapos</a:t>
            </a:r>
          </a:p>
          <a:p>
            <a:r>
              <a:rPr lang="fr-FR" sz="1600" dirty="0">
                <a:latin typeface="Times New Roman" panose="02020603050405020304" pitchFamily="18" charset="0"/>
                <a:cs typeface="Times New Roman" panose="02020603050405020304" pitchFamily="18" charset="0"/>
              </a:rPr>
              <a:t>Alors                                       	03-04</a:t>
            </a:r>
          </a:p>
          <a:p>
            <a:r>
              <a:rPr lang="fr-FR" sz="1600" dirty="0">
                <a:latin typeface="Times New Roman" panose="02020603050405020304" pitchFamily="18" charset="0"/>
                <a:cs typeface="Times New Roman" panose="02020603050405020304" pitchFamily="18" charset="0"/>
              </a:rPr>
              <a:t>Désert conduit par l’Esprit	05 à0 9</a:t>
            </a:r>
          </a:p>
          <a:p>
            <a:r>
              <a:rPr lang="fr-FR" sz="1600" dirty="0">
                <a:latin typeface="Times New Roman" panose="02020603050405020304" pitchFamily="18" charset="0"/>
                <a:cs typeface="Times New Roman" panose="02020603050405020304" pitchFamily="18" charset="0"/>
              </a:rPr>
              <a:t>Tenté 			10 à 13</a:t>
            </a:r>
          </a:p>
          <a:p>
            <a:r>
              <a:rPr lang="fr-FR" sz="1600" dirty="0">
                <a:latin typeface="Times New Roman" panose="02020603050405020304" pitchFamily="18" charset="0"/>
                <a:cs typeface="Times New Roman" panose="02020603050405020304" pitchFamily="18" charset="0"/>
              </a:rPr>
              <a:t>Diable			14 à 18</a:t>
            </a:r>
          </a:p>
          <a:p>
            <a:r>
              <a:rPr lang="fr-FR" sz="1600" dirty="0">
                <a:latin typeface="Times New Roman" panose="02020603050405020304" pitchFamily="18" charset="0"/>
                <a:cs typeface="Times New Roman" panose="02020603050405020304" pitchFamily="18" charset="0"/>
              </a:rPr>
              <a:t>Jeûne 			19 à 21 </a:t>
            </a:r>
          </a:p>
          <a:p>
            <a:r>
              <a:rPr lang="fr-FR" sz="1600" dirty="0">
                <a:latin typeface="Times New Roman" panose="02020603050405020304" pitchFamily="18" charset="0"/>
                <a:cs typeface="Times New Roman" panose="02020603050405020304" pitchFamily="18" charset="0"/>
              </a:rPr>
              <a:t>Quarante 			22 à 25 </a:t>
            </a:r>
          </a:p>
          <a:p>
            <a:r>
              <a:rPr lang="fr-FR" sz="1600" dirty="0">
                <a:latin typeface="Times New Roman" panose="02020603050405020304" pitchFamily="18" charset="0"/>
                <a:cs typeface="Times New Roman" panose="02020603050405020304" pitchFamily="18" charset="0"/>
              </a:rPr>
              <a:t>Faim			26 à 27</a:t>
            </a:r>
          </a:p>
          <a:p>
            <a:r>
              <a:rPr lang="fr-FR" sz="1600" dirty="0">
                <a:latin typeface="Times New Roman" panose="02020603050405020304" pitchFamily="18" charset="0"/>
                <a:cs typeface="Times New Roman" panose="02020603050405020304" pitchFamily="18" charset="0"/>
              </a:rPr>
              <a:t>Fils de Dieu 		28 à 32 </a:t>
            </a:r>
          </a:p>
          <a:p>
            <a:r>
              <a:rPr lang="fr-FR" sz="1600" dirty="0">
                <a:latin typeface="Times New Roman" panose="02020603050405020304" pitchFamily="18" charset="0"/>
                <a:cs typeface="Times New Roman" panose="02020603050405020304" pitchFamily="18" charset="0"/>
              </a:rPr>
              <a:t>Pain 			33 à 36 </a:t>
            </a:r>
          </a:p>
          <a:p>
            <a:r>
              <a:rPr lang="fr-FR" sz="1600" dirty="0">
                <a:latin typeface="Times New Roman" panose="02020603050405020304" pitchFamily="18" charset="0"/>
                <a:cs typeface="Times New Roman" panose="02020603050405020304" pitchFamily="18" charset="0"/>
              </a:rPr>
              <a:t>Il est écrit 			37 à 38</a:t>
            </a:r>
          </a:p>
          <a:p>
            <a:r>
              <a:rPr lang="fr-FR" sz="1600" dirty="0">
                <a:latin typeface="Times New Roman" panose="02020603050405020304" pitchFamily="18" charset="0"/>
                <a:cs typeface="Times New Roman" panose="02020603050405020304" pitchFamily="18" charset="0"/>
              </a:rPr>
              <a:t>Pain Parole 		39 à 42 </a:t>
            </a:r>
          </a:p>
          <a:p>
            <a:r>
              <a:rPr lang="fr-FR" sz="1600" dirty="0">
                <a:latin typeface="Times New Roman" panose="02020603050405020304" pitchFamily="18" charset="0"/>
                <a:cs typeface="Times New Roman" panose="02020603050405020304" pitchFamily="18" charset="0"/>
              </a:rPr>
              <a:t>Temple 			43 à 46 </a:t>
            </a:r>
          </a:p>
          <a:p>
            <a:r>
              <a:rPr lang="fr-FR" sz="1600" dirty="0">
                <a:latin typeface="Times New Roman" panose="02020603050405020304" pitchFamily="18" charset="0"/>
                <a:cs typeface="Times New Roman" panose="02020603050405020304" pitchFamily="18" charset="0"/>
              </a:rPr>
              <a:t>Jette-toi en bas 		47 à 48</a:t>
            </a:r>
          </a:p>
          <a:p>
            <a:r>
              <a:rPr lang="fr-FR" sz="1600" dirty="0">
                <a:latin typeface="Times New Roman" panose="02020603050405020304" pitchFamily="18" charset="0"/>
                <a:cs typeface="Times New Roman" panose="02020603050405020304" pitchFamily="18" charset="0"/>
              </a:rPr>
              <a:t>Porter sur les mains 		49 à 52</a:t>
            </a:r>
          </a:p>
          <a:p>
            <a:r>
              <a:rPr lang="fr-FR" sz="1600" dirty="0">
                <a:latin typeface="Times New Roman" panose="02020603050405020304" pitchFamily="18" charset="0"/>
                <a:cs typeface="Times New Roman" panose="02020603050405020304" pitchFamily="18" charset="0"/>
              </a:rPr>
              <a:t>Il est encore écrit 		53</a:t>
            </a:r>
          </a:p>
          <a:p>
            <a:r>
              <a:rPr lang="fr-FR" sz="1600" dirty="0">
                <a:latin typeface="Times New Roman" panose="02020603050405020304" pitchFamily="18" charset="0"/>
                <a:cs typeface="Times New Roman" panose="02020603050405020304" pitchFamily="18" charset="0"/>
              </a:rPr>
              <a:t>Mettre Dieu à l’épreuve 	54 à 58 </a:t>
            </a:r>
          </a:p>
          <a:p>
            <a:r>
              <a:rPr lang="fr-FR" sz="1600" dirty="0">
                <a:latin typeface="Times New Roman" panose="02020603050405020304" pitchFamily="18" charset="0"/>
                <a:cs typeface="Times New Roman" panose="02020603050405020304" pitchFamily="18" charset="0"/>
              </a:rPr>
              <a:t>Montagne 			59 à 62 </a:t>
            </a:r>
          </a:p>
          <a:p>
            <a:r>
              <a:rPr lang="fr-FR" sz="1600" dirty="0">
                <a:latin typeface="Times New Roman" panose="02020603050405020304" pitchFamily="18" charset="0"/>
                <a:cs typeface="Times New Roman" panose="02020603050405020304" pitchFamily="18" charset="0"/>
              </a:rPr>
              <a:t>Royaumes du monde 		63 à 66 </a:t>
            </a:r>
          </a:p>
          <a:p>
            <a:r>
              <a:rPr lang="fr-FR" sz="1600" dirty="0">
                <a:latin typeface="Times New Roman" panose="02020603050405020304" pitchFamily="18" charset="0"/>
                <a:cs typeface="Times New Roman" panose="02020603050405020304" pitchFamily="18" charset="0"/>
              </a:rPr>
              <a:t>Je te les donnerai 		67 à 68 </a:t>
            </a:r>
          </a:p>
          <a:p>
            <a:r>
              <a:rPr lang="fr-FR" sz="1600" dirty="0">
                <a:latin typeface="Times New Roman" panose="02020603050405020304" pitchFamily="18" charset="0"/>
                <a:cs typeface="Times New Roman" panose="02020603050405020304" pitchFamily="18" charset="0"/>
              </a:rPr>
              <a:t>Se prosterner devant le diable 	69 à 70</a:t>
            </a:r>
          </a:p>
          <a:p>
            <a:r>
              <a:rPr lang="fr-FR" sz="1600" dirty="0">
                <a:latin typeface="Times New Roman" panose="02020603050405020304" pitchFamily="18" charset="0"/>
                <a:cs typeface="Times New Roman" panose="02020603050405020304" pitchFamily="18" charset="0"/>
              </a:rPr>
              <a:t>Arrière Satan 		71 à 72</a:t>
            </a:r>
          </a:p>
          <a:p>
            <a:r>
              <a:rPr lang="fr-FR" sz="1600" dirty="0">
                <a:latin typeface="Times New Roman" panose="02020603050405020304" pitchFamily="18" charset="0"/>
                <a:cs typeface="Times New Roman" panose="02020603050405020304" pitchFamily="18" charset="0"/>
              </a:rPr>
              <a:t>Adorer le Seigneur 		73 à 46</a:t>
            </a:r>
          </a:p>
          <a:p>
            <a:r>
              <a:rPr lang="fr-FR" sz="1600" dirty="0">
                <a:latin typeface="Times New Roman" panose="02020603050405020304" pitchFamily="18" charset="0"/>
                <a:cs typeface="Times New Roman" panose="02020603050405020304" pitchFamily="18" charset="0"/>
              </a:rPr>
              <a:t>Le diable le quitte 		77 à 80</a:t>
            </a:r>
          </a:p>
          <a:p>
            <a:r>
              <a:rPr lang="fr-FR" sz="1600" dirty="0">
                <a:latin typeface="Times New Roman" panose="02020603050405020304" pitchFamily="18" charset="0"/>
                <a:cs typeface="Times New Roman" panose="02020603050405020304" pitchFamily="18" charset="0"/>
              </a:rPr>
              <a:t>Les anges le servaient 	81 à 84</a:t>
            </a:r>
          </a:p>
          <a:p>
            <a:r>
              <a:rPr lang="fr-FR" sz="1600" dirty="0">
                <a:latin typeface="Times New Roman" panose="02020603050405020304" pitchFamily="18" charset="0"/>
                <a:cs typeface="Times New Roman" panose="02020603050405020304" pitchFamily="18" charset="0"/>
              </a:rPr>
              <a:t>Synthèse 			85</a:t>
            </a:r>
            <a:endParaRPr lang="fr-FR"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1E8427EB-DFB6-87B8-B926-C77F2998727E}"/>
              </a:ext>
            </a:extLst>
          </p:cNvPr>
          <p:cNvSpPr txBox="1"/>
          <p:nvPr/>
        </p:nvSpPr>
        <p:spPr>
          <a:xfrm>
            <a:off x="4448912" y="2872045"/>
            <a:ext cx="4558937" cy="923330"/>
          </a:xfrm>
          <a:prstGeom prst="rect">
            <a:avLst/>
          </a:prstGeom>
          <a:noFill/>
          <a:ln>
            <a:solidFill>
              <a:srgbClr val="7030A0"/>
            </a:solidFill>
          </a:ln>
        </p:spPr>
        <p:txBody>
          <a:bodyPr wrap="square">
            <a:spAutoFit/>
          </a:bodyPr>
          <a:lstStyle/>
          <a:p>
            <a:pPr marL="0" marR="0" lvl="0" indent="0" algn="l" rtl="0">
              <a:lnSpc>
                <a:spcPct val="100000"/>
              </a:lnSpc>
              <a:spcBef>
                <a:spcPts val="0"/>
              </a:spcBef>
              <a:spcAft>
                <a:spcPts val="0"/>
              </a:spcAft>
              <a:buClr>
                <a:srgbClr val="000000"/>
              </a:buClr>
              <a:buSzPts val="1800"/>
              <a:buFont typeface="Times New Roman"/>
              <a:buNone/>
            </a:pPr>
            <a:r>
              <a:rPr lang="fr-FR" sz="1800" b="1" i="0" u="none" strike="noStrike" cap="none" dirty="0">
                <a:solidFill>
                  <a:srgbClr val="000000"/>
                </a:solidFill>
                <a:latin typeface="Times New Roman"/>
                <a:ea typeface="Times New Roman"/>
                <a:cs typeface="Times New Roman"/>
                <a:sym typeface="Times New Roman"/>
              </a:rPr>
              <a:t>Choisir</a:t>
            </a:r>
            <a:r>
              <a:rPr lang="fr-FR" b="1" dirty="0">
                <a:sym typeface="Times New Roman"/>
              </a:rPr>
              <a:t> </a:t>
            </a:r>
            <a:r>
              <a:rPr lang="fr-FR" sz="1800" b="0" i="0" u="none" strike="noStrike" cap="none" dirty="0">
                <a:solidFill>
                  <a:srgbClr val="000000"/>
                </a:solidFill>
                <a:latin typeface="Times New Roman"/>
                <a:ea typeface="Times New Roman"/>
                <a:cs typeface="Times New Roman"/>
                <a:sym typeface="Times New Roman"/>
              </a:rPr>
              <a:t>parmi cette liste de 24 expressions, </a:t>
            </a:r>
            <a:endParaRPr lang="fr-FR" dirty="0"/>
          </a:p>
          <a:p>
            <a:pPr marL="0" marR="0" lvl="0" indent="0" algn="l" rtl="0">
              <a:lnSpc>
                <a:spcPct val="100000"/>
              </a:lnSpc>
              <a:spcBef>
                <a:spcPts val="0"/>
              </a:spcBef>
              <a:spcAft>
                <a:spcPts val="0"/>
              </a:spcAft>
              <a:buClr>
                <a:srgbClr val="000000"/>
              </a:buClr>
              <a:buSzPts val="1800"/>
              <a:buFont typeface="Times New Roman"/>
              <a:buNone/>
            </a:pPr>
            <a:r>
              <a:rPr lang="fr-FR" sz="1800" b="0" i="0" u="none" strike="noStrike" cap="none" dirty="0">
                <a:solidFill>
                  <a:srgbClr val="000000"/>
                </a:solidFill>
                <a:latin typeface="Times New Roman"/>
                <a:ea typeface="Times New Roman"/>
                <a:cs typeface="Times New Roman"/>
                <a:sym typeface="Times New Roman"/>
              </a:rPr>
              <a:t>celles qui posent question, qui interpellent…</a:t>
            </a:r>
          </a:p>
          <a:p>
            <a:pPr marL="0" marR="0" lvl="0" indent="0" algn="l" rtl="0">
              <a:lnSpc>
                <a:spcPct val="100000"/>
              </a:lnSpc>
              <a:spcBef>
                <a:spcPts val="0"/>
              </a:spcBef>
              <a:spcAft>
                <a:spcPts val="0"/>
              </a:spcAft>
              <a:buClr>
                <a:srgbClr val="000000"/>
              </a:buClr>
              <a:buSzPts val="1800"/>
              <a:buFont typeface="Times New Roman"/>
              <a:buNone/>
            </a:pPr>
            <a:r>
              <a:rPr lang="fr-FR" dirty="0">
                <a:solidFill>
                  <a:srgbClr val="000000"/>
                </a:solidFill>
                <a:latin typeface="Times New Roman"/>
                <a:cs typeface="Times New Roman"/>
                <a:sym typeface="Times New Roman"/>
              </a:rPr>
              <a:t>Voir </a:t>
            </a:r>
            <a:r>
              <a:rPr lang="fr-FR" dirty="0">
                <a:solidFill>
                  <a:srgbClr val="000000"/>
                </a:solidFill>
                <a:latin typeface="Times New Roman"/>
                <a:cs typeface="Times New Roman"/>
                <a:sym typeface="Times New Roman"/>
                <a:hlinkClick r:id="rId2"/>
              </a:rPr>
              <a:t>page Adultes Lecture au plus près</a:t>
            </a:r>
            <a:endParaRPr lang="fr-FR" dirty="0"/>
          </a:p>
        </p:txBody>
      </p:sp>
      <p:sp>
        <p:nvSpPr>
          <p:cNvPr id="9" name="Google Shape;91;p1">
            <a:extLst>
              <a:ext uri="{FF2B5EF4-FFF2-40B4-BE49-F238E27FC236}">
                <a16:creationId xmlns:a16="http://schemas.microsoft.com/office/drawing/2014/main" id="{4133946F-51BD-5504-EA90-6C8A6B1F1152}"/>
              </a:ext>
            </a:extLst>
          </p:cNvPr>
          <p:cNvSpPr/>
          <p:nvPr/>
        </p:nvSpPr>
        <p:spPr>
          <a:xfrm>
            <a:off x="6344024" y="4275801"/>
            <a:ext cx="5327650" cy="2308324"/>
          </a:xfrm>
          <a:prstGeom prst="rect">
            <a:avLst/>
          </a:prstGeom>
          <a:noFill/>
          <a:ln>
            <a:solidFill>
              <a:srgbClr val="7030A0"/>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rtl="0">
              <a:spcBef>
                <a:spcPts val="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Pour chaque expression importante du texte, 4 diapos : </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Bleue : le verset</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Rouge : des questions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Verte : des rapprochements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Jaune : vers des sens possibles</a:t>
            </a:r>
            <a:endParaRPr dirty="0"/>
          </a:p>
          <a:p>
            <a:pPr marL="342900" marR="0" lvl="0" indent="-342900" algn="l" rtl="0">
              <a:spcBef>
                <a:spcPts val="36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Après chaque diapo, l’animateur donne la parole, reformule, questionne… </a:t>
            </a:r>
            <a:endParaRPr dirty="0"/>
          </a:p>
        </p:txBody>
      </p:sp>
      <p:sp>
        <p:nvSpPr>
          <p:cNvPr id="13" name="ZoneTexte 12">
            <a:extLst>
              <a:ext uri="{FF2B5EF4-FFF2-40B4-BE49-F238E27FC236}">
                <a16:creationId xmlns:a16="http://schemas.microsoft.com/office/drawing/2014/main" id="{ACDBF1B9-FEBE-22B7-C954-446BECFE3655}"/>
              </a:ext>
            </a:extLst>
          </p:cNvPr>
          <p:cNvSpPr txBox="1"/>
          <p:nvPr/>
        </p:nvSpPr>
        <p:spPr>
          <a:xfrm>
            <a:off x="3609028" y="502481"/>
            <a:ext cx="6094428" cy="800219"/>
          </a:xfrm>
          <a:prstGeom prst="rect">
            <a:avLst/>
          </a:prstGeom>
          <a:noFill/>
        </p:spPr>
        <p:txBody>
          <a:bodyPr wrap="square">
            <a:spAutoFit/>
          </a:bodyPr>
          <a:lstStyle/>
          <a:p>
            <a:pPr marL="0" marR="0" lvl="0" indent="0" algn="ctr" rtl="0">
              <a:spcBef>
                <a:spcPts val="0"/>
              </a:spcBef>
              <a:spcAft>
                <a:spcPts val="0"/>
              </a:spcAft>
              <a:buNone/>
            </a:pPr>
            <a:r>
              <a:rPr lang="fr-FR" sz="2800" b="1" i="0" u="none" strike="noStrike" cap="none" dirty="0">
                <a:solidFill>
                  <a:schemeClr val="dk1"/>
                </a:solidFill>
                <a:latin typeface="Calibri"/>
                <a:ea typeface="Calibri"/>
                <a:cs typeface="Calibri"/>
                <a:sym typeface="Calibri"/>
              </a:rPr>
              <a:t>Diaporama </a:t>
            </a:r>
            <a:r>
              <a:rPr lang="fr-FR" sz="2800" b="1" dirty="0">
                <a:solidFill>
                  <a:schemeClr val="dk1"/>
                </a:solidFill>
                <a:latin typeface="Calibri"/>
                <a:ea typeface="Calibri"/>
                <a:cs typeface="Calibri"/>
                <a:sym typeface="Calibri"/>
              </a:rPr>
              <a:t>Adultes</a:t>
            </a:r>
          </a:p>
          <a:p>
            <a:pPr marL="0" marR="0" lvl="0" indent="0" algn="ctr" rtl="0">
              <a:spcBef>
                <a:spcPts val="0"/>
              </a:spcBef>
              <a:spcAft>
                <a:spcPts val="0"/>
              </a:spcAft>
              <a:buNone/>
            </a:pPr>
            <a:r>
              <a:rPr lang="fr-FR" sz="1800" b="0" i="0" u="none" strike="noStrike" cap="none" dirty="0">
                <a:solidFill>
                  <a:schemeClr val="dk1"/>
                </a:solidFill>
                <a:latin typeface="Times New Roman"/>
                <a:ea typeface="Times New Roman"/>
                <a:cs typeface="Times New Roman"/>
                <a:sym typeface="Times New Roman"/>
              </a:rPr>
              <a:t>Matthieu 4, 1-11 Tentations de Jésus</a:t>
            </a:r>
            <a:endParaRPr lang="fr-FR" sz="1050" b="0" i="0" u="none" strike="noStrike" cap="none" dirty="0">
              <a:solidFill>
                <a:schemeClr val="dk1"/>
              </a:solidFill>
              <a:latin typeface="Times New Roman"/>
              <a:ea typeface="Times New Roman"/>
              <a:cs typeface="Times New Roman"/>
              <a:sym typeface="Times New Roman"/>
            </a:endParaRPr>
          </a:p>
        </p:txBody>
      </p:sp>
      <p:pic>
        <p:nvPicPr>
          <p:cNvPr id="6" name="Image 5" descr="Tentations évangéliaire Grand-Saint-Martin 13è.JPG"/>
          <p:cNvPicPr>
            <a:picLocks noChangeAspect="1"/>
          </p:cNvPicPr>
          <p:nvPr/>
        </p:nvPicPr>
        <p:blipFill>
          <a:blip r:embed="rId3" cstate="print"/>
          <a:stretch>
            <a:fillRect/>
          </a:stretch>
        </p:blipFill>
        <p:spPr>
          <a:xfrm>
            <a:off x="9390177" y="430632"/>
            <a:ext cx="2336169" cy="3696987"/>
          </a:xfrm>
          <a:prstGeom prst="rect">
            <a:avLst/>
          </a:prstGeom>
        </p:spPr>
      </p:pic>
    </p:spTree>
    <p:extLst>
      <p:ext uri="{BB962C8B-B14F-4D97-AF65-F5344CB8AC3E}">
        <p14:creationId xmlns:p14="http://schemas.microsoft.com/office/powerpoint/2010/main" val="375437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556792" y="1699021"/>
            <a:ext cx="6254472" cy="25764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zh-CN" sz="3600" b="1" dirty="0">
                <a:solidFill>
                  <a:srgbClr val="BF2329"/>
                </a:solidFill>
                <a:latin typeface="Arial" pitchFamily="34" charset="0"/>
                <a:ea typeface="Times New Roman" pitchFamily="18" charset="0"/>
                <a:cs typeface="Arial" pitchFamily="34" charset="0"/>
              </a:rPr>
              <a:t>01</a:t>
            </a:r>
            <a:r>
              <a:rPr lang="fr-FR" altLang="zh-CN" sz="3600" dirty="0">
                <a:solidFill>
                  <a:srgbClr val="333333"/>
                </a:solidFill>
                <a:latin typeface="Arial" pitchFamily="34" charset="0"/>
                <a:ea typeface="Times New Roman" pitchFamily="18" charset="0"/>
                <a:cs typeface="Arial" pitchFamily="34" charset="0"/>
              </a:rPr>
              <a:t> </a:t>
            </a:r>
            <a:r>
              <a:rPr lang="fr-FR" altLang="zh-CN" sz="3600" dirty="0">
                <a:solidFill>
                  <a:schemeClr val="tx1"/>
                </a:solidFill>
                <a:latin typeface="Arial" pitchFamily="34" charset="0"/>
                <a:ea typeface="Times New Roman" pitchFamily="18" charset="0"/>
                <a:cs typeface="Arial" pitchFamily="34" charset="0"/>
              </a:rPr>
              <a:t>Alors</a:t>
            </a:r>
            <a:r>
              <a:rPr lang="fr-FR" altLang="zh-CN" sz="3600" dirty="0">
                <a:solidFill>
                  <a:srgbClr val="FF0000"/>
                </a:solidFill>
                <a:latin typeface="Arial" pitchFamily="34" charset="0"/>
                <a:ea typeface="Times New Roman" pitchFamily="18" charset="0"/>
                <a:cs typeface="Arial" pitchFamily="34" charset="0"/>
              </a:rPr>
              <a:t> </a:t>
            </a:r>
            <a:r>
              <a:rPr lang="fr-FR" altLang="zh-CN" sz="3600" dirty="0">
                <a:solidFill>
                  <a:srgbClr val="333333"/>
                </a:solidFill>
                <a:latin typeface="Arial" pitchFamily="34" charset="0"/>
                <a:ea typeface="Times New Roman" pitchFamily="18" charset="0"/>
                <a:cs typeface="Arial" pitchFamily="34" charset="0"/>
              </a:rPr>
              <a:t>Jésus </a:t>
            </a:r>
            <a:r>
              <a:rPr lang="fr-FR" altLang="zh-CN" sz="3600" dirty="0">
                <a:solidFill>
                  <a:schemeClr val="tx1"/>
                </a:solidFill>
                <a:latin typeface="Arial" pitchFamily="34" charset="0"/>
                <a:ea typeface="Times New Roman" pitchFamily="18" charset="0"/>
                <a:cs typeface="Arial" pitchFamily="34" charset="0"/>
              </a:rPr>
              <a:t>fut conduit </a:t>
            </a:r>
          </a:p>
          <a:p>
            <a:pPr lvl="0" eaLnBrk="0" fontAlgn="base" hangingPunct="0">
              <a:spcBef>
                <a:spcPct val="0"/>
              </a:spcBef>
              <a:spcAft>
                <a:spcPct val="0"/>
              </a:spcAft>
            </a:pPr>
            <a:r>
              <a:rPr lang="fr-FR" altLang="zh-CN" sz="3600" dirty="0">
                <a:solidFill>
                  <a:schemeClr val="tx1"/>
                </a:solidFill>
                <a:latin typeface="Arial" pitchFamily="34" charset="0"/>
                <a:ea typeface="Times New Roman" pitchFamily="18" charset="0"/>
                <a:cs typeface="Arial" pitchFamily="34" charset="0"/>
              </a:rPr>
              <a:t>au désert par l’Esprit </a:t>
            </a:r>
          </a:p>
          <a:p>
            <a:pPr lvl="0" eaLnBrk="0" fontAlgn="base" hangingPunct="0">
              <a:spcBef>
                <a:spcPct val="0"/>
              </a:spcBef>
              <a:spcAft>
                <a:spcPct val="0"/>
              </a:spcAft>
            </a:pPr>
            <a:r>
              <a:rPr lang="fr-FR" altLang="zh-CN" sz="3600" dirty="0">
                <a:solidFill>
                  <a:srgbClr val="FF0000"/>
                </a:solidFill>
                <a:latin typeface="Arial" pitchFamily="34" charset="0"/>
                <a:ea typeface="Times New Roman" pitchFamily="18" charset="0"/>
                <a:cs typeface="Arial" pitchFamily="34" charset="0"/>
              </a:rPr>
              <a:t>pour être tenté </a:t>
            </a:r>
            <a:r>
              <a:rPr lang="fr-FR" altLang="zh-CN" sz="3600" dirty="0">
                <a:solidFill>
                  <a:srgbClr val="333333"/>
                </a:solidFill>
                <a:latin typeface="Arial" pitchFamily="34" charset="0"/>
                <a:ea typeface="Times New Roman" pitchFamily="18" charset="0"/>
                <a:cs typeface="Arial" pitchFamily="34" charset="0"/>
              </a:rPr>
              <a:t>par le diable</a:t>
            </a:r>
            <a:r>
              <a:rPr lang="fr-FR" altLang="zh-CN" dirty="0">
                <a:solidFill>
                  <a:srgbClr val="333333"/>
                </a:solidFill>
                <a:latin typeface="Arial" pitchFamily="34" charset="0"/>
                <a:ea typeface="Times New Roman" pitchFamily="18" charset="0"/>
                <a:cs typeface="Arial" pitchFamily="34" charset="0"/>
              </a:rPr>
              <a:t>.</a:t>
            </a:r>
            <a:endParaRPr lang="fr-FR" altLang="zh-CN" dirty="0">
              <a:solidFill>
                <a:schemeClr val="tx1"/>
              </a:solidFill>
              <a:latin typeface="Arial" pitchFamily="34" charset="0"/>
              <a:ea typeface="Times New Roman" pitchFamily="18" charset="0"/>
              <a:cs typeface="Arial" pitchFamily="34" charset="0"/>
            </a:endParaRPr>
          </a:p>
        </p:txBody>
      </p:sp>
      <p:pic>
        <p:nvPicPr>
          <p:cNvPr id="3" name="Image 2" descr="diable detouré.png"/>
          <p:cNvPicPr>
            <a:picLocks noChangeAspect="1"/>
          </p:cNvPicPr>
          <p:nvPr/>
        </p:nvPicPr>
        <p:blipFill>
          <a:blip r:embed="rId2"/>
          <a:stretch>
            <a:fillRect/>
          </a:stretch>
        </p:blipFill>
        <p:spPr>
          <a:xfrm>
            <a:off x="461320" y="3064126"/>
            <a:ext cx="2385240" cy="3537296"/>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622358" y="798201"/>
            <a:ext cx="543245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En grec, le même mot </a:t>
            </a:r>
          </a:p>
          <a:p>
            <a:pPr algn="ctr"/>
            <a:r>
              <a:rPr lang="fr-FR" sz="2800" b="1" dirty="0">
                <a:solidFill>
                  <a:schemeClr val="tx1"/>
                </a:solidFill>
              </a:rPr>
              <a:t>peut se traduire </a:t>
            </a:r>
          </a:p>
          <a:p>
            <a:pPr algn="ctr"/>
            <a:r>
              <a:rPr lang="fr-FR" sz="2800" b="1" dirty="0">
                <a:solidFill>
                  <a:schemeClr val="tx1"/>
                </a:solidFill>
              </a:rPr>
              <a:t>par tentation ou par épreuve.</a:t>
            </a:r>
          </a:p>
        </p:txBody>
      </p:sp>
      <p:sp>
        <p:nvSpPr>
          <p:cNvPr id="9" name="Rectangle : coins arrondis 8">
            <a:extLst>
              <a:ext uri="{FF2B5EF4-FFF2-40B4-BE49-F238E27FC236}">
                <a16:creationId xmlns:a16="http://schemas.microsoft.com/office/drawing/2014/main" id="{2B28B0D3-E16F-339E-8E7A-AF4121D3E24E}"/>
              </a:ext>
            </a:extLst>
          </p:cNvPr>
          <p:cNvSpPr/>
          <p:nvPr/>
        </p:nvSpPr>
        <p:spPr>
          <a:xfrm>
            <a:off x="3304466" y="3649361"/>
            <a:ext cx="7525475" cy="223014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b="1" dirty="0">
              <a:solidFill>
                <a:schemeClr val="tx1"/>
              </a:solidFill>
            </a:endParaRPr>
          </a:p>
          <a:p>
            <a:pPr algn="ctr"/>
            <a:r>
              <a:rPr lang="fr-FR" sz="2800" b="1" dirty="0">
                <a:solidFill>
                  <a:schemeClr val="tx1"/>
                </a:solidFill>
              </a:rPr>
              <a:t>Pourquoi Jésus est-il conduit au désert </a:t>
            </a:r>
          </a:p>
          <a:p>
            <a:pPr algn="ctr"/>
            <a:r>
              <a:rPr lang="fr-FR" sz="2800" b="1" dirty="0">
                <a:solidFill>
                  <a:schemeClr val="tx1"/>
                </a:solidFill>
              </a:rPr>
              <a:t>pour être tenté ? </a:t>
            </a:r>
          </a:p>
          <a:p>
            <a:pPr algn="ctr"/>
            <a:r>
              <a:rPr lang="fr-FR" sz="2800" b="1" dirty="0">
                <a:solidFill>
                  <a:schemeClr val="tx1"/>
                </a:solidFill>
              </a:rPr>
              <a:t>Quelle est cette mise à l’épreuve ?</a:t>
            </a:r>
          </a:p>
          <a:p>
            <a:pPr algn="ctr"/>
            <a:r>
              <a:rPr lang="fr-FR" sz="2800" b="1" dirty="0">
                <a:solidFill>
                  <a:schemeClr val="tx1"/>
                </a:solidFill>
              </a:rPr>
              <a:t>A quoi va-t-elle conduire ?</a:t>
            </a:r>
          </a:p>
          <a:p>
            <a:pPr algn="ctr"/>
            <a:endParaRPr lang="fr-FR" sz="3600" dirty="0">
              <a:solidFill>
                <a:schemeClr val="tx1"/>
              </a:solidFill>
            </a:endParaRPr>
          </a:p>
        </p:txBody>
      </p:sp>
      <p:sp>
        <p:nvSpPr>
          <p:cNvPr id="4" name="Rectangle 3"/>
          <p:cNvSpPr/>
          <p:nvPr/>
        </p:nvSpPr>
        <p:spPr>
          <a:xfrm>
            <a:off x="261505" y="122194"/>
            <a:ext cx="1223412"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être tenté </a:t>
            </a:r>
            <a:endParaRPr lang="fr-FR" dirty="0"/>
          </a:p>
        </p:txBody>
      </p:sp>
      <p:pic>
        <p:nvPicPr>
          <p:cNvPr id="7" name="Image 6" descr="diable detouré.png"/>
          <p:cNvPicPr>
            <a:picLocks noChangeAspect="1"/>
          </p:cNvPicPr>
          <p:nvPr/>
        </p:nvPicPr>
        <p:blipFill>
          <a:blip r:embed="rId2"/>
          <a:stretch>
            <a:fillRect/>
          </a:stretch>
        </p:blipFill>
        <p:spPr>
          <a:xfrm>
            <a:off x="337752" y="2932320"/>
            <a:ext cx="2385240" cy="3537296"/>
          </a:xfrm>
          <a:prstGeom prst="rect">
            <a:avLst/>
          </a:prstGeom>
        </p:spPr>
      </p:pic>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506097" y="678229"/>
            <a:ext cx="9059828" cy="216382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Exode 17, 1-7 </a:t>
            </a:r>
            <a:r>
              <a:rPr lang="fr-FR" sz="2400" i="1" dirty="0">
                <a:solidFill>
                  <a:schemeClr val="tx1"/>
                </a:solidFill>
              </a:rPr>
              <a:t>Au désert de l’Exode, les Hébreux avaient subi l’épreuve de la soif et demandé cela à Moïse : « Donne-nous de l’eau pour nous prouver que Dieu est vraiment au milieu de nous ». </a:t>
            </a:r>
          </a:p>
          <a:p>
            <a:r>
              <a:rPr lang="fr-FR" sz="2400" i="1" dirty="0">
                <a:solidFill>
                  <a:schemeClr val="tx1"/>
                </a:solidFill>
              </a:rPr>
              <a:t>Ils demandent une preuve concrète de l’existence de Dieu.</a:t>
            </a:r>
            <a:endParaRPr lang="fr-FR" sz="3200" i="1" dirty="0">
              <a:solidFill>
                <a:schemeClr val="tx1"/>
              </a:solidFill>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553729" y="4072078"/>
            <a:ext cx="11111165" cy="250877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Marc 8, 11-12 </a:t>
            </a:r>
            <a:r>
              <a:rPr lang="fr-FR" sz="2400" dirty="0">
                <a:solidFill>
                  <a:schemeClr val="tx1"/>
                </a:solidFill>
              </a:rPr>
              <a:t>Pour mettre Jésus à l’épreuve, les Pharisiens lui demandent un signe qui vienne de Dieu. </a:t>
            </a:r>
          </a:p>
          <a:p>
            <a:r>
              <a:rPr lang="fr-FR" sz="2400" i="1" dirty="0">
                <a:solidFill>
                  <a:schemeClr val="tx1"/>
                </a:solidFill>
              </a:rPr>
              <a:t>Poussant un profond soupir, il leur dit : « En vérité je vous le déclare, il ne sera pas donné de signe à cette génération ». </a:t>
            </a:r>
          </a:p>
          <a:p>
            <a:r>
              <a:rPr lang="fr-FR" sz="2400" dirty="0">
                <a:solidFill>
                  <a:schemeClr val="tx1"/>
                </a:solidFill>
              </a:rPr>
              <a:t>Ce que les Pharisiens demandent, c’est que Dieu leur prouve son amour. </a:t>
            </a:r>
            <a:endParaRPr lang="fr-FR" dirty="0"/>
          </a:p>
        </p:txBody>
      </p:sp>
      <p:sp>
        <p:nvSpPr>
          <p:cNvPr id="4" name="Rectangle 3"/>
          <p:cNvSpPr/>
          <p:nvPr/>
        </p:nvSpPr>
        <p:spPr>
          <a:xfrm>
            <a:off x="310932" y="122193"/>
            <a:ext cx="1223412"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être tenté </a:t>
            </a:r>
            <a:endParaRPr lang="fr-FR" dirty="0"/>
          </a:p>
        </p:txBody>
      </p:sp>
      <p:pic>
        <p:nvPicPr>
          <p:cNvPr id="5" name="Image 4" descr="diable detouré.png"/>
          <p:cNvPicPr>
            <a:picLocks noChangeAspect="1"/>
          </p:cNvPicPr>
          <p:nvPr/>
        </p:nvPicPr>
        <p:blipFill>
          <a:blip r:embed="rId2"/>
          <a:stretch>
            <a:fillRect/>
          </a:stretch>
        </p:blipFill>
        <p:spPr>
          <a:xfrm>
            <a:off x="0" y="617488"/>
            <a:ext cx="2385240" cy="3537296"/>
          </a:xfrm>
          <a:prstGeom prst="rect">
            <a:avLst/>
          </a:prstGeom>
        </p:spPr>
      </p:pic>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499274" y="216197"/>
            <a:ext cx="10149030" cy="133251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b="1" dirty="0">
              <a:solidFill>
                <a:schemeClr val="tx1"/>
              </a:solidFill>
            </a:endParaRPr>
          </a:p>
          <a:p>
            <a:r>
              <a:rPr lang="fr-FR" sz="2400" b="1" dirty="0">
                <a:solidFill>
                  <a:schemeClr val="tx1"/>
                </a:solidFill>
              </a:rPr>
              <a:t>Dans le langage biblique, "une épreuve, en soi c’est bon ». Elle doit conduire à la reconnaissance de Dieu présent avec nous, même s’il n’y a pas de preuve, même s’il ne répond pas à tous nos désirs humains. </a:t>
            </a:r>
          </a:p>
          <a:p>
            <a:pPr algn="ctr"/>
            <a:endParaRPr lang="fr-FR" sz="2800" dirty="0">
              <a:solidFill>
                <a:schemeClr val="tx1"/>
              </a:solidFill>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362465" y="1795847"/>
            <a:ext cx="11434117" cy="29161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La voix venue du ciel dit à Jésus : </a:t>
            </a:r>
            <a:r>
              <a:rPr lang="fr-FR" sz="2400" i="1" dirty="0">
                <a:solidFill>
                  <a:schemeClr val="tx1"/>
                </a:solidFill>
              </a:rPr>
              <a:t>"Tu es mon Fils bien aimé". </a:t>
            </a:r>
          </a:p>
          <a:p>
            <a:r>
              <a:rPr lang="fr-FR" sz="2400" b="1" dirty="0">
                <a:solidFill>
                  <a:schemeClr val="tx1"/>
                </a:solidFill>
              </a:rPr>
              <a:t>L’épreuve lui permet de se confronter à la question : est-ce que j’accepte d’être Fils ? </a:t>
            </a:r>
          </a:p>
          <a:p>
            <a:r>
              <a:rPr lang="fr-FR" sz="2400" b="1" dirty="0">
                <a:solidFill>
                  <a:schemeClr val="tx1"/>
                </a:solidFill>
              </a:rPr>
              <a:t>Le diable transforme l’épreuve en tentation : celle de refuser l’offre qui est faite d’être enfant de Dieu. </a:t>
            </a:r>
          </a:p>
          <a:p>
            <a:r>
              <a:rPr lang="fr-FR" sz="2400" i="1" dirty="0">
                <a:solidFill>
                  <a:schemeClr val="tx1"/>
                </a:solidFill>
              </a:rPr>
              <a:t>"L’épreuve devient une tentation quand je me dis : est-ce que c’est si bon que ça d’être fils ? Si c’est pour crever de faim dans le désert pour ne pas être comblé de mes besoins, à quoi ça sert finalement ?"                             				</a:t>
            </a:r>
            <a:r>
              <a:rPr lang="fr-FR" dirty="0">
                <a:solidFill>
                  <a:schemeClr val="tx1"/>
                </a:solidFill>
              </a:rPr>
              <a:t>D’après Dominique </a:t>
            </a:r>
            <a:r>
              <a:rPr lang="fr-FR" dirty="0" err="1">
                <a:solidFill>
                  <a:schemeClr val="tx1"/>
                </a:solidFill>
              </a:rPr>
              <a:t>Collin</a:t>
            </a:r>
            <a:endParaRPr lang="fr-FR" dirty="0">
              <a:solidFill>
                <a:schemeClr val="tx1"/>
              </a:solidFill>
            </a:endParaRPr>
          </a:p>
          <a:p>
            <a:pPr algn="ctr"/>
            <a:endParaRPr lang="fr-FR" dirty="0"/>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362464" y="4861698"/>
            <a:ext cx="11434117" cy="184939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N’agissons-nous pas souvent ainsi envers Dieu ? </a:t>
            </a:r>
          </a:p>
          <a:p>
            <a:r>
              <a:rPr lang="fr-FR" sz="2400" b="1" dirty="0">
                <a:solidFill>
                  <a:schemeClr val="tx1"/>
                </a:solidFill>
              </a:rPr>
              <a:t>« Si Tu es Dieu, guéris-moi de cette maladie. </a:t>
            </a:r>
          </a:p>
          <a:p>
            <a:r>
              <a:rPr lang="fr-FR" sz="2400" b="1" dirty="0">
                <a:solidFill>
                  <a:schemeClr val="tx1"/>
                </a:solidFill>
              </a:rPr>
              <a:t>Si Tu es Dieu, protège-moi de tout accident… » </a:t>
            </a:r>
          </a:p>
          <a:p>
            <a:r>
              <a:rPr lang="fr-FR" sz="2400" b="1" dirty="0">
                <a:solidFill>
                  <a:schemeClr val="tx1"/>
                </a:solidFill>
              </a:rPr>
              <a:t>Est-ce que j’accepte l’amour de Dieu comme un amour vrai, gratuit, comme une grâce ?</a:t>
            </a:r>
          </a:p>
        </p:txBody>
      </p:sp>
      <p:sp>
        <p:nvSpPr>
          <p:cNvPr id="6" name="Rectangle 5"/>
          <p:cNvSpPr/>
          <p:nvPr/>
        </p:nvSpPr>
        <p:spPr>
          <a:xfrm>
            <a:off x="113224" y="146907"/>
            <a:ext cx="1223412"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être tenté </a:t>
            </a:r>
            <a:endParaRPr lang="fr-FR" dirty="0"/>
          </a:p>
        </p:txBody>
      </p:sp>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900988" y="1674307"/>
            <a:ext cx="6254472" cy="25764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zh-CN" sz="3600" b="1" dirty="0">
                <a:solidFill>
                  <a:srgbClr val="BF2329"/>
                </a:solidFill>
                <a:latin typeface="Arial" pitchFamily="34" charset="0"/>
                <a:ea typeface="Times New Roman" pitchFamily="18" charset="0"/>
                <a:cs typeface="Arial" pitchFamily="34" charset="0"/>
              </a:rPr>
              <a:t>01</a:t>
            </a:r>
            <a:r>
              <a:rPr lang="fr-FR" altLang="zh-CN" sz="3600" dirty="0">
                <a:solidFill>
                  <a:srgbClr val="333333"/>
                </a:solidFill>
                <a:latin typeface="Arial" pitchFamily="34" charset="0"/>
                <a:ea typeface="Times New Roman" pitchFamily="18" charset="0"/>
                <a:cs typeface="Arial" pitchFamily="34" charset="0"/>
              </a:rPr>
              <a:t> </a:t>
            </a:r>
            <a:r>
              <a:rPr lang="fr-FR" altLang="zh-CN" sz="3600" dirty="0">
                <a:solidFill>
                  <a:schemeClr val="tx1"/>
                </a:solidFill>
                <a:latin typeface="Arial" pitchFamily="34" charset="0"/>
                <a:ea typeface="Times New Roman" pitchFamily="18" charset="0"/>
                <a:cs typeface="Arial" pitchFamily="34" charset="0"/>
              </a:rPr>
              <a:t>Alors</a:t>
            </a:r>
            <a:r>
              <a:rPr lang="fr-FR" altLang="zh-CN" sz="3600" dirty="0">
                <a:solidFill>
                  <a:srgbClr val="FF0000"/>
                </a:solidFill>
                <a:latin typeface="Arial" pitchFamily="34" charset="0"/>
                <a:ea typeface="Times New Roman" pitchFamily="18" charset="0"/>
                <a:cs typeface="Arial" pitchFamily="34" charset="0"/>
              </a:rPr>
              <a:t> </a:t>
            </a:r>
            <a:r>
              <a:rPr lang="fr-FR" altLang="zh-CN" sz="3600" dirty="0">
                <a:solidFill>
                  <a:srgbClr val="333333"/>
                </a:solidFill>
                <a:latin typeface="Arial" pitchFamily="34" charset="0"/>
                <a:ea typeface="Times New Roman" pitchFamily="18" charset="0"/>
                <a:cs typeface="Arial" pitchFamily="34" charset="0"/>
              </a:rPr>
              <a:t>Jésus </a:t>
            </a:r>
            <a:r>
              <a:rPr lang="fr-FR" altLang="zh-CN" sz="3600" dirty="0">
                <a:solidFill>
                  <a:schemeClr val="tx1"/>
                </a:solidFill>
                <a:latin typeface="Arial" pitchFamily="34" charset="0"/>
                <a:ea typeface="Times New Roman" pitchFamily="18" charset="0"/>
                <a:cs typeface="Arial" pitchFamily="34" charset="0"/>
              </a:rPr>
              <a:t>fut conduit </a:t>
            </a:r>
          </a:p>
          <a:p>
            <a:pPr lvl="0" eaLnBrk="0" fontAlgn="base" hangingPunct="0">
              <a:spcBef>
                <a:spcPct val="0"/>
              </a:spcBef>
              <a:spcAft>
                <a:spcPct val="0"/>
              </a:spcAft>
            </a:pPr>
            <a:r>
              <a:rPr lang="fr-FR" altLang="zh-CN" sz="3600" dirty="0">
                <a:solidFill>
                  <a:schemeClr val="tx1"/>
                </a:solidFill>
                <a:latin typeface="Arial" pitchFamily="34" charset="0"/>
                <a:ea typeface="Times New Roman" pitchFamily="18" charset="0"/>
                <a:cs typeface="Arial" pitchFamily="34" charset="0"/>
              </a:rPr>
              <a:t>au désert par l’Esprit </a:t>
            </a:r>
          </a:p>
          <a:p>
            <a:pPr lvl="0" eaLnBrk="0" fontAlgn="base" hangingPunct="0">
              <a:spcBef>
                <a:spcPct val="0"/>
              </a:spcBef>
              <a:spcAft>
                <a:spcPct val="0"/>
              </a:spcAft>
            </a:pPr>
            <a:r>
              <a:rPr lang="fr-FR" altLang="zh-CN" sz="3600" dirty="0">
                <a:solidFill>
                  <a:schemeClr val="tx1"/>
                </a:solidFill>
                <a:latin typeface="Arial" pitchFamily="34" charset="0"/>
                <a:ea typeface="Times New Roman" pitchFamily="18" charset="0"/>
                <a:cs typeface="Arial" pitchFamily="34" charset="0"/>
              </a:rPr>
              <a:t>pour être tenté </a:t>
            </a:r>
            <a:r>
              <a:rPr lang="fr-FR" altLang="zh-CN" sz="3600" dirty="0">
                <a:solidFill>
                  <a:srgbClr val="333333"/>
                </a:solidFill>
                <a:latin typeface="Arial" pitchFamily="34" charset="0"/>
                <a:ea typeface="Times New Roman" pitchFamily="18" charset="0"/>
                <a:cs typeface="Arial" pitchFamily="34" charset="0"/>
              </a:rPr>
              <a:t>par le </a:t>
            </a:r>
            <a:r>
              <a:rPr lang="fr-FR" altLang="zh-CN" sz="3600" dirty="0">
                <a:solidFill>
                  <a:srgbClr val="FF0000"/>
                </a:solidFill>
                <a:latin typeface="Arial" pitchFamily="34" charset="0"/>
                <a:ea typeface="Times New Roman" pitchFamily="18" charset="0"/>
                <a:cs typeface="Arial" pitchFamily="34" charset="0"/>
              </a:rPr>
              <a:t>diable</a:t>
            </a:r>
            <a:r>
              <a:rPr lang="fr-FR" altLang="zh-CN" dirty="0">
                <a:solidFill>
                  <a:srgbClr val="333333"/>
                </a:solidFill>
                <a:latin typeface="Arial" pitchFamily="34" charset="0"/>
                <a:ea typeface="Times New Roman" pitchFamily="18" charset="0"/>
                <a:cs typeface="Arial" pitchFamily="34" charset="0"/>
              </a:rPr>
              <a:t>.</a:t>
            </a:r>
            <a:endParaRPr lang="fr-FR" altLang="zh-CN" dirty="0">
              <a:solidFill>
                <a:schemeClr val="tx1"/>
              </a:solidFill>
              <a:latin typeface="Arial" pitchFamily="34" charset="0"/>
              <a:ea typeface="Times New Roman" pitchFamily="18" charset="0"/>
              <a:cs typeface="Arial" pitchFamily="34" charset="0"/>
            </a:endParaRPr>
          </a:p>
        </p:txBody>
      </p:sp>
      <p:pic>
        <p:nvPicPr>
          <p:cNvPr id="3" name="Image 2" descr="diable detuoré 2.png"/>
          <p:cNvPicPr>
            <a:picLocks noChangeAspect="1"/>
          </p:cNvPicPr>
          <p:nvPr/>
        </p:nvPicPr>
        <p:blipFill>
          <a:blip r:embed="rId2"/>
          <a:stretch>
            <a:fillRect/>
          </a:stretch>
        </p:blipFill>
        <p:spPr>
          <a:xfrm>
            <a:off x="8600302" y="3372390"/>
            <a:ext cx="2755084" cy="3320740"/>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841559" y="707584"/>
            <a:ext cx="5738561" cy="16254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b="1" dirty="0">
              <a:solidFill>
                <a:schemeClr val="tx1"/>
              </a:solidFill>
            </a:endParaRPr>
          </a:p>
          <a:p>
            <a:pPr algn="ctr"/>
            <a:r>
              <a:rPr lang="fr-FR" sz="2800" b="1" dirty="0">
                <a:solidFill>
                  <a:schemeClr val="tx1"/>
                </a:solidFill>
              </a:rPr>
              <a:t>Littéralement : tentateur. </a:t>
            </a:r>
          </a:p>
          <a:p>
            <a:pPr algn="ctr"/>
            <a:r>
              <a:rPr lang="fr-FR" sz="2800" b="1" dirty="0">
                <a:solidFill>
                  <a:schemeClr val="tx1"/>
                </a:solidFill>
              </a:rPr>
              <a:t>Qui est le diable ? </a:t>
            </a:r>
          </a:p>
          <a:p>
            <a:pPr algn="ctr"/>
            <a:r>
              <a:rPr lang="fr-FR" sz="2800" b="1" dirty="0">
                <a:solidFill>
                  <a:schemeClr val="tx1"/>
                </a:solidFill>
              </a:rPr>
              <a:t>Quelle image avez-vous du diable ?</a:t>
            </a:r>
          </a:p>
          <a:p>
            <a:pPr algn="ctr"/>
            <a:endParaRPr lang="fr-FR" dirty="0"/>
          </a:p>
        </p:txBody>
      </p:sp>
      <p:sp>
        <p:nvSpPr>
          <p:cNvPr id="9" name="Rectangle : coins arrondis 8">
            <a:extLst>
              <a:ext uri="{FF2B5EF4-FFF2-40B4-BE49-F238E27FC236}">
                <a16:creationId xmlns:a16="http://schemas.microsoft.com/office/drawing/2014/main" id="{2B28B0D3-E16F-339E-8E7A-AF4121D3E24E}"/>
              </a:ext>
            </a:extLst>
          </p:cNvPr>
          <p:cNvSpPr/>
          <p:nvPr/>
        </p:nvSpPr>
        <p:spPr>
          <a:xfrm>
            <a:off x="437699" y="2875932"/>
            <a:ext cx="11531880" cy="31047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Repère : </a:t>
            </a:r>
          </a:p>
          <a:p>
            <a:r>
              <a:rPr lang="fr-FR" sz="2400" i="1" dirty="0">
                <a:solidFill>
                  <a:schemeClr val="tx1"/>
                </a:solidFill>
              </a:rPr>
              <a:t>Le mot diable vient d’un mot grec qui signifie « celui qui sème la division ». </a:t>
            </a:r>
          </a:p>
          <a:p>
            <a:r>
              <a:rPr lang="fr-FR" sz="2400" i="1" dirty="0">
                <a:solidFill>
                  <a:schemeClr val="tx1"/>
                </a:solidFill>
              </a:rPr>
              <a:t>Jésus le traite de Satan, mot hébreu qui signifie l’adversaire. Dans un procès, cet adversaire est celui qui vous accuse. Les rabbins juifs décrivent Satan comme l’adversaire qui cherche à troubler les relations du peuple avec Dieu : il incite les fidèles au mal et il les accuse auprès de Dieu. </a:t>
            </a:r>
          </a:p>
          <a:p>
            <a:r>
              <a:rPr lang="fr-FR" i="1" dirty="0">
                <a:solidFill>
                  <a:schemeClr val="tx1"/>
                </a:solidFill>
              </a:rPr>
              <a:t>										Georges </a:t>
            </a:r>
            <a:r>
              <a:rPr lang="fr-FR" i="1" dirty="0" err="1">
                <a:solidFill>
                  <a:schemeClr val="tx1"/>
                </a:solidFill>
              </a:rPr>
              <a:t>Convert</a:t>
            </a:r>
            <a:endParaRPr lang="fr-FR" i="1" dirty="0">
              <a:solidFill>
                <a:schemeClr val="tx1"/>
              </a:solidFill>
            </a:endParaRPr>
          </a:p>
        </p:txBody>
      </p:sp>
      <p:sp>
        <p:nvSpPr>
          <p:cNvPr id="4" name="Rectangle 3"/>
          <p:cNvSpPr/>
          <p:nvPr/>
        </p:nvSpPr>
        <p:spPr>
          <a:xfrm>
            <a:off x="201252" y="196334"/>
            <a:ext cx="800219"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diable</a:t>
            </a:r>
            <a:endParaRPr lang="fr-FR" dirty="0"/>
          </a:p>
        </p:txBody>
      </p:sp>
      <p:pic>
        <p:nvPicPr>
          <p:cNvPr id="6" name="Image 5" descr="diable detuoré 2.png"/>
          <p:cNvPicPr>
            <a:picLocks noChangeAspect="1"/>
          </p:cNvPicPr>
          <p:nvPr/>
        </p:nvPicPr>
        <p:blipFill>
          <a:blip r:embed="rId2"/>
          <a:stretch>
            <a:fillRect/>
          </a:stretch>
        </p:blipFill>
        <p:spPr>
          <a:xfrm>
            <a:off x="8905102" y="242011"/>
            <a:ext cx="2755084" cy="3320740"/>
          </a:xfrm>
          <a:prstGeom prst="rect">
            <a:avLst/>
          </a:prstGeom>
        </p:spPr>
      </p:pic>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430161" y="1230165"/>
            <a:ext cx="8632891" cy="2139110"/>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Genèse 3, 04-05 </a:t>
            </a:r>
            <a:r>
              <a:rPr lang="fr-FR" sz="2400" i="1" dirty="0">
                <a:solidFill>
                  <a:schemeClr val="tx1"/>
                </a:solidFill>
              </a:rPr>
              <a:t>Le serpent dit à la femme : « Pas du tout ! Vous ne mourrez pas ! Mais Dieu sait que, le jour où vous en mangerez, vos yeux s’ouvriront, et vous serez comme des dieux, connaissant le bien et le mal. »</a:t>
            </a:r>
            <a:endParaRPr lang="fr-FR" sz="3200" i="1" dirty="0">
              <a:solidFill>
                <a:schemeClr val="tx1"/>
              </a:solidFill>
            </a:endParaRPr>
          </a:p>
        </p:txBody>
      </p:sp>
      <p:sp>
        <p:nvSpPr>
          <p:cNvPr id="4" name="Rectangle 3"/>
          <p:cNvSpPr/>
          <p:nvPr/>
        </p:nvSpPr>
        <p:spPr>
          <a:xfrm>
            <a:off x="118874" y="155145"/>
            <a:ext cx="800219"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diable</a:t>
            </a:r>
            <a:endParaRPr lang="fr-FR" dirty="0"/>
          </a:p>
        </p:txBody>
      </p:sp>
      <p:pic>
        <p:nvPicPr>
          <p:cNvPr id="5" name="Image 4" descr="diable detuoré 2.png"/>
          <p:cNvPicPr>
            <a:picLocks noChangeAspect="1"/>
          </p:cNvPicPr>
          <p:nvPr/>
        </p:nvPicPr>
        <p:blipFill>
          <a:blip r:embed="rId2"/>
          <a:stretch>
            <a:fillRect/>
          </a:stretch>
        </p:blipFill>
        <p:spPr>
          <a:xfrm>
            <a:off x="8542638" y="3191158"/>
            <a:ext cx="2755084" cy="3320740"/>
          </a:xfrm>
          <a:prstGeom prst="rect">
            <a:avLst/>
          </a:prstGeom>
        </p:spPr>
      </p:pic>
    </p:spTree>
    <p:extLst>
      <p:ext uri="{BB962C8B-B14F-4D97-AF65-F5344CB8AC3E}">
        <p14:creationId xmlns:p14="http://schemas.microsoft.com/office/powerpoint/2010/main" val="4008447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2EC06320-26F6-2E9D-429E-796C0B459D81}"/>
              </a:ext>
            </a:extLst>
          </p:cNvPr>
          <p:cNvSpPr/>
          <p:nvPr/>
        </p:nvSpPr>
        <p:spPr>
          <a:xfrm>
            <a:off x="2275789" y="4020124"/>
            <a:ext cx="8664060" cy="245481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Marc 4, 14-15 </a:t>
            </a:r>
          </a:p>
          <a:p>
            <a:r>
              <a:rPr lang="fr-FR" sz="2400" b="1" i="1" dirty="0">
                <a:solidFill>
                  <a:schemeClr val="tx1"/>
                </a:solidFill>
              </a:rPr>
              <a:t>Jésus interprète la parabole du semeur </a:t>
            </a:r>
          </a:p>
          <a:p>
            <a:r>
              <a:rPr lang="fr-FR" sz="2400" i="1" dirty="0">
                <a:solidFill>
                  <a:schemeClr val="tx1"/>
                </a:solidFill>
              </a:rPr>
              <a:t>Le semeur sème la Parole. Il y a ceux qui sont au bord du chemin où la Parole est semée : quand ils l’entendent, Satan vient aussitôt et enlève la Parole semée en eux.</a:t>
            </a:r>
            <a:endParaRPr lang="fr-FR" dirty="0"/>
          </a:p>
        </p:txBody>
      </p:sp>
      <p:sp>
        <p:nvSpPr>
          <p:cNvPr id="4" name="Rectangle 3"/>
          <p:cNvSpPr/>
          <p:nvPr/>
        </p:nvSpPr>
        <p:spPr>
          <a:xfrm>
            <a:off x="242442" y="155145"/>
            <a:ext cx="800219"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diable</a:t>
            </a:r>
            <a:endParaRPr lang="fr-FR" dirty="0"/>
          </a:p>
        </p:txBody>
      </p:sp>
      <p:sp>
        <p:nvSpPr>
          <p:cNvPr id="6" name="Rectangle : coins arrondis 2">
            <a:extLst>
              <a:ext uri="{FF2B5EF4-FFF2-40B4-BE49-F238E27FC236}">
                <a16:creationId xmlns:a16="http://schemas.microsoft.com/office/drawing/2014/main" id="{26758645-849E-8996-2932-DCE0451186A3}"/>
              </a:ext>
            </a:extLst>
          </p:cNvPr>
          <p:cNvSpPr/>
          <p:nvPr/>
        </p:nvSpPr>
        <p:spPr>
          <a:xfrm>
            <a:off x="632529" y="911853"/>
            <a:ext cx="6491141" cy="205582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Matthieu 16, 23 </a:t>
            </a:r>
          </a:p>
          <a:p>
            <a:r>
              <a:rPr lang="fr-FR" sz="2400" i="1" dirty="0">
                <a:solidFill>
                  <a:schemeClr val="tx1"/>
                </a:solidFill>
              </a:rPr>
              <a:t>Mais lui, se retournant, dit à Pierre : « Passe derrière moi, Satan ! Tu es pour moi une occasion de chute : tes pensées ne sont pas celles de Dieu, mais celles des hommes. »</a:t>
            </a:r>
            <a:endParaRPr lang="fr-FR" dirty="0"/>
          </a:p>
        </p:txBody>
      </p:sp>
      <p:pic>
        <p:nvPicPr>
          <p:cNvPr id="7" name="Image 6" descr="diable detuoré 2.png"/>
          <p:cNvPicPr>
            <a:picLocks noChangeAspect="1"/>
          </p:cNvPicPr>
          <p:nvPr/>
        </p:nvPicPr>
        <p:blipFill>
          <a:blip r:embed="rId2"/>
          <a:stretch>
            <a:fillRect/>
          </a:stretch>
        </p:blipFill>
        <p:spPr>
          <a:xfrm>
            <a:off x="8929816" y="415006"/>
            <a:ext cx="2755084" cy="3320740"/>
          </a:xfrm>
          <a:prstGeom prst="rect">
            <a:avLst/>
          </a:prstGeom>
        </p:spPr>
      </p:pic>
    </p:spTree>
    <p:extLst>
      <p:ext uri="{BB962C8B-B14F-4D97-AF65-F5344CB8AC3E}">
        <p14:creationId xmlns:p14="http://schemas.microsoft.com/office/powerpoint/2010/main" val="282991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29500" y="718703"/>
            <a:ext cx="11261138" cy="224691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solidFill>
                  <a:schemeClr val="tx1"/>
                </a:solidFill>
              </a:rPr>
              <a:t>Le diable est ici "une figure symbolique et métaphorique". </a:t>
            </a:r>
          </a:p>
          <a:p>
            <a:r>
              <a:rPr lang="fr-FR" sz="2400" i="1" dirty="0">
                <a:solidFill>
                  <a:schemeClr val="tx1"/>
                </a:solidFill>
              </a:rPr>
              <a:t>Il faut oublier toute représentation fantastique comme on peut en voir dans les films. C’est une figure pour personnifier extérieurement quelque chose qui n’a lieu que dans la conscience intérieure.</a:t>
            </a:r>
          </a:p>
          <a:p>
            <a:r>
              <a:rPr lang="fr-FR" dirty="0">
                <a:solidFill>
                  <a:schemeClr val="tx1"/>
                </a:solidFill>
              </a:rPr>
              <a:t>										Dominique </a:t>
            </a:r>
            <a:r>
              <a:rPr lang="fr-FR" dirty="0" err="1">
                <a:solidFill>
                  <a:schemeClr val="tx1"/>
                </a:solidFill>
              </a:rPr>
              <a:t>Collin</a:t>
            </a:r>
            <a:endParaRPr lang="fr-FR" dirty="0">
              <a:solidFill>
                <a:schemeClr val="tx1"/>
              </a:solidFill>
            </a:endParaRP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45976" y="3243941"/>
            <a:ext cx="7825960" cy="198708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solidFill>
                  <a:schemeClr val="tx1"/>
                </a:solidFill>
              </a:rPr>
              <a:t>Le diable essaye de diviser le père et le fils.</a:t>
            </a:r>
          </a:p>
          <a:p>
            <a:r>
              <a:rPr lang="fr-FR" sz="2400" i="1" dirty="0">
                <a:solidFill>
                  <a:schemeClr val="tx1"/>
                </a:solidFill>
              </a:rPr>
              <a:t>Jésus est éprouvé sur sa filiation : "Si tu es Fils de Dieu..." </a:t>
            </a:r>
          </a:p>
          <a:p>
            <a:r>
              <a:rPr lang="fr-FR" sz="2400" i="1" dirty="0">
                <a:solidFill>
                  <a:schemeClr val="tx1"/>
                </a:solidFill>
              </a:rPr>
              <a:t>Ses réponses vont montrer qu’il reste fidèle à son père.  </a:t>
            </a:r>
          </a:p>
          <a:p>
            <a:r>
              <a:rPr lang="fr-FR" dirty="0">
                <a:solidFill>
                  <a:schemeClr val="tx1"/>
                </a:solidFill>
              </a:rPr>
              <a:t>					D’après Antoine </a:t>
            </a:r>
            <a:r>
              <a:rPr lang="fr-FR" dirty="0" err="1">
                <a:solidFill>
                  <a:schemeClr val="tx1"/>
                </a:solidFill>
              </a:rPr>
              <a:t>Nouis</a:t>
            </a:r>
            <a:endParaRPr lang="fr-FR" dirty="0">
              <a:solidFill>
                <a:schemeClr val="tx1"/>
              </a:solidFill>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446294" y="5477202"/>
            <a:ext cx="5725641" cy="1203684"/>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t> </a:t>
            </a:r>
          </a:p>
          <a:p>
            <a:pPr algn="ctr"/>
            <a:r>
              <a:rPr lang="fr-FR" sz="2800" b="1" dirty="0">
                <a:solidFill>
                  <a:schemeClr val="tx1"/>
                </a:solidFill>
              </a:rPr>
              <a:t>Le diable tente de diviser. </a:t>
            </a:r>
            <a:br>
              <a:rPr lang="fr-FR" sz="2800" b="1" dirty="0">
                <a:solidFill>
                  <a:schemeClr val="tx1"/>
                </a:solidFill>
              </a:rPr>
            </a:br>
            <a:r>
              <a:rPr lang="fr-FR" sz="2800" b="1" dirty="0">
                <a:solidFill>
                  <a:schemeClr val="tx1"/>
                </a:solidFill>
              </a:rPr>
              <a:t>Restons-nous fidèles à Dieu ? </a:t>
            </a:r>
          </a:p>
          <a:p>
            <a:pPr algn="ctr"/>
            <a:endParaRPr lang="fr-FR" sz="3600" b="1" dirty="0">
              <a:solidFill>
                <a:srgbClr val="FFC000"/>
              </a:solidFill>
            </a:endParaRPr>
          </a:p>
        </p:txBody>
      </p:sp>
      <p:sp>
        <p:nvSpPr>
          <p:cNvPr id="6" name="Rectangle 5"/>
          <p:cNvSpPr/>
          <p:nvPr/>
        </p:nvSpPr>
        <p:spPr>
          <a:xfrm>
            <a:off x="135350" y="171620"/>
            <a:ext cx="800219"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diable</a:t>
            </a:r>
            <a:endParaRPr lang="fr-FR" dirty="0"/>
          </a:p>
        </p:txBody>
      </p:sp>
      <p:pic>
        <p:nvPicPr>
          <p:cNvPr id="7" name="Image 6" descr="diable detuoré 2.png"/>
          <p:cNvPicPr>
            <a:picLocks noChangeAspect="1"/>
          </p:cNvPicPr>
          <p:nvPr/>
        </p:nvPicPr>
        <p:blipFill>
          <a:blip r:embed="rId2"/>
          <a:stretch>
            <a:fillRect/>
          </a:stretch>
        </p:blipFill>
        <p:spPr>
          <a:xfrm>
            <a:off x="8600303" y="3322963"/>
            <a:ext cx="2755084" cy="3320740"/>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472619" y="1674305"/>
            <a:ext cx="8521832" cy="22139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rial" panose="020B0604020202020204" pitchFamily="34" charset="0"/>
                <a:cs typeface="Arial" panose="020B0604020202020204" pitchFamily="34" charset="0"/>
              </a:rPr>
              <a:t>02</a:t>
            </a:r>
            <a:r>
              <a:rPr lang="fr-FR" sz="3600" dirty="0">
                <a:solidFill>
                  <a:schemeClr val="tx1"/>
                </a:solidFill>
                <a:latin typeface="Arial" panose="020B0604020202020204" pitchFamily="34" charset="0"/>
                <a:cs typeface="Arial" panose="020B0604020202020204" pitchFamily="34" charset="0"/>
              </a:rPr>
              <a:t> Après avoir </a:t>
            </a:r>
            <a:r>
              <a:rPr lang="fr-FR" sz="3600" dirty="0">
                <a:solidFill>
                  <a:srgbClr val="FF0000"/>
                </a:solidFill>
                <a:latin typeface="Arial" panose="020B0604020202020204" pitchFamily="34" charset="0"/>
                <a:cs typeface="Arial" panose="020B0604020202020204" pitchFamily="34" charset="0"/>
              </a:rPr>
              <a:t>jeûné</a:t>
            </a:r>
            <a:r>
              <a:rPr lang="fr-FR" sz="3600" dirty="0">
                <a:solidFill>
                  <a:schemeClr val="tx1"/>
                </a:solidFill>
                <a:latin typeface="Arial" panose="020B0604020202020204" pitchFamily="34" charset="0"/>
                <a:cs typeface="Arial" panose="020B0604020202020204" pitchFamily="34" charset="0"/>
              </a:rPr>
              <a:t> </a:t>
            </a:r>
          </a:p>
          <a:p>
            <a:pPr algn="ctr"/>
            <a:r>
              <a:rPr lang="fr-FR" sz="3600" dirty="0">
                <a:solidFill>
                  <a:schemeClr val="tx1"/>
                </a:solidFill>
                <a:latin typeface="Arial" panose="020B0604020202020204" pitchFamily="34" charset="0"/>
                <a:cs typeface="Arial" panose="020B0604020202020204" pitchFamily="34" charset="0"/>
              </a:rPr>
              <a:t>quarante jours et quarante nuits, </a:t>
            </a:r>
          </a:p>
          <a:p>
            <a:pPr algn="ctr"/>
            <a:r>
              <a:rPr lang="fr-FR" sz="3600" dirty="0">
                <a:solidFill>
                  <a:schemeClr val="tx1"/>
                </a:solidFill>
                <a:latin typeface="Arial" panose="020B0604020202020204" pitchFamily="34" charset="0"/>
                <a:cs typeface="Arial" panose="020B0604020202020204" pitchFamily="34" charset="0"/>
              </a:rPr>
              <a:t>il eut faim</a:t>
            </a:r>
            <a:r>
              <a:rPr lang="fr-FR" dirty="0">
                <a:solidFill>
                  <a:schemeClr val="tx1"/>
                </a:solidFill>
                <a:latin typeface="Arial" panose="020B0604020202020204" pitchFamily="34" charset="0"/>
                <a:cs typeface="Arial" panose="020B0604020202020204" pitchFamily="34" charset="0"/>
              </a:rPr>
              <a:t>.</a:t>
            </a:r>
          </a:p>
        </p:txBody>
      </p:sp>
      <p:pic>
        <p:nvPicPr>
          <p:cNvPr id="3" name="Image 2" descr="pains.png"/>
          <p:cNvPicPr>
            <a:picLocks noChangeAspect="1"/>
          </p:cNvPicPr>
          <p:nvPr/>
        </p:nvPicPr>
        <p:blipFill>
          <a:blip r:embed="rId2"/>
          <a:stretch>
            <a:fillRect/>
          </a:stretch>
        </p:blipFill>
        <p:spPr>
          <a:xfrm>
            <a:off x="1218787" y="3763260"/>
            <a:ext cx="3328499" cy="2640106"/>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34224" y="332673"/>
            <a:ext cx="11828477"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zh-CN"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Matthieu 4, 1-11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01</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Alors Jésus fut conduit au désert par l’Esprit pour être tenté par le diable.</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02</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Après avoir jeûné quarante jours et quarante nuits, il eut faim.</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03</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Le tentateur s’approcha et lui dit : « Si tu es Fils de Dieu, ordonne que ces pierres deviennent des pains.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04</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Mais Jésus répondit : « Il est écrit : L’homme ne vit pas seulement de pain, mais de toute parole qui sort de la bouche de Dieu.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05</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Alors le diable l’emmène à la Ville sainte, le place au sommet du Temple</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06</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et lui dit : « Si tu es Fils de Dieu, jette-toi en bas ; car il est écrit : Il donnera pour toi des ordres à ses anges, et : Ils te porteront sur leurs mains, de peur que ton pied ne heurte une pierre.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07</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Jésus lui déclara : « Il est encore écrit : Tu ne mettras pas à l’épreuve le Seigneur ton Dieu.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08</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Le diable l’emmène encore sur une très haute montagne et lui montre tous les royaumes du monde et leur gloire.</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09</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Il lui dit : « Tout cela, je te le donnerai, si, tombant à mes pieds, tu te prosternes devant moi.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10</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Alors, Jésus lui dit : « Arrière, Satan ! car il est écrit : C’est le Seigneur ton Dieu que tu adoreras, à lui seul tu rendras un culte.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11</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Alors le diable le quitte. Et voici que des anges s’approchèrent, et ils le servaient.</a:t>
            </a:r>
            <a:endParaRPr kumimoji="0" lang="fr-FR" altLang="zh-CN"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4377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68132" y="2684664"/>
            <a:ext cx="2862246" cy="12859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Pourquoi jeûner ? </a:t>
            </a:r>
          </a:p>
          <a:p>
            <a:r>
              <a:rPr lang="fr-FR" sz="2400" b="1" dirty="0">
                <a:solidFill>
                  <a:schemeClr val="tx1"/>
                </a:solidFill>
              </a:rPr>
              <a:t>A quoi cela sert-il ?</a:t>
            </a:r>
          </a:p>
        </p:txBody>
      </p:sp>
      <p:sp>
        <p:nvSpPr>
          <p:cNvPr id="4" name="Rectangle 3"/>
          <p:cNvSpPr/>
          <p:nvPr/>
        </p:nvSpPr>
        <p:spPr>
          <a:xfrm>
            <a:off x="195106" y="155144"/>
            <a:ext cx="713657" cy="369332"/>
          </a:xfrm>
          <a:prstGeom prst="rect">
            <a:avLst/>
          </a:prstGeom>
        </p:spPr>
        <p:txBody>
          <a:bodyPr wrap="none">
            <a:spAutoFit/>
          </a:bodyPr>
          <a:lstStyle/>
          <a:p>
            <a:r>
              <a:rPr lang="fr-FR" dirty="0">
                <a:solidFill>
                  <a:srgbClr val="FF0000"/>
                </a:solidFill>
              </a:rPr>
              <a:t>jeûné</a:t>
            </a:r>
            <a:endParaRPr lang="fr-FR" dirty="0"/>
          </a:p>
        </p:txBody>
      </p:sp>
      <p:pic>
        <p:nvPicPr>
          <p:cNvPr id="6" name="Image 5" descr="pains.png"/>
          <p:cNvPicPr>
            <a:picLocks noChangeAspect="1"/>
          </p:cNvPicPr>
          <p:nvPr/>
        </p:nvPicPr>
        <p:blipFill>
          <a:blip r:embed="rId2"/>
          <a:stretch>
            <a:fillRect/>
          </a:stretch>
        </p:blipFill>
        <p:spPr>
          <a:xfrm>
            <a:off x="0" y="3919779"/>
            <a:ext cx="3328499" cy="2640106"/>
          </a:xfrm>
          <a:prstGeom prst="rect">
            <a:avLst/>
          </a:prstGeom>
        </p:spPr>
      </p:pic>
      <p:sp>
        <p:nvSpPr>
          <p:cNvPr id="7" name="Rectangle : coins arrondis 5">
            <a:extLst>
              <a:ext uri="{FF2B5EF4-FFF2-40B4-BE49-F238E27FC236}">
                <a16:creationId xmlns:a16="http://schemas.microsoft.com/office/drawing/2014/main" id="{EFFB2071-5278-F9AC-F7E0-D953B20B3243}"/>
              </a:ext>
            </a:extLst>
          </p:cNvPr>
          <p:cNvSpPr/>
          <p:nvPr/>
        </p:nvSpPr>
        <p:spPr>
          <a:xfrm>
            <a:off x="3419065" y="727656"/>
            <a:ext cx="8632891" cy="1949641"/>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Exode 34, 28 </a:t>
            </a:r>
            <a:r>
              <a:rPr lang="fr-FR" sz="2400" i="1" dirty="0">
                <a:solidFill>
                  <a:schemeClr val="tx1"/>
                </a:solidFill>
              </a:rPr>
              <a:t>Moïse demeura sur le Sinaï avec le Seigneur quarante jours et quarante nuits ; il ne mangea pas de pain et ne but pas d’eau. Sur les tables de pierre, il écrivit les paroles de l’Alliance, les Dix Paroles.</a:t>
            </a:r>
          </a:p>
        </p:txBody>
      </p:sp>
      <p:sp>
        <p:nvSpPr>
          <p:cNvPr id="8" name="Rectangle : coins arrondis 2">
            <a:extLst>
              <a:ext uri="{FF2B5EF4-FFF2-40B4-BE49-F238E27FC236}">
                <a16:creationId xmlns:a16="http://schemas.microsoft.com/office/drawing/2014/main" id="{6B9CCBCF-3EA2-021B-6D36-ADFE937EC5CA}"/>
              </a:ext>
            </a:extLst>
          </p:cNvPr>
          <p:cNvSpPr/>
          <p:nvPr/>
        </p:nvSpPr>
        <p:spPr>
          <a:xfrm>
            <a:off x="3871770" y="2984110"/>
            <a:ext cx="8085351" cy="20545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Moïse a jeuné avant d’accueillir la Parole de Dieu.</a:t>
            </a:r>
          </a:p>
          <a:p>
            <a:r>
              <a:rPr lang="fr-FR" sz="2400" b="1" dirty="0">
                <a:solidFill>
                  <a:schemeClr val="tx1"/>
                </a:solidFill>
              </a:rPr>
              <a:t>Jésus lui aussi a jeuné et va accueillir cette Parole, la faire sienne, révéler ainsi qu’il est le Messie. Il est la Parole. </a:t>
            </a:r>
          </a:p>
          <a:p>
            <a:r>
              <a:rPr lang="fr-FR" sz="2400" b="1" dirty="0">
                <a:solidFill>
                  <a:schemeClr val="tx1"/>
                </a:solidFill>
              </a:rPr>
              <a:t>De quoi pouvons-nous jeûner ? Pour accueillir quoi ?</a:t>
            </a:r>
          </a:p>
        </p:txBody>
      </p:sp>
      <p:sp>
        <p:nvSpPr>
          <p:cNvPr id="9" name="Rectangle : coins arrondis 7">
            <a:extLst>
              <a:ext uri="{FF2B5EF4-FFF2-40B4-BE49-F238E27FC236}">
                <a16:creationId xmlns:a16="http://schemas.microsoft.com/office/drawing/2014/main" id="{0C6445FA-3280-9681-19B5-DB3150EA0BE9}"/>
              </a:ext>
            </a:extLst>
          </p:cNvPr>
          <p:cNvSpPr/>
          <p:nvPr/>
        </p:nvSpPr>
        <p:spPr>
          <a:xfrm>
            <a:off x="3286554" y="5502877"/>
            <a:ext cx="8691262" cy="81554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dirty="0">
                <a:solidFill>
                  <a:prstClr val="black"/>
                </a:solidFill>
              </a:rPr>
              <a:t>De quoi pouvons-nous jeûner ? Pour accueillir quoi ?</a:t>
            </a:r>
            <a:endParaRPr lang="fr-FR" sz="3600" b="1" dirty="0">
              <a:solidFill>
                <a:srgbClr val="FFC000"/>
              </a:solidFill>
            </a:endParaRPr>
          </a:p>
        </p:txBody>
      </p:sp>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876273" y="1427170"/>
            <a:ext cx="8521832" cy="270822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rial" panose="020B0604020202020204" pitchFamily="34" charset="0"/>
                <a:cs typeface="Arial" panose="020B0604020202020204" pitchFamily="34" charset="0"/>
              </a:rPr>
              <a:t>02</a:t>
            </a:r>
            <a:r>
              <a:rPr lang="fr-FR" sz="3600" dirty="0">
                <a:solidFill>
                  <a:schemeClr val="tx1"/>
                </a:solidFill>
                <a:latin typeface="Arial" panose="020B0604020202020204" pitchFamily="34" charset="0"/>
                <a:cs typeface="Arial" panose="020B0604020202020204" pitchFamily="34" charset="0"/>
              </a:rPr>
              <a:t> Après avoir jeûné </a:t>
            </a:r>
          </a:p>
          <a:p>
            <a:pPr algn="ctr"/>
            <a:r>
              <a:rPr lang="fr-FR" sz="3600" dirty="0">
                <a:solidFill>
                  <a:srgbClr val="FF0000"/>
                </a:solidFill>
                <a:latin typeface="Arial" panose="020B0604020202020204" pitchFamily="34" charset="0"/>
                <a:cs typeface="Arial" panose="020B0604020202020204" pitchFamily="34" charset="0"/>
              </a:rPr>
              <a:t>quarante jours et quarante nuits</a:t>
            </a:r>
            <a:r>
              <a:rPr lang="fr-FR" sz="3600" dirty="0">
                <a:solidFill>
                  <a:schemeClr val="tx1"/>
                </a:solidFill>
                <a:latin typeface="Arial" panose="020B0604020202020204" pitchFamily="34" charset="0"/>
                <a:cs typeface="Arial" panose="020B0604020202020204" pitchFamily="34" charset="0"/>
              </a:rPr>
              <a:t>, </a:t>
            </a:r>
          </a:p>
          <a:p>
            <a:pPr algn="ctr"/>
            <a:r>
              <a:rPr lang="fr-FR" sz="3600" dirty="0">
                <a:solidFill>
                  <a:schemeClr val="tx1"/>
                </a:solidFill>
                <a:latin typeface="Arial" panose="020B0604020202020204" pitchFamily="34" charset="0"/>
                <a:cs typeface="Arial" panose="020B0604020202020204" pitchFamily="34" charset="0"/>
              </a:rPr>
              <a:t>il eut faim</a:t>
            </a:r>
            <a:r>
              <a:rPr lang="fr-FR"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0240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263878" y="3596063"/>
            <a:ext cx="498389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Pourquoi quarante ?</a:t>
            </a:r>
          </a:p>
          <a:p>
            <a:pPr algn="ctr"/>
            <a:r>
              <a:rPr lang="fr-FR" sz="2800" b="1" dirty="0">
                <a:solidFill>
                  <a:schemeClr val="tx1"/>
                </a:solidFill>
              </a:rPr>
              <a:t>Quel sens a ce nombre ? </a:t>
            </a:r>
          </a:p>
        </p:txBody>
      </p:sp>
      <p:sp>
        <p:nvSpPr>
          <p:cNvPr id="4" name="Rectangle 3"/>
          <p:cNvSpPr/>
          <p:nvPr/>
        </p:nvSpPr>
        <p:spPr>
          <a:xfrm>
            <a:off x="262754" y="237523"/>
            <a:ext cx="3214470" cy="369332"/>
          </a:xfrm>
          <a:prstGeom prst="rect">
            <a:avLst/>
          </a:prstGeom>
        </p:spPr>
        <p:txBody>
          <a:bodyPr wrap="none">
            <a:spAutoFit/>
          </a:bodyPr>
          <a:lstStyle/>
          <a:p>
            <a:r>
              <a:rPr lang="fr-FR" dirty="0">
                <a:solidFill>
                  <a:srgbClr val="FF0000"/>
                </a:solidFill>
              </a:rPr>
              <a:t>quarante jours et quarante nuits</a:t>
            </a:r>
            <a:endParaRPr lang="fr-FR" dirty="0"/>
          </a:p>
        </p:txBody>
      </p:sp>
      <p:pic>
        <p:nvPicPr>
          <p:cNvPr id="3" name="Image 2" descr="Une image contenant bleu&#10;&#10;Description générée automatiquement">
            <a:extLst>
              <a:ext uri="{FF2B5EF4-FFF2-40B4-BE49-F238E27FC236}">
                <a16:creationId xmlns:a16="http://schemas.microsoft.com/office/drawing/2014/main" id="{2A3F2B39-DAE9-592B-1337-0330CEF0D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958" y="750872"/>
            <a:ext cx="2630221" cy="3057939"/>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552599" y="671956"/>
            <a:ext cx="9462788" cy="159541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Dans l’Antiquité, 40 est un chiffre symbolique, un chiffre conventionnel : il désigne le temps nécessaire à la maturité d’une personne, d’un événement</a:t>
            </a:r>
            <a:r>
              <a:rPr lang="fr-FR" sz="2400" dirty="0">
                <a:solidFill>
                  <a:schemeClr val="tx1"/>
                </a:solidFill>
              </a:rPr>
              <a:t>. </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214470" y="2641403"/>
            <a:ext cx="7159543" cy="76353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Une grossesse dure environ 280 jours ou 40 semaines. </a:t>
            </a:r>
            <a:endParaRPr lang="fr-FR" dirty="0"/>
          </a:p>
        </p:txBody>
      </p:sp>
      <p:sp>
        <p:nvSpPr>
          <p:cNvPr id="5" name="Rectangle 4"/>
          <p:cNvSpPr/>
          <p:nvPr/>
        </p:nvSpPr>
        <p:spPr>
          <a:xfrm>
            <a:off x="0" y="212810"/>
            <a:ext cx="3214470" cy="369332"/>
          </a:xfrm>
          <a:prstGeom prst="rect">
            <a:avLst/>
          </a:prstGeom>
        </p:spPr>
        <p:txBody>
          <a:bodyPr wrap="none">
            <a:spAutoFit/>
          </a:bodyPr>
          <a:lstStyle/>
          <a:p>
            <a:r>
              <a:rPr lang="fr-FR" dirty="0">
                <a:solidFill>
                  <a:srgbClr val="FF0000"/>
                </a:solidFill>
              </a:rPr>
              <a:t>quarante jours et quarante nuits</a:t>
            </a:r>
            <a:endParaRPr lang="fr-FR" dirty="0"/>
          </a:p>
        </p:txBody>
      </p:sp>
      <p:sp>
        <p:nvSpPr>
          <p:cNvPr id="7" name="Rectangle : coins arrondis 13">
            <a:extLst>
              <a:ext uri="{FF2B5EF4-FFF2-40B4-BE49-F238E27FC236}">
                <a16:creationId xmlns:a16="http://schemas.microsoft.com/office/drawing/2014/main" id="{A4C26895-3055-2C12-CE46-D23D06823A22}"/>
              </a:ext>
            </a:extLst>
          </p:cNvPr>
          <p:cNvSpPr/>
          <p:nvPr/>
        </p:nvSpPr>
        <p:spPr>
          <a:xfrm>
            <a:off x="327188" y="3834831"/>
            <a:ext cx="11395255" cy="235121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Dans la bible : </a:t>
            </a:r>
          </a:p>
          <a:p>
            <a:r>
              <a:rPr lang="fr-FR" sz="2400" b="1" dirty="0">
                <a:solidFill>
                  <a:schemeClr val="tx1"/>
                </a:solidFill>
              </a:rPr>
              <a:t>Moïse reste 40 jours et 40 nuits sur la montagne pour y recevoir la Parole de Dieu, la grande Règle de vie aux dix préceptes appelée la Tora. </a:t>
            </a:r>
          </a:p>
          <a:p>
            <a:r>
              <a:rPr lang="fr-FR" sz="2400" b="1" dirty="0">
                <a:solidFill>
                  <a:schemeClr val="tx1"/>
                </a:solidFill>
              </a:rPr>
              <a:t>Élie marche 40 jours pour atteindre la montagne où il fait la rencontre de Dieu dans la brise légère.</a:t>
            </a:r>
          </a:p>
        </p:txBody>
      </p:sp>
      <p:pic>
        <p:nvPicPr>
          <p:cNvPr id="2" name="Image 1" descr="Une image contenant bleu&#10;&#10;Description générée automatiquement">
            <a:extLst>
              <a:ext uri="{FF2B5EF4-FFF2-40B4-BE49-F238E27FC236}">
                <a16:creationId xmlns:a16="http://schemas.microsoft.com/office/drawing/2014/main" id="{AD3C34F3-2597-08E8-BAAB-E3E1EFB4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31" y="738399"/>
            <a:ext cx="2630221" cy="3057939"/>
          </a:xfrm>
          <a:prstGeom prst="rect">
            <a:avLst/>
          </a:prstGeom>
        </p:spPr>
      </p:pic>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2356362" y="1087927"/>
            <a:ext cx="9272893" cy="1774913"/>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Le peuple de Dieu a été mis à l’épreuve pendant 40 ans dans le désert au temps de Moïse. Alors qu’ils fuyaient l’Égypte, terre de l’esclavage, pour rejoindre la terre de Palestine, les Hébreux vont connaître la faim et la soif dans le désert. </a:t>
            </a:r>
            <a:endParaRPr lang="fr-FR" dirty="0"/>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486946" y="3745799"/>
            <a:ext cx="11011843" cy="258662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Une question leur est posée : </a:t>
            </a:r>
          </a:p>
          <a:p>
            <a:pPr algn="ctr"/>
            <a:r>
              <a:rPr lang="fr-FR" sz="2800" i="1" dirty="0">
                <a:solidFill>
                  <a:schemeClr val="tx1"/>
                </a:solidFill>
              </a:rPr>
              <a:t>la liberté est-elle plus importante que la faim ? </a:t>
            </a:r>
          </a:p>
          <a:p>
            <a:pPr algn="ctr"/>
            <a:r>
              <a:rPr lang="fr-FR" sz="2800" i="1" dirty="0">
                <a:solidFill>
                  <a:schemeClr val="tx1"/>
                </a:solidFill>
              </a:rPr>
              <a:t>Le peuple saura-t-il puiser en Dieu la force pour vaincre l’épreuve de la faim ou préférera-t-il revenir en Égypte où il était certes esclave, </a:t>
            </a:r>
          </a:p>
          <a:p>
            <a:pPr algn="ctr"/>
            <a:r>
              <a:rPr lang="fr-FR" sz="2800" i="1" dirty="0">
                <a:solidFill>
                  <a:schemeClr val="tx1"/>
                </a:solidFill>
              </a:rPr>
              <a:t>mais où il avait à manger ?                                  </a:t>
            </a:r>
            <a:r>
              <a:rPr lang="fr-FR" i="1" dirty="0">
                <a:solidFill>
                  <a:schemeClr val="tx1"/>
                </a:solidFill>
              </a:rPr>
              <a:t>Georges </a:t>
            </a:r>
            <a:r>
              <a:rPr lang="fr-FR" i="1" dirty="0" err="1">
                <a:solidFill>
                  <a:schemeClr val="tx1"/>
                </a:solidFill>
              </a:rPr>
              <a:t>Convert</a:t>
            </a:r>
            <a:endParaRPr lang="fr-FR" i="1" dirty="0">
              <a:solidFill>
                <a:schemeClr val="tx1"/>
              </a:solidFill>
            </a:endParaRPr>
          </a:p>
        </p:txBody>
      </p:sp>
      <p:sp>
        <p:nvSpPr>
          <p:cNvPr id="6" name="Rectangle 5"/>
          <p:cNvSpPr/>
          <p:nvPr/>
        </p:nvSpPr>
        <p:spPr>
          <a:xfrm>
            <a:off x="295705" y="179858"/>
            <a:ext cx="3214470" cy="369332"/>
          </a:xfrm>
          <a:prstGeom prst="rect">
            <a:avLst/>
          </a:prstGeom>
        </p:spPr>
        <p:txBody>
          <a:bodyPr wrap="none">
            <a:spAutoFit/>
          </a:bodyPr>
          <a:lstStyle/>
          <a:p>
            <a:r>
              <a:rPr lang="fr-FR" dirty="0">
                <a:solidFill>
                  <a:srgbClr val="FF0000"/>
                </a:solidFill>
              </a:rPr>
              <a:t>quarante jours et quarante nuits</a:t>
            </a:r>
            <a:endParaRPr lang="fr-FR" dirty="0"/>
          </a:p>
        </p:txBody>
      </p:sp>
      <p:pic>
        <p:nvPicPr>
          <p:cNvPr id="2" name="Image 1" descr="Une image contenant bleu&#10;&#10;Description générée automatiquement">
            <a:extLst>
              <a:ext uri="{FF2B5EF4-FFF2-40B4-BE49-F238E27FC236}">
                <a16:creationId xmlns:a16="http://schemas.microsoft.com/office/drawing/2014/main" id="{A63145D8-0C6F-D00C-71BB-2F4E28638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93" y="687860"/>
            <a:ext cx="2630221" cy="3057939"/>
          </a:xfrm>
          <a:prstGeom prst="rect">
            <a:avLst/>
          </a:prstGeom>
        </p:spPr>
      </p:pic>
    </p:spTree>
    <p:extLst>
      <p:ext uri="{BB962C8B-B14F-4D97-AF65-F5344CB8AC3E}">
        <p14:creationId xmlns:p14="http://schemas.microsoft.com/office/powerpoint/2010/main" val="282991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290131" y="765139"/>
            <a:ext cx="8619858" cy="122134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Quarante : temps d’épreuve, d’attente de conversion. </a:t>
            </a:r>
          </a:p>
          <a:p>
            <a:pPr algn="ctr"/>
            <a:r>
              <a:rPr lang="fr-FR" sz="2400" b="1" dirty="0">
                <a:solidFill>
                  <a:schemeClr val="tx1"/>
                </a:solidFill>
              </a:rPr>
              <a:t>Temps pour que la naissance à la Vie survienne</a:t>
            </a:r>
            <a:r>
              <a:rPr lang="fr-FR" sz="2400" dirty="0">
                <a:solidFill>
                  <a:schemeClr val="tx1"/>
                </a:solidFill>
              </a:rPr>
              <a:t>.</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2290272" y="2268128"/>
            <a:ext cx="9684003" cy="127870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Après avoir reçu l'Esprit Saint, le Christ passe par cette épreuve du désert : </a:t>
            </a:r>
          </a:p>
          <a:p>
            <a:pPr algn="ctr"/>
            <a:r>
              <a:rPr lang="fr-FR" sz="2400" b="1" dirty="0">
                <a:solidFill>
                  <a:schemeClr val="tx1"/>
                </a:solidFill>
              </a:rPr>
              <a:t>pour éprouver, prendre conscience, accepter le fait d'être aimé par Dieu.</a:t>
            </a:r>
            <a:endParaRPr lang="fr-FR" dirty="0"/>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700755" y="3909823"/>
            <a:ext cx="9684003" cy="80083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L’Eglise catholique propose de vivre 40 jours de Carême avant Pâques.</a:t>
            </a:r>
            <a:endParaRPr lang="fr-FR" sz="2400" dirty="0">
              <a:solidFill>
                <a:schemeClr val="tx1"/>
              </a:solidFill>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786213" y="5018363"/>
            <a:ext cx="11188062" cy="144679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Cela représente le temps symbolique qu'il faut </a:t>
            </a:r>
          </a:p>
          <a:p>
            <a:pPr algn="ctr"/>
            <a:r>
              <a:rPr lang="fr-FR" sz="2400" b="1" dirty="0">
                <a:solidFill>
                  <a:schemeClr val="tx1"/>
                </a:solidFill>
              </a:rPr>
              <a:t>pour accéder à cette reconnaissance </a:t>
            </a:r>
          </a:p>
          <a:p>
            <a:pPr algn="ctr"/>
            <a:r>
              <a:rPr lang="fr-FR" sz="2400" b="1" dirty="0">
                <a:solidFill>
                  <a:schemeClr val="tx1"/>
                </a:solidFill>
              </a:rPr>
              <a:t>que je suis aimé sans mérite, gratuitement, absolument, radicalement</a:t>
            </a:r>
            <a:r>
              <a:rPr lang="fr-FR" sz="2400" dirty="0">
                <a:solidFill>
                  <a:schemeClr val="tx1"/>
                </a:solidFill>
              </a:rPr>
              <a:t>.</a:t>
            </a:r>
            <a:endParaRPr lang="fr-FR" sz="2400" b="1" dirty="0">
              <a:solidFill>
                <a:srgbClr val="FFC000"/>
              </a:solidFill>
            </a:endParaRPr>
          </a:p>
        </p:txBody>
      </p:sp>
      <p:sp>
        <p:nvSpPr>
          <p:cNvPr id="9" name="Rectangle 8"/>
          <p:cNvSpPr/>
          <p:nvPr/>
        </p:nvSpPr>
        <p:spPr>
          <a:xfrm>
            <a:off x="238041" y="221047"/>
            <a:ext cx="3214470" cy="369332"/>
          </a:xfrm>
          <a:prstGeom prst="rect">
            <a:avLst/>
          </a:prstGeom>
        </p:spPr>
        <p:txBody>
          <a:bodyPr wrap="none">
            <a:spAutoFit/>
          </a:bodyPr>
          <a:lstStyle/>
          <a:p>
            <a:r>
              <a:rPr lang="fr-FR" dirty="0">
                <a:solidFill>
                  <a:srgbClr val="FF0000"/>
                </a:solidFill>
              </a:rPr>
              <a:t>quarante jours et quarante nuits</a:t>
            </a:r>
            <a:endParaRPr lang="fr-FR" dirty="0"/>
          </a:p>
        </p:txBody>
      </p:sp>
      <p:pic>
        <p:nvPicPr>
          <p:cNvPr id="2" name="Image 1" descr="Une image contenant bleu&#10;&#10;Description générée automatiquement">
            <a:extLst>
              <a:ext uri="{FF2B5EF4-FFF2-40B4-BE49-F238E27FC236}">
                <a16:creationId xmlns:a16="http://schemas.microsoft.com/office/drawing/2014/main" id="{20C86211-71B5-1807-A6DD-87CCF6D95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10" y="796595"/>
            <a:ext cx="2630221" cy="3057939"/>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876273" y="1427170"/>
            <a:ext cx="8521832" cy="254346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rial" panose="020B0604020202020204" pitchFamily="34" charset="0"/>
                <a:cs typeface="Arial" panose="020B0604020202020204" pitchFamily="34" charset="0"/>
              </a:rPr>
              <a:t>02</a:t>
            </a:r>
            <a:r>
              <a:rPr lang="fr-FR" sz="3600" dirty="0">
                <a:solidFill>
                  <a:schemeClr val="tx1"/>
                </a:solidFill>
                <a:latin typeface="Arial" panose="020B0604020202020204" pitchFamily="34" charset="0"/>
                <a:cs typeface="Arial" panose="020B0604020202020204" pitchFamily="34" charset="0"/>
              </a:rPr>
              <a:t> Après avoir jeûné </a:t>
            </a:r>
          </a:p>
          <a:p>
            <a:pPr algn="ctr"/>
            <a:r>
              <a:rPr lang="fr-FR" sz="3600" dirty="0">
                <a:solidFill>
                  <a:schemeClr val="tx1"/>
                </a:solidFill>
                <a:latin typeface="Arial" panose="020B0604020202020204" pitchFamily="34" charset="0"/>
                <a:cs typeface="Arial" panose="020B0604020202020204" pitchFamily="34" charset="0"/>
              </a:rPr>
              <a:t>quarante jours et quarante nuits, </a:t>
            </a:r>
          </a:p>
          <a:p>
            <a:pPr algn="ctr"/>
            <a:r>
              <a:rPr lang="fr-FR" sz="3600" dirty="0">
                <a:solidFill>
                  <a:srgbClr val="FF0000"/>
                </a:solidFill>
                <a:latin typeface="Arial" panose="020B0604020202020204" pitchFamily="34" charset="0"/>
                <a:cs typeface="Arial" panose="020B0604020202020204" pitchFamily="34" charset="0"/>
              </a:rPr>
              <a:t>il eut faim</a:t>
            </a:r>
            <a:r>
              <a:rPr lang="fr-FR" dirty="0">
                <a:solidFill>
                  <a:srgbClr val="FF0000"/>
                </a:solidFill>
              </a:rPr>
              <a:t>.</a:t>
            </a:r>
          </a:p>
        </p:txBody>
      </p:sp>
      <p:pic>
        <p:nvPicPr>
          <p:cNvPr id="3" name="Image 2" descr="pains.png"/>
          <p:cNvPicPr>
            <a:picLocks noChangeAspect="1"/>
          </p:cNvPicPr>
          <p:nvPr/>
        </p:nvPicPr>
        <p:blipFill>
          <a:blip r:embed="rId2"/>
          <a:stretch>
            <a:fillRect/>
          </a:stretch>
        </p:blipFill>
        <p:spPr>
          <a:xfrm>
            <a:off x="1943717" y="3919778"/>
            <a:ext cx="2603570" cy="2065105"/>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159613" y="164757"/>
            <a:ext cx="6091480" cy="104620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Jésus n’a-t-il pas eu faim avant ?</a:t>
            </a:r>
          </a:p>
        </p:txBody>
      </p:sp>
      <p:sp>
        <p:nvSpPr>
          <p:cNvPr id="4" name="Rectangle 3"/>
          <p:cNvSpPr/>
          <p:nvPr/>
        </p:nvSpPr>
        <p:spPr>
          <a:xfrm>
            <a:off x="236896" y="245761"/>
            <a:ext cx="1124347" cy="369332"/>
          </a:xfrm>
          <a:prstGeom prst="rect">
            <a:avLst/>
          </a:prstGeom>
        </p:spPr>
        <p:txBody>
          <a:bodyPr wrap="none">
            <a:spAutoFit/>
          </a:bodyPr>
          <a:lstStyle/>
          <a:p>
            <a:r>
              <a:rPr lang="fr-FR" dirty="0">
                <a:solidFill>
                  <a:srgbClr val="FF0000"/>
                </a:solidFill>
              </a:rPr>
              <a:t>il eut faim</a:t>
            </a:r>
            <a:endParaRPr lang="fr-FR" dirty="0"/>
          </a:p>
        </p:txBody>
      </p:sp>
      <p:sp>
        <p:nvSpPr>
          <p:cNvPr id="6" name="Rectangle : coins arrondis 2">
            <a:extLst>
              <a:ext uri="{FF2B5EF4-FFF2-40B4-BE49-F238E27FC236}">
                <a16:creationId xmlns:a16="http://schemas.microsoft.com/office/drawing/2014/main" id="{6B9CCBCF-3EA2-021B-6D36-ADFE937EC5CA}"/>
              </a:ext>
            </a:extLst>
          </p:cNvPr>
          <p:cNvSpPr/>
          <p:nvPr/>
        </p:nvSpPr>
        <p:spPr>
          <a:xfrm>
            <a:off x="321277" y="3050014"/>
            <a:ext cx="11574162" cy="118423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 fait d’avoir faim et cette insistance sur l’importance des repas </a:t>
            </a:r>
          </a:p>
          <a:p>
            <a:pPr algn="ctr"/>
            <a:r>
              <a:rPr lang="fr-FR" sz="2800" b="1" dirty="0">
                <a:solidFill>
                  <a:schemeClr val="tx1"/>
                </a:solidFill>
              </a:rPr>
              <a:t>disent l’humanité de Jésus. </a:t>
            </a:r>
          </a:p>
        </p:txBody>
      </p:sp>
      <p:sp>
        <p:nvSpPr>
          <p:cNvPr id="7" name="Rectangle : coins arrondis 5">
            <a:extLst>
              <a:ext uri="{FF2B5EF4-FFF2-40B4-BE49-F238E27FC236}">
                <a16:creationId xmlns:a16="http://schemas.microsoft.com/office/drawing/2014/main" id="{EFFB2071-5278-F9AC-F7E0-D953B20B3243}"/>
              </a:ext>
            </a:extLst>
          </p:cNvPr>
          <p:cNvSpPr/>
          <p:nvPr/>
        </p:nvSpPr>
        <p:spPr>
          <a:xfrm>
            <a:off x="2922856" y="1431635"/>
            <a:ext cx="6564994" cy="139770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Jésus dans l’Evangile partage beaucoup de repas, </a:t>
            </a:r>
          </a:p>
          <a:p>
            <a:r>
              <a:rPr lang="fr-FR" sz="2400" b="1" dirty="0">
                <a:solidFill>
                  <a:schemeClr val="tx1"/>
                </a:solidFill>
              </a:rPr>
              <a:t>multiplie les pains.</a:t>
            </a:r>
          </a:p>
        </p:txBody>
      </p:sp>
      <p:sp>
        <p:nvSpPr>
          <p:cNvPr id="10" name="Rectangle : coins arrondis 4">
            <a:extLst>
              <a:ext uri="{FF2B5EF4-FFF2-40B4-BE49-F238E27FC236}">
                <a16:creationId xmlns:a16="http://schemas.microsoft.com/office/drawing/2014/main" id="{3D399305-714C-27E1-FD2F-67B354949A11}"/>
              </a:ext>
            </a:extLst>
          </p:cNvPr>
          <p:cNvSpPr/>
          <p:nvPr/>
        </p:nvSpPr>
        <p:spPr>
          <a:xfrm>
            <a:off x="1738589" y="4522574"/>
            <a:ext cx="9992094" cy="200179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Par contre, il a dû avoir faim bien avant 40 jours. </a:t>
            </a:r>
          </a:p>
          <a:p>
            <a:pPr algn="ctr"/>
            <a:r>
              <a:rPr lang="fr-FR" sz="2800" b="1" dirty="0">
                <a:solidFill>
                  <a:schemeClr val="tx1"/>
                </a:solidFill>
              </a:rPr>
              <a:t>Fallait-il un temps pour passer de la faim concrète </a:t>
            </a:r>
          </a:p>
          <a:p>
            <a:pPr algn="ctr"/>
            <a:r>
              <a:rPr lang="fr-FR" sz="2800" b="1" dirty="0">
                <a:solidFill>
                  <a:schemeClr val="tx1"/>
                </a:solidFill>
              </a:rPr>
              <a:t>à une autre faim ? </a:t>
            </a:r>
          </a:p>
          <a:p>
            <a:pPr algn="ctr"/>
            <a:r>
              <a:rPr lang="fr-FR" sz="2800" b="1" dirty="0">
                <a:solidFill>
                  <a:schemeClr val="tx1"/>
                </a:solidFill>
              </a:rPr>
              <a:t>Peut-il avoir faim d’autre chose ?</a:t>
            </a:r>
          </a:p>
        </p:txBody>
      </p:sp>
      <p:pic>
        <p:nvPicPr>
          <p:cNvPr id="8" name="Image 7" descr="pains.png"/>
          <p:cNvPicPr>
            <a:picLocks noChangeAspect="1"/>
          </p:cNvPicPr>
          <p:nvPr/>
        </p:nvPicPr>
        <p:blipFill>
          <a:blip r:embed="rId2"/>
          <a:stretch>
            <a:fillRect/>
          </a:stretch>
        </p:blipFill>
        <p:spPr>
          <a:xfrm>
            <a:off x="164344" y="4628232"/>
            <a:ext cx="2603570" cy="2065105"/>
          </a:xfrm>
          <a:prstGeom prst="rect">
            <a:avLst/>
          </a:prstGeom>
        </p:spPr>
      </p:pic>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818608" y="1509549"/>
            <a:ext cx="8521832" cy="251051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rial" panose="020B0604020202020204" pitchFamily="34" charset="0"/>
                <a:cs typeface="Arial" panose="020B0604020202020204" pitchFamily="34" charset="0"/>
              </a:rPr>
              <a:t>03</a:t>
            </a:r>
            <a:r>
              <a:rPr lang="fr-FR" sz="3600" dirty="0">
                <a:solidFill>
                  <a:schemeClr val="tx1"/>
                </a:solidFill>
                <a:latin typeface="Arial" panose="020B0604020202020204" pitchFamily="34" charset="0"/>
                <a:cs typeface="Arial" panose="020B0604020202020204" pitchFamily="34" charset="0"/>
              </a:rPr>
              <a:t> Le tentateur s’approcha et lui dit : </a:t>
            </a:r>
          </a:p>
          <a:p>
            <a:pPr algn="ctr"/>
            <a:r>
              <a:rPr lang="fr-FR" sz="3600" dirty="0">
                <a:solidFill>
                  <a:schemeClr val="tx1"/>
                </a:solidFill>
                <a:latin typeface="Arial" panose="020B0604020202020204" pitchFamily="34" charset="0"/>
                <a:cs typeface="Arial" panose="020B0604020202020204" pitchFamily="34" charset="0"/>
              </a:rPr>
              <a:t>« </a:t>
            </a:r>
            <a:r>
              <a:rPr lang="fr-FR" sz="3600" dirty="0">
                <a:solidFill>
                  <a:srgbClr val="FF0000"/>
                </a:solidFill>
                <a:latin typeface="Arial" panose="020B0604020202020204" pitchFamily="34" charset="0"/>
                <a:cs typeface="Arial" panose="020B0604020202020204" pitchFamily="34" charset="0"/>
              </a:rPr>
              <a:t>Si tu es Fils de Dieu</a:t>
            </a:r>
            <a:r>
              <a:rPr lang="fr-FR" sz="3600" dirty="0">
                <a:solidFill>
                  <a:schemeClr val="tx1"/>
                </a:solidFill>
                <a:latin typeface="Arial" panose="020B0604020202020204" pitchFamily="34" charset="0"/>
                <a:cs typeface="Arial" panose="020B0604020202020204" pitchFamily="34" charset="0"/>
              </a:rPr>
              <a:t>, ordonne que ces pierres deviennent des pains. »</a:t>
            </a:r>
            <a:endParaRPr lang="fr-FR" sz="3600" dirty="0">
              <a:latin typeface="Arial" panose="020B0604020202020204" pitchFamily="34" charset="0"/>
              <a:cs typeface="Arial" panose="020B0604020202020204" pitchFamily="34" charset="0"/>
            </a:endParaRPr>
          </a:p>
        </p:txBody>
      </p:sp>
      <p:pic>
        <p:nvPicPr>
          <p:cNvPr id="3" name="Image 2" descr="Tentation pain détouré.png"/>
          <p:cNvPicPr>
            <a:picLocks noChangeAspect="1"/>
          </p:cNvPicPr>
          <p:nvPr/>
        </p:nvPicPr>
        <p:blipFill>
          <a:blip r:embed="rId2"/>
          <a:stretch>
            <a:fillRect/>
          </a:stretch>
        </p:blipFill>
        <p:spPr>
          <a:xfrm>
            <a:off x="-129171" y="1361297"/>
            <a:ext cx="2740565" cy="5496703"/>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459397" y="831151"/>
            <a:ext cx="8274506" cy="186262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 tentateur a-t-il entendu dans l’épisode précédent, </a:t>
            </a:r>
          </a:p>
          <a:p>
            <a:pPr algn="ctr"/>
            <a:r>
              <a:rPr lang="fr-FR" sz="2800" b="1" dirty="0">
                <a:solidFill>
                  <a:schemeClr val="tx1"/>
                </a:solidFill>
              </a:rPr>
              <a:t>le récit du baptême, ce que dit la voix :  </a:t>
            </a:r>
          </a:p>
          <a:p>
            <a:pPr algn="ctr"/>
            <a:r>
              <a:rPr lang="fr-FR" sz="2800" b="1" dirty="0">
                <a:solidFill>
                  <a:schemeClr val="tx1"/>
                </a:solidFill>
              </a:rPr>
              <a:t>Jésus est Fils de Dieu ? </a:t>
            </a:r>
          </a:p>
          <a:p>
            <a:pPr algn="ctr"/>
            <a:r>
              <a:rPr lang="fr-FR" sz="2800" b="1" dirty="0">
                <a:solidFill>
                  <a:schemeClr val="tx1"/>
                </a:solidFill>
              </a:rPr>
              <a:t>Cette expression le donne à penser.</a:t>
            </a:r>
          </a:p>
        </p:txBody>
      </p:sp>
      <p:sp>
        <p:nvSpPr>
          <p:cNvPr id="9" name="Rectangle : coins arrondis 8">
            <a:extLst>
              <a:ext uri="{FF2B5EF4-FFF2-40B4-BE49-F238E27FC236}">
                <a16:creationId xmlns:a16="http://schemas.microsoft.com/office/drawing/2014/main" id="{2B28B0D3-E16F-339E-8E7A-AF4121D3E24E}"/>
              </a:ext>
            </a:extLst>
          </p:cNvPr>
          <p:cNvSpPr/>
          <p:nvPr/>
        </p:nvSpPr>
        <p:spPr>
          <a:xfrm>
            <a:off x="2636106" y="3426941"/>
            <a:ext cx="8144407" cy="167228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Le croit-il ? </a:t>
            </a:r>
          </a:p>
          <a:p>
            <a:r>
              <a:rPr lang="fr-FR" sz="2800" b="1" dirty="0">
                <a:solidFill>
                  <a:schemeClr val="tx1"/>
                </a:solidFill>
              </a:rPr>
              <a:t>Le sens de « Fils de Dieu » </a:t>
            </a:r>
          </a:p>
          <a:p>
            <a:r>
              <a:rPr lang="fr-FR" sz="2800" b="1" dirty="0">
                <a:solidFill>
                  <a:schemeClr val="tx1"/>
                </a:solidFill>
              </a:rPr>
              <a:t>est-il le même pour le diable que pour l’Evangile ?</a:t>
            </a:r>
            <a:endParaRPr lang="fr-FR" sz="3600" dirty="0">
              <a:solidFill>
                <a:schemeClr val="tx1"/>
              </a:solidFill>
            </a:endParaRPr>
          </a:p>
        </p:txBody>
      </p:sp>
      <p:sp>
        <p:nvSpPr>
          <p:cNvPr id="4" name="Rectangle 3"/>
          <p:cNvSpPr/>
          <p:nvPr/>
        </p:nvSpPr>
        <p:spPr>
          <a:xfrm>
            <a:off x="400577" y="245761"/>
            <a:ext cx="1983235" cy="369332"/>
          </a:xfrm>
          <a:prstGeom prst="rect">
            <a:avLst/>
          </a:prstGeom>
        </p:spPr>
        <p:txBody>
          <a:bodyPr wrap="none">
            <a:spAutoFit/>
          </a:bodyPr>
          <a:lstStyle/>
          <a:p>
            <a:r>
              <a:rPr lang="fr-FR" dirty="0">
                <a:solidFill>
                  <a:srgbClr val="FF0000"/>
                </a:solidFill>
              </a:rPr>
              <a:t>Si tu es Fils de Dieu</a:t>
            </a:r>
            <a:endParaRPr lang="fr-FR" dirty="0"/>
          </a:p>
        </p:txBody>
      </p:sp>
      <p:pic>
        <p:nvPicPr>
          <p:cNvPr id="6" name="Image 5" descr="Tentation pain détouré.png"/>
          <p:cNvPicPr>
            <a:picLocks noChangeAspect="1"/>
          </p:cNvPicPr>
          <p:nvPr/>
        </p:nvPicPr>
        <p:blipFill>
          <a:blip r:embed="rId2"/>
          <a:stretch>
            <a:fillRect/>
          </a:stretch>
        </p:blipFill>
        <p:spPr>
          <a:xfrm>
            <a:off x="-129171" y="1361297"/>
            <a:ext cx="2740565" cy="5496703"/>
          </a:xfrm>
          <a:prstGeom prst="rect">
            <a:avLst/>
          </a:prstGeom>
        </p:spPr>
      </p:pic>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2584728" y="1748447"/>
            <a:ext cx="6254472" cy="25764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zh-CN" sz="3600" b="1" dirty="0">
                <a:solidFill>
                  <a:srgbClr val="BF2329"/>
                </a:solidFill>
                <a:latin typeface="Arial" pitchFamily="34" charset="0"/>
                <a:ea typeface="Times New Roman" pitchFamily="18" charset="0"/>
                <a:cs typeface="Arial" pitchFamily="34" charset="0"/>
              </a:rPr>
              <a:t>01</a:t>
            </a:r>
            <a:r>
              <a:rPr lang="fr-FR" altLang="zh-CN" sz="3600" dirty="0">
                <a:solidFill>
                  <a:srgbClr val="333333"/>
                </a:solidFill>
                <a:latin typeface="Arial" pitchFamily="34" charset="0"/>
                <a:ea typeface="Times New Roman" pitchFamily="18" charset="0"/>
                <a:cs typeface="Arial" pitchFamily="34" charset="0"/>
              </a:rPr>
              <a:t> </a:t>
            </a:r>
            <a:r>
              <a:rPr lang="fr-FR" altLang="zh-CN" sz="3600" dirty="0">
                <a:solidFill>
                  <a:srgbClr val="FF0000"/>
                </a:solidFill>
                <a:latin typeface="Arial" pitchFamily="34" charset="0"/>
                <a:ea typeface="Times New Roman" pitchFamily="18" charset="0"/>
                <a:cs typeface="Arial" pitchFamily="34" charset="0"/>
              </a:rPr>
              <a:t>Alors </a:t>
            </a:r>
            <a:r>
              <a:rPr lang="fr-FR" altLang="zh-CN" sz="3600" dirty="0">
                <a:solidFill>
                  <a:srgbClr val="333333"/>
                </a:solidFill>
                <a:latin typeface="Arial" pitchFamily="34" charset="0"/>
                <a:ea typeface="Times New Roman" pitchFamily="18" charset="0"/>
                <a:cs typeface="Arial" pitchFamily="34" charset="0"/>
              </a:rPr>
              <a:t>Jésus fut conduit </a:t>
            </a:r>
          </a:p>
          <a:p>
            <a:pPr lvl="0" eaLnBrk="0" fontAlgn="base" hangingPunct="0">
              <a:spcBef>
                <a:spcPct val="0"/>
              </a:spcBef>
              <a:spcAft>
                <a:spcPct val="0"/>
              </a:spcAft>
            </a:pPr>
            <a:r>
              <a:rPr lang="fr-FR" altLang="zh-CN" sz="3600" dirty="0">
                <a:solidFill>
                  <a:srgbClr val="333333"/>
                </a:solidFill>
                <a:latin typeface="Arial" pitchFamily="34" charset="0"/>
                <a:ea typeface="Times New Roman" pitchFamily="18" charset="0"/>
                <a:cs typeface="Arial" pitchFamily="34" charset="0"/>
              </a:rPr>
              <a:t>au désert par l’Esprit </a:t>
            </a:r>
          </a:p>
          <a:p>
            <a:pPr lvl="0" eaLnBrk="0" fontAlgn="base" hangingPunct="0">
              <a:spcBef>
                <a:spcPct val="0"/>
              </a:spcBef>
              <a:spcAft>
                <a:spcPct val="0"/>
              </a:spcAft>
            </a:pPr>
            <a:r>
              <a:rPr lang="fr-FR" altLang="zh-CN" sz="3600" dirty="0">
                <a:solidFill>
                  <a:srgbClr val="333333"/>
                </a:solidFill>
                <a:latin typeface="Arial" pitchFamily="34" charset="0"/>
                <a:ea typeface="Times New Roman" pitchFamily="18" charset="0"/>
                <a:cs typeface="Arial" pitchFamily="34" charset="0"/>
              </a:rPr>
              <a:t>pour être tenté par le diable</a:t>
            </a:r>
            <a:r>
              <a:rPr lang="fr-FR" altLang="zh-CN" dirty="0">
                <a:solidFill>
                  <a:srgbClr val="333333"/>
                </a:solidFill>
                <a:latin typeface="Arial" pitchFamily="34" charset="0"/>
                <a:ea typeface="Times New Roman" pitchFamily="18" charset="0"/>
                <a:cs typeface="Arial" pitchFamily="34" charset="0"/>
              </a:rPr>
              <a:t>.</a:t>
            </a:r>
            <a:endParaRPr lang="fr-FR" altLang="zh-CN" dirty="0">
              <a:solidFill>
                <a:schemeClr val="tx1"/>
              </a:solidFill>
              <a:latin typeface="Arial" pitchFamily="34" charset="0"/>
              <a:ea typeface="Times New Roman" pitchFamily="18" charset="0"/>
              <a:cs typeface="Arial" pitchFamily="34" charset="0"/>
            </a:endParaRPr>
          </a:p>
        </p:txBody>
      </p:sp>
      <p:pic>
        <p:nvPicPr>
          <p:cNvPr id="3" name="Image 2" descr="BaptêmeJésuschenal ciel et main de Dieu.png"/>
          <p:cNvPicPr>
            <a:picLocks noChangeAspect="1"/>
          </p:cNvPicPr>
          <p:nvPr/>
        </p:nvPicPr>
        <p:blipFill>
          <a:blip r:embed="rId2"/>
          <a:stretch>
            <a:fillRect/>
          </a:stretch>
        </p:blipFill>
        <p:spPr>
          <a:xfrm>
            <a:off x="3056239" y="0"/>
            <a:ext cx="5231028" cy="1598370"/>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201296" y="1032456"/>
            <a:ext cx="8632891" cy="281156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Psaume 2, 07-08 </a:t>
            </a:r>
          </a:p>
          <a:p>
            <a:pPr algn="ctr"/>
            <a:r>
              <a:rPr lang="fr-FR" sz="2800" i="1" dirty="0">
                <a:solidFill>
                  <a:schemeClr val="tx1"/>
                </a:solidFill>
              </a:rPr>
              <a:t>Je proclame le décret du Seigneur ! </a:t>
            </a:r>
          </a:p>
          <a:p>
            <a:pPr algn="ctr"/>
            <a:r>
              <a:rPr lang="fr-FR" sz="2800" i="1" dirty="0">
                <a:solidFill>
                  <a:schemeClr val="tx1"/>
                </a:solidFill>
              </a:rPr>
              <a:t>Il m'a dit : </a:t>
            </a:r>
          </a:p>
          <a:p>
            <a:pPr algn="ctr"/>
            <a:r>
              <a:rPr lang="fr-FR" sz="2800" i="1" dirty="0">
                <a:solidFill>
                  <a:schemeClr val="tx1"/>
                </a:solidFill>
              </a:rPr>
              <a:t>« Tu es mon fils ; moi, aujourd'hui, je t'ai engendré. </a:t>
            </a:r>
          </a:p>
          <a:p>
            <a:pPr algn="ctr"/>
            <a:r>
              <a:rPr lang="fr-FR" sz="2800" i="1" dirty="0">
                <a:solidFill>
                  <a:schemeClr val="tx1"/>
                </a:solidFill>
              </a:rPr>
              <a:t>Demande, et je te donne en héritage les nations, </a:t>
            </a:r>
          </a:p>
          <a:p>
            <a:pPr algn="ctr"/>
            <a:r>
              <a:rPr lang="fr-FR" sz="2800" i="1" dirty="0">
                <a:solidFill>
                  <a:schemeClr val="tx1"/>
                </a:solidFill>
              </a:rPr>
              <a:t>pour domaine la terre tout entière ».</a:t>
            </a:r>
            <a:endParaRPr lang="fr-FR" sz="3200" i="1" dirty="0">
              <a:solidFill>
                <a:srgbClr val="002060"/>
              </a:solidFill>
            </a:endParaRPr>
          </a:p>
        </p:txBody>
      </p:sp>
      <p:sp>
        <p:nvSpPr>
          <p:cNvPr id="4" name="Rectangle 3"/>
          <p:cNvSpPr/>
          <p:nvPr/>
        </p:nvSpPr>
        <p:spPr>
          <a:xfrm>
            <a:off x="342911" y="188097"/>
            <a:ext cx="1983235" cy="369332"/>
          </a:xfrm>
          <a:prstGeom prst="rect">
            <a:avLst/>
          </a:prstGeom>
        </p:spPr>
        <p:txBody>
          <a:bodyPr wrap="none">
            <a:spAutoFit/>
          </a:bodyPr>
          <a:lstStyle/>
          <a:p>
            <a:r>
              <a:rPr lang="fr-FR" dirty="0">
                <a:solidFill>
                  <a:srgbClr val="FF0000"/>
                </a:solidFill>
              </a:rPr>
              <a:t>Si tu es Fils de Dieu</a:t>
            </a:r>
            <a:endParaRPr lang="fr-FR" dirty="0"/>
          </a:p>
        </p:txBody>
      </p:sp>
      <p:pic>
        <p:nvPicPr>
          <p:cNvPr id="5" name="Image 4" descr="Tentation pain détouré.png"/>
          <p:cNvPicPr>
            <a:picLocks noChangeAspect="1"/>
          </p:cNvPicPr>
          <p:nvPr/>
        </p:nvPicPr>
        <p:blipFill>
          <a:blip r:embed="rId2"/>
          <a:stretch>
            <a:fillRect/>
          </a:stretch>
        </p:blipFill>
        <p:spPr>
          <a:xfrm>
            <a:off x="-104457" y="1361297"/>
            <a:ext cx="2740565" cy="5496703"/>
          </a:xfrm>
          <a:prstGeom prst="rect">
            <a:avLst/>
          </a:prstGeom>
        </p:spPr>
      </p:pic>
    </p:spTree>
    <p:extLst>
      <p:ext uri="{BB962C8B-B14F-4D97-AF65-F5344CB8AC3E}">
        <p14:creationId xmlns:p14="http://schemas.microsoft.com/office/powerpoint/2010/main" val="4008447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2576660" y="607052"/>
            <a:ext cx="8190196" cy="225147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Matthieu 11, 27-29 </a:t>
            </a:r>
            <a:r>
              <a:rPr lang="fr-FR" sz="2800" i="1" dirty="0">
                <a:solidFill>
                  <a:schemeClr val="tx1"/>
                </a:solidFill>
              </a:rPr>
              <a:t>Tout m’a été remis par mon Père ; personne ne connaît le Fils, sinon le Père, </a:t>
            </a:r>
          </a:p>
          <a:p>
            <a:r>
              <a:rPr lang="fr-FR" sz="2800" i="1" dirty="0">
                <a:solidFill>
                  <a:schemeClr val="tx1"/>
                </a:solidFill>
              </a:rPr>
              <a:t>et personne ne connaît le Père, sinon le Fils, </a:t>
            </a:r>
          </a:p>
          <a:p>
            <a:r>
              <a:rPr lang="fr-FR" sz="2800" i="1" dirty="0">
                <a:solidFill>
                  <a:schemeClr val="tx1"/>
                </a:solidFill>
              </a:rPr>
              <a:t>et celui à qui le Fils veut le révéler.</a:t>
            </a:r>
            <a:endParaRPr lang="fr-FR" i="1" dirty="0"/>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3041908" y="3377572"/>
            <a:ext cx="7832038" cy="2891423"/>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Matthieu 27, 54</a:t>
            </a:r>
            <a:r>
              <a:rPr lang="fr-FR" sz="2800" b="1" i="1" dirty="0">
                <a:solidFill>
                  <a:schemeClr val="tx1"/>
                </a:solidFill>
              </a:rPr>
              <a:t> </a:t>
            </a:r>
            <a:r>
              <a:rPr lang="fr-FR" sz="2800" i="1" dirty="0">
                <a:solidFill>
                  <a:schemeClr val="tx1"/>
                </a:solidFill>
              </a:rPr>
              <a:t>À la vue du tremblement de terre et de ces événements, le centurion et ceux qui, avec lui, gardaient Jésus, furent saisis d’une grande crainte et dirent : </a:t>
            </a:r>
          </a:p>
          <a:p>
            <a:r>
              <a:rPr lang="fr-FR" sz="2800" i="1" dirty="0">
                <a:solidFill>
                  <a:schemeClr val="tx1"/>
                </a:solidFill>
              </a:rPr>
              <a:t>« Vraiment, celui-ci était Fils de Dieu ! »</a:t>
            </a:r>
          </a:p>
        </p:txBody>
      </p:sp>
      <p:sp>
        <p:nvSpPr>
          <p:cNvPr id="4" name="Rectangle 3"/>
          <p:cNvSpPr/>
          <p:nvPr/>
        </p:nvSpPr>
        <p:spPr>
          <a:xfrm>
            <a:off x="145204" y="105718"/>
            <a:ext cx="1983235" cy="369332"/>
          </a:xfrm>
          <a:prstGeom prst="rect">
            <a:avLst/>
          </a:prstGeom>
        </p:spPr>
        <p:txBody>
          <a:bodyPr wrap="none">
            <a:spAutoFit/>
          </a:bodyPr>
          <a:lstStyle/>
          <a:p>
            <a:r>
              <a:rPr lang="fr-FR" dirty="0">
                <a:solidFill>
                  <a:srgbClr val="FF0000"/>
                </a:solidFill>
              </a:rPr>
              <a:t>Si tu es Fils de Dieu</a:t>
            </a:r>
            <a:endParaRPr lang="fr-FR" dirty="0"/>
          </a:p>
        </p:txBody>
      </p:sp>
      <p:pic>
        <p:nvPicPr>
          <p:cNvPr id="6" name="Image 5" descr="Tentation pain détouré.png"/>
          <p:cNvPicPr>
            <a:picLocks noChangeAspect="1"/>
          </p:cNvPicPr>
          <p:nvPr/>
        </p:nvPicPr>
        <p:blipFill>
          <a:blip r:embed="rId2"/>
          <a:stretch>
            <a:fillRect/>
          </a:stretch>
        </p:blipFill>
        <p:spPr>
          <a:xfrm>
            <a:off x="-129171" y="1361297"/>
            <a:ext cx="2740565" cy="5496703"/>
          </a:xfrm>
          <a:prstGeom prst="rect">
            <a:avLst/>
          </a:prstGeom>
        </p:spPr>
      </p:pic>
    </p:spTree>
    <p:extLst>
      <p:ext uri="{BB962C8B-B14F-4D97-AF65-F5344CB8AC3E}">
        <p14:creationId xmlns:p14="http://schemas.microsoft.com/office/powerpoint/2010/main" val="282991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680506" y="628086"/>
            <a:ext cx="10058413" cy="136547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Dans le Premier Testament, un Messie, Fils de Dieu est attendu.</a:t>
            </a:r>
          </a:p>
          <a:p>
            <a:pPr algn="ctr"/>
            <a:r>
              <a:rPr lang="fr-FR" sz="2800" b="1" dirty="0">
                <a:solidFill>
                  <a:schemeClr val="tx1"/>
                </a:solidFill>
              </a:rPr>
              <a:t>Pour l’Evangile, Jésus accomplit cette attente : Il est Fils de Dieu.</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2120201" y="2333063"/>
            <a:ext cx="9618717" cy="101502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i="1" dirty="0">
                <a:solidFill>
                  <a:srgbClr val="002060"/>
                </a:solidFill>
              </a:rPr>
              <a:t>-</a:t>
            </a:r>
            <a:r>
              <a:rPr lang="fr-FR" sz="2800" b="1" dirty="0">
                <a:solidFill>
                  <a:schemeClr val="tx1"/>
                </a:solidFill>
              </a:rPr>
              <a:t>Il accomplit le psaume ; il est Messie Royal, reconnu Fils.</a:t>
            </a:r>
          </a:p>
        </p:txBody>
      </p:sp>
      <p:sp>
        <p:nvSpPr>
          <p:cNvPr id="6" name="Rectangle 5"/>
          <p:cNvSpPr/>
          <p:nvPr/>
        </p:nvSpPr>
        <p:spPr>
          <a:xfrm>
            <a:off x="136967" y="179859"/>
            <a:ext cx="1983235" cy="369332"/>
          </a:xfrm>
          <a:prstGeom prst="rect">
            <a:avLst/>
          </a:prstGeom>
        </p:spPr>
        <p:txBody>
          <a:bodyPr wrap="none">
            <a:spAutoFit/>
          </a:bodyPr>
          <a:lstStyle/>
          <a:p>
            <a:r>
              <a:rPr lang="fr-FR" dirty="0">
                <a:solidFill>
                  <a:srgbClr val="FF0000"/>
                </a:solidFill>
              </a:rPr>
              <a:t>Si tu es Fils de Dieu</a:t>
            </a:r>
            <a:endParaRPr lang="fr-FR" dirty="0"/>
          </a:p>
        </p:txBody>
      </p:sp>
      <p:sp>
        <p:nvSpPr>
          <p:cNvPr id="9" name="Rectangle : coins arrondis 15">
            <a:extLst>
              <a:ext uri="{FF2B5EF4-FFF2-40B4-BE49-F238E27FC236}">
                <a16:creationId xmlns:a16="http://schemas.microsoft.com/office/drawing/2014/main" id="{91B4C6FD-8490-69EB-75F1-39F3A6C0DB54}"/>
              </a:ext>
            </a:extLst>
          </p:cNvPr>
          <p:cNvSpPr/>
          <p:nvPr/>
        </p:nvSpPr>
        <p:spPr>
          <a:xfrm>
            <a:off x="2346374" y="3549929"/>
            <a:ext cx="9375188" cy="142933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-Il révèle son Père qui lui a tout remis. Comme lui, il est miséricorde et humilité. Par lui, on connait le Père et il nous conduit à la même attitude.</a:t>
            </a:r>
          </a:p>
        </p:txBody>
      </p:sp>
      <p:sp>
        <p:nvSpPr>
          <p:cNvPr id="10" name="Rectangle : coins arrondis 15">
            <a:extLst>
              <a:ext uri="{FF2B5EF4-FFF2-40B4-BE49-F238E27FC236}">
                <a16:creationId xmlns:a16="http://schemas.microsoft.com/office/drawing/2014/main" id="{91B4C6FD-8490-69EB-75F1-39F3A6C0DB54}"/>
              </a:ext>
            </a:extLst>
          </p:cNvPr>
          <p:cNvSpPr/>
          <p:nvPr/>
        </p:nvSpPr>
        <p:spPr>
          <a:xfrm>
            <a:off x="2247544" y="5181106"/>
            <a:ext cx="9491374" cy="142933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8">
              <a:buFontTx/>
              <a:buChar char="-"/>
            </a:pPr>
            <a:r>
              <a:rPr lang="fr-FR" sz="2800" b="1" dirty="0">
                <a:solidFill>
                  <a:schemeClr val="tx1"/>
                </a:solidFill>
              </a:rPr>
              <a:t>Il réalise pleinement la volonté du Père, </a:t>
            </a:r>
            <a:br>
              <a:rPr lang="fr-FR" sz="2800" b="1" dirty="0">
                <a:solidFill>
                  <a:schemeClr val="tx1"/>
                </a:solidFill>
              </a:rPr>
            </a:br>
            <a:r>
              <a:rPr lang="fr-FR" sz="2800" b="1" dirty="0">
                <a:solidFill>
                  <a:schemeClr val="tx1"/>
                </a:solidFill>
              </a:rPr>
              <a:t>au moment de la croix. </a:t>
            </a:r>
          </a:p>
          <a:p>
            <a:pPr algn="ctr">
              <a:buFontTx/>
              <a:buChar char="-"/>
            </a:pPr>
            <a:r>
              <a:rPr lang="fr-FR" sz="2800" b="1" dirty="0">
                <a:solidFill>
                  <a:schemeClr val="tx1"/>
                </a:solidFill>
              </a:rPr>
              <a:t>Il nous révèle pleinement l’amour du Père.         </a:t>
            </a:r>
            <a:r>
              <a:rPr lang="fr-FR" dirty="0">
                <a:solidFill>
                  <a:srgbClr val="002060"/>
                </a:solidFill>
              </a:rPr>
              <a:t>D’après Claude Tassin</a:t>
            </a:r>
          </a:p>
        </p:txBody>
      </p:sp>
      <p:pic>
        <p:nvPicPr>
          <p:cNvPr id="8" name="Image 7" descr="Tentation pain détouré.png"/>
          <p:cNvPicPr>
            <a:picLocks noChangeAspect="1"/>
          </p:cNvPicPr>
          <p:nvPr/>
        </p:nvPicPr>
        <p:blipFill>
          <a:blip r:embed="rId2" cstate="print"/>
          <a:stretch>
            <a:fillRect/>
          </a:stretch>
        </p:blipFill>
        <p:spPr>
          <a:xfrm>
            <a:off x="-129171" y="1927654"/>
            <a:ext cx="2458189" cy="4930346"/>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jesus pain diable.png"/>
          <p:cNvPicPr>
            <a:picLocks noChangeAspect="1"/>
          </p:cNvPicPr>
          <p:nvPr/>
        </p:nvPicPr>
        <p:blipFill>
          <a:blip r:embed="rId2"/>
          <a:stretch>
            <a:fillRect/>
          </a:stretch>
        </p:blipFill>
        <p:spPr>
          <a:xfrm>
            <a:off x="0" y="3181348"/>
            <a:ext cx="2548541" cy="3566056"/>
          </a:xfrm>
          <a:prstGeom prst="rect">
            <a:avLst/>
          </a:prstGeom>
        </p:spPr>
      </p:pic>
      <p:sp>
        <p:nvSpPr>
          <p:cNvPr id="4" name="Rectangle : coins arrondis 3">
            <a:extLst>
              <a:ext uri="{FF2B5EF4-FFF2-40B4-BE49-F238E27FC236}">
                <a16:creationId xmlns:a16="http://schemas.microsoft.com/office/drawing/2014/main" id="{B8C81BA0-625D-4C28-B175-DDFE41C4902B}"/>
              </a:ext>
            </a:extLst>
          </p:cNvPr>
          <p:cNvSpPr/>
          <p:nvPr/>
        </p:nvSpPr>
        <p:spPr>
          <a:xfrm>
            <a:off x="1876273" y="1509551"/>
            <a:ext cx="8521832" cy="224690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rial" panose="020B0604020202020204" pitchFamily="34" charset="0"/>
                <a:cs typeface="Arial" panose="020B0604020202020204" pitchFamily="34" charset="0"/>
              </a:rPr>
              <a:t>03</a:t>
            </a:r>
            <a:r>
              <a:rPr lang="fr-FR" sz="3600" dirty="0">
                <a:solidFill>
                  <a:schemeClr val="tx1"/>
                </a:solidFill>
                <a:latin typeface="Arial" panose="020B0604020202020204" pitchFamily="34" charset="0"/>
                <a:cs typeface="Arial" panose="020B0604020202020204" pitchFamily="34" charset="0"/>
              </a:rPr>
              <a:t> Le tentateur s’approcha et lui dit : </a:t>
            </a:r>
          </a:p>
          <a:p>
            <a:pPr algn="ctr"/>
            <a:r>
              <a:rPr lang="fr-FR" sz="3600" dirty="0">
                <a:solidFill>
                  <a:schemeClr val="tx1"/>
                </a:solidFill>
                <a:latin typeface="Arial" panose="020B0604020202020204" pitchFamily="34" charset="0"/>
                <a:cs typeface="Arial" panose="020B0604020202020204" pitchFamily="34" charset="0"/>
              </a:rPr>
              <a:t>« Si tu es Fils de Dieu</a:t>
            </a:r>
            <a:r>
              <a:rPr lang="fr-FR" sz="3600" dirty="0">
                <a:solidFill>
                  <a:srgbClr val="002060"/>
                </a:solidFill>
                <a:latin typeface="Arial" panose="020B0604020202020204" pitchFamily="34" charset="0"/>
                <a:cs typeface="Arial" panose="020B0604020202020204" pitchFamily="34" charset="0"/>
              </a:rPr>
              <a:t>, </a:t>
            </a:r>
            <a:r>
              <a:rPr lang="fr-FR" sz="3600" dirty="0">
                <a:solidFill>
                  <a:schemeClr val="tx1"/>
                </a:solidFill>
                <a:latin typeface="Arial" panose="020B0604020202020204" pitchFamily="34" charset="0"/>
                <a:cs typeface="Arial" panose="020B0604020202020204" pitchFamily="34" charset="0"/>
              </a:rPr>
              <a:t>ordonne</a:t>
            </a:r>
            <a:r>
              <a:rPr lang="fr-FR" sz="3600" dirty="0">
                <a:solidFill>
                  <a:srgbClr val="FF0000"/>
                </a:solidFill>
                <a:latin typeface="Arial" panose="020B0604020202020204" pitchFamily="34" charset="0"/>
                <a:cs typeface="Arial" panose="020B0604020202020204" pitchFamily="34" charset="0"/>
              </a:rPr>
              <a:t> </a:t>
            </a:r>
          </a:p>
          <a:p>
            <a:pPr algn="ctr"/>
            <a:r>
              <a:rPr lang="fr-FR" sz="3600" dirty="0">
                <a:solidFill>
                  <a:srgbClr val="FF0000"/>
                </a:solidFill>
                <a:latin typeface="Arial" panose="020B0604020202020204" pitchFamily="34" charset="0"/>
                <a:cs typeface="Arial" panose="020B0604020202020204" pitchFamily="34" charset="0"/>
              </a:rPr>
              <a:t>que ces pierres deviennent des pains</a:t>
            </a:r>
            <a:r>
              <a:rPr lang="fr-FR" sz="3600" dirty="0">
                <a:solidFill>
                  <a:schemeClr val="tx1"/>
                </a:solidFill>
                <a:latin typeface="Arial" panose="020B0604020202020204" pitchFamily="34" charset="0"/>
                <a:cs typeface="Arial" panose="020B0604020202020204" pitchFamily="34" charset="0"/>
              </a:rPr>
              <a:t>. »</a:t>
            </a:r>
            <a:endParaRPr lang="fr-F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40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146854" y="1053573"/>
            <a:ext cx="7331676" cy="85760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Pourquoi transformer des pierres en pain ?</a:t>
            </a:r>
            <a:endParaRPr lang="fr-FR" sz="2800" dirty="0">
              <a:solidFill>
                <a:schemeClr val="tx1"/>
              </a:solidFill>
            </a:endParaRPr>
          </a:p>
        </p:txBody>
      </p:sp>
      <p:sp>
        <p:nvSpPr>
          <p:cNvPr id="4" name="Rectangle 3"/>
          <p:cNvSpPr/>
          <p:nvPr/>
        </p:nvSpPr>
        <p:spPr>
          <a:xfrm>
            <a:off x="175750" y="138669"/>
            <a:ext cx="3652090" cy="369332"/>
          </a:xfrm>
          <a:prstGeom prst="rect">
            <a:avLst/>
          </a:prstGeom>
        </p:spPr>
        <p:txBody>
          <a:bodyPr wrap="none">
            <a:spAutoFit/>
          </a:bodyPr>
          <a:lstStyle/>
          <a:p>
            <a:r>
              <a:rPr lang="fr-FR" dirty="0">
                <a:solidFill>
                  <a:srgbClr val="FF0000"/>
                </a:solidFill>
              </a:rPr>
              <a:t>que ces pierres deviennent des pains</a:t>
            </a:r>
            <a:endParaRPr lang="fr-FR" dirty="0"/>
          </a:p>
        </p:txBody>
      </p:sp>
      <p:pic>
        <p:nvPicPr>
          <p:cNvPr id="6" name="Image 5" descr="jesus pain diable.png"/>
          <p:cNvPicPr>
            <a:picLocks noChangeAspect="1"/>
          </p:cNvPicPr>
          <p:nvPr/>
        </p:nvPicPr>
        <p:blipFill>
          <a:blip r:embed="rId2"/>
          <a:stretch>
            <a:fillRect/>
          </a:stretch>
        </p:blipFill>
        <p:spPr>
          <a:xfrm>
            <a:off x="136993" y="3123683"/>
            <a:ext cx="2548541" cy="3566056"/>
          </a:xfrm>
          <a:prstGeom prst="rect">
            <a:avLst/>
          </a:prstGeom>
        </p:spPr>
      </p:pic>
      <p:sp>
        <p:nvSpPr>
          <p:cNvPr id="7" name="Rectangle : coins arrondis 5">
            <a:extLst>
              <a:ext uri="{FF2B5EF4-FFF2-40B4-BE49-F238E27FC236}">
                <a16:creationId xmlns:a16="http://schemas.microsoft.com/office/drawing/2014/main" id="{EFFB2071-5278-F9AC-F7E0-D953B20B3243}"/>
              </a:ext>
            </a:extLst>
          </p:cNvPr>
          <p:cNvSpPr/>
          <p:nvPr/>
        </p:nvSpPr>
        <p:spPr>
          <a:xfrm>
            <a:off x="2934463" y="3363765"/>
            <a:ext cx="8632891" cy="2402721"/>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Exode 16, 35</a:t>
            </a:r>
            <a:r>
              <a:rPr lang="fr-FR" sz="2800" dirty="0">
                <a:solidFill>
                  <a:schemeClr val="tx1"/>
                </a:solidFill>
              </a:rPr>
              <a:t> </a:t>
            </a:r>
            <a:r>
              <a:rPr lang="fr-FR" sz="2800" i="1" dirty="0">
                <a:solidFill>
                  <a:schemeClr val="tx1"/>
                </a:solidFill>
              </a:rPr>
              <a:t>Les fils d’Israël mangèrent de la manne pendant quarante ans, jusqu’à leur arrivée en pays habité ; ils mangèrent de la manne jusqu’à leur arrivée aux confins du pays de Canaan.</a:t>
            </a:r>
            <a:endParaRPr lang="fr-FR" sz="2800" dirty="0">
              <a:solidFill>
                <a:schemeClr val="tx1"/>
              </a:solidFill>
            </a:endParaRPr>
          </a:p>
        </p:txBody>
      </p:sp>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443059" y="763572"/>
            <a:ext cx="11122865" cy="341301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Matthieu 14, 17-21 </a:t>
            </a:r>
          </a:p>
          <a:p>
            <a:r>
              <a:rPr lang="fr-FR" sz="2800" b="1" dirty="0">
                <a:solidFill>
                  <a:schemeClr val="tx1"/>
                </a:solidFill>
              </a:rPr>
              <a:t>Jésus nourrit une grande foule et le soir se retire dans la montagne.</a:t>
            </a:r>
          </a:p>
          <a:p>
            <a:r>
              <a:rPr lang="fr-FR" sz="2800" i="1" dirty="0">
                <a:solidFill>
                  <a:schemeClr val="tx1"/>
                </a:solidFill>
              </a:rPr>
              <a:t>Alors ils lui disent : « Nous n’avons là que cinq pains et deux poissons. » Jésus dit : « Apportez-les-moi. » Puis, ordonnant à la foule de s’asseoir sur l’herbe, il prit les cinq pains et les deux poissons, et, levant les yeux au ciel, il prononça la bénédiction ; il rompit les pains, il les donna aux disciples, et les disciples les donnèrent à la foule.</a:t>
            </a:r>
            <a:endParaRPr lang="fr-FR" sz="2800" dirty="0">
              <a:solidFill>
                <a:srgbClr val="002060"/>
              </a:solidFill>
            </a:endParaRPr>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4903659" y="4505037"/>
            <a:ext cx="6589926" cy="184633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Matthieu 7, 09 </a:t>
            </a:r>
            <a:r>
              <a:rPr lang="fr-FR" sz="2800" i="1" dirty="0">
                <a:solidFill>
                  <a:schemeClr val="tx1"/>
                </a:solidFill>
              </a:rPr>
              <a:t>Ou encore : lequel d’entre vous donnera une pierre à son fils quand il lui demande du pain ?</a:t>
            </a:r>
            <a:endParaRPr lang="fr-FR" sz="2800" i="1" dirty="0">
              <a:solidFill>
                <a:srgbClr val="002060"/>
              </a:solidFill>
            </a:endParaRPr>
          </a:p>
        </p:txBody>
      </p:sp>
      <p:sp>
        <p:nvSpPr>
          <p:cNvPr id="4" name="Rectangle 3"/>
          <p:cNvSpPr/>
          <p:nvPr/>
        </p:nvSpPr>
        <p:spPr>
          <a:xfrm>
            <a:off x="340507" y="221048"/>
            <a:ext cx="3652090" cy="369332"/>
          </a:xfrm>
          <a:prstGeom prst="rect">
            <a:avLst/>
          </a:prstGeom>
        </p:spPr>
        <p:txBody>
          <a:bodyPr wrap="none">
            <a:spAutoFit/>
          </a:bodyPr>
          <a:lstStyle/>
          <a:p>
            <a:r>
              <a:rPr lang="fr-FR" dirty="0">
                <a:solidFill>
                  <a:srgbClr val="FF0000"/>
                </a:solidFill>
              </a:rPr>
              <a:t>que ces pierres deviennent des pains</a:t>
            </a:r>
            <a:endParaRPr lang="fr-FR" dirty="0"/>
          </a:p>
        </p:txBody>
      </p:sp>
      <p:pic>
        <p:nvPicPr>
          <p:cNvPr id="6" name="Image 5" descr="jesus pain diable.png"/>
          <p:cNvPicPr>
            <a:picLocks noChangeAspect="1"/>
          </p:cNvPicPr>
          <p:nvPr/>
        </p:nvPicPr>
        <p:blipFill>
          <a:blip r:embed="rId2"/>
          <a:stretch>
            <a:fillRect/>
          </a:stretch>
        </p:blipFill>
        <p:spPr>
          <a:xfrm>
            <a:off x="420130" y="3732294"/>
            <a:ext cx="2125361" cy="2973920"/>
          </a:xfrm>
          <a:prstGeom prst="rect">
            <a:avLst/>
          </a:prstGeom>
        </p:spPr>
      </p:pic>
    </p:spTree>
    <p:extLst>
      <p:ext uri="{BB962C8B-B14F-4D97-AF65-F5344CB8AC3E}">
        <p14:creationId xmlns:p14="http://schemas.microsoft.com/office/powerpoint/2010/main" val="282991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72995" y="669277"/>
            <a:ext cx="11697729" cy="24281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solidFill>
                  <a:schemeClr val="tx1"/>
                </a:solidFill>
              </a:rPr>
              <a:t>Au désert de l’Exode, les Hébreux ont reçu la manne comme un pain de Dieu et les commentaires bibliques ont vu dans cette manne la Parole de Dieu, comme la nourriture spirituelle qui permet d’affronter les périodes de désert, c’est-à-dire les moments de grande épreuve : la maladie, la trahison d’un amour. On sait que cette priorité au spirituel n’est pas spontanée : ni lorsqu’on a faim, ni quand on est gavé. </a:t>
            </a:r>
          </a:p>
          <a:p>
            <a:r>
              <a:rPr lang="fr-FR" dirty="0">
                <a:solidFill>
                  <a:schemeClr val="tx1"/>
                </a:solidFill>
              </a:rPr>
              <a:t>										Georges </a:t>
            </a:r>
            <a:r>
              <a:rPr lang="fr-FR" dirty="0" err="1">
                <a:solidFill>
                  <a:schemeClr val="tx1"/>
                </a:solidFill>
              </a:rPr>
              <a:t>Convert</a:t>
            </a:r>
            <a:endParaRPr lang="fr-FR" dirty="0">
              <a:solidFill>
                <a:schemeClr val="tx1"/>
              </a:solidFill>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2632105" y="3255916"/>
            <a:ext cx="8212510" cy="132235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Jésus refuse cette tentation de séduire facilement les foules </a:t>
            </a:r>
          </a:p>
          <a:p>
            <a:r>
              <a:rPr lang="fr-FR" sz="2400" b="1" dirty="0">
                <a:solidFill>
                  <a:schemeClr val="tx1"/>
                </a:solidFill>
              </a:rPr>
              <a:t>par des actions spectaculaires.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530371" y="4736758"/>
            <a:ext cx="8314244" cy="1993556"/>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Cette proposition du diable nous évoque notre tentation de surconsommation. </a:t>
            </a:r>
          </a:p>
          <a:p>
            <a:r>
              <a:rPr lang="fr-FR" sz="2400" b="1" dirty="0">
                <a:solidFill>
                  <a:schemeClr val="tx1"/>
                </a:solidFill>
              </a:rPr>
              <a:t>Nous aimerions bien avoir le pouvoir de transformer les objets, </a:t>
            </a:r>
          </a:p>
          <a:p>
            <a:r>
              <a:rPr lang="fr-FR" sz="2400" b="1" dirty="0">
                <a:solidFill>
                  <a:schemeClr val="tx1"/>
                </a:solidFill>
              </a:rPr>
              <a:t>d’avoir pour soi, de satisfaire notre humanité.</a:t>
            </a:r>
            <a:endParaRPr lang="fr-FR" sz="2400" b="1" dirty="0">
              <a:solidFill>
                <a:srgbClr val="002060"/>
              </a:solidFill>
            </a:endParaRPr>
          </a:p>
        </p:txBody>
      </p:sp>
      <p:sp>
        <p:nvSpPr>
          <p:cNvPr id="6" name="Rectangle 5"/>
          <p:cNvSpPr/>
          <p:nvPr/>
        </p:nvSpPr>
        <p:spPr>
          <a:xfrm>
            <a:off x="241653" y="188096"/>
            <a:ext cx="3652090" cy="369332"/>
          </a:xfrm>
          <a:prstGeom prst="rect">
            <a:avLst/>
          </a:prstGeom>
        </p:spPr>
        <p:txBody>
          <a:bodyPr wrap="none">
            <a:spAutoFit/>
          </a:bodyPr>
          <a:lstStyle/>
          <a:p>
            <a:r>
              <a:rPr lang="fr-FR" dirty="0">
                <a:solidFill>
                  <a:srgbClr val="FF0000"/>
                </a:solidFill>
              </a:rPr>
              <a:t>que ces pierres deviennent des pains</a:t>
            </a:r>
            <a:endParaRPr lang="fr-FR" dirty="0"/>
          </a:p>
        </p:txBody>
      </p:sp>
      <p:pic>
        <p:nvPicPr>
          <p:cNvPr id="9" name="Image 8" descr="jesus pain diable.png"/>
          <p:cNvPicPr>
            <a:picLocks noChangeAspect="1"/>
          </p:cNvPicPr>
          <p:nvPr/>
        </p:nvPicPr>
        <p:blipFill>
          <a:blip r:embed="rId2" cstate="print"/>
          <a:stretch>
            <a:fillRect/>
          </a:stretch>
        </p:blipFill>
        <p:spPr>
          <a:xfrm>
            <a:off x="172995" y="3760574"/>
            <a:ext cx="1878227" cy="2628117"/>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2906002" y="1311841"/>
            <a:ext cx="8521832" cy="305505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tx1"/>
                </a:solidFill>
                <a:latin typeface="Arial" panose="020B0604020202020204" pitchFamily="34" charset="0"/>
                <a:cs typeface="Arial" panose="020B0604020202020204" pitchFamily="34" charset="0"/>
              </a:rPr>
              <a:t> </a:t>
            </a:r>
          </a:p>
          <a:p>
            <a:r>
              <a:rPr lang="fr-FR" sz="3600" b="1" dirty="0">
                <a:solidFill>
                  <a:schemeClr val="tx1"/>
                </a:solidFill>
                <a:latin typeface="Arial" panose="020B0604020202020204" pitchFamily="34" charset="0"/>
                <a:cs typeface="Arial" panose="020B0604020202020204" pitchFamily="34" charset="0"/>
              </a:rPr>
              <a:t>04</a:t>
            </a:r>
            <a:r>
              <a:rPr lang="fr-FR" sz="3600" dirty="0">
                <a:solidFill>
                  <a:schemeClr val="tx1"/>
                </a:solidFill>
                <a:latin typeface="Arial" panose="020B0604020202020204" pitchFamily="34" charset="0"/>
                <a:cs typeface="Arial" panose="020B0604020202020204" pitchFamily="34" charset="0"/>
              </a:rPr>
              <a:t> Mais Jésus répondit : « </a:t>
            </a:r>
            <a:r>
              <a:rPr lang="fr-FR" sz="3600" dirty="0">
                <a:solidFill>
                  <a:srgbClr val="FF0000"/>
                </a:solidFill>
                <a:latin typeface="Arial" panose="020B0604020202020204" pitchFamily="34" charset="0"/>
                <a:cs typeface="Arial" panose="020B0604020202020204" pitchFamily="34" charset="0"/>
              </a:rPr>
              <a:t>Il est écrit </a:t>
            </a:r>
            <a:r>
              <a:rPr lang="fr-FR" sz="3600" dirty="0">
                <a:solidFill>
                  <a:schemeClr val="tx1"/>
                </a:solidFill>
                <a:latin typeface="Arial" panose="020B0604020202020204" pitchFamily="34" charset="0"/>
                <a:cs typeface="Arial" panose="020B0604020202020204" pitchFamily="34" charset="0"/>
              </a:rPr>
              <a:t>: </a:t>
            </a:r>
          </a:p>
          <a:p>
            <a:r>
              <a:rPr lang="fr-FR" sz="3600" dirty="0">
                <a:solidFill>
                  <a:schemeClr val="tx1"/>
                </a:solidFill>
                <a:latin typeface="Arial" panose="020B0604020202020204" pitchFamily="34" charset="0"/>
                <a:cs typeface="Arial" panose="020B0604020202020204" pitchFamily="34" charset="0"/>
              </a:rPr>
              <a:t>L’homme ne vit pas seulement de pain, mais de toute parole qui sort de la bouche de Dieu. »</a:t>
            </a:r>
          </a:p>
          <a:p>
            <a:pPr algn="ctr"/>
            <a:endParaRPr lang="fr-FR" sz="2800" dirty="0">
              <a:solidFill>
                <a:srgbClr val="002060"/>
              </a:solidFill>
            </a:endParaRPr>
          </a:p>
        </p:txBody>
      </p:sp>
      <p:pic>
        <p:nvPicPr>
          <p:cNvPr id="6" name="Image 5" descr="Tentation pain détouré.png"/>
          <p:cNvPicPr>
            <a:picLocks noChangeAspect="1"/>
          </p:cNvPicPr>
          <p:nvPr/>
        </p:nvPicPr>
        <p:blipFill>
          <a:blip r:embed="rId2"/>
          <a:stretch>
            <a:fillRect/>
          </a:stretch>
        </p:blipFill>
        <p:spPr>
          <a:xfrm>
            <a:off x="117963" y="1263144"/>
            <a:ext cx="2707615" cy="5430616"/>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236976" y="303930"/>
            <a:ext cx="8192127" cy="117064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Jésus s’appuie sur les Ecritures pour résister</a:t>
            </a:r>
            <a:r>
              <a:rPr lang="fr-FR" sz="2800" dirty="0">
                <a:solidFill>
                  <a:schemeClr val="tx1"/>
                </a:solidFill>
              </a:rPr>
              <a:t>.</a:t>
            </a:r>
          </a:p>
        </p:txBody>
      </p:sp>
      <p:sp>
        <p:nvSpPr>
          <p:cNvPr id="9" name="Rectangle : coins arrondis 8">
            <a:extLst>
              <a:ext uri="{FF2B5EF4-FFF2-40B4-BE49-F238E27FC236}">
                <a16:creationId xmlns:a16="http://schemas.microsoft.com/office/drawing/2014/main" id="{2B28B0D3-E16F-339E-8E7A-AF4121D3E24E}"/>
              </a:ext>
            </a:extLst>
          </p:cNvPr>
          <p:cNvSpPr/>
          <p:nvPr/>
        </p:nvSpPr>
        <p:spPr>
          <a:xfrm>
            <a:off x="3024379" y="2101577"/>
            <a:ext cx="7525475" cy="167135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Jésus, juif, est nourri des Ecritures, </a:t>
            </a:r>
          </a:p>
          <a:p>
            <a:pPr algn="ctr"/>
            <a:r>
              <a:rPr lang="fr-FR" sz="2800" b="1" dirty="0">
                <a:solidFill>
                  <a:schemeClr val="tx1"/>
                </a:solidFill>
              </a:rPr>
              <a:t>Parole de Dieu. </a:t>
            </a:r>
          </a:p>
        </p:txBody>
      </p:sp>
      <p:pic>
        <p:nvPicPr>
          <p:cNvPr id="4" name="Image 3" descr="Tentation pain détouré.png"/>
          <p:cNvPicPr>
            <a:picLocks noChangeAspect="1"/>
          </p:cNvPicPr>
          <p:nvPr/>
        </p:nvPicPr>
        <p:blipFill>
          <a:blip r:embed="rId2"/>
          <a:stretch>
            <a:fillRect/>
          </a:stretch>
        </p:blipFill>
        <p:spPr>
          <a:xfrm>
            <a:off x="117963" y="1263144"/>
            <a:ext cx="2707615" cy="5430616"/>
          </a:xfrm>
          <a:prstGeom prst="rect">
            <a:avLst/>
          </a:prstGeom>
        </p:spPr>
      </p:pic>
      <p:sp>
        <p:nvSpPr>
          <p:cNvPr id="6" name="Rectangle : coins arrondis 7">
            <a:extLst>
              <a:ext uri="{FF2B5EF4-FFF2-40B4-BE49-F238E27FC236}">
                <a16:creationId xmlns:a16="http://schemas.microsoft.com/office/drawing/2014/main" id="{0C6445FA-3280-9681-19B5-DB3150EA0BE9}"/>
              </a:ext>
            </a:extLst>
          </p:cNvPr>
          <p:cNvSpPr/>
          <p:nvPr/>
        </p:nvSpPr>
        <p:spPr>
          <a:xfrm>
            <a:off x="2924432" y="4381569"/>
            <a:ext cx="8740689" cy="138491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Si l’on se préoccupe de nourrir l’être spirituel, </a:t>
            </a:r>
          </a:p>
          <a:p>
            <a:pPr algn="ctr"/>
            <a:r>
              <a:rPr lang="fr-FR" sz="2800" i="1" dirty="0">
                <a:solidFill>
                  <a:schemeClr val="tx1"/>
                </a:solidFill>
              </a:rPr>
              <a:t>on sera fort pour affronter les épreuves.    </a:t>
            </a:r>
            <a:r>
              <a:rPr lang="fr-FR" i="1" dirty="0">
                <a:solidFill>
                  <a:schemeClr val="tx1"/>
                </a:solidFill>
              </a:rPr>
              <a:t>Georges </a:t>
            </a:r>
            <a:r>
              <a:rPr lang="fr-FR" i="1" dirty="0" err="1">
                <a:solidFill>
                  <a:schemeClr val="tx1"/>
                </a:solidFill>
              </a:rPr>
              <a:t>Convert</a:t>
            </a:r>
            <a:endParaRPr lang="fr-FR" i="1" dirty="0">
              <a:solidFill>
                <a:schemeClr val="tx1"/>
              </a:solidFill>
            </a:endParaRPr>
          </a:p>
        </p:txBody>
      </p:sp>
      <p:sp>
        <p:nvSpPr>
          <p:cNvPr id="7" name="Rectangle 6"/>
          <p:cNvSpPr/>
          <p:nvPr/>
        </p:nvSpPr>
        <p:spPr>
          <a:xfrm>
            <a:off x="288346" y="196334"/>
            <a:ext cx="1103828" cy="369332"/>
          </a:xfrm>
          <a:prstGeom prst="rect">
            <a:avLst/>
          </a:prstGeom>
        </p:spPr>
        <p:txBody>
          <a:bodyPr wrap="none">
            <a:spAutoFit/>
          </a:bodyPr>
          <a:lstStyle/>
          <a:p>
            <a:r>
              <a:rPr lang="fr-FR" dirty="0">
                <a:solidFill>
                  <a:srgbClr val="FF0000"/>
                </a:solidFill>
              </a:rPr>
              <a:t>Il est écrit</a:t>
            </a:r>
            <a:endParaRPr lang="fr-FR" dirty="0"/>
          </a:p>
        </p:txBody>
      </p:sp>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2510586" y="1657831"/>
            <a:ext cx="8182128" cy="216452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rPr>
              <a:t> </a:t>
            </a:r>
          </a:p>
          <a:p>
            <a:r>
              <a:rPr lang="fr-FR" sz="2800" b="1" dirty="0">
                <a:solidFill>
                  <a:schemeClr val="tx1"/>
                </a:solidFill>
              </a:rPr>
              <a:t>04</a:t>
            </a:r>
            <a:r>
              <a:rPr lang="fr-FR" sz="2800" dirty="0">
                <a:solidFill>
                  <a:schemeClr val="tx1"/>
                </a:solidFill>
              </a:rPr>
              <a:t> Mais Jésus répondit : « Il est écrit : </a:t>
            </a:r>
          </a:p>
          <a:p>
            <a:r>
              <a:rPr lang="fr-FR" sz="2800" dirty="0">
                <a:solidFill>
                  <a:srgbClr val="FF0000"/>
                </a:solidFill>
              </a:rPr>
              <a:t>L’homme ne vit pas seulement de pain, </a:t>
            </a:r>
          </a:p>
          <a:p>
            <a:r>
              <a:rPr lang="fr-FR" sz="2800" dirty="0">
                <a:solidFill>
                  <a:srgbClr val="FF0000"/>
                </a:solidFill>
              </a:rPr>
              <a:t>mais de toute parole qui sort de la bouche de Dieu.</a:t>
            </a:r>
            <a:r>
              <a:rPr lang="fr-FR" sz="2800" dirty="0">
                <a:solidFill>
                  <a:schemeClr val="tx1"/>
                </a:solidFill>
              </a:rPr>
              <a:t> »</a:t>
            </a:r>
          </a:p>
          <a:p>
            <a:pPr algn="ctr"/>
            <a:endParaRPr lang="fr-FR" sz="2800" dirty="0">
              <a:solidFill>
                <a:srgbClr val="002060"/>
              </a:solidFill>
            </a:endParaRPr>
          </a:p>
        </p:txBody>
      </p:sp>
      <p:pic>
        <p:nvPicPr>
          <p:cNvPr id="6" name="Image 5" descr="Tentation pain détouré.png"/>
          <p:cNvPicPr>
            <a:picLocks noChangeAspect="1"/>
          </p:cNvPicPr>
          <p:nvPr/>
        </p:nvPicPr>
        <p:blipFill>
          <a:blip r:embed="rId2"/>
          <a:stretch>
            <a:fillRect/>
          </a:stretch>
        </p:blipFill>
        <p:spPr>
          <a:xfrm>
            <a:off x="117963" y="1263144"/>
            <a:ext cx="2707615" cy="5430616"/>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501235" y="1184422"/>
            <a:ext cx="10000195" cy="307454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zh-CN" sz="2400" dirty="0">
                <a:solidFill>
                  <a:schemeClr val="tx1"/>
                </a:solidFill>
                <a:latin typeface="Times New Roman" pitchFamily="18" charset="0"/>
                <a:ea typeface="Calibri" pitchFamily="34" charset="0"/>
                <a:cs typeface="Times New Roman" pitchFamily="18" charset="0"/>
              </a:rPr>
              <a:t>Ce texte se situe juste après le baptême de Jésus</a:t>
            </a:r>
          </a:p>
          <a:p>
            <a:r>
              <a:rPr lang="fr-FR" sz="2400" b="1" i="1" dirty="0">
                <a:solidFill>
                  <a:schemeClr val="tx1"/>
                </a:solidFill>
              </a:rPr>
              <a:t>Matthieu 3, 16-17</a:t>
            </a:r>
            <a:r>
              <a:rPr lang="fr-FR" sz="2400" i="1" dirty="0">
                <a:solidFill>
                  <a:schemeClr val="tx1"/>
                </a:solidFill>
              </a:rPr>
              <a:t> </a:t>
            </a:r>
            <a:r>
              <a:rPr lang="fr-FR" sz="2400" dirty="0">
                <a:solidFill>
                  <a:schemeClr val="tx1"/>
                </a:solidFill>
              </a:rPr>
              <a:t>Dès que Jésus fut baptisé, il remonta de l’eau, et voici que les cieux s’ouvrirent : il vit l’Esprit de Dieu descendre comme une colombe et venir sur lui. Et des cieux, une voix disait : </a:t>
            </a:r>
          </a:p>
          <a:p>
            <a:r>
              <a:rPr lang="fr-FR" sz="2400" dirty="0">
                <a:solidFill>
                  <a:schemeClr val="tx1"/>
                </a:solidFill>
              </a:rPr>
              <a:t>« Celui-ci est mon Fils bien-aimé, en qui je trouve ma joie.</a:t>
            </a:r>
          </a:p>
          <a:p>
            <a:r>
              <a:rPr lang="fr-FR" sz="2400" dirty="0">
                <a:solidFill>
                  <a:schemeClr val="tx1"/>
                </a:solidFill>
              </a:rPr>
              <a:t>Des paroles fortes sont prononcées au moment du baptême du Christ.             								</a:t>
            </a:r>
            <a:r>
              <a:rPr lang="fr-FR" i="1" dirty="0">
                <a:solidFill>
                  <a:schemeClr val="tx1"/>
                </a:solidFill>
              </a:rPr>
              <a:t>Dominique </a:t>
            </a:r>
            <a:r>
              <a:rPr lang="fr-FR" i="1" dirty="0" err="1">
                <a:solidFill>
                  <a:schemeClr val="tx1"/>
                </a:solidFill>
              </a:rPr>
              <a:t>Collin</a:t>
            </a:r>
            <a:r>
              <a:rPr lang="fr-FR" i="1" dirty="0">
                <a:solidFill>
                  <a:schemeClr val="tx1"/>
                </a:solidFill>
              </a:rPr>
              <a:t> </a:t>
            </a:r>
            <a:endParaRPr lang="fr-FR" altLang="zh-CN" dirty="0">
              <a:solidFill>
                <a:schemeClr val="tx1"/>
              </a:solidFill>
              <a:latin typeface="Arial" pitchFamily="34" charset="0"/>
              <a:ea typeface="Times New Roman" pitchFamily="18" charset="0"/>
              <a:cs typeface="Arial" pitchFamily="34" charset="0"/>
            </a:endParaRPr>
          </a:p>
        </p:txBody>
      </p:sp>
      <p:sp>
        <p:nvSpPr>
          <p:cNvPr id="21508" name="Rectangle 4"/>
          <p:cNvSpPr>
            <a:spLocks noChangeArrowheads="1"/>
          </p:cNvSpPr>
          <p:nvPr/>
        </p:nvSpPr>
        <p:spPr bwMode="auto">
          <a:xfrm>
            <a:off x="1157680" y="1795244"/>
            <a:ext cx="26161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zh-CN"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fr-FR" altLang="zh-CN"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 coins arrondis 2">
            <a:extLst>
              <a:ext uri="{FF2B5EF4-FFF2-40B4-BE49-F238E27FC236}">
                <a16:creationId xmlns:a16="http://schemas.microsoft.com/office/drawing/2014/main" id="{6B9CCBCF-3EA2-021B-6D36-ADFE937EC5CA}"/>
              </a:ext>
            </a:extLst>
          </p:cNvPr>
          <p:cNvSpPr/>
          <p:nvPr/>
        </p:nvSpPr>
        <p:spPr>
          <a:xfrm>
            <a:off x="1894690" y="4508108"/>
            <a:ext cx="7257550" cy="20545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i="1" dirty="0">
                <a:solidFill>
                  <a:schemeClr val="tx1"/>
                </a:solidFill>
              </a:rPr>
              <a:t>Jésus vient d’être déclaré Fils bien aimé. </a:t>
            </a:r>
          </a:p>
          <a:p>
            <a:r>
              <a:rPr lang="fr-FR" sz="2800" i="1" dirty="0">
                <a:solidFill>
                  <a:schemeClr val="tx1"/>
                </a:solidFill>
              </a:rPr>
              <a:t>Il va devoir découvrir sa mission, </a:t>
            </a:r>
          </a:p>
          <a:p>
            <a:r>
              <a:rPr lang="fr-FR" sz="2800" i="1" dirty="0">
                <a:solidFill>
                  <a:schemeClr val="tx1"/>
                </a:solidFill>
              </a:rPr>
              <a:t>comme une conséquence de son baptême.</a:t>
            </a:r>
          </a:p>
          <a:p>
            <a:r>
              <a:rPr lang="fr-FR" i="1" dirty="0">
                <a:solidFill>
                  <a:schemeClr val="tx1"/>
                </a:solidFill>
              </a:rPr>
              <a:t>					D’après</a:t>
            </a:r>
            <a:r>
              <a:rPr lang="fr-FR" dirty="0">
                <a:solidFill>
                  <a:schemeClr val="tx1"/>
                </a:solidFill>
              </a:rPr>
              <a:t> Antoine </a:t>
            </a:r>
            <a:r>
              <a:rPr lang="fr-FR" dirty="0" err="1">
                <a:solidFill>
                  <a:schemeClr val="tx1"/>
                </a:solidFill>
              </a:rPr>
              <a:t>Nouis</a:t>
            </a:r>
            <a:endParaRPr lang="fr-FR" dirty="0">
              <a:solidFill>
                <a:schemeClr val="tx1"/>
              </a:solidFill>
            </a:endParaRPr>
          </a:p>
        </p:txBody>
      </p:sp>
      <p:pic>
        <p:nvPicPr>
          <p:cNvPr id="5" name="Image 4" descr="BaptêmeJésuschenal ciel et main de Dieu.png"/>
          <p:cNvPicPr>
            <a:picLocks noChangeAspect="1"/>
          </p:cNvPicPr>
          <p:nvPr/>
        </p:nvPicPr>
        <p:blipFill>
          <a:blip r:embed="rId2"/>
          <a:stretch>
            <a:fillRect/>
          </a:stretch>
        </p:blipFill>
        <p:spPr>
          <a:xfrm>
            <a:off x="2141838" y="115330"/>
            <a:ext cx="5231028" cy="1598370"/>
          </a:xfrm>
          <a:prstGeom prst="rect">
            <a:avLst/>
          </a:prstGeom>
        </p:spPr>
      </p:pic>
    </p:spTree>
    <p:extLst>
      <p:ext uri="{BB962C8B-B14F-4D97-AF65-F5344CB8AC3E}">
        <p14:creationId xmlns:p14="http://schemas.microsoft.com/office/powerpoint/2010/main" val="41024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880022" y="1350135"/>
            <a:ext cx="5107460" cy="204385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D’où vient cette citation ? </a:t>
            </a:r>
          </a:p>
          <a:p>
            <a:pPr algn="ctr"/>
            <a:r>
              <a:rPr lang="fr-FR" sz="2800" b="1" dirty="0">
                <a:solidFill>
                  <a:schemeClr val="tx1"/>
                </a:solidFill>
              </a:rPr>
              <a:t>Que veut-elle dire ? </a:t>
            </a:r>
          </a:p>
          <a:p>
            <a:pPr algn="ctr"/>
            <a:r>
              <a:rPr lang="fr-FR" sz="2800" b="1" dirty="0">
                <a:solidFill>
                  <a:schemeClr val="tx1"/>
                </a:solidFill>
              </a:rPr>
              <a:t>Quel est ce « pain/parole » ?</a:t>
            </a:r>
          </a:p>
        </p:txBody>
      </p:sp>
      <p:pic>
        <p:nvPicPr>
          <p:cNvPr id="6" name="Image 5" descr="jesus pain diable.png"/>
          <p:cNvPicPr>
            <a:picLocks noChangeAspect="1"/>
          </p:cNvPicPr>
          <p:nvPr/>
        </p:nvPicPr>
        <p:blipFill>
          <a:blip r:embed="rId2"/>
          <a:stretch>
            <a:fillRect/>
          </a:stretch>
        </p:blipFill>
        <p:spPr>
          <a:xfrm>
            <a:off x="136993" y="3123683"/>
            <a:ext cx="2548541" cy="3566056"/>
          </a:xfrm>
          <a:prstGeom prst="rect">
            <a:avLst/>
          </a:prstGeom>
        </p:spPr>
      </p:pic>
      <p:sp>
        <p:nvSpPr>
          <p:cNvPr id="10" name="Rectangle 9"/>
          <p:cNvSpPr/>
          <p:nvPr/>
        </p:nvSpPr>
        <p:spPr>
          <a:xfrm>
            <a:off x="189470" y="0"/>
            <a:ext cx="6096000" cy="646331"/>
          </a:xfrm>
          <a:prstGeom prst="rect">
            <a:avLst/>
          </a:prstGeom>
        </p:spPr>
        <p:txBody>
          <a:bodyPr>
            <a:spAutoFit/>
          </a:bodyPr>
          <a:lstStyle/>
          <a:p>
            <a:r>
              <a:rPr lang="fr-FR" dirty="0"/>
              <a:t> </a:t>
            </a:r>
            <a:r>
              <a:rPr lang="fr-FR" dirty="0">
                <a:solidFill>
                  <a:srgbClr val="FF0000"/>
                </a:solidFill>
              </a:rPr>
              <a:t>L’homme ne vit pas seulement de pain, </a:t>
            </a:r>
          </a:p>
          <a:p>
            <a:r>
              <a:rPr lang="fr-FR" dirty="0">
                <a:solidFill>
                  <a:srgbClr val="FF0000"/>
                </a:solidFill>
              </a:rPr>
              <a:t>mais de toute parole qui sort de la bouche de Dieu.</a:t>
            </a:r>
            <a:endParaRPr lang="fr-FR" dirty="0"/>
          </a:p>
        </p:txBody>
      </p:sp>
    </p:spTree>
    <p:extLst>
      <p:ext uri="{BB962C8B-B14F-4D97-AF65-F5344CB8AC3E}">
        <p14:creationId xmlns:p14="http://schemas.microsoft.com/office/powerpoint/2010/main" val="4025824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248929" y="991267"/>
            <a:ext cx="9687698" cy="501411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Deutéronome 8, 2-3 </a:t>
            </a:r>
            <a:r>
              <a:rPr lang="fr-FR" sz="2800" i="1" dirty="0">
                <a:solidFill>
                  <a:schemeClr val="tx1"/>
                </a:solidFill>
              </a:rPr>
              <a:t>Souviens-toi de la longue marche </a:t>
            </a:r>
          </a:p>
          <a:p>
            <a:pPr algn="ctr"/>
            <a:r>
              <a:rPr lang="fr-FR" sz="2800" i="1" dirty="0">
                <a:solidFill>
                  <a:schemeClr val="tx1"/>
                </a:solidFill>
              </a:rPr>
              <a:t>que tu as faite pendant quarante années dans le désert ; </a:t>
            </a:r>
          </a:p>
          <a:p>
            <a:pPr algn="ctr"/>
            <a:r>
              <a:rPr lang="fr-FR" sz="2800" i="1" dirty="0">
                <a:solidFill>
                  <a:schemeClr val="tx1"/>
                </a:solidFill>
              </a:rPr>
              <a:t>le Seigneur ton Dieu te l’a imposée </a:t>
            </a:r>
          </a:p>
          <a:p>
            <a:pPr algn="ctr"/>
            <a:r>
              <a:rPr lang="fr-FR" sz="2800" i="1" dirty="0">
                <a:solidFill>
                  <a:schemeClr val="tx1"/>
                </a:solidFill>
              </a:rPr>
              <a:t>pour te faire passer par la pauvreté ; </a:t>
            </a:r>
          </a:p>
          <a:p>
            <a:pPr algn="ctr"/>
            <a:r>
              <a:rPr lang="fr-FR" sz="2800" i="1" dirty="0">
                <a:solidFill>
                  <a:schemeClr val="tx1"/>
                </a:solidFill>
              </a:rPr>
              <a:t>il voulait t’éprouver et savoir ce que tu as dans le cœur : </a:t>
            </a:r>
          </a:p>
          <a:p>
            <a:pPr algn="ctr"/>
            <a:r>
              <a:rPr lang="fr-FR" sz="2800" i="1" dirty="0">
                <a:solidFill>
                  <a:schemeClr val="tx1"/>
                </a:solidFill>
              </a:rPr>
              <a:t>allais-tu garder ses commandements, oui ou non ?</a:t>
            </a:r>
          </a:p>
          <a:p>
            <a:pPr algn="ctr"/>
            <a:r>
              <a:rPr lang="fr-FR" sz="2800" i="1" dirty="0">
                <a:solidFill>
                  <a:schemeClr val="tx1"/>
                </a:solidFill>
              </a:rPr>
              <a:t>Il t’a fait passer par la pauvreté, il t’a fait sentir la faim, </a:t>
            </a:r>
          </a:p>
          <a:p>
            <a:pPr algn="ctr"/>
            <a:r>
              <a:rPr lang="fr-FR" sz="2800" i="1" dirty="0">
                <a:solidFill>
                  <a:schemeClr val="tx1"/>
                </a:solidFill>
              </a:rPr>
              <a:t>et il t’a donné à manger la manne – cette nourriture que ni toi ni tes pères n’aviez connue – pour que tu saches que </a:t>
            </a:r>
          </a:p>
          <a:p>
            <a:pPr algn="ctr"/>
            <a:r>
              <a:rPr lang="fr-FR" sz="2800" i="1" dirty="0">
                <a:solidFill>
                  <a:schemeClr val="tx1"/>
                </a:solidFill>
              </a:rPr>
              <a:t>l’homme ne vit pas seulement de pain, </a:t>
            </a:r>
          </a:p>
          <a:p>
            <a:pPr algn="ctr"/>
            <a:r>
              <a:rPr lang="fr-FR" sz="2800" i="1" dirty="0">
                <a:solidFill>
                  <a:schemeClr val="tx1"/>
                </a:solidFill>
              </a:rPr>
              <a:t>mais de tout ce qui vient de la bouche du Seigneur.</a:t>
            </a:r>
          </a:p>
        </p:txBody>
      </p:sp>
      <p:sp>
        <p:nvSpPr>
          <p:cNvPr id="4" name="Rectangle 3"/>
          <p:cNvSpPr/>
          <p:nvPr/>
        </p:nvSpPr>
        <p:spPr>
          <a:xfrm>
            <a:off x="189470" y="0"/>
            <a:ext cx="6096000" cy="646331"/>
          </a:xfrm>
          <a:prstGeom prst="rect">
            <a:avLst/>
          </a:prstGeom>
        </p:spPr>
        <p:txBody>
          <a:bodyPr>
            <a:spAutoFit/>
          </a:bodyPr>
          <a:lstStyle/>
          <a:p>
            <a:r>
              <a:rPr lang="fr-FR" dirty="0"/>
              <a:t> </a:t>
            </a:r>
            <a:r>
              <a:rPr lang="fr-FR" dirty="0">
                <a:solidFill>
                  <a:srgbClr val="FF0000"/>
                </a:solidFill>
              </a:rPr>
              <a:t>L’homme ne vit pas seulement de pain, </a:t>
            </a:r>
          </a:p>
          <a:p>
            <a:r>
              <a:rPr lang="fr-FR" dirty="0">
                <a:solidFill>
                  <a:srgbClr val="FF0000"/>
                </a:solidFill>
              </a:rPr>
              <a:t>mais de toute parole qui sort de la bouche de Dieu.</a:t>
            </a:r>
            <a:endParaRPr lang="fr-FR" dirty="0"/>
          </a:p>
        </p:txBody>
      </p:sp>
      <p:pic>
        <p:nvPicPr>
          <p:cNvPr id="5" name="Image 4" descr="jesus pain diable.png"/>
          <p:cNvPicPr>
            <a:picLocks noChangeAspect="1"/>
          </p:cNvPicPr>
          <p:nvPr/>
        </p:nvPicPr>
        <p:blipFill>
          <a:blip r:embed="rId2"/>
          <a:stretch>
            <a:fillRect/>
          </a:stretch>
        </p:blipFill>
        <p:spPr>
          <a:xfrm>
            <a:off x="104042" y="3173110"/>
            <a:ext cx="2548541" cy="3566056"/>
          </a:xfrm>
          <a:prstGeom prst="rect">
            <a:avLst/>
          </a:prstGeom>
        </p:spPr>
      </p:pic>
    </p:spTree>
    <p:extLst>
      <p:ext uri="{BB962C8B-B14F-4D97-AF65-F5344CB8AC3E}">
        <p14:creationId xmlns:p14="http://schemas.microsoft.com/office/powerpoint/2010/main" val="4008447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393976" y="866986"/>
            <a:ext cx="8085351" cy="153846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La manne dans le désert est ce pain venu du ciel. </a:t>
            </a:r>
          </a:p>
          <a:p>
            <a:pPr algn="ctr"/>
            <a:r>
              <a:rPr lang="fr-FR" sz="2800" b="1" dirty="0">
                <a:solidFill>
                  <a:schemeClr val="tx1"/>
                </a:solidFill>
              </a:rPr>
              <a:t>Elle est interprétée dans la tradition</a:t>
            </a:r>
          </a:p>
          <a:p>
            <a:pPr algn="ctr"/>
            <a:r>
              <a:rPr lang="fr-FR" sz="2800" b="1" dirty="0">
                <a:solidFill>
                  <a:schemeClr val="tx1"/>
                </a:solidFill>
              </a:rPr>
              <a:t>comme la Parole de Dieu qui nous nourrit.</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784388" y="2866768"/>
            <a:ext cx="8814487" cy="350931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Dans son propre désert, Jésus a eu faim. </a:t>
            </a:r>
          </a:p>
          <a:p>
            <a:pPr algn="ctr"/>
            <a:r>
              <a:rPr lang="fr-FR" sz="2800" i="1" dirty="0">
                <a:solidFill>
                  <a:schemeClr val="tx1"/>
                </a:solidFill>
              </a:rPr>
              <a:t>Mais il veut se nourrir de la manne qui vient de Dieu </a:t>
            </a:r>
          </a:p>
          <a:p>
            <a:pPr algn="ctr"/>
            <a:r>
              <a:rPr lang="fr-FR" sz="2800" i="1" dirty="0">
                <a:solidFill>
                  <a:schemeClr val="tx1"/>
                </a:solidFill>
              </a:rPr>
              <a:t>et non de la nourriture proposée par le tentateur. </a:t>
            </a:r>
          </a:p>
          <a:p>
            <a:pPr algn="ctr"/>
            <a:r>
              <a:rPr lang="fr-FR" sz="2800" i="1" dirty="0">
                <a:solidFill>
                  <a:schemeClr val="tx1"/>
                </a:solidFill>
              </a:rPr>
              <a:t>Nous, aujourd’hui, </a:t>
            </a:r>
          </a:p>
          <a:p>
            <a:pPr algn="ctr"/>
            <a:r>
              <a:rPr lang="fr-FR" sz="2800" i="1" dirty="0">
                <a:solidFill>
                  <a:schemeClr val="tx1"/>
                </a:solidFill>
              </a:rPr>
              <a:t>tentés par la société de consommation, </a:t>
            </a:r>
          </a:p>
          <a:p>
            <a:pPr algn="ctr"/>
            <a:r>
              <a:rPr lang="fr-FR" sz="2800" i="1" dirty="0">
                <a:solidFill>
                  <a:schemeClr val="tx1"/>
                </a:solidFill>
              </a:rPr>
              <a:t>de quel pain pouvons-nous nous nourrir ?                                         </a:t>
            </a:r>
            <a:r>
              <a:rPr lang="fr-FR" sz="2800" dirty="0">
                <a:solidFill>
                  <a:schemeClr val="tx1"/>
                </a:solidFill>
              </a:rPr>
              <a:t>						</a:t>
            </a:r>
            <a:r>
              <a:rPr lang="fr-FR" dirty="0">
                <a:solidFill>
                  <a:schemeClr val="tx1"/>
                </a:solidFill>
              </a:rPr>
              <a:t>D’après Antoine </a:t>
            </a:r>
            <a:r>
              <a:rPr lang="fr-FR" dirty="0" err="1">
                <a:solidFill>
                  <a:schemeClr val="tx1"/>
                </a:solidFill>
              </a:rPr>
              <a:t>Nouis</a:t>
            </a:r>
            <a:endParaRPr lang="fr-FR" sz="2800" b="1" dirty="0">
              <a:solidFill>
                <a:srgbClr val="002060"/>
              </a:solidFill>
            </a:endParaRPr>
          </a:p>
        </p:txBody>
      </p:sp>
      <p:sp>
        <p:nvSpPr>
          <p:cNvPr id="6" name="Rectangle 5"/>
          <p:cNvSpPr/>
          <p:nvPr/>
        </p:nvSpPr>
        <p:spPr>
          <a:xfrm>
            <a:off x="205946" y="0"/>
            <a:ext cx="6096000" cy="646331"/>
          </a:xfrm>
          <a:prstGeom prst="rect">
            <a:avLst/>
          </a:prstGeom>
        </p:spPr>
        <p:txBody>
          <a:bodyPr>
            <a:spAutoFit/>
          </a:bodyPr>
          <a:lstStyle/>
          <a:p>
            <a:r>
              <a:rPr lang="fr-FR" dirty="0"/>
              <a:t> </a:t>
            </a:r>
            <a:r>
              <a:rPr lang="fr-FR" dirty="0">
                <a:solidFill>
                  <a:srgbClr val="FF0000"/>
                </a:solidFill>
              </a:rPr>
              <a:t>L’homme ne vit pas seulement de pain,</a:t>
            </a:r>
          </a:p>
          <a:p>
            <a:r>
              <a:rPr lang="fr-FR" dirty="0">
                <a:solidFill>
                  <a:srgbClr val="FF0000"/>
                </a:solidFill>
              </a:rPr>
              <a:t> mais de toute parole qui sort de la bouche de Dieu.</a:t>
            </a:r>
            <a:endParaRPr lang="fr-FR" dirty="0"/>
          </a:p>
        </p:txBody>
      </p:sp>
      <p:pic>
        <p:nvPicPr>
          <p:cNvPr id="9" name="Image 8" descr="jesus pain diable.png"/>
          <p:cNvPicPr>
            <a:picLocks noChangeAspect="1"/>
          </p:cNvPicPr>
          <p:nvPr/>
        </p:nvPicPr>
        <p:blipFill>
          <a:blip r:embed="rId2"/>
          <a:stretch>
            <a:fillRect/>
          </a:stretch>
        </p:blipFill>
        <p:spPr>
          <a:xfrm>
            <a:off x="120517" y="3107207"/>
            <a:ext cx="2548541" cy="3566056"/>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120186" y="1806112"/>
            <a:ext cx="7004117" cy="18350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tx1"/>
                </a:solidFill>
                <a:latin typeface="Arial" panose="020B0604020202020204" pitchFamily="34" charset="0"/>
                <a:cs typeface="Arial" panose="020B0604020202020204" pitchFamily="34" charset="0"/>
              </a:rPr>
              <a:t>05</a:t>
            </a:r>
            <a:r>
              <a:rPr lang="fr-FR" sz="3600" dirty="0">
                <a:solidFill>
                  <a:schemeClr val="tx1"/>
                </a:solidFill>
                <a:latin typeface="Arial" panose="020B0604020202020204" pitchFamily="34" charset="0"/>
                <a:cs typeface="Arial" panose="020B0604020202020204" pitchFamily="34" charset="0"/>
              </a:rPr>
              <a:t> Alors le diable </a:t>
            </a:r>
          </a:p>
          <a:p>
            <a:r>
              <a:rPr lang="fr-FR" sz="3600" dirty="0">
                <a:solidFill>
                  <a:schemeClr val="tx1"/>
                </a:solidFill>
                <a:latin typeface="Arial" panose="020B0604020202020204" pitchFamily="34" charset="0"/>
                <a:cs typeface="Arial" panose="020B0604020202020204" pitchFamily="34" charset="0"/>
              </a:rPr>
              <a:t>l’emmène à la Ville sainte, </a:t>
            </a:r>
          </a:p>
          <a:p>
            <a:r>
              <a:rPr lang="fr-FR" sz="3600" dirty="0">
                <a:solidFill>
                  <a:schemeClr val="tx1"/>
                </a:solidFill>
                <a:latin typeface="Arial" panose="020B0604020202020204" pitchFamily="34" charset="0"/>
                <a:cs typeface="Arial" panose="020B0604020202020204" pitchFamily="34" charset="0"/>
              </a:rPr>
              <a:t>le place au sommet du </a:t>
            </a:r>
            <a:r>
              <a:rPr lang="fr-FR" sz="3600" dirty="0">
                <a:solidFill>
                  <a:srgbClr val="FF0000"/>
                </a:solidFill>
                <a:latin typeface="Arial" panose="020B0604020202020204" pitchFamily="34" charset="0"/>
                <a:cs typeface="Arial" panose="020B0604020202020204" pitchFamily="34" charset="0"/>
              </a:rPr>
              <a:t>Temple.</a:t>
            </a:r>
          </a:p>
        </p:txBody>
      </p:sp>
      <p:pic>
        <p:nvPicPr>
          <p:cNvPr id="5" name="Image 4" descr="jésus temple.png"/>
          <p:cNvPicPr>
            <a:picLocks noChangeAspect="1"/>
          </p:cNvPicPr>
          <p:nvPr/>
        </p:nvPicPr>
        <p:blipFill>
          <a:blip r:embed="rId2"/>
          <a:stretch>
            <a:fillRect/>
          </a:stretch>
        </p:blipFill>
        <p:spPr>
          <a:xfrm>
            <a:off x="453339" y="2907958"/>
            <a:ext cx="2596116" cy="3640672"/>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188042" y="1424276"/>
            <a:ext cx="5955957" cy="263697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Après le désert, </a:t>
            </a:r>
          </a:p>
          <a:p>
            <a:pPr algn="ctr"/>
            <a:r>
              <a:rPr lang="fr-FR" sz="2800" b="1" dirty="0">
                <a:solidFill>
                  <a:schemeClr val="tx1"/>
                </a:solidFill>
              </a:rPr>
              <a:t>vient un lieu religieux par excellence.</a:t>
            </a:r>
          </a:p>
          <a:p>
            <a:pPr algn="ctr"/>
            <a:r>
              <a:rPr lang="fr-FR" sz="2800" b="1" dirty="0">
                <a:solidFill>
                  <a:schemeClr val="tx1"/>
                </a:solidFill>
              </a:rPr>
              <a:t>Le diable est dans le temple </a:t>
            </a:r>
          </a:p>
          <a:p>
            <a:pPr algn="ctr"/>
            <a:r>
              <a:rPr lang="fr-FR" sz="2800" b="1" dirty="0">
                <a:solidFill>
                  <a:schemeClr val="tx1"/>
                </a:solidFill>
              </a:rPr>
              <a:t>et cite les psaumes.</a:t>
            </a:r>
          </a:p>
          <a:p>
            <a:pPr algn="ctr"/>
            <a:r>
              <a:rPr lang="fr-FR" sz="2800" b="1" dirty="0">
                <a:solidFill>
                  <a:schemeClr val="tx1"/>
                </a:solidFill>
              </a:rPr>
              <a:t>Pourquoi ? </a:t>
            </a:r>
          </a:p>
        </p:txBody>
      </p:sp>
      <p:sp>
        <p:nvSpPr>
          <p:cNvPr id="7" name="Rectangle 6"/>
          <p:cNvSpPr/>
          <p:nvPr/>
        </p:nvSpPr>
        <p:spPr>
          <a:xfrm>
            <a:off x="258847" y="196334"/>
            <a:ext cx="866263" cy="369332"/>
          </a:xfrm>
          <a:prstGeom prst="rect">
            <a:avLst/>
          </a:prstGeom>
        </p:spPr>
        <p:txBody>
          <a:bodyPr wrap="none">
            <a:spAutoFit/>
          </a:bodyPr>
          <a:lstStyle/>
          <a:p>
            <a:r>
              <a:rPr lang="fr-FR" dirty="0">
                <a:solidFill>
                  <a:srgbClr val="FF0000"/>
                </a:solidFill>
              </a:rPr>
              <a:t>Temple</a:t>
            </a:r>
            <a:endParaRPr lang="fr-FR" dirty="0"/>
          </a:p>
        </p:txBody>
      </p:sp>
      <p:pic>
        <p:nvPicPr>
          <p:cNvPr id="8" name="Image 7" descr="jésus temple.png"/>
          <p:cNvPicPr>
            <a:picLocks noChangeAspect="1"/>
          </p:cNvPicPr>
          <p:nvPr/>
        </p:nvPicPr>
        <p:blipFill>
          <a:blip r:embed="rId2"/>
          <a:stretch>
            <a:fillRect/>
          </a:stretch>
        </p:blipFill>
        <p:spPr>
          <a:xfrm>
            <a:off x="329771" y="2932671"/>
            <a:ext cx="2596116" cy="3640672"/>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909750" y="151008"/>
            <a:ext cx="8632891" cy="2320344"/>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Deutéronome 12, 05</a:t>
            </a:r>
            <a:r>
              <a:rPr lang="fr-FR" sz="2800" dirty="0">
                <a:solidFill>
                  <a:schemeClr val="tx1"/>
                </a:solidFill>
              </a:rPr>
              <a:t> </a:t>
            </a:r>
            <a:r>
              <a:rPr lang="fr-FR" sz="2800" i="1" dirty="0">
                <a:solidFill>
                  <a:schemeClr val="tx1"/>
                </a:solidFill>
              </a:rPr>
              <a:t>C’est uniquement au lieu choisi par le Seigneur votre Dieu parmi toutes vos tribus pour y mettre son nom et y demeurer, c’est là que vous le chercherez, c’est là que tu viendras.</a:t>
            </a:r>
            <a:endParaRPr lang="fr-FR" sz="2800" dirty="0">
              <a:solidFill>
                <a:schemeClr val="tx1"/>
              </a:solidFill>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015049" y="2712834"/>
            <a:ext cx="8550991" cy="2073350"/>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1 Rois 8, 27 Prière de Salomon </a:t>
            </a:r>
            <a:r>
              <a:rPr lang="fr-FR" sz="2800" dirty="0">
                <a:solidFill>
                  <a:schemeClr val="tx1"/>
                </a:solidFill>
              </a:rPr>
              <a:t>: </a:t>
            </a:r>
            <a:r>
              <a:rPr lang="fr-FR" sz="2800" i="1" dirty="0">
                <a:solidFill>
                  <a:schemeClr val="tx1"/>
                </a:solidFill>
              </a:rPr>
              <a:t>« Est-ce que, vraiment, Dieu habiterait sur la terre ? Les cieux et les hauteurs des cieux ne peuvent te contenir : encore moins cette Maison que j’ai bâtie. » </a:t>
            </a:r>
            <a:endParaRPr lang="fr-FR" sz="2800" i="1" dirty="0">
              <a:solidFill>
                <a:srgbClr val="002060"/>
              </a:solidFill>
            </a:endParaRPr>
          </a:p>
        </p:txBody>
      </p:sp>
      <p:sp>
        <p:nvSpPr>
          <p:cNvPr id="5" name="Rectangle 4"/>
          <p:cNvSpPr/>
          <p:nvPr/>
        </p:nvSpPr>
        <p:spPr>
          <a:xfrm>
            <a:off x="242370" y="179858"/>
            <a:ext cx="866263" cy="369332"/>
          </a:xfrm>
          <a:prstGeom prst="rect">
            <a:avLst/>
          </a:prstGeom>
        </p:spPr>
        <p:txBody>
          <a:bodyPr wrap="none">
            <a:spAutoFit/>
          </a:bodyPr>
          <a:lstStyle/>
          <a:p>
            <a:r>
              <a:rPr lang="fr-FR" dirty="0">
                <a:solidFill>
                  <a:srgbClr val="FF0000"/>
                </a:solidFill>
              </a:rPr>
              <a:t>Temple</a:t>
            </a:r>
            <a:endParaRPr lang="fr-FR" dirty="0"/>
          </a:p>
        </p:txBody>
      </p:sp>
      <p:sp>
        <p:nvSpPr>
          <p:cNvPr id="7" name="Rectangle : coins arrondis 2">
            <a:extLst>
              <a:ext uri="{FF2B5EF4-FFF2-40B4-BE49-F238E27FC236}">
                <a16:creationId xmlns:a16="http://schemas.microsoft.com/office/drawing/2014/main" id="{26758645-849E-8996-2932-DCE0451186A3}"/>
              </a:ext>
            </a:extLst>
          </p:cNvPr>
          <p:cNvSpPr/>
          <p:nvPr/>
        </p:nvSpPr>
        <p:spPr>
          <a:xfrm>
            <a:off x="3977092" y="4997821"/>
            <a:ext cx="7630022" cy="163363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Jean 2, 19</a:t>
            </a:r>
            <a:r>
              <a:rPr lang="fr-FR" sz="2800" dirty="0">
                <a:solidFill>
                  <a:schemeClr val="tx1"/>
                </a:solidFill>
              </a:rPr>
              <a:t> </a:t>
            </a:r>
            <a:r>
              <a:rPr lang="fr-FR" sz="2800" i="1" dirty="0">
                <a:solidFill>
                  <a:schemeClr val="tx1"/>
                </a:solidFill>
              </a:rPr>
              <a:t>Jésus leur répondit : « Détruisez ce sanctuaire, et en trois jours je le relèverai. »</a:t>
            </a:r>
          </a:p>
        </p:txBody>
      </p:sp>
      <p:pic>
        <p:nvPicPr>
          <p:cNvPr id="8" name="Image 7" descr="jésus temple.png"/>
          <p:cNvPicPr>
            <a:picLocks noChangeAspect="1"/>
          </p:cNvPicPr>
          <p:nvPr/>
        </p:nvPicPr>
        <p:blipFill>
          <a:blip r:embed="rId2"/>
          <a:stretch>
            <a:fillRect/>
          </a:stretch>
        </p:blipFill>
        <p:spPr>
          <a:xfrm>
            <a:off x="329771" y="2932671"/>
            <a:ext cx="2596116" cy="3640672"/>
          </a:xfrm>
          <a:prstGeom prst="rect">
            <a:avLst/>
          </a:prstGeom>
        </p:spPr>
      </p:pic>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204506" y="273861"/>
            <a:ext cx="8085351" cy="143960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 temple est dans la bible, </a:t>
            </a:r>
          </a:p>
          <a:p>
            <a:pPr algn="ctr"/>
            <a:r>
              <a:rPr lang="fr-FR" sz="2800" b="1" dirty="0">
                <a:solidFill>
                  <a:schemeClr val="tx1"/>
                </a:solidFill>
              </a:rPr>
              <a:t>lieu de la présence de Dieu par excellence</a:t>
            </a:r>
            <a:r>
              <a:rPr lang="fr-FR" sz="2800" b="1" i="1" dirty="0">
                <a:solidFill>
                  <a:schemeClr val="tx1"/>
                </a:solidFill>
              </a:rPr>
              <a:t>.</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3282121" y="2030448"/>
            <a:ext cx="8086095" cy="86286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Et en même temps, il n’est que maison de pierre.</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645811" y="4232406"/>
            <a:ext cx="7546910" cy="156703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Jésus parlera d’un autre temple : </a:t>
            </a:r>
          </a:p>
          <a:p>
            <a:pPr algn="ctr"/>
            <a:r>
              <a:rPr lang="fr-FR" sz="2800" b="1" dirty="0">
                <a:solidFill>
                  <a:schemeClr val="tx1"/>
                </a:solidFill>
              </a:rPr>
              <a:t>un temple spirituel, </a:t>
            </a:r>
          </a:p>
          <a:p>
            <a:pPr algn="ctr"/>
            <a:r>
              <a:rPr lang="fr-FR" sz="2800" b="1" dirty="0">
                <a:solidFill>
                  <a:schemeClr val="tx1"/>
                </a:solidFill>
              </a:rPr>
              <a:t>le temple de son Corps, mort et Ressuscité</a:t>
            </a:r>
            <a:r>
              <a:rPr lang="fr-FR" sz="3200" b="1" dirty="0">
                <a:solidFill>
                  <a:schemeClr val="tx1"/>
                </a:solidFill>
              </a:rPr>
              <a:t>.</a:t>
            </a:r>
          </a:p>
        </p:txBody>
      </p:sp>
      <p:sp>
        <p:nvSpPr>
          <p:cNvPr id="6" name="Rectangle 5"/>
          <p:cNvSpPr/>
          <p:nvPr/>
        </p:nvSpPr>
        <p:spPr>
          <a:xfrm>
            <a:off x="209420" y="122194"/>
            <a:ext cx="866263" cy="369332"/>
          </a:xfrm>
          <a:prstGeom prst="rect">
            <a:avLst/>
          </a:prstGeom>
        </p:spPr>
        <p:txBody>
          <a:bodyPr wrap="none">
            <a:spAutoFit/>
          </a:bodyPr>
          <a:lstStyle/>
          <a:p>
            <a:r>
              <a:rPr lang="fr-FR" dirty="0">
                <a:solidFill>
                  <a:srgbClr val="FF0000"/>
                </a:solidFill>
              </a:rPr>
              <a:t>Temple</a:t>
            </a:r>
            <a:endParaRPr lang="fr-FR" dirty="0"/>
          </a:p>
        </p:txBody>
      </p:sp>
      <p:pic>
        <p:nvPicPr>
          <p:cNvPr id="9" name="Image 8" descr="jésus temple.png"/>
          <p:cNvPicPr>
            <a:picLocks noChangeAspect="1"/>
          </p:cNvPicPr>
          <p:nvPr/>
        </p:nvPicPr>
        <p:blipFill>
          <a:blip r:embed="rId2"/>
          <a:stretch>
            <a:fillRect/>
          </a:stretch>
        </p:blipFill>
        <p:spPr>
          <a:xfrm>
            <a:off x="329771" y="2932671"/>
            <a:ext cx="2596116" cy="3640672"/>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402227" y="1528105"/>
            <a:ext cx="4952895" cy="167025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tx1"/>
                </a:solidFill>
                <a:latin typeface="Arial" panose="020B0604020202020204" pitchFamily="34" charset="0"/>
                <a:cs typeface="Arial" panose="020B0604020202020204" pitchFamily="34" charset="0"/>
              </a:rPr>
              <a:t>06</a:t>
            </a:r>
            <a:r>
              <a:rPr lang="fr-FR" sz="3600" dirty="0">
                <a:solidFill>
                  <a:schemeClr val="tx1"/>
                </a:solidFill>
                <a:latin typeface="Arial" panose="020B0604020202020204" pitchFamily="34" charset="0"/>
                <a:cs typeface="Arial" panose="020B0604020202020204" pitchFamily="34" charset="0"/>
              </a:rPr>
              <a:t> … et lui dit : </a:t>
            </a:r>
          </a:p>
          <a:p>
            <a:r>
              <a:rPr lang="fr-FR" sz="3600" dirty="0">
                <a:solidFill>
                  <a:schemeClr val="tx1"/>
                </a:solidFill>
                <a:latin typeface="Arial" panose="020B0604020202020204" pitchFamily="34" charset="0"/>
                <a:cs typeface="Arial" panose="020B0604020202020204" pitchFamily="34" charset="0"/>
              </a:rPr>
              <a:t>« Si tu es Fils de Dieu, </a:t>
            </a:r>
          </a:p>
          <a:p>
            <a:r>
              <a:rPr lang="fr-FR" sz="3600" dirty="0">
                <a:solidFill>
                  <a:srgbClr val="FF0000"/>
                </a:solidFill>
                <a:latin typeface="Arial" panose="020B0604020202020204" pitchFamily="34" charset="0"/>
                <a:cs typeface="Arial" panose="020B0604020202020204" pitchFamily="34" charset="0"/>
              </a:rPr>
              <a:t>jette-toi en bas</a:t>
            </a:r>
          </a:p>
        </p:txBody>
      </p:sp>
      <p:pic>
        <p:nvPicPr>
          <p:cNvPr id="3" name="Image 2" descr="diable detouré.png"/>
          <p:cNvPicPr>
            <a:picLocks noChangeAspect="1"/>
          </p:cNvPicPr>
          <p:nvPr/>
        </p:nvPicPr>
        <p:blipFill>
          <a:blip r:embed="rId2"/>
          <a:stretch>
            <a:fillRect/>
          </a:stretch>
        </p:blipFill>
        <p:spPr>
          <a:xfrm>
            <a:off x="1051155" y="2008012"/>
            <a:ext cx="2351072" cy="3486625"/>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4374293" y="221552"/>
            <a:ext cx="4571999" cy="154134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 ce serait-il passé </a:t>
            </a:r>
          </a:p>
          <a:p>
            <a:pPr algn="ctr"/>
            <a:r>
              <a:rPr lang="fr-FR" sz="2800" b="1" dirty="0">
                <a:solidFill>
                  <a:schemeClr val="tx1"/>
                </a:solidFill>
              </a:rPr>
              <a:t>si Jésus l’avait fait, </a:t>
            </a:r>
          </a:p>
          <a:p>
            <a:pPr algn="ctr"/>
            <a:r>
              <a:rPr lang="fr-FR" sz="2800" b="1" dirty="0">
                <a:solidFill>
                  <a:schemeClr val="tx1"/>
                </a:solidFill>
              </a:rPr>
              <a:t>s’était jeté en bas ?</a:t>
            </a:r>
          </a:p>
        </p:txBody>
      </p:sp>
      <p:pic>
        <p:nvPicPr>
          <p:cNvPr id="3" name="Image 2" descr="diable detouré.png"/>
          <p:cNvPicPr>
            <a:picLocks noChangeAspect="1"/>
          </p:cNvPicPr>
          <p:nvPr/>
        </p:nvPicPr>
        <p:blipFill>
          <a:blip r:embed="rId2"/>
          <a:stretch>
            <a:fillRect/>
          </a:stretch>
        </p:blipFill>
        <p:spPr>
          <a:xfrm>
            <a:off x="120279" y="3054218"/>
            <a:ext cx="2351072" cy="3486625"/>
          </a:xfrm>
          <a:prstGeom prst="rect">
            <a:avLst/>
          </a:prstGeom>
        </p:spPr>
      </p:pic>
      <p:sp>
        <p:nvSpPr>
          <p:cNvPr id="4" name="Rectangle 3"/>
          <p:cNvSpPr/>
          <p:nvPr/>
        </p:nvSpPr>
        <p:spPr>
          <a:xfrm>
            <a:off x="228677" y="212810"/>
            <a:ext cx="1602105" cy="369332"/>
          </a:xfrm>
          <a:prstGeom prst="rect">
            <a:avLst/>
          </a:prstGeom>
        </p:spPr>
        <p:txBody>
          <a:bodyPr wrap="none">
            <a:spAutoFit/>
          </a:bodyPr>
          <a:lstStyle/>
          <a:p>
            <a:r>
              <a:rPr lang="fr-FR" dirty="0">
                <a:solidFill>
                  <a:srgbClr val="FF0000"/>
                </a:solidFill>
              </a:rPr>
              <a:t>jette-toi en bas</a:t>
            </a:r>
            <a:endParaRPr lang="fr-FR" dirty="0"/>
          </a:p>
        </p:txBody>
      </p:sp>
      <p:sp>
        <p:nvSpPr>
          <p:cNvPr id="7" name="Rectangle : coins arrondis 5">
            <a:extLst>
              <a:ext uri="{FF2B5EF4-FFF2-40B4-BE49-F238E27FC236}">
                <a16:creationId xmlns:a16="http://schemas.microsoft.com/office/drawing/2014/main" id="{EFFB2071-5278-F9AC-F7E0-D953B20B3243}"/>
              </a:ext>
            </a:extLst>
          </p:cNvPr>
          <p:cNvSpPr/>
          <p:nvPr/>
        </p:nvSpPr>
        <p:spPr>
          <a:xfrm>
            <a:off x="2763435" y="2094987"/>
            <a:ext cx="8632891" cy="213911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Soit il se serait écrasé.</a:t>
            </a:r>
          </a:p>
          <a:p>
            <a:pPr algn="ctr"/>
            <a:r>
              <a:rPr lang="fr-FR" sz="2800" i="1" dirty="0">
                <a:solidFill>
                  <a:schemeClr val="tx1"/>
                </a:solidFill>
              </a:rPr>
              <a:t>Soit Dieu l’aurait secouru. </a:t>
            </a:r>
          </a:p>
          <a:p>
            <a:pPr algn="ctr"/>
            <a:r>
              <a:rPr lang="fr-FR" sz="2800" i="1" dirty="0">
                <a:solidFill>
                  <a:schemeClr val="tx1"/>
                </a:solidFill>
              </a:rPr>
              <a:t>La foule l’aurait pris alors pour une idole. </a:t>
            </a:r>
          </a:p>
          <a:p>
            <a:pPr algn="ctr"/>
            <a:r>
              <a:rPr lang="fr-FR" dirty="0">
                <a:solidFill>
                  <a:schemeClr val="tx1"/>
                </a:solidFill>
              </a:rPr>
              <a:t>                                                                                                                   D’après Antoine </a:t>
            </a:r>
            <a:r>
              <a:rPr lang="fr-FR" dirty="0" err="1">
                <a:solidFill>
                  <a:schemeClr val="tx1"/>
                </a:solidFill>
              </a:rPr>
              <a:t>Nouis</a:t>
            </a:r>
            <a:endParaRPr lang="fr-FR" dirty="0">
              <a:solidFill>
                <a:schemeClr val="tx1"/>
              </a:solidFill>
            </a:endParaRPr>
          </a:p>
        </p:txBody>
      </p:sp>
      <p:sp>
        <p:nvSpPr>
          <p:cNvPr id="8" name="Rectangle : coins arrondis 2">
            <a:extLst>
              <a:ext uri="{FF2B5EF4-FFF2-40B4-BE49-F238E27FC236}">
                <a16:creationId xmlns:a16="http://schemas.microsoft.com/office/drawing/2014/main" id="{6B9CCBCF-3EA2-021B-6D36-ADFE937EC5CA}"/>
              </a:ext>
            </a:extLst>
          </p:cNvPr>
          <p:cNvSpPr/>
          <p:nvPr/>
        </p:nvSpPr>
        <p:spPr>
          <a:xfrm>
            <a:off x="2619785" y="4584971"/>
            <a:ext cx="8999736" cy="173617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Jésus ne le fera pas. Il ne se jettera pas en bas. </a:t>
            </a:r>
          </a:p>
          <a:p>
            <a:pPr algn="ctr"/>
            <a:r>
              <a:rPr lang="fr-FR" sz="2800" i="1" dirty="0">
                <a:solidFill>
                  <a:schemeClr val="tx1"/>
                </a:solidFill>
              </a:rPr>
              <a:t>Dieu ne secourt pas ceux qui l’invoquent </a:t>
            </a:r>
          </a:p>
          <a:p>
            <a:pPr algn="ctr"/>
            <a:r>
              <a:rPr lang="fr-FR" sz="2800" i="1" dirty="0">
                <a:solidFill>
                  <a:schemeClr val="tx1"/>
                </a:solidFill>
              </a:rPr>
              <a:t>pour de mauvaises raisons.                                                         </a:t>
            </a:r>
            <a:r>
              <a:rPr lang="fr-FR" i="1" dirty="0">
                <a:solidFill>
                  <a:schemeClr val="tx1"/>
                </a:solidFill>
              </a:rPr>
              <a:t>     							D’après Antoine </a:t>
            </a:r>
            <a:r>
              <a:rPr lang="fr-FR" i="1" dirty="0" err="1">
                <a:solidFill>
                  <a:schemeClr val="tx1"/>
                </a:solidFill>
              </a:rPr>
              <a:t>Nouis</a:t>
            </a:r>
            <a:endParaRPr lang="fr-FR" i="1" dirty="0">
              <a:solidFill>
                <a:schemeClr val="tx1"/>
              </a:solidFill>
            </a:endParaRPr>
          </a:p>
        </p:txBody>
      </p:sp>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2403494" y="1649592"/>
            <a:ext cx="8521832" cy="276858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tx1"/>
                </a:solidFill>
                <a:latin typeface="Arial" panose="020B0604020202020204" pitchFamily="34" charset="0"/>
                <a:cs typeface="Arial" panose="020B0604020202020204" pitchFamily="34" charset="0"/>
              </a:rPr>
              <a:t>06b « … car il est écrit : Il donnera pour toi des ordres à ses anges, et </a:t>
            </a:r>
            <a:r>
              <a:rPr lang="fr-FR" sz="3600" dirty="0">
                <a:solidFill>
                  <a:srgbClr val="FF0000"/>
                </a:solidFill>
                <a:latin typeface="Arial" panose="020B0604020202020204" pitchFamily="34" charset="0"/>
                <a:cs typeface="Arial" panose="020B0604020202020204" pitchFamily="34" charset="0"/>
              </a:rPr>
              <a:t>ils te porteront sur leurs mains</a:t>
            </a:r>
            <a:r>
              <a:rPr lang="fr-FR" sz="3600" dirty="0">
                <a:solidFill>
                  <a:schemeClr val="tx1"/>
                </a:solidFill>
                <a:latin typeface="Arial" panose="020B0604020202020204" pitchFamily="34" charset="0"/>
                <a:cs typeface="Arial" panose="020B0604020202020204" pitchFamily="34" charset="0"/>
              </a:rPr>
              <a:t>, de peur que ton pied ne heurte une pierre. »</a:t>
            </a:r>
          </a:p>
        </p:txBody>
      </p:sp>
      <p:pic>
        <p:nvPicPr>
          <p:cNvPr id="3" name="Image 2" descr="jésus temple.png"/>
          <p:cNvPicPr>
            <a:picLocks noChangeAspect="1"/>
          </p:cNvPicPr>
          <p:nvPr/>
        </p:nvPicPr>
        <p:blipFill>
          <a:blip r:embed="rId2"/>
          <a:stretch>
            <a:fillRect/>
          </a:stretch>
        </p:blipFill>
        <p:spPr>
          <a:xfrm>
            <a:off x="173250" y="3138615"/>
            <a:ext cx="2567068" cy="3599936"/>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499128" y="1995583"/>
            <a:ext cx="6254472" cy="25764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zh-CN" sz="3600" b="1" dirty="0">
                <a:solidFill>
                  <a:srgbClr val="BF2329"/>
                </a:solidFill>
                <a:latin typeface="Arial" pitchFamily="34" charset="0"/>
                <a:ea typeface="Times New Roman" pitchFamily="18" charset="0"/>
                <a:cs typeface="Arial" pitchFamily="34" charset="0"/>
              </a:rPr>
              <a:t>01</a:t>
            </a:r>
            <a:r>
              <a:rPr lang="fr-FR" altLang="zh-CN" sz="3600" dirty="0">
                <a:solidFill>
                  <a:srgbClr val="333333"/>
                </a:solidFill>
                <a:latin typeface="Arial" pitchFamily="34" charset="0"/>
                <a:ea typeface="Times New Roman" pitchFamily="18" charset="0"/>
                <a:cs typeface="Arial" pitchFamily="34" charset="0"/>
              </a:rPr>
              <a:t> </a:t>
            </a:r>
            <a:r>
              <a:rPr lang="fr-FR" altLang="zh-CN" sz="3600" dirty="0">
                <a:solidFill>
                  <a:schemeClr val="tx1"/>
                </a:solidFill>
                <a:latin typeface="Arial" pitchFamily="34" charset="0"/>
                <a:ea typeface="Times New Roman" pitchFamily="18" charset="0"/>
                <a:cs typeface="Arial" pitchFamily="34" charset="0"/>
              </a:rPr>
              <a:t>Alors</a:t>
            </a:r>
            <a:r>
              <a:rPr lang="fr-FR" altLang="zh-CN" sz="3600" dirty="0">
                <a:solidFill>
                  <a:srgbClr val="FF0000"/>
                </a:solidFill>
                <a:latin typeface="Arial" pitchFamily="34" charset="0"/>
                <a:ea typeface="Times New Roman" pitchFamily="18" charset="0"/>
                <a:cs typeface="Arial" pitchFamily="34" charset="0"/>
              </a:rPr>
              <a:t> </a:t>
            </a:r>
            <a:r>
              <a:rPr lang="fr-FR" altLang="zh-CN" sz="3600" dirty="0">
                <a:solidFill>
                  <a:srgbClr val="333333"/>
                </a:solidFill>
                <a:latin typeface="Arial" pitchFamily="34" charset="0"/>
                <a:ea typeface="Times New Roman" pitchFamily="18" charset="0"/>
                <a:cs typeface="Arial" pitchFamily="34" charset="0"/>
              </a:rPr>
              <a:t>Jésus </a:t>
            </a:r>
            <a:r>
              <a:rPr lang="fr-FR" altLang="zh-CN" sz="3600" dirty="0">
                <a:solidFill>
                  <a:srgbClr val="FF0000"/>
                </a:solidFill>
                <a:latin typeface="Arial" pitchFamily="34" charset="0"/>
                <a:ea typeface="Times New Roman" pitchFamily="18" charset="0"/>
                <a:cs typeface="Arial" pitchFamily="34" charset="0"/>
              </a:rPr>
              <a:t>fut conduit </a:t>
            </a:r>
          </a:p>
          <a:p>
            <a:pPr lvl="0" eaLnBrk="0" fontAlgn="base" hangingPunct="0">
              <a:spcBef>
                <a:spcPct val="0"/>
              </a:spcBef>
              <a:spcAft>
                <a:spcPct val="0"/>
              </a:spcAft>
            </a:pPr>
            <a:r>
              <a:rPr lang="fr-FR" altLang="zh-CN" sz="3600" dirty="0">
                <a:solidFill>
                  <a:srgbClr val="FF0000"/>
                </a:solidFill>
                <a:latin typeface="Arial" pitchFamily="34" charset="0"/>
                <a:ea typeface="Times New Roman" pitchFamily="18" charset="0"/>
                <a:cs typeface="Arial" pitchFamily="34" charset="0"/>
              </a:rPr>
              <a:t>au désert par l’Esprit </a:t>
            </a:r>
          </a:p>
          <a:p>
            <a:pPr lvl="0" eaLnBrk="0" fontAlgn="base" hangingPunct="0">
              <a:spcBef>
                <a:spcPct val="0"/>
              </a:spcBef>
              <a:spcAft>
                <a:spcPct val="0"/>
              </a:spcAft>
            </a:pPr>
            <a:r>
              <a:rPr lang="fr-FR" altLang="zh-CN" sz="3600" dirty="0">
                <a:solidFill>
                  <a:srgbClr val="333333"/>
                </a:solidFill>
                <a:latin typeface="Arial" pitchFamily="34" charset="0"/>
                <a:ea typeface="Times New Roman" pitchFamily="18" charset="0"/>
                <a:cs typeface="Arial" pitchFamily="34" charset="0"/>
              </a:rPr>
              <a:t>pour être tenté par le diable</a:t>
            </a:r>
            <a:r>
              <a:rPr lang="fr-FR" altLang="zh-CN" dirty="0">
                <a:solidFill>
                  <a:srgbClr val="333333"/>
                </a:solidFill>
                <a:latin typeface="Arial" pitchFamily="34" charset="0"/>
                <a:ea typeface="Times New Roman" pitchFamily="18" charset="0"/>
                <a:cs typeface="Arial" pitchFamily="34" charset="0"/>
              </a:rPr>
              <a:t>.</a:t>
            </a:r>
            <a:endParaRPr lang="fr-FR" altLang="zh-CN" dirty="0">
              <a:solidFill>
                <a:schemeClr val="tx1"/>
              </a:solidFill>
              <a:latin typeface="Arial" pitchFamily="34" charset="0"/>
              <a:ea typeface="Times New Roman" pitchFamily="18" charset="0"/>
              <a:cs typeface="Arial" pitchFamily="34" charset="0"/>
            </a:endParaRPr>
          </a:p>
        </p:txBody>
      </p:sp>
      <p:pic>
        <p:nvPicPr>
          <p:cNvPr id="3" name="Image 2" descr="tentations1.gif"/>
          <p:cNvPicPr>
            <a:picLocks noChangeAspect="1"/>
          </p:cNvPicPr>
          <p:nvPr/>
        </p:nvPicPr>
        <p:blipFill>
          <a:blip r:embed="rId2"/>
          <a:stretch>
            <a:fillRect/>
          </a:stretch>
        </p:blipFill>
        <p:spPr>
          <a:xfrm>
            <a:off x="0" y="1256877"/>
            <a:ext cx="2792627" cy="5601123"/>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880022" y="1350135"/>
            <a:ext cx="5107460" cy="175553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D’où vient cette citation ? </a:t>
            </a:r>
          </a:p>
          <a:p>
            <a:pPr algn="ctr"/>
            <a:r>
              <a:rPr lang="fr-FR" sz="2800" b="1" dirty="0">
                <a:solidFill>
                  <a:schemeClr val="tx1"/>
                </a:solidFill>
              </a:rPr>
              <a:t>Que veut dire cette expression ?</a:t>
            </a:r>
          </a:p>
        </p:txBody>
      </p:sp>
      <p:sp>
        <p:nvSpPr>
          <p:cNvPr id="3" name="Rectangle 2"/>
          <p:cNvSpPr/>
          <p:nvPr/>
        </p:nvSpPr>
        <p:spPr>
          <a:xfrm>
            <a:off x="270624" y="155145"/>
            <a:ext cx="3050450" cy="369332"/>
          </a:xfrm>
          <a:prstGeom prst="rect">
            <a:avLst/>
          </a:prstGeom>
        </p:spPr>
        <p:txBody>
          <a:bodyPr wrap="none">
            <a:spAutoFit/>
          </a:bodyPr>
          <a:lstStyle/>
          <a:p>
            <a:r>
              <a:rPr lang="fr-FR" dirty="0">
                <a:solidFill>
                  <a:srgbClr val="FF0000"/>
                </a:solidFill>
              </a:rPr>
              <a:t>ils te porteront sur leurs mains</a:t>
            </a:r>
            <a:endParaRPr lang="fr-FR" dirty="0"/>
          </a:p>
        </p:txBody>
      </p:sp>
      <p:pic>
        <p:nvPicPr>
          <p:cNvPr id="4" name="Image 3" descr="jésus temple.png"/>
          <p:cNvPicPr>
            <a:picLocks noChangeAspect="1"/>
          </p:cNvPicPr>
          <p:nvPr/>
        </p:nvPicPr>
        <p:blipFill>
          <a:blip r:embed="rId2"/>
          <a:stretch>
            <a:fillRect/>
          </a:stretch>
        </p:blipFill>
        <p:spPr>
          <a:xfrm>
            <a:off x="370958" y="3023286"/>
            <a:ext cx="2567068" cy="3599936"/>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695567" y="727656"/>
            <a:ext cx="8632891" cy="410795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Psaume 90 (91), 9-13 </a:t>
            </a:r>
          </a:p>
          <a:p>
            <a:pPr algn="ctr"/>
            <a:r>
              <a:rPr lang="fr-FR" sz="2800" i="1" dirty="0">
                <a:solidFill>
                  <a:schemeClr val="tx1"/>
                </a:solidFill>
              </a:rPr>
              <a:t>Oui, le Seigneur est ton refuge ; tu as fait du Très-Haut ta forteresse. Le malheur ne pourra te toucher, ni le danger, approcher de ta demeure : il donne mission à ses anges de te garder sur tous tes chemins. Ils te porteront sur leurs mains pour que ton pied ne heurte les pierres ; tu marcheras sur la vipère et le scorpion, tu écraseras le lion et le Dragon.</a:t>
            </a:r>
          </a:p>
        </p:txBody>
      </p:sp>
      <p:sp>
        <p:nvSpPr>
          <p:cNvPr id="4" name="Rectangle 3"/>
          <p:cNvSpPr/>
          <p:nvPr/>
        </p:nvSpPr>
        <p:spPr>
          <a:xfrm>
            <a:off x="320051" y="155144"/>
            <a:ext cx="3050450" cy="369332"/>
          </a:xfrm>
          <a:prstGeom prst="rect">
            <a:avLst/>
          </a:prstGeom>
        </p:spPr>
        <p:txBody>
          <a:bodyPr wrap="none">
            <a:spAutoFit/>
          </a:bodyPr>
          <a:lstStyle/>
          <a:p>
            <a:r>
              <a:rPr lang="fr-FR" dirty="0">
                <a:solidFill>
                  <a:srgbClr val="FF0000"/>
                </a:solidFill>
              </a:rPr>
              <a:t>ils te porteront sur leurs mains</a:t>
            </a:r>
            <a:endParaRPr lang="fr-FR" dirty="0"/>
          </a:p>
        </p:txBody>
      </p:sp>
      <p:pic>
        <p:nvPicPr>
          <p:cNvPr id="5" name="Image 4" descr="jésus temple.png"/>
          <p:cNvPicPr>
            <a:picLocks noChangeAspect="1"/>
          </p:cNvPicPr>
          <p:nvPr/>
        </p:nvPicPr>
        <p:blipFill>
          <a:blip r:embed="rId2"/>
          <a:stretch>
            <a:fillRect/>
          </a:stretch>
        </p:blipFill>
        <p:spPr>
          <a:xfrm>
            <a:off x="156774" y="3023286"/>
            <a:ext cx="2567068" cy="3599936"/>
          </a:xfrm>
          <a:prstGeom prst="rect">
            <a:avLst/>
          </a:prstGeom>
        </p:spPr>
      </p:pic>
    </p:spTree>
    <p:extLst>
      <p:ext uri="{BB962C8B-B14F-4D97-AF65-F5344CB8AC3E}">
        <p14:creationId xmlns:p14="http://schemas.microsoft.com/office/powerpoint/2010/main" val="4008447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746409" y="982314"/>
            <a:ext cx="9811278" cy="359792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L’utilisation démoniaque des Ecritures est toujours possible.</a:t>
            </a:r>
          </a:p>
          <a:p>
            <a:pPr algn="ctr"/>
            <a:r>
              <a:rPr lang="fr-FR" sz="2800" i="1" dirty="0">
                <a:solidFill>
                  <a:schemeClr val="tx1"/>
                </a:solidFill>
              </a:rPr>
              <a:t>Le diable propose à Jésus d’exercer une autorité qui repose sur la fascination ; alors que Jésus appelle les humains à la conversion pour qu’ils deviennent pleinement eux-mêmes : enfants de leur père qui est dans les cieux et adultes dans leur choix de vie.                                                                							</a:t>
            </a:r>
            <a:r>
              <a:rPr lang="fr-FR" i="1" dirty="0">
                <a:solidFill>
                  <a:schemeClr val="tx1"/>
                </a:solidFill>
              </a:rPr>
              <a:t>D’après Antoine </a:t>
            </a:r>
            <a:r>
              <a:rPr lang="fr-FR" i="1" dirty="0" err="1">
                <a:solidFill>
                  <a:schemeClr val="tx1"/>
                </a:solidFill>
              </a:rPr>
              <a:t>Nouis</a:t>
            </a:r>
            <a:endParaRPr lang="fr-FR" i="1" dirty="0">
              <a:solidFill>
                <a:schemeClr val="tx1"/>
              </a:solidFill>
            </a:endParaRPr>
          </a:p>
        </p:txBody>
      </p:sp>
      <p:sp>
        <p:nvSpPr>
          <p:cNvPr id="6" name="Rectangle 5"/>
          <p:cNvSpPr/>
          <p:nvPr/>
        </p:nvSpPr>
        <p:spPr>
          <a:xfrm>
            <a:off x="295338" y="122194"/>
            <a:ext cx="3050450" cy="369332"/>
          </a:xfrm>
          <a:prstGeom prst="rect">
            <a:avLst/>
          </a:prstGeom>
        </p:spPr>
        <p:txBody>
          <a:bodyPr wrap="none">
            <a:spAutoFit/>
          </a:bodyPr>
          <a:lstStyle/>
          <a:p>
            <a:r>
              <a:rPr lang="fr-FR" dirty="0">
                <a:solidFill>
                  <a:srgbClr val="FF0000"/>
                </a:solidFill>
              </a:rPr>
              <a:t>ils te porteront sur leurs mains</a:t>
            </a:r>
            <a:endParaRPr lang="fr-FR" dirty="0"/>
          </a:p>
        </p:txBody>
      </p:sp>
      <p:pic>
        <p:nvPicPr>
          <p:cNvPr id="9" name="Image 8" descr="jésus temple.png"/>
          <p:cNvPicPr>
            <a:picLocks noChangeAspect="1"/>
          </p:cNvPicPr>
          <p:nvPr/>
        </p:nvPicPr>
        <p:blipFill>
          <a:blip r:embed="rId2"/>
          <a:stretch>
            <a:fillRect/>
          </a:stretch>
        </p:blipFill>
        <p:spPr>
          <a:xfrm>
            <a:off x="131607" y="3115565"/>
            <a:ext cx="2567068" cy="3599936"/>
          </a:xfrm>
          <a:prstGeom prst="rect">
            <a:avLst/>
          </a:prstGeom>
        </p:spPr>
      </p:pic>
    </p:spTree>
    <p:extLst>
      <p:ext uri="{BB962C8B-B14F-4D97-AF65-F5344CB8AC3E}">
        <p14:creationId xmlns:p14="http://schemas.microsoft.com/office/powerpoint/2010/main" val="2789030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883114" y="179461"/>
            <a:ext cx="9935862" cy="12254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tx1"/>
                </a:solidFill>
                <a:latin typeface="Arial" panose="020B0604020202020204" pitchFamily="34" charset="0"/>
                <a:cs typeface="Arial" panose="020B0604020202020204" pitchFamily="34" charset="0"/>
              </a:rPr>
              <a:t>07</a:t>
            </a:r>
            <a:r>
              <a:rPr lang="fr-FR" sz="3600" dirty="0">
                <a:solidFill>
                  <a:schemeClr val="tx1"/>
                </a:solidFill>
                <a:latin typeface="Arial" panose="020B0604020202020204" pitchFamily="34" charset="0"/>
                <a:cs typeface="Arial" panose="020B0604020202020204" pitchFamily="34" charset="0"/>
              </a:rPr>
              <a:t> Jésus lui déclara : « </a:t>
            </a:r>
            <a:r>
              <a:rPr lang="fr-FR" sz="3600" dirty="0">
                <a:solidFill>
                  <a:srgbClr val="FF0000"/>
                </a:solidFill>
                <a:latin typeface="Arial" panose="020B0604020202020204" pitchFamily="34" charset="0"/>
                <a:cs typeface="Arial" panose="020B0604020202020204" pitchFamily="34" charset="0"/>
              </a:rPr>
              <a:t>Il est encore écrit</a:t>
            </a:r>
            <a:r>
              <a:rPr lang="fr-FR" sz="3600" dirty="0">
                <a:solidFill>
                  <a:schemeClr val="tx1"/>
                </a:solidFill>
                <a:latin typeface="Arial" panose="020B0604020202020204" pitchFamily="34" charset="0"/>
                <a:cs typeface="Arial" panose="020B0604020202020204" pitchFamily="34" charset="0"/>
              </a:rPr>
              <a:t> … » </a:t>
            </a:r>
          </a:p>
        </p:txBody>
      </p:sp>
      <p:sp>
        <p:nvSpPr>
          <p:cNvPr id="3" name="Rectangle : coins arrondis 4">
            <a:extLst>
              <a:ext uri="{FF2B5EF4-FFF2-40B4-BE49-F238E27FC236}">
                <a16:creationId xmlns:a16="http://schemas.microsoft.com/office/drawing/2014/main" id="{3D399305-714C-27E1-FD2F-67B354949A11}"/>
              </a:ext>
            </a:extLst>
          </p:cNvPr>
          <p:cNvSpPr/>
          <p:nvPr/>
        </p:nvSpPr>
        <p:spPr>
          <a:xfrm>
            <a:off x="3178728" y="1815190"/>
            <a:ext cx="5107460" cy="150015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Citation contre citation.</a:t>
            </a:r>
          </a:p>
          <a:p>
            <a:pPr algn="ctr"/>
            <a:r>
              <a:rPr lang="fr-FR" sz="2800" b="1" dirty="0">
                <a:solidFill>
                  <a:schemeClr val="tx1"/>
                </a:solidFill>
              </a:rPr>
              <a:t>Quelle est la plus juste ?</a:t>
            </a:r>
          </a:p>
        </p:txBody>
      </p:sp>
      <p:sp>
        <p:nvSpPr>
          <p:cNvPr id="5" name="Rectangle : coins arrondis 2">
            <a:extLst>
              <a:ext uri="{FF2B5EF4-FFF2-40B4-BE49-F238E27FC236}">
                <a16:creationId xmlns:a16="http://schemas.microsoft.com/office/drawing/2014/main" id="{6B9CCBCF-3EA2-021B-6D36-ADFE937EC5CA}"/>
              </a:ext>
            </a:extLst>
          </p:cNvPr>
          <p:cNvSpPr/>
          <p:nvPr/>
        </p:nvSpPr>
        <p:spPr>
          <a:xfrm>
            <a:off x="1894701" y="3725665"/>
            <a:ext cx="8623807" cy="190077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Cela oblige à sortir du fondamentalisme.</a:t>
            </a:r>
          </a:p>
          <a:p>
            <a:pPr algn="ctr"/>
            <a:r>
              <a:rPr lang="fr-FR" sz="2800" i="1" dirty="0">
                <a:solidFill>
                  <a:schemeClr val="tx1"/>
                </a:solidFill>
              </a:rPr>
              <a:t>La citation la plus juste est celle qui est </a:t>
            </a:r>
          </a:p>
          <a:p>
            <a:pPr algn="ctr"/>
            <a:r>
              <a:rPr lang="fr-FR" sz="2800" i="1" dirty="0">
                <a:solidFill>
                  <a:schemeClr val="tx1"/>
                </a:solidFill>
              </a:rPr>
              <a:t>dans l’esprit des Ecritures à ce moment précis. </a:t>
            </a:r>
          </a:p>
          <a:p>
            <a:pPr algn="ctr"/>
            <a:r>
              <a:rPr lang="fr-FR" dirty="0">
                <a:solidFill>
                  <a:schemeClr val="tx1"/>
                </a:solidFill>
              </a:rPr>
              <a:t>					D’après Antoine </a:t>
            </a:r>
            <a:r>
              <a:rPr lang="fr-FR" dirty="0" err="1">
                <a:solidFill>
                  <a:schemeClr val="tx1"/>
                </a:solidFill>
              </a:rPr>
              <a:t>Nouis</a:t>
            </a:r>
            <a:endParaRPr lang="fr-FR" dirty="0">
              <a:solidFill>
                <a:schemeClr val="tx1"/>
              </a:solidFill>
            </a:endParaRPr>
          </a:p>
        </p:txBody>
      </p:sp>
      <p:pic>
        <p:nvPicPr>
          <p:cNvPr id="6" name="Image 5">
            <a:extLst>
              <a:ext uri="{FF2B5EF4-FFF2-40B4-BE49-F238E27FC236}">
                <a16:creationId xmlns:a16="http://schemas.microsoft.com/office/drawing/2014/main" id="{883CA914-2E98-8476-0CAA-E0B16E40A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818" y="1338955"/>
            <a:ext cx="1609347" cy="3227838"/>
          </a:xfrm>
          <a:prstGeom prst="rect">
            <a:avLst/>
          </a:prstGeom>
        </p:spPr>
      </p:pic>
      <p:pic>
        <p:nvPicPr>
          <p:cNvPr id="8" name="Image 7">
            <a:extLst>
              <a:ext uri="{FF2B5EF4-FFF2-40B4-BE49-F238E27FC236}">
                <a16:creationId xmlns:a16="http://schemas.microsoft.com/office/drawing/2014/main" id="{F805CCDD-ED06-683B-C6BA-5296B0FD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013" y="1783149"/>
            <a:ext cx="1609346" cy="1939767"/>
          </a:xfrm>
          <a:prstGeom prst="rect">
            <a:avLst/>
          </a:prstGeom>
        </p:spPr>
      </p:pic>
    </p:spTree>
    <p:extLst>
      <p:ext uri="{BB962C8B-B14F-4D97-AF65-F5344CB8AC3E}">
        <p14:creationId xmlns:p14="http://schemas.microsoft.com/office/powerpoint/2010/main" val="41024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467408" y="882344"/>
            <a:ext cx="6710634" cy="33627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tx1"/>
                </a:solidFill>
                <a:latin typeface="Arial" panose="020B0604020202020204" pitchFamily="34" charset="0"/>
                <a:cs typeface="Arial" panose="020B0604020202020204" pitchFamily="34" charset="0"/>
              </a:rPr>
              <a:t>07</a:t>
            </a:r>
            <a:r>
              <a:rPr lang="fr-FR" sz="3600" dirty="0">
                <a:solidFill>
                  <a:schemeClr val="tx1"/>
                </a:solidFill>
                <a:latin typeface="Arial" panose="020B0604020202020204" pitchFamily="34" charset="0"/>
                <a:cs typeface="Arial" panose="020B0604020202020204" pitchFamily="34" charset="0"/>
              </a:rPr>
              <a:t> Jésus lui déclara : </a:t>
            </a:r>
          </a:p>
          <a:p>
            <a:r>
              <a:rPr lang="fr-FR" sz="3600" dirty="0">
                <a:solidFill>
                  <a:schemeClr val="tx1"/>
                </a:solidFill>
                <a:latin typeface="Arial" panose="020B0604020202020204" pitchFamily="34" charset="0"/>
                <a:cs typeface="Arial" panose="020B0604020202020204" pitchFamily="34" charset="0"/>
              </a:rPr>
              <a:t>« Il est encore écrit : </a:t>
            </a:r>
          </a:p>
          <a:p>
            <a:r>
              <a:rPr lang="fr-FR" sz="3600" dirty="0">
                <a:solidFill>
                  <a:srgbClr val="FF0000"/>
                </a:solidFill>
                <a:latin typeface="Arial" panose="020B0604020202020204" pitchFamily="34" charset="0"/>
                <a:cs typeface="Arial" panose="020B0604020202020204" pitchFamily="34" charset="0"/>
              </a:rPr>
              <a:t>Tu ne mettras pas à l’épreuve </a:t>
            </a:r>
          </a:p>
          <a:p>
            <a:r>
              <a:rPr lang="fr-FR" sz="3600" dirty="0">
                <a:solidFill>
                  <a:srgbClr val="FF0000"/>
                </a:solidFill>
                <a:latin typeface="Arial" panose="020B0604020202020204" pitchFamily="34" charset="0"/>
                <a:cs typeface="Arial" panose="020B0604020202020204" pitchFamily="34" charset="0"/>
              </a:rPr>
              <a:t>le Seigneur ton Dieu</a:t>
            </a:r>
            <a:r>
              <a:rPr lang="fr-FR" sz="3600" dirty="0">
                <a:solidFill>
                  <a:schemeClr val="tx1"/>
                </a:solidFill>
                <a:latin typeface="Arial" panose="020B0604020202020204" pitchFamily="34" charset="0"/>
                <a:cs typeface="Arial" panose="020B0604020202020204" pitchFamily="34" charset="0"/>
              </a:rPr>
              <a:t>. »</a:t>
            </a:r>
            <a:endParaRPr lang="fr-FR" sz="3600" dirty="0">
              <a:solidFill>
                <a:srgbClr val="002060"/>
              </a:solidFill>
              <a:latin typeface="Arial" panose="020B0604020202020204" pitchFamily="34" charset="0"/>
              <a:cs typeface="Arial" panose="020B0604020202020204" pitchFamily="34" charset="0"/>
            </a:endParaRPr>
          </a:p>
        </p:txBody>
      </p:sp>
      <p:pic>
        <p:nvPicPr>
          <p:cNvPr id="3" name="Image 2" descr="jésus temple.png"/>
          <p:cNvPicPr>
            <a:picLocks noChangeAspect="1"/>
          </p:cNvPicPr>
          <p:nvPr/>
        </p:nvPicPr>
        <p:blipFill>
          <a:blip r:embed="rId2"/>
          <a:stretch>
            <a:fillRect/>
          </a:stretch>
        </p:blipFill>
        <p:spPr>
          <a:xfrm>
            <a:off x="156774" y="3023286"/>
            <a:ext cx="2567068" cy="3599936"/>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880022" y="1350135"/>
            <a:ext cx="5107460" cy="20109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D’où vient cette citation ? </a:t>
            </a:r>
          </a:p>
          <a:p>
            <a:pPr algn="ctr"/>
            <a:r>
              <a:rPr lang="fr-FR" sz="2800" b="1" dirty="0">
                <a:solidFill>
                  <a:schemeClr val="tx1"/>
                </a:solidFill>
              </a:rPr>
              <a:t>Que veut dire </a:t>
            </a:r>
          </a:p>
          <a:p>
            <a:pPr algn="ctr"/>
            <a:r>
              <a:rPr lang="fr-FR" sz="2800" b="1" dirty="0">
                <a:solidFill>
                  <a:schemeClr val="tx1"/>
                </a:solidFill>
              </a:rPr>
              <a:t>mettre Dieu à l’épreuve ?</a:t>
            </a:r>
          </a:p>
        </p:txBody>
      </p:sp>
      <p:sp>
        <p:nvSpPr>
          <p:cNvPr id="3" name="Rectangle 2"/>
          <p:cNvSpPr/>
          <p:nvPr/>
        </p:nvSpPr>
        <p:spPr>
          <a:xfrm>
            <a:off x="319392" y="229286"/>
            <a:ext cx="4880567" cy="369332"/>
          </a:xfrm>
          <a:prstGeom prst="rect">
            <a:avLst/>
          </a:prstGeom>
        </p:spPr>
        <p:txBody>
          <a:bodyPr wrap="none">
            <a:spAutoFit/>
          </a:bodyPr>
          <a:lstStyle/>
          <a:p>
            <a:r>
              <a:rPr lang="fr-FR" dirty="0">
                <a:solidFill>
                  <a:srgbClr val="FF0000"/>
                </a:solidFill>
              </a:rPr>
              <a:t>Tu ne mettras pas à l’épreuve le Seigneur ton Dieu</a:t>
            </a:r>
            <a:endParaRPr lang="fr-FR" dirty="0"/>
          </a:p>
        </p:txBody>
      </p:sp>
      <p:pic>
        <p:nvPicPr>
          <p:cNvPr id="4" name="Image 3" descr="jésus temple.png"/>
          <p:cNvPicPr>
            <a:picLocks noChangeAspect="1"/>
          </p:cNvPicPr>
          <p:nvPr/>
        </p:nvPicPr>
        <p:blipFill>
          <a:blip r:embed="rId2"/>
          <a:stretch>
            <a:fillRect/>
          </a:stretch>
        </p:blipFill>
        <p:spPr>
          <a:xfrm>
            <a:off x="156774" y="3023286"/>
            <a:ext cx="2567068" cy="3599936"/>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514335" y="752370"/>
            <a:ext cx="8632891" cy="281156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i="1" dirty="0">
                <a:solidFill>
                  <a:schemeClr val="tx1"/>
                </a:solidFill>
              </a:rPr>
              <a:t>Deutéronome 6, 4-16 </a:t>
            </a:r>
          </a:p>
          <a:p>
            <a:r>
              <a:rPr lang="fr-FR" sz="2800" i="1" dirty="0">
                <a:solidFill>
                  <a:schemeClr val="tx1"/>
                </a:solidFill>
              </a:rPr>
              <a:t>Écoute, Israël : le Seigneur notre Dieu est l’Unique.</a:t>
            </a:r>
          </a:p>
          <a:p>
            <a:r>
              <a:rPr lang="fr-FR" sz="2800" i="1" dirty="0">
                <a:solidFill>
                  <a:schemeClr val="tx1"/>
                </a:solidFill>
              </a:rPr>
              <a:t>Tu aimeras le Seigneur ton Dieu de tout ton cœur, de toute ton âme et de toute ta force….</a:t>
            </a:r>
          </a:p>
          <a:p>
            <a:r>
              <a:rPr lang="fr-FR" sz="2800" i="1" dirty="0">
                <a:solidFill>
                  <a:schemeClr val="tx1"/>
                </a:solidFill>
              </a:rPr>
              <a:t>Vous ne mettrez pas le Seigneur votre Dieu à l’épreuve, comme vous l’avez fait à Massa.</a:t>
            </a:r>
            <a:endParaRPr lang="fr-FR" sz="2800" dirty="0">
              <a:solidFill>
                <a:schemeClr val="tx1"/>
              </a:solidFill>
            </a:endParaRPr>
          </a:p>
        </p:txBody>
      </p:sp>
      <p:sp>
        <p:nvSpPr>
          <p:cNvPr id="4" name="Rectangle 3"/>
          <p:cNvSpPr/>
          <p:nvPr/>
        </p:nvSpPr>
        <p:spPr>
          <a:xfrm>
            <a:off x="162873" y="204572"/>
            <a:ext cx="4880567" cy="369332"/>
          </a:xfrm>
          <a:prstGeom prst="rect">
            <a:avLst/>
          </a:prstGeom>
        </p:spPr>
        <p:txBody>
          <a:bodyPr wrap="none">
            <a:spAutoFit/>
          </a:bodyPr>
          <a:lstStyle/>
          <a:p>
            <a:r>
              <a:rPr lang="fr-FR" dirty="0">
                <a:solidFill>
                  <a:srgbClr val="FF0000"/>
                </a:solidFill>
              </a:rPr>
              <a:t>Tu ne mettras pas à l’épreuve le Seigneur ton Dieu</a:t>
            </a:r>
            <a:endParaRPr lang="fr-FR" dirty="0"/>
          </a:p>
        </p:txBody>
      </p:sp>
      <p:pic>
        <p:nvPicPr>
          <p:cNvPr id="5" name="Image 4" descr="jésus temple.png"/>
          <p:cNvPicPr>
            <a:picLocks noChangeAspect="1"/>
          </p:cNvPicPr>
          <p:nvPr/>
        </p:nvPicPr>
        <p:blipFill>
          <a:blip r:embed="rId2"/>
          <a:stretch>
            <a:fillRect/>
          </a:stretch>
        </p:blipFill>
        <p:spPr>
          <a:xfrm>
            <a:off x="156774" y="3023286"/>
            <a:ext cx="2567068" cy="3599936"/>
          </a:xfrm>
          <a:prstGeom prst="rect">
            <a:avLst/>
          </a:prstGeom>
        </p:spPr>
      </p:pic>
      <p:sp>
        <p:nvSpPr>
          <p:cNvPr id="7" name="Rectangle : coins arrondis 4">
            <a:extLst>
              <a:ext uri="{FF2B5EF4-FFF2-40B4-BE49-F238E27FC236}">
                <a16:creationId xmlns:a16="http://schemas.microsoft.com/office/drawing/2014/main" id="{3D399305-714C-27E1-FD2F-67B354949A11}"/>
              </a:ext>
            </a:extLst>
          </p:cNvPr>
          <p:cNvSpPr/>
          <p:nvPr/>
        </p:nvSpPr>
        <p:spPr>
          <a:xfrm>
            <a:off x="4650260" y="4567010"/>
            <a:ext cx="4897394" cy="12159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 s’est-il passé à Massa ? </a:t>
            </a:r>
          </a:p>
        </p:txBody>
      </p:sp>
    </p:spTree>
    <p:extLst>
      <p:ext uri="{BB962C8B-B14F-4D97-AF65-F5344CB8AC3E}">
        <p14:creationId xmlns:p14="http://schemas.microsoft.com/office/powerpoint/2010/main" val="4008447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2174790" y="1027183"/>
            <a:ext cx="9835978" cy="492877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rPr>
              <a:t>Exode 17, 1-7 A Massa</a:t>
            </a:r>
          </a:p>
          <a:p>
            <a:r>
              <a:rPr lang="fr-FR" sz="2000" i="1" dirty="0">
                <a:solidFill>
                  <a:schemeClr val="tx1"/>
                </a:solidFill>
              </a:rPr>
              <a:t>Toute la communauté des fils d’Israël partit du désert de Sine... Comme il n’y avait pas d’eau à boire, le peuple chercha querelle à Moïse : « Donne-nous de l’eau à boire ! » Moïse leur répondit : « Pourquoi me cherchez-vous querelle ? Pourquoi mettez-vous le Seigneur à l’épreuve ?... Pourquoi nous as-tu fait monter d’Égypte ? Était-ce pour nous faire mourir de soif avec nos fils et nos troupeaux ? »</a:t>
            </a:r>
          </a:p>
          <a:p>
            <a:r>
              <a:rPr lang="fr-FR" sz="2000" i="1" dirty="0">
                <a:solidFill>
                  <a:schemeClr val="tx1"/>
                </a:solidFill>
              </a:rPr>
              <a:t>Moïse cria vers le Seigneur : « Que vais-je faire de ce peuple ? Encore un peu, et ils me lapideront ! »</a:t>
            </a:r>
          </a:p>
          <a:p>
            <a:r>
              <a:rPr lang="fr-FR" sz="2000" i="1" dirty="0">
                <a:solidFill>
                  <a:schemeClr val="tx1"/>
                </a:solidFill>
              </a:rPr>
              <a:t>Le Seigneur dit à Moïse : « Passe devant le peuple, emmène avec toi plusieurs des anciens d’Israël, prend en main le bâton avec lequel tu as frappé le Nil, et va ! Moi, je serai là, devant toi, sur le rocher du mont Horeb. Tu frapperas le rocher, il en sortira de l’eau, et le peuple boira ! » Et Moïse fit ainsi sous les yeux des anciens d’Israël.</a:t>
            </a:r>
          </a:p>
          <a:p>
            <a:r>
              <a:rPr lang="fr-FR" sz="2000" i="1" dirty="0">
                <a:solidFill>
                  <a:schemeClr val="tx1"/>
                </a:solidFill>
              </a:rPr>
              <a:t>Il donna à ce lieu le nom de Massa (c’est-à-dire : Épreuve) et </a:t>
            </a:r>
            <a:r>
              <a:rPr lang="fr-FR" sz="2000" i="1" dirty="0" err="1">
                <a:solidFill>
                  <a:schemeClr val="tx1"/>
                </a:solidFill>
              </a:rPr>
              <a:t>Mériba</a:t>
            </a:r>
            <a:r>
              <a:rPr lang="fr-FR" sz="2000" i="1" dirty="0">
                <a:solidFill>
                  <a:schemeClr val="tx1"/>
                </a:solidFill>
              </a:rPr>
              <a:t> (c’est-à-dire : Querelle), parce que les fils d’Israël avaient cherché querelle au Seigneur, et parce qu’ils l’avaient mis à l’épreuve, en disant : « Le Seigneur est-il au milieu de nous, oui ou non ? »</a:t>
            </a:r>
          </a:p>
        </p:txBody>
      </p:sp>
      <p:sp>
        <p:nvSpPr>
          <p:cNvPr id="4" name="Rectangle 3"/>
          <p:cNvSpPr/>
          <p:nvPr/>
        </p:nvSpPr>
        <p:spPr>
          <a:xfrm>
            <a:off x="0" y="270474"/>
            <a:ext cx="4880567" cy="369332"/>
          </a:xfrm>
          <a:prstGeom prst="rect">
            <a:avLst/>
          </a:prstGeom>
        </p:spPr>
        <p:txBody>
          <a:bodyPr wrap="none">
            <a:spAutoFit/>
          </a:bodyPr>
          <a:lstStyle/>
          <a:p>
            <a:r>
              <a:rPr lang="fr-FR" dirty="0">
                <a:solidFill>
                  <a:srgbClr val="FF0000"/>
                </a:solidFill>
              </a:rPr>
              <a:t>Tu ne mettras pas à l’épreuve le Seigneur ton Dieu</a:t>
            </a:r>
            <a:endParaRPr lang="fr-FR" dirty="0"/>
          </a:p>
        </p:txBody>
      </p:sp>
      <p:pic>
        <p:nvPicPr>
          <p:cNvPr id="6" name="Image 5" descr="jésus temple.png"/>
          <p:cNvPicPr>
            <a:picLocks noChangeAspect="1"/>
          </p:cNvPicPr>
          <p:nvPr/>
        </p:nvPicPr>
        <p:blipFill>
          <a:blip r:embed="rId2"/>
          <a:stretch>
            <a:fillRect/>
          </a:stretch>
        </p:blipFill>
        <p:spPr>
          <a:xfrm>
            <a:off x="0" y="3447535"/>
            <a:ext cx="2337970" cy="3278660"/>
          </a:xfrm>
          <a:prstGeom prst="rect">
            <a:avLst/>
          </a:prstGeom>
        </p:spPr>
      </p:pic>
    </p:spTree>
    <p:extLst>
      <p:ext uri="{BB962C8B-B14F-4D97-AF65-F5344CB8AC3E}">
        <p14:creationId xmlns:p14="http://schemas.microsoft.com/office/powerpoint/2010/main" val="2829917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647554" y="595136"/>
            <a:ext cx="10164145" cy="256751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Le peuple avait mis Dieu à l’épreuve, en disant : </a:t>
            </a:r>
          </a:p>
          <a:p>
            <a:pPr algn="ctr"/>
            <a:r>
              <a:rPr lang="fr-FR" sz="2800" dirty="0">
                <a:solidFill>
                  <a:schemeClr val="tx1"/>
                </a:solidFill>
              </a:rPr>
              <a:t>« Le Seigneur est-il au milieu de nous, oui ou non ? »</a:t>
            </a:r>
          </a:p>
          <a:p>
            <a:pPr algn="ctr"/>
            <a:r>
              <a:rPr lang="fr-FR" sz="2800" i="1" dirty="0">
                <a:solidFill>
                  <a:schemeClr val="tx1"/>
                </a:solidFill>
              </a:rPr>
              <a:t>Mettre Dieu à l’épreuve, c’est lui demander d’accomplir nos désirs. </a:t>
            </a:r>
          </a:p>
          <a:p>
            <a:pPr algn="ctr"/>
            <a:r>
              <a:rPr lang="fr-FR" sz="2800" i="1" dirty="0">
                <a:solidFill>
                  <a:schemeClr val="tx1"/>
                </a:solidFill>
              </a:rPr>
              <a:t>La vraie obéissance serait de faire confiance à Dieu </a:t>
            </a:r>
          </a:p>
          <a:p>
            <a:pPr algn="ctr"/>
            <a:r>
              <a:rPr lang="fr-FR" sz="2800" i="1" dirty="0">
                <a:solidFill>
                  <a:schemeClr val="tx1"/>
                </a:solidFill>
              </a:rPr>
              <a:t>sans le provoquer.</a:t>
            </a:r>
            <a:endParaRPr lang="fr-FR" sz="2800" b="1" dirty="0">
              <a:solidFill>
                <a:schemeClr val="tx1"/>
              </a:solidFill>
            </a:endParaRP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446728" y="4738016"/>
            <a:ext cx="8460273" cy="193123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i="1" dirty="0">
                <a:solidFill>
                  <a:schemeClr val="tx1"/>
                </a:solidFill>
              </a:rPr>
              <a:t>Jésus </a:t>
            </a:r>
            <a:r>
              <a:rPr lang="fr-FR" sz="2800" i="1" dirty="0">
                <a:solidFill>
                  <a:schemeClr val="tx1"/>
                </a:solidFill>
              </a:rPr>
              <a:t>montre le chemin d’une confiance entièrement orientée vers l’obéissance. Cela le mènera à la croix.                         						</a:t>
            </a:r>
            <a:r>
              <a:rPr lang="fr-FR" i="1" dirty="0">
                <a:solidFill>
                  <a:schemeClr val="tx1"/>
                </a:solidFill>
              </a:rPr>
              <a:t>D’après Antoine </a:t>
            </a:r>
            <a:r>
              <a:rPr lang="fr-FR" i="1" dirty="0" err="1">
                <a:solidFill>
                  <a:schemeClr val="tx1"/>
                </a:solidFill>
              </a:rPr>
              <a:t>Nouis</a:t>
            </a:r>
            <a:endParaRPr lang="fr-FR" dirty="0">
              <a:solidFill>
                <a:schemeClr val="tx1"/>
              </a:solidFill>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655758" y="3376929"/>
            <a:ext cx="9193770" cy="116249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tx1"/>
                </a:solidFill>
              </a:rPr>
              <a:t>Quelle est ma motivation ? Accomplir la volonté de Dieu </a:t>
            </a:r>
          </a:p>
          <a:p>
            <a:pPr algn="ctr"/>
            <a:r>
              <a:rPr lang="fr-FR" sz="2800" b="1" i="1" dirty="0">
                <a:solidFill>
                  <a:schemeClr val="tx1"/>
                </a:solidFill>
              </a:rPr>
              <a:t>ou demander à Dieu de valider ma propre volonté ?</a:t>
            </a:r>
            <a:endParaRPr lang="fr-FR" sz="2800" b="1" dirty="0">
              <a:solidFill>
                <a:srgbClr val="002060"/>
              </a:solidFill>
            </a:endParaRPr>
          </a:p>
        </p:txBody>
      </p:sp>
      <p:sp>
        <p:nvSpPr>
          <p:cNvPr id="6" name="Rectangle 5"/>
          <p:cNvSpPr/>
          <p:nvPr/>
        </p:nvSpPr>
        <p:spPr>
          <a:xfrm>
            <a:off x="286441" y="171620"/>
            <a:ext cx="4880567" cy="369332"/>
          </a:xfrm>
          <a:prstGeom prst="rect">
            <a:avLst/>
          </a:prstGeom>
        </p:spPr>
        <p:txBody>
          <a:bodyPr wrap="none">
            <a:spAutoFit/>
          </a:bodyPr>
          <a:lstStyle/>
          <a:p>
            <a:r>
              <a:rPr lang="fr-FR" dirty="0">
                <a:solidFill>
                  <a:srgbClr val="FF0000"/>
                </a:solidFill>
              </a:rPr>
              <a:t>Tu ne mettras pas à l’épreuve le Seigneur ton Dieu</a:t>
            </a:r>
            <a:endParaRPr lang="fr-FR" dirty="0"/>
          </a:p>
        </p:txBody>
      </p:sp>
      <p:pic>
        <p:nvPicPr>
          <p:cNvPr id="9" name="Image 8" descr="jésus temple.png"/>
          <p:cNvPicPr>
            <a:picLocks noChangeAspect="1"/>
          </p:cNvPicPr>
          <p:nvPr/>
        </p:nvPicPr>
        <p:blipFill>
          <a:blip r:embed="rId2"/>
          <a:stretch>
            <a:fillRect/>
          </a:stretch>
        </p:blipFill>
        <p:spPr>
          <a:xfrm>
            <a:off x="0" y="3361037"/>
            <a:ext cx="2567068" cy="3599936"/>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4255390" y="1763690"/>
            <a:ext cx="6597768" cy="212464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tx1"/>
                </a:solidFill>
                <a:latin typeface="Arial" panose="020B0604020202020204" pitchFamily="34" charset="0"/>
                <a:cs typeface="Arial" panose="020B0604020202020204" pitchFamily="34" charset="0"/>
              </a:rPr>
              <a:t>08</a:t>
            </a:r>
            <a:r>
              <a:rPr lang="fr-FR" sz="3600" dirty="0">
                <a:solidFill>
                  <a:schemeClr val="tx1"/>
                </a:solidFill>
                <a:latin typeface="Arial" panose="020B0604020202020204" pitchFamily="34" charset="0"/>
                <a:cs typeface="Arial" panose="020B0604020202020204" pitchFamily="34" charset="0"/>
              </a:rPr>
              <a:t> Le diable l’emmène encore </a:t>
            </a:r>
          </a:p>
          <a:p>
            <a:r>
              <a:rPr lang="fr-FR" sz="3600" dirty="0">
                <a:solidFill>
                  <a:schemeClr val="tx1"/>
                </a:solidFill>
                <a:latin typeface="Arial" panose="020B0604020202020204" pitchFamily="34" charset="0"/>
                <a:cs typeface="Arial" panose="020B0604020202020204" pitchFamily="34" charset="0"/>
              </a:rPr>
              <a:t>sur une très haute </a:t>
            </a:r>
            <a:r>
              <a:rPr lang="fr-FR" sz="3600" dirty="0">
                <a:solidFill>
                  <a:srgbClr val="FF0000"/>
                </a:solidFill>
                <a:latin typeface="Arial" panose="020B0604020202020204" pitchFamily="34" charset="0"/>
                <a:cs typeface="Arial" panose="020B0604020202020204" pitchFamily="34" charset="0"/>
              </a:rPr>
              <a:t>montagne</a:t>
            </a:r>
          </a:p>
        </p:txBody>
      </p:sp>
      <p:pic>
        <p:nvPicPr>
          <p:cNvPr id="3" name="Image 2" descr="jesus diable montagne.png"/>
          <p:cNvPicPr>
            <a:picLocks noChangeAspect="1"/>
          </p:cNvPicPr>
          <p:nvPr/>
        </p:nvPicPr>
        <p:blipFill>
          <a:blip r:embed="rId2"/>
          <a:stretch>
            <a:fillRect/>
          </a:stretch>
        </p:blipFill>
        <p:spPr>
          <a:xfrm>
            <a:off x="633148" y="1638722"/>
            <a:ext cx="2645511" cy="4662453"/>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702010" y="1259519"/>
            <a:ext cx="7092969"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Pourquoi est-ce l'Esprit Saint, </a:t>
            </a:r>
          </a:p>
          <a:p>
            <a:pPr algn="ctr"/>
            <a:r>
              <a:rPr lang="fr-FR" sz="2800" b="1" dirty="0">
                <a:solidFill>
                  <a:schemeClr val="tx1"/>
                </a:solidFill>
              </a:rPr>
              <a:t>qui conduit Jésus au désert ? </a:t>
            </a:r>
          </a:p>
        </p:txBody>
      </p:sp>
      <p:sp>
        <p:nvSpPr>
          <p:cNvPr id="9" name="Rectangle : coins arrondis 8">
            <a:extLst>
              <a:ext uri="{FF2B5EF4-FFF2-40B4-BE49-F238E27FC236}">
                <a16:creationId xmlns:a16="http://schemas.microsoft.com/office/drawing/2014/main" id="{2B28B0D3-E16F-339E-8E7A-AF4121D3E24E}"/>
              </a:ext>
            </a:extLst>
          </p:cNvPr>
          <p:cNvSpPr/>
          <p:nvPr/>
        </p:nvSpPr>
        <p:spPr>
          <a:xfrm>
            <a:off x="4744995" y="3889187"/>
            <a:ext cx="6128951" cy="12841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Quel sens a le désert ? </a:t>
            </a:r>
          </a:p>
        </p:txBody>
      </p:sp>
      <p:sp>
        <p:nvSpPr>
          <p:cNvPr id="4" name="Rectangle 3"/>
          <p:cNvSpPr/>
          <p:nvPr/>
        </p:nvSpPr>
        <p:spPr>
          <a:xfrm>
            <a:off x="131806" y="131976"/>
            <a:ext cx="2471351" cy="646331"/>
          </a:xfrm>
          <a:prstGeom prst="rect">
            <a:avLst/>
          </a:prstGeom>
        </p:spPr>
        <p:txBody>
          <a:bodyPr wrap="square">
            <a:spAutoFit/>
          </a:bodyPr>
          <a:lstStyle/>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fut conduit </a:t>
            </a:r>
          </a:p>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au désert par l’Esprit </a:t>
            </a:r>
          </a:p>
        </p:txBody>
      </p:sp>
      <p:pic>
        <p:nvPicPr>
          <p:cNvPr id="6" name="Image 5" descr="tentations1.gif"/>
          <p:cNvPicPr>
            <a:picLocks noChangeAspect="1"/>
          </p:cNvPicPr>
          <p:nvPr/>
        </p:nvPicPr>
        <p:blipFill>
          <a:blip r:embed="rId2"/>
          <a:stretch>
            <a:fillRect/>
          </a:stretch>
        </p:blipFill>
        <p:spPr>
          <a:xfrm>
            <a:off x="0" y="1256877"/>
            <a:ext cx="2792627" cy="5601123"/>
          </a:xfrm>
          <a:prstGeom prst="rect">
            <a:avLst/>
          </a:prstGeom>
        </p:spPr>
      </p:pic>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4736758" y="1547843"/>
            <a:ext cx="5107460" cy="226627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Après le désert et le temple, voici un troisième lieu, </a:t>
            </a:r>
          </a:p>
          <a:p>
            <a:pPr algn="ctr"/>
            <a:r>
              <a:rPr lang="fr-FR" sz="2800" b="1" dirty="0">
                <a:solidFill>
                  <a:schemeClr val="tx1"/>
                </a:solidFill>
              </a:rPr>
              <a:t>la haute montagne.</a:t>
            </a:r>
          </a:p>
          <a:p>
            <a:pPr algn="ctr"/>
            <a:r>
              <a:rPr lang="fr-FR" sz="2800" b="1" dirty="0">
                <a:solidFill>
                  <a:schemeClr val="tx1"/>
                </a:solidFill>
              </a:rPr>
              <a:t>Pourquoi une montagne ?</a:t>
            </a:r>
          </a:p>
        </p:txBody>
      </p:sp>
      <p:sp>
        <p:nvSpPr>
          <p:cNvPr id="3" name="Rectangle 2"/>
          <p:cNvSpPr/>
          <p:nvPr/>
        </p:nvSpPr>
        <p:spPr>
          <a:xfrm>
            <a:off x="376586" y="253999"/>
            <a:ext cx="1141531" cy="369332"/>
          </a:xfrm>
          <a:prstGeom prst="rect">
            <a:avLst/>
          </a:prstGeom>
        </p:spPr>
        <p:txBody>
          <a:bodyPr wrap="none">
            <a:spAutoFit/>
          </a:bodyPr>
          <a:lstStyle/>
          <a:p>
            <a:r>
              <a:rPr lang="fr-FR" dirty="0">
                <a:solidFill>
                  <a:srgbClr val="FF0000"/>
                </a:solidFill>
              </a:rPr>
              <a:t>montagne</a:t>
            </a:r>
            <a:endParaRPr lang="fr-FR" dirty="0"/>
          </a:p>
        </p:txBody>
      </p:sp>
      <p:pic>
        <p:nvPicPr>
          <p:cNvPr id="4" name="Image 3" descr="jesus diable montagne.png"/>
          <p:cNvPicPr>
            <a:picLocks noChangeAspect="1"/>
          </p:cNvPicPr>
          <p:nvPr/>
        </p:nvPicPr>
        <p:blipFill>
          <a:blip r:embed="rId2"/>
          <a:stretch>
            <a:fillRect/>
          </a:stretch>
        </p:blipFill>
        <p:spPr>
          <a:xfrm>
            <a:off x="575484" y="1490441"/>
            <a:ext cx="2645511" cy="4662453"/>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140410" y="538187"/>
            <a:ext cx="8632891" cy="2015544"/>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Exode</a:t>
            </a:r>
            <a:r>
              <a:rPr lang="fr-FR" sz="2800" dirty="0">
                <a:solidFill>
                  <a:schemeClr val="tx1"/>
                </a:solidFill>
              </a:rPr>
              <a:t> </a:t>
            </a:r>
            <a:r>
              <a:rPr lang="fr-FR" sz="2800" b="1" dirty="0">
                <a:solidFill>
                  <a:schemeClr val="tx1"/>
                </a:solidFill>
              </a:rPr>
              <a:t>19, 20</a:t>
            </a:r>
            <a:r>
              <a:rPr lang="fr-FR" sz="2800" dirty="0">
                <a:solidFill>
                  <a:schemeClr val="tx1"/>
                </a:solidFill>
              </a:rPr>
              <a:t> </a:t>
            </a:r>
            <a:r>
              <a:rPr lang="fr-FR" sz="2800" i="1" dirty="0">
                <a:solidFill>
                  <a:schemeClr val="tx1"/>
                </a:solidFill>
              </a:rPr>
              <a:t>Le Seigneur descendit sur le sommet du Sinaï, il appela Moïse sur le sommet de la montagne, </a:t>
            </a:r>
          </a:p>
          <a:p>
            <a:pPr algn="ctr"/>
            <a:r>
              <a:rPr lang="fr-FR" sz="2800" i="1" dirty="0">
                <a:solidFill>
                  <a:schemeClr val="tx1"/>
                </a:solidFill>
              </a:rPr>
              <a:t>et Moïse monta vers lui.</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599935" y="3503666"/>
            <a:ext cx="7908440" cy="250877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Matthieu 17</a:t>
            </a:r>
            <a:r>
              <a:rPr lang="fr-FR" sz="2800" b="1" i="1" dirty="0">
                <a:solidFill>
                  <a:schemeClr val="tx1"/>
                </a:solidFill>
              </a:rPr>
              <a:t>, 01 Transfiguration </a:t>
            </a:r>
            <a:r>
              <a:rPr lang="fr-FR" sz="2800" i="1" dirty="0">
                <a:solidFill>
                  <a:schemeClr val="tx1"/>
                </a:solidFill>
              </a:rPr>
              <a:t>Six jours après, Jésus prend avec lui Pierre, Jacques et Jean son frère, et il les emmène à l’écart, </a:t>
            </a:r>
          </a:p>
          <a:p>
            <a:pPr algn="ctr"/>
            <a:r>
              <a:rPr lang="fr-FR" sz="2800" i="1" dirty="0">
                <a:solidFill>
                  <a:schemeClr val="tx1"/>
                </a:solidFill>
              </a:rPr>
              <a:t>sur une haute montagne</a:t>
            </a:r>
            <a:r>
              <a:rPr lang="fr-FR" sz="2800" i="1" dirty="0"/>
              <a:t>.</a:t>
            </a:r>
            <a:endParaRPr lang="fr-FR" sz="2800" dirty="0">
              <a:solidFill>
                <a:srgbClr val="002060"/>
              </a:solidFill>
            </a:endParaRPr>
          </a:p>
        </p:txBody>
      </p:sp>
      <p:sp>
        <p:nvSpPr>
          <p:cNvPr id="4" name="Rectangle 3"/>
          <p:cNvSpPr/>
          <p:nvPr/>
        </p:nvSpPr>
        <p:spPr>
          <a:xfrm>
            <a:off x="302445" y="212809"/>
            <a:ext cx="1141531" cy="369332"/>
          </a:xfrm>
          <a:prstGeom prst="rect">
            <a:avLst/>
          </a:prstGeom>
        </p:spPr>
        <p:txBody>
          <a:bodyPr wrap="none">
            <a:spAutoFit/>
          </a:bodyPr>
          <a:lstStyle/>
          <a:p>
            <a:r>
              <a:rPr lang="fr-FR" dirty="0">
                <a:solidFill>
                  <a:srgbClr val="FF0000"/>
                </a:solidFill>
              </a:rPr>
              <a:t>montagne</a:t>
            </a:r>
            <a:endParaRPr lang="fr-FR" dirty="0"/>
          </a:p>
        </p:txBody>
      </p:sp>
      <p:pic>
        <p:nvPicPr>
          <p:cNvPr id="5" name="Image 4" descr="jesus diable montagne.png"/>
          <p:cNvPicPr>
            <a:picLocks noChangeAspect="1"/>
          </p:cNvPicPr>
          <p:nvPr/>
        </p:nvPicPr>
        <p:blipFill>
          <a:blip r:embed="rId2"/>
          <a:stretch>
            <a:fillRect/>
          </a:stretch>
        </p:blipFill>
        <p:spPr>
          <a:xfrm>
            <a:off x="386013" y="1819955"/>
            <a:ext cx="2645511" cy="4662453"/>
          </a:xfrm>
          <a:prstGeom prst="rect">
            <a:avLst/>
          </a:prstGeom>
        </p:spPr>
      </p:pic>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678282" y="1558964"/>
            <a:ext cx="8085351" cy="164555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tx1"/>
                </a:solidFill>
              </a:rPr>
              <a:t>Trois lieux où l’on rencontre Dieu, </a:t>
            </a:r>
          </a:p>
          <a:p>
            <a:pPr algn="ctr"/>
            <a:r>
              <a:rPr lang="fr-FR" sz="2800" b="1" i="1" dirty="0">
                <a:solidFill>
                  <a:schemeClr val="tx1"/>
                </a:solidFill>
              </a:rPr>
              <a:t>mais aussi trois lieux ou le diable nous attend.</a:t>
            </a:r>
          </a:p>
        </p:txBody>
      </p:sp>
      <p:sp>
        <p:nvSpPr>
          <p:cNvPr id="6" name="Rectangle 5"/>
          <p:cNvSpPr/>
          <p:nvPr/>
        </p:nvSpPr>
        <p:spPr>
          <a:xfrm>
            <a:off x="154164" y="204572"/>
            <a:ext cx="1141531" cy="369332"/>
          </a:xfrm>
          <a:prstGeom prst="rect">
            <a:avLst/>
          </a:prstGeom>
        </p:spPr>
        <p:txBody>
          <a:bodyPr wrap="none">
            <a:spAutoFit/>
          </a:bodyPr>
          <a:lstStyle/>
          <a:p>
            <a:r>
              <a:rPr lang="fr-FR" dirty="0">
                <a:solidFill>
                  <a:srgbClr val="FF0000"/>
                </a:solidFill>
              </a:rPr>
              <a:t>montagne</a:t>
            </a:r>
            <a:endParaRPr lang="fr-FR" dirty="0"/>
          </a:p>
        </p:txBody>
      </p:sp>
      <p:pic>
        <p:nvPicPr>
          <p:cNvPr id="9" name="Image 8" descr="jesus diable montagne.png"/>
          <p:cNvPicPr>
            <a:picLocks noChangeAspect="1"/>
          </p:cNvPicPr>
          <p:nvPr/>
        </p:nvPicPr>
        <p:blipFill>
          <a:blip r:embed="rId2"/>
          <a:stretch>
            <a:fillRect/>
          </a:stretch>
        </p:blipFill>
        <p:spPr>
          <a:xfrm>
            <a:off x="583721" y="1688149"/>
            <a:ext cx="2645511" cy="4662453"/>
          </a:xfrm>
          <a:prstGeom prst="rect">
            <a:avLst/>
          </a:prstGeom>
        </p:spPr>
      </p:pic>
    </p:spTree>
    <p:extLst>
      <p:ext uri="{BB962C8B-B14F-4D97-AF65-F5344CB8AC3E}">
        <p14:creationId xmlns:p14="http://schemas.microsoft.com/office/powerpoint/2010/main" val="2789030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4034278" y="1691706"/>
            <a:ext cx="6340317" cy="216452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tx1"/>
                </a:solidFill>
                <a:latin typeface="Arial" panose="020B0604020202020204" pitchFamily="34" charset="0"/>
                <a:cs typeface="Arial" panose="020B0604020202020204" pitchFamily="34" charset="0"/>
              </a:rPr>
              <a:t>08 b … et lui montre </a:t>
            </a:r>
          </a:p>
          <a:p>
            <a:r>
              <a:rPr lang="fr-FR" sz="3600" dirty="0">
                <a:solidFill>
                  <a:srgbClr val="FF0000"/>
                </a:solidFill>
                <a:latin typeface="Arial" panose="020B0604020202020204" pitchFamily="34" charset="0"/>
                <a:cs typeface="Arial" panose="020B0604020202020204" pitchFamily="34" charset="0"/>
              </a:rPr>
              <a:t>tous les royaumes du monde </a:t>
            </a:r>
          </a:p>
          <a:p>
            <a:r>
              <a:rPr lang="fr-FR" sz="3600" dirty="0">
                <a:solidFill>
                  <a:srgbClr val="FF0000"/>
                </a:solidFill>
                <a:latin typeface="Arial" panose="020B0604020202020204" pitchFamily="34" charset="0"/>
                <a:cs typeface="Arial" panose="020B0604020202020204" pitchFamily="34" charset="0"/>
              </a:rPr>
              <a:t>et leur gloire</a:t>
            </a:r>
            <a:r>
              <a:rPr lang="fr-FR" sz="3600" dirty="0">
                <a:solidFill>
                  <a:schemeClr val="tx1"/>
                </a:solidFill>
                <a:latin typeface="Arial" panose="020B0604020202020204" pitchFamily="34" charset="0"/>
                <a:cs typeface="Arial" panose="020B0604020202020204" pitchFamily="34" charset="0"/>
              </a:rPr>
              <a:t>.</a:t>
            </a:r>
          </a:p>
        </p:txBody>
      </p:sp>
      <p:pic>
        <p:nvPicPr>
          <p:cNvPr id="3" name="Image 2" descr="jesus diable montagne.png"/>
          <p:cNvPicPr>
            <a:picLocks noChangeAspect="1"/>
          </p:cNvPicPr>
          <p:nvPr/>
        </p:nvPicPr>
        <p:blipFill>
          <a:blip r:embed="rId2"/>
          <a:stretch>
            <a:fillRect/>
          </a:stretch>
        </p:blipFill>
        <p:spPr>
          <a:xfrm>
            <a:off x="377775" y="1622247"/>
            <a:ext cx="2645511" cy="4662453"/>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4102444" y="1556081"/>
            <a:ext cx="6186615" cy="25051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Quels sont ces royaumes du monde ? </a:t>
            </a:r>
          </a:p>
          <a:p>
            <a:pPr algn="ctr"/>
            <a:r>
              <a:rPr lang="fr-FR" sz="2800" b="1" dirty="0">
                <a:solidFill>
                  <a:schemeClr val="tx1"/>
                </a:solidFill>
              </a:rPr>
              <a:t>Est-ce la puissance économique </a:t>
            </a:r>
          </a:p>
          <a:p>
            <a:pPr algn="ctr"/>
            <a:r>
              <a:rPr lang="fr-FR" sz="2800" b="1" dirty="0">
                <a:solidFill>
                  <a:schemeClr val="tx1"/>
                </a:solidFill>
              </a:rPr>
              <a:t>et politique d’un pays ? </a:t>
            </a:r>
          </a:p>
          <a:p>
            <a:pPr algn="ctr"/>
            <a:r>
              <a:rPr lang="fr-FR" sz="2800" b="1" dirty="0">
                <a:solidFill>
                  <a:schemeClr val="tx1"/>
                </a:solidFill>
              </a:rPr>
              <a:t>Appartiendraient-ils au diable ?</a:t>
            </a:r>
          </a:p>
        </p:txBody>
      </p:sp>
      <p:pic>
        <p:nvPicPr>
          <p:cNvPr id="3" name="Image 2" descr="jesus diable montagne.png"/>
          <p:cNvPicPr>
            <a:picLocks noChangeAspect="1"/>
          </p:cNvPicPr>
          <p:nvPr/>
        </p:nvPicPr>
        <p:blipFill>
          <a:blip r:embed="rId2"/>
          <a:stretch>
            <a:fillRect/>
          </a:stretch>
        </p:blipFill>
        <p:spPr>
          <a:xfrm>
            <a:off x="583721" y="1688149"/>
            <a:ext cx="2645511" cy="4662453"/>
          </a:xfrm>
          <a:prstGeom prst="rect">
            <a:avLst/>
          </a:prstGeom>
        </p:spPr>
      </p:pic>
      <p:sp>
        <p:nvSpPr>
          <p:cNvPr id="4" name="Rectangle 3"/>
          <p:cNvSpPr/>
          <p:nvPr/>
        </p:nvSpPr>
        <p:spPr>
          <a:xfrm>
            <a:off x="370702" y="214354"/>
            <a:ext cx="2940909" cy="646331"/>
          </a:xfrm>
          <a:prstGeom prst="rect">
            <a:avLst/>
          </a:prstGeom>
        </p:spPr>
        <p:txBody>
          <a:bodyPr wrap="square">
            <a:spAutoFit/>
          </a:bodyPr>
          <a:lstStyle/>
          <a:p>
            <a:r>
              <a:rPr lang="fr-FR" dirty="0">
                <a:solidFill>
                  <a:srgbClr val="FF0000"/>
                </a:solidFill>
              </a:rPr>
              <a:t>tous les royaumes du monde </a:t>
            </a:r>
          </a:p>
          <a:p>
            <a:r>
              <a:rPr lang="fr-FR" dirty="0">
                <a:solidFill>
                  <a:srgbClr val="FF0000"/>
                </a:solidFill>
              </a:rPr>
              <a:t>et leur gloire</a:t>
            </a:r>
            <a:endParaRPr lang="fr-FR" dirty="0"/>
          </a:p>
        </p:txBody>
      </p:sp>
    </p:spTree>
    <p:extLst>
      <p:ext uri="{BB962C8B-B14F-4D97-AF65-F5344CB8AC3E}">
        <p14:creationId xmlns:p14="http://schemas.microsoft.com/office/powerpoint/2010/main" val="4025824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3352801" y="236350"/>
            <a:ext cx="8600302" cy="186429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a:solidFill>
                  <a:schemeClr val="tx1"/>
                </a:solidFill>
              </a:rPr>
              <a:t>Matthieu 28, 19-20</a:t>
            </a:r>
            <a:r>
              <a:rPr lang="fr-FR" sz="2400" i="1" dirty="0">
                <a:solidFill>
                  <a:schemeClr val="tx1"/>
                </a:solidFill>
              </a:rPr>
              <a:t> Allez ! De toutes les nations faites des disciples : baptisez-les au nom du Père, et du Fils, et du Saint-Esprit, apprenez-leur à observer tout ce que je vous ai commandé. Et moi, je suis avec vous tous les jours jusqu’à la fin du monde.</a:t>
            </a:r>
            <a:endParaRPr lang="fr-FR" sz="2800" dirty="0">
              <a:solidFill>
                <a:schemeClr val="tx1"/>
              </a:solidFill>
            </a:endParaRPr>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3385752" y="2306653"/>
            <a:ext cx="8534400" cy="168046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a:solidFill>
                  <a:schemeClr val="tx1"/>
                </a:solidFill>
              </a:rPr>
              <a:t>Matthieu 9, 35</a:t>
            </a:r>
            <a:r>
              <a:rPr lang="fr-FR" sz="2400" i="1" dirty="0">
                <a:solidFill>
                  <a:schemeClr val="tx1"/>
                </a:solidFill>
              </a:rPr>
              <a:t> Jésus parcourait toutes les villes et tous les villages, enseignant dans leurs synagogues, proclamant l’Evangile du Royaume et guérissant toute maladie et toute infirmité.</a:t>
            </a:r>
            <a:endParaRPr lang="fr-FR" sz="2400" dirty="0">
              <a:solidFill>
                <a:srgbClr val="002060"/>
              </a:solidFill>
            </a:endParaRPr>
          </a:p>
        </p:txBody>
      </p:sp>
      <p:pic>
        <p:nvPicPr>
          <p:cNvPr id="4" name="Image 3" descr="jesus diable montagne.png"/>
          <p:cNvPicPr>
            <a:picLocks noChangeAspect="1"/>
          </p:cNvPicPr>
          <p:nvPr/>
        </p:nvPicPr>
        <p:blipFill>
          <a:blip r:embed="rId2"/>
          <a:stretch>
            <a:fillRect/>
          </a:stretch>
        </p:blipFill>
        <p:spPr>
          <a:xfrm>
            <a:off x="353061" y="1770528"/>
            <a:ext cx="2645511" cy="4662453"/>
          </a:xfrm>
          <a:prstGeom prst="rect">
            <a:avLst/>
          </a:prstGeom>
        </p:spPr>
      </p:pic>
      <p:sp>
        <p:nvSpPr>
          <p:cNvPr id="6" name="Rectangle 5"/>
          <p:cNvSpPr/>
          <p:nvPr/>
        </p:nvSpPr>
        <p:spPr>
          <a:xfrm>
            <a:off x="370702" y="214354"/>
            <a:ext cx="2940909" cy="646331"/>
          </a:xfrm>
          <a:prstGeom prst="rect">
            <a:avLst/>
          </a:prstGeom>
        </p:spPr>
        <p:txBody>
          <a:bodyPr wrap="square">
            <a:spAutoFit/>
          </a:bodyPr>
          <a:lstStyle/>
          <a:p>
            <a:r>
              <a:rPr lang="fr-FR" dirty="0">
                <a:solidFill>
                  <a:srgbClr val="FF0000"/>
                </a:solidFill>
              </a:rPr>
              <a:t>tous les royaumes du monde </a:t>
            </a:r>
          </a:p>
          <a:p>
            <a:r>
              <a:rPr lang="fr-FR" dirty="0">
                <a:solidFill>
                  <a:srgbClr val="FF0000"/>
                </a:solidFill>
              </a:rPr>
              <a:t>et leur gloire</a:t>
            </a:r>
            <a:endParaRPr lang="fr-FR" dirty="0"/>
          </a:p>
        </p:txBody>
      </p:sp>
      <p:sp>
        <p:nvSpPr>
          <p:cNvPr id="7" name="Rectangle : coins arrondis 4">
            <a:extLst>
              <a:ext uri="{FF2B5EF4-FFF2-40B4-BE49-F238E27FC236}">
                <a16:creationId xmlns:a16="http://schemas.microsoft.com/office/drawing/2014/main" id="{2EC06320-26F6-2E9D-429E-796C0B459D81}"/>
              </a:ext>
            </a:extLst>
          </p:cNvPr>
          <p:cNvSpPr/>
          <p:nvPr/>
        </p:nvSpPr>
        <p:spPr>
          <a:xfrm>
            <a:off x="3348681" y="4254902"/>
            <a:ext cx="8534400" cy="240539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rPr>
              <a:t>Jésus parle en paraboles qui annoncent le royaume de Dieu. Matthieu 20, 15-16 </a:t>
            </a:r>
            <a:br>
              <a:rPr lang="fr-FR" sz="2400" i="1" dirty="0">
                <a:solidFill>
                  <a:schemeClr val="tx1"/>
                </a:solidFill>
              </a:rPr>
            </a:br>
            <a:r>
              <a:rPr lang="fr-FR" sz="2400" i="1" dirty="0">
                <a:solidFill>
                  <a:schemeClr val="tx1"/>
                </a:solidFill>
              </a:rPr>
              <a:t>N’ai-je pas le droit de faire ce que je veux de mes biens ? Ou alors ton regard est-il mauvais parce que moi, je suis bon ? C’est ainsi que les derniers seront premiers, et les premiers seront derniers.</a:t>
            </a:r>
          </a:p>
        </p:txBody>
      </p:sp>
    </p:spTree>
    <p:extLst>
      <p:ext uri="{BB962C8B-B14F-4D97-AF65-F5344CB8AC3E}">
        <p14:creationId xmlns:p14="http://schemas.microsoft.com/office/powerpoint/2010/main" val="282991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888248" y="216196"/>
            <a:ext cx="7175170" cy="146432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La notion de royaume n’est pas la même </a:t>
            </a:r>
          </a:p>
          <a:p>
            <a:pPr algn="ctr"/>
            <a:r>
              <a:rPr lang="fr-FR" sz="2800" b="1" dirty="0">
                <a:solidFill>
                  <a:schemeClr val="tx1"/>
                </a:solidFill>
              </a:rPr>
              <a:t>suivant le diable ou Jésus.</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4349580" y="1948071"/>
            <a:ext cx="6194854" cy="1347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 diable propose la fascination </a:t>
            </a:r>
          </a:p>
          <a:p>
            <a:pPr algn="ctr"/>
            <a:r>
              <a:rPr lang="fr-FR" sz="2800" b="1" dirty="0">
                <a:solidFill>
                  <a:schemeClr val="tx1"/>
                </a:solidFill>
              </a:rPr>
              <a:t>du pouvoir et de la domination</a:t>
            </a:r>
            <a:r>
              <a:rPr lang="fr-FR" sz="2800" i="1" dirty="0">
                <a:solidFill>
                  <a:schemeClr val="tx1"/>
                </a:solidFill>
              </a:rPr>
              <a:t>.</a:t>
            </a:r>
            <a:endParaRPr lang="fr-FR" sz="2800" b="1" dirty="0">
              <a:solidFill>
                <a:srgbClr val="002060"/>
              </a:solidFill>
            </a:endParaRP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649361" y="3573456"/>
            <a:ext cx="8023655" cy="134689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Les Evangiles, notamment avec les paraboles de Jésus proposent un autre royaume </a:t>
            </a:r>
          </a:p>
          <a:p>
            <a:pPr algn="ctr"/>
            <a:r>
              <a:rPr lang="fr-FR" sz="2800" b="1" dirty="0">
                <a:solidFill>
                  <a:schemeClr val="tx1"/>
                </a:solidFill>
              </a:rPr>
              <a:t>où les premiers sont les derniers.</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4415480" y="5295968"/>
            <a:ext cx="6664411" cy="86286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Quel royaume  attendons-nous ?</a:t>
            </a:r>
          </a:p>
        </p:txBody>
      </p:sp>
      <p:pic>
        <p:nvPicPr>
          <p:cNvPr id="6" name="Image 5" descr="jesus diable montagne.png"/>
          <p:cNvPicPr>
            <a:picLocks noChangeAspect="1"/>
          </p:cNvPicPr>
          <p:nvPr/>
        </p:nvPicPr>
        <p:blipFill>
          <a:blip r:embed="rId2"/>
          <a:stretch>
            <a:fillRect/>
          </a:stretch>
        </p:blipFill>
        <p:spPr>
          <a:xfrm>
            <a:off x="583721" y="1688149"/>
            <a:ext cx="2645511" cy="4662453"/>
          </a:xfrm>
          <a:prstGeom prst="rect">
            <a:avLst/>
          </a:prstGeom>
        </p:spPr>
      </p:pic>
      <p:sp>
        <p:nvSpPr>
          <p:cNvPr id="9" name="Rectangle 8"/>
          <p:cNvSpPr/>
          <p:nvPr/>
        </p:nvSpPr>
        <p:spPr>
          <a:xfrm>
            <a:off x="370702" y="214354"/>
            <a:ext cx="2940909" cy="646331"/>
          </a:xfrm>
          <a:prstGeom prst="rect">
            <a:avLst/>
          </a:prstGeom>
        </p:spPr>
        <p:txBody>
          <a:bodyPr wrap="square">
            <a:spAutoFit/>
          </a:bodyPr>
          <a:lstStyle/>
          <a:p>
            <a:r>
              <a:rPr lang="fr-FR" dirty="0">
                <a:solidFill>
                  <a:srgbClr val="FF0000"/>
                </a:solidFill>
              </a:rPr>
              <a:t>tous les royaumes du monde </a:t>
            </a:r>
          </a:p>
          <a:p>
            <a:r>
              <a:rPr lang="fr-FR" dirty="0">
                <a:solidFill>
                  <a:srgbClr val="FF0000"/>
                </a:solidFill>
              </a:rPr>
              <a:t>et leur gloire</a:t>
            </a:r>
            <a:endParaRPr lang="fr-FR" dirty="0"/>
          </a:p>
        </p:txBody>
      </p:sp>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694833" y="1203517"/>
            <a:ext cx="6460419" cy="299246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rial" panose="020B0604020202020204" pitchFamily="34" charset="0"/>
                <a:cs typeface="Arial" panose="020B0604020202020204" pitchFamily="34" charset="0"/>
              </a:rPr>
              <a:t>09</a:t>
            </a:r>
            <a:r>
              <a:rPr lang="fr-FR" sz="3600" dirty="0">
                <a:solidFill>
                  <a:schemeClr val="tx1"/>
                </a:solidFill>
                <a:latin typeface="Arial" panose="020B0604020202020204" pitchFamily="34" charset="0"/>
                <a:cs typeface="Arial" panose="020B0604020202020204" pitchFamily="34" charset="0"/>
              </a:rPr>
              <a:t> Il lui dit : </a:t>
            </a:r>
          </a:p>
          <a:p>
            <a:pPr algn="ctr"/>
            <a:r>
              <a:rPr lang="fr-FR" sz="3600" dirty="0">
                <a:solidFill>
                  <a:schemeClr val="tx1"/>
                </a:solidFill>
                <a:latin typeface="Arial" panose="020B0604020202020204" pitchFamily="34" charset="0"/>
                <a:cs typeface="Arial" panose="020B0604020202020204" pitchFamily="34" charset="0"/>
              </a:rPr>
              <a:t>« Tout cela, </a:t>
            </a:r>
            <a:r>
              <a:rPr lang="fr-FR" sz="3600" dirty="0">
                <a:solidFill>
                  <a:srgbClr val="FF0000"/>
                </a:solidFill>
                <a:latin typeface="Arial" panose="020B0604020202020204" pitchFamily="34" charset="0"/>
                <a:cs typeface="Arial" panose="020B0604020202020204" pitchFamily="34" charset="0"/>
              </a:rPr>
              <a:t>je te le donnerai</a:t>
            </a:r>
            <a:r>
              <a:rPr lang="fr-FR" sz="3600" dirty="0">
                <a:solidFill>
                  <a:schemeClr val="tx1"/>
                </a:solidFill>
                <a:latin typeface="Arial" panose="020B0604020202020204" pitchFamily="34" charset="0"/>
                <a:cs typeface="Arial" panose="020B0604020202020204" pitchFamily="34" charset="0"/>
              </a:rPr>
              <a:t>, </a:t>
            </a:r>
          </a:p>
          <a:p>
            <a:pPr algn="ctr"/>
            <a:r>
              <a:rPr lang="fr-FR" sz="3600" dirty="0">
                <a:solidFill>
                  <a:schemeClr val="tx1"/>
                </a:solidFill>
                <a:latin typeface="Arial" panose="020B0604020202020204" pitchFamily="34" charset="0"/>
                <a:cs typeface="Arial" panose="020B0604020202020204" pitchFamily="34" charset="0"/>
              </a:rPr>
              <a:t>si, tombant à mes pieds, </a:t>
            </a:r>
          </a:p>
          <a:p>
            <a:pPr algn="ctr"/>
            <a:r>
              <a:rPr lang="fr-FR" sz="3600" dirty="0">
                <a:solidFill>
                  <a:schemeClr val="tx1"/>
                </a:solidFill>
                <a:latin typeface="Arial" panose="020B0604020202020204" pitchFamily="34" charset="0"/>
                <a:cs typeface="Arial" panose="020B0604020202020204" pitchFamily="34" charset="0"/>
              </a:rPr>
              <a:t>tu te prosternes </a:t>
            </a:r>
          </a:p>
          <a:p>
            <a:pPr algn="ctr"/>
            <a:r>
              <a:rPr lang="fr-FR" sz="3600" dirty="0">
                <a:solidFill>
                  <a:schemeClr val="tx1"/>
                </a:solidFill>
                <a:latin typeface="Arial" panose="020B0604020202020204" pitchFamily="34" charset="0"/>
                <a:cs typeface="Arial" panose="020B0604020202020204" pitchFamily="34" charset="0"/>
              </a:rPr>
              <a:t>devant moi. »</a:t>
            </a:r>
            <a:endParaRPr lang="fr-FR" sz="3600" dirty="0">
              <a:solidFill>
                <a:srgbClr val="002060"/>
              </a:solidFill>
              <a:latin typeface="Arial" panose="020B0604020202020204" pitchFamily="34" charset="0"/>
              <a:cs typeface="Arial" panose="020B0604020202020204" pitchFamily="34" charset="0"/>
            </a:endParaRPr>
          </a:p>
        </p:txBody>
      </p:sp>
      <p:pic>
        <p:nvPicPr>
          <p:cNvPr id="5" name="Image 4" descr="diable trésor.png"/>
          <p:cNvPicPr>
            <a:picLocks noChangeAspect="1"/>
          </p:cNvPicPr>
          <p:nvPr/>
        </p:nvPicPr>
        <p:blipFill>
          <a:blip r:embed="rId2"/>
          <a:stretch>
            <a:fillRect/>
          </a:stretch>
        </p:blipFill>
        <p:spPr>
          <a:xfrm>
            <a:off x="354226" y="2533742"/>
            <a:ext cx="2620237" cy="3595210"/>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273642" y="287453"/>
            <a:ext cx="7677666" cy="11541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Ce pouvoir de donner appartient-il au diable ?</a:t>
            </a:r>
          </a:p>
        </p:txBody>
      </p:sp>
      <p:sp>
        <p:nvSpPr>
          <p:cNvPr id="3" name="Rectangle 2"/>
          <p:cNvSpPr/>
          <p:nvPr/>
        </p:nvSpPr>
        <p:spPr>
          <a:xfrm>
            <a:off x="140229" y="196334"/>
            <a:ext cx="1713098" cy="369332"/>
          </a:xfrm>
          <a:prstGeom prst="rect">
            <a:avLst/>
          </a:prstGeom>
        </p:spPr>
        <p:txBody>
          <a:bodyPr wrap="none">
            <a:spAutoFit/>
          </a:bodyPr>
          <a:lstStyle/>
          <a:p>
            <a:r>
              <a:rPr lang="fr-FR" dirty="0">
                <a:solidFill>
                  <a:srgbClr val="FF0000"/>
                </a:solidFill>
              </a:rPr>
              <a:t>je te le donnerai</a:t>
            </a:r>
            <a:endParaRPr lang="fr-FR" dirty="0"/>
          </a:p>
        </p:txBody>
      </p:sp>
      <p:sp>
        <p:nvSpPr>
          <p:cNvPr id="4" name="Rectangle : coins arrondis 5">
            <a:extLst>
              <a:ext uri="{FF2B5EF4-FFF2-40B4-BE49-F238E27FC236}">
                <a16:creationId xmlns:a16="http://schemas.microsoft.com/office/drawing/2014/main" id="{EFFB2071-5278-F9AC-F7E0-D953B20B3243}"/>
              </a:ext>
            </a:extLst>
          </p:cNvPr>
          <p:cNvSpPr/>
          <p:nvPr/>
        </p:nvSpPr>
        <p:spPr>
          <a:xfrm>
            <a:off x="561967" y="1930382"/>
            <a:ext cx="11185190" cy="2180300"/>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tx1"/>
                </a:solidFill>
              </a:rPr>
              <a:t>Jean 4, 10</a:t>
            </a:r>
            <a:r>
              <a:rPr lang="fr-FR" sz="2800" i="1" dirty="0">
                <a:solidFill>
                  <a:schemeClr val="tx1"/>
                </a:solidFill>
              </a:rPr>
              <a:t> Jésus lui répondit : « Si tu savais le don de Dieu et qui est celui qui te dit : “Donne-moi à boire”, c’est toi qui lui aurais demandé, et il t’aurait donné de l’eau vive. »</a:t>
            </a:r>
          </a:p>
        </p:txBody>
      </p:sp>
      <p:sp>
        <p:nvSpPr>
          <p:cNvPr id="6" name="Rectangle : coins arrondis 2">
            <a:extLst>
              <a:ext uri="{FF2B5EF4-FFF2-40B4-BE49-F238E27FC236}">
                <a16:creationId xmlns:a16="http://schemas.microsoft.com/office/drawing/2014/main" id="{6B9CCBCF-3EA2-021B-6D36-ADFE937EC5CA}"/>
              </a:ext>
            </a:extLst>
          </p:cNvPr>
          <p:cNvSpPr/>
          <p:nvPr/>
        </p:nvSpPr>
        <p:spPr>
          <a:xfrm>
            <a:off x="2932657" y="4417494"/>
            <a:ext cx="8085351" cy="20545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Dieu est à l’origine de tout don.</a:t>
            </a:r>
            <a:br>
              <a:rPr lang="fr-FR" sz="2800" b="1" dirty="0">
                <a:solidFill>
                  <a:schemeClr val="tx1"/>
                </a:solidFill>
              </a:rPr>
            </a:br>
            <a:r>
              <a:rPr lang="fr-FR" sz="2800" b="1" dirty="0">
                <a:solidFill>
                  <a:schemeClr val="tx1"/>
                </a:solidFill>
              </a:rPr>
              <a:t>En proposant de donner, </a:t>
            </a:r>
          </a:p>
          <a:p>
            <a:pPr algn="ctr"/>
            <a:r>
              <a:rPr lang="fr-FR" sz="2800" b="1" dirty="0">
                <a:solidFill>
                  <a:schemeClr val="tx1"/>
                </a:solidFill>
              </a:rPr>
              <a:t>c’est comme si le diable avait pouvoir sur Dieu</a:t>
            </a:r>
            <a:r>
              <a:rPr lang="fr-FR" sz="2800" dirty="0">
                <a:solidFill>
                  <a:schemeClr val="tx1"/>
                </a:solidFill>
              </a:rPr>
              <a:t>.</a:t>
            </a:r>
            <a:endParaRPr lang="fr-FR" sz="2800" b="1" dirty="0">
              <a:solidFill>
                <a:schemeClr val="tx1"/>
              </a:solidFill>
            </a:endParaRPr>
          </a:p>
        </p:txBody>
      </p:sp>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839111" y="1653287"/>
            <a:ext cx="7090959" cy="263670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rial" panose="020B0604020202020204" pitchFamily="34" charset="0"/>
                <a:cs typeface="Arial" panose="020B0604020202020204" pitchFamily="34" charset="0"/>
              </a:rPr>
              <a:t>09</a:t>
            </a:r>
            <a:r>
              <a:rPr lang="fr-FR" sz="3600" dirty="0">
                <a:solidFill>
                  <a:schemeClr val="tx1"/>
                </a:solidFill>
                <a:latin typeface="Arial" panose="020B0604020202020204" pitchFamily="34" charset="0"/>
                <a:cs typeface="Arial" panose="020B0604020202020204" pitchFamily="34" charset="0"/>
              </a:rPr>
              <a:t> Il lui dit : </a:t>
            </a:r>
          </a:p>
          <a:p>
            <a:pPr algn="ctr"/>
            <a:r>
              <a:rPr lang="fr-FR" sz="3600" dirty="0">
                <a:solidFill>
                  <a:schemeClr val="tx1"/>
                </a:solidFill>
                <a:latin typeface="Arial" panose="020B0604020202020204" pitchFamily="34" charset="0"/>
                <a:cs typeface="Arial" panose="020B0604020202020204" pitchFamily="34" charset="0"/>
              </a:rPr>
              <a:t>« Tout cela, je te le donnerai, </a:t>
            </a:r>
          </a:p>
          <a:p>
            <a:pPr algn="ctr"/>
            <a:r>
              <a:rPr lang="fr-FR" sz="3600" dirty="0">
                <a:solidFill>
                  <a:schemeClr val="tx1"/>
                </a:solidFill>
                <a:latin typeface="Arial" panose="020B0604020202020204" pitchFamily="34" charset="0"/>
                <a:cs typeface="Arial" panose="020B0604020202020204" pitchFamily="34" charset="0"/>
              </a:rPr>
              <a:t>si, tombant à mes pieds, </a:t>
            </a:r>
          </a:p>
          <a:p>
            <a:pPr algn="ctr"/>
            <a:r>
              <a:rPr lang="fr-FR" sz="3600" dirty="0">
                <a:solidFill>
                  <a:srgbClr val="FF0000"/>
                </a:solidFill>
                <a:latin typeface="Arial" panose="020B0604020202020204" pitchFamily="34" charset="0"/>
                <a:cs typeface="Arial" panose="020B0604020202020204" pitchFamily="34" charset="0"/>
              </a:rPr>
              <a:t>tu te prosternes devant moi</a:t>
            </a:r>
            <a:r>
              <a:rPr lang="fr-FR" sz="3600" dirty="0">
                <a:solidFill>
                  <a:schemeClr val="tx1"/>
                </a:solidFill>
                <a:latin typeface="Arial" panose="020B0604020202020204" pitchFamily="34" charset="0"/>
                <a:cs typeface="Arial" panose="020B0604020202020204" pitchFamily="34" charset="0"/>
              </a:rPr>
              <a:t>. »</a:t>
            </a:r>
            <a:endParaRPr lang="fr-FR" sz="3600" dirty="0">
              <a:solidFill>
                <a:srgbClr val="002060"/>
              </a:solidFill>
              <a:latin typeface="Arial" panose="020B0604020202020204" pitchFamily="34" charset="0"/>
              <a:cs typeface="Arial" panose="020B0604020202020204" pitchFamily="34" charset="0"/>
            </a:endParaRPr>
          </a:p>
        </p:txBody>
      </p:sp>
      <p:pic>
        <p:nvPicPr>
          <p:cNvPr id="5" name="Image 4" descr="diable trésor.png"/>
          <p:cNvPicPr>
            <a:picLocks noChangeAspect="1"/>
          </p:cNvPicPr>
          <p:nvPr/>
        </p:nvPicPr>
        <p:blipFill>
          <a:blip r:embed="rId2"/>
          <a:stretch>
            <a:fillRect/>
          </a:stretch>
        </p:blipFill>
        <p:spPr>
          <a:xfrm>
            <a:off x="354226" y="2533742"/>
            <a:ext cx="2620237" cy="3595210"/>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255740" y="496996"/>
            <a:ext cx="8632891" cy="269104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Exode 16, 10</a:t>
            </a:r>
            <a:r>
              <a:rPr lang="fr-FR" sz="3200" dirty="0">
                <a:solidFill>
                  <a:schemeClr val="tx1"/>
                </a:solidFill>
              </a:rPr>
              <a:t> </a:t>
            </a:r>
            <a:r>
              <a:rPr lang="fr-FR" sz="3200" i="1" dirty="0">
                <a:solidFill>
                  <a:schemeClr val="tx1"/>
                </a:solidFill>
              </a:rPr>
              <a:t>Aaron parla à toute la communauté des fils d’Israël ; puis ils se tournèrent du côté du désert, et voici que la gloire du Seigneur apparut dans la nuée.</a:t>
            </a:r>
            <a:endParaRPr lang="fr-FR" sz="3200" dirty="0">
              <a:solidFill>
                <a:schemeClr val="tx1"/>
              </a:solidFill>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2430162" y="4228597"/>
            <a:ext cx="9481867" cy="2155728"/>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Osée 2, 16 </a:t>
            </a:r>
            <a:r>
              <a:rPr lang="fr-FR" sz="3200" dirty="0">
                <a:solidFill>
                  <a:schemeClr val="tx1"/>
                </a:solidFill>
              </a:rPr>
              <a:t>C’est pourquoi, mon épouse infidèle, je vais la séduire, je vais l’entraîner jusqu’au désert, et je lui parlerai cœur à cœur.</a:t>
            </a:r>
          </a:p>
          <a:p>
            <a:pPr algn="ctr"/>
            <a:endParaRPr lang="fr-FR" dirty="0"/>
          </a:p>
        </p:txBody>
      </p:sp>
      <p:sp>
        <p:nvSpPr>
          <p:cNvPr id="4" name="Rectangle 3"/>
          <p:cNvSpPr/>
          <p:nvPr/>
        </p:nvSpPr>
        <p:spPr>
          <a:xfrm>
            <a:off x="238897" y="99025"/>
            <a:ext cx="2710249" cy="646331"/>
          </a:xfrm>
          <a:prstGeom prst="rect">
            <a:avLst/>
          </a:prstGeom>
        </p:spPr>
        <p:txBody>
          <a:bodyPr wrap="square">
            <a:spAutoFit/>
          </a:bodyPr>
          <a:lstStyle/>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fut conduit </a:t>
            </a:r>
          </a:p>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au désert par l’Esprit </a:t>
            </a:r>
          </a:p>
        </p:txBody>
      </p:sp>
      <p:pic>
        <p:nvPicPr>
          <p:cNvPr id="5" name="Image 4" descr="tentations1.gif"/>
          <p:cNvPicPr>
            <a:picLocks noChangeAspect="1"/>
          </p:cNvPicPr>
          <p:nvPr/>
        </p:nvPicPr>
        <p:blipFill>
          <a:blip r:embed="rId2"/>
          <a:stretch>
            <a:fillRect/>
          </a:stretch>
        </p:blipFill>
        <p:spPr>
          <a:xfrm>
            <a:off x="0" y="942960"/>
            <a:ext cx="2792627" cy="5601123"/>
          </a:xfrm>
          <a:prstGeom prst="rect">
            <a:avLst/>
          </a:prstGeom>
        </p:spPr>
      </p:pic>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518983" y="748772"/>
            <a:ext cx="7982465" cy="118712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 veut dire se prosterner devant le diable ?</a:t>
            </a:r>
          </a:p>
        </p:txBody>
      </p:sp>
      <p:sp>
        <p:nvSpPr>
          <p:cNvPr id="3" name="Rectangle 2"/>
          <p:cNvSpPr/>
          <p:nvPr/>
        </p:nvSpPr>
        <p:spPr>
          <a:xfrm>
            <a:off x="300779" y="212809"/>
            <a:ext cx="2792431" cy="369332"/>
          </a:xfrm>
          <a:prstGeom prst="rect">
            <a:avLst/>
          </a:prstGeom>
        </p:spPr>
        <p:txBody>
          <a:bodyPr wrap="none">
            <a:spAutoFit/>
          </a:bodyPr>
          <a:lstStyle/>
          <a:p>
            <a:r>
              <a:rPr lang="fr-FR" dirty="0">
                <a:solidFill>
                  <a:srgbClr val="FF0000"/>
                </a:solidFill>
              </a:rPr>
              <a:t>tu te prosternes devant moi</a:t>
            </a:r>
            <a:endParaRPr lang="fr-FR" dirty="0"/>
          </a:p>
        </p:txBody>
      </p:sp>
      <p:sp>
        <p:nvSpPr>
          <p:cNvPr id="4" name="Rectangle : coins arrondis 5">
            <a:extLst>
              <a:ext uri="{FF2B5EF4-FFF2-40B4-BE49-F238E27FC236}">
                <a16:creationId xmlns:a16="http://schemas.microsoft.com/office/drawing/2014/main" id="{EFFB2071-5278-F9AC-F7E0-D953B20B3243}"/>
              </a:ext>
            </a:extLst>
          </p:cNvPr>
          <p:cNvSpPr/>
          <p:nvPr/>
        </p:nvSpPr>
        <p:spPr>
          <a:xfrm>
            <a:off x="2992128" y="2449364"/>
            <a:ext cx="7262825" cy="1463610"/>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L’homme a souvent la tentation de se prosterner </a:t>
            </a:r>
          </a:p>
          <a:p>
            <a:r>
              <a:rPr lang="fr-FR" sz="2400" b="1" dirty="0">
                <a:solidFill>
                  <a:schemeClr val="tx1"/>
                </a:solidFill>
              </a:rPr>
              <a:t>devant la fascination du pouvoir et de la domination.</a:t>
            </a:r>
          </a:p>
        </p:txBody>
      </p:sp>
      <p:sp>
        <p:nvSpPr>
          <p:cNvPr id="6" name="Rectangle : coins arrondis 2">
            <a:extLst>
              <a:ext uri="{FF2B5EF4-FFF2-40B4-BE49-F238E27FC236}">
                <a16:creationId xmlns:a16="http://schemas.microsoft.com/office/drawing/2014/main" id="{6B9CCBCF-3EA2-021B-6D36-ADFE937EC5CA}"/>
              </a:ext>
            </a:extLst>
          </p:cNvPr>
          <p:cNvSpPr/>
          <p:nvPr/>
        </p:nvSpPr>
        <p:spPr>
          <a:xfrm>
            <a:off x="3616397" y="4681104"/>
            <a:ext cx="8085351" cy="116776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 diable prend la place de Dieu. </a:t>
            </a:r>
            <a:br>
              <a:rPr lang="fr-FR" sz="2800" b="1" dirty="0">
                <a:solidFill>
                  <a:schemeClr val="tx1"/>
                </a:solidFill>
              </a:rPr>
            </a:br>
            <a:r>
              <a:rPr lang="fr-FR" sz="2800" b="1" dirty="0">
                <a:solidFill>
                  <a:schemeClr val="tx1"/>
                </a:solidFill>
              </a:rPr>
              <a:t>Sommes-nous parfois serviteur du diable ?</a:t>
            </a:r>
          </a:p>
        </p:txBody>
      </p:sp>
      <p:pic>
        <p:nvPicPr>
          <p:cNvPr id="7" name="Image 6" descr="diable trésor.png"/>
          <p:cNvPicPr>
            <a:picLocks noChangeAspect="1"/>
          </p:cNvPicPr>
          <p:nvPr/>
        </p:nvPicPr>
        <p:blipFill>
          <a:blip r:embed="rId2"/>
          <a:stretch>
            <a:fillRect/>
          </a:stretch>
        </p:blipFill>
        <p:spPr>
          <a:xfrm>
            <a:off x="156518" y="2805591"/>
            <a:ext cx="2620237" cy="3595210"/>
          </a:xfrm>
          <a:prstGeom prst="rect">
            <a:avLst/>
          </a:prstGeom>
        </p:spPr>
      </p:pic>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3778598" y="1958397"/>
            <a:ext cx="5211578" cy="16620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tx1"/>
                </a:solidFill>
                <a:latin typeface="Arial" panose="020B0604020202020204" pitchFamily="34" charset="0"/>
                <a:cs typeface="Arial" panose="020B0604020202020204" pitchFamily="34" charset="0"/>
              </a:rPr>
              <a:t>10</a:t>
            </a:r>
            <a:r>
              <a:rPr lang="fr-FR" sz="3600" dirty="0">
                <a:solidFill>
                  <a:schemeClr val="tx1"/>
                </a:solidFill>
                <a:latin typeface="Arial" panose="020B0604020202020204" pitchFamily="34" charset="0"/>
                <a:cs typeface="Arial" panose="020B0604020202020204" pitchFamily="34" charset="0"/>
              </a:rPr>
              <a:t> Alors, Jésus lui dit : </a:t>
            </a:r>
          </a:p>
          <a:p>
            <a:r>
              <a:rPr lang="fr-FR" sz="3600" dirty="0">
                <a:solidFill>
                  <a:schemeClr val="tx1"/>
                </a:solidFill>
                <a:latin typeface="Arial" panose="020B0604020202020204" pitchFamily="34" charset="0"/>
                <a:cs typeface="Arial" panose="020B0604020202020204" pitchFamily="34" charset="0"/>
              </a:rPr>
              <a:t>« </a:t>
            </a:r>
            <a:r>
              <a:rPr lang="fr-FR" sz="3600" dirty="0">
                <a:solidFill>
                  <a:srgbClr val="FF0000"/>
                </a:solidFill>
                <a:latin typeface="Arial" panose="020B0604020202020204" pitchFamily="34" charset="0"/>
                <a:cs typeface="Arial" panose="020B0604020202020204" pitchFamily="34" charset="0"/>
              </a:rPr>
              <a:t>Arrière, Satan</a:t>
            </a:r>
            <a:r>
              <a:rPr lang="fr-FR" sz="3600" dirty="0">
                <a:solidFill>
                  <a:schemeClr val="tx1"/>
                </a:solidFill>
                <a:latin typeface="Arial" panose="020B0604020202020204" pitchFamily="34" charset="0"/>
                <a:cs typeface="Arial" panose="020B0604020202020204" pitchFamily="34" charset="0"/>
              </a:rPr>
              <a:t> ! » </a:t>
            </a:r>
          </a:p>
        </p:txBody>
      </p:sp>
      <p:pic>
        <p:nvPicPr>
          <p:cNvPr id="3" name="Image 2" descr="Une image contenant texte, intérieur&#10;&#10;Description générée automatiquement">
            <a:extLst>
              <a:ext uri="{FF2B5EF4-FFF2-40B4-BE49-F238E27FC236}">
                <a16:creationId xmlns:a16="http://schemas.microsoft.com/office/drawing/2014/main" id="{1227F942-3D8F-06AC-DA0C-CF4209C67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511" y="2757358"/>
            <a:ext cx="2377088" cy="3525207"/>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113950" y="278688"/>
            <a:ext cx="5263978" cy="1335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Satan : adversaire ou accusateur. </a:t>
            </a:r>
          </a:p>
          <a:p>
            <a:pPr algn="ctr"/>
            <a:r>
              <a:rPr lang="fr-FR" sz="2800" b="1" dirty="0">
                <a:solidFill>
                  <a:schemeClr val="tx1"/>
                </a:solidFill>
              </a:rPr>
              <a:t>Celui qui combat en divisant. </a:t>
            </a:r>
          </a:p>
          <a:p>
            <a:pPr algn="ctr"/>
            <a:endParaRPr lang="fr-FR" sz="2800" b="1" dirty="0">
              <a:solidFill>
                <a:schemeClr val="tx1"/>
              </a:solidFill>
            </a:endParaRPr>
          </a:p>
        </p:txBody>
      </p:sp>
      <p:sp>
        <p:nvSpPr>
          <p:cNvPr id="3" name="Rectangle 2"/>
          <p:cNvSpPr/>
          <p:nvPr/>
        </p:nvSpPr>
        <p:spPr>
          <a:xfrm>
            <a:off x="286322" y="253999"/>
            <a:ext cx="1470339" cy="369332"/>
          </a:xfrm>
          <a:prstGeom prst="rect">
            <a:avLst/>
          </a:prstGeom>
        </p:spPr>
        <p:txBody>
          <a:bodyPr wrap="none">
            <a:spAutoFit/>
          </a:bodyPr>
          <a:lstStyle/>
          <a:p>
            <a:pPr algn="ctr"/>
            <a:r>
              <a:rPr lang="fr-FR" dirty="0">
                <a:solidFill>
                  <a:srgbClr val="FF0000"/>
                </a:solidFill>
              </a:rPr>
              <a:t>Arrière, Satan</a:t>
            </a:r>
            <a:endParaRPr lang="fr-FR" dirty="0"/>
          </a:p>
        </p:txBody>
      </p:sp>
      <p:sp>
        <p:nvSpPr>
          <p:cNvPr id="6" name="Rectangle : coins arrondis 2">
            <a:extLst>
              <a:ext uri="{FF2B5EF4-FFF2-40B4-BE49-F238E27FC236}">
                <a16:creationId xmlns:a16="http://schemas.microsoft.com/office/drawing/2014/main" id="{26758645-849E-8996-2932-DCE0451186A3}"/>
              </a:ext>
            </a:extLst>
          </p:cNvPr>
          <p:cNvSpPr/>
          <p:nvPr/>
        </p:nvSpPr>
        <p:spPr>
          <a:xfrm>
            <a:off x="409879" y="1917248"/>
            <a:ext cx="11234039" cy="187457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Matthieu 16, 23 </a:t>
            </a:r>
            <a:r>
              <a:rPr lang="fr-FR" sz="2800" i="1" dirty="0">
                <a:solidFill>
                  <a:schemeClr val="tx1"/>
                </a:solidFill>
              </a:rPr>
              <a:t>Mais lui, se retournant, dit à Pierre : « Passe derrière moi, Satan ! Tu es pour moi une occasion de chute : tes pensées ne sont pas celles de Dieu, mais celles des hommes. »</a:t>
            </a:r>
          </a:p>
        </p:txBody>
      </p:sp>
      <p:sp>
        <p:nvSpPr>
          <p:cNvPr id="7" name="Rectangle : coins arrondis 2">
            <a:extLst>
              <a:ext uri="{FF2B5EF4-FFF2-40B4-BE49-F238E27FC236}">
                <a16:creationId xmlns:a16="http://schemas.microsoft.com/office/drawing/2014/main" id="{6B9CCBCF-3EA2-021B-6D36-ADFE937EC5CA}"/>
              </a:ext>
            </a:extLst>
          </p:cNvPr>
          <p:cNvSpPr/>
          <p:nvPr/>
        </p:nvSpPr>
        <p:spPr>
          <a:xfrm>
            <a:off x="2379738" y="4221971"/>
            <a:ext cx="9264180" cy="20545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Il s’agit pour nous de rester enracinés dans la Parole de Dieu pour distinguer les désirs qui viennent du Satan </a:t>
            </a:r>
          </a:p>
          <a:p>
            <a:pPr algn="ctr"/>
            <a:r>
              <a:rPr lang="fr-FR" sz="2800" i="1" dirty="0">
                <a:solidFill>
                  <a:schemeClr val="tx1"/>
                </a:solidFill>
              </a:rPr>
              <a:t>et ceux qui sont dans la ligne de l’Evangile.                                       					</a:t>
            </a:r>
            <a:r>
              <a:rPr lang="fr-FR" dirty="0">
                <a:solidFill>
                  <a:schemeClr val="tx1"/>
                </a:solidFill>
              </a:rPr>
              <a:t>D’après Antoine </a:t>
            </a:r>
            <a:r>
              <a:rPr lang="fr-FR" dirty="0" err="1">
                <a:solidFill>
                  <a:schemeClr val="tx1"/>
                </a:solidFill>
              </a:rPr>
              <a:t>Nouis</a:t>
            </a:r>
            <a:endParaRPr lang="fr-FR" dirty="0">
              <a:solidFill>
                <a:schemeClr val="tx1"/>
              </a:solidFill>
            </a:endParaRPr>
          </a:p>
        </p:txBody>
      </p:sp>
      <p:pic>
        <p:nvPicPr>
          <p:cNvPr id="2" name="Image 1" descr="Une image contenant texte, intérieur&#10;&#10;Description générée automatiquement">
            <a:extLst>
              <a:ext uri="{FF2B5EF4-FFF2-40B4-BE49-F238E27FC236}">
                <a16:creationId xmlns:a16="http://schemas.microsoft.com/office/drawing/2014/main" id="{A71C8888-9491-D7C3-E9CA-23D3CD4F9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79" y="3894037"/>
            <a:ext cx="1827670" cy="2710423"/>
          </a:xfrm>
          <a:prstGeom prst="rect">
            <a:avLst/>
          </a:prstGeom>
        </p:spPr>
      </p:pic>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332574" y="1468360"/>
            <a:ext cx="8521832" cy="216452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10</a:t>
            </a:r>
            <a:r>
              <a:rPr lang="fr-FR" sz="2800" dirty="0">
                <a:solidFill>
                  <a:schemeClr val="tx1"/>
                </a:solidFill>
              </a:rPr>
              <a:t> Alors, Jésus lui dit : « Arrière, Satan ! car il est écrit : </a:t>
            </a:r>
            <a:r>
              <a:rPr lang="fr-FR" sz="2800" dirty="0">
                <a:solidFill>
                  <a:srgbClr val="FF0000"/>
                </a:solidFill>
              </a:rPr>
              <a:t>C’est le Seigneur ton Dieu que tu adoreras, </a:t>
            </a:r>
          </a:p>
          <a:p>
            <a:r>
              <a:rPr lang="fr-FR" sz="2800" dirty="0">
                <a:solidFill>
                  <a:srgbClr val="FF0000"/>
                </a:solidFill>
              </a:rPr>
              <a:t>à lui seul tu rendras un culte</a:t>
            </a:r>
            <a:r>
              <a:rPr lang="fr-FR" sz="2800" dirty="0">
                <a:solidFill>
                  <a:schemeClr val="tx1"/>
                </a:solidFill>
              </a:rPr>
              <a:t>. »</a:t>
            </a:r>
          </a:p>
        </p:txBody>
      </p:sp>
      <p:pic>
        <p:nvPicPr>
          <p:cNvPr id="3" name="Image 2" descr="jesus montagne.png"/>
          <p:cNvPicPr>
            <a:picLocks noChangeAspect="1"/>
          </p:cNvPicPr>
          <p:nvPr/>
        </p:nvPicPr>
        <p:blipFill>
          <a:blip r:embed="rId2"/>
          <a:stretch>
            <a:fillRect/>
          </a:stretch>
        </p:blipFill>
        <p:spPr>
          <a:xfrm>
            <a:off x="9712412" y="1679343"/>
            <a:ext cx="1966660" cy="4942195"/>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005193" y="1790439"/>
            <a:ext cx="5107460" cy="226627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chemeClr val="tx1"/>
                </a:solidFill>
              </a:rPr>
              <a:t>D’où vient cette citation ?</a:t>
            </a:r>
          </a:p>
          <a:p>
            <a:pPr algn="ctr">
              <a:lnSpc>
                <a:spcPct val="115000"/>
              </a:lnSpc>
              <a:spcAft>
                <a:spcPts val="1000"/>
              </a:spcAft>
            </a:pPr>
            <a:r>
              <a:rPr lang="fr-FR" sz="2800" b="1" dirty="0">
                <a:solidFill>
                  <a:schemeClr val="tx1"/>
                </a:solidFill>
              </a:rPr>
              <a:t>Que veut dire se prosterner ? Pourquoi se prosterner ?  </a:t>
            </a:r>
          </a:p>
        </p:txBody>
      </p:sp>
      <p:sp>
        <p:nvSpPr>
          <p:cNvPr id="3" name="Rectangle 2"/>
          <p:cNvSpPr/>
          <p:nvPr/>
        </p:nvSpPr>
        <p:spPr>
          <a:xfrm>
            <a:off x="543697" y="189640"/>
            <a:ext cx="4374292" cy="646331"/>
          </a:xfrm>
          <a:prstGeom prst="rect">
            <a:avLst/>
          </a:prstGeom>
        </p:spPr>
        <p:txBody>
          <a:bodyPr wrap="square">
            <a:spAutoFit/>
          </a:bodyPr>
          <a:lstStyle/>
          <a:p>
            <a:r>
              <a:rPr lang="fr-FR" dirty="0">
                <a:solidFill>
                  <a:srgbClr val="FF0000"/>
                </a:solidFill>
              </a:rPr>
              <a:t>C’est le Seigneur ton Dieu que tu adoreras, </a:t>
            </a:r>
          </a:p>
          <a:p>
            <a:r>
              <a:rPr lang="fr-FR" dirty="0">
                <a:solidFill>
                  <a:srgbClr val="FF0000"/>
                </a:solidFill>
              </a:rPr>
              <a:t>à lui seul tu rendras un culte</a:t>
            </a:r>
            <a:endParaRPr lang="fr-FR" dirty="0"/>
          </a:p>
        </p:txBody>
      </p:sp>
      <p:pic>
        <p:nvPicPr>
          <p:cNvPr id="2" name="Image 1" descr="jesus montagne.png">
            <a:extLst>
              <a:ext uri="{FF2B5EF4-FFF2-40B4-BE49-F238E27FC236}">
                <a16:creationId xmlns:a16="http://schemas.microsoft.com/office/drawing/2014/main" id="{B90D2055-3580-E8D0-220B-F18CD2499086}"/>
              </a:ext>
            </a:extLst>
          </p:cNvPr>
          <p:cNvPicPr>
            <a:picLocks noChangeAspect="1"/>
          </p:cNvPicPr>
          <p:nvPr/>
        </p:nvPicPr>
        <p:blipFill>
          <a:blip r:embed="rId2"/>
          <a:stretch>
            <a:fillRect/>
          </a:stretch>
        </p:blipFill>
        <p:spPr>
          <a:xfrm>
            <a:off x="9712412" y="1679343"/>
            <a:ext cx="1966660" cy="4942195"/>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A4C26895-3055-2C12-CE46-D23D06823A22}"/>
              </a:ext>
            </a:extLst>
          </p:cNvPr>
          <p:cNvSpPr/>
          <p:nvPr/>
        </p:nvSpPr>
        <p:spPr>
          <a:xfrm>
            <a:off x="107861" y="697723"/>
            <a:ext cx="10981346" cy="4737519"/>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Exode 20, 2-5 ou Deutéronome 5, 6-9</a:t>
            </a:r>
            <a:endParaRPr lang="fr-FR" sz="2400" dirty="0">
              <a:solidFill>
                <a:schemeClr val="tx1"/>
              </a:solidFill>
            </a:endParaRPr>
          </a:p>
          <a:p>
            <a:r>
              <a:rPr lang="fr-FR" sz="2400" b="1" i="1" dirty="0">
                <a:solidFill>
                  <a:schemeClr val="tx1"/>
                </a:solidFill>
              </a:rPr>
              <a:t>02</a:t>
            </a:r>
            <a:r>
              <a:rPr lang="fr-FR" sz="2400" i="1" dirty="0">
                <a:solidFill>
                  <a:schemeClr val="tx1"/>
                </a:solidFill>
              </a:rPr>
              <a:t> « Je suis le Seigneur ton Dieu, qui t’ai fait sortir du pays d’Égypte, de la maison d’esclavage.</a:t>
            </a:r>
            <a:endParaRPr lang="fr-FR" sz="2400" dirty="0">
              <a:solidFill>
                <a:schemeClr val="tx1"/>
              </a:solidFill>
            </a:endParaRPr>
          </a:p>
          <a:p>
            <a:r>
              <a:rPr lang="fr-FR" sz="2400" b="1" i="1" dirty="0">
                <a:solidFill>
                  <a:schemeClr val="tx1"/>
                </a:solidFill>
              </a:rPr>
              <a:t>03</a:t>
            </a:r>
            <a:r>
              <a:rPr lang="fr-FR" sz="2400" i="1" dirty="0">
                <a:solidFill>
                  <a:schemeClr val="tx1"/>
                </a:solidFill>
              </a:rPr>
              <a:t> </a:t>
            </a:r>
            <a:r>
              <a:rPr lang="fr-FR" sz="2400" b="1" i="1" dirty="0">
                <a:solidFill>
                  <a:schemeClr val="tx1"/>
                </a:solidFill>
              </a:rPr>
              <a:t>Tu n’auras pas d’autres dieux en face de moi.</a:t>
            </a:r>
            <a:endParaRPr lang="fr-FR" sz="2400" dirty="0">
              <a:solidFill>
                <a:schemeClr val="tx1"/>
              </a:solidFill>
            </a:endParaRPr>
          </a:p>
          <a:p>
            <a:r>
              <a:rPr lang="fr-FR" sz="2400" b="1" i="1" dirty="0">
                <a:solidFill>
                  <a:schemeClr val="tx1"/>
                </a:solidFill>
              </a:rPr>
              <a:t>04</a:t>
            </a:r>
            <a:r>
              <a:rPr lang="fr-FR" sz="2400" i="1" dirty="0">
                <a:solidFill>
                  <a:schemeClr val="tx1"/>
                </a:solidFill>
              </a:rPr>
              <a:t> </a:t>
            </a:r>
            <a:r>
              <a:rPr lang="fr-FR" sz="2400" b="1" i="1" dirty="0">
                <a:solidFill>
                  <a:schemeClr val="tx1"/>
                </a:solidFill>
              </a:rPr>
              <a:t>Tu ne feras aucune idole</a:t>
            </a:r>
            <a:r>
              <a:rPr lang="fr-FR" sz="2400" i="1" dirty="0">
                <a:solidFill>
                  <a:schemeClr val="tx1"/>
                </a:solidFill>
              </a:rPr>
              <a:t>, aucune image de ce qui est là-haut dans les cieux, ou en bas sur la terre, ou dans les eaux par-dessous la terre.</a:t>
            </a:r>
            <a:endParaRPr lang="fr-FR" sz="2400" dirty="0">
              <a:solidFill>
                <a:schemeClr val="tx1"/>
              </a:solidFill>
            </a:endParaRPr>
          </a:p>
          <a:p>
            <a:r>
              <a:rPr lang="fr-FR" sz="2400" b="1" i="1" dirty="0">
                <a:solidFill>
                  <a:schemeClr val="tx1"/>
                </a:solidFill>
              </a:rPr>
              <a:t>05</a:t>
            </a:r>
            <a:r>
              <a:rPr lang="fr-FR" sz="2400" i="1" dirty="0">
                <a:solidFill>
                  <a:schemeClr val="tx1"/>
                </a:solidFill>
              </a:rPr>
              <a:t> </a:t>
            </a:r>
            <a:r>
              <a:rPr lang="fr-FR" sz="2400" b="1" i="1" dirty="0">
                <a:solidFill>
                  <a:schemeClr val="tx1"/>
                </a:solidFill>
              </a:rPr>
              <a:t>Tu ne te prosterneras pas devant ces dieux</a:t>
            </a:r>
            <a:r>
              <a:rPr lang="fr-FR" sz="2400" i="1" dirty="0">
                <a:solidFill>
                  <a:schemeClr val="tx1"/>
                </a:solidFill>
              </a:rPr>
              <a:t>, pour leur rendre un culte. Car moi, le Seigneur ton Dieu, je suis un Dieu jaloux : chez ceux qui me haïssent, je punis la faute des pères sur les fils, jusqu’à la troisième et la quatrième génération.</a:t>
            </a:r>
            <a:endParaRPr lang="fr-FR" sz="2400" dirty="0">
              <a:solidFill>
                <a:schemeClr val="tx1"/>
              </a:solidFill>
            </a:endParaRPr>
          </a:p>
          <a:p>
            <a:r>
              <a:rPr lang="fr-FR" sz="2400" dirty="0">
                <a:solidFill>
                  <a:schemeClr val="tx1"/>
                </a:solidFill>
              </a:rPr>
              <a:t>Remarquer que les citations dans le premier Testament sont dans une formule négative. Il ne faut pas adorer d’autres dieux. </a:t>
            </a:r>
          </a:p>
          <a:p>
            <a:r>
              <a:rPr lang="fr-FR" sz="2400" dirty="0">
                <a:solidFill>
                  <a:schemeClr val="tx1"/>
                </a:solidFill>
              </a:rPr>
              <a:t>Dans Matthieu, on passe à l’affirmatif : c’est ton Dieu que tu adoreras… </a:t>
            </a:r>
          </a:p>
        </p:txBody>
      </p:sp>
      <p:sp>
        <p:nvSpPr>
          <p:cNvPr id="4" name="Rectangle 3"/>
          <p:cNvSpPr/>
          <p:nvPr/>
        </p:nvSpPr>
        <p:spPr>
          <a:xfrm>
            <a:off x="176228" y="0"/>
            <a:ext cx="4374292" cy="646331"/>
          </a:xfrm>
          <a:prstGeom prst="rect">
            <a:avLst/>
          </a:prstGeom>
        </p:spPr>
        <p:txBody>
          <a:bodyPr wrap="square">
            <a:spAutoFit/>
          </a:bodyPr>
          <a:lstStyle/>
          <a:p>
            <a:r>
              <a:rPr lang="fr-FR" dirty="0">
                <a:solidFill>
                  <a:srgbClr val="FF0000"/>
                </a:solidFill>
              </a:rPr>
              <a:t>C’est le Seigneur ton Dieu que tu adoreras, </a:t>
            </a:r>
          </a:p>
          <a:p>
            <a:r>
              <a:rPr lang="fr-FR" dirty="0">
                <a:solidFill>
                  <a:srgbClr val="FF0000"/>
                </a:solidFill>
              </a:rPr>
              <a:t>à lui seul tu rendras un culte</a:t>
            </a:r>
            <a:endParaRPr lang="fr-FR" dirty="0"/>
          </a:p>
        </p:txBody>
      </p:sp>
      <p:pic>
        <p:nvPicPr>
          <p:cNvPr id="2" name="Image 1" descr="jesus montagne.png">
            <a:extLst>
              <a:ext uri="{FF2B5EF4-FFF2-40B4-BE49-F238E27FC236}">
                <a16:creationId xmlns:a16="http://schemas.microsoft.com/office/drawing/2014/main" id="{B8B31413-C36E-6686-2EF1-80C07A556514}"/>
              </a:ext>
            </a:extLst>
          </p:cNvPr>
          <p:cNvPicPr>
            <a:picLocks noChangeAspect="1"/>
          </p:cNvPicPr>
          <p:nvPr/>
        </p:nvPicPr>
        <p:blipFill>
          <a:blip r:embed="rId2"/>
          <a:stretch>
            <a:fillRect/>
          </a:stretch>
        </p:blipFill>
        <p:spPr>
          <a:xfrm>
            <a:off x="10484163" y="2529649"/>
            <a:ext cx="1722392" cy="4328351"/>
          </a:xfrm>
          <a:prstGeom prst="rect">
            <a:avLst/>
          </a:prstGeom>
        </p:spPr>
      </p:pic>
      <p:sp>
        <p:nvSpPr>
          <p:cNvPr id="3" name="Rectangle : coins arrondis 2">
            <a:extLst>
              <a:ext uri="{FF2B5EF4-FFF2-40B4-BE49-F238E27FC236}">
                <a16:creationId xmlns:a16="http://schemas.microsoft.com/office/drawing/2014/main" id="{D854528A-EEE7-6612-56FA-DC2E52096148}"/>
              </a:ext>
            </a:extLst>
          </p:cNvPr>
          <p:cNvSpPr/>
          <p:nvPr/>
        </p:nvSpPr>
        <p:spPr>
          <a:xfrm>
            <a:off x="1195091" y="5732214"/>
            <a:ext cx="8017276" cy="95891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Matthieu, 5, 08 </a:t>
            </a:r>
            <a:r>
              <a:rPr lang="fr-FR" sz="2400" dirty="0">
                <a:solidFill>
                  <a:schemeClr val="tx1"/>
                </a:solidFill>
              </a:rPr>
              <a:t>Heureux les cœurs purs, car ils verront Dieu.</a:t>
            </a:r>
          </a:p>
        </p:txBody>
      </p:sp>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27063" y="914293"/>
            <a:ext cx="11552009" cy="15301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i="1" dirty="0">
                <a:solidFill>
                  <a:schemeClr val="tx1"/>
                </a:solidFill>
              </a:rPr>
              <a:t>. </a:t>
            </a:r>
          </a:p>
          <a:p>
            <a:pPr>
              <a:lnSpc>
                <a:spcPct val="115000"/>
              </a:lnSpc>
              <a:spcAft>
                <a:spcPts val="1000"/>
              </a:spcAft>
            </a:pPr>
            <a:r>
              <a:rPr lang="fr-FR" sz="2400" i="1" dirty="0">
                <a:solidFill>
                  <a:schemeClr val="tx1"/>
                </a:solidFill>
              </a:rPr>
              <a:t>Se prosterner devant le Seigneur est une conversion aux valeurs de l’Evangile pour qui les vrais grands sont les humbles ; les vrais maitres sont les serviteurs et les vrais riches sont les généreux qui ont tout donné.                                           </a:t>
            </a:r>
            <a:r>
              <a:rPr lang="fr-FR" i="1" dirty="0">
                <a:solidFill>
                  <a:schemeClr val="tx1"/>
                </a:solidFill>
              </a:rPr>
              <a:t>D’après Antoine </a:t>
            </a:r>
            <a:r>
              <a:rPr lang="fr-FR" i="1" dirty="0" err="1">
                <a:solidFill>
                  <a:schemeClr val="tx1"/>
                </a:solidFill>
              </a:rPr>
              <a:t>Nouis</a:t>
            </a:r>
            <a:endParaRPr lang="fr-FR" i="1" dirty="0">
              <a:solidFill>
                <a:schemeClr val="tx1"/>
              </a:solidFill>
            </a:endParaRPr>
          </a:p>
          <a:p>
            <a:pPr algn="ctr"/>
            <a:endParaRPr lang="fr-FR" sz="2800" b="1" dirty="0">
              <a:solidFill>
                <a:schemeClr val="tx1"/>
              </a:solidFill>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124953" y="2735780"/>
            <a:ext cx="9261736" cy="128928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i="1" dirty="0">
                <a:solidFill>
                  <a:schemeClr val="tx1"/>
                </a:solidFill>
              </a:rPr>
              <a:t>La réponse de Jésus est claire : Tu ne te prosterneras que devant Dieu, car seul Dieu peut recevoir notre adoration sans abuser de notre liberté.                                                   								</a:t>
            </a:r>
            <a:r>
              <a:rPr lang="fr-FR" i="1" dirty="0">
                <a:solidFill>
                  <a:schemeClr val="tx1"/>
                </a:solidFill>
              </a:rPr>
              <a:t>Georges </a:t>
            </a:r>
            <a:r>
              <a:rPr lang="fr-FR" i="1" dirty="0" err="1">
                <a:solidFill>
                  <a:schemeClr val="tx1"/>
                </a:solidFill>
              </a:rPr>
              <a:t>Convert</a:t>
            </a:r>
            <a:endParaRPr lang="fr-FR" i="1" dirty="0">
              <a:solidFill>
                <a:schemeClr val="tx1"/>
              </a:solidFill>
            </a:endParaRP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167785" y="4216065"/>
            <a:ext cx="7740585" cy="122512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C’est dans la méditation de l’Ecriture qui recentre sur Dieu </a:t>
            </a:r>
          </a:p>
          <a:p>
            <a:pPr algn="ctr"/>
            <a:r>
              <a:rPr lang="fr-FR" sz="2400" b="1" dirty="0">
                <a:solidFill>
                  <a:schemeClr val="tx1"/>
                </a:solidFill>
              </a:rPr>
              <a:t>que Jésus trouve de quoi répondre et résister à l’épreuve</a:t>
            </a:r>
            <a:r>
              <a:rPr lang="fr-FR" sz="2400" dirty="0">
                <a:solidFill>
                  <a:schemeClr val="tx1"/>
                </a:solidFill>
              </a:rPr>
              <a:t>.</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684423" y="5758669"/>
            <a:ext cx="5331534" cy="86286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Venez, méditons, adorons ! </a:t>
            </a:r>
          </a:p>
        </p:txBody>
      </p:sp>
      <p:sp>
        <p:nvSpPr>
          <p:cNvPr id="6" name="Rectangle 5"/>
          <p:cNvSpPr/>
          <p:nvPr/>
        </p:nvSpPr>
        <p:spPr>
          <a:xfrm>
            <a:off x="124953" y="119730"/>
            <a:ext cx="4374292" cy="646331"/>
          </a:xfrm>
          <a:prstGeom prst="rect">
            <a:avLst/>
          </a:prstGeom>
        </p:spPr>
        <p:txBody>
          <a:bodyPr wrap="square">
            <a:spAutoFit/>
          </a:bodyPr>
          <a:lstStyle/>
          <a:p>
            <a:r>
              <a:rPr lang="fr-FR" dirty="0">
                <a:solidFill>
                  <a:srgbClr val="FF0000"/>
                </a:solidFill>
              </a:rPr>
              <a:t>C’est le Seigneur ton Dieu que tu adoreras, </a:t>
            </a:r>
          </a:p>
          <a:p>
            <a:r>
              <a:rPr lang="fr-FR" dirty="0">
                <a:solidFill>
                  <a:srgbClr val="FF0000"/>
                </a:solidFill>
              </a:rPr>
              <a:t>à lui seul tu rendras un culte</a:t>
            </a:r>
            <a:endParaRPr lang="fr-FR" dirty="0"/>
          </a:p>
        </p:txBody>
      </p:sp>
      <p:pic>
        <p:nvPicPr>
          <p:cNvPr id="2" name="Image 1" descr="jesus montagne.png">
            <a:extLst>
              <a:ext uri="{FF2B5EF4-FFF2-40B4-BE49-F238E27FC236}">
                <a16:creationId xmlns:a16="http://schemas.microsoft.com/office/drawing/2014/main" id="{C6723AFB-B05E-1C65-BB16-407BA55137C0}"/>
              </a:ext>
            </a:extLst>
          </p:cNvPr>
          <p:cNvPicPr>
            <a:picLocks noChangeAspect="1"/>
          </p:cNvPicPr>
          <p:nvPr/>
        </p:nvPicPr>
        <p:blipFill>
          <a:blip r:embed="rId2"/>
          <a:stretch>
            <a:fillRect/>
          </a:stretch>
        </p:blipFill>
        <p:spPr>
          <a:xfrm>
            <a:off x="10039782" y="2033899"/>
            <a:ext cx="1825571" cy="4587639"/>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2951246" y="1957907"/>
            <a:ext cx="4809157" cy="143543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rgbClr val="BF2329"/>
                </a:solidFill>
                <a:effectLst/>
                <a:latin typeface="Arial" panose="020B0604020202020204" pitchFamily="34" charset="0"/>
                <a:ea typeface="Calibri" panose="020F0502020204030204" pitchFamily="34" charset="0"/>
                <a:cs typeface="Arial" panose="020B0604020202020204" pitchFamily="34" charset="0"/>
              </a:rPr>
              <a:t>11</a:t>
            </a:r>
            <a:r>
              <a:rPr lang="fr-FR" sz="36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Alors le diable </a:t>
            </a:r>
          </a:p>
          <a:p>
            <a:r>
              <a:rPr lang="fr-FR" sz="3600" dirty="0">
                <a:solidFill>
                  <a:srgbClr val="333333"/>
                </a:solidFill>
                <a:effectLst/>
                <a:latin typeface="Arial" panose="020B0604020202020204" pitchFamily="34" charset="0"/>
                <a:ea typeface="Calibri" panose="020F0502020204030204" pitchFamily="34" charset="0"/>
                <a:cs typeface="Arial" panose="020B0604020202020204" pitchFamily="34" charset="0"/>
              </a:rPr>
              <a:t>le </a:t>
            </a:r>
            <a:r>
              <a:rPr lang="fr-FR"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quitte</a:t>
            </a:r>
            <a:r>
              <a:rPr lang="fr-FR" sz="36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endParaRPr lang="fr-FR" sz="3600" dirty="0">
              <a:solidFill>
                <a:srgbClr val="002060"/>
              </a:solidFill>
              <a:latin typeface="Arial" panose="020B0604020202020204" pitchFamily="34" charset="0"/>
              <a:cs typeface="Arial" panose="020B0604020202020204" pitchFamily="34" charset="0"/>
            </a:endParaRPr>
          </a:p>
        </p:txBody>
      </p:sp>
      <p:pic>
        <p:nvPicPr>
          <p:cNvPr id="3" name="Image 2" descr="Une image contenant texte, intérieur&#10;&#10;Description générée automatiquement">
            <a:extLst>
              <a:ext uri="{FF2B5EF4-FFF2-40B4-BE49-F238E27FC236}">
                <a16:creationId xmlns:a16="http://schemas.microsoft.com/office/drawing/2014/main" id="{A2BDD803-9180-C850-E57B-917717A0C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848" y="3429000"/>
            <a:ext cx="2294152" cy="3402214"/>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264867" y="1239637"/>
            <a:ext cx="5107460" cy="322981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chemeClr val="tx1"/>
                </a:solidFill>
              </a:rPr>
              <a:t>Littéralement : laissa </a:t>
            </a:r>
          </a:p>
          <a:p>
            <a:pPr algn="ctr">
              <a:lnSpc>
                <a:spcPct val="115000"/>
              </a:lnSpc>
              <a:spcAft>
                <a:spcPts val="1000"/>
              </a:spcAft>
            </a:pPr>
            <a:r>
              <a:rPr lang="fr-FR" sz="2800" b="1" dirty="0">
                <a:solidFill>
                  <a:schemeClr val="tx1"/>
                </a:solidFill>
              </a:rPr>
              <a:t>Pourquoi le diable le laisse. Renonce-t-il ? </a:t>
            </a:r>
          </a:p>
          <a:p>
            <a:pPr algn="ctr"/>
            <a:r>
              <a:rPr lang="fr-FR" sz="2800" b="1" dirty="0">
                <a:solidFill>
                  <a:schemeClr val="tx1"/>
                </a:solidFill>
              </a:rPr>
              <a:t>Renoncera-t-il durant toute la vie de Jésus ? </a:t>
            </a:r>
          </a:p>
        </p:txBody>
      </p:sp>
      <p:sp>
        <p:nvSpPr>
          <p:cNvPr id="3" name="ZoneTexte 2">
            <a:extLst>
              <a:ext uri="{FF2B5EF4-FFF2-40B4-BE49-F238E27FC236}">
                <a16:creationId xmlns:a16="http://schemas.microsoft.com/office/drawing/2014/main" id="{77BA346F-9883-4FBD-A09A-8B4CDCDC6801}"/>
              </a:ext>
            </a:extLst>
          </p:cNvPr>
          <p:cNvSpPr txBox="1"/>
          <p:nvPr/>
        </p:nvSpPr>
        <p:spPr>
          <a:xfrm>
            <a:off x="254237" y="178529"/>
            <a:ext cx="925082"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quitte</a:t>
            </a:r>
            <a:endParaRPr lang="fr-FR" dirty="0"/>
          </a:p>
        </p:txBody>
      </p:sp>
      <p:pic>
        <p:nvPicPr>
          <p:cNvPr id="4" name="Image 3" descr="Une image contenant texte, intérieur&#10;&#10;Description générée automatiquement">
            <a:extLst>
              <a:ext uri="{FF2B5EF4-FFF2-40B4-BE49-F238E27FC236}">
                <a16:creationId xmlns:a16="http://schemas.microsoft.com/office/drawing/2014/main" id="{8244BCAB-E240-2AEF-12B6-4EEF896AF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848" y="3429000"/>
            <a:ext cx="2294152" cy="3402214"/>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1290415" y="1478352"/>
            <a:ext cx="7785219" cy="365175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ffectLst/>
                <a:latin typeface="Times New Roman" panose="02020603050405020304" pitchFamily="18" charset="0"/>
                <a:ea typeface="Calibri" panose="020F0502020204030204" pitchFamily="34" charset="0"/>
              </a:rPr>
              <a:t>Luc 4, 13 </a:t>
            </a:r>
            <a:r>
              <a:rPr lang="fr-FR" sz="2800" i="1" dirty="0">
                <a:solidFill>
                  <a:srgbClr val="333333"/>
                </a:solidFill>
                <a:effectLst/>
                <a:latin typeface="Times New Roman" panose="02020603050405020304" pitchFamily="18" charset="0"/>
                <a:ea typeface="Calibri" panose="020F0502020204030204" pitchFamily="34" charset="0"/>
              </a:rPr>
              <a:t>Ayant ainsi épuisé toutes les formes de tentations, le diable s’éloigna de Jésus jusqu’au moment fixé</a:t>
            </a:r>
            <a:r>
              <a:rPr lang="fr-FR" sz="2800" dirty="0">
                <a:solidFill>
                  <a:srgbClr val="333333"/>
                </a:solidFill>
                <a:effectLst/>
                <a:latin typeface="Times New Roman" panose="02020603050405020304" pitchFamily="18" charset="0"/>
                <a:ea typeface="Calibri" panose="020F0502020204030204" pitchFamily="34" charset="0"/>
              </a:rPr>
              <a:t>.</a:t>
            </a:r>
            <a:endParaRPr lang="fr-FR" sz="2800" dirty="0">
              <a:effectLst/>
              <a:latin typeface="Calibri" panose="020F0502020204030204" pitchFamily="34" charset="0"/>
              <a:ea typeface="Calibri" panose="020F0502020204030204" pitchFamily="34" charset="0"/>
            </a:endParaRPr>
          </a:p>
          <a:p>
            <a:pPr>
              <a:lnSpc>
                <a:spcPct val="115000"/>
              </a:lnSpc>
              <a:spcAft>
                <a:spcPts val="1000"/>
              </a:spcAft>
            </a:pPr>
            <a:r>
              <a:rPr lang="fr-FR" sz="2400" b="1" dirty="0">
                <a:solidFill>
                  <a:srgbClr val="333333"/>
                </a:solidFill>
                <a:effectLst/>
                <a:ea typeface="Calibri" panose="020F0502020204030204" pitchFamily="34" charset="0"/>
              </a:rPr>
              <a:t>Luc formule un peu différemment. </a:t>
            </a:r>
            <a:br>
              <a:rPr lang="fr-FR" sz="2400" b="1" dirty="0">
                <a:solidFill>
                  <a:srgbClr val="333333"/>
                </a:solidFill>
                <a:effectLst/>
                <a:ea typeface="Calibri" panose="020F0502020204030204" pitchFamily="34" charset="0"/>
              </a:rPr>
            </a:br>
            <a:r>
              <a:rPr lang="fr-FR" sz="2400" b="1" dirty="0">
                <a:solidFill>
                  <a:srgbClr val="333333"/>
                </a:solidFill>
                <a:effectLst/>
                <a:ea typeface="Calibri" panose="020F0502020204030204" pitchFamily="34" charset="0"/>
              </a:rPr>
              <a:t>On a l’impression que le diable va revenir. </a:t>
            </a:r>
            <a:endParaRPr lang="fr-FR" sz="2400" b="1" dirty="0">
              <a:effectLst/>
              <a:ea typeface="Calibri" panose="020F0502020204030204" pitchFamily="34" charset="0"/>
            </a:endParaRPr>
          </a:p>
        </p:txBody>
      </p:sp>
      <p:sp>
        <p:nvSpPr>
          <p:cNvPr id="2" name="ZoneTexte 1">
            <a:extLst>
              <a:ext uri="{FF2B5EF4-FFF2-40B4-BE49-F238E27FC236}">
                <a16:creationId xmlns:a16="http://schemas.microsoft.com/office/drawing/2014/main" id="{8D62891E-4425-794B-217A-1E32880C759F}"/>
              </a:ext>
            </a:extLst>
          </p:cNvPr>
          <p:cNvSpPr txBox="1"/>
          <p:nvPr/>
        </p:nvSpPr>
        <p:spPr>
          <a:xfrm>
            <a:off x="254237" y="178529"/>
            <a:ext cx="925082"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quitte</a:t>
            </a:r>
            <a:endParaRPr lang="fr-FR" dirty="0"/>
          </a:p>
        </p:txBody>
      </p:sp>
      <p:pic>
        <p:nvPicPr>
          <p:cNvPr id="4" name="Image 3" descr="Une image contenant texte, intérieur&#10;&#10;Description générée automatiquement">
            <a:extLst>
              <a:ext uri="{FF2B5EF4-FFF2-40B4-BE49-F238E27FC236}">
                <a16:creationId xmlns:a16="http://schemas.microsoft.com/office/drawing/2014/main" id="{4A044BF4-CE81-C493-E98D-EE09663FF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848" y="3429000"/>
            <a:ext cx="2294152" cy="3402214"/>
          </a:xfrm>
          <a:prstGeom prst="rect">
            <a:avLst/>
          </a:prstGeom>
        </p:spPr>
      </p:pic>
    </p:spTree>
    <p:extLst>
      <p:ext uri="{BB962C8B-B14F-4D97-AF65-F5344CB8AC3E}">
        <p14:creationId xmlns:p14="http://schemas.microsoft.com/office/powerpoint/2010/main" val="2829917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2842054" y="788286"/>
            <a:ext cx="9086335" cy="205582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Marc 6, 31</a:t>
            </a:r>
            <a:r>
              <a:rPr lang="fr-FR" sz="3200" b="1" dirty="0">
                <a:solidFill>
                  <a:schemeClr val="tx1"/>
                </a:solidFill>
              </a:rPr>
              <a:t> </a:t>
            </a:r>
            <a:r>
              <a:rPr lang="fr-FR" sz="2400" i="1" dirty="0">
                <a:solidFill>
                  <a:schemeClr val="tx1"/>
                </a:solidFill>
              </a:rPr>
              <a:t>Il leur dit : « Venez à l’écart dans un endroit désert, et reposez-vous un peu. » De fait, ceux qui arrivaient et ceux qui partaient étaient nombreux, et l’on n’avait même pas le temps de manger. </a:t>
            </a:r>
            <a:endParaRPr lang="fr-FR" i="1" dirty="0"/>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603506" y="3534091"/>
            <a:ext cx="11349595" cy="311084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Galates 15, 16-18 </a:t>
            </a:r>
            <a:r>
              <a:rPr lang="fr-FR" sz="2400" dirty="0">
                <a:solidFill>
                  <a:schemeClr val="tx1"/>
                </a:solidFill>
              </a:rPr>
              <a:t>Paul parle aux Galates : </a:t>
            </a:r>
          </a:p>
          <a:p>
            <a:r>
              <a:rPr lang="fr-FR" sz="2400" i="1" dirty="0">
                <a:solidFill>
                  <a:schemeClr val="tx1"/>
                </a:solidFill>
              </a:rPr>
              <a:t>Mais Dieu m’avait mis à part dès le sein de ma mère ; dans sa grâce, il m’a appelé ; et il a trouvé bon de révéler en moi son Fils, pour que je l’annonce parmi les nations païennes. Aussitôt, sans prendre l'avis de personne, sans même monter à Jérusalem pour y rencontrer ceux qui étaient Apôtres avant moi, je suis parti pour l’Arabie et, de là, je suis retourné à Damas. Puis, trois ans après, je suis monté à Jérusalem pour faire la connaissance de Pierre, et je suis resté quinze jours auprès de lui.</a:t>
            </a:r>
          </a:p>
        </p:txBody>
      </p:sp>
      <p:sp>
        <p:nvSpPr>
          <p:cNvPr id="4" name="Rectangle 3"/>
          <p:cNvSpPr/>
          <p:nvPr/>
        </p:nvSpPr>
        <p:spPr>
          <a:xfrm>
            <a:off x="345989" y="0"/>
            <a:ext cx="6096000" cy="646331"/>
          </a:xfrm>
          <a:prstGeom prst="rect">
            <a:avLst/>
          </a:prstGeom>
        </p:spPr>
        <p:txBody>
          <a:bodyPr>
            <a:spAutoFit/>
          </a:bodyPr>
          <a:lstStyle/>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fut conduit </a:t>
            </a:r>
          </a:p>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au désert par l’Esprit </a:t>
            </a:r>
          </a:p>
        </p:txBody>
      </p:sp>
      <p:pic>
        <p:nvPicPr>
          <p:cNvPr id="6" name="Image 5" descr="tentations1.gif"/>
          <p:cNvPicPr>
            <a:picLocks noChangeAspect="1"/>
          </p:cNvPicPr>
          <p:nvPr/>
        </p:nvPicPr>
        <p:blipFill>
          <a:blip r:embed="rId2" cstate="print"/>
          <a:stretch>
            <a:fillRect/>
          </a:stretch>
        </p:blipFill>
        <p:spPr>
          <a:xfrm>
            <a:off x="197709" y="382786"/>
            <a:ext cx="1669734" cy="3348955"/>
          </a:xfrm>
          <a:prstGeom prst="rect">
            <a:avLst/>
          </a:prstGeom>
        </p:spPr>
      </p:pic>
    </p:spTree>
    <p:extLst>
      <p:ext uri="{BB962C8B-B14F-4D97-AF65-F5344CB8AC3E}">
        <p14:creationId xmlns:p14="http://schemas.microsoft.com/office/powerpoint/2010/main" val="282991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29500" y="718703"/>
            <a:ext cx="10711666" cy="271029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i="1" dirty="0">
                <a:solidFill>
                  <a:schemeClr val="tx1"/>
                </a:solidFill>
              </a:rPr>
              <a:t>La messianité proposée par le diable repose sur la consommation (pierres en pain), la séduction (se jeter du haut du temple) et la domination (sur tous les royaumes). </a:t>
            </a:r>
          </a:p>
          <a:p>
            <a:pPr>
              <a:lnSpc>
                <a:spcPct val="115000"/>
              </a:lnSpc>
              <a:spcAft>
                <a:spcPts val="1000"/>
              </a:spcAft>
            </a:pPr>
            <a:r>
              <a:rPr lang="fr-FR" sz="2400" i="1" dirty="0">
                <a:solidFill>
                  <a:schemeClr val="tx1"/>
                </a:solidFill>
              </a:rPr>
              <a:t>Tout au long de l’Evangile, on verra que le diable a laissé Jésus : il introduit un autre monde, un autre modèle, humilité et obéissance</a:t>
            </a:r>
          </a:p>
          <a:p>
            <a:r>
              <a:rPr lang="fr-FR" sz="2400" i="1" dirty="0">
                <a:solidFill>
                  <a:schemeClr val="tx1"/>
                </a:solidFill>
              </a:rPr>
              <a:t>                                                                                    		</a:t>
            </a:r>
            <a:r>
              <a:rPr lang="fr-FR" i="1" dirty="0">
                <a:solidFill>
                  <a:schemeClr val="tx1"/>
                </a:solidFill>
              </a:rPr>
              <a:t>D’après Antoine </a:t>
            </a:r>
            <a:r>
              <a:rPr lang="fr-FR" i="1" dirty="0" err="1">
                <a:solidFill>
                  <a:schemeClr val="tx1"/>
                </a:solidFill>
              </a:rPr>
              <a:t>Nouis</a:t>
            </a:r>
            <a:r>
              <a:rPr lang="fr-FR" i="1" dirty="0">
                <a:solidFill>
                  <a:schemeClr val="tx1"/>
                </a:solidFill>
              </a:rPr>
              <a:t> </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397866" y="4002170"/>
            <a:ext cx="8819261" cy="189442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ffectLst/>
                <a:ea typeface="Calibri" panose="020F0502020204030204" pitchFamily="34" charset="0"/>
              </a:rPr>
              <a:t>Le moment fixé sera le moment de la croix. </a:t>
            </a:r>
          </a:p>
          <a:p>
            <a:pPr algn="ctr"/>
            <a:r>
              <a:rPr lang="fr-FR" sz="2800" b="1" dirty="0">
                <a:solidFill>
                  <a:schemeClr val="tx1"/>
                </a:solidFill>
                <a:effectLst/>
                <a:ea typeface="Calibri" panose="020F0502020204030204" pitchFamily="34" charset="0"/>
              </a:rPr>
              <a:t>La royauté de Jésus se révèlera pleinement. </a:t>
            </a:r>
          </a:p>
          <a:p>
            <a:pPr algn="ctr"/>
            <a:r>
              <a:rPr lang="fr-FR" sz="2800" b="1" dirty="0">
                <a:solidFill>
                  <a:schemeClr val="tx1"/>
                </a:solidFill>
                <a:effectLst/>
                <a:ea typeface="Calibri" panose="020F0502020204030204" pitchFamily="34" charset="0"/>
              </a:rPr>
              <a:t>Par sa mort, une fois pour toutes, il a vaincu le diable.</a:t>
            </a:r>
            <a:endParaRPr lang="fr-FR" sz="2800" b="1" dirty="0">
              <a:solidFill>
                <a:schemeClr val="tx1"/>
              </a:solidFill>
            </a:endParaRPr>
          </a:p>
        </p:txBody>
      </p:sp>
      <p:sp>
        <p:nvSpPr>
          <p:cNvPr id="2" name="ZoneTexte 1">
            <a:extLst>
              <a:ext uri="{FF2B5EF4-FFF2-40B4-BE49-F238E27FC236}">
                <a16:creationId xmlns:a16="http://schemas.microsoft.com/office/drawing/2014/main" id="{4212056C-17DE-5E33-B7F6-F8290FFC1AE8}"/>
              </a:ext>
            </a:extLst>
          </p:cNvPr>
          <p:cNvSpPr txBox="1"/>
          <p:nvPr/>
        </p:nvSpPr>
        <p:spPr>
          <a:xfrm>
            <a:off x="254237" y="178529"/>
            <a:ext cx="925082"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quitte</a:t>
            </a:r>
            <a:endParaRPr lang="fr-FR" dirty="0"/>
          </a:p>
        </p:txBody>
      </p:sp>
      <p:pic>
        <p:nvPicPr>
          <p:cNvPr id="4" name="Image 3" descr="Une image contenant texte, intérieur&#10;&#10;Description générée automatiquement">
            <a:extLst>
              <a:ext uri="{FF2B5EF4-FFF2-40B4-BE49-F238E27FC236}">
                <a16:creationId xmlns:a16="http://schemas.microsoft.com/office/drawing/2014/main" id="{4833C70E-C600-C336-57CE-1700EE73F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848" y="3429000"/>
            <a:ext cx="2294152" cy="3402214"/>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5065591" y="2225689"/>
            <a:ext cx="5291912" cy="198738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rgbClr val="333333"/>
                </a:solidFill>
                <a:effectLst/>
                <a:latin typeface="Arial" panose="020B0604020202020204" pitchFamily="34" charset="0"/>
                <a:ea typeface="Calibri" panose="020F0502020204030204" pitchFamily="34" charset="0"/>
                <a:cs typeface="Arial" panose="020B0604020202020204" pitchFamily="34" charset="0"/>
              </a:rPr>
              <a:t>Et voici que </a:t>
            </a:r>
            <a:r>
              <a:rPr lang="fr-FR"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des anges s’approchèrent, </a:t>
            </a:r>
          </a:p>
          <a:p>
            <a:r>
              <a:rPr lang="fr-FR"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et ils le servaient</a:t>
            </a:r>
            <a:r>
              <a:rPr lang="fr-FR" sz="36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endParaRPr lang="fr-FR" sz="3600" dirty="0">
              <a:solidFill>
                <a:srgbClr val="002060"/>
              </a:solidFill>
              <a:latin typeface="Arial" panose="020B0604020202020204" pitchFamily="34" charset="0"/>
              <a:cs typeface="Arial" panose="020B0604020202020204" pitchFamily="34" charset="0"/>
            </a:endParaRPr>
          </a:p>
        </p:txBody>
      </p:sp>
      <p:pic>
        <p:nvPicPr>
          <p:cNvPr id="3" name="Image 2" descr="Une image contenant texte, livre&#10;&#10;Description générée automatiquement">
            <a:extLst>
              <a:ext uri="{FF2B5EF4-FFF2-40B4-BE49-F238E27FC236}">
                <a16:creationId xmlns:a16="http://schemas.microsoft.com/office/drawing/2014/main" id="{CD2F90FB-98CF-753F-29D7-F220BA03B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852" y="650631"/>
            <a:ext cx="3800947" cy="6014999"/>
          </a:xfrm>
          <a:prstGeom prst="rect">
            <a:avLst/>
          </a:prstGeom>
        </p:spPr>
      </p:pic>
    </p:spTree>
    <p:extLst>
      <p:ext uri="{BB962C8B-B14F-4D97-AF65-F5344CB8AC3E}">
        <p14:creationId xmlns:p14="http://schemas.microsoft.com/office/powerpoint/2010/main" val="22071872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4985223" y="1453178"/>
            <a:ext cx="5107460" cy="141820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0000"/>
                </a:solidFill>
                <a:effectLst/>
                <a:ea typeface="Calibri" panose="020F0502020204030204" pitchFamily="34" charset="0"/>
              </a:rPr>
              <a:t>Pourquoi les anges </a:t>
            </a:r>
          </a:p>
          <a:p>
            <a:pPr algn="ctr"/>
            <a:r>
              <a:rPr lang="fr-FR" sz="2800" b="1" dirty="0">
                <a:solidFill>
                  <a:srgbClr val="000000"/>
                </a:solidFill>
                <a:effectLst/>
                <a:ea typeface="Calibri" panose="020F0502020204030204" pitchFamily="34" charset="0"/>
              </a:rPr>
              <a:t>le servent-ils ? </a:t>
            </a:r>
            <a:endParaRPr lang="fr-FR" sz="2800" b="1" dirty="0">
              <a:solidFill>
                <a:schemeClr val="tx1"/>
              </a:solidFill>
            </a:endParaRPr>
          </a:p>
        </p:txBody>
      </p:sp>
      <p:sp>
        <p:nvSpPr>
          <p:cNvPr id="3" name="ZoneTexte 2">
            <a:extLst>
              <a:ext uri="{FF2B5EF4-FFF2-40B4-BE49-F238E27FC236}">
                <a16:creationId xmlns:a16="http://schemas.microsoft.com/office/drawing/2014/main" id="{BC7756D5-C0EB-BBFF-EDB0-350DCE92F35F}"/>
              </a:ext>
            </a:extLst>
          </p:cNvPr>
          <p:cNvSpPr txBox="1"/>
          <p:nvPr/>
        </p:nvSpPr>
        <p:spPr>
          <a:xfrm>
            <a:off x="467882" y="74214"/>
            <a:ext cx="2916253" cy="646331"/>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des anges s’approchèrent, </a:t>
            </a:r>
          </a:p>
          <a:p>
            <a:r>
              <a:rPr lang="fr-FR" sz="1800" dirty="0">
                <a:solidFill>
                  <a:srgbClr val="FF0000"/>
                </a:solidFill>
                <a:effectLst/>
                <a:latin typeface="Calibri" panose="020F0502020204030204" pitchFamily="34" charset="0"/>
                <a:ea typeface="Calibri" panose="020F0502020204030204" pitchFamily="34" charset="0"/>
              </a:rPr>
              <a:t>et ils le servaient</a:t>
            </a:r>
            <a:endParaRPr lang="fr-FR" dirty="0"/>
          </a:p>
        </p:txBody>
      </p:sp>
      <p:pic>
        <p:nvPicPr>
          <p:cNvPr id="6" name="Image 5" descr="Une image contenant texte, livre&#10;&#10;Description générée automatiquement">
            <a:extLst>
              <a:ext uri="{FF2B5EF4-FFF2-40B4-BE49-F238E27FC236}">
                <a16:creationId xmlns:a16="http://schemas.microsoft.com/office/drawing/2014/main" id="{C693CB0E-80DE-0B80-1FA9-0141CBAC9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76" y="803956"/>
            <a:ext cx="3800947" cy="6014999"/>
          </a:xfrm>
          <a:prstGeom prst="rect">
            <a:avLst/>
          </a:prstGeom>
        </p:spPr>
      </p:pic>
    </p:spTree>
    <p:extLst>
      <p:ext uri="{BB962C8B-B14F-4D97-AF65-F5344CB8AC3E}">
        <p14:creationId xmlns:p14="http://schemas.microsoft.com/office/powerpoint/2010/main" val="552140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4698864" y="1439967"/>
            <a:ext cx="6590130" cy="1730524"/>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rgbClr val="000000"/>
                </a:solidFill>
                <a:effectLst/>
                <a:ea typeface="Times New Roman" panose="02020603050405020304" pitchFamily="18" charset="0"/>
              </a:rPr>
              <a:t>1 Rois 19, </a:t>
            </a:r>
            <a:r>
              <a:rPr lang="fr-FR" sz="2400" b="1" dirty="0">
                <a:solidFill>
                  <a:srgbClr val="000000"/>
                </a:solidFill>
                <a:effectLst/>
                <a:ea typeface="Calibri" panose="020F0502020204030204" pitchFamily="34" charset="0"/>
              </a:rPr>
              <a:t>05 </a:t>
            </a:r>
            <a:r>
              <a:rPr lang="fr-FR" sz="2400" dirty="0">
                <a:solidFill>
                  <a:srgbClr val="000000"/>
                </a:solidFill>
                <a:effectLst/>
                <a:ea typeface="Calibri" panose="020F0502020204030204" pitchFamily="34" charset="0"/>
              </a:rPr>
              <a:t>Puis il </a:t>
            </a:r>
            <a:r>
              <a:rPr lang="fr-FR" sz="2400" dirty="0">
                <a:solidFill>
                  <a:srgbClr val="000000"/>
                </a:solidFill>
                <a:effectLst/>
                <a:ea typeface="Times New Roman" panose="02020603050405020304" pitchFamily="18" charset="0"/>
              </a:rPr>
              <a:t>Elie</a:t>
            </a:r>
            <a:r>
              <a:rPr lang="fr-FR" sz="2400" dirty="0">
                <a:solidFill>
                  <a:srgbClr val="000000"/>
                </a:solidFill>
                <a:effectLst/>
                <a:ea typeface="Calibri" panose="020F0502020204030204" pitchFamily="34" charset="0"/>
              </a:rPr>
              <a:t> s’étendit sous le buisson, </a:t>
            </a:r>
            <a:br>
              <a:rPr lang="fr-FR" sz="2400" dirty="0">
                <a:solidFill>
                  <a:srgbClr val="000000"/>
                </a:solidFill>
                <a:effectLst/>
                <a:ea typeface="Calibri" panose="020F0502020204030204" pitchFamily="34" charset="0"/>
              </a:rPr>
            </a:br>
            <a:r>
              <a:rPr lang="fr-FR" sz="2400" dirty="0">
                <a:solidFill>
                  <a:srgbClr val="000000"/>
                </a:solidFill>
                <a:effectLst/>
                <a:ea typeface="Calibri" panose="020F0502020204030204" pitchFamily="34" charset="0"/>
              </a:rPr>
              <a:t>et s’endormit. Mais voici qu’un ange le toucha </a:t>
            </a:r>
            <a:br>
              <a:rPr lang="fr-FR" sz="2400" dirty="0">
                <a:solidFill>
                  <a:srgbClr val="000000"/>
                </a:solidFill>
                <a:effectLst/>
                <a:ea typeface="Calibri" panose="020F0502020204030204" pitchFamily="34" charset="0"/>
              </a:rPr>
            </a:br>
            <a:r>
              <a:rPr lang="fr-FR" sz="2400" dirty="0">
                <a:solidFill>
                  <a:srgbClr val="000000"/>
                </a:solidFill>
                <a:effectLst/>
                <a:ea typeface="Calibri" panose="020F0502020204030204" pitchFamily="34" charset="0"/>
              </a:rPr>
              <a:t>et lui dit : « Lève-toi, et mange ! »</a:t>
            </a:r>
            <a:endParaRPr lang="fr-FR" sz="2400" dirty="0">
              <a:effectLst/>
              <a:ea typeface="Calibri" panose="020F0502020204030204" pitchFamily="34" charset="0"/>
            </a:endParaRPr>
          </a:p>
        </p:txBody>
      </p:sp>
      <p:sp>
        <p:nvSpPr>
          <p:cNvPr id="2" name="ZoneTexte 1">
            <a:extLst>
              <a:ext uri="{FF2B5EF4-FFF2-40B4-BE49-F238E27FC236}">
                <a16:creationId xmlns:a16="http://schemas.microsoft.com/office/drawing/2014/main" id="{5FE88269-9383-70B8-9AD4-8EA718F111B2}"/>
              </a:ext>
            </a:extLst>
          </p:cNvPr>
          <p:cNvSpPr txBox="1"/>
          <p:nvPr/>
        </p:nvSpPr>
        <p:spPr>
          <a:xfrm>
            <a:off x="467882" y="74214"/>
            <a:ext cx="2916253" cy="646331"/>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des anges s’approchèrent, </a:t>
            </a:r>
          </a:p>
          <a:p>
            <a:r>
              <a:rPr lang="fr-FR" sz="1800" dirty="0">
                <a:solidFill>
                  <a:srgbClr val="FF0000"/>
                </a:solidFill>
                <a:effectLst/>
                <a:latin typeface="Calibri" panose="020F0502020204030204" pitchFamily="34" charset="0"/>
                <a:ea typeface="Calibri" panose="020F0502020204030204" pitchFamily="34" charset="0"/>
              </a:rPr>
              <a:t>et ils le servaient</a:t>
            </a:r>
            <a:endParaRPr lang="fr-FR" dirty="0"/>
          </a:p>
        </p:txBody>
      </p:sp>
      <p:pic>
        <p:nvPicPr>
          <p:cNvPr id="3" name="Image 2" descr="Une image contenant texte, livre&#10;&#10;Description générée automatiquement">
            <a:extLst>
              <a:ext uri="{FF2B5EF4-FFF2-40B4-BE49-F238E27FC236}">
                <a16:creationId xmlns:a16="http://schemas.microsoft.com/office/drawing/2014/main" id="{84A72C7A-77EB-FE60-6040-07C3C0CAF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852" y="650631"/>
            <a:ext cx="3800947" cy="6014999"/>
          </a:xfrm>
          <a:prstGeom prst="rect">
            <a:avLst/>
          </a:prstGeom>
        </p:spPr>
      </p:pic>
      <p:sp>
        <p:nvSpPr>
          <p:cNvPr id="7" name="Rectangle : coins arrondis 6">
            <a:extLst>
              <a:ext uri="{FF2B5EF4-FFF2-40B4-BE49-F238E27FC236}">
                <a16:creationId xmlns:a16="http://schemas.microsoft.com/office/drawing/2014/main" id="{E08EDE66-92B3-22B6-B8C4-AC0F01DB1259}"/>
              </a:ext>
            </a:extLst>
          </p:cNvPr>
          <p:cNvSpPr/>
          <p:nvPr/>
        </p:nvSpPr>
        <p:spPr>
          <a:xfrm>
            <a:off x="4698864" y="3908425"/>
            <a:ext cx="6692680" cy="205582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rgbClr val="000000"/>
                </a:solidFill>
                <a:effectLst/>
                <a:ea typeface="Times New Roman" panose="02020603050405020304" pitchFamily="18" charset="0"/>
              </a:rPr>
              <a:t>Luc 22,</a:t>
            </a:r>
            <a:r>
              <a:rPr lang="fr-FR" sz="2400" dirty="0">
                <a:solidFill>
                  <a:srgbClr val="000000"/>
                </a:solidFill>
                <a:effectLst/>
                <a:ea typeface="Times New Roman" panose="02020603050405020304" pitchFamily="18" charset="0"/>
              </a:rPr>
              <a:t> </a:t>
            </a:r>
            <a:r>
              <a:rPr lang="fr-FR" sz="2400" b="1" dirty="0">
                <a:solidFill>
                  <a:srgbClr val="000000"/>
                </a:solidFill>
                <a:effectLst/>
                <a:ea typeface="Times New Roman" panose="02020603050405020304" pitchFamily="18" charset="0"/>
              </a:rPr>
              <a:t>42-43</a:t>
            </a:r>
            <a:r>
              <a:rPr lang="fr-FR" sz="2400" dirty="0">
                <a:solidFill>
                  <a:srgbClr val="000000"/>
                </a:solidFill>
                <a:effectLst/>
                <a:ea typeface="Times New Roman" panose="02020603050405020304" pitchFamily="18" charset="0"/>
              </a:rPr>
              <a:t> </a:t>
            </a:r>
            <a:r>
              <a:rPr lang="fr-FR" sz="2400" b="1" dirty="0">
                <a:solidFill>
                  <a:srgbClr val="000000"/>
                </a:solidFill>
                <a:effectLst/>
                <a:ea typeface="Times New Roman" panose="02020603050405020304" pitchFamily="18" charset="0"/>
              </a:rPr>
              <a:t>Gethsémani </a:t>
            </a:r>
            <a:r>
              <a:rPr lang="fr-FR" sz="2400" i="1" dirty="0">
                <a:solidFill>
                  <a:srgbClr val="000000"/>
                </a:solidFill>
                <a:effectLst/>
                <a:ea typeface="Times New Roman" panose="02020603050405020304" pitchFamily="18" charset="0"/>
              </a:rPr>
              <a:t>« Père, si tu le veux, éloigne de moi cette coupe ; cependant, que soit faite non pas ma volonté, mais la tienne. » Alors, du ciel, lui apparut un ange qui le réconfortait.</a:t>
            </a:r>
            <a:endParaRPr lang="fr-FR" sz="2400" dirty="0">
              <a:effectLst/>
              <a:ea typeface="Times New Roman" panose="02020603050405020304" pitchFamily="18" charset="0"/>
            </a:endParaRPr>
          </a:p>
        </p:txBody>
      </p:sp>
    </p:spTree>
    <p:extLst>
      <p:ext uri="{BB962C8B-B14F-4D97-AF65-F5344CB8AC3E}">
        <p14:creationId xmlns:p14="http://schemas.microsoft.com/office/powerpoint/2010/main" val="40564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268829" y="479421"/>
            <a:ext cx="7498540" cy="393875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i="1" dirty="0">
                <a:solidFill>
                  <a:schemeClr val="tx1"/>
                </a:solidFill>
                <a:effectLst/>
                <a:latin typeface="Times New Roman" panose="02020603050405020304" pitchFamily="18" charset="0"/>
                <a:ea typeface="Times New Roman" panose="02020603050405020304" pitchFamily="18" charset="0"/>
              </a:rPr>
              <a:t>Être servi par les anges est une marque de royauté. Mais ce n'est pas une royauté qui passe par la soumission au diable.</a:t>
            </a:r>
            <a:endParaRPr lang="fr-FR" sz="24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2400" i="1" dirty="0">
                <a:solidFill>
                  <a:schemeClr val="tx1"/>
                </a:solidFill>
                <a:effectLst/>
                <a:latin typeface="Times New Roman" panose="02020603050405020304" pitchFamily="18" charset="0"/>
                <a:ea typeface="Calibri" panose="020F0502020204030204" pitchFamily="34" charset="0"/>
              </a:rPr>
              <a:t>C’est lorsque Jésus est devenu un petit (lors du baptême) qu’il est reconnu comme Fils bien aimé.</a:t>
            </a:r>
            <a:endParaRPr lang="fr-FR" sz="2400" dirty="0">
              <a:solidFill>
                <a:schemeClr val="tx1"/>
              </a:solidFill>
              <a:effectLst/>
              <a:latin typeface="Calibri" panose="020F0502020204030204" pitchFamily="34" charset="0"/>
              <a:ea typeface="Calibri" panose="020F0502020204030204" pitchFamily="34" charset="0"/>
            </a:endParaRPr>
          </a:p>
          <a:p>
            <a:r>
              <a:rPr lang="fr-FR" sz="2400" i="1" dirty="0">
                <a:solidFill>
                  <a:schemeClr val="tx1"/>
                </a:solidFill>
                <a:effectLst/>
                <a:latin typeface="Times New Roman" panose="02020603050405020304" pitchFamily="18" charset="0"/>
                <a:ea typeface="Calibri" panose="020F0502020204030204" pitchFamily="34" charset="0"/>
              </a:rPr>
              <a:t>C’est lorsqu’il refuse toute autre posture que l’humble obéissance qu’il est servi par les anges comme un roi.</a:t>
            </a:r>
            <a:r>
              <a:rPr lang="fr-FR" sz="2400" dirty="0">
                <a:solidFill>
                  <a:schemeClr val="tx1"/>
                </a:solidFill>
                <a:effectLst/>
                <a:latin typeface="Times New Roman" panose="02020603050405020304" pitchFamily="18" charset="0"/>
                <a:ea typeface="Calibri" panose="020F0502020204030204" pitchFamily="34" charset="0"/>
              </a:rPr>
              <a:t>                               					</a:t>
            </a:r>
            <a:r>
              <a:rPr lang="fr-FR" sz="1800" dirty="0">
                <a:solidFill>
                  <a:srgbClr val="000000"/>
                </a:solidFill>
                <a:effectLst/>
                <a:latin typeface="Times New Roman" panose="02020603050405020304" pitchFamily="18" charset="0"/>
                <a:ea typeface="Times New Roman" panose="02020603050405020304" pitchFamily="18" charset="0"/>
              </a:rPr>
              <a:t>D’après Antoine </a:t>
            </a:r>
            <a:r>
              <a:rPr lang="fr-FR" sz="1800" dirty="0" err="1">
                <a:solidFill>
                  <a:srgbClr val="000000"/>
                </a:solidFill>
                <a:effectLst/>
                <a:latin typeface="Times New Roman" panose="02020603050405020304" pitchFamily="18" charset="0"/>
                <a:ea typeface="Times New Roman" panose="02020603050405020304" pitchFamily="18" charset="0"/>
              </a:rPr>
              <a:t>Nouis</a:t>
            </a:r>
            <a:endParaRPr lang="fr-FR" sz="2800" b="1" dirty="0">
              <a:solidFill>
                <a:schemeClr val="tx1"/>
              </a:solidFill>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4648912" y="5263480"/>
            <a:ext cx="6874491" cy="111509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Quelles tentations pour nous aujourd’hui ?</a:t>
            </a:r>
          </a:p>
          <a:p>
            <a:pPr algn="ctr"/>
            <a:r>
              <a:rPr lang="fr-FR" sz="2800" b="1" dirty="0">
                <a:solidFill>
                  <a:schemeClr val="tx1"/>
                </a:solidFill>
              </a:rPr>
              <a:t>Quels choix de vie ? </a:t>
            </a:r>
          </a:p>
        </p:txBody>
      </p:sp>
      <p:sp>
        <p:nvSpPr>
          <p:cNvPr id="2" name="ZoneTexte 1">
            <a:extLst>
              <a:ext uri="{FF2B5EF4-FFF2-40B4-BE49-F238E27FC236}">
                <a16:creationId xmlns:a16="http://schemas.microsoft.com/office/drawing/2014/main" id="{39778954-392B-6C57-FB9F-EF14517EE0DA}"/>
              </a:ext>
            </a:extLst>
          </p:cNvPr>
          <p:cNvSpPr txBox="1"/>
          <p:nvPr/>
        </p:nvSpPr>
        <p:spPr>
          <a:xfrm>
            <a:off x="467882" y="74214"/>
            <a:ext cx="2916253" cy="646331"/>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des anges s’approchèrent, </a:t>
            </a:r>
          </a:p>
          <a:p>
            <a:r>
              <a:rPr lang="fr-FR" sz="1800" dirty="0">
                <a:solidFill>
                  <a:srgbClr val="FF0000"/>
                </a:solidFill>
                <a:effectLst/>
                <a:latin typeface="Calibri" panose="020F0502020204030204" pitchFamily="34" charset="0"/>
                <a:ea typeface="Calibri" panose="020F0502020204030204" pitchFamily="34" charset="0"/>
              </a:rPr>
              <a:t>et ils le servaient</a:t>
            </a:r>
            <a:endParaRPr lang="fr-FR" dirty="0"/>
          </a:p>
        </p:txBody>
      </p:sp>
      <p:pic>
        <p:nvPicPr>
          <p:cNvPr id="4" name="Image 3" descr="Une image contenant texte, livre&#10;&#10;Description générée automatiquement">
            <a:extLst>
              <a:ext uri="{FF2B5EF4-FFF2-40B4-BE49-F238E27FC236}">
                <a16:creationId xmlns:a16="http://schemas.microsoft.com/office/drawing/2014/main" id="{AD3C5A8D-9355-2C8F-DCB1-E18DE7E8F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83" y="718704"/>
            <a:ext cx="3800947" cy="6014999"/>
          </a:xfrm>
          <a:prstGeom prst="rect">
            <a:avLst/>
          </a:prstGeom>
        </p:spPr>
      </p:pic>
    </p:spTree>
    <p:extLst>
      <p:ext uri="{BB962C8B-B14F-4D97-AF65-F5344CB8AC3E}">
        <p14:creationId xmlns:p14="http://schemas.microsoft.com/office/powerpoint/2010/main" val="2576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17D57-ACFE-449B-BBEB-912F8E17BF40}"/>
              </a:ext>
            </a:extLst>
          </p:cNvPr>
          <p:cNvSpPr>
            <a:spLocks noGrp="1"/>
          </p:cNvSpPr>
          <p:nvPr>
            <p:ph type="title"/>
          </p:nvPr>
        </p:nvSpPr>
        <p:spPr/>
        <p:txBody>
          <a:bodyPr>
            <a:normAutofit fontScale="90000"/>
          </a:bodyPr>
          <a:lstStyle/>
          <a:p>
            <a:pPr>
              <a:lnSpc>
                <a:spcPct val="115000"/>
              </a:lnSpc>
              <a:spcAft>
                <a:spcPts val="1000"/>
              </a:spcAft>
            </a:pPr>
            <a:r>
              <a:rPr lang="fr-FR" sz="3600" b="1" dirty="0">
                <a:effectLst/>
                <a:latin typeface="Times New Roman" panose="02020603050405020304" pitchFamily="18" charset="0"/>
                <a:ea typeface="Calibri" panose="020F0502020204030204" pitchFamily="34" charset="0"/>
              </a:rPr>
              <a:t>Synthèse finale </a:t>
            </a:r>
            <a:br>
              <a:rPr lang="fr-FR" sz="3600" dirty="0">
                <a:effectLst/>
                <a:latin typeface="Calibri" panose="020F0502020204030204" pitchFamily="34" charset="0"/>
                <a:ea typeface="Calibri" panose="020F0502020204030204" pitchFamily="34" charset="0"/>
              </a:rPr>
            </a:br>
            <a:r>
              <a:rPr lang="fr-FR" sz="2700" dirty="0">
                <a:latin typeface="+mn-lt"/>
                <a:ea typeface="Calibri" panose="020F0502020204030204" pitchFamily="34" charset="0"/>
                <a:cs typeface="+mn-cs"/>
              </a:rPr>
              <a:t>Les tentations déclinées dans ce récit sont : </a:t>
            </a:r>
            <a:br>
              <a:rPr lang="fr-FR" sz="1800" dirty="0">
                <a:effectLst/>
                <a:latin typeface="Calibri" panose="020F0502020204030204" pitchFamily="34" charset="0"/>
                <a:ea typeface="Calibri" panose="020F0502020204030204" pitchFamily="34" charset="0"/>
              </a:rPr>
            </a:br>
            <a:endParaRPr lang="fr-FR" dirty="0"/>
          </a:p>
        </p:txBody>
      </p:sp>
      <p:sp>
        <p:nvSpPr>
          <p:cNvPr id="3" name="Espace réservé du contenu 2">
            <a:extLst>
              <a:ext uri="{FF2B5EF4-FFF2-40B4-BE49-F238E27FC236}">
                <a16:creationId xmlns:a16="http://schemas.microsoft.com/office/drawing/2014/main" id="{6885660C-EB14-1FA0-4D7B-8AA992B0755F}"/>
              </a:ext>
            </a:extLst>
          </p:cNvPr>
          <p:cNvSpPr>
            <a:spLocks noGrp="1"/>
          </p:cNvSpPr>
          <p:nvPr>
            <p:ph idx="1"/>
          </p:nvPr>
        </p:nvSpPr>
        <p:spPr>
          <a:xfrm>
            <a:off x="838199" y="1338516"/>
            <a:ext cx="10515600" cy="1421776"/>
          </a:xfrm>
        </p:spPr>
        <p:txBody>
          <a:bodyPr>
            <a:normAutofit fontScale="85000" lnSpcReduction="10000"/>
          </a:bodyPr>
          <a:lstStyle/>
          <a:p>
            <a:pPr marL="0" indent="0">
              <a:lnSpc>
                <a:spcPct val="115000"/>
              </a:lnSpc>
              <a:spcAft>
                <a:spcPts val="1000"/>
              </a:spcAft>
              <a:buNone/>
            </a:pPr>
            <a:r>
              <a:rPr lang="fr-FR" sz="2600" dirty="0">
                <a:ea typeface="Calibri" panose="020F0502020204030204" pitchFamily="34" charset="0"/>
              </a:rPr>
              <a:t>- d’une part, le refus du messianisme terrestre pour Jésus. Il apparait vainqueur. Il ne cède pas aux tentations humaines : la consommation (pierres en pain), la séduction (se jeter du haut du temple) et la domination (sur tous les royaumes). Il est vraiment Fils de Dieu. </a:t>
            </a:r>
          </a:p>
          <a:p>
            <a:endParaRPr lang="fr-FR" dirty="0"/>
          </a:p>
        </p:txBody>
      </p:sp>
      <p:sp>
        <p:nvSpPr>
          <p:cNvPr id="5" name="ZoneTexte 4">
            <a:extLst>
              <a:ext uri="{FF2B5EF4-FFF2-40B4-BE49-F238E27FC236}">
                <a16:creationId xmlns:a16="http://schemas.microsoft.com/office/drawing/2014/main" id="{583A243A-2C2C-FBBB-FCDA-933919057CF9}"/>
              </a:ext>
            </a:extLst>
          </p:cNvPr>
          <p:cNvSpPr txBox="1"/>
          <p:nvPr/>
        </p:nvSpPr>
        <p:spPr>
          <a:xfrm>
            <a:off x="838198" y="2664079"/>
            <a:ext cx="10185875" cy="914930"/>
          </a:xfrm>
          <a:prstGeom prst="rect">
            <a:avLst/>
          </a:prstGeom>
          <a:noFill/>
        </p:spPr>
        <p:txBody>
          <a:bodyPr wrap="square">
            <a:spAutoFit/>
          </a:bodyPr>
          <a:lstStyle/>
          <a:p>
            <a:pPr>
              <a:lnSpc>
                <a:spcPct val="115000"/>
              </a:lnSpc>
              <a:spcAft>
                <a:spcPts val="1000"/>
              </a:spcAft>
            </a:pPr>
            <a:r>
              <a:rPr lang="fr-FR" sz="2400" dirty="0">
                <a:ea typeface="Calibri" panose="020F0502020204030204" pitchFamily="34" charset="0"/>
              </a:rPr>
              <a:t>- d’autre part, les tentations majeures de tout homme : celles qui concernent les choix qui vont orienter la conduite de notre vie.</a:t>
            </a:r>
          </a:p>
        </p:txBody>
      </p:sp>
      <p:sp>
        <p:nvSpPr>
          <p:cNvPr id="7" name="ZoneTexte 6">
            <a:extLst>
              <a:ext uri="{FF2B5EF4-FFF2-40B4-BE49-F238E27FC236}">
                <a16:creationId xmlns:a16="http://schemas.microsoft.com/office/drawing/2014/main" id="{E437E485-6DD7-0532-4277-831166E10D99}"/>
              </a:ext>
            </a:extLst>
          </p:cNvPr>
          <p:cNvSpPr txBox="1"/>
          <p:nvPr/>
        </p:nvSpPr>
        <p:spPr>
          <a:xfrm>
            <a:off x="838198" y="3733683"/>
            <a:ext cx="10895178" cy="3000501"/>
          </a:xfrm>
          <a:prstGeom prst="rect">
            <a:avLst/>
          </a:prstGeom>
          <a:noFill/>
        </p:spPr>
        <p:txBody>
          <a:bodyPr wrap="square">
            <a:spAutoFit/>
          </a:bodyPr>
          <a:lstStyle/>
          <a:p>
            <a:pPr marL="0" indent="0">
              <a:lnSpc>
                <a:spcPct val="115000"/>
              </a:lnSpc>
              <a:spcAft>
                <a:spcPts val="1000"/>
              </a:spcAft>
              <a:buNone/>
            </a:pPr>
            <a:r>
              <a:rPr lang="fr-FR" sz="2400" dirty="0">
                <a:effectLst/>
                <a:ea typeface="Calibri" panose="020F0502020204030204" pitchFamily="34" charset="0"/>
              </a:rPr>
              <a:t>Ces mises à l’épreuve de Jésus sont les nôtres : tentations de consommation - séduction – domination.</a:t>
            </a:r>
          </a:p>
          <a:p>
            <a:pPr marL="0" indent="0">
              <a:lnSpc>
                <a:spcPct val="115000"/>
              </a:lnSpc>
              <a:spcAft>
                <a:spcPts val="1000"/>
              </a:spcAft>
              <a:buNone/>
            </a:pPr>
            <a:r>
              <a:rPr lang="fr-FR" sz="2400" dirty="0">
                <a:effectLst/>
                <a:ea typeface="Calibri" panose="020F0502020204030204" pitchFamily="34" charset="0"/>
              </a:rPr>
              <a:t>Choisir Dieu, c’est choisir le chemin de l’amour. Aimer, c’est inévitablement faire des choix. </a:t>
            </a:r>
          </a:p>
          <a:p>
            <a:pPr marL="0" indent="0">
              <a:lnSpc>
                <a:spcPct val="115000"/>
              </a:lnSpc>
              <a:spcAft>
                <a:spcPts val="1000"/>
              </a:spcAft>
              <a:buNone/>
            </a:pPr>
            <a:r>
              <a:rPr lang="fr-FR" sz="2400" dirty="0">
                <a:effectLst/>
                <a:ea typeface="Calibri" panose="020F0502020204030204" pitchFamily="34" charset="0"/>
              </a:rPr>
              <a:t>Des choix qui orientent toute notre conduite envers nos prochains et envers Dieu.</a:t>
            </a:r>
          </a:p>
          <a:p>
            <a:pPr marL="0" indent="0">
              <a:lnSpc>
                <a:spcPct val="115000"/>
              </a:lnSpc>
              <a:spcAft>
                <a:spcPts val="1000"/>
              </a:spcAft>
              <a:buNone/>
            </a:pPr>
            <a:r>
              <a:rPr lang="fr-FR" sz="2400" dirty="0">
                <a:effectLst/>
                <a:ea typeface="Calibri" panose="020F0502020204030204" pitchFamily="34" charset="0"/>
              </a:rPr>
              <a:t>Aimer, c’est devenir Fils de Dieu. </a:t>
            </a:r>
          </a:p>
        </p:txBody>
      </p:sp>
    </p:spTree>
    <p:extLst>
      <p:ext uri="{BB962C8B-B14F-4D97-AF65-F5344CB8AC3E}">
        <p14:creationId xmlns:p14="http://schemas.microsoft.com/office/powerpoint/2010/main" val="42284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F194095-83C4-CECA-BBE6-4C50B78D07B7}"/>
              </a:ext>
            </a:extLst>
          </p:cNvPr>
          <p:cNvSpPr txBox="1"/>
          <p:nvPr/>
        </p:nvSpPr>
        <p:spPr>
          <a:xfrm>
            <a:off x="3916039" y="5500250"/>
            <a:ext cx="8003357" cy="954107"/>
          </a:xfrm>
          <a:prstGeom prst="rect">
            <a:avLst/>
          </a:prstGeom>
          <a:noFill/>
        </p:spPr>
        <p:txBody>
          <a:bodyPr wrap="square" rtlCol="0">
            <a:spAutoFit/>
          </a:bodyPr>
          <a:lstStyle/>
          <a:p>
            <a:pPr algn="ctr"/>
            <a:r>
              <a:rPr lang="fr-FR" sz="2800" b="1" dirty="0">
                <a:latin typeface="Times New Roman"/>
                <a:ea typeface="Times New Roman"/>
                <a:cs typeface="Times New Roman"/>
                <a:sym typeface="Times New Roman"/>
              </a:rPr>
              <a:t>Réalisation Catéchèse Par la Parole</a:t>
            </a:r>
            <a:br>
              <a:rPr lang="fr-FR" sz="2800" b="1" dirty="0">
                <a:latin typeface="Times New Roman"/>
                <a:ea typeface="Times New Roman"/>
                <a:cs typeface="Times New Roman"/>
                <a:sym typeface="Times New Roman"/>
              </a:rPr>
            </a:br>
            <a:r>
              <a:rPr lang="fr-FR" sz="2800" b="1" dirty="0">
                <a:latin typeface="Times New Roman"/>
                <a:ea typeface="Times New Roman"/>
                <a:cs typeface="Times New Roman"/>
                <a:sym typeface="Times New Roman"/>
              </a:rPr>
              <a:t>Evangéliaire Grand Saint Martin Cologne</a:t>
            </a:r>
            <a:endParaRPr lang="fr-FR" sz="2800" dirty="0"/>
          </a:p>
        </p:txBody>
      </p:sp>
      <p:pic>
        <p:nvPicPr>
          <p:cNvPr id="3" name="Image 2">
            <a:extLst>
              <a:ext uri="{FF2B5EF4-FFF2-40B4-BE49-F238E27FC236}">
                <a16:creationId xmlns:a16="http://schemas.microsoft.com/office/drawing/2014/main" id="{17342101-2BC1-C75D-364B-D409C476DE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294" y="5193270"/>
            <a:ext cx="2502388" cy="1383455"/>
          </a:xfrm>
          <a:prstGeom prst="rect">
            <a:avLst/>
          </a:prstGeom>
        </p:spPr>
      </p:pic>
      <p:pic>
        <p:nvPicPr>
          <p:cNvPr id="2" name="Image 1" descr="Une image contenant texte, livre&#10;&#10;Description générée automatiquement">
            <a:extLst>
              <a:ext uri="{FF2B5EF4-FFF2-40B4-BE49-F238E27FC236}">
                <a16:creationId xmlns:a16="http://schemas.microsoft.com/office/drawing/2014/main" id="{A5988725-2DC4-D69E-F0DA-B68148DA0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8169"/>
            <a:ext cx="3190511" cy="5048984"/>
          </a:xfrm>
          <a:prstGeom prst="rect">
            <a:avLst/>
          </a:prstGeom>
        </p:spPr>
      </p:pic>
    </p:spTree>
    <p:extLst>
      <p:ext uri="{BB962C8B-B14F-4D97-AF65-F5344CB8AC3E}">
        <p14:creationId xmlns:p14="http://schemas.microsoft.com/office/powerpoint/2010/main" val="1118544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056226" y="156520"/>
            <a:ext cx="6367862" cy="122743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b="1" dirty="0">
              <a:solidFill>
                <a:schemeClr val="tx1"/>
              </a:solidFill>
            </a:endParaRPr>
          </a:p>
          <a:p>
            <a:r>
              <a:rPr lang="fr-FR" sz="2400" b="1" dirty="0">
                <a:solidFill>
                  <a:schemeClr val="tx1"/>
                </a:solidFill>
              </a:rPr>
              <a:t>Le désert est le lieu de l’épreuve et du silence </a:t>
            </a:r>
          </a:p>
          <a:p>
            <a:r>
              <a:rPr lang="fr-FR" sz="2400" b="1" dirty="0">
                <a:solidFill>
                  <a:schemeClr val="tx1"/>
                </a:solidFill>
              </a:rPr>
              <a:t>mais aussi le lieu de la rencontre, </a:t>
            </a:r>
          </a:p>
          <a:p>
            <a:r>
              <a:rPr lang="fr-FR" sz="2400" b="1" dirty="0">
                <a:solidFill>
                  <a:schemeClr val="tx1"/>
                </a:solidFill>
              </a:rPr>
              <a:t>de la manifestation de Dieu.</a:t>
            </a:r>
          </a:p>
          <a:p>
            <a:pPr algn="ctr"/>
            <a:endParaRPr lang="fr-FR" sz="2800" dirty="0">
              <a:solidFill>
                <a:schemeClr val="tx1"/>
              </a:solidFill>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192932" y="1581665"/>
            <a:ext cx="11636603" cy="187822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Le désert, c'est le lieu du retour sur soi. </a:t>
            </a:r>
          </a:p>
          <a:p>
            <a:r>
              <a:rPr lang="fr-FR" sz="2400" dirty="0">
                <a:solidFill>
                  <a:schemeClr val="tx1"/>
                </a:solidFill>
              </a:rPr>
              <a:t>"</a:t>
            </a:r>
            <a:r>
              <a:rPr lang="fr-FR" sz="2400" i="1" dirty="0">
                <a:solidFill>
                  <a:schemeClr val="tx1"/>
                </a:solidFill>
              </a:rPr>
              <a:t>Un espace inhospitalier, sauvage, où il y a plein de lignes de fuite mais pas de fuite possible, la personne qui y est doit faire un retour sur elle-même. Il n'y a pas d'autre issue que d'être confronté à soi, que de s'éprouver soi-même. »                        </a:t>
            </a:r>
            <a:r>
              <a:rPr lang="fr-FR" dirty="0">
                <a:solidFill>
                  <a:schemeClr val="tx1"/>
                </a:solidFill>
              </a:rPr>
              <a:t>D’après Dominique </a:t>
            </a:r>
            <a:r>
              <a:rPr lang="fr-FR" dirty="0" err="1">
                <a:solidFill>
                  <a:schemeClr val="tx1"/>
                </a:solidFill>
              </a:rPr>
              <a:t>Collin</a:t>
            </a:r>
            <a:endParaRPr lang="fr-FR" dirty="0">
              <a:solidFill>
                <a:schemeClr val="tx1"/>
              </a:solidFill>
            </a:endParaRPr>
          </a:p>
          <a:p>
            <a:pPr algn="ctr"/>
            <a:endParaRPr lang="fr-FR" dirty="0"/>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156506" y="3697024"/>
            <a:ext cx="11615364" cy="84202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i="1" dirty="0">
                <a:solidFill>
                  <a:schemeClr val="tx1"/>
                </a:solidFill>
              </a:rPr>
              <a:t>“</a:t>
            </a:r>
            <a:r>
              <a:rPr lang="fr-FR" sz="2400" dirty="0">
                <a:solidFill>
                  <a:schemeClr val="tx1"/>
                </a:solidFill>
              </a:rPr>
              <a:t>L’Esprit ne conduit pas forcément dans les endroits délicieux.”                     </a:t>
            </a:r>
            <a:r>
              <a:rPr lang="fr-FR" dirty="0">
                <a:solidFill>
                  <a:schemeClr val="tx1"/>
                </a:solidFill>
              </a:rPr>
              <a:t>Antoine </a:t>
            </a:r>
            <a:r>
              <a:rPr lang="fr-FR" dirty="0" err="1">
                <a:solidFill>
                  <a:schemeClr val="tx1"/>
                </a:solidFill>
              </a:rPr>
              <a:t>Nouis</a:t>
            </a:r>
            <a:endParaRPr lang="fr-FR" dirty="0">
              <a:solidFill>
                <a:schemeClr val="tx1"/>
              </a:solidFill>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180890" y="4752272"/>
            <a:ext cx="6870700" cy="1870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Il nous place face à l’essentiel : que faire de sa vie ? </a:t>
            </a:r>
            <a:br>
              <a:rPr lang="fr-FR" sz="2400" dirty="0">
                <a:solidFill>
                  <a:schemeClr val="tx1"/>
                </a:solidFill>
              </a:rPr>
            </a:br>
            <a:r>
              <a:rPr lang="fr-FR" sz="2400" dirty="0">
                <a:solidFill>
                  <a:schemeClr val="tx1"/>
                </a:solidFill>
              </a:rPr>
              <a:t>“Où est le but de notre vie, son sens véritable ? </a:t>
            </a:r>
          </a:p>
          <a:p>
            <a:r>
              <a:rPr lang="fr-FR" sz="2400" dirty="0">
                <a:solidFill>
                  <a:schemeClr val="tx1"/>
                </a:solidFill>
              </a:rPr>
              <a:t>En qui plaçons-nous notre vrai bonheur ?” </a:t>
            </a:r>
          </a:p>
          <a:p>
            <a:r>
              <a:rPr lang="fr-FR" dirty="0">
                <a:solidFill>
                  <a:schemeClr val="tx1"/>
                </a:solidFill>
              </a:rPr>
              <a:t>					Georges </a:t>
            </a:r>
            <a:r>
              <a:rPr lang="fr-FR" dirty="0" err="1">
                <a:solidFill>
                  <a:schemeClr val="tx1"/>
                </a:solidFill>
              </a:rPr>
              <a:t>Convert</a:t>
            </a:r>
            <a:endParaRPr lang="fr-FR" dirty="0">
              <a:solidFill>
                <a:schemeClr val="tx1"/>
              </a:solidFill>
            </a:endParaRPr>
          </a:p>
        </p:txBody>
      </p:sp>
      <p:sp>
        <p:nvSpPr>
          <p:cNvPr id="9" name="Rectangle 8"/>
          <p:cNvSpPr/>
          <p:nvPr/>
        </p:nvSpPr>
        <p:spPr>
          <a:xfrm>
            <a:off x="205946" y="107262"/>
            <a:ext cx="2652584" cy="646331"/>
          </a:xfrm>
          <a:prstGeom prst="rect">
            <a:avLst/>
          </a:prstGeom>
        </p:spPr>
        <p:txBody>
          <a:bodyPr wrap="square">
            <a:spAutoFit/>
          </a:bodyPr>
          <a:lstStyle/>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fut conduit </a:t>
            </a:r>
          </a:p>
          <a:p>
            <a:pPr lvl="0" eaLnBrk="0" fontAlgn="base" hangingPunct="0">
              <a:spcBef>
                <a:spcPct val="0"/>
              </a:spcBef>
              <a:spcAft>
                <a:spcPct val="0"/>
              </a:spcAft>
            </a:pPr>
            <a:r>
              <a:rPr lang="fr-FR" altLang="zh-CN" dirty="0">
                <a:solidFill>
                  <a:srgbClr val="FF0000"/>
                </a:solidFill>
                <a:latin typeface="Arial" pitchFamily="34" charset="0"/>
                <a:ea typeface="Times New Roman" pitchFamily="18" charset="0"/>
                <a:cs typeface="Arial" pitchFamily="34" charset="0"/>
              </a:rPr>
              <a:t>au désert par l’Esprit </a:t>
            </a:r>
          </a:p>
        </p:txBody>
      </p:sp>
      <p:sp>
        <p:nvSpPr>
          <p:cNvPr id="10" name="Rectangle : coins arrondis 2">
            <a:extLst>
              <a:ext uri="{FF2B5EF4-FFF2-40B4-BE49-F238E27FC236}">
                <a16:creationId xmlns:a16="http://schemas.microsoft.com/office/drawing/2014/main" id="{6B9CCBCF-3EA2-021B-6D36-ADFE937EC5CA}"/>
              </a:ext>
            </a:extLst>
          </p:cNvPr>
          <p:cNvSpPr/>
          <p:nvPr/>
        </p:nvSpPr>
        <p:spPr>
          <a:xfrm>
            <a:off x="7203977" y="4769708"/>
            <a:ext cx="4625558" cy="184527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Pour Paul, </a:t>
            </a:r>
          </a:p>
          <a:p>
            <a:r>
              <a:rPr lang="fr-FR" sz="2400" b="1" dirty="0">
                <a:solidFill>
                  <a:schemeClr val="tx1"/>
                </a:solidFill>
              </a:rPr>
              <a:t>c’est un temps de mise à part </a:t>
            </a:r>
          </a:p>
          <a:p>
            <a:r>
              <a:rPr lang="fr-FR" sz="2400" b="1" dirty="0">
                <a:solidFill>
                  <a:schemeClr val="tx1"/>
                </a:solidFill>
              </a:rPr>
              <a:t>pour une révélation, </a:t>
            </a:r>
          </a:p>
          <a:p>
            <a:r>
              <a:rPr lang="fr-FR" sz="2400" b="1" dirty="0">
                <a:solidFill>
                  <a:schemeClr val="tx1"/>
                </a:solidFill>
              </a:rPr>
              <a:t>celle de Jésus Fils de Dieu.</a:t>
            </a:r>
            <a:endParaRPr lang="fr-FR" sz="2800" dirty="0">
              <a:solidFill>
                <a:schemeClr val="tx1"/>
              </a:solidFill>
            </a:endParaRPr>
          </a:p>
        </p:txBody>
      </p:sp>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P spid="10"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2217</TotalTime>
  <Words>6100</Words>
  <Application>Microsoft Office PowerPoint</Application>
  <PresentationFormat>Grand écran</PresentationFormat>
  <Paragraphs>504</Paragraphs>
  <Slides>86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86</vt:i4>
      </vt:variant>
    </vt:vector>
  </HeadingPairs>
  <TitlesOfParts>
    <vt:vector size="91"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finale  Les tentations déclinées dans ce récit sont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PROPRIETAIRE</dc:creator>
  <cp:lastModifiedBy>odile theiller</cp:lastModifiedBy>
  <cp:revision>208</cp:revision>
  <dcterms:created xsi:type="dcterms:W3CDTF">2022-09-05T08:26:02Z</dcterms:created>
  <dcterms:modified xsi:type="dcterms:W3CDTF">2022-12-07T15:43:55Z</dcterms:modified>
</cp:coreProperties>
</file>