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sldIdLst>
    <p:sldId id="268" r:id="rId2"/>
    <p:sldId id="270" r:id="rId3"/>
    <p:sldId id="274" r:id="rId4"/>
    <p:sldId id="273" r:id="rId5"/>
    <p:sldId id="271" r:id="rId6"/>
    <p:sldId id="272" r:id="rId7"/>
    <p:sldId id="275" r:id="rId8"/>
    <p:sldId id="276" r:id="rId9"/>
    <p:sldId id="277" r:id="rId10"/>
    <p:sldId id="278" r:id="rId11"/>
    <p:sldId id="280" r:id="rId12"/>
    <p:sldId id="281" r:id="rId13"/>
    <p:sldId id="282" r:id="rId14"/>
    <p:sldId id="283" r:id="rId15"/>
    <p:sldId id="279"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257" r:id="rId44"/>
    <p:sldId id="258" r:id="rId45"/>
    <p:sldId id="342" r:id="rId46"/>
    <p:sldId id="344" r:id="rId47"/>
    <p:sldId id="259" r:id="rId48"/>
    <p:sldId id="352" r:id="rId49"/>
    <p:sldId id="353" r:id="rId50"/>
    <p:sldId id="354" r:id="rId51"/>
    <p:sldId id="355" r:id="rId52"/>
    <p:sldId id="356" r:id="rId53"/>
    <p:sldId id="357" r:id="rId54"/>
    <p:sldId id="358" r:id="rId55"/>
    <p:sldId id="359" r:id="rId56"/>
    <p:sldId id="360" r:id="rId57"/>
    <p:sldId id="362" r:id="rId58"/>
    <p:sldId id="363" r:id="rId59"/>
    <p:sldId id="361" r:id="rId60"/>
    <p:sldId id="311" r:id="rId61"/>
    <p:sldId id="324" r:id="rId62"/>
    <p:sldId id="325" r:id="rId63"/>
    <p:sldId id="326" r:id="rId64"/>
    <p:sldId id="327" r:id="rId65"/>
    <p:sldId id="328" r:id="rId66"/>
    <p:sldId id="329" r:id="rId67"/>
    <p:sldId id="337" r:id="rId68"/>
    <p:sldId id="338" r:id="rId69"/>
    <p:sldId id="323" r:id="rId70"/>
    <p:sldId id="330" r:id="rId71"/>
    <p:sldId id="339" r:id="rId72"/>
    <p:sldId id="332" r:id="rId73"/>
    <p:sldId id="340" r:id="rId74"/>
    <p:sldId id="334" r:id="rId75"/>
    <p:sldId id="333" r:id="rId76"/>
    <p:sldId id="335" r:id="rId77"/>
    <p:sldId id="336" r:id="rId78"/>
    <p:sldId id="331" r:id="rId79"/>
    <p:sldId id="316" r:id="rId80"/>
    <p:sldId id="317" r:id="rId81"/>
    <p:sldId id="318" r:id="rId82"/>
    <p:sldId id="319" r:id="rId83"/>
    <p:sldId id="320" r:id="rId84"/>
    <p:sldId id="312" r:id="rId85"/>
    <p:sldId id="313" r:id="rId86"/>
    <p:sldId id="314" r:id="rId87"/>
    <p:sldId id="315" r:id="rId88"/>
    <p:sldId id="322" r:id="rId89"/>
    <p:sldId id="345" r:id="rId90"/>
    <p:sldId id="346" r:id="rId91"/>
    <p:sldId id="347" r:id="rId92"/>
    <p:sldId id="348" r:id="rId93"/>
    <p:sldId id="349" r:id="rId94"/>
    <p:sldId id="350" r:id="rId95"/>
    <p:sldId id="351" r:id="rId96"/>
    <p:sldId id="341" r:id="rId97"/>
    <p:sldId id="266" r:id="rId98"/>
    <p:sldId id="267" r:id="rId99"/>
    <p:sldId id="364" r:id="rId100"/>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Times New Roman" charset="0"/>
        <a:ea typeface="ＭＳ Ｐゴシック" charset="0"/>
        <a:cs typeface="+mn-cs"/>
      </a:defRPr>
    </a:lvl1pPr>
    <a:lvl2pPr marL="457200" algn="l" rtl="0" fontAlgn="base">
      <a:spcBef>
        <a:spcPct val="0"/>
      </a:spcBef>
      <a:spcAft>
        <a:spcPct val="0"/>
      </a:spcAft>
      <a:defRPr kern="1200">
        <a:solidFill>
          <a:schemeClr val="tx1"/>
        </a:solidFill>
        <a:latin typeface="Times New Roman" charset="0"/>
        <a:ea typeface="ＭＳ Ｐゴシック" charset="0"/>
        <a:cs typeface="+mn-cs"/>
      </a:defRPr>
    </a:lvl2pPr>
    <a:lvl3pPr marL="914400" algn="l" rtl="0" fontAlgn="base">
      <a:spcBef>
        <a:spcPct val="0"/>
      </a:spcBef>
      <a:spcAft>
        <a:spcPct val="0"/>
      </a:spcAft>
      <a:defRPr kern="1200">
        <a:solidFill>
          <a:schemeClr val="tx1"/>
        </a:solidFill>
        <a:latin typeface="Times New Roman" charset="0"/>
        <a:ea typeface="ＭＳ Ｐゴシック" charset="0"/>
        <a:cs typeface="+mn-cs"/>
      </a:defRPr>
    </a:lvl3pPr>
    <a:lvl4pPr marL="1371600" algn="l" rtl="0" fontAlgn="base">
      <a:spcBef>
        <a:spcPct val="0"/>
      </a:spcBef>
      <a:spcAft>
        <a:spcPct val="0"/>
      </a:spcAft>
      <a:defRPr kern="1200">
        <a:solidFill>
          <a:schemeClr val="tx1"/>
        </a:solidFill>
        <a:latin typeface="Times New Roman" charset="0"/>
        <a:ea typeface="ＭＳ Ｐゴシック" charset="0"/>
        <a:cs typeface="+mn-cs"/>
      </a:defRPr>
    </a:lvl4pPr>
    <a:lvl5pPr marL="1828800" algn="l" rtl="0" fontAlgn="base">
      <a:spcBef>
        <a:spcPct val="0"/>
      </a:spcBef>
      <a:spcAft>
        <a:spcPct val="0"/>
      </a:spcAft>
      <a:defRPr kern="1200">
        <a:solidFill>
          <a:schemeClr val="tx1"/>
        </a:solidFill>
        <a:latin typeface="Times New Roman" charset="0"/>
        <a:ea typeface="ＭＳ Ｐゴシック" charset="0"/>
        <a:cs typeface="+mn-cs"/>
      </a:defRPr>
    </a:lvl5pPr>
    <a:lvl6pPr marL="2286000" algn="l" defTabSz="457200" rtl="0" eaLnBrk="1" latinLnBrk="0" hangingPunct="1">
      <a:defRPr kern="1200">
        <a:solidFill>
          <a:schemeClr val="tx1"/>
        </a:solidFill>
        <a:latin typeface="Times New Roman" charset="0"/>
        <a:ea typeface="ＭＳ Ｐゴシック" charset="0"/>
        <a:cs typeface="+mn-cs"/>
      </a:defRPr>
    </a:lvl6pPr>
    <a:lvl7pPr marL="2743200" algn="l" defTabSz="457200" rtl="0" eaLnBrk="1" latinLnBrk="0" hangingPunct="1">
      <a:defRPr kern="1200">
        <a:solidFill>
          <a:schemeClr val="tx1"/>
        </a:solidFill>
        <a:latin typeface="Times New Roman" charset="0"/>
        <a:ea typeface="ＭＳ Ｐゴシック" charset="0"/>
        <a:cs typeface="+mn-cs"/>
      </a:defRPr>
    </a:lvl7pPr>
    <a:lvl8pPr marL="3200400" algn="l" defTabSz="457200" rtl="0" eaLnBrk="1" latinLnBrk="0" hangingPunct="1">
      <a:defRPr kern="1200">
        <a:solidFill>
          <a:schemeClr val="tx1"/>
        </a:solidFill>
        <a:latin typeface="Times New Roman" charset="0"/>
        <a:ea typeface="ＭＳ Ｐゴシック" charset="0"/>
        <a:cs typeface="+mn-cs"/>
      </a:defRPr>
    </a:lvl8pPr>
    <a:lvl9pPr marL="3657600" algn="l" defTabSz="457200" rtl="0" eaLnBrk="1" latinLnBrk="0" hangingPunct="1">
      <a:defRPr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32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67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a:t>Fare clic per modificare stile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Fare clic per modificare lo stile del sottotitolo dello schema</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Fare clic per modificare stile</a:t>
            </a:r>
            <a:endParaRPr lang="en-US"/>
          </a:p>
        </p:txBody>
      </p:sp>
      <p:sp>
        <p:nvSpPr>
          <p:cNvPr id="3" name="Vertical Text Placeholder 2"/>
          <p:cNvSpPr>
            <a:spLocks noGrp="1"/>
          </p:cNvSpPr>
          <p:nvPr>
            <p:ph type="body" orient="vert" idx="1"/>
          </p:nvPr>
        </p:nvSpPr>
        <p:spPr/>
        <p:txBody>
          <a:bodyPr vert="eaVert"/>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5D180DC-BBC5-4B4F-B51D-C35CAC0EA943}" type="slidenum">
              <a:rPr lang="fr-FR"/>
              <a:pPr/>
              <a:t>‹N°›</a:t>
            </a:fld>
            <a:endParaRPr lang="fr-FR"/>
          </a:p>
        </p:txBody>
      </p:sp>
    </p:spTree>
    <p:extLst>
      <p:ext uri="{BB962C8B-B14F-4D97-AF65-F5344CB8AC3E}">
        <p14:creationId xmlns:p14="http://schemas.microsoft.com/office/powerpoint/2010/main" val="294949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a:t>Fare clic per modificare stile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3FB2877-EBBC-FA46-A089-FFB605359B6B}" type="slidenum">
              <a:rPr lang="fr-FR"/>
              <a:pPr/>
              <a:t>‹N°›</a:t>
            </a:fld>
            <a:endParaRPr lang="fr-FR"/>
          </a:p>
        </p:txBody>
      </p:sp>
    </p:spTree>
    <p:extLst>
      <p:ext uri="{BB962C8B-B14F-4D97-AF65-F5344CB8AC3E}">
        <p14:creationId xmlns:p14="http://schemas.microsoft.com/office/powerpoint/2010/main" val="142794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381000"/>
            <a:ext cx="7772400" cy="1143000"/>
          </a:xfrm>
        </p:spPr>
        <p:txBody>
          <a:bodyPr/>
          <a:lstStyle/>
          <a:p>
            <a:r>
              <a:rPr lang="fr-FR"/>
              <a:t>Fare clic per modificare stile</a:t>
            </a:r>
            <a:endParaRPr lang="it-IT"/>
          </a:p>
        </p:txBody>
      </p:sp>
      <p:sp>
        <p:nvSpPr>
          <p:cNvPr id="3" name="Segnaposto testo 2"/>
          <p:cNvSpPr>
            <a:spLocks noGrp="1"/>
          </p:cNvSpPr>
          <p:nvPr>
            <p:ph type="body" sz="half" idx="1"/>
          </p:nvPr>
        </p:nvSpPr>
        <p:spPr>
          <a:xfrm>
            <a:off x="685800" y="2057400"/>
            <a:ext cx="3810000" cy="4114800"/>
          </a:xfrm>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it-IT"/>
          </a:p>
        </p:txBody>
      </p:sp>
      <p:sp>
        <p:nvSpPr>
          <p:cNvPr id="4" name="Segnaposto contenuto 3"/>
          <p:cNvSpPr>
            <a:spLocks noGrp="1"/>
          </p:cNvSpPr>
          <p:nvPr>
            <p:ph sz="half" idx="2"/>
          </p:nvPr>
        </p:nvSpPr>
        <p:spPr>
          <a:xfrm>
            <a:off x="4648200" y="2057400"/>
            <a:ext cx="3810000" cy="4114800"/>
          </a:xfrm>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it-IT"/>
          </a:p>
        </p:txBody>
      </p:sp>
      <p:sp>
        <p:nvSpPr>
          <p:cNvPr id="5" name="Segnaposto data 4"/>
          <p:cNvSpPr>
            <a:spLocks noGrp="1"/>
          </p:cNvSpPr>
          <p:nvPr>
            <p:ph type="dt" sz="half" idx="10"/>
          </p:nvPr>
        </p:nvSpPr>
        <p:spPr>
          <a:xfrm>
            <a:off x="685800" y="6324600"/>
            <a:ext cx="1905000" cy="457200"/>
          </a:xfrm>
        </p:spPr>
        <p:txBody>
          <a:bodyPr/>
          <a:lstStyle>
            <a:lvl1pPr>
              <a:defRPr/>
            </a:lvl1pPr>
          </a:lstStyle>
          <a:p>
            <a:endParaRPr lang="fr-FR"/>
          </a:p>
        </p:txBody>
      </p:sp>
      <p:sp>
        <p:nvSpPr>
          <p:cNvPr id="6" name="Segnaposto piè di pagina 5"/>
          <p:cNvSpPr>
            <a:spLocks noGrp="1"/>
          </p:cNvSpPr>
          <p:nvPr>
            <p:ph type="ftr" sz="quarter" idx="11"/>
          </p:nvPr>
        </p:nvSpPr>
        <p:spPr>
          <a:xfrm>
            <a:off x="3124200" y="6324600"/>
            <a:ext cx="2895600" cy="457200"/>
          </a:xfrm>
        </p:spPr>
        <p:txBody>
          <a:bodyPr/>
          <a:lstStyle>
            <a:lvl1pPr>
              <a:defRPr/>
            </a:lvl1pPr>
          </a:lstStyle>
          <a:p>
            <a:endParaRPr lang="fr-FR"/>
          </a:p>
        </p:txBody>
      </p:sp>
      <p:sp>
        <p:nvSpPr>
          <p:cNvPr id="7" name="Segnaposto numero diapositiva 6"/>
          <p:cNvSpPr>
            <a:spLocks noGrp="1"/>
          </p:cNvSpPr>
          <p:nvPr>
            <p:ph type="sldNum" sz="quarter" idx="12"/>
          </p:nvPr>
        </p:nvSpPr>
        <p:spPr>
          <a:xfrm>
            <a:off x="6553200" y="6324600"/>
            <a:ext cx="1905000" cy="457200"/>
          </a:xfrm>
        </p:spPr>
        <p:txBody>
          <a:bodyPr/>
          <a:lstStyle>
            <a:lvl1pPr>
              <a:defRPr/>
            </a:lvl1pPr>
          </a:lstStyle>
          <a:p>
            <a:fld id="{69C6250D-DF8A-5644-8ABE-368081F754DC}" type="slidenum">
              <a:rPr lang="fr-FR"/>
              <a:pPr/>
              <a:t>‹N°›</a:t>
            </a:fld>
            <a:endParaRPr lang="fr-FR"/>
          </a:p>
        </p:txBody>
      </p:sp>
    </p:spTree>
    <p:extLst>
      <p:ext uri="{BB962C8B-B14F-4D97-AF65-F5344CB8AC3E}">
        <p14:creationId xmlns:p14="http://schemas.microsoft.com/office/powerpoint/2010/main" val="4217652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olo, contenuto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381000"/>
            <a:ext cx="7772400" cy="1143000"/>
          </a:xfrm>
        </p:spPr>
        <p:txBody>
          <a:bodyPr/>
          <a:lstStyle/>
          <a:p>
            <a:r>
              <a:rPr lang="fr-FR"/>
              <a:t>Fare clic per modificare stile</a:t>
            </a:r>
            <a:endParaRPr lang="it-IT"/>
          </a:p>
        </p:txBody>
      </p:sp>
      <p:sp>
        <p:nvSpPr>
          <p:cNvPr id="3" name="Segnaposto contenuto 2"/>
          <p:cNvSpPr>
            <a:spLocks noGrp="1"/>
          </p:cNvSpPr>
          <p:nvPr>
            <p:ph sz="half" idx="1"/>
          </p:nvPr>
        </p:nvSpPr>
        <p:spPr>
          <a:xfrm>
            <a:off x="685800" y="2057400"/>
            <a:ext cx="3810000" cy="4114800"/>
          </a:xfrm>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it-IT"/>
          </a:p>
        </p:txBody>
      </p:sp>
      <p:sp>
        <p:nvSpPr>
          <p:cNvPr id="4" name="Segnaposto testo 3"/>
          <p:cNvSpPr>
            <a:spLocks noGrp="1"/>
          </p:cNvSpPr>
          <p:nvPr>
            <p:ph type="body" sz="half" idx="2"/>
          </p:nvPr>
        </p:nvSpPr>
        <p:spPr>
          <a:xfrm>
            <a:off x="4648200" y="2057400"/>
            <a:ext cx="3810000" cy="4114800"/>
          </a:xfrm>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it-IT"/>
          </a:p>
        </p:txBody>
      </p:sp>
      <p:sp>
        <p:nvSpPr>
          <p:cNvPr id="5" name="Segnaposto data 4"/>
          <p:cNvSpPr>
            <a:spLocks noGrp="1"/>
          </p:cNvSpPr>
          <p:nvPr>
            <p:ph type="dt" sz="half" idx="10"/>
          </p:nvPr>
        </p:nvSpPr>
        <p:spPr>
          <a:xfrm>
            <a:off x="685800" y="6324600"/>
            <a:ext cx="1905000" cy="457200"/>
          </a:xfrm>
        </p:spPr>
        <p:txBody>
          <a:bodyPr/>
          <a:lstStyle>
            <a:lvl1pPr>
              <a:defRPr/>
            </a:lvl1pPr>
          </a:lstStyle>
          <a:p>
            <a:endParaRPr lang="fr-FR"/>
          </a:p>
        </p:txBody>
      </p:sp>
      <p:sp>
        <p:nvSpPr>
          <p:cNvPr id="6" name="Segnaposto piè di pagina 5"/>
          <p:cNvSpPr>
            <a:spLocks noGrp="1"/>
          </p:cNvSpPr>
          <p:nvPr>
            <p:ph type="ftr" sz="quarter" idx="11"/>
          </p:nvPr>
        </p:nvSpPr>
        <p:spPr>
          <a:xfrm>
            <a:off x="3124200" y="6324600"/>
            <a:ext cx="2895600" cy="457200"/>
          </a:xfrm>
        </p:spPr>
        <p:txBody>
          <a:bodyPr/>
          <a:lstStyle>
            <a:lvl1pPr>
              <a:defRPr/>
            </a:lvl1pPr>
          </a:lstStyle>
          <a:p>
            <a:endParaRPr lang="fr-FR"/>
          </a:p>
        </p:txBody>
      </p:sp>
      <p:sp>
        <p:nvSpPr>
          <p:cNvPr id="7" name="Segnaposto numero diapositiva 6"/>
          <p:cNvSpPr>
            <a:spLocks noGrp="1"/>
          </p:cNvSpPr>
          <p:nvPr>
            <p:ph type="sldNum" sz="quarter" idx="12"/>
          </p:nvPr>
        </p:nvSpPr>
        <p:spPr>
          <a:xfrm>
            <a:off x="6553200" y="6324600"/>
            <a:ext cx="1905000" cy="457200"/>
          </a:xfrm>
        </p:spPr>
        <p:txBody>
          <a:bodyPr/>
          <a:lstStyle>
            <a:lvl1pPr>
              <a:defRPr/>
            </a:lvl1pPr>
          </a:lstStyle>
          <a:p>
            <a:fld id="{97B029B7-DB9E-4F46-BBFC-6A82E65FE933}" type="slidenum">
              <a:rPr lang="fr-FR"/>
              <a:pPr/>
              <a:t>‹N°›</a:t>
            </a:fld>
            <a:endParaRPr lang="fr-FR"/>
          </a:p>
        </p:txBody>
      </p:sp>
    </p:spTree>
    <p:extLst>
      <p:ext uri="{BB962C8B-B14F-4D97-AF65-F5344CB8AC3E}">
        <p14:creationId xmlns:p14="http://schemas.microsoft.com/office/powerpoint/2010/main" val="3670183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381000"/>
            <a:ext cx="7772400" cy="1143000"/>
          </a:xfrm>
        </p:spPr>
        <p:txBody>
          <a:bodyPr/>
          <a:lstStyle/>
          <a:p>
            <a:r>
              <a:rPr lang="fr-FR"/>
              <a:t>Fare clic per modificare stile</a:t>
            </a:r>
            <a:endParaRPr lang="it-IT"/>
          </a:p>
        </p:txBody>
      </p:sp>
      <p:sp>
        <p:nvSpPr>
          <p:cNvPr id="3" name="Segnaposto testo 2"/>
          <p:cNvSpPr>
            <a:spLocks noGrp="1"/>
          </p:cNvSpPr>
          <p:nvPr>
            <p:ph type="body" sz="half" idx="1"/>
          </p:nvPr>
        </p:nvSpPr>
        <p:spPr>
          <a:xfrm>
            <a:off x="685800" y="2057400"/>
            <a:ext cx="3810000" cy="4114800"/>
          </a:xfrm>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it-IT"/>
          </a:p>
        </p:txBody>
      </p:sp>
      <p:sp>
        <p:nvSpPr>
          <p:cNvPr id="4" name="Segnaposto contenuto 3"/>
          <p:cNvSpPr>
            <a:spLocks noGrp="1"/>
          </p:cNvSpPr>
          <p:nvPr>
            <p:ph sz="quarter" idx="2"/>
          </p:nvPr>
        </p:nvSpPr>
        <p:spPr>
          <a:xfrm>
            <a:off x="4648200" y="2057400"/>
            <a:ext cx="3810000" cy="1981200"/>
          </a:xfrm>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it-IT"/>
          </a:p>
        </p:txBody>
      </p:sp>
      <p:sp>
        <p:nvSpPr>
          <p:cNvPr id="5" name="Segnaposto contenuto 4"/>
          <p:cNvSpPr>
            <a:spLocks noGrp="1"/>
          </p:cNvSpPr>
          <p:nvPr>
            <p:ph sz="quarter" idx="3"/>
          </p:nvPr>
        </p:nvSpPr>
        <p:spPr>
          <a:xfrm>
            <a:off x="4648200" y="4191000"/>
            <a:ext cx="3810000" cy="1981200"/>
          </a:xfrm>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it-IT"/>
          </a:p>
        </p:txBody>
      </p:sp>
      <p:sp>
        <p:nvSpPr>
          <p:cNvPr id="6" name="Segnaposto data 5"/>
          <p:cNvSpPr>
            <a:spLocks noGrp="1"/>
          </p:cNvSpPr>
          <p:nvPr>
            <p:ph type="dt" sz="half" idx="10"/>
          </p:nvPr>
        </p:nvSpPr>
        <p:spPr>
          <a:xfrm>
            <a:off x="685800" y="6324600"/>
            <a:ext cx="1905000" cy="457200"/>
          </a:xfrm>
        </p:spPr>
        <p:txBody>
          <a:bodyPr/>
          <a:lstStyle>
            <a:lvl1pPr>
              <a:defRPr/>
            </a:lvl1pPr>
          </a:lstStyle>
          <a:p>
            <a:endParaRPr lang="fr-FR"/>
          </a:p>
        </p:txBody>
      </p:sp>
      <p:sp>
        <p:nvSpPr>
          <p:cNvPr id="7" name="Segnaposto piè di pagina 6"/>
          <p:cNvSpPr>
            <a:spLocks noGrp="1"/>
          </p:cNvSpPr>
          <p:nvPr>
            <p:ph type="ftr" sz="quarter" idx="11"/>
          </p:nvPr>
        </p:nvSpPr>
        <p:spPr>
          <a:xfrm>
            <a:off x="3124200" y="6324600"/>
            <a:ext cx="2895600" cy="457200"/>
          </a:xfrm>
        </p:spPr>
        <p:txBody>
          <a:bodyPr/>
          <a:lstStyle>
            <a:lvl1pPr>
              <a:defRPr/>
            </a:lvl1pPr>
          </a:lstStyle>
          <a:p>
            <a:endParaRPr lang="fr-FR"/>
          </a:p>
        </p:txBody>
      </p:sp>
      <p:sp>
        <p:nvSpPr>
          <p:cNvPr id="8" name="Segnaposto numero diapositiva 7"/>
          <p:cNvSpPr>
            <a:spLocks noGrp="1"/>
          </p:cNvSpPr>
          <p:nvPr>
            <p:ph type="sldNum" sz="quarter" idx="12"/>
          </p:nvPr>
        </p:nvSpPr>
        <p:spPr>
          <a:xfrm>
            <a:off x="6553200" y="6324600"/>
            <a:ext cx="1905000" cy="457200"/>
          </a:xfrm>
        </p:spPr>
        <p:txBody>
          <a:bodyPr/>
          <a:lstStyle>
            <a:lvl1pPr>
              <a:defRPr/>
            </a:lvl1pPr>
          </a:lstStyle>
          <a:p>
            <a:fld id="{AEE9C331-1B79-1341-A864-9038D7A79B93}" type="slidenum">
              <a:rPr lang="fr-FR"/>
              <a:pPr/>
              <a:t>‹N°›</a:t>
            </a:fld>
            <a:endParaRPr lang="fr-FR"/>
          </a:p>
        </p:txBody>
      </p:sp>
    </p:spTree>
    <p:extLst>
      <p:ext uri="{BB962C8B-B14F-4D97-AF65-F5344CB8AC3E}">
        <p14:creationId xmlns:p14="http://schemas.microsoft.com/office/powerpoint/2010/main" val="580062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Fare clic per modificare stile</a:t>
            </a:r>
            <a:endParaRPr lang="en-US"/>
          </a:p>
        </p:txBody>
      </p:sp>
      <p:sp>
        <p:nvSpPr>
          <p:cNvPr id="3" name="Content Placeholder 2"/>
          <p:cNvSpPr>
            <a:spLocks noGrp="1"/>
          </p:cNvSpPr>
          <p:nvPr>
            <p:ph idx="1"/>
          </p:nvPr>
        </p:nvSpPr>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DD1F4D3-E06B-F14A-8BDB-0C1A5691931C}" type="slidenum">
              <a:rPr lang="fr-FR"/>
              <a:pPr/>
              <a:t>‹N°›</a:t>
            </a:fld>
            <a:endParaRPr lang="fr-FR"/>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a:t>Fare clic per modificare stile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Fare clic per modificare gli stili del testo dello schema</a:t>
            </a: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246662-CDC0-F245-905E-2F6068FDE89E}" type="slidenum">
              <a:rPr lang="fr-FR"/>
              <a:pPr/>
              <a:t>‹N°›</a:t>
            </a:fld>
            <a:endParaRPr lang="fr-FR"/>
          </a:p>
        </p:txBody>
      </p:sp>
    </p:spTree>
    <p:extLst>
      <p:ext uri="{BB962C8B-B14F-4D97-AF65-F5344CB8AC3E}">
        <p14:creationId xmlns:p14="http://schemas.microsoft.com/office/powerpoint/2010/main" val="179895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Fare clic per modificare stile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EC7566F-8D32-D546-B1FB-4CDEFDD78FCF}" type="slidenum">
              <a:rPr lang="fr-FR"/>
              <a:pPr/>
              <a:t>‹N°›</a:t>
            </a:fld>
            <a:endParaRPr lang="fr-FR"/>
          </a:p>
        </p:txBody>
      </p:sp>
    </p:spTree>
    <p:extLst>
      <p:ext uri="{BB962C8B-B14F-4D97-AF65-F5344CB8AC3E}">
        <p14:creationId xmlns:p14="http://schemas.microsoft.com/office/powerpoint/2010/main" val="103430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Fare clic per modificare stile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Fare clic per modificare gli stili del testo dello schema</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Fare clic per modificare gli stili del testo dello schema</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a:p>
        </p:txBody>
      </p:sp>
      <p:sp>
        <p:nvSpPr>
          <p:cNvPr id="7" name="Date Placeholder 6"/>
          <p:cNvSpPr>
            <a:spLocks noGrp="1"/>
          </p:cNvSpPr>
          <p:nvPr>
            <p:ph type="dt" sz="half" idx="10"/>
          </p:nvPr>
        </p:nvSpPr>
        <p:spPr/>
        <p:txBody>
          <a:bodyPr/>
          <a:lstStyle/>
          <a:p>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50A68A5-CEA1-9E49-80C4-017806878E24}" type="slidenum">
              <a:rPr lang="fr-FR"/>
              <a:pPr/>
              <a:t>‹N°›</a:t>
            </a:fld>
            <a:endParaRPr lang="fr-FR"/>
          </a:p>
        </p:txBody>
      </p:sp>
    </p:spTree>
    <p:extLst>
      <p:ext uri="{BB962C8B-B14F-4D97-AF65-F5344CB8AC3E}">
        <p14:creationId xmlns:p14="http://schemas.microsoft.com/office/powerpoint/2010/main" val="141794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Fare clic per modificare stile</a:t>
            </a:r>
            <a:endParaRPr lang="en-US"/>
          </a:p>
        </p:txBody>
      </p:sp>
      <p:sp>
        <p:nvSpPr>
          <p:cNvPr id="3" name="Date Placeholder 2"/>
          <p:cNvSpPr>
            <a:spLocks noGrp="1"/>
          </p:cNvSpPr>
          <p:nvPr>
            <p:ph type="dt" sz="half" idx="10"/>
          </p:nvPr>
        </p:nvSpPr>
        <p:spPr/>
        <p:txBody>
          <a:bodyPr/>
          <a:lstStyle/>
          <a:p>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6E12F20-9544-C64B-B62A-2765F6099479}" type="slidenum">
              <a:rPr lang="fr-FR"/>
              <a:pPr/>
              <a:t>‹N°›</a:t>
            </a:fld>
            <a:endParaRPr lang="fr-FR"/>
          </a:p>
        </p:txBody>
      </p:sp>
    </p:spTree>
    <p:extLst>
      <p:ext uri="{BB962C8B-B14F-4D97-AF65-F5344CB8AC3E}">
        <p14:creationId xmlns:p14="http://schemas.microsoft.com/office/powerpoint/2010/main" val="6560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0CA4F34-4EB9-FA42-AFA9-CF384602C3D4}" type="slidenum">
              <a:rPr lang="fr-FR"/>
              <a:pPr/>
              <a:t>‹N°›</a:t>
            </a:fld>
            <a:endParaRPr lang="fr-FR"/>
          </a:p>
        </p:txBody>
      </p:sp>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a:t>Fare clic per modificare stile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Fare clic per modificare gli stili del testo dello schema</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C030ADD-E5E6-C34D-AC94-823704A6C1A7}" type="slidenum">
              <a:rPr lang="fr-FR"/>
              <a:pPr/>
              <a:t>‹N°›</a:t>
            </a:fld>
            <a:endParaRPr lang="fr-FR"/>
          </a:p>
        </p:txBody>
      </p:sp>
    </p:spTree>
    <p:extLst>
      <p:ext uri="{BB962C8B-B14F-4D97-AF65-F5344CB8AC3E}">
        <p14:creationId xmlns:p14="http://schemas.microsoft.com/office/powerpoint/2010/main" val="273011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a:t>Fare clic per modificare stile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Trascinare l'immagine su un segnaposto o fare clic sull'icona per aggiungerla</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Fare clic per modificare gli stili del testo dello schema</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49994C7-3D1F-8148-8003-CADE325450A0}" type="slidenum">
              <a:rPr lang="fr-FR"/>
              <a:pPr/>
              <a:t>‹N°›</a:t>
            </a:fld>
            <a:endParaRPr lang="fr-FR"/>
          </a:p>
        </p:txBody>
      </p:sp>
    </p:spTree>
    <p:extLst>
      <p:ext uri="{BB962C8B-B14F-4D97-AF65-F5344CB8AC3E}">
        <p14:creationId xmlns:p14="http://schemas.microsoft.com/office/powerpoint/2010/main" val="50657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Fare clic per modificare stile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A5854-1673-B547-A9B1-6120D023ABC4}" type="slidenum">
              <a:rPr lang="fr-FR"/>
              <a:pPr/>
              <a:t>‹N°›</a:t>
            </a:fld>
            <a:endParaRPr lang="fr-FR"/>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catechese-par-la-parole.catholique.fr/2022-collection-15-revenir#bienvenu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hyperlink" Target="https://www.catechese-par-la-parole.catholique.fr/2022-collection-15-revenir#fiches-pedagogiques"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7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6.jp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7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7.jpg"/><Relationship Id="rId1" Type="http://schemas.openxmlformats.org/officeDocument/2006/relationships/slideLayout" Target="../slideLayouts/slideLayout4.xml"/><Relationship Id="rId5" Type="http://schemas.openxmlformats.org/officeDocument/2006/relationships/image" Target="../media/image39.jpg"/><Relationship Id="rId4" Type="http://schemas.openxmlformats.org/officeDocument/2006/relationships/image" Target="../media/image38.jpg"/></Relationships>
</file>

<file path=ppt/slides/_rels/slide7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xml"/><Relationship Id="rId6" Type="http://schemas.openxmlformats.org/officeDocument/2006/relationships/image" Target="../media/image36.jpg"/><Relationship Id="rId5" Type="http://schemas.openxmlformats.org/officeDocument/2006/relationships/image" Target="../media/image34.jpg"/><Relationship Id="rId4" Type="http://schemas.openxmlformats.org/officeDocument/2006/relationships/image" Target="../media/image33.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1.jp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jp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9512" y="386346"/>
            <a:ext cx="4824536" cy="3240360"/>
          </a:xfrm>
        </p:spPr>
        <p:txBody>
          <a:bodyPr>
            <a:normAutofit/>
          </a:bodyPr>
          <a:lstStyle/>
          <a:p>
            <a:r>
              <a:rPr lang="it-IT" sz="2400" b="1" dirty="0"/>
              <a:t>MODULE “REVENIR”</a:t>
            </a:r>
            <a:br>
              <a:rPr lang="it-IT" sz="2400" b="1" dirty="0"/>
            </a:br>
            <a:r>
              <a:rPr lang="it-IT" sz="2400" b="1" dirty="0"/>
              <a:t>Luc 15 La parabole de la miséricorde </a:t>
            </a:r>
            <a:r>
              <a:rPr lang="it-IT" sz="2000" b="1" dirty="0"/>
              <a:t>Brebis perdue – Pièce perdue - Fils prodigue </a:t>
            </a:r>
            <a:br>
              <a:rPr lang="it-IT" sz="2400" b="1" dirty="0"/>
            </a:br>
            <a:r>
              <a:rPr lang="it-IT" sz="2400" b="1" dirty="0"/>
              <a:t>Collection Porte Parole</a:t>
            </a:r>
            <a:br>
              <a:rPr lang="it-IT" b="1" dirty="0"/>
            </a:br>
            <a:r>
              <a:rPr lang="it-IT" sz="2400" b="1" dirty="0">
                <a:hlinkClick r:id="rId2"/>
              </a:rPr>
              <a:t>Module Revenir en ligne</a:t>
            </a:r>
            <a:endParaRPr lang="it-IT" sz="2400" b="1" dirty="0"/>
          </a:p>
        </p:txBody>
      </p:sp>
      <p:pic>
        <p:nvPicPr>
          <p:cNvPr id="6" name="Image 5" descr="Une image contenant art, peinture, dessin, illustration&#10;&#10;Description générée automatiquement">
            <a:extLst>
              <a:ext uri="{FF2B5EF4-FFF2-40B4-BE49-F238E27FC236}">
                <a16:creationId xmlns:a16="http://schemas.microsoft.com/office/drawing/2014/main" id="{0C0AF3AD-60F9-6E02-50F4-47E40906B03E}"/>
              </a:ext>
            </a:extLst>
          </p:cNvPr>
          <p:cNvPicPr>
            <a:picLocks noChangeAspect="1"/>
          </p:cNvPicPr>
          <p:nvPr/>
        </p:nvPicPr>
        <p:blipFill>
          <a:blip r:embed="rId3"/>
          <a:stretch>
            <a:fillRect/>
          </a:stretch>
        </p:blipFill>
        <p:spPr>
          <a:xfrm>
            <a:off x="5436096" y="533898"/>
            <a:ext cx="3240360" cy="2945256"/>
          </a:xfrm>
          <a:prstGeom prst="rect">
            <a:avLst/>
          </a:prstGeom>
        </p:spPr>
      </p:pic>
      <p:sp>
        <p:nvSpPr>
          <p:cNvPr id="7" name="ZoneTexte 6">
            <a:extLst>
              <a:ext uri="{FF2B5EF4-FFF2-40B4-BE49-F238E27FC236}">
                <a16:creationId xmlns:a16="http://schemas.microsoft.com/office/drawing/2014/main" id="{63DC8E24-8348-F557-E32B-455E06542202}"/>
              </a:ext>
            </a:extLst>
          </p:cNvPr>
          <p:cNvSpPr txBox="1"/>
          <p:nvPr/>
        </p:nvSpPr>
        <p:spPr>
          <a:xfrm>
            <a:off x="827584" y="3626706"/>
            <a:ext cx="4752528" cy="3139321"/>
          </a:xfrm>
          <a:prstGeom prst="rect">
            <a:avLst/>
          </a:prstGeom>
          <a:noFill/>
        </p:spPr>
        <p:txBody>
          <a:bodyPr wrap="square" rtlCol="0">
            <a:spAutoFit/>
          </a:bodyPr>
          <a:lstStyle/>
          <a:p>
            <a:r>
              <a:rPr lang="fr-FR" dirty="0"/>
              <a:t>Contenu du diaporama</a:t>
            </a:r>
            <a:br>
              <a:rPr lang="fr-FR" dirty="0"/>
            </a:br>
            <a:r>
              <a:rPr lang="fr-FR" dirty="0"/>
              <a:t>Diapos 5 à 10 Contexte du récit</a:t>
            </a:r>
            <a:br>
              <a:rPr lang="fr-FR" dirty="0"/>
            </a:br>
            <a:r>
              <a:rPr lang="fr-FR" dirty="0"/>
              <a:t>Diapos 14 à 22 Questions </a:t>
            </a:r>
            <a:br>
              <a:rPr lang="fr-FR" dirty="0"/>
            </a:br>
            <a:r>
              <a:rPr lang="fr-FR" dirty="0"/>
              <a:t>Diapos 23 à 31 Rapprochements </a:t>
            </a:r>
            <a:br>
              <a:rPr lang="fr-FR" dirty="0"/>
            </a:br>
            <a:r>
              <a:rPr lang="fr-FR" dirty="0"/>
              <a:t>Diapos 32 à 42 Lecture chrétienne </a:t>
            </a:r>
            <a:br>
              <a:rPr lang="fr-FR" dirty="0"/>
            </a:br>
            <a:r>
              <a:rPr lang="fr-FR" dirty="0"/>
              <a:t>Diapos 43 à 59 Lecture du vitrail de Sens </a:t>
            </a:r>
            <a:br>
              <a:rPr lang="fr-FR" dirty="0"/>
            </a:br>
            <a:r>
              <a:rPr lang="fr-FR" dirty="0"/>
              <a:t>Diapos 60 à 68 Figure du Père </a:t>
            </a:r>
            <a:br>
              <a:rPr lang="fr-FR" dirty="0"/>
            </a:br>
            <a:r>
              <a:rPr lang="fr-FR" dirty="0"/>
              <a:t>Diapos 69 à 73 Les symboles : jaune - arches </a:t>
            </a:r>
            <a:br>
              <a:rPr lang="fr-FR" dirty="0"/>
            </a:br>
            <a:r>
              <a:rPr lang="fr-FR" dirty="0"/>
              <a:t>Diapos 74 à 77 Sacrements </a:t>
            </a:r>
            <a:br>
              <a:rPr lang="fr-FR" dirty="0"/>
            </a:br>
            <a:r>
              <a:rPr lang="fr-FR" dirty="0"/>
              <a:t>Diapos 78 à 88 Jésus et le vitrail </a:t>
            </a:r>
            <a:br>
              <a:rPr lang="fr-FR" dirty="0"/>
            </a:br>
            <a:r>
              <a:rPr lang="fr-FR" dirty="0"/>
              <a:t>Diapos 89 à 98 Lecture méditative</a:t>
            </a:r>
          </a:p>
        </p:txBody>
      </p:sp>
    </p:spTree>
    <p:extLst>
      <p:ext uri="{BB962C8B-B14F-4D97-AF65-F5344CB8AC3E}">
        <p14:creationId xmlns:p14="http://schemas.microsoft.com/office/powerpoint/2010/main" val="210992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Le genre littéraire</a:t>
            </a:r>
          </a:p>
        </p:txBody>
      </p:sp>
      <p:sp>
        <p:nvSpPr>
          <p:cNvPr id="3" name="Segnaposto contenuto 2"/>
          <p:cNvSpPr>
            <a:spLocks noGrp="1"/>
          </p:cNvSpPr>
          <p:nvPr>
            <p:ph sz="half" idx="1"/>
          </p:nvPr>
        </p:nvSpPr>
        <p:spPr/>
        <p:txBody>
          <a:bodyPr>
            <a:normAutofit fontScale="70000" lnSpcReduction="20000"/>
          </a:bodyPr>
          <a:lstStyle/>
          <a:p>
            <a:pPr marL="0" indent="0" algn="ctr">
              <a:buNone/>
            </a:pPr>
            <a:r>
              <a:rPr lang="it-IT" b="1">
                <a:solidFill>
                  <a:srgbClr val="FFFF00"/>
                </a:solidFill>
              </a:rPr>
              <a:t>Qu'est-ce qu'une parabole ?</a:t>
            </a:r>
            <a:endParaRPr lang="it-IT">
              <a:solidFill>
                <a:srgbClr val="FFFF00"/>
              </a:solidFill>
            </a:endParaRPr>
          </a:p>
          <a:p>
            <a:pPr marL="0" indent="0">
              <a:buNone/>
            </a:pPr>
            <a:r>
              <a:rPr lang="it-IT" i="1"/>
              <a:t>La parabole s'offre donc, dans l'évangile, comme une parole figurative dont le sens doit être cherché au-delà d'elle. Elle se signale comme un discours dont la portée dépasse le sens immédiatement saisissable. Par excellence, la parabole est un langage qui dit plus qu'il ne dit Elle n'a pas sa fin en elle-même, et ne s'épuise pas dans le goût de raconter. Son nom même inscrit en elle un pouvoir de suggérer, au-delà d'elle, une vérité qui est mystère. [...]</a:t>
            </a:r>
            <a:endParaRPr lang="it-IT"/>
          </a:p>
        </p:txBody>
      </p:sp>
      <p:sp>
        <p:nvSpPr>
          <p:cNvPr id="4" name="Segnaposto contenuto 3"/>
          <p:cNvSpPr>
            <a:spLocks noGrp="1"/>
          </p:cNvSpPr>
          <p:nvPr>
            <p:ph sz="half" idx="2"/>
          </p:nvPr>
        </p:nvSpPr>
        <p:spPr>
          <a:xfrm>
            <a:off x="4648200" y="1600201"/>
            <a:ext cx="4038600" cy="4277072"/>
          </a:xfrm>
        </p:spPr>
        <p:txBody>
          <a:bodyPr>
            <a:normAutofit fontScale="70000" lnSpcReduction="20000"/>
          </a:bodyPr>
          <a:lstStyle/>
          <a:p>
            <a:pPr marL="0" indent="0">
              <a:buNone/>
            </a:pPr>
            <a:r>
              <a:rPr lang="it-IT" i="1" dirty="0"/>
              <a:t>On comprend aussi pourquoi cette forme de discours a fait fortune dans le langage religieux. Deux raisons l'y prédestinaient. D'une part, elle invite l'interlocuteur à une démarche d'interrogation personnelle. D'autre part, elle fait fond sur la conscience d'une impossibilité de dire Dieu dans l'immédiat été. Dans la ligne de la foi d'Israël, la parole figurative reçoit sa légitimité de l'incapacité où se trouve l'humain à représenter Dieu.</a:t>
            </a:r>
            <a:endParaRPr lang="it-IT" dirty="0"/>
          </a:p>
          <a:p>
            <a:pPr marL="0" indent="0">
              <a:buNone/>
            </a:pPr>
            <a:endParaRPr lang="it-IT" i="1" dirty="0"/>
          </a:p>
          <a:p>
            <a:pPr marL="0" indent="0" algn="r">
              <a:buNone/>
            </a:pPr>
            <a:endParaRPr lang="it-IT" sz="2300" i="1" dirty="0"/>
          </a:p>
          <a:p>
            <a:pPr marL="0" indent="0" algn="r">
              <a:buNone/>
            </a:pPr>
            <a:r>
              <a:rPr lang="it-IT" sz="2300" i="1" dirty="0"/>
              <a:t>Daniel Marguerat, « </a:t>
            </a:r>
            <a:r>
              <a:rPr lang="it-IT" sz="2300" dirty="0"/>
              <a:t>Parabole </a:t>
            </a:r>
            <a:r>
              <a:rPr lang="it-IT" sz="2300" i="1" dirty="0"/>
              <a:t>», </a:t>
            </a:r>
          </a:p>
          <a:p>
            <a:pPr marL="0" indent="0" algn="r">
              <a:buNone/>
            </a:pPr>
            <a:r>
              <a:rPr lang="it-IT" sz="2300" i="1" dirty="0"/>
              <a:t>Cahiers </a:t>
            </a:r>
            <a:r>
              <a:rPr lang="fr-FR" sz="2300" i="1" dirty="0"/>
              <a:t>Evangile n° 75, pages 10 et 12</a:t>
            </a:r>
            <a:endParaRPr lang="fr-FR" sz="2300" dirty="0"/>
          </a:p>
        </p:txBody>
      </p:sp>
    </p:spTree>
    <p:extLst>
      <p:ext uri="{BB962C8B-B14F-4D97-AF65-F5344CB8AC3E}">
        <p14:creationId xmlns:p14="http://schemas.microsoft.com/office/powerpoint/2010/main" val="318044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Le texte de l’enfant prodigue (luc, chapitre 15)</a:t>
            </a:r>
          </a:p>
        </p:txBody>
      </p:sp>
      <p:sp>
        <p:nvSpPr>
          <p:cNvPr id="3" name="Segnaposto testo 2"/>
          <p:cNvSpPr>
            <a:spLocks noGrp="1"/>
          </p:cNvSpPr>
          <p:nvPr>
            <p:ph type="body" idx="1"/>
          </p:nvPr>
        </p:nvSpPr>
        <p:spPr/>
        <p:txBody>
          <a:bodyPr/>
          <a:lstStyle/>
          <a:p>
            <a:r>
              <a:rPr lang="it-IT"/>
              <a:t>Module “Revenir”</a:t>
            </a:r>
          </a:p>
        </p:txBody>
      </p:sp>
    </p:spTree>
    <p:extLst>
      <p:ext uri="{BB962C8B-B14F-4D97-AF65-F5344CB8AC3E}">
        <p14:creationId xmlns:p14="http://schemas.microsoft.com/office/powerpoint/2010/main" val="365562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revenir 17.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76200"/>
            <a:ext cx="6858000" cy="6684264"/>
          </a:xfrm>
          <a:prstGeom prst="rect">
            <a:avLst/>
          </a:prstGeom>
        </p:spPr>
      </p:pic>
    </p:spTree>
    <p:extLst>
      <p:ext uri="{BB962C8B-B14F-4D97-AF65-F5344CB8AC3E}">
        <p14:creationId xmlns:p14="http://schemas.microsoft.com/office/powerpoint/2010/main" val="128412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revenir 18.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76200"/>
            <a:ext cx="6858000" cy="6684264"/>
          </a:xfrm>
          <a:prstGeom prst="rect">
            <a:avLst/>
          </a:prstGeom>
        </p:spPr>
      </p:pic>
    </p:spTree>
    <p:extLst>
      <p:ext uri="{BB962C8B-B14F-4D97-AF65-F5344CB8AC3E}">
        <p14:creationId xmlns:p14="http://schemas.microsoft.com/office/powerpoint/2010/main" val="426486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a:t>Le questionnement sur ce texte de l’enfant prodigue (luc, 15)</a:t>
            </a:r>
          </a:p>
        </p:txBody>
      </p:sp>
      <p:sp>
        <p:nvSpPr>
          <p:cNvPr id="3" name="Segnaposto testo 2"/>
          <p:cNvSpPr>
            <a:spLocks noGrp="1"/>
          </p:cNvSpPr>
          <p:nvPr>
            <p:ph type="body" idx="1"/>
          </p:nvPr>
        </p:nvSpPr>
        <p:spPr/>
        <p:txBody>
          <a:bodyPr/>
          <a:lstStyle/>
          <a:p>
            <a:r>
              <a:rPr lang="it-IT"/>
              <a:t>Module “Revenir”</a:t>
            </a:r>
          </a:p>
        </p:txBody>
      </p:sp>
    </p:spTree>
    <p:extLst>
      <p:ext uri="{BB962C8B-B14F-4D97-AF65-F5344CB8AC3E}">
        <p14:creationId xmlns:p14="http://schemas.microsoft.com/office/powerpoint/2010/main" val="22582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Une traduction ambigüe</a:t>
            </a:r>
          </a:p>
        </p:txBody>
      </p:sp>
      <p:sp>
        <p:nvSpPr>
          <p:cNvPr id="3" name="Segnaposto contenuto 2"/>
          <p:cNvSpPr>
            <a:spLocks noGrp="1"/>
          </p:cNvSpPr>
          <p:nvPr>
            <p:ph sz="half" idx="1"/>
          </p:nvPr>
        </p:nvSpPr>
        <p:spPr/>
        <p:txBody>
          <a:bodyPr>
            <a:normAutofit fontScale="70000" lnSpcReduction="20000"/>
          </a:bodyPr>
          <a:lstStyle/>
          <a:p>
            <a:pPr marL="0" indent="0">
              <a:buNone/>
            </a:pPr>
            <a:r>
              <a:rPr lang="it-IT" u="sng">
                <a:solidFill>
                  <a:srgbClr val="FFFF00"/>
                </a:solidFill>
              </a:rPr>
              <a:t>Traductions de l'expression «part d'héritage »</a:t>
            </a:r>
          </a:p>
          <a:p>
            <a:r>
              <a:rPr lang="it-IT" i="1"/>
              <a:t>La traduction liturgique dit en Luc 15, 12 : « </a:t>
            </a:r>
            <a:r>
              <a:rPr lang="it-IT"/>
              <a:t>Père, donne moi la part d'héritage qui me revient. Et le père fit le partage de ses biens ».</a:t>
            </a:r>
          </a:p>
          <a:p>
            <a:r>
              <a:rPr lang="it-IT" i="1"/>
              <a:t>La traduction du Nouveau Testament interlineaire grec/français propose </a:t>
            </a:r>
            <a:r>
              <a:rPr lang="it-IT">
                <a:solidFill>
                  <a:srgbClr val="FFFF00"/>
                </a:solidFill>
              </a:rPr>
              <a:t>ousios</a:t>
            </a:r>
            <a:r>
              <a:rPr lang="it-IT"/>
              <a:t> : </a:t>
            </a:r>
            <a:r>
              <a:rPr lang="it-IT" i="1"/>
              <a:t>avoir. Ce mot peut être traduit autant par patrimoine que par </a:t>
            </a:r>
            <a:r>
              <a:rPr lang="it-IT" i="1">
                <a:solidFill>
                  <a:srgbClr val="FFFF00"/>
                </a:solidFill>
              </a:rPr>
              <a:t>être</a:t>
            </a:r>
            <a:r>
              <a:rPr lang="it-IT" i="1"/>
              <a:t>, essence.</a:t>
            </a:r>
            <a:endParaRPr lang="it-IT"/>
          </a:p>
          <a:p>
            <a:r>
              <a:rPr lang="it-IT" i="1"/>
              <a:t>Le père partage entre ses fils son </a:t>
            </a:r>
            <a:r>
              <a:rPr lang="it-IT"/>
              <a:t>bien ; </a:t>
            </a:r>
            <a:r>
              <a:rPr lang="it-IT" i="1"/>
              <a:t>moyens de vie. Ce mot peut être traduit autant par biens que vie.</a:t>
            </a:r>
            <a:endParaRPr lang="it-IT"/>
          </a:p>
          <a:p>
            <a:pPr marL="0" indent="0">
              <a:buNone/>
            </a:pPr>
            <a:endParaRPr lang="it-IT" i="1"/>
          </a:p>
        </p:txBody>
      </p:sp>
      <p:sp>
        <p:nvSpPr>
          <p:cNvPr id="4" name="Segnaposto contenuto 3"/>
          <p:cNvSpPr>
            <a:spLocks noGrp="1"/>
          </p:cNvSpPr>
          <p:nvPr>
            <p:ph sz="half" idx="2"/>
          </p:nvPr>
        </p:nvSpPr>
        <p:spPr/>
        <p:txBody>
          <a:bodyPr>
            <a:normAutofit fontScale="70000" lnSpcReduction="20000"/>
          </a:bodyPr>
          <a:lstStyle/>
          <a:p>
            <a:r>
              <a:rPr lang="it-IT" i="1"/>
              <a:t>Ces deux mots grecs ont été traduits en latin par saint Jérôme dans la Vulqate par le seul mot : </a:t>
            </a:r>
            <a:r>
              <a:rPr lang="it-IT">
                <a:solidFill>
                  <a:srgbClr val="FFFF00"/>
                </a:solidFill>
              </a:rPr>
              <a:t>substantia</a:t>
            </a:r>
            <a:r>
              <a:rPr lang="it-IT"/>
              <a:t>, </a:t>
            </a:r>
            <a:r>
              <a:rPr lang="it-IT" i="1"/>
              <a:t>en français : substance, chose essentielle, ou ce qui est permanent dans les choses.</a:t>
            </a:r>
            <a:endParaRPr lang="it-IT"/>
          </a:p>
          <a:p>
            <a:r>
              <a:rPr lang="it-IT" i="1"/>
              <a:t>Cette remarque linquistique permet de conclure qu'il y a plusieurs interprétations possibles de la parabole. </a:t>
            </a:r>
          </a:p>
          <a:p>
            <a:r>
              <a:rPr lang="it-IT" i="1"/>
              <a:t>Au-delà d'une histoire d'héritage financier, un patrimoine d'un autre ordre est enjeu entre le père et ses fils.</a:t>
            </a:r>
            <a:endParaRPr lang="it-IT"/>
          </a:p>
        </p:txBody>
      </p:sp>
    </p:spTree>
    <p:extLst>
      <p:ext uri="{BB962C8B-B14F-4D97-AF65-F5344CB8AC3E}">
        <p14:creationId xmlns:p14="http://schemas.microsoft.com/office/powerpoint/2010/main" val="345843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Verset par verset</a:t>
            </a:r>
          </a:p>
        </p:txBody>
      </p:sp>
      <p:sp>
        <p:nvSpPr>
          <p:cNvPr id="3" name="Segnaposto testo 2"/>
          <p:cNvSpPr>
            <a:spLocks noGrp="1"/>
          </p:cNvSpPr>
          <p:nvPr>
            <p:ph type="body" idx="1"/>
          </p:nvPr>
        </p:nvSpPr>
        <p:spPr/>
        <p:txBody>
          <a:bodyPr/>
          <a:lstStyle/>
          <a:p>
            <a:r>
              <a:rPr lang="de-DE">
                <a:solidFill>
                  <a:srgbClr val="FFFF00"/>
                </a:solidFill>
              </a:rPr>
              <a:t>Versets 11-12</a:t>
            </a:r>
            <a:endParaRPr lang="it-IT">
              <a:solidFill>
                <a:srgbClr val="FFFF00"/>
              </a:solidFill>
            </a:endParaRPr>
          </a:p>
        </p:txBody>
      </p:sp>
      <p:sp>
        <p:nvSpPr>
          <p:cNvPr id="4" name="Segnaposto contenuto 3"/>
          <p:cNvSpPr>
            <a:spLocks noGrp="1"/>
          </p:cNvSpPr>
          <p:nvPr>
            <p:ph sz="half" idx="2"/>
          </p:nvPr>
        </p:nvSpPr>
        <p:spPr/>
        <p:txBody>
          <a:bodyPr>
            <a:normAutofit fontScale="92500" lnSpcReduction="20000"/>
          </a:bodyPr>
          <a:lstStyle/>
          <a:p>
            <a:r>
              <a:rPr lang="it-IT"/>
              <a:t>Qui est cet homme ? Qui sont les deux fils ?</a:t>
            </a:r>
          </a:p>
          <a:p>
            <a:r>
              <a:rPr lang="it-IT"/>
              <a:t>Est-ce naturel de demander sa part d'héritage?</a:t>
            </a:r>
          </a:p>
          <a:p>
            <a:r>
              <a:rPr lang="it-IT"/>
              <a:t>Le fils veut-il devenir autonome ? Pourquoi dire que le fils demande sa « substance » ?</a:t>
            </a:r>
          </a:p>
          <a:p>
            <a:r>
              <a:rPr lang="it-IT"/>
              <a:t>Demanderait-il autre chose que son héritage financier ?</a:t>
            </a:r>
          </a:p>
          <a:p>
            <a:r>
              <a:rPr lang="it-IT"/>
              <a:t>Demanderait-il quelque chose de vital pour lui? Pourquoi le père accepte-t-il si vite ?</a:t>
            </a:r>
          </a:p>
        </p:txBody>
      </p:sp>
      <p:pic>
        <p:nvPicPr>
          <p:cNvPr id="10" name="Segnaposto contenuto 9" descr="002-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392714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Verset par verset</a:t>
            </a:r>
          </a:p>
        </p:txBody>
      </p:sp>
      <p:sp>
        <p:nvSpPr>
          <p:cNvPr id="3" name="Segnaposto testo 2"/>
          <p:cNvSpPr>
            <a:spLocks noGrp="1"/>
          </p:cNvSpPr>
          <p:nvPr>
            <p:ph type="body" idx="1"/>
          </p:nvPr>
        </p:nvSpPr>
        <p:spPr/>
        <p:txBody>
          <a:bodyPr/>
          <a:lstStyle/>
          <a:p>
            <a:r>
              <a:rPr lang="de-DE">
                <a:solidFill>
                  <a:srgbClr val="FFFF00"/>
                </a:solidFill>
              </a:rPr>
              <a:t>Versets 13</a:t>
            </a:r>
            <a:endParaRPr lang="it-IT">
              <a:solidFill>
                <a:srgbClr val="FFFF00"/>
              </a:solidFill>
            </a:endParaRPr>
          </a:p>
        </p:txBody>
      </p:sp>
      <p:sp>
        <p:nvSpPr>
          <p:cNvPr id="4" name="Segnaposto contenuto 3"/>
          <p:cNvSpPr>
            <a:spLocks noGrp="1"/>
          </p:cNvSpPr>
          <p:nvPr>
            <p:ph sz="half" idx="2"/>
          </p:nvPr>
        </p:nvSpPr>
        <p:spPr/>
        <p:txBody>
          <a:bodyPr>
            <a:normAutofit fontScale="92500" lnSpcReduction="20000"/>
          </a:bodyPr>
          <a:lstStyle/>
          <a:p>
            <a:r>
              <a:rPr lang="it-IT" b="1"/>
              <a:t>Le </a:t>
            </a:r>
            <a:r>
              <a:rPr lang="it-IT"/>
              <a:t>jeune fils a-t-il le droit de faire ce qu'il veut de son argent ?</a:t>
            </a:r>
          </a:p>
          <a:p>
            <a:r>
              <a:rPr lang="it-IT"/>
              <a:t>Si « part d'héritage » se traduit par « substance »,que demande-t-il ? A-t-il ou non le droit de faire ce qu'il veut de sa vie ?</a:t>
            </a:r>
          </a:p>
          <a:p>
            <a:r>
              <a:rPr lang="it-IT"/>
              <a:t>Quelle est cette inconduite ? Au verset 30, le frère aîné dira que son frère cadet a tout dépensé avec les prostituées. Est-ce vrai ?</a:t>
            </a:r>
          </a:p>
        </p:txBody>
      </p:sp>
      <p:pic>
        <p:nvPicPr>
          <p:cNvPr id="8" name="Segnaposto contenuto 7" descr="003-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198942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Verset par verset</a:t>
            </a:r>
          </a:p>
        </p:txBody>
      </p:sp>
      <p:sp>
        <p:nvSpPr>
          <p:cNvPr id="3" name="Segnaposto testo 2"/>
          <p:cNvSpPr>
            <a:spLocks noGrp="1"/>
          </p:cNvSpPr>
          <p:nvPr>
            <p:ph type="body" idx="1"/>
          </p:nvPr>
        </p:nvSpPr>
        <p:spPr/>
        <p:txBody>
          <a:bodyPr/>
          <a:lstStyle/>
          <a:p>
            <a:r>
              <a:rPr lang="de-DE">
                <a:solidFill>
                  <a:srgbClr val="FFFF00"/>
                </a:solidFill>
              </a:rPr>
              <a:t>Versets 14-16</a:t>
            </a:r>
            <a:endParaRPr lang="it-IT">
              <a:solidFill>
                <a:srgbClr val="FFFF00"/>
              </a:solidFill>
            </a:endParaRPr>
          </a:p>
        </p:txBody>
      </p:sp>
      <p:sp>
        <p:nvSpPr>
          <p:cNvPr id="4" name="Segnaposto contenuto 3"/>
          <p:cNvSpPr>
            <a:spLocks noGrp="1"/>
          </p:cNvSpPr>
          <p:nvPr>
            <p:ph sz="half" idx="2"/>
          </p:nvPr>
        </p:nvSpPr>
        <p:spPr/>
        <p:txBody>
          <a:bodyPr>
            <a:normAutofit fontScale="92500" lnSpcReduction="10000"/>
          </a:bodyPr>
          <a:lstStyle/>
          <a:p>
            <a:r>
              <a:rPr lang="it-IT"/>
              <a:t>Pourquoi le fils ne prend-il pas la nourriture des porcs et attend-il qu'on la lui donne ? </a:t>
            </a:r>
          </a:p>
          <a:p>
            <a:r>
              <a:rPr lang="it-IT"/>
              <a:t>Ne peut-il se servir lui-même ? </a:t>
            </a:r>
          </a:p>
          <a:p>
            <a:r>
              <a:rPr lang="it-IT"/>
              <a:t>Aurait-il besoin de recevoir sa nourriture de quelqu'un d'autre, lui qui voulait être autonome ?</a:t>
            </a:r>
          </a:p>
          <a:p>
            <a:r>
              <a:rPr lang="it-IT"/>
              <a:t>Aurait-il faim d'une autre nourriture ? De quoi a-t-il faim ?</a:t>
            </a:r>
          </a:p>
        </p:txBody>
      </p:sp>
      <p:pic>
        <p:nvPicPr>
          <p:cNvPr id="6" name="Segnaposto contenuto 5" descr="016-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375756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Verset par verset</a:t>
            </a:r>
          </a:p>
        </p:txBody>
      </p:sp>
      <p:sp>
        <p:nvSpPr>
          <p:cNvPr id="3" name="Segnaposto testo 2"/>
          <p:cNvSpPr>
            <a:spLocks noGrp="1"/>
          </p:cNvSpPr>
          <p:nvPr>
            <p:ph type="body" idx="1"/>
          </p:nvPr>
        </p:nvSpPr>
        <p:spPr/>
        <p:txBody>
          <a:bodyPr/>
          <a:lstStyle/>
          <a:p>
            <a:r>
              <a:rPr lang="de-DE">
                <a:solidFill>
                  <a:srgbClr val="FFFF00"/>
                </a:solidFill>
              </a:rPr>
              <a:t>Versets 17-18</a:t>
            </a:r>
            <a:endParaRPr lang="it-IT">
              <a:solidFill>
                <a:srgbClr val="FFFF00"/>
              </a:solidFill>
            </a:endParaRPr>
          </a:p>
        </p:txBody>
      </p:sp>
      <p:sp>
        <p:nvSpPr>
          <p:cNvPr id="4" name="Segnaposto contenuto 3"/>
          <p:cNvSpPr>
            <a:spLocks noGrp="1"/>
          </p:cNvSpPr>
          <p:nvPr>
            <p:ph sz="half" idx="2"/>
          </p:nvPr>
        </p:nvSpPr>
        <p:spPr/>
        <p:txBody>
          <a:bodyPr>
            <a:normAutofit/>
          </a:bodyPr>
          <a:lstStyle/>
          <a:p>
            <a:r>
              <a:rPr lang="it-IT"/>
              <a:t>Quel est le sens de cette « rentrée en lui-même » ?</a:t>
            </a:r>
          </a:p>
          <a:p>
            <a:pPr marL="0" indent="0">
              <a:buNone/>
            </a:pPr>
            <a:r>
              <a:rPr lang="it-IT" b="1">
                <a:solidFill>
                  <a:srgbClr val="FFFF00"/>
                </a:solidFill>
              </a:rPr>
              <a:t>Verset 20</a:t>
            </a:r>
            <a:endParaRPr lang="it-IT">
              <a:solidFill>
                <a:srgbClr val="FFFF00"/>
              </a:solidFill>
            </a:endParaRPr>
          </a:p>
          <a:p>
            <a:r>
              <a:rPr lang="it-IT"/>
              <a:t>Qui est ce père, pris aux entrailles, qui attend devant sa porte ?</a:t>
            </a:r>
          </a:p>
          <a:p>
            <a:pPr marL="0" indent="0">
              <a:buNone/>
            </a:pPr>
            <a:r>
              <a:rPr lang="it-IT" b="1">
                <a:solidFill>
                  <a:srgbClr val="FFFF00"/>
                </a:solidFill>
              </a:rPr>
              <a:t>Verset 21</a:t>
            </a:r>
            <a:endParaRPr lang="it-IT">
              <a:solidFill>
                <a:srgbClr val="FFFF00"/>
              </a:solidFill>
            </a:endParaRPr>
          </a:p>
          <a:p>
            <a:r>
              <a:rPr lang="it-IT"/>
              <a:t>Que veut dire « pécher contre le ciel » ?</a:t>
            </a:r>
          </a:p>
        </p:txBody>
      </p:sp>
      <p:pic>
        <p:nvPicPr>
          <p:cNvPr id="8" name="Segnaposto contenuto 7" descr="021-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222701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4114800" cy="1143000"/>
          </a:xfrm>
        </p:spPr>
        <p:txBody>
          <a:bodyPr/>
          <a:lstStyle/>
          <a:p>
            <a:r>
              <a:rPr lang="it-IT" dirty="0"/>
              <a:t>Introduction</a:t>
            </a:r>
          </a:p>
        </p:txBody>
      </p:sp>
      <p:sp>
        <p:nvSpPr>
          <p:cNvPr id="3" name="Segnaposto contenuto 2"/>
          <p:cNvSpPr>
            <a:spLocks noGrp="1"/>
          </p:cNvSpPr>
          <p:nvPr>
            <p:ph sz="half" idx="1"/>
          </p:nvPr>
        </p:nvSpPr>
        <p:spPr>
          <a:xfrm>
            <a:off x="323528" y="1940669"/>
            <a:ext cx="4038600" cy="3845024"/>
          </a:xfrm>
        </p:spPr>
        <p:txBody>
          <a:bodyPr/>
          <a:lstStyle/>
          <a:p>
            <a:pPr marL="0" indent="0">
              <a:buNone/>
            </a:pPr>
            <a:r>
              <a:rPr lang="it-IT" dirty="0"/>
              <a:t>Une méditation sur la mort et la résurrection du Christ à partir de la parabole de la miséricorde et de la représentation du Fils Prodigue dans le vitrail de la Cathédrale de Sens.</a:t>
            </a:r>
          </a:p>
        </p:txBody>
      </p:sp>
      <p:pic>
        <p:nvPicPr>
          <p:cNvPr id="5" name="Image 4" descr="Une image contenant église, bâtiment, vitrail, fenêtre&#10;&#10;Description générée automatiquement">
            <a:extLst>
              <a:ext uri="{FF2B5EF4-FFF2-40B4-BE49-F238E27FC236}">
                <a16:creationId xmlns:a16="http://schemas.microsoft.com/office/drawing/2014/main" id="{399DCB1F-5AE2-02FE-2EDD-AE76B14D4DD9}"/>
              </a:ext>
            </a:extLst>
          </p:cNvPr>
          <p:cNvPicPr>
            <a:picLocks noChangeAspect="1"/>
          </p:cNvPicPr>
          <p:nvPr/>
        </p:nvPicPr>
        <p:blipFill>
          <a:blip r:embed="rId2"/>
          <a:stretch>
            <a:fillRect/>
          </a:stretch>
        </p:blipFill>
        <p:spPr>
          <a:xfrm>
            <a:off x="5800249" y="-25829"/>
            <a:ext cx="3020223" cy="6858000"/>
          </a:xfrm>
          <a:prstGeom prst="rect">
            <a:avLst/>
          </a:prstGeom>
        </p:spPr>
      </p:pic>
    </p:spTree>
    <p:extLst>
      <p:ext uri="{BB962C8B-B14F-4D97-AF65-F5344CB8AC3E}">
        <p14:creationId xmlns:p14="http://schemas.microsoft.com/office/powerpoint/2010/main" val="127844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Verset par verset</a:t>
            </a:r>
          </a:p>
        </p:txBody>
      </p:sp>
      <p:sp>
        <p:nvSpPr>
          <p:cNvPr id="3" name="Segnaposto testo 2"/>
          <p:cNvSpPr>
            <a:spLocks noGrp="1"/>
          </p:cNvSpPr>
          <p:nvPr>
            <p:ph type="body" idx="1"/>
          </p:nvPr>
        </p:nvSpPr>
        <p:spPr/>
        <p:txBody>
          <a:bodyPr/>
          <a:lstStyle/>
          <a:p>
            <a:r>
              <a:rPr lang="de-DE">
                <a:solidFill>
                  <a:srgbClr val="FFFF00"/>
                </a:solidFill>
              </a:rPr>
              <a:t>Verset 22</a:t>
            </a:r>
            <a:endParaRPr lang="it-IT">
              <a:solidFill>
                <a:srgbClr val="FFFF00"/>
              </a:solidFill>
            </a:endParaRPr>
          </a:p>
        </p:txBody>
      </p:sp>
      <p:sp>
        <p:nvSpPr>
          <p:cNvPr id="4" name="Segnaposto contenuto 3"/>
          <p:cNvSpPr>
            <a:spLocks noGrp="1"/>
          </p:cNvSpPr>
          <p:nvPr>
            <p:ph sz="half" idx="2"/>
          </p:nvPr>
        </p:nvSpPr>
        <p:spPr/>
        <p:txBody>
          <a:bodyPr>
            <a:normAutofit fontScale="92500" lnSpcReduction="10000"/>
          </a:bodyPr>
          <a:lstStyle/>
          <a:p>
            <a:r>
              <a:rPr lang="it-IT"/>
              <a:t>Pourquoi le père donne-t-il à son fils une robe, une bague (anneau) et des sandales (chaussures) ? Ces trois objets auraient-ils un sens ?</a:t>
            </a:r>
          </a:p>
          <a:p>
            <a:pPr marL="0" indent="0">
              <a:buNone/>
            </a:pPr>
            <a:r>
              <a:rPr lang="de-DE" b="1">
                <a:solidFill>
                  <a:srgbClr val="FFFF00"/>
                </a:solidFill>
              </a:rPr>
              <a:t>Versets 23-24</a:t>
            </a:r>
          </a:p>
          <a:p>
            <a:r>
              <a:rPr lang="de-DE"/>
              <a:t>Le père est-il juste par rapport à son autre fils ? Il tue un veau pour celui qui a déjà dépensé tout son héritage.</a:t>
            </a:r>
          </a:p>
          <a:p>
            <a:r>
              <a:rPr lang="de-DE"/>
              <a:t>Quel est ce banquet? Pourquoi choisir un veau ?</a:t>
            </a:r>
            <a:endParaRPr lang="it-IT"/>
          </a:p>
        </p:txBody>
      </p:sp>
      <p:pic>
        <p:nvPicPr>
          <p:cNvPr id="6" name="Segnaposto contenuto 5" descr="024-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123842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Verset par verset</a:t>
            </a:r>
          </a:p>
        </p:txBody>
      </p:sp>
      <p:sp>
        <p:nvSpPr>
          <p:cNvPr id="3" name="Segnaposto testo 2"/>
          <p:cNvSpPr>
            <a:spLocks noGrp="1"/>
          </p:cNvSpPr>
          <p:nvPr>
            <p:ph type="body" idx="1"/>
          </p:nvPr>
        </p:nvSpPr>
        <p:spPr/>
        <p:txBody>
          <a:bodyPr/>
          <a:lstStyle/>
          <a:p>
            <a:r>
              <a:rPr lang="de-DE">
                <a:solidFill>
                  <a:srgbClr val="FFFF00"/>
                </a:solidFill>
              </a:rPr>
              <a:t>Verset 25-30</a:t>
            </a:r>
            <a:endParaRPr lang="it-IT">
              <a:solidFill>
                <a:srgbClr val="FFFF00"/>
              </a:solidFill>
            </a:endParaRPr>
          </a:p>
        </p:txBody>
      </p:sp>
      <p:sp>
        <p:nvSpPr>
          <p:cNvPr id="4" name="Segnaposto contenuto 3"/>
          <p:cNvSpPr>
            <a:spLocks noGrp="1"/>
          </p:cNvSpPr>
          <p:nvPr>
            <p:ph sz="half" idx="2"/>
          </p:nvPr>
        </p:nvSpPr>
        <p:spPr/>
        <p:txBody>
          <a:bodyPr>
            <a:normAutofit fontScale="92500"/>
          </a:bodyPr>
          <a:lstStyle/>
          <a:p>
            <a:r>
              <a:rPr lang="it-IT"/>
              <a:t>Le fils aîné a-t-il tort ou raison d'être en colère ?</a:t>
            </a:r>
          </a:p>
          <a:p>
            <a:pPr marL="0" indent="0">
              <a:buNone/>
            </a:pPr>
            <a:r>
              <a:rPr lang="it-IT" b="1">
                <a:solidFill>
                  <a:srgbClr val="FFFF00"/>
                </a:solidFill>
              </a:rPr>
              <a:t>Verset 31</a:t>
            </a:r>
          </a:p>
          <a:p>
            <a:r>
              <a:rPr lang="it-IT"/>
              <a:t>Le père répète pour la deuxième fois (voir aussi verset 24) que son fils était mort et qu'il est revenu à la vie, qu'il était perdu et qu'il est retrouvé. Pourquoi associer à la mort et à la vie le fait d'être perdu et retrouvé ?</a:t>
            </a:r>
          </a:p>
        </p:txBody>
      </p:sp>
      <p:pic>
        <p:nvPicPr>
          <p:cNvPr id="8" name="Segnaposto contenuto 7" descr="026-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383759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15616" y="274638"/>
            <a:ext cx="7571184" cy="1143000"/>
          </a:xfrm>
        </p:spPr>
        <p:txBody>
          <a:bodyPr/>
          <a:lstStyle/>
          <a:p>
            <a:r>
              <a:rPr lang="it-IT"/>
              <a:t>Des questions plus générales</a:t>
            </a:r>
          </a:p>
        </p:txBody>
      </p:sp>
      <p:sp>
        <p:nvSpPr>
          <p:cNvPr id="4" name="Segnaposto contenuto 3"/>
          <p:cNvSpPr>
            <a:spLocks noGrp="1"/>
          </p:cNvSpPr>
          <p:nvPr>
            <p:ph sz="half" idx="2"/>
          </p:nvPr>
        </p:nvSpPr>
        <p:spPr>
          <a:xfrm>
            <a:off x="457200" y="1556792"/>
            <a:ext cx="4040188" cy="4569371"/>
          </a:xfrm>
        </p:spPr>
        <p:txBody>
          <a:bodyPr>
            <a:normAutofit fontScale="85000" lnSpcReduction="10000"/>
          </a:bodyPr>
          <a:lstStyle/>
          <a:p>
            <a:r>
              <a:rPr lang="it-IT"/>
              <a:t>Pourquoi cette parabole est-elle nommée la parabole du fils prodigue ? Que veut dire prodigue ? Qui est le plus prodigue des deux : le fils ou le père qui donne tout ?</a:t>
            </a:r>
          </a:p>
          <a:p>
            <a:r>
              <a:rPr lang="it-IT"/>
              <a:t>Que veut faire comprendre Jésus en racontant cette parabole ? Parle-t-il du Royaume de Dieu ? Dans ce cas, qui est ce père ? Qui sont les deux fils?</a:t>
            </a:r>
          </a:p>
          <a:p>
            <a:r>
              <a:rPr lang="it-IT"/>
              <a:t>Quel est le rapport entre cette parabole et son contexte : les pharisiens qui murmurent contre Jésus au cours d'un repas ?</a:t>
            </a:r>
          </a:p>
        </p:txBody>
      </p:sp>
      <p:pic>
        <p:nvPicPr>
          <p:cNvPr id="9" name="Segnaposto contenuto 8" descr="028-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244682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QUELQUES RAPPROCHEMENTS BIBLIQUES AUTOUR DE MOTS-CLÉS</a:t>
            </a:r>
          </a:p>
        </p:txBody>
      </p:sp>
      <p:sp>
        <p:nvSpPr>
          <p:cNvPr id="3" name="Segnaposto testo 2"/>
          <p:cNvSpPr>
            <a:spLocks noGrp="1"/>
          </p:cNvSpPr>
          <p:nvPr>
            <p:ph type="body" idx="1"/>
          </p:nvPr>
        </p:nvSpPr>
        <p:spPr/>
        <p:txBody>
          <a:bodyPr/>
          <a:lstStyle/>
          <a:p>
            <a:r>
              <a:rPr lang="it-IT"/>
              <a:t>Module “Revenir”</a:t>
            </a:r>
          </a:p>
        </p:txBody>
      </p:sp>
      <p:sp>
        <p:nvSpPr>
          <p:cNvPr id="4" name="ZoneTexte 3">
            <a:extLst>
              <a:ext uri="{FF2B5EF4-FFF2-40B4-BE49-F238E27FC236}">
                <a16:creationId xmlns:a16="http://schemas.microsoft.com/office/drawing/2014/main" id="{890F09C4-E978-52A2-0FBD-5F6ADB38B4A2}"/>
              </a:ext>
            </a:extLst>
          </p:cNvPr>
          <p:cNvSpPr txBox="1"/>
          <p:nvPr/>
        </p:nvSpPr>
        <p:spPr>
          <a:xfrm>
            <a:off x="971600" y="6021288"/>
            <a:ext cx="4320480" cy="369332"/>
          </a:xfrm>
          <a:prstGeom prst="rect">
            <a:avLst/>
          </a:prstGeom>
          <a:noFill/>
        </p:spPr>
        <p:txBody>
          <a:bodyPr wrap="square" rtlCol="0">
            <a:spAutoFit/>
          </a:bodyPr>
          <a:lstStyle/>
          <a:p>
            <a:r>
              <a:rPr lang="fr-FR" dirty="0"/>
              <a:t>Fiche pédagogique sur </a:t>
            </a:r>
            <a:r>
              <a:rPr lang="fr-FR" dirty="0">
                <a:hlinkClick r:id="rId2">
                  <a:extLst>
                    <a:ext uri="{A12FA001-AC4F-418D-AE19-62706E023703}">
                      <ahyp:hlinkClr xmlns:ahyp="http://schemas.microsoft.com/office/drawing/2018/hyperlinkcolor" val="tx"/>
                    </a:ext>
                  </a:extLst>
                </a:hlinkClick>
              </a:rPr>
              <a:t>page Revenir\Adultes</a:t>
            </a:r>
            <a:endParaRPr lang="fr-FR" dirty="0"/>
          </a:p>
        </p:txBody>
      </p:sp>
    </p:spTree>
    <p:extLst>
      <p:ext uri="{BB962C8B-B14F-4D97-AF65-F5344CB8AC3E}">
        <p14:creationId xmlns:p14="http://schemas.microsoft.com/office/powerpoint/2010/main" val="95033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t>Une liste des mots clés</a:t>
            </a:r>
          </a:p>
        </p:txBody>
      </p:sp>
      <p:sp>
        <p:nvSpPr>
          <p:cNvPr id="5" name="Segnaposto contenuto 4"/>
          <p:cNvSpPr>
            <a:spLocks noGrp="1"/>
          </p:cNvSpPr>
          <p:nvPr>
            <p:ph sz="half" idx="1"/>
          </p:nvPr>
        </p:nvSpPr>
        <p:spPr/>
        <p:txBody>
          <a:bodyPr>
            <a:normAutofit fontScale="92500"/>
          </a:bodyPr>
          <a:lstStyle/>
          <a:p>
            <a:r>
              <a:rPr lang="it-IT" dirty="0"/>
              <a:t>père/fils/deux fils </a:t>
            </a:r>
          </a:p>
          <a:p>
            <a:r>
              <a:rPr lang="it-IT" dirty="0"/>
              <a:t>partir/revenir </a:t>
            </a:r>
          </a:p>
          <a:p>
            <a:r>
              <a:rPr lang="it-IT" dirty="0"/>
              <a:t>porcs/impureté/pécheur </a:t>
            </a:r>
          </a:p>
          <a:p>
            <a:r>
              <a:rPr lang="it-IT" dirty="0"/>
              <a:t>faim </a:t>
            </a:r>
          </a:p>
          <a:p>
            <a:r>
              <a:rPr lang="it-IT" dirty="0"/>
              <a:t>robe/sandales/anneau/vêtement </a:t>
            </a:r>
          </a:p>
          <a:p>
            <a:r>
              <a:rPr lang="it-IT" dirty="0"/>
              <a:t>festin/ veau gras </a:t>
            </a:r>
          </a:p>
          <a:p>
            <a:r>
              <a:rPr lang="it-IT" dirty="0"/>
              <a:t>perdu/retrouvé </a:t>
            </a:r>
          </a:p>
          <a:p>
            <a:r>
              <a:rPr lang="it-IT" dirty="0"/>
              <a:t>mort/revenu à la vie.</a:t>
            </a:r>
          </a:p>
        </p:txBody>
      </p:sp>
      <p:pic>
        <p:nvPicPr>
          <p:cNvPr id="8" name="Segnaposto contenuto 7" descr="001-prodigal-son.jpg"/>
          <p:cNvPicPr>
            <a:picLocks noGrp="1" noChangeAspect="1"/>
          </p:cNvPicPr>
          <p:nvPr>
            <p:ph sz="half" idx="2"/>
          </p:nvPr>
        </p:nvPicPr>
        <p:blipFill>
          <a:blip r:embed="rId2">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182637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it-IT"/>
              <a:t>Travail biblique autour</a:t>
            </a:r>
            <a:br>
              <a:rPr lang="it-IT"/>
            </a:br>
            <a:r>
              <a:rPr lang="it-IT"/>
              <a:t>des mots-clés</a:t>
            </a:r>
          </a:p>
        </p:txBody>
      </p:sp>
      <p:sp>
        <p:nvSpPr>
          <p:cNvPr id="2" name="Segnaposto testo 1"/>
          <p:cNvSpPr>
            <a:spLocks noGrp="1"/>
          </p:cNvSpPr>
          <p:nvPr>
            <p:ph type="body" idx="1"/>
          </p:nvPr>
        </p:nvSpPr>
        <p:spPr/>
        <p:txBody>
          <a:bodyPr/>
          <a:lstStyle/>
          <a:p>
            <a:r>
              <a:rPr lang="it-IT">
                <a:solidFill>
                  <a:srgbClr val="FFFF00"/>
                </a:solidFill>
              </a:rPr>
              <a:t>père/fils/deux fils </a:t>
            </a:r>
          </a:p>
        </p:txBody>
      </p:sp>
      <p:sp>
        <p:nvSpPr>
          <p:cNvPr id="5" name="Segnaposto contenuto 4"/>
          <p:cNvSpPr>
            <a:spLocks noGrp="1"/>
          </p:cNvSpPr>
          <p:nvPr>
            <p:ph sz="half" idx="2"/>
          </p:nvPr>
        </p:nvSpPr>
        <p:spPr/>
        <p:txBody>
          <a:bodyPr>
            <a:normAutofit/>
          </a:bodyPr>
          <a:lstStyle/>
          <a:p>
            <a:r>
              <a:rPr lang="it-IT"/>
              <a:t>Jérémie 31,9 : Retour et consolation. </a:t>
            </a:r>
          </a:p>
          <a:p>
            <a:r>
              <a:rPr lang="it-IT"/>
              <a:t>La prière du </a:t>
            </a:r>
            <a:r>
              <a:rPr lang="it-IT" i="1"/>
              <a:t>Notre Père.</a:t>
            </a:r>
            <a:endParaRPr lang="it-IT"/>
          </a:p>
        </p:txBody>
      </p:sp>
      <p:pic>
        <p:nvPicPr>
          <p:cNvPr id="9" name="Segnaposto contenuto 8" descr="002-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175580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it-IT"/>
              <a:t>Travail biblique autour</a:t>
            </a:r>
            <a:br>
              <a:rPr lang="it-IT"/>
            </a:br>
            <a:r>
              <a:rPr lang="it-IT"/>
              <a:t>des mots-clés</a:t>
            </a:r>
          </a:p>
        </p:txBody>
      </p:sp>
      <p:sp>
        <p:nvSpPr>
          <p:cNvPr id="2" name="Segnaposto testo 1"/>
          <p:cNvSpPr>
            <a:spLocks noGrp="1"/>
          </p:cNvSpPr>
          <p:nvPr>
            <p:ph type="body" idx="1"/>
          </p:nvPr>
        </p:nvSpPr>
        <p:spPr/>
        <p:txBody>
          <a:bodyPr/>
          <a:lstStyle/>
          <a:p>
            <a:r>
              <a:rPr lang="it-IT">
                <a:solidFill>
                  <a:srgbClr val="FFFF00"/>
                </a:solidFill>
              </a:rPr>
              <a:t>Partir/revenir</a:t>
            </a:r>
          </a:p>
        </p:txBody>
      </p:sp>
      <p:sp>
        <p:nvSpPr>
          <p:cNvPr id="5" name="Segnaposto contenuto 4"/>
          <p:cNvSpPr>
            <a:spLocks noGrp="1"/>
          </p:cNvSpPr>
          <p:nvPr>
            <p:ph sz="half" idx="2"/>
          </p:nvPr>
        </p:nvSpPr>
        <p:spPr/>
        <p:txBody>
          <a:bodyPr>
            <a:normAutofit/>
          </a:bodyPr>
          <a:lstStyle/>
          <a:p>
            <a:r>
              <a:rPr lang="it-IT"/>
              <a:t>Genèse 3, 23 : L'homme et la femme sont renvoyés du jardin d'Éden. </a:t>
            </a:r>
          </a:p>
          <a:p>
            <a:r>
              <a:rPr lang="it-IT"/>
              <a:t>Genèse 12,1-2 : Abraham quitte son pays. </a:t>
            </a:r>
          </a:p>
          <a:p>
            <a:r>
              <a:rPr lang="it-IT"/>
              <a:t>Luc 18, 29 : Jésus demande de tout quitter. </a:t>
            </a:r>
          </a:p>
          <a:p>
            <a:r>
              <a:rPr lang="it-IT"/>
              <a:t>Osée 14, 2 : Retour vers Dieu.</a:t>
            </a:r>
          </a:p>
        </p:txBody>
      </p:sp>
      <p:pic>
        <p:nvPicPr>
          <p:cNvPr id="6" name="Segnaposto contenuto 5" descr="007-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280837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it-IT"/>
              <a:t>Travail biblique autour</a:t>
            </a:r>
            <a:br>
              <a:rPr lang="it-IT"/>
            </a:br>
            <a:r>
              <a:rPr lang="it-IT"/>
              <a:t>des mots-clés</a:t>
            </a:r>
          </a:p>
        </p:txBody>
      </p:sp>
      <p:sp>
        <p:nvSpPr>
          <p:cNvPr id="2" name="Segnaposto testo 1"/>
          <p:cNvSpPr>
            <a:spLocks noGrp="1"/>
          </p:cNvSpPr>
          <p:nvPr>
            <p:ph type="body" idx="1"/>
          </p:nvPr>
        </p:nvSpPr>
        <p:spPr/>
        <p:txBody>
          <a:bodyPr/>
          <a:lstStyle/>
          <a:p>
            <a:r>
              <a:rPr lang="it-IT">
                <a:solidFill>
                  <a:srgbClr val="FFFF00"/>
                </a:solidFill>
              </a:rPr>
              <a:t>Porcs/impureté/pécheur</a:t>
            </a:r>
          </a:p>
        </p:txBody>
      </p:sp>
      <p:sp>
        <p:nvSpPr>
          <p:cNvPr id="5" name="Segnaposto contenuto 4"/>
          <p:cNvSpPr>
            <a:spLocks noGrp="1"/>
          </p:cNvSpPr>
          <p:nvPr>
            <p:ph sz="half" idx="2"/>
          </p:nvPr>
        </p:nvSpPr>
        <p:spPr/>
        <p:txBody>
          <a:bodyPr>
            <a:normAutofit lnSpcReduction="10000"/>
          </a:bodyPr>
          <a:lstStyle/>
          <a:p>
            <a:r>
              <a:rPr lang="it-IT"/>
              <a:t>Levitique 11, 7-8 : Les lois autour des animaux impurs.</a:t>
            </a:r>
          </a:p>
          <a:p>
            <a:r>
              <a:rPr lang="it-IT"/>
              <a:t>Isaïe 66,17 : Manger de la chair de porc. </a:t>
            </a:r>
          </a:p>
          <a:p>
            <a:r>
              <a:rPr lang="it-IT"/>
              <a:t>Matthieu 8,32 : Les porcs se jettent du haut de la falaise.</a:t>
            </a:r>
          </a:p>
          <a:p>
            <a:r>
              <a:rPr lang="it-IT"/>
              <a:t>Luc 7, 34: Le Fils de l'homme est-il un glouton ? </a:t>
            </a:r>
          </a:p>
          <a:p>
            <a:r>
              <a:rPr lang="it-IT"/>
              <a:t>2 Corinthiens 5,21 : Dieu l'a fait péché.</a:t>
            </a:r>
          </a:p>
        </p:txBody>
      </p:sp>
      <p:pic>
        <p:nvPicPr>
          <p:cNvPr id="8" name="Segnaposto contenuto 7" descr="018-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208255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it-IT"/>
              <a:t>Travail biblique autour</a:t>
            </a:r>
            <a:br>
              <a:rPr lang="it-IT"/>
            </a:br>
            <a:r>
              <a:rPr lang="it-IT"/>
              <a:t>des mots-clés</a:t>
            </a:r>
          </a:p>
        </p:txBody>
      </p:sp>
      <p:sp>
        <p:nvSpPr>
          <p:cNvPr id="2" name="Segnaposto testo 1"/>
          <p:cNvSpPr>
            <a:spLocks noGrp="1"/>
          </p:cNvSpPr>
          <p:nvPr>
            <p:ph type="body" idx="1"/>
          </p:nvPr>
        </p:nvSpPr>
        <p:spPr/>
        <p:txBody>
          <a:bodyPr/>
          <a:lstStyle/>
          <a:p>
            <a:r>
              <a:rPr lang="it-IT">
                <a:solidFill>
                  <a:srgbClr val="FFFF00"/>
                </a:solidFill>
              </a:rPr>
              <a:t>Faim</a:t>
            </a:r>
          </a:p>
        </p:txBody>
      </p:sp>
      <p:sp>
        <p:nvSpPr>
          <p:cNvPr id="5" name="Segnaposto contenuto 4"/>
          <p:cNvSpPr>
            <a:spLocks noGrp="1"/>
          </p:cNvSpPr>
          <p:nvPr>
            <p:ph sz="half" idx="2"/>
          </p:nvPr>
        </p:nvSpPr>
        <p:spPr/>
        <p:txBody>
          <a:bodyPr>
            <a:normAutofit/>
          </a:bodyPr>
          <a:lstStyle/>
          <a:p>
            <a:r>
              <a:rPr lang="it-IT"/>
              <a:t>Deutéronome 8, 3 : L'homme vit de la Parole de Dieu.</a:t>
            </a:r>
          </a:p>
          <a:p>
            <a:r>
              <a:rPr lang="it-IT"/>
              <a:t>Luc 4, 4: L'homme ne vit pas seulement de pain.</a:t>
            </a:r>
          </a:p>
        </p:txBody>
      </p:sp>
      <p:pic>
        <p:nvPicPr>
          <p:cNvPr id="6" name="Segnaposto contenuto 5" descr="017-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380669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it-IT"/>
              <a:t>Travail biblique autour</a:t>
            </a:r>
            <a:br>
              <a:rPr lang="it-IT"/>
            </a:br>
            <a:r>
              <a:rPr lang="it-IT"/>
              <a:t>des mots-clés</a:t>
            </a:r>
          </a:p>
        </p:txBody>
      </p:sp>
      <p:sp>
        <p:nvSpPr>
          <p:cNvPr id="2" name="Segnaposto testo 1"/>
          <p:cNvSpPr>
            <a:spLocks noGrp="1"/>
          </p:cNvSpPr>
          <p:nvPr>
            <p:ph type="body" idx="1"/>
          </p:nvPr>
        </p:nvSpPr>
        <p:spPr/>
        <p:txBody>
          <a:bodyPr/>
          <a:lstStyle/>
          <a:p>
            <a:r>
              <a:rPr lang="it-IT">
                <a:solidFill>
                  <a:srgbClr val="FFFF00"/>
                </a:solidFill>
              </a:rPr>
              <a:t>Sandales/anneau/vêtement</a:t>
            </a:r>
          </a:p>
        </p:txBody>
      </p:sp>
      <p:sp>
        <p:nvSpPr>
          <p:cNvPr id="5" name="Segnaposto contenuto 4"/>
          <p:cNvSpPr>
            <a:spLocks noGrp="1"/>
          </p:cNvSpPr>
          <p:nvPr>
            <p:ph sz="half" idx="2"/>
          </p:nvPr>
        </p:nvSpPr>
        <p:spPr/>
        <p:txBody>
          <a:bodyPr>
            <a:normAutofit/>
          </a:bodyPr>
          <a:lstStyle/>
          <a:p>
            <a:r>
              <a:rPr lang="it-IT"/>
              <a:t>Isaïe 61,10 : Les vêtements du salut. </a:t>
            </a:r>
          </a:p>
          <a:p>
            <a:r>
              <a:rPr lang="it-IT"/>
              <a:t>2 Rois 2,14 : Le manteau d'Elie. </a:t>
            </a:r>
          </a:p>
          <a:p>
            <a:r>
              <a:rPr lang="it-IT"/>
              <a:t>Galates 3, 27 : Revêtir le Christ.</a:t>
            </a:r>
          </a:p>
        </p:txBody>
      </p:sp>
      <p:pic>
        <p:nvPicPr>
          <p:cNvPr id="8" name="Segnaposto contenuto 7" descr="028-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272836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Introduction</a:t>
            </a:r>
          </a:p>
        </p:txBody>
      </p:sp>
      <p:sp>
        <p:nvSpPr>
          <p:cNvPr id="3" name="Segnaposto testo 2"/>
          <p:cNvSpPr>
            <a:spLocks noGrp="1"/>
          </p:cNvSpPr>
          <p:nvPr>
            <p:ph type="body" idx="1"/>
          </p:nvPr>
        </p:nvSpPr>
        <p:spPr/>
        <p:txBody>
          <a:bodyPr/>
          <a:lstStyle/>
          <a:p>
            <a:r>
              <a:rPr lang="it-IT">
                <a:solidFill>
                  <a:srgbClr val="FFFF00"/>
                </a:solidFill>
              </a:rPr>
              <a:t>Visée</a:t>
            </a:r>
            <a:r>
              <a:rPr lang="it-IT"/>
              <a:t>	</a:t>
            </a:r>
          </a:p>
        </p:txBody>
      </p:sp>
      <p:sp>
        <p:nvSpPr>
          <p:cNvPr id="4" name="Segnaposto contenuto 3"/>
          <p:cNvSpPr>
            <a:spLocks noGrp="1"/>
          </p:cNvSpPr>
          <p:nvPr>
            <p:ph sz="half" idx="2"/>
          </p:nvPr>
        </p:nvSpPr>
        <p:spPr/>
        <p:txBody>
          <a:bodyPr/>
          <a:lstStyle/>
          <a:p>
            <a:r>
              <a:rPr lang="it-IT"/>
              <a:t>Découvrir le Père qui accomplit le salut de tous ses enfants et invite au repas de l’Alliance. </a:t>
            </a:r>
          </a:p>
        </p:txBody>
      </p:sp>
      <p:sp>
        <p:nvSpPr>
          <p:cNvPr id="5" name="Segnaposto testo 4"/>
          <p:cNvSpPr>
            <a:spLocks noGrp="1"/>
          </p:cNvSpPr>
          <p:nvPr>
            <p:ph type="body" sz="quarter" idx="3"/>
          </p:nvPr>
        </p:nvSpPr>
        <p:spPr/>
        <p:txBody>
          <a:bodyPr/>
          <a:lstStyle/>
          <a:p>
            <a:r>
              <a:rPr lang="it-IT">
                <a:solidFill>
                  <a:srgbClr val="FFFF00"/>
                </a:solidFill>
              </a:rPr>
              <a:t>Objectifs</a:t>
            </a:r>
          </a:p>
        </p:txBody>
      </p:sp>
      <p:sp>
        <p:nvSpPr>
          <p:cNvPr id="6" name="Segnaposto contenuto 5"/>
          <p:cNvSpPr>
            <a:spLocks noGrp="1"/>
          </p:cNvSpPr>
          <p:nvPr>
            <p:ph sz="quarter" idx="4"/>
          </p:nvPr>
        </p:nvSpPr>
        <p:spPr/>
        <p:txBody>
          <a:bodyPr/>
          <a:lstStyle/>
          <a:p>
            <a:r>
              <a:rPr lang="it-IT"/>
              <a:t>S’approprier le récit des paraboles dites de la miséricorde, en particulier celle de l’enfant prodigue - Luc 15, 1-32</a:t>
            </a:r>
          </a:p>
          <a:p>
            <a:r>
              <a:rPr lang="it-IT"/>
              <a:t>Lire ensemble la prière du Notre Père</a:t>
            </a:r>
          </a:p>
        </p:txBody>
      </p:sp>
    </p:spTree>
    <p:extLst>
      <p:ext uri="{BB962C8B-B14F-4D97-AF65-F5344CB8AC3E}">
        <p14:creationId xmlns:p14="http://schemas.microsoft.com/office/powerpoint/2010/main" val="259121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it-IT"/>
              <a:t>Travail biblique autour</a:t>
            </a:r>
            <a:br>
              <a:rPr lang="it-IT"/>
            </a:br>
            <a:r>
              <a:rPr lang="it-IT"/>
              <a:t>des mots-clés</a:t>
            </a:r>
          </a:p>
        </p:txBody>
      </p:sp>
      <p:sp>
        <p:nvSpPr>
          <p:cNvPr id="2" name="Segnaposto testo 1"/>
          <p:cNvSpPr>
            <a:spLocks noGrp="1"/>
          </p:cNvSpPr>
          <p:nvPr>
            <p:ph type="body" idx="1"/>
          </p:nvPr>
        </p:nvSpPr>
        <p:spPr/>
        <p:txBody>
          <a:bodyPr/>
          <a:lstStyle/>
          <a:p>
            <a:r>
              <a:rPr lang="it-IT">
                <a:solidFill>
                  <a:srgbClr val="FFFF00"/>
                </a:solidFill>
              </a:rPr>
              <a:t>Festin/veau gras</a:t>
            </a:r>
          </a:p>
        </p:txBody>
      </p:sp>
      <p:sp>
        <p:nvSpPr>
          <p:cNvPr id="5" name="Segnaposto contenuto 4"/>
          <p:cNvSpPr>
            <a:spLocks noGrp="1"/>
          </p:cNvSpPr>
          <p:nvPr>
            <p:ph sz="half" idx="2"/>
          </p:nvPr>
        </p:nvSpPr>
        <p:spPr/>
        <p:txBody>
          <a:bodyPr>
            <a:normAutofit/>
          </a:bodyPr>
          <a:lstStyle/>
          <a:p>
            <a:r>
              <a:rPr lang="it-IT"/>
              <a:t>Genèse 18,6-7 : Pour accueillir ses trois visiteurs, Abraham fait tuer un veau. </a:t>
            </a:r>
          </a:p>
          <a:p>
            <a:r>
              <a:rPr lang="it-IT"/>
              <a:t>Exode 12, 27 : Le sacrifice dans le Premier Testament.</a:t>
            </a:r>
          </a:p>
          <a:p>
            <a:r>
              <a:rPr lang="it-IT"/>
              <a:t>Isaïe 25, 6-9 : Dieu prépare un festin pour son peuple.</a:t>
            </a:r>
          </a:p>
        </p:txBody>
      </p:sp>
      <p:pic>
        <p:nvPicPr>
          <p:cNvPr id="6" name="Segnaposto contenuto 5" descr="024-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355334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it-IT"/>
              <a:t>Travail biblique autour</a:t>
            </a:r>
            <a:br>
              <a:rPr lang="it-IT"/>
            </a:br>
            <a:r>
              <a:rPr lang="it-IT"/>
              <a:t>des mots-clés</a:t>
            </a:r>
          </a:p>
        </p:txBody>
      </p:sp>
      <p:sp>
        <p:nvSpPr>
          <p:cNvPr id="2" name="Segnaposto testo 1"/>
          <p:cNvSpPr>
            <a:spLocks noGrp="1"/>
          </p:cNvSpPr>
          <p:nvPr>
            <p:ph type="body" idx="1"/>
          </p:nvPr>
        </p:nvSpPr>
        <p:spPr/>
        <p:txBody>
          <a:bodyPr>
            <a:normAutofit fontScale="92500" lnSpcReduction="20000"/>
          </a:bodyPr>
          <a:lstStyle/>
          <a:p>
            <a:r>
              <a:rPr lang="it-IT" dirty="0">
                <a:solidFill>
                  <a:srgbClr val="FFFF00"/>
                </a:solidFill>
              </a:rPr>
              <a:t>perdu/retrouvé  </a:t>
            </a:r>
            <a:br>
              <a:rPr lang="it-IT" dirty="0">
                <a:solidFill>
                  <a:srgbClr val="FFFF00"/>
                </a:solidFill>
              </a:rPr>
            </a:br>
            <a:r>
              <a:rPr lang="it-IT" dirty="0">
                <a:solidFill>
                  <a:srgbClr val="FFFF00"/>
                </a:solidFill>
              </a:rPr>
              <a:t>et  mort/revenu à la vie </a:t>
            </a:r>
          </a:p>
        </p:txBody>
      </p:sp>
      <p:sp>
        <p:nvSpPr>
          <p:cNvPr id="5" name="Segnaposto contenuto 4"/>
          <p:cNvSpPr>
            <a:spLocks noGrp="1"/>
          </p:cNvSpPr>
          <p:nvPr>
            <p:ph sz="half" idx="2"/>
          </p:nvPr>
        </p:nvSpPr>
        <p:spPr/>
        <p:txBody>
          <a:bodyPr>
            <a:normAutofit/>
          </a:bodyPr>
          <a:lstStyle/>
          <a:p>
            <a:r>
              <a:rPr lang="it-IT"/>
              <a:t>Luc 15,1-10 : Un berger retrouve sa brebis perdue, une femme sa pièce de monnaie. </a:t>
            </a:r>
          </a:p>
          <a:p>
            <a:r>
              <a:rPr lang="it-IT"/>
              <a:t>Philippiens 2,6-9 : Jésus s'est fait serviteur. Anamnèse de la messe où sont rappelées la mort et la résurrection de Jésus.</a:t>
            </a:r>
          </a:p>
        </p:txBody>
      </p:sp>
      <p:pic>
        <p:nvPicPr>
          <p:cNvPr id="8" name="Segnaposto contenuto 7" descr="022-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96834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a:t>VERS UN SENS POSSIBLE…</a:t>
            </a:r>
          </a:p>
        </p:txBody>
      </p:sp>
      <p:sp>
        <p:nvSpPr>
          <p:cNvPr id="3" name="Segnaposto testo 2"/>
          <p:cNvSpPr>
            <a:spLocks noGrp="1"/>
          </p:cNvSpPr>
          <p:nvPr>
            <p:ph type="body" idx="1"/>
          </p:nvPr>
        </p:nvSpPr>
        <p:spPr/>
        <p:txBody>
          <a:bodyPr/>
          <a:lstStyle/>
          <a:p>
            <a:r>
              <a:rPr lang="it-IT"/>
              <a:t>Module “Revenir”</a:t>
            </a:r>
          </a:p>
        </p:txBody>
      </p:sp>
    </p:spTree>
    <p:extLst>
      <p:ext uri="{BB962C8B-B14F-4D97-AF65-F5344CB8AC3E}">
        <p14:creationId xmlns:p14="http://schemas.microsoft.com/office/powerpoint/2010/main" val="369609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it-IT"/>
              <a:t>Lecture chrétienne </a:t>
            </a:r>
            <a:br>
              <a:rPr lang="it-IT"/>
            </a:br>
            <a:r>
              <a:rPr lang="it-IT"/>
              <a:t>pour aujourd’hui</a:t>
            </a:r>
          </a:p>
        </p:txBody>
      </p:sp>
      <p:sp>
        <p:nvSpPr>
          <p:cNvPr id="2" name="Segnaposto testo 1"/>
          <p:cNvSpPr>
            <a:spLocks noGrp="1"/>
          </p:cNvSpPr>
          <p:nvPr>
            <p:ph type="body" idx="1"/>
          </p:nvPr>
        </p:nvSpPr>
        <p:spPr/>
        <p:txBody>
          <a:bodyPr>
            <a:normAutofit/>
          </a:bodyPr>
          <a:lstStyle/>
          <a:p>
            <a:r>
              <a:rPr lang="it-IT" i="1">
                <a:solidFill>
                  <a:srgbClr val="FFFF00"/>
                </a:solidFill>
              </a:rPr>
              <a:t>« Un homme avait deux fils. »</a:t>
            </a:r>
            <a:endParaRPr lang="it-IT">
              <a:solidFill>
                <a:srgbClr val="FFFF00"/>
              </a:solidFill>
            </a:endParaRPr>
          </a:p>
        </p:txBody>
      </p:sp>
      <p:sp>
        <p:nvSpPr>
          <p:cNvPr id="5" name="Segnaposto contenuto 4"/>
          <p:cNvSpPr>
            <a:spLocks noGrp="1"/>
          </p:cNvSpPr>
          <p:nvPr>
            <p:ph sz="half" idx="2"/>
          </p:nvPr>
        </p:nvSpPr>
        <p:spPr/>
        <p:txBody>
          <a:bodyPr>
            <a:normAutofit fontScale="92500"/>
          </a:bodyPr>
          <a:lstStyle/>
          <a:p>
            <a:r>
              <a:rPr lang="it-IT"/>
              <a:t>C'est en réponse à ceux qui lui reprochent de manger avec des pécheurs que Jésus raconte cette parabole. </a:t>
            </a:r>
          </a:p>
          <a:p>
            <a:r>
              <a:rPr lang="it-IT"/>
              <a:t>Que nous soyons fils aîné comme le peuple d'Israël des origines, que nous soyons fils cadet comme ceux qui se sont détournés de leur père, nous sommes tous concernés par ce Dieu qui est Père, notre Père.</a:t>
            </a:r>
          </a:p>
        </p:txBody>
      </p:sp>
      <p:pic>
        <p:nvPicPr>
          <p:cNvPr id="6" name="Segnaposto contenuto 5" descr="002-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366283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it-IT"/>
              <a:t>Lecture chrétienne </a:t>
            </a:r>
            <a:br>
              <a:rPr lang="it-IT"/>
            </a:br>
            <a:r>
              <a:rPr lang="it-IT"/>
              <a:t>pour aujourd’hui</a:t>
            </a:r>
          </a:p>
        </p:txBody>
      </p:sp>
      <p:sp>
        <p:nvSpPr>
          <p:cNvPr id="2" name="Segnaposto testo 1"/>
          <p:cNvSpPr>
            <a:spLocks noGrp="1"/>
          </p:cNvSpPr>
          <p:nvPr>
            <p:ph type="body" idx="1"/>
          </p:nvPr>
        </p:nvSpPr>
        <p:spPr/>
        <p:txBody>
          <a:bodyPr>
            <a:normAutofit fontScale="92500" lnSpcReduction="20000"/>
          </a:bodyPr>
          <a:lstStyle/>
          <a:p>
            <a:r>
              <a:rPr lang="it-IT" i="1">
                <a:solidFill>
                  <a:srgbClr val="FFFF00"/>
                </a:solidFill>
              </a:rPr>
              <a:t>« Le plus jeune partit dans un pays lointain. » </a:t>
            </a:r>
            <a:endParaRPr lang="it-IT">
              <a:solidFill>
                <a:srgbClr val="FFFF00"/>
              </a:solidFill>
            </a:endParaRPr>
          </a:p>
        </p:txBody>
      </p:sp>
      <p:sp>
        <p:nvSpPr>
          <p:cNvPr id="5" name="Segnaposto contenuto 4"/>
          <p:cNvSpPr>
            <a:spLocks noGrp="1"/>
          </p:cNvSpPr>
          <p:nvPr>
            <p:ph sz="half" idx="2"/>
          </p:nvPr>
        </p:nvSpPr>
        <p:spPr/>
        <p:txBody>
          <a:bodyPr>
            <a:normAutofit fontScale="70000" lnSpcReduction="20000"/>
          </a:bodyPr>
          <a:lstStyle/>
          <a:p>
            <a:r>
              <a:rPr lang="it-IT"/>
              <a:t>Toute l'histoire biblique évoque ce besoin, inscrit au plus profond du cœur de l'homme, de partir, de sortir.</a:t>
            </a:r>
          </a:p>
          <a:p>
            <a:r>
              <a:rPr lang="it-IT"/>
              <a:t>Quitter sa terre, quitter ses proches : réaliser sa vocation propre ! </a:t>
            </a:r>
          </a:p>
          <a:p>
            <a:r>
              <a:rPr lang="it-IT"/>
              <a:t>Se prendre pour Dieu,s'éloigner de son Dieu : préparer le retour, la conversion. Revenir !</a:t>
            </a:r>
          </a:p>
          <a:p>
            <a:r>
              <a:rPr lang="it-IT"/>
              <a:t>Cela suppose tout un déplacement intérieur ! </a:t>
            </a:r>
          </a:p>
          <a:p>
            <a:r>
              <a:rPr lang="it-IT"/>
              <a:t>Dieu lui même refuse l'installation et envoie toujours plus loin. </a:t>
            </a:r>
          </a:p>
          <a:p>
            <a:r>
              <a:rPr lang="it-IT"/>
              <a:t>Où est-il ce pays lointain où la vie pourra se réaliser ? Est-il quelque part? Est-il possible de trouver un lieu où Dieu n'est pas ? </a:t>
            </a:r>
          </a:p>
        </p:txBody>
      </p:sp>
      <p:pic>
        <p:nvPicPr>
          <p:cNvPr id="8" name="Segnaposto contenuto 7" descr="008-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65584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it-IT"/>
              <a:t>Lecture chrétienne </a:t>
            </a:r>
            <a:br>
              <a:rPr lang="it-IT"/>
            </a:br>
            <a:r>
              <a:rPr lang="it-IT"/>
              <a:t>pour aujourd’hui</a:t>
            </a:r>
          </a:p>
        </p:txBody>
      </p:sp>
      <p:sp>
        <p:nvSpPr>
          <p:cNvPr id="2" name="Segnaposto testo 1"/>
          <p:cNvSpPr>
            <a:spLocks noGrp="1"/>
          </p:cNvSpPr>
          <p:nvPr>
            <p:ph type="body" idx="1"/>
          </p:nvPr>
        </p:nvSpPr>
        <p:spPr/>
        <p:txBody>
          <a:bodyPr>
            <a:normAutofit fontScale="92500" lnSpcReduction="20000"/>
          </a:bodyPr>
          <a:lstStyle/>
          <a:p>
            <a:r>
              <a:rPr lang="it-IT" i="1">
                <a:solidFill>
                  <a:srgbClr val="FFFF00"/>
                </a:solidFill>
              </a:rPr>
              <a:t>« Il gaspilla sa fortune en menant une vie de désordre. »</a:t>
            </a:r>
            <a:endParaRPr lang="it-IT">
              <a:solidFill>
                <a:srgbClr val="FFFF00"/>
              </a:solidFill>
            </a:endParaRPr>
          </a:p>
        </p:txBody>
      </p:sp>
      <p:sp>
        <p:nvSpPr>
          <p:cNvPr id="5" name="Segnaposto contenuto 4"/>
          <p:cNvSpPr>
            <a:spLocks noGrp="1"/>
          </p:cNvSpPr>
          <p:nvPr>
            <p:ph sz="half" idx="2"/>
          </p:nvPr>
        </p:nvSpPr>
        <p:spPr/>
        <p:txBody>
          <a:bodyPr>
            <a:normAutofit fontScale="92500" lnSpcReduction="10000"/>
          </a:bodyPr>
          <a:lstStyle/>
          <a:p>
            <a:r>
              <a:rPr lang="it-IT"/>
              <a:t>(Littéralement sans salut,en perdition...) </a:t>
            </a:r>
          </a:p>
          <a:p>
            <a:r>
              <a:rPr lang="it-IT"/>
              <a:t>Comme Adam, l'homme exilé du paradis, le fils de la parabole prend la condition pécheresse de l'humanité.</a:t>
            </a:r>
          </a:p>
          <a:p>
            <a:r>
              <a:rPr lang="it-IT"/>
              <a:t>Il est réduit à vivre avec les porcs, symboles de péché et d'impureté.</a:t>
            </a:r>
          </a:p>
          <a:p>
            <a:r>
              <a:rPr lang="it-IT"/>
              <a:t>Il représente notre situation d'aujourd'hui, l'humanité au cœur du mal.</a:t>
            </a:r>
          </a:p>
        </p:txBody>
      </p:sp>
      <p:pic>
        <p:nvPicPr>
          <p:cNvPr id="6" name="Segnaposto contenuto 5" descr="011-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197114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it-IT"/>
              <a:t>Lecture chrétienne </a:t>
            </a:r>
            <a:br>
              <a:rPr lang="it-IT"/>
            </a:br>
            <a:r>
              <a:rPr lang="it-IT"/>
              <a:t>pour aujourd’hui</a:t>
            </a:r>
          </a:p>
        </p:txBody>
      </p:sp>
      <p:sp>
        <p:nvSpPr>
          <p:cNvPr id="2" name="Segnaposto testo 1"/>
          <p:cNvSpPr>
            <a:spLocks noGrp="1"/>
          </p:cNvSpPr>
          <p:nvPr>
            <p:ph type="body" idx="1"/>
          </p:nvPr>
        </p:nvSpPr>
        <p:spPr/>
        <p:txBody>
          <a:bodyPr>
            <a:normAutofit/>
          </a:bodyPr>
          <a:lstStyle/>
          <a:p>
            <a:r>
              <a:rPr lang="it-IT" i="1">
                <a:solidFill>
                  <a:srgbClr val="FFFF00"/>
                </a:solidFill>
              </a:rPr>
              <a:t>«Alors il réfléchit. »</a:t>
            </a:r>
            <a:endParaRPr lang="it-IT">
              <a:solidFill>
                <a:srgbClr val="FFFF00"/>
              </a:solidFill>
            </a:endParaRPr>
          </a:p>
        </p:txBody>
      </p:sp>
      <p:sp>
        <p:nvSpPr>
          <p:cNvPr id="5" name="Segnaposto contenuto 4"/>
          <p:cNvSpPr>
            <a:spLocks noGrp="1"/>
          </p:cNvSpPr>
          <p:nvPr>
            <p:ph sz="half" idx="2"/>
          </p:nvPr>
        </p:nvSpPr>
        <p:spPr/>
        <p:txBody>
          <a:bodyPr>
            <a:normAutofit lnSpcReduction="10000"/>
          </a:bodyPr>
          <a:lstStyle/>
          <a:p>
            <a:r>
              <a:rPr lang="it-IT"/>
              <a:t>(Littéralement rentrant en lui-même...) </a:t>
            </a:r>
          </a:p>
          <a:p>
            <a:r>
              <a:rPr lang="it-IT"/>
              <a:t>Pour trouver sa vie, l'homme doit rentrer en lui même, vivre une intériorité. </a:t>
            </a:r>
          </a:p>
          <a:p>
            <a:r>
              <a:rPr lang="it-IT"/>
              <a:t>Il doit pouvoir reconnaître son péché, ce qui le coupe des autres, de lui-même, ce qui le détourne de sa vraie vie d'homme, ce qui le détourne de Dieu.</a:t>
            </a:r>
          </a:p>
        </p:txBody>
      </p:sp>
      <p:pic>
        <p:nvPicPr>
          <p:cNvPr id="10" name="Segnaposto contenuto 9" descr="018-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18344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it-IT"/>
              <a:t>Lecture chrétienne </a:t>
            </a:r>
            <a:br>
              <a:rPr lang="it-IT"/>
            </a:br>
            <a:r>
              <a:rPr lang="it-IT"/>
              <a:t>pour aujourd’hui</a:t>
            </a:r>
          </a:p>
        </p:txBody>
      </p:sp>
      <p:sp>
        <p:nvSpPr>
          <p:cNvPr id="2" name="Segnaposto testo 1"/>
          <p:cNvSpPr>
            <a:spLocks noGrp="1"/>
          </p:cNvSpPr>
          <p:nvPr>
            <p:ph type="body" idx="1"/>
          </p:nvPr>
        </p:nvSpPr>
        <p:spPr/>
        <p:txBody>
          <a:bodyPr>
            <a:normAutofit/>
          </a:bodyPr>
          <a:lstStyle/>
          <a:p>
            <a:r>
              <a:rPr lang="it-IT" i="1">
                <a:solidFill>
                  <a:srgbClr val="FFFF00"/>
                </a:solidFill>
              </a:rPr>
              <a:t>« Moi, ici,je meurs de faim. »</a:t>
            </a:r>
            <a:endParaRPr lang="it-IT">
              <a:solidFill>
                <a:srgbClr val="FFFF00"/>
              </a:solidFill>
            </a:endParaRPr>
          </a:p>
        </p:txBody>
      </p:sp>
      <p:sp>
        <p:nvSpPr>
          <p:cNvPr id="5" name="Segnaposto contenuto 4"/>
          <p:cNvSpPr>
            <a:spLocks noGrp="1"/>
          </p:cNvSpPr>
          <p:nvPr>
            <p:ph sz="half" idx="2"/>
          </p:nvPr>
        </p:nvSpPr>
        <p:spPr/>
        <p:txBody>
          <a:bodyPr>
            <a:normAutofit/>
          </a:bodyPr>
          <a:lstStyle/>
          <a:p>
            <a:r>
              <a:rPr lang="it-IT"/>
              <a:t>L'humanité a faim. </a:t>
            </a:r>
          </a:p>
          <a:p>
            <a:r>
              <a:rPr lang="it-IT"/>
              <a:t>Elle a faim de la Parole de Dieu, de la Parole de vie. </a:t>
            </a:r>
          </a:p>
          <a:p>
            <a:r>
              <a:rPr lang="it-IT"/>
              <a:t>Elle a faim d'une nourriture qu'elle ne peut se donner à elle-même et qu'elle ne peut recevoir que d'un autre.</a:t>
            </a:r>
          </a:p>
        </p:txBody>
      </p:sp>
      <p:pic>
        <p:nvPicPr>
          <p:cNvPr id="6" name="Segnaposto contenuto 5" descr="017-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193811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it-IT"/>
              <a:t>Lecture chrétienne </a:t>
            </a:r>
            <a:br>
              <a:rPr lang="it-IT"/>
            </a:br>
            <a:r>
              <a:rPr lang="it-IT"/>
              <a:t>pour aujourd’hui</a:t>
            </a:r>
          </a:p>
        </p:txBody>
      </p:sp>
      <p:sp>
        <p:nvSpPr>
          <p:cNvPr id="2" name="Segnaposto testo 1"/>
          <p:cNvSpPr>
            <a:spLocks noGrp="1"/>
          </p:cNvSpPr>
          <p:nvPr>
            <p:ph type="body" idx="1"/>
          </p:nvPr>
        </p:nvSpPr>
        <p:spPr/>
        <p:txBody>
          <a:bodyPr>
            <a:normAutofit fontScale="92500" lnSpcReduction="20000"/>
          </a:bodyPr>
          <a:lstStyle/>
          <a:p>
            <a:r>
              <a:rPr lang="it-IT">
                <a:solidFill>
                  <a:srgbClr val="FFFF00"/>
                </a:solidFill>
              </a:rPr>
              <a:t>« </a:t>
            </a:r>
            <a:r>
              <a:rPr lang="it-IT" i="1">
                <a:solidFill>
                  <a:srgbClr val="FFFF00"/>
                </a:solidFill>
              </a:rPr>
              <a:t>Il</a:t>
            </a:r>
            <a:r>
              <a:rPr lang="it-IT">
                <a:solidFill>
                  <a:srgbClr val="FFFF00"/>
                </a:solidFill>
              </a:rPr>
              <a:t> </a:t>
            </a:r>
            <a:r>
              <a:rPr lang="it-IT" i="1">
                <a:solidFill>
                  <a:srgbClr val="FFFF00"/>
                </a:solidFill>
              </a:rPr>
              <a:t>partit donc pour aller chez son père. »</a:t>
            </a:r>
            <a:endParaRPr lang="it-IT">
              <a:solidFill>
                <a:srgbClr val="FFFF00"/>
              </a:solidFill>
            </a:endParaRPr>
          </a:p>
        </p:txBody>
      </p:sp>
      <p:sp>
        <p:nvSpPr>
          <p:cNvPr id="5" name="Segnaposto contenuto 4"/>
          <p:cNvSpPr>
            <a:spLocks noGrp="1"/>
          </p:cNvSpPr>
          <p:nvPr>
            <p:ph sz="half" idx="2"/>
          </p:nvPr>
        </p:nvSpPr>
        <p:spPr/>
        <p:txBody>
          <a:bodyPr>
            <a:normAutofit/>
          </a:bodyPr>
          <a:lstStyle/>
          <a:p>
            <a:r>
              <a:rPr lang="it-IT"/>
              <a:t>L'humanité revient vers son père. </a:t>
            </a:r>
          </a:p>
          <a:p>
            <a:r>
              <a:rPr lang="it-IT"/>
              <a:t>Ce qui compte, c'est de s'approcher, de revenir, de reconnaître en Dieu ce Père miséricordieux qui attend de toute éternité.</a:t>
            </a:r>
          </a:p>
        </p:txBody>
      </p:sp>
      <p:pic>
        <p:nvPicPr>
          <p:cNvPr id="8" name="Segnaposto contenuto 7" descr="019-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379354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it-IT"/>
              <a:t>Lecture chrétienne </a:t>
            </a:r>
            <a:br>
              <a:rPr lang="it-IT"/>
            </a:br>
            <a:r>
              <a:rPr lang="it-IT"/>
              <a:t>pour aujourd’hui</a:t>
            </a:r>
          </a:p>
        </p:txBody>
      </p:sp>
      <p:sp>
        <p:nvSpPr>
          <p:cNvPr id="2" name="Segnaposto testo 1"/>
          <p:cNvSpPr>
            <a:spLocks noGrp="1"/>
          </p:cNvSpPr>
          <p:nvPr>
            <p:ph type="body" idx="1"/>
          </p:nvPr>
        </p:nvSpPr>
        <p:spPr/>
        <p:txBody>
          <a:bodyPr>
            <a:normAutofit fontScale="92500" lnSpcReduction="20000"/>
          </a:bodyPr>
          <a:lstStyle/>
          <a:p>
            <a:r>
              <a:rPr lang="it-IT" i="1">
                <a:solidFill>
                  <a:srgbClr val="FFFF00"/>
                </a:solidFill>
              </a:rPr>
              <a:t>« Le père dit : "Vite, apportez le plus beau vêtement..." »</a:t>
            </a:r>
            <a:endParaRPr lang="it-IT">
              <a:solidFill>
                <a:srgbClr val="FFFF00"/>
              </a:solidFill>
            </a:endParaRPr>
          </a:p>
        </p:txBody>
      </p:sp>
      <p:sp>
        <p:nvSpPr>
          <p:cNvPr id="5" name="Segnaposto contenuto 4"/>
          <p:cNvSpPr>
            <a:spLocks noGrp="1"/>
          </p:cNvSpPr>
          <p:nvPr>
            <p:ph sz="half" idx="2"/>
          </p:nvPr>
        </p:nvSpPr>
        <p:spPr/>
        <p:txBody>
          <a:bodyPr>
            <a:normAutofit fontScale="77500" lnSpcReduction="20000"/>
          </a:bodyPr>
          <a:lstStyle/>
          <a:p>
            <a:r>
              <a:rPr lang="it-IT"/>
              <a:t>La robe, l'anneau au doigt et les sandales aux pieds sont trois éléments qui font sortir le fils de la condition d'esclave dans laquelle il s'était engagé. </a:t>
            </a:r>
          </a:p>
          <a:p>
            <a:r>
              <a:rPr lang="it-IT"/>
              <a:t>Le fils revient vers un maître et c'est un père qu'il trouve. </a:t>
            </a:r>
          </a:p>
          <a:p>
            <a:r>
              <a:rPr lang="it-IT"/>
              <a:t>Il revêt le vêtement qui signifie sa dignité de fils (comme aujourd'hui le vêtement de baptême). </a:t>
            </a:r>
          </a:p>
          <a:p>
            <a:r>
              <a:rPr lang="it-IT"/>
              <a:t>Il reconnaît en Dieu son Père. Il se reconnaît enfant de Dieu. </a:t>
            </a:r>
          </a:p>
          <a:p>
            <a:r>
              <a:rPr lang="it-IT"/>
              <a:t>N'est-ce pas cela vivre pleinement son baptême ? </a:t>
            </a:r>
          </a:p>
        </p:txBody>
      </p:sp>
      <p:pic>
        <p:nvPicPr>
          <p:cNvPr id="6" name="Segnaposto contenuto 5" descr="020-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207124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Activités</a:t>
            </a:r>
          </a:p>
        </p:txBody>
      </p:sp>
      <p:sp>
        <p:nvSpPr>
          <p:cNvPr id="3" name="Segnaposto contenuto 2"/>
          <p:cNvSpPr>
            <a:spLocks noGrp="1"/>
          </p:cNvSpPr>
          <p:nvPr>
            <p:ph sz="half" idx="1"/>
          </p:nvPr>
        </p:nvSpPr>
        <p:spPr/>
        <p:txBody>
          <a:bodyPr/>
          <a:lstStyle/>
          <a:p>
            <a:r>
              <a:rPr lang="it-IT"/>
              <a:t>Tant pour les enfants que les adolescents, nous allons prendre le temps de travailler à fond, de fouiller un unique texte : les paraboles de la miséricorde, usant de tous les moyens artistiques :</a:t>
            </a:r>
          </a:p>
        </p:txBody>
      </p:sp>
      <p:sp>
        <p:nvSpPr>
          <p:cNvPr id="4" name="Segnaposto contenuto 3"/>
          <p:cNvSpPr>
            <a:spLocks noGrp="1"/>
          </p:cNvSpPr>
          <p:nvPr>
            <p:ph sz="half" idx="2"/>
          </p:nvPr>
        </p:nvSpPr>
        <p:spPr>
          <a:xfrm>
            <a:off x="4572000" y="4509120"/>
            <a:ext cx="4038600" cy="1972816"/>
          </a:xfrm>
        </p:spPr>
        <p:txBody>
          <a:bodyPr/>
          <a:lstStyle/>
          <a:p>
            <a:r>
              <a:rPr lang="it-IT" dirty="0"/>
              <a:t>Vitrail de Sens</a:t>
            </a:r>
          </a:p>
          <a:p>
            <a:r>
              <a:rPr lang="it-IT" dirty="0"/>
              <a:t>Photos de films</a:t>
            </a:r>
          </a:p>
          <a:p>
            <a:r>
              <a:rPr lang="it-IT" dirty="0"/>
              <a:t>Diaporamas</a:t>
            </a:r>
          </a:p>
        </p:txBody>
      </p:sp>
    </p:spTree>
    <p:extLst>
      <p:ext uri="{BB962C8B-B14F-4D97-AF65-F5344CB8AC3E}">
        <p14:creationId xmlns:p14="http://schemas.microsoft.com/office/powerpoint/2010/main" val="408684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it-IT"/>
              <a:t>Lecture chrétienne </a:t>
            </a:r>
            <a:br>
              <a:rPr lang="it-IT"/>
            </a:br>
            <a:r>
              <a:rPr lang="it-IT"/>
              <a:t>pour aujourd’hui</a:t>
            </a:r>
          </a:p>
        </p:txBody>
      </p:sp>
      <p:sp>
        <p:nvSpPr>
          <p:cNvPr id="2" name="Segnaposto testo 1"/>
          <p:cNvSpPr>
            <a:spLocks noGrp="1"/>
          </p:cNvSpPr>
          <p:nvPr>
            <p:ph type="body" idx="1"/>
          </p:nvPr>
        </p:nvSpPr>
        <p:spPr/>
        <p:txBody>
          <a:bodyPr>
            <a:normAutofit fontScale="85000" lnSpcReduction="20000"/>
          </a:bodyPr>
          <a:lstStyle/>
          <a:p>
            <a:r>
              <a:rPr lang="it-IT" i="1">
                <a:solidFill>
                  <a:srgbClr val="FFFF00"/>
                </a:solidFill>
              </a:rPr>
              <a:t>« Allez chercher le veau gras, tuez-le; mangeons et festoyons. »</a:t>
            </a:r>
            <a:endParaRPr lang="it-IT">
              <a:solidFill>
                <a:srgbClr val="FFFF00"/>
              </a:solidFill>
            </a:endParaRPr>
          </a:p>
        </p:txBody>
      </p:sp>
      <p:sp>
        <p:nvSpPr>
          <p:cNvPr id="5" name="Segnaposto contenuto 4"/>
          <p:cNvSpPr>
            <a:spLocks noGrp="1"/>
          </p:cNvSpPr>
          <p:nvPr>
            <p:ph sz="half" idx="2"/>
          </p:nvPr>
        </p:nvSpPr>
        <p:spPr/>
        <p:txBody>
          <a:bodyPr>
            <a:normAutofit fontScale="62500" lnSpcReduction="20000"/>
          </a:bodyPr>
          <a:lstStyle/>
          <a:p>
            <a:r>
              <a:rPr lang="it-IT"/>
              <a:t>Le père invite à un nouveau festin. </a:t>
            </a:r>
          </a:p>
          <a:p>
            <a:r>
              <a:rPr lang="it-IT"/>
              <a:t>Il s'agit de tuer le veau du sacrifice pour de nouvelles retrouvailles. </a:t>
            </a:r>
          </a:p>
          <a:p>
            <a:r>
              <a:rPr lang="it-IT"/>
              <a:t>Il s'agit d'entrer et de manger le pain de la nouvelle Alliance. </a:t>
            </a:r>
          </a:p>
          <a:p>
            <a:r>
              <a:rPr lang="it-IT"/>
              <a:t>Un festin s'annonce, repas qui parle d'un autre repas, celui</a:t>
            </a:r>
            <a:r>
              <a:rPr lang="it-IT" sz="2800"/>
              <a:t> </a:t>
            </a:r>
            <a:r>
              <a:rPr lang="it-IT"/>
              <a:t>où la mort aura disparu pour toujours,celui qui</a:t>
            </a:r>
            <a:r>
              <a:rPr lang="it-IT" sz="2800"/>
              <a:t> </a:t>
            </a:r>
            <a:r>
              <a:rPr lang="it-IT"/>
              <a:t>donne la vie éternelle.</a:t>
            </a:r>
            <a:endParaRPr lang="it-IT" sz="2800"/>
          </a:p>
          <a:p>
            <a:r>
              <a:rPr lang="it-IT"/>
              <a:t>Le fils aîné est lui aussi invité à participer à ce festin. </a:t>
            </a:r>
          </a:p>
          <a:p>
            <a:r>
              <a:rPr lang="it-IT"/>
              <a:t>Mais le père le laisse libre d'entrer ou</a:t>
            </a:r>
            <a:r>
              <a:rPr lang="it-IT" sz="2800"/>
              <a:t> </a:t>
            </a:r>
            <a:r>
              <a:rPr lang="it-IT"/>
              <a:t>de refuser.</a:t>
            </a:r>
            <a:endParaRPr lang="it-IT" sz="2800"/>
          </a:p>
          <a:p>
            <a:r>
              <a:rPr lang="it-IT"/>
              <a:t>Tous les hommes sont invités au repas d'Alliance</a:t>
            </a:r>
            <a:r>
              <a:rPr lang="it-IT" sz="2800"/>
              <a:t> </a:t>
            </a:r>
            <a:r>
              <a:rPr lang="it-IT"/>
              <a:t>du Royaume de Dieu où le Père « prodigue »</a:t>
            </a:r>
            <a:r>
              <a:rPr lang="it-IT" sz="2800"/>
              <a:t> </a:t>
            </a:r>
            <a:r>
              <a:rPr lang="it-IT"/>
              <a:t>accomplit le salut de tous ses enfants.</a:t>
            </a:r>
          </a:p>
        </p:txBody>
      </p:sp>
      <p:pic>
        <p:nvPicPr>
          <p:cNvPr id="8" name="Segnaposto contenuto 7" descr="024-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316051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it-IT"/>
              <a:t>Lecture chrétienne </a:t>
            </a:r>
            <a:br>
              <a:rPr lang="it-IT"/>
            </a:br>
            <a:r>
              <a:rPr lang="it-IT"/>
              <a:t>pour aujourd’hui</a:t>
            </a:r>
          </a:p>
        </p:txBody>
      </p:sp>
      <p:sp>
        <p:nvSpPr>
          <p:cNvPr id="2" name="Segnaposto testo 1"/>
          <p:cNvSpPr>
            <a:spLocks noGrp="1"/>
          </p:cNvSpPr>
          <p:nvPr>
            <p:ph type="body" idx="1"/>
          </p:nvPr>
        </p:nvSpPr>
        <p:spPr/>
        <p:txBody>
          <a:bodyPr>
            <a:normAutofit fontScale="70000" lnSpcReduction="20000"/>
          </a:bodyPr>
          <a:lstStyle/>
          <a:p>
            <a:r>
              <a:rPr lang="it-IT" i="1">
                <a:solidFill>
                  <a:srgbClr val="FFFF00"/>
                </a:solidFill>
              </a:rPr>
              <a:t>« Mon fils était mort et il est revenu à la vie, il était perdu et il est retrouvé. »</a:t>
            </a:r>
            <a:endParaRPr lang="it-IT">
              <a:solidFill>
                <a:srgbClr val="FFFF00"/>
              </a:solidFill>
            </a:endParaRPr>
          </a:p>
        </p:txBody>
      </p:sp>
      <p:sp>
        <p:nvSpPr>
          <p:cNvPr id="5" name="Segnaposto contenuto 4"/>
          <p:cNvSpPr>
            <a:spLocks noGrp="1"/>
          </p:cNvSpPr>
          <p:nvPr>
            <p:ph sz="half" idx="2"/>
          </p:nvPr>
        </p:nvSpPr>
        <p:spPr/>
        <p:txBody>
          <a:bodyPr>
            <a:normAutofit fontScale="77500" lnSpcReduction="20000"/>
          </a:bodyPr>
          <a:lstStyle/>
          <a:p>
            <a:r>
              <a:rPr lang="it-IT"/>
              <a:t>Le serviteur abaissé est relevé. </a:t>
            </a:r>
          </a:p>
          <a:p>
            <a:r>
              <a:rPr lang="it-IT"/>
              <a:t>Celui qui descend au plus profond de la déchéance humaine revient et redevient homme.</a:t>
            </a:r>
          </a:p>
          <a:p>
            <a:r>
              <a:rPr lang="it-IT"/>
              <a:t>Ce fils était mort et il est revenu à la vie ; il était perdu et il est retrouvé. </a:t>
            </a:r>
          </a:p>
          <a:p>
            <a:r>
              <a:rPr lang="it-IT"/>
              <a:t>Si ce fils était la figure du Christ lui même ? </a:t>
            </a:r>
          </a:p>
          <a:p>
            <a:r>
              <a:rPr lang="it-IT"/>
              <a:t>Lui aussi sur la croix était sans salut, lui aussi sur la croix a été mis au rang des pécheurs. </a:t>
            </a:r>
          </a:p>
          <a:p>
            <a:r>
              <a:rPr lang="it-IT"/>
              <a:t>Le Christ permet à l'humanité de se relever, de sortir du péché, de revenir dans la gloire.</a:t>
            </a:r>
          </a:p>
        </p:txBody>
      </p:sp>
      <p:pic>
        <p:nvPicPr>
          <p:cNvPr id="6" name="Segnaposto contenuto 5" descr="023-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427618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it-IT"/>
              <a:t>Lecture chrétienne </a:t>
            </a:r>
            <a:br>
              <a:rPr lang="it-IT"/>
            </a:br>
            <a:r>
              <a:rPr lang="it-IT"/>
              <a:t>pour aujourd’hui</a:t>
            </a:r>
          </a:p>
        </p:txBody>
      </p:sp>
      <p:sp>
        <p:nvSpPr>
          <p:cNvPr id="2" name="Segnaposto testo 1"/>
          <p:cNvSpPr>
            <a:spLocks noGrp="1"/>
          </p:cNvSpPr>
          <p:nvPr>
            <p:ph type="body" idx="1"/>
          </p:nvPr>
        </p:nvSpPr>
        <p:spPr/>
        <p:txBody>
          <a:bodyPr>
            <a:normAutofit fontScale="70000" lnSpcReduction="20000"/>
          </a:bodyPr>
          <a:lstStyle/>
          <a:p>
            <a:r>
              <a:rPr lang="it-IT" i="1">
                <a:solidFill>
                  <a:srgbClr val="FFFF00"/>
                </a:solidFill>
              </a:rPr>
              <a:t>« Mon fils était mort et il est revenu à la vie, il était perdu et il est retrouvé. »</a:t>
            </a:r>
            <a:endParaRPr lang="it-IT">
              <a:solidFill>
                <a:srgbClr val="FFFF00"/>
              </a:solidFill>
            </a:endParaRPr>
          </a:p>
        </p:txBody>
      </p:sp>
      <p:sp>
        <p:nvSpPr>
          <p:cNvPr id="5" name="Segnaposto contenuto 4"/>
          <p:cNvSpPr>
            <a:spLocks noGrp="1"/>
          </p:cNvSpPr>
          <p:nvPr>
            <p:ph sz="half" idx="2"/>
          </p:nvPr>
        </p:nvSpPr>
        <p:spPr/>
        <p:txBody>
          <a:bodyPr>
            <a:normAutofit fontScale="85000" lnSpcReduction="20000"/>
          </a:bodyPr>
          <a:lstStyle/>
          <a:p>
            <a:r>
              <a:rPr lang="it-IT"/>
              <a:t>La parabole peut se relire à la lumière du mystère pascal. </a:t>
            </a:r>
          </a:p>
          <a:p>
            <a:r>
              <a:rPr lang="it-IT"/>
              <a:t>Le Christ, le prodigue qui donne tout, ramène l'humanité à son Père. </a:t>
            </a:r>
          </a:p>
          <a:p>
            <a:r>
              <a:rPr lang="it-IT"/>
              <a:t>Le Père, remué jusqu'au fond de ses entrailles, attend l'humanité et l'invite au festin de l'Alliance éternelle. </a:t>
            </a:r>
          </a:p>
          <a:p>
            <a:r>
              <a:rPr lang="it-IT"/>
              <a:t>Les paroles du </a:t>
            </a:r>
            <a:r>
              <a:rPr lang="it-IT" i="1"/>
              <a:t>Notre Père </a:t>
            </a:r>
            <a:r>
              <a:rPr lang="it-IT"/>
              <a:t>se situent dans cette dynamique.</a:t>
            </a:r>
          </a:p>
          <a:p>
            <a:pPr marL="0" indent="0" algn="ctr">
              <a:buNone/>
            </a:pPr>
            <a:r>
              <a:rPr lang="it-IT"/>
              <a:t>« </a:t>
            </a:r>
            <a:r>
              <a:rPr lang="it-IT" i="1"/>
              <a:t>Notre Père, pardonne-nous... Donne-nous aujourd'hui notre pain de ce jour ! </a:t>
            </a:r>
            <a:r>
              <a:rPr lang="it-IT"/>
              <a:t>»</a:t>
            </a:r>
          </a:p>
        </p:txBody>
      </p:sp>
      <p:pic>
        <p:nvPicPr>
          <p:cNvPr id="8" name="Segnaposto contenuto 7" descr="006-prodigal-so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spTree>
    <p:extLst>
      <p:ext uri="{BB962C8B-B14F-4D97-AF65-F5344CB8AC3E}">
        <p14:creationId xmlns:p14="http://schemas.microsoft.com/office/powerpoint/2010/main" val="245339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sz="half" idx="1"/>
          </p:nvPr>
        </p:nvSpPr>
        <p:spPr>
          <a:xfrm>
            <a:off x="467544" y="2780928"/>
            <a:ext cx="4320480" cy="3238872"/>
          </a:xfrm>
        </p:spPr>
        <p:txBody>
          <a:bodyPr>
            <a:normAutofit fontScale="85000" lnSpcReduction="10000"/>
          </a:bodyPr>
          <a:lstStyle/>
          <a:p>
            <a:pPr algn="ctr">
              <a:buFontTx/>
              <a:buNone/>
            </a:pPr>
            <a:r>
              <a:rPr lang="fr-FR" sz="4000" b="1" dirty="0">
                <a:solidFill>
                  <a:srgbClr val="99FF66"/>
                </a:solidFill>
              </a:rPr>
              <a:t>Vitrail du fils prodigue</a:t>
            </a:r>
          </a:p>
          <a:p>
            <a:pPr algn="ctr">
              <a:buFontTx/>
              <a:buNone/>
            </a:pPr>
            <a:endParaRPr lang="fr-FR" sz="4000" b="1" dirty="0">
              <a:solidFill>
                <a:srgbClr val="99FF66"/>
              </a:solidFill>
            </a:endParaRPr>
          </a:p>
          <a:p>
            <a:pPr algn="ctr">
              <a:buFontTx/>
              <a:buNone/>
            </a:pPr>
            <a:r>
              <a:rPr lang="fr-FR" sz="4000" b="1" dirty="0">
                <a:solidFill>
                  <a:srgbClr val="99FF66"/>
                </a:solidFill>
              </a:rPr>
              <a:t>Cathédrale de Sens</a:t>
            </a:r>
          </a:p>
          <a:p>
            <a:pPr algn="ctr">
              <a:buFontTx/>
              <a:buNone/>
            </a:pPr>
            <a:endParaRPr lang="fr-FR" sz="4000" b="1" dirty="0">
              <a:solidFill>
                <a:srgbClr val="99FF66"/>
              </a:solidFill>
            </a:endParaRPr>
          </a:p>
          <a:p>
            <a:pPr algn="ctr">
              <a:buFontTx/>
              <a:buNone/>
            </a:pPr>
            <a:r>
              <a:rPr lang="fr-FR" sz="4000" b="1" dirty="0">
                <a:solidFill>
                  <a:srgbClr val="99FF66"/>
                </a:solidFill>
              </a:rPr>
              <a:t>XII</a:t>
            </a:r>
            <a:r>
              <a:rPr lang="fr-FR" sz="4000" b="1" baseline="30000" dirty="0">
                <a:solidFill>
                  <a:srgbClr val="99FF66"/>
                </a:solidFill>
              </a:rPr>
              <a:t>ème</a:t>
            </a:r>
            <a:r>
              <a:rPr lang="fr-FR" sz="4000" b="1" dirty="0">
                <a:solidFill>
                  <a:srgbClr val="99FF66"/>
                </a:solidFill>
              </a:rPr>
              <a:t> siècle</a:t>
            </a:r>
          </a:p>
        </p:txBody>
      </p:sp>
      <p:pic>
        <p:nvPicPr>
          <p:cNvPr id="11" name="Image 10" descr="Une image contenant église, bâtiment, vitrail, fenêtre&#10;&#10;Description générée automatiquement">
            <a:extLst>
              <a:ext uri="{FF2B5EF4-FFF2-40B4-BE49-F238E27FC236}">
                <a16:creationId xmlns:a16="http://schemas.microsoft.com/office/drawing/2014/main" id="{44A2C172-9683-C145-4555-1528FA2DFD3D}"/>
              </a:ext>
            </a:extLst>
          </p:cNvPr>
          <p:cNvPicPr>
            <a:picLocks noChangeAspect="1"/>
          </p:cNvPicPr>
          <p:nvPr/>
        </p:nvPicPr>
        <p:blipFill>
          <a:blip r:embed="rId2"/>
          <a:stretch>
            <a:fillRect/>
          </a:stretch>
        </p:blipFill>
        <p:spPr>
          <a:xfrm>
            <a:off x="5800249" y="-25829"/>
            <a:ext cx="3020223" cy="6858000"/>
          </a:xfrm>
          <a:prstGeom prst="rect">
            <a:avLst/>
          </a:prstGeom>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381000"/>
            <a:ext cx="4822825" cy="1143000"/>
          </a:xfrm>
        </p:spPr>
        <p:txBody>
          <a:bodyPr/>
          <a:lstStyle/>
          <a:p>
            <a:r>
              <a:rPr lang="fr-FR"/>
              <a:t>La verrière</a:t>
            </a:r>
          </a:p>
        </p:txBody>
      </p:sp>
      <p:sp>
        <p:nvSpPr>
          <p:cNvPr id="4099" name="Rectangle 3"/>
          <p:cNvSpPr>
            <a:spLocks noGrp="1" noChangeArrowheads="1"/>
          </p:cNvSpPr>
          <p:nvPr>
            <p:ph type="body" sz="half" idx="1"/>
          </p:nvPr>
        </p:nvSpPr>
        <p:spPr/>
        <p:txBody>
          <a:bodyPr>
            <a:normAutofit/>
          </a:bodyPr>
          <a:lstStyle/>
          <a:p>
            <a:pPr>
              <a:lnSpc>
                <a:spcPct val="80000"/>
              </a:lnSpc>
            </a:pPr>
            <a:r>
              <a:rPr lang="fr-FR" sz="1600"/>
              <a:t>La verrière de la cathédrale de Sens est un document exceptionnel du XII° siècle, une pièce rare qui </a:t>
            </a:r>
            <a:r>
              <a:rPr lang="ja-JP" altLang="fr-FR" sz="1600">
                <a:latin typeface="Arial"/>
              </a:rPr>
              <a:t>‘</a:t>
            </a:r>
            <a:r>
              <a:rPr lang="fr-FR" sz="1600"/>
              <a:t>lit</a:t>
            </a:r>
            <a:r>
              <a:rPr lang="ja-JP" altLang="fr-FR" sz="1600">
                <a:latin typeface="Arial"/>
              </a:rPr>
              <a:t>’</a:t>
            </a:r>
            <a:r>
              <a:rPr lang="fr-FR" sz="1600"/>
              <a:t> la parabole du Fils Prodigue en </a:t>
            </a:r>
            <a:r>
              <a:rPr lang="fr-FR" sz="1600" u="sng"/>
              <a:t>12 vitraux </a:t>
            </a:r>
            <a:r>
              <a:rPr lang="fr-FR" sz="1600"/>
              <a:t>dans une perspective nettement </a:t>
            </a:r>
            <a:r>
              <a:rPr lang="fr-FR" sz="1600" u="sng"/>
              <a:t>christologique</a:t>
            </a:r>
            <a:r>
              <a:rPr lang="fr-FR" sz="1600"/>
              <a:t> et </a:t>
            </a:r>
            <a:r>
              <a:rPr lang="fr-FR" sz="1600" u="sng"/>
              <a:t>eucharistique</a:t>
            </a:r>
            <a:r>
              <a:rPr lang="fr-FR" sz="1600"/>
              <a:t>. </a:t>
            </a:r>
          </a:p>
          <a:p>
            <a:pPr>
              <a:lnSpc>
                <a:spcPct val="80000"/>
              </a:lnSpc>
            </a:pPr>
            <a:r>
              <a:rPr lang="fr-FR" sz="1600"/>
              <a:t>A l</a:t>
            </a:r>
            <a:r>
              <a:rPr lang="fr-FR" sz="1600">
                <a:latin typeface="Arial"/>
              </a:rPr>
              <a:t>’</a:t>
            </a:r>
            <a:r>
              <a:rPr lang="fr-FR" sz="1600"/>
              <a:t>époque, le mot latin </a:t>
            </a:r>
            <a:r>
              <a:rPr lang="ja-JP" altLang="fr-FR" sz="1600">
                <a:latin typeface="Arial"/>
              </a:rPr>
              <a:t>‘</a:t>
            </a:r>
            <a:r>
              <a:rPr lang="fr-FR" sz="1600" i="1"/>
              <a:t>substantia</a:t>
            </a:r>
            <a:r>
              <a:rPr lang="ja-JP" altLang="fr-FR" sz="1600">
                <a:latin typeface="Arial"/>
              </a:rPr>
              <a:t>’</a:t>
            </a:r>
            <a:r>
              <a:rPr lang="fr-FR" sz="1600"/>
              <a:t> avait une consonance eucharistique, du fait de la théorie de la </a:t>
            </a:r>
            <a:r>
              <a:rPr lang="ja-JP" altLang="fr-FR" sz="1600">
                <a:latin typeface="Arial"/>
              </a:rPr>
              <a:t>‘</a:t>
            </a:r>
            <a:r>
              <a:rPr lang="fr-FR" sz="1600"/>
              <a:t>transsubstantiation</a:t>
            </a:r>
            <a:r>
              <a:rPr lang="ja-JP" altLang="fr-FR" sz="1600">
                <a:latin typeface="Arial"/>
              </a:rPr>
              <a:t>’</a:t>
            </a:r>
            <a:r>
              <a:rPr lang="fr-FR" sz="1600"/>
              <a:t>. </a:t>
            </a:r>
          </a:p>
          <a:p>
            <a:pPr>
              <a:lnSpc>
                <a:spcPct val="80000"/>
              </a:lnSpc>
            </a:pPr>
            <a:r>
              <a:rPr lang="fr-FR" sz="1600"/>
              <a:t>Les inscriptions latines inscrites sur les bandeaux vont nous permettre de suivre la pensée du moine artiste. </a:t>
            </a:r>
          </a:p>
          <a:p>
            <a:pPr>
              <a:lnSpc>
                <a:spcPct val="80000"/>
              </a:lnSpc>
            </a:pPr>
            <a:r>
              <a:rPr lang="fr-FR" sz="1600"/>
              <a:t>Nous allons donner ces inscriptions et les traduire. </a:t>
            </a:r>
          </a:p>
          <a:p>
            <a:pPr>
              <a:lnSpc>
                <a:spcPct val="80000"/>
              </a:lnSpc>
            </a:pPr>
            <a:r>
              <a:rPr lang="fr-FR" sz="1600"/>
              <a:t>Dans une première lecture, la verrière se lit de bas en haut. Nous allons remonter la verrière en zigzaguant.</a:t>
            </a:r>
          </a:p>
        </p:txBody>
      </p:sp>
      <p:pic>
        <p:nvPicPr>
          <p:cNvPr id="2" name="Image 1">
            <a:extLst>
              <a:ext uri="{FF2B5EF4-FFF2-40B4-BE49-F238E27FC236}">
                <a16:creationId xmlns:a16="http://schemas.microsoft.com/office/drawing/2014/main" id="{5A02E03E-A9EF-0FDD-D863-A463FBED3FCA}"/>
              </a:ext>
            </a:extLst>
          </p:cNvPr>
          <p:cNvPicPr>
            <a:picLocks noChangeAspect="1"/>
          </p:cNvPicPr>
          <p:nvPr/>
        </p:nvPicPr>
        <p:blipFill>
          <a:blip r:embed="rId2"/>
          <a:srcRect/>
          <a:stretch/>
        </p:blipFill>
        <p:spPr>
          <a:xfrm>
            <a:off x="5484390" y="-25876"/>
            <a:ext cx="2832813" cy="6858000"/>
          </a:xfrm>
          <a:prstGeom prst="rect">
            <a:avLst/>
          </a:prstGeom>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rot="16200000">
            <a:off x="-1997261" y="2941477"/>
            <a:ext cx="6573021" cy="923330"/>
          </a:xfrm>
          <a:prstGeom prst="rect">
            <a:avLst/>
          </a:prstGeom>
          <a:noFill/>
        </p:spPr>
        <p:txBody>
          <a:bodyPr wrap="none" lIns="91440" tIns="45720" rIns="91440" bIns="45720">
            <a:spAutoFit/>
          </a:bodyPr>
          <a:lstStyle/>
          <a:p>
            <a:pPr algn="ctr"/>
            <a:r>
              <a:rPr lang="fr-FR"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SENS DE LECTURE</a:t>
            </a:r>
          </a:p>
        </p:txBody>
      </p:sp>
      <p:pic>
        <p:nvPicPr>
          <p:cNvPr id="5" name="Image 4" descr="Une image contenant art, dessin&#10;&#10;Description générée automatiquement">
            <a:extLst>
              <a:ext uri="{FF2B5EF4-FFF2-40B4-BE49-F238E27FC236}">
                <a16:creationId xmlns:a16="http://schemas.microsoft.com/office/drawing/2014/main" id="{5154C65E-5311-20C6-4D44-416B541DA714}"/>
              </a:ext>
            </a:extLst>
          </p:cNvPr>
          <p:cNvPicPr>
            <a:picLocks noChangeAspect="1"/>
          </p:cNvPicPr>
          <p:nvPr/>
        </p:nvPicPr>
        <p:blipFill>
          <a:blip r:embed="rId2"/>
          <a:stretch>
            <a:fillRect/>
          </a:stretch>
        </p:blipFill>
        <p:spPr>
          <a:xfrm>
            <a:off x="3563888" y="26999"/>
            <a:ext cx="3658571" cy="6858000"/>
          </a:xfrm>
          <a:prstGeom prst="rect">
            <a:avLst/>
          </a:prstGeom>
        </p:spPr>
      </p:pic>
    </p:spTree>
    <p:extLst>
      <p:ext uri="{BB962C8B-B14F-4D97-AF65-F5344CB8AC3E}">
        <p14:creationId xmlns:p14="http://schemas.microsoft.com/office/powerpoint/2010/main" val="407861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a:t>Une première lecture…</a:t>
            </a:r>
            <a:endParaRPr lang="it-IT"/>
          </a:p>
        </p:txBody>
      </p:sp>
      <p:sp>
        <p:nvSpPr>
          <p:cNvPr id="3" name="Segnaposto testo 2"/>
          <p:cNvSpPr>
            <a:spLocks noGrp="1"/>
          </p:cNvSpPr>
          <p:nvPr>
            <p:ph type="body" idx="1"/>
          </p:nvPr>
        </p:nvSpPr>
        <p:spPr/>
        <p:txBody>
          <a:bodyPr/>
          <a:lstStyle/>
          <a:p>
            <a:r>
              <a:rPr lang="it-IT"/>
              <a:t>Module “Revenir”</a:t>
            </a:r>
          </a:p>
        </p:txBody>
      </p:sp>
    </p:spTree>
    <p:extLst>
      <p:ext uri="{BB962C8B-B14F-4D97-AF65-F5344CB8AC3E}">
        <p14:creationId xmlns:p14="http://schemas.microsoft.com/office/powerpoint/2010/main" val="352697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Group 2"/>
          <p:cNvGraphicFramePr>
            <a:graphicFrameLocks noGrp="1"/>
          </p:cNvGraphicFramePr>
          <p:nvPr>
            <p:ph sz="half" idx="1"/>
            <p:extLst>
              <p:ext uri="{D42A27DB-BD31-4B8C-83A1-F6EECF244321}">
                <p14:modId xmlns:p14="http://schemas.microsoft.com/office/powerpoint/2010/main" val="3049716526"/>
              </p:ext>
            </p:extLst>
          </p:nvPr>
        </p:nvGraphicFramePr>
        <p:xfrm>
          <a:off x="107503" y="548680"/>
          <a:ext cx="2832813" cy="6209348"/>
        </p:xfrm>
        <a:graphic>
          <a:graphicData uri="http://schemas.openxmlformats.org/drawingml/2006/table">
            <a:tbl>
              <a:tblPr/>
              <a:tblGrid>
                <a:gridCol w="2832813">
                  <a:extLst>
                    <a:ext uri="{9D8B030D-6E8A-4147-A177-3AD203B41FA5}">
                      <a16:colId xmlns:a16="http://schemas.microsoft.com/office/drawing/2014/main" val="20000"/>
                    </a:ext>
                  </a:extLst>
                </a:gridCol>
              </a:tblGrid>
              <a:tr h="601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a:ln>
                            <a:noFill/>
                          </a:ln>
                          <a:solidFill>
                            <a:schemeClr val="tx1"/>
                          </a:solidFill>
                          <a:effectLst/>
                          <a:latin typeface="Arial" charset="0"/>
                          <a:ea typeface="ＭＳ Ｐゴシック" charset="0"/>
                          <a:cs typeface="Times New Roman" charset="0"/>
                        </a:rPr>
                        <a:t>11. Hic, pater </a:t>
                      </a:r>
                      <a:r>
                        <a:rPr kumimoji="0" lang="fr-FR" sz="1400" b="1" i="0" u="none" strike="noStrike" cap="none" normalizeH="0" baseline="0" dirty="0" err="1">
                          <a:ln>
                            <a:noFill/>
                          </a:ln>
                          <a:solidFill>
                            <a:schemeClr val="tx1"/>
                          </a:solidFill>
                          <a:effectLst/>
                          <a:latin typeface="Arial" charset="0"/>
                          <a:ea typeface="ＭＳ Ｐゴシック" charset="0"/>
                          <a:cs typeface="Times New Roman" charset="0"/>
                        </a:rPr>
                        <a:t>loquitur</a:t>
                      </a:r>
                      <a:r>
                        <a:rPr kumimoji="0" lang="fr-FR" sz="1400" b="1" i="0" u="none" strike="noStrike" cap="none" normalizeH="0" baseline="0" dirty="0">
                          <a:ln>
                            <a:noFill/>
                          </a:ln>
                          <a:solidFill>
                            <a:schemeClr val="tx1"/>
                          </a:solidFill>
                          <a:effectLst/>
                          <a:latin typeface="Arial" charset="0"/>
                          <a:ea typeface="ＭＳ Ｐゴシック" charset="0"/>
                          <a:cs typeface="Times New Roman" charset="0"/>
                        </a:rPr>
                        <a:t> de </a:t>
                      </a:r>
                      <a:r>
                        <a:rPr kumimoji="0" lang="fr-FR" sz="1400" b="1" i="0" u="none" strike="noStrike" cap="none" normalizeH="0" baseline="0" dirty="0" err="1">
                          <a:ln>
                            <a:noFill/>
                          </a:ln>
                          <a:solidFill>
                            <a:schemeClr val="tx1"/>
                          </a:solidFill>
                          <a:effectLst/>
                          <a:latin typeface="Arial" charset="0"/>
                          <a:ea typeface="ＭＳ Ｐゴシック" charset="0"/>
                          <a:cs typeface="Times New Roman" charset="0"/>
                        </a:rPr>
                        <a:t>filio</a:t>
                      </a:r>
                      <a:r>
                        <a:rPr kumimoji="0" lang="fr-FR" sz="1400" b="0" i="0" u="none" strike="noStrike" cap="none" normalizeH="0" baseline="0" dirty="0">
                          <a:ln>
                            <a:noFill/>
                          </a:ln>
                          <a:solidFill>
                            <a:schemeClr val="tx1"/>
                          </a:solidFill>
                          <a:effectLst/>
                          <a:latin typeface="Arial" charset="0"/>
                          <a:ea typeface="ＭＳ Ｐゴシック" charset="0"/>
                          <a:cs typeface="Times New Roman" charset="0"/>
                        </a:rPr>
                        <a:t>.</a:t>
                      </a:r>
                      <a:br>
                        <a:rPr kumimoji="0" lang="fr-FR" sz="1400" b="0" i="0" u="none" strike="noStrike" cap="none" normalizeH="0" baseline="0" dirty="0">
                          <a:ln>
                            <a:noFill/>
                          </a:ln>
                          <a:solidFill>
                            <a:schemeClr val="tx1"/>
                          </a:solidFill>
                          <a:effectLst/>
                          <a:latin typeface="Arial" charset="0"/>
                          <a:ea typeface="ＭＳ Ｐゴシック" charset="0"/>
                          <a:cs typeface="Times New Roman" charset="0"/>
                        </a:rPr>
                      </a:br>
                      <a:r>
                        <a:rPr kumimoji="0" lang="fr-BE" sz="1400" b="0" i="0" u="none" strike="noStrike" cap="none" normalizeH="0" baseline="0" dirty="0">
                          <a:ln>
                            <a:noFill/>
                          </a:ln>
                          <a:solidFill>
                            <a:schemeClr val="tx1"/>
                          </a:solidFill>
                          <a:effectLst/>
                          <a:latin typeface="Arial" charset="0"/>
                          <a:ea typeface="ＭＳ Ｐゴシック" charset="0"/>
                          <a:cs typeface="Times New Roman" charset="0"/>
                        </a:rPr>
                        <a:t>Ici le père parle de son fils.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BE" sz="14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71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a:ln>
                            <a:noFill/>
                          </a:ln>
                          <a:solidFill>
                            <a:schemeClr val="tx1"/>
                          </a:solidFill>
                          <a:effectLst/>
                          <a:latin typeface="Arial" charset="0"/>
                          <a:ea typeface="ＭＳ Ｐゴシック" charset="0"/>
                          <a:cs typeface="Times New Roman" charset="0"/>
                        </a:rPr>
                        <a:t>10. Hic, </a:t>
                      </a:r>
                      <a:r>
                        <a:rPr kumimoji="0" lang="fr-FR" sz="1400" b="1" i="0" u="none" strike="noStrike" cap="none" normalizeH="0" baseline="0" dirty="0" err="1">
                          <a:ln>
                            <a:noFill/>
                          </a:ln>
                          <a:solidFill>
                            <a:schemeClr val="tx1"/>
                          </a:solidFill>
                          <a:effectLst/>
                          <a:latin typeface="Arial" charset="0"/>
                          <a:ea typeface="ＭＳ Ｐゴシック" charset="0"/>
                          <a:cs typeface="Times New Roman" charset="0"/>
                        </a:rPr>
                        <a:t>epulantur</a:t>
                      </a:r>
                      <a:r>
                        <a:rPr kumimoji="0" lang="fr-FR" sz="1400" b="1" i="0" u="none" strike="noStrike" cap="none" normalizeH="0" baseline="0" dirty="0">
                          <a:ln>
                            <a:noFill/>
                          </a:ln>
                          <a:solidFill>
                            <a:schemeClr val="tx1"/>
                          </a:solidFill>
                          <a:effectLst/>
                          <a:latin typeface="Arial" charset="0"/>
                          <a:ea typeface="ＭＳ Ｐゴシック" charset="0"/>
                          <a:cs typeface="Times New Roman" charset="0"/>
                        </a:rPr>
                        <a:t> cum </a:t>
                      </a:r>
                      <a:r>
                        <a:rPr kumimoji="0" lang="fr-FR" sz="1400" b="1" i="0" u="none" strike="noStrike" cap="none" normalizeH="0" baseline="0" dirty="0" err="1">
                          <a:ln>
                            <a:noFill/>
                          </a:ln>
                          <a:solidFill>
                            <a:schemeClr val="tx1"/>
                          </a:solidFill>
                          <a:effectLst/>
                          <a:latin typeface="Arial" charset="0"/>
                          <a:ea typeface="ＭＳ Ｐゴシック" charset="0"/>
                          <a:cs typeface="Times New Roman" charset="0"/>
                        </a:rPr>
                        <a:t>gaudio</a:t>
                      </a:r>
                      <a:r>
                        <a:rPr kumimoji="0" lang="fr-FR" sz="1400" b="0" i="0" u="none" strike="noStrike" cap="none" normalizeH="0" baseline="0" dirty="0">
                          <a:ln>
                            <a:noFill/>
                          </a:ln>
                          <a:solidFill>
                            <a:schemeClr val="tx1"/>
                          </a:solidFill>
                          <a:effectLst/>
                          <a:latin typeface="Arial" charset="0"/>
                          <a:ea typeface="ＭＳ Ｐゴシック" charset="0"/>
                          <a:cs typeface="Times New Roman" charset="0"/>
                        </a:rPr>
                        <a:t>.</a:t>
                      </a:r>
                      <a:br>
                        <a:rPr kumimoji="0" lang="fr-FR" sz="1400" b="0" i="0" u="none" strike="noStrike" cap="none" normalizeH="0" baseline="0" dirty="0">
                          <a:ln>
                            <a:noFill/>
                          </a:ln>
                          <a:solidFill>
                            <a:schemeClr val="tx1"/>
                          </a:solidFill>
                          <a:effectLst/>
                          <a:latin typeface="Arial" charset="0"/>
                          <a:ea typeface="ＭＳ Ｐゴシック" charset="0"/>
                          <a:cs typeface="Times New Roman" charset="0"/>
                        </a:rPr>
                      </a:br>
                      <a:r>
                        <a:rPr kumimoji="0" lang="fr-BE" sz="1400" b="0" i="0" u="none" strike="noStrike" cap="none" normalizeH="0" baseline="0" dirty="0">
                          <a:ln>
                            <a:noFill/>
                          </a:ln>
                          <a:solidFill>
                            <a:schemeClr val="tx1"/>
                          </a:solidFill>
                          <a:effectLst/>
                          <a:latin typeface="Arial" charset="0"/>
                          <a:ea typeface="ＭＳ Ｐゴシック" charset="0"/>
                          <a:cs typeface="Times New Roman" charset="0"/>
                        </a:rPr>
                        <a:t>Ici, ils fêtent dans la joie.</a:t>
                      </a:r>
                      <a:br>
                        <a:rPr kumimoji="0" lang="fr-BE" sz="1400" b="0" i="0" u="none" strike="noStrike" cap="none" normalizeH="0" baseline="0" dirty="0">
                          <a:ln>
                            <a:noFill/>
                          </a:ln>
                          <a:solidFill>
                            <a:schemeClr val="tx1"/>
                          </a:solidFill>
                          <a:effectLst/>
                          <a:latin typeface="Arial" charset="0"/>
                          <a:ea typeface="ＭＳ Ｐゴシック" charset="0"/>
                          <a:cs typeface="Times New Roman" charset="0"/>
                        </a:rPr>
                      </a:br>
                      <a:r>
                        <a:rPr kumimoji="0" lang="fr-BE" sz="1400" b="0" i="0" u="none" strike="noStrike" cap="none" normalizeH="0" baseline="0" dirty="0">
                          <a:ln>
                            <a:noFill/>
                          </a:ln>
                          <a:solidFill>
                            <a:schemeClr val="tx1"/>
                          </a:solidFill>
                          <a:effectLst/>
                          <a:latin typeface="Arial" charset="0"/>
                          <a:ea typeface="ＭＳ Ｐゴシック" charset="0"/>
                          <a:cs typeface="Times New Roman" charset="0"/>
                        </a:rPr>
                        <a:t>Au dessus de la scène :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BE" sz="1400" b="1" i="0" u="none" strike="noStrike" cap="none" normalizeH="0" baseline="0" dirty="0" err="1">
                          <a:ln>
                            <a:noFill/>
                          </a:ln>
                          <a:solidFill>
                            <a:schemeClr val="tx1"/>
                          </a:solidFill>
                          <a:effectLst/>
                          <a:latin typeface="Arial" charset="0"/>
                          <a:ea typeface="ＭＳ Ｐゴシック" charset="0"/>
                          <a:cs typeface="Times New Roman" charset="0"/>
                        </a:rPr>
                        <a:t>Cena</a:t>
                      </a:r>
                      <a:r>
                        <a:rPr kumimoji="0" lang="fr-BE" sz="1400" b="0" i="0" u="none" strike="noStrike" cap="none" normalizeH="0" baseline="0" dirty="0">
                          <a:ln>
                            <a:noFill/>
                          </a:ln>
                          <a:solidFill>
                            <a:schemeClr val="tx1"/>
                          </a:solidFill>
                          <a:effectLst/>
                          <a:latin typeface="Arial" charset="0"/>
                          <a:ea typeface="ＭＳ Ｐゴシック" charset="0"/>
                          <a:cs typeface="Times New Roman" charset="0"/>
                        </a:rPr>
                        <a:t>, la Cène.</a:t>
                      </a:r>
                      <a:endParaRPr kumimoji="0" lang="fr-BE" sz="14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4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ea typeface="ＭＳ Ｐゴシック" charset="0"/>
                          <a:cs typeface="Times New Roman" charset="0"/>
                        </a:rPr>
                        <a:t>8. Hic, </a:t>
                      </a:r>
                      <a:r>
                        <a:rPr kumimoji="0" lang="en-GB" sz="1400" b="1" i="0" u="none" strike="noStrike" cap="none" normalizeH="0" baseline="0" dirty="0" err="1">
                          <a:ln>
                            <a:noFill/>
                          </a:ln>
                          <a:solidFill>
                            <a:schemeClr val="tx1"/>
                          </a:solidFill>
                          <a:effectLst/>
                          <a:latin typeface="Arial" charset="0"/>
                          <a:ea typeface="ＭＳ Ｐゴシック" charset="0"/>
                          <a:cs typeface="Times New Roman" charset="0"/>
                        </a:rPr>
                        <a:t>oscultatur</a:t>
                      </a:r>
                      <a:r>
                        <a:rPr kumimoji="0" lang="en-GB" sz="1400" b="1" i="0" u="none" strike="noStrike" cap="none" normalizeH="0" baseline="0" dirty="0">
                          <a:ln>
                            <a:noFill/>
                          </a:ln>
                          <a:solidFill>
                            <a:schemeClr val="tx1"/>
                          </a:solidFill>
                          <a:effectLst/>
                          <a:latin typeface="Arial" charset="0"/>
                          <a:ea typeface="ＭＳ Ｐゴシック" charset="0"/>
                          <a:cs typeface="Times New Roman" charset="0"/>
                        </a:rPr>
                        <a:t> pater </a:t>
                      </a:r>
                      <a:r>
                        <a:rPr kumimoji="0" lang="en-GB" sz="1400" b="1" i="0" u="none" strike="noStrike" cap="none" normalizeH="0" baseline="0" dirty="0" err="1">
                          <a:ln>
                            <a:noFill/>
                          </a:ln>
                          <a:solidFill>
                            <a:schemeClr val="tx1"/>
                          </a:solidFill>
                          <a:effectLst/>
                          <a:latin typeface="Arial" charset="0"/>
                          <a:ea typeface="ＭＳ Ｐゴシック" charset="0"/>
                          <a:cs typeface="Times New Roman" charset="0"/>
                        </a:rPr>
                        <a:t>filium</a:t>
                      </a:r>
                      <a:r>
                        <a:rPr kumimoji="0" lang="en-GB" sz="14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GB" sz="1400" b="1" i="0" u="none" strike="noStrike" cap="none" normalizeH="0" baseline="0" dirty="0" err="1">
                          <a:ln>
                            <a:noFill/>
                          </a:ln>
                          <a:solidFill>
                            <a:schemeClr val="tx1"/>
                          </a:solidFill>
                          <a:effectLst/>
                          <a:latin typeface="Arial" charset="0"/>
                          <a:ea typeface="ＭＳ Ｐゴシック" charset="0"/>
                          <a:cs typeface="Times New Roman" charset="0"/>
                        </a:rPr>
                        <a:t>suum</a:t>
                      </a:r>
                      <a:r>
                        <a:rPr kumimoji="0" lang="en-GB" sz="1400" b="0" i="0" u="none" strike="noStrike" cap="none" normalizeH="0" baseline="0" dirty="0">
                          <a:ln>
                            <a:noFill/>
                          </a:ln>
                          <a:solidFill>
                            <a:schemeClr val="tx1"/>
                          </a:solidFill>
                          <a:effectLst/>
                          <a:latin typeface="Arial" charset="0"/>
                          <a:ea typeface="ＭＳ Ｐゴシック" charset="0"/>
                          <a:cs typeface="Times New Roman" charset="0"/>
                        </a:rPr>
                        <a:t>.</a:t>
                      </a:r>
                      <a:br>
                        <a:rPr kumimoji="0" lang="en-GB" sz="1400" b="0" i="0" u="none" strike="noStrike" cap="none" normalizeH="0" baseline="0" dirty="0">
                          <a:ln>
                            <a:noFill/>
                          </a:ln>
                          <a:solidFill>
                            <a:schemeClr val="tx1"/>
                          </a:solidFill>
                          <a:effectLst/>
                          <a:latin typeface="Arial" charset="0"/>
                          <a:ea typeface="ＭＳ Ｐゴシック" charset="0"/>
                          <a:cs typeface="Times New Roman" charset="0"/>
                        </a:rPr>
                      </a:br>
                      <a:r>
                        <a:rPr kumimoji="0" lang="fr-BE" sz="1400" b="0" i="0" u="none" strike="noStrike" cap="none" normalizeH="0" baseline="0" dirty="0">
                          <a:ln>
                            <a:noFill/>
                          </a:ln>
                          <a:solidFill>
                            <a:schemeClr val="tx1"/>
                          </a:solidFill>
                          <a:effectLst/>
                          <a:latin typeface="Arial" charset="0"/>
                          <a:ea typeface="ＭＳ Ｐゴシック" charset="0"/>
                          <a:cs typeface="Times New Roman" charset="0"/>
                        </a:rPr>
                        <a:t>Ici, le père embrasse son fils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BE" sz="14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42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a:ln>
                            <a:noFill/>
                          </a:ln>
                          <a:solidFill>
                            <a:schemeClr val="tx1"/>
                          </a:solidFill>
                          <a:effectLst/>
                          <a:latin typeface="Arial" charset="0"/>
                          <a:ea typeface="ＭＳ Ｐゴシック" charset="0"/>
                          <a:cs typeface="Times New Roman" charset="0"/>
                        </a:rPr>
                        <a:t>6. Hic, ducitur a demonibus vinctus cathenis</a:t>
                      </a:r>
                      <a:r>
                        <a:rPr kumimoji="0" lang="fr-FR" sz="1400" b="0" i="0" u="none" strike="noStrike" cap="none" normalizeH="0" baseline="0">
                          <a:ln>
                            <a:noFill/>
                          </a:ln>
                          <a:solidFill>
                            <a:schemeClr val="tx1"/>
                          </a:solidFill>
                          <a:effectLst/>
                          <a:latin typeface="Arial" charset="0"/>
                          <a:ea typeface="ＭＳ Ｐゴシック" charset="0"/>
                          <a:cs typeface="Times New Roman" charset="0"/>
                        </a:rPr>
                        <a:t>.</a:t>
                      </a:r>
                      <a:br>
                        <a:rPr kumimoji="0" lang="fr-FR" sz="1400" b="0" i="0" u="none" strike="noStrike" cap="none" normalizeH="0" baseline="0">
                          <a:ln>
                            <a:noFill/>
                          </a:ln>
                          <a:solidFill>
                            <a:schemeClr val="tx1"/>
                          </a:solidFill>
                          <a:effectLst/>
                          <a:latin typeface="Arial" charset="0"/>
                          <a:ea typeface="ＭＳ Ｐゴシック" charset="0"/>
                          <a:cs typeface="Times New Roman" charset="0"/>
                        </a:rPr>
                      </a:br>
                      <a:r>
                        <a:rPr kumimoji="0" lang="fr-BE" sz="1400" b="0" i="0" u="none" strike="noStrike" cap="none" normalizeH="0" baseline="0">
                          <a:ln>
                            <a:noFill/>
                          </a:ln>
                          <a:solidFill>
                            <a:schemeClr val="tx1"/>
                          </a:solidFill>
                          <a:effectLst/>
                          <a:latin typeface="Arial" charset="0"/>
                          <a:ea typeface="ＭＳ Ｐゴシック" charset="0"/>
                          <a:cs typeface="Times New Roman" charset="0"/>
                        </a:rPr>
                        <a:t>Ici, il est conduit, lié par une chaîne.</a:t>
                      </a:r>
                      <a:endParaRPr kumimoji="0" lang="fr-BE" sz="1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810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4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a:ln>
                            <a:noFill/>
                          </a:ln>
                          <a:solidFill>
                            <a:schemeClr val="tx1"/>
                          </a:solidFill>
                          <a:effectLst/>
                          <a:latin typeface="Arial" charset="0"/>
                          <a:ea typeface="ＭＳ Ｐゴシック" charset="0"/>
                          <a:cs typeface="Times New Roman" charset="0"/>
                        </a:rPr>
                        <a:t>3. Hic, </a:t>
                      </a:r>
                      <a:r>
                        <a:rPr kumimoji="0" lang="fr-FR" sz="1400" b="1" i="0" u="none" strike="noStrike" cap="none" normalizeH="0" baseline="0" dirty="0" err="1">
                          <a:ln>
                            <a:noFill/>
                          </a:ln>
                          <a:solidFill>
                            <a:schemeClr val="tx1"/>
                          </a:solidFill>
                          <a:effectLst/>
                          <a:latin typeface="Arial" charset="0"/>
                          <a:ea typeface="ＭＳ Ｐゴシック" charset="0"/>
                          <a:cs typeface="Times New Roman" charset="0"/>
                        </a:rPr>
                        <a:t>prodigus</a:t>
                      </a:r>
                      <a:r>
                        <a:rPr kumimoji="0" lang="fr-FR" sz="14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fr-FR" sz="1400" b="1" i="0" u="none" strike="noStrike" cap="none" normalizeH="0" baseline="0" dirty="0" err="1">
                          <a:ln>
                            <a:noFill/>
                          </a:ln>
                          <a:solidFill>
                            <a:schemeClr val="tx1"/>
                          </a:solidFill>
                          <a:effectLst/>
                          <a:latin typeface="Arial" charset="0"/>
                          <a:ea typeface="ＭＳ Ｐゴシック" charset="0"/>
                          <a:cs typeface="Times New Roman" charset="0"/>
                        </a:rPr>
                        <a:t>vadit</a:t>
                      </a:r>
                      <a:r>
                        <a:rPr kumimoji="0" lang="fr-FR" sz="1400" b="1" i="0" u="none" strike="noStrike" cap="none" normalizeH="0" baseline="0" dirty="0">
                          <a:ln>
                            <a:noFill/>
                          </a:ln>
                          <a:solidFill>
                            <a:schemeClr val="tx1"/>
                          </a:solidFill>
                          <a:effectLst/>
                          <a:latin typeface="Arial" charset="0"/>
                          <a:ea typeface="ＭＳ Ｐゴシック" charset="0"/>
                          <a:cs typeface="Times New Roman" charset="0"/>
                        </a:rPr>
                        <a:t> cum tribus </a:t>
                      </a:r>
                      <a:r>
                        <a:rPr kumimoji="0" lang="fr-FR" sz="1400" b="1" i="0" u="none" strike="noStrike" cap="none" normalizeH="0" baseline="0" dirty="0" err="1">
                          <a:ln>
                            <a:noFill/>
                          </a:ln>
                          <a:solidFill>
                            <a:schemeClr val="tx1"/>
                          </a:solidFill>
                          <a:effectLst/>
                          <a:latin typeface="Arial" charset="0"/>
                          <a:ea typeface="ＭＳ Ｐゴシック" charset="0"/>
                          <a:cs typeface="Times New Roman" charset="0"/>
                        </a:rPr>
                        <a:t>meretricibus</a:t>
                      </a:r>
                      <a:r>
                        <a:rPr kumimoji="0" lang="fr-FR" sz="1400" b="0" i="0" u="none" strike="noStrike" cap="none" normalizeH="0" baseline="0" dirty="0">
                          <a:ln>
                            <a:noFill/>
                          </a:ln>
                          <a:solidFill>
                            <a:schemeClr val="tx1"/>
                          </a:solidFill>
                          <a:effectLst/>
                          <a:latin typeface="Arial" charset="0"/>
                          <a:ea typeface="ＭＳ Ｐゴシック" charset="0"/>
                          <a:cs typeface="Times New Roman" charset="0"/>
                        </a:rPr>
                        <a:t>.</a:t>
                      </a:r>
                      <a:br>
                        <a:rPr kumimoji="0" lang="fr-FR" sz="1400" b="0" i="0" u="none" strike="noStrike" cap="none" normalizeH="0" baseline="0" dirty="0">
                          <a:ln>
                            <a:noFill/>
                          </a:ln>
                          <a:solidFill>
                            <a:schemeClr val="tx1"/>
                          </a:solidFill>
                          <a:effectLst/>
                          <a:latin typeface="Arial" charset="0"/>
                          <a:ea typeface="ＭＳ Ｐゴシック" charset="0"/>
                          <a:cs typeface="Times New Roman" charset="0"/>
                        </a:rPr>
                      </a:br>
                      <a:r>
                        <a:rPr kumimoji="0" lang="fr-BE" sz="1400" b="0" i="0" u="none" strike="noStrike" cap="none" normalizeH="0" baseline="0" dirty="0">
                          <a:ln>
                            <a:noFill/>
                          </a:ln>
                          <a:solidFill>
                            <a:schemeClr val="tx1"/>
                          </a:solidFill>
                          <a:effectLst/>
                          <a:latin typeface="Arial" charset="0"/>
                          <a:ea typeface="ＭＳ Ｐゴシック" charset="0"/>
                          <a:cs typeface="Times New Roman" charset="0"/>
                        </a:rPr>
                        <a:t>Ici, le prodigue est entraîné par trois prostituées.</a:t>
                      </a:r>
                      <a:endParaRPr kumimoji="0" lang="fr-BE" sz="14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43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BE" sz="14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BE" sz="1400" b="1" i="0" u="none" strike="noStrike" cap="none" normalizeH="0" baseline="0" dirty="0">
                          <a:ln>
                            <a:noFill/>
                          </a:ln>
                          <a:solidFill>
                            <a:schemeClr val="tx1"/>
                          </a:solidFill>
                          <a:effectLst/>
                          <a:latin typeface="Arial" charset="0"/>
                          <a:ea typeface="ＭＳ Ｐゴシック" charset="0"/>
                          <a:cs typeface="Times New Roman" charset="0"/>
                        </a:rPr>
                        <a:t>2. Pater </a:t>
                      </a:r>
                      <a:r>
                        <a:rPr kumimoji="0" lang="fr-BE" sz="1400" b="1" i="0" u="none" strike="noStrike" cap="none" normalizeH="0" baseline="0" dirty="0" err="1">
                          <a:ln>
                            <a:noFill/>
                          </a:ln>
                          <a:solidFill>
                            <a:schemeClr val="tx1"/>
                          </a:solidFill>
                          <a:effectLst/>
                          <a:latin typeface="Arial" charset="0"/>
                          <a:ea typeface="ＭＳ Ｐゴシック" charset="0"/>
                          <a:cs typeface="Times New Roman" charset="0"/>
                        </a:rPr>
                        <a:t>unicuique</a:t>
                      </a:r>
                      <a:r>
                        <a:rPr kumimoji="0" lang="fr-BE" sz="14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fr-BE" sz="1400" b="1" i="0" u="none" strike="noStrike" cap="none" normalizeH="0" baseline="0" dirty="0" err="1">
                          <a:ln>
                            <a:noFill/>
                          </a:ln>
                          <a:solidFill>
                            <a:schemeClr val="tx1"/>
                          </a:solidFill>
                          <a:effectLst/>
                          <a:latin typeface="Arial" charset="0"/>
                          <a:ea typeface="ＭＳ Ｐゴシック" charset="0"/>
                          <a:cs typeface="Times New Roman" charset="0"/>
                        </a:rPr>
                        <a:t>filiorum</a:t>
                      </a:r>
                      <a:r>
                        <a:rPr kumimoji="0" lang="fr-BE" sz="14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fr-BE" sz="1400" b="1" i="0" u="none" strike="noStrike" cap="none" normalizeH="0" baseline="0" dirty="0" err="1">
                          <a:ln>
                            <a:noFill/>
                          </a:ln>
                          <a:solidFill>
                            <a:schemeClr val="tx1"/>
                          </a:solidFill>
                          <a:effectLst/>
                          <a:latin typeface="Arial" charset="0"/>
                          <a:ea typeface="ＭＳ Ｐゴシック" charset="0"/>
                          <a:cs typeface="Times New Roman" charset="0"/>
                        </a:rPr>
                        <a:t>divisit</a:t>
                      </a:r>
                      <a:r>
                        <a:rPr kumimoji="0" lang="fr-BE" sz="14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fr-BE" sz="1400" b="1" i="0" u="none" strike="noStrike" cap="none" normalizeH="0" baseline="0" dirty="0" err="1">
                          <a:ln>
                            <a:noFill/>
                          </a:ln>
                          <a:solidFill>
                            <a:schemeClr val="tx1"/>
                          </a:solidFill>
                          <a:effectLst/>
                          <a:latin typeface="Arial" charset="0"/>
                          <a:ea typeface="ＭＳ Ｐゴシック" charset="0"/>
                          <a:cs typeface="Times New Roman" charset="0"/>
                        </a:rPr>
                        <a:t>substantiam</a:t>
                      </a:r>
                      <a:r>
                        <a:rPr kumimoji="0" lang="fr-BE" sz="1400" b="0" i="0" u="none" strike="noStrike" cap="none" normalizeH="0" baseline="0" dirty="0">
                          <a:ln>
                            <a:noFill/>
                          </a:ln>
                          <a:solidFill>
                            <a:schemeClr val="tx1"/>
                          </a:solidFill>
                          <a:effectLst/>
                          <a:latin typeface="Arial" charset="0"/>
                          <a:ea typeface="ＭＳ Ｐゴシック" charset="0"/>
                          <a:cs typeface="Times New Roman" charset="0"/>
                        </a:rPr>
                        <a:t>.</a:t>
                      </a:r>
                      <a:br>
                        <a:rPr kumimoji="0" lang="fr-BE" sz="1400" b="0" i="0" u="none" strike="noStrike" cap="none" normalizeH="0" baseline="0" dirty="0">
                          <a:ln>
                            <a:noFill/>
                          </a:ln>
                          <a:solidFill>
                            <a:schemeClr val="tx1"/>
                          </a:solidFill>
                          <a:effectLst/>
                          <a:latin typeface="Arial" charset="0"/>
                          <a:ea typeface="ＭＳ Ｐゴシック" charset="0"/>
                          <a:cs typeface="Times New Roman" charset="0"/>
                        </a:rPr>
                      </a:br>
                      <a:r>
                        <a:rPr kumimoji="0" lang="fr-BE" sz="1400" b="0" i="0" u="none" strike="noStrike" cap="none" normalizeH="0" baseline="0" dirty="0">
                          <a:ln>
                            <a:noFill/>
                          </a:ln>
                          <a:solidFill>
                            <a:schemeClr val="tx1"/>
                          </a:solidFill>
                          <a:effectLst/>
                          <a:latin typeface="Arial" charset="0"/>
                          <a:ea typeface="ＭＳ Ｐゴシック" charset="0"/>
                          <a:cs typeface="Times New Roman" charset="0"/>
                        </a:rPr>
                        <a:t>Le père partage la substance à chaque fils</a:t>
                      </a:r>
                      <a:endParaRPr kumimoji="0" lang="fr-BE" sz="14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 name="ZoneTexte 8">
            <a:extLst>
              <a:ext uri="{FF2B5EF4-FFF2-40B4-BE49-F238E27FC236}">
                <a16:creationId xmlns:a16="http://schemas.microsoft.com/office/drawing/2014/main" id="{254FF12F-47F3-339B-CD90-A14979BE404E}"/>
              </a:ext>
            </a:extLst>
          </p:cNvPr>
          <p:cNvSpPr txBox="1"/>
          <p:nvPr/>
        </p:nvSpPr>
        <p:spPr>
          <a:xfrm>
            <a:off x="6203684" y="404723"/>
            <a:ext cx="2832813" cy="6340197"/>
          </a:xfrm>
          <a:prstGeom prst="rect">
            <a:avLst/>
          </a:prstGeom>
          <a:noFill/>
        </p:spPr>
        <p:txBody>
          <a:bodyPr wrap="square" rtlCol="0">
            <a:spAutoFit/>
          </a:bodyPr>
          <a:lstStyle/>
          <a:p>
            <a:pPr marL="0" marR="0" indent="0" algn="ctr" rtl="0" eaLnBrk="1" fontAlgn="base" latinLnBrk="0" hangingPunct="1"/>
            <a:r>
              <a:rPr lang="fr-FR"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12. Hic, </a:t>
            </a:r>
            <a:r>
              <a:rPr lang="fr-FR" sz="1400" b="1" i="0" u="none" strike="noStrike" kern="1200" baseline="0" dirty="0" err="1">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intrat</a:t>
            </a:r>
            <a:r>
              <a:rPr lang="fr-FR"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 </a:t>
            </a:r>
            <a:r>
              <a:rPr lang="fr-FR" sz="1400" b="1" i="0" u="none" strike="noStrike" kern="1200" baseline="0" dirty="0" err="1">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domum</a:t>
            </a:r>
            <a:r>
              <a:rPr lang="fr-FR"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 </a:t>
            </a:r>
            <a:r>
              <a:rPr lang="fr-FR" sz="1400" b="1" i="0" u="none" strike="noStrike" kern="1200" baseline="0" dirty="0" err="1">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filius</a:t>
            </a:r>
            <a:r>
              <a:rPr lang="fr-FR"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a:t>
            </a:r>
            <a:br>
              <a:rPr lang="fr-FR"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br>
            <a:r>
              <a:rPr lang="fr-BE"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Ici, le fils entre dans la maison.</a:t>
            </a:r>
            <a:endParaRPr lang="fr-FR" sz="1400" b="0" i="0" u="none" strike="noStrike" dirty="0">
              <a:effectLst/>
              <a:latin typeface="Arial" panose="020B0604020202020204" pitchFamily="34" charset="0"/>
            </a:endParaRPr>
          </a:p>
          <a:p>
            <a:pPr marL="0" marR="0" indent="0" algn="ctr" rtl="0" eaLnBrk="1" fontAlgn="base" latinLnBrk="0" hangingPunct="1"/>
            <a:endParaRPr lang="it-IT"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endParaRPr>
          </a:p>
          <a:p>
            <a:pPr marL="0" marR="0" indent="0" algn="ctr" rtl="0" eaLnBrk="1" fontAlgn="base" latinLnBrk="0" hangingPunct="1"/>
            <a:r>
              <a:rPr lang="it-IT"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9. Hic, frater prodigi loquitur cum servo</a:t>
            </a:r>
            <a:r>
              <a:rPr lang="it-IT"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a:t>
            </a:r>
            <a:br>
              <a:rPr lang="it-IT"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br>
            <a:r>
              <a:rPr lang="fr-BE"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Ici, le frère du prodigue parle avec un serviteur.</a:t>
            </a:r>
            <a:br>
              <a:rPr lang="fr-BE"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br>
            <a:r>
              <a:rPr lang="fr-BE"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Au dessus de la scène : ‘</a:t>
            </a:r>
            <a:r>
              <a:rPr lang="fr-BE" sz="1400" b="1" i="0" u="none" strike="noStrike" kern="1200" baseline="0" dirty="0" err="1">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janitor</a:t>
            </a:r>
            <a:r>
              <a:rPr lang="fr-BE"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 portier.</a:t>
            </a:r>
            <a:endParaRPr lang="fr-FR" sz="1400" b="0" i="0" u="none" strike="noStrike" dirty="0">
              <a:effectLst/>
              <a:latin typeface="Arial" panose="020B0604020202020204" pitchFamily="34" charset="0"/>
            </a:endParaRPr>
          </a:p>
          <a:p>
            <a:pPr marL="0" marR="0" indent="0" algn="ctr" rtl="0" eaLnBrk="1" fontAlgn="base" latinLnBrk="0" hangingPunct="1"/>
            <a:endParaRPr lang="fr-FR"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endParaRPr>
          </a:p>
          <a:p>
            <a:pPr marL="0" marR="0" indent="0" algn="ctr" rtl="0" eaLnBrk="1" fontAlgn="base" latinLnBrk="0" hangingPunct="1"/>
            <a:r>
              <a:rPr lang="fr-FR"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7. Hic, </a:t>
            </a:r>
            <a:r>
              <a:rPr lang="fr-FR" sz="1400" b="1" i="0" u="none" strike="noStrike" kern="1200" baseline="0" dirty="0" err="1">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interficitur</a:t>
            </a:r>
            <a:r>
              <a:rPr lang="fr-FR"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 </a:t>
            </a:r>
            <a:r>
              <a:rPr lang="fr-FR" sz="1400" b="1" i="0" u="none" strike="noStrike" kern="1200" baseline="0" dirty="0" err="1">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vitulus</a:t>
            </a:r>
            <a:r>
              <a:rPr lang="fr-FR"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 </a:t>
            </a:r>
            <a:r>
              <a:rPr lang="fr-FR" sz="1400" b="1" i="0" u="none" strike="noStrike" kern="1200" baseline="0" dirty="0" err="1">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saginatus</a:t>
            </a:r>
            <a:r>
              <a:rPr lang="fr-FR"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a:t>
            </a:r>
            <a:br>
              <a:rPr lang="fr-BE"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br>
            <a:r>
              <a:rPr lang="fr-BE"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Ici, le veau gras est sacrifié.</a:t>
            </a:r>
            <a:endParaRPr lang="fr-FR" sz="1400" b="0" i="0" u="none" strike="noStrike" dirty="0">
              <a:effectLst/>
              <a:latin typeface="Arial" panose="020B0604020202020204" pitchFamily="34" charset="0"/>
            </a:endParaRPr>
          </a:p>
          <a:p>
            <a:pPr marL="0" marR="0" indent="0" algn="ctr" rtl="0" eaLnBrk="1" fontAlgn="base" latinLnBrk="0" hangingPunct="1"/>
            <a:endParaRPr lang="fr-FR"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endParaRPr>
          </a:p>
          <a:p>
            <a:pPr marL="0" marR="0" indent="0" algn="ctr" rtl="0" eaLnBrk="1" fontAlgn="base" latinLnBrk="0" hangingPunct="1"/>
            <a:r>
              <a:rPr lang="fr-FR"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5. Hic, frater </a:t>
            </a:r>
            <a:r>
              <a:rPr lang="fr-FR" sz="1400" b="1" i="0" u="none" strike="noStrike" kern="1200" baseline="0" dirty="0" err="1">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prodigi</a:t>
            </a:r>
            <a:r>
              <a:rPr lang="fr-FR"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 </a:t>
            </a:r>
            <a:r>
              <a:rPr lang="fr-FR" sz="1400" b="1" i="0" u="none" strike="noStrike" kern="1200" baseline="0" dirty="0" err="1">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custodit</a:t>
            </a:r>
            <a:r>
              <a:rPr lang="fr-FR"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 porcos</a:t>
            </a:r>
            <a:r>
              <a:rPr lang="fr-FR"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a:t>
            </a:r>
            <a:br>
              <a:rPr lang="fr-FR"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br>
            <a:r>
              <a:rPr lang="fr-BE"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Ici, le frère </a:t>
            </a:r>
            <a:r>
              <a:rPr lang="fr-FR"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du</a:t>
            </a:r>
            <a:r>
              <a:rPr lang="fr-BE"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 prodigue garde des cochons.</a:t>
            </a:r>
            <a:endParaRPr lang="fr-FR" sz="1400" b="0" i="0" u="none" strike="noStrike" dirty="0">
              <a:effectLst/>
              <a:latin typeface="Arial" panose="020B0604020202020204" pitchFamily="34" charset="0"/>
            </a:endParaRPr>
          </a:p>
          <a:p>
            <a:pPr marL="0" marR="0" indent="0" algn="ctr" rtl="0" eaLnBrk="1" fontAlgn="base" latinLnBrk="0" hangingPunct="1"/>
            <a:endParaRPr lang="fr-FR"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endParaRPr>
          </a:p>
          <a:p>
            <a:pPr marL="0" marR="0" indent="0" algn="ctr" rtl="0" eaLnBrk="1" fontAlgn="base" latinLnBrk="0" hangingPunct="1"/>
            <a:r>
              <a:rPr lang="fr-FR"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4. Hic, </a:t>
            </a:r>
            <a:r>
              <a:rPr lang="fr-FR" sz="1400" b="1" i="0" u="none" strike="noStrike" kern="1200" baseline="0" dirty="0" err="1">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coronatur</a:t>
            </a:r>
            <a:r>
              <a:rPr lang="fr-FR"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 a </a:t>
            </a:r>
            <a:r>
              <a:rPr lang="fr-FR" sz="1400" b="1" i="0" u="none" strike="noStrike" kern="1200" baseline="0" dirty="0" err="1">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meretricibus</a:t>
            </a:r>
            <a:r>
              <a:rPr lang="fr-FR"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a:t>
            </a:r>
            <a:br>
              <a:rPr lang="fr-FR"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br>
            <a:r>
              <a:rPr lang="fr-BE"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Ici, il est couronné par </a:t>
            </a:r>
            <a:r>
              <a:rPr lang="fr-FR"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les</a:t>
            </a:r>
            <a:r>
              <a:rPr lang="fr-BE"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 prostituées.</a:t>
            </a:r>
            <a:endParaRPr lang="fr-FR" sz="1400" b="0" i="0" u="none" strike="noStrike" dirty="0">
              <a:effectLst/>
              <a:latin typeface="Arial" panose="020B0604020202020204" pitchFamily="34" charset="0"/>
            </a:endParaRPr>
          </a:p>
          <a:p>
            <a:pPr marL="0" marR="0" indent="0" algn="ctr" rtl="0" eaLnBrk="1" fontAlgn="base" latinLnBrk="0" hangingPunct="1"/>
            <a:endParaRPr lang="fr-BE"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endParaRPr>
          </a:p>
          <a:p>
            <a:pPr marL="0" marR="0" indent="0" algn="ctr" rtl="0" eaLnBrk="1" fontAlgn="base" latinLnBrk="0" hangingPunct="1"/>
            <a:r>
              <a:rPr lang="fr-BE"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1. Pater, da </a:t>
            </a:r>
            <a:r>
              <a:rPr lang="fr-BE" sz="1400" b="1" i="0" u="none" strike="noStrike" kern="1200" baseline="0" dirty="0" err="1">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mihi</a:t>
            </a:r>
            <a:r>
              <a:rPr lang="fr-BE"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 </a:t>
            </a:r>
            <a:r>
              <a:rPr lang="fr-BE" sz="1400" b="1" i="0" u="none" strike="noStrike" kern="1200" baseline="0" dirty="0" err="1">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portionem</a:t>
            </a:r>
            <a:r>
              <a:rPr lang="fr-BE"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 </a:t>
            </a:r>
            <a:r>
              <a:rPr lang="fr-BE" sz="1400" b="1" i="0" u="none" strike="noStrike" kern="1200" baseline="0" dirty="0" err="1">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substantie</a:t>
            </a:r>
            <a:br>
              <a:rPr lang="fr-BE"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br>
            <a:r>
              <a:rPr lang="fr-BE"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a:t>
            </a:r>
            <a:r>
              <a:rPr lang="fr-BE" sz="1400" b="1" i="0" u="none" strike="noStrike" kern="1200" baseline="0" dirty="0" err="1">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ae</a:t>
            </a:r>
            <a:r>
              <a:rPr lang="fr-BE"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 que/</a:t>
            </a:r>
            <a:r>
              <a:rPr lang="fr-BE" sz="1400" b="1" i="0" u="none" strike="noStrike" kern="1200" baseline="0" dirty="0" err="1">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ae</a:t>
            </a:r>
            <a:r>
              <a:rPr lang="fr-BE"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 me </a:t>
            </a:r>
            <a:r>
              <a:rPr lang="fr-BE" sz="1400" b="1" i="0" u="none" strike="noStrike" kern="1200" baseline="0" dirty="0" err="1">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contigit</a:t>
            </a:r>
            <a:r>
              <a:rPr lang="fr-BE"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a:t>
            </a:r>
            <a:br>
              <a:rPr lang="fr-BE" sz="1400" b="1"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br>
            <a:r>
              <a:rPr lang="fr-BE"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Père, </a:t>
            </a:r>
            <a:r>
              <a:rPr lang="fr-FR"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donne</a:t>
            </a:r>
            <a:r>
              <a:rPr lang="fr-BE" sz="1400" b="0" i="0" u="none" strike="noStrike" kern="1200" baseline="0" dirty="0">
                <a:ln>
                  <a:noFill/>
                </a:ln>
                <a:solidFill>
                  <a:srgbClr val="FFFFFF"/>
                </a:solidFill>
                <a:effectLst/>
                <a:latin typeface="Arial" panose="020B0604020202020204" pitchFamily="34" charset="0"/>
                <a:ea typeface="ＭＳ Ｐゴシック" panose="020B0600070205080204" pitchFamily="34" charset="-128"/>
                <a:cs typeface="Times New Roman" panose="02020603050405020304" pitchFamily="18" charset="0"/>
              </a:rPr>
              <a:t>-moi la part de substance qui me revient</a:t>
            </a:r>
            <a:endParaRPr lang="fr-FR" sz="1400" b="0" i="0" u="none" strike="noStrike" dirty="0">
              <a:effectLst/>
              <a:latin typeface="Arial" panose="020B0604020202020204" pitchFamily="34" charset="0"/>
            </a:endParaRPr>
          </a:p>
        </p:txBody>
      </p:sp>
      <p:pic>
        <p:nvPicPr>
          <p:cNvPr id="10" name="Image 9" descr="Une image contenant art, dessin&#10;&#10;Description générée automatiquement">
            <a:extLst>
              <a:ext uri="{FF2B5EF4-FFF2-40B4-BE49-F238E27FC236}">
                <a16:creationId xmlns:a16="http://schemas.microsoft.com/office/drawing/2014/main" id="{BBA2C49E-3738-57B9-7E3A-D494496929B7}"/>
              </a:ext>
            </a:extLst>
          </p:cNvPr>
          <p:cNvPicPr>
            <a:picLocks noChangeAspect="1"/>
          </p:cNvPicPr>
          <p:nvPr/>
        </p:nvPicPr>
        <p:blipFill>
          <a:blip r:embed="rId2"/>
          <a:stretch>
            <a:fillRect/>
          </a:stretch>
        </p:blipFill>
        <p:spPr>
          <a:xfrm>
            <a:off x="2888115" y="404723"/>
            <a:ext cx="3367769" cy="6312891"/>
          </a:xfrm>
          <a:prstGeom prst="rect">
            <a:avLst/>
          </a:prstGeom>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solidFill>
                  <a:schemeClr val="accent5">
                    <a:lumMod val="60000"/>
                    <a:lumOff val="40000"/>
                  </a:schemeClr>
                </a:solidFill>
              </a:rPr>
              <a:t>Scène 1 :</a:t>
            </a:r>
            <a:br>
              <a:rPr lang="it-IT">
                <a:solidFill>
                  <a:schemeClr val="accent5">
                    <a:lumMod val="60000"/>
                    <a:lumOff val="40000"/>
                  </a:schemeClr>
                </a:solidFill>
              </a:rPr>
            </a:br>
            <a:r>
              <a:rPr lang="it-IT">
                <a:solidFill>
                  <a:srgbClr val="FFFF00"/>
                </a:solidFill>
              </a:rPr>
              <a:t>“Père, donne-moi la part de bien qui me revient”</a:t>
            </a:r>
          </a:p>
        </p:txBody>
      </p:sp>
      <p:pic>
        <p:nvPicPr>
          <p:cNvPr id="10" name="Segnaposto contenuto 9" descr="revenir.pdf"/>
          <p:cNvPicPr>
            <a:picLocks noGrp="1" noChangeAspect="1"/>
          </p:cNvPicPr>
          <p:nvPr>
            <p:ph idx="1"/>
          </p:nvPr>
        </p:nvPicPr>
        <p:blipFill>
          <a:blip r:embed="rId2">
            <a:extLst>
              <a:ext uri="{28A0092B-C50C-407E-A947-70E740481C1C}">
                <a14:useLocalDpi xmlns:a14="http://schemas.microsoft.com/office/drawing/2010/main" val="0"/>
              </a:ext>
            </a:extLst>
          </a:blip>
          <a:srcRect l="-7209" r="-7209"/>
          <a:stretch>
            <a:fillRect/>
          </a:stretch>
        </p:blipFill>
        <p:spPr>
          <a:xfrm>
            <a:off x="3203848" y="8746"/>
            <a:ext cx="5976664" cy="6843466"/>
          </a:xfrm>
        </p:spPr>
      </p:pic>
      <p:pic>
        <p:nvPicPr>
          <p:cNvPr id="12" name="Immagine 11"/>
          <p:cNvPicPr>
            <a:picLocks noChangeAspect="1"/>
          </p:cNvPicPr>
          <p:nvPr/>
        </p:nvPicPr>
        <p:blipFill>
          <a:blip r:embed="rId3"/>
          <a:srcRect/>
          <a:stretch/>
        </p:blipFill>
        <p:spPr>
          <a:xfrm>
            <a:off x="323528" y="1704031"/>
            <a:ext cx="3026664" cy="2828194"/>
          </a:xfrm>
          <a:prstGeom prst="rect">
            <a:avLst/>
          </a:prstGeom>
        </p:spPr>
      </p:pic>
    </p:spTree>
    <p:extLst>
      <p:ext uri="{BB962C8B-B14F-4D97-AF65-F5344CB8AC3E}">
        <p14:creationId xmlns:p14="http://schemas.microsoft.com/office/powerpoint/2010/main" val="303466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solidFill>
                  <a:schemeClr val="accent5">
                    <a:lumMod val="60000"/>
                    <a:lumOff val="40000"/>
                  </a:schemeClr>
                </a:solidFill>
              </a:rPr>
              <a:t>Scène 2 :</a:t>
            </a:r>
            <a:br>
              <a:rPr lang="it-IT">
                <a:solidFill>
                  <a:schemeClr val="accent5">
                    <a:lumMod val="60000"/>
                    <a:lumOff val="40000"/>
                  </a:schemeClr>
                </a:solidFill>
              </a:rPr>
            </a:br>
            <a:r>
              <a:rPr lang="it-IT">
                <a:solidFill>
                  <a:srgbClr val="FFFF00"/>
                </a:solidFill>
              </a:rPr>
              <a:t>Le père partage son bien entre chacun de ses fils</a:t>
            </a:r>
          </a:p>
        </p:txBody>
      </p:sp>
      <p:pic>
        <p:nvPicPr>
          <p:cNvPr id="8" name="Segnaposto contenuto 7" descr="revenir 1.pdf"/>
          <p:cNvPicPr>
            <a:picLocks noGrp="1" noChangeAspect="1"/>
          </p:cNvPicPr>
          <p:nvPr>
            <p:ph idx="1"/>
          </p:nvPr>
        </p:nvPicPr>
        <p:blipFill>
          <a:blip r:embed="rId2">
            <a:extLst>
              <a:ext uri="{28A0092B-C50C-407E-A947-70E740481C1C}">
                <a14:useLocalDpi xmlns:a14="http://schemas.microsoft.com/office/drawing/2010/main" val="0"/>
              </a:ext>
            </a:extLst>
          </a:blip>
          <a:srcRect l="-7209" r="-7209"/>
          <a:stretch>
            <a:fillRect/>
          </a:stretch>
        </p:blipFill>
        <p:spPr>
          <a:xfrm>
            <a:off x="3347864" y="12915"/>
            <a:ext cx="5978078" cy="6845085"/>
          </a:xfrm>
        </p:spPr>
      </p:pic>
      <p:pic>
        <p:nvPicPr>
          <p:cNvPr id="3" name="Immagine 2"/>
          <p:cNvPicPr>
            <a:picLocks noChangeAspect="1"/>
          </p:cNvPicPr>
          <p:nvPr/>
        </p:nvPicPr>
        <p:blipFill>
          <a:blip r:embed="rId3"/>
          <a:srcRect/>
          <a:stretch/>
        </p:blipFill>
        <p:spPr>
          <a:xfrm>
            <a:off x="467544" y="1830831"/>
            <a:ext cx="2980944" cy="2709465"/>
          </a:xfrm>
          <a:prstGeom prst="rect">
            <a:avLst/>
          </a:prstGeom>
        </p:spPr>
      </p:pic>
    </p:spTree>
    <p:extLst>
      <p:ext uri="{BB962C8B-B14F-4D97-AF65-F5344CB8AC3E}">
        <p14:creationId xmlns:p14="http://schemas.microsoft.com/office/powerpoint/2010/main" val="248912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Le contexte de l’enfant prodigue (luc, chapitre 15)</a:t>
            </a:r>
          </a:p>
        </p:txBody>
      </p:sp>
      <p:sp>
        <p:nvSpPr>
          <p:cNvPr id="3" name="Segnaposto testo 2"/>
          <p:cNvSpPr>
            <a:spLocks noGrp="1"/>
          </p:cNvSpPr>
          <p:nvPr>
            <p:ph type="body" idx="1"/>
          </p:nvPr>
        </p:nvSpPr>
        <p:spPr/>
        <p:txBody>
          <a:bodyPr/>
          <a:lstStyle/>
          <a:p>
            <a:r>
              <a:rPr lang="it-IT"/>
              <a:t>Module “Revenir”</a:t>
            </a:r>
          </a:p>
        </p:txBody>
      </p:sp>
    </p:spTree>
    <p:extLst>
      <p:ext uri="{BB962C8B-B14F-4D97-AF65-F5344CB8AC3E}">
        <p14:creationId xmlns:p14="http://schemas.microsoft.com/office/powerpoint/2010/main" val="98472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solidFill>
                  <a:schemeClr val="accent5">
                    <a:lumMod val="60000"/>
                    <a:lumOff val="40000"/>
                  </a:schemeClr>
                </a:solidFill>
              </a:rPr>
              <a:t>Scène 3 :</a:t>
            </a:r>
            <a:br>
              <a:rPr lang="it-IT">
                <a:solidFill>
                  <a:schemeClr val="accent5">
                    <a:lumMod val="60000"/>
                    <a:lumOff val="40000"/>
                  </a:schemeClr>
                </a:solidFill>
              </a:rPr>
            </a:br>
            <a:r>
              <a:rPr lang="it-IT">
                <a:solidFill>
                  <a:srgbClr val="FFFF00"/>
                </a:solidFill>
              </a:rPr>
              <a:t>Le fils prodigue va avec trois prostituées</a:t>
            </a:r>
          </a:p>
        </p:txBody>
      </p:sp>
      <p:pic>
        <p:nvPicPr>
          <p:cNvPr id="4" name="Segnaposto contenuto 3" descr="revenir 2.pdf"/>
          <p:cNvPicPr>
            <a:picLocks noGrp="1" noChangeAspect="1"/>
          </p:cNvPicPr>
          <p:nvPr>
            <p:ph idx="1"/>
          </p:nvPr>
        </p:nvPicPr>
        <p:blipFill rotWithShape="1">
          <a:blip r:embed="rId2">
            <a:extLst>
              <a:ext uri="{28A0092B-C50C-407E-A947-70E740481C1C}">
                <a14:useLocalDpi xmlns:a14="http://schemas.microsoft.com/office/drawing/2010/main" val="0"/>
              </a:ext>
            </a:extLst>
          </a:blip>
          <a:srcRect l="-9604" r="-9604" b="36562"/>
          <a:stretch/>
        </p:blipFill>
        <p:spPr>
          <a:xfrm>
            <a:off x="2915816" y="1030424"/>
            <a:ext cx="6604157" cy="4797152"/>
          </a:xfrm>
        </p:spPr>
      </p:pic>
      <p:pic>
        <p:nvPicPr>
          <p:cNvPr id="5" name="Immagine 4"/>
          <p:cNvPicPr>
            <a:picLocks noChangeAspect="1"/>
          </p:cNvPicPr>
          <p:nvPr/>
        </p:nvPicPr>
        <p:blipFill>
          <a:blip r:embed="rId3"/>
          <a:srcRect/>
          <a:stretch/>
        </p:blipFill>
        <p:spPr>
          <a:xfrm>
            <a:off x="189904" y="1988840"/>
            <a:ext cx="3026664" cy="2631881"/>
          </a:xfrm>
          <a:prstGeom prst="rect">
            <a:avLst/>
          </a:prstGeom>
        </p:spPr>
      </p:pic>
    </p:spTree>
    <p:extLst>
      <p:ext uri="{BB962C8B-B14F-4D97-AF65-F5344CB8AC3E}">
        <p14:creationId xmlns:p14="http://schemas.microsoft.com/office/powerpoint/2010/main" val="78155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solidFill>
                  <a:schemeClr val="accent5">
                    <a:lumMod val="60000"/>
                    <a:lumOff val="40000"/>
                  </a:schemeClr>
                </a:solidFill>
              </a:rPr>
              <a:t>Scène 4 :</a:t>
            </a:r>
            <a:br>
              <a:rPr lang="it-IT">
                <a:solidFill>
                  <a:schemeClr val="accent5">
                    <a:lumMod val="60000"/>
                    <a:lumOff val="40000"/>
                  </a:schemeClr>
                </a:solidFill>
              </a:rPr>
            </a:br>
            <a:r>
              <a:rPr lang="it-IT">
                <a:solidFill>
                  <a:srgbClr val="FFFF00"/>
                </a:solidFill>
              </a:rPr>
              <a:t>Le fils est couronné par les  prostituées</a:t>
            </a:r>
          </a:p>
        </p:txBody>
      </p:sp>
      <p:pic>
        <p:nvPicPr>
          <p:cNvPr id="4" name="Segnaposto contenuto 3" descr="revenir 2.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0398" t="62407" r="-8810" b="-9146"/>
          <a:stretch/>
        </p:blipFill>
        <p:spPr>
          <a:xfrm>
            <a:off x="2915816" y="1919671"/>
            <a:ext cx="6604157" cy="3534348"/>
          </a:xfrm>
        </p:spPr>
      </p:pic>
      <p:pic>
        <p:nvPicPr>
          <p:cNvPr id="3" name="Immagine 2"/>
          <p:cNvPicPr>
            <a:picLocks noChangeAspect="1"/>
          </p:cNvPicPr>
          <p:nvPr/>
        </p:nvPicPr>
        <p:blipFill>
          <a:blip r:embed="rId3"/>
          <a:srcRect/>
          <a:stretch/>
        </p:blipFill>
        <p:spPr>
          <a:xfrm>
            <a:off x="323528" y="1926494"/>
            <a:ext cx="2980944" cy="2662156"/>
          </a:xfrm>
          <a:prstGeom prst="rect">
            <a:avLst/>
          </a:prstGeom>
        </p:spPr>
      </p:pic>
    </p:spTree>
    <p:extLst>
      <p:ext uri="{BB962C8B-B14F-4D97-AF65-F5344CB8AC3E}">
        <p14:creationId xmlns:p14="http://schemas.microsoft.com/office/powerpoint/2010/main" val="394746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solidFill>
                  <a:schemeClr val="accent5">
                    <a:lumMod val="60000"/>
                    <a:lumOff val="40000"/>
                  </a:schemeClr>
                </a:solidFill>
              </a:rPr>
              <a:t>Scène 5 :</a:t>
            </a:r>
            <a:br>
              <a:rPr lang="it-IT">
                <a:solidFill>
                  <a:schemeClr val="accent5">
                    <a:lumMod val="60000"/>
                    <a:lumOff val="40000"/>
                  </a:schemeClr>
                </a:solidFill>
              </a:rPr>
            </a:br>
            <a:r>
              <a:rPr lang="it-IT">
                <a:solidFill>
                  <a:srgbClr val="FFFF00"/>
                </a:solidFill>
              </a:rPr>
              <a:t>Le fils prodigue est enchaîné par les démons</a:t>
            </a:r>
          </a:p>
        </p:txBody>
      </p:sp>
      <p:pic>
        <p:nvPicPr>
          <p:cNvPr id="4" name="Segnaposto contenuto 3" descr="revenir 3.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1447" r="-11447" b="53559"/>
          <a:stretch/>
        </p:blipFill>
        <p:spPr>
          <a:xfrm>
            <a:off x="3059832" y="1435100"/>
            <a:ext cx="6565604" cy="3491342"/>
          </a:xfrm>
        </p:spPr>
      </p:pic>
      <p:pic>
        <p:nvPicPr>
          <p:cNvPr id="5" name="Immagine 4"/>
          <p:cNvPicPr>
            <a:picLocks noChangeAspect="1"/>
          </p:cNvPicPr>
          <p:nvPr/>
        </p:nvPicPr>
        <p:blipFill>
          <a:blip r:embed="rId3"/>
          <a:srcRect/>
          <a:stretch/>
        </p:blipFill>
        <p:spPr>
          <a:xfrm>
            <a:off x="467544" y="1855218"/>
            <a:ext cx="3026664" cy="2813851"/>
          </a:xfrm>
          <a:prstGeom prst="rect">
            <a:avLst/>
          </a:prstGeom>
        </p:spPr>
      </p:pic>
    </p:spTree>
    <p:extLst>
      <p:ext uri="{BB962C8B-B14F-4D97-AF65-F5344CB8AC3E}">
        <p14:creationId xmlns:p14="http://schemas.microsoft.com/office/powerpoint/2010/main" val="224284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solidFill>
                  <a:schemeClr val="accent5">
                    <a:lumMod val="60000"/>
                    <a:lumOff val="40000"/>
                  </a:schemeClr>
                </a:solidFill>
              </a:rPr>
              <a:t>Scène 6 :</a:t>
            </a:r>
            <a:br>
              <a:rPr lang="it-IT">
                <a:solidFill>
                  <a:schemeClr val="accent5">
                    <a:lumMod val="60000"/>
                    <a:lumOff val="40000"/>
                  </a:schemeClr>
                </a:solidFill>
              </a:rPr>
            </a:br>
            <a:r>
              <a:rPr lang="it-IT">
                <a:solidFill>
                  <a:srgbClr val="FFFF00"/>
                </a:solidFill>
              </a:rPr>
              <a:t>Le frère du prodigue garde les porcs</a:t>
            </a:r>
          </a:p>
        </p:txBody>
      </p:sp>
      <p:pic>
        <p:nvPicPr>
          <p:cNvPr id="4" name="Segnaposto contenuto 3" descr="revenir 3.pdf"/>
          <p:cNvPicPr>
            <a:picLocks noGrp="1" noChangeAspect="1"/>
          </p:cNvPicPr>
          <p:nvPr>
            <p:ph idx="1"/>
          </p:nvPr>
        </p:nvPicPr>
        <p:blipFill rotWithShape="1">
          <a:blip r:embed="rId2">
            <a:extLst>
              <a:ext uri="{28A0092B-C50C-407E-A947-70E740481C1C}">
                <a14:useLocalDpi xmlns:a14="http://schemas.microsoft.com/office/drawing/2010/main" val="0"/>
              </a:ext>
            </a:extLst>
          </a:blip>
          <a:srcRect l="-301" t="46470" r="-563"/>
          <a:stretch/>
        </p:blipFill>
        <p:spPr>
          <a:xfrm>
            <a:off x="3635896" y="1197340"/>
            <a:ext cx="5324587" cy="3976446"/>
          </a:xfrm>
        </p:spPr>
      </p:pic>
      <p:pic>
        <p:nvPicPr>
          <p:cNvPr id="3" name="Immagine 2"/>
          <p:cNvPicPr>
            <a:picLocks noChangeAspect="1"/>
          </p:cNvPicPr>
          <p:nvPr/>
        </p:nvPicPr>
        <p:blipFill>
          <a:blip r:embed="rId3"/>
          <a:srcRect/>
          <a:stretch/>
        </p:blipFill>
        <p:spPr>
          <a:xfrm>
            <a:off x="467544" y="1866739"/>
            <a:ext cx="2980944" cy="2637649"/>
          </a:xfrm>
          <a:prstGeom prst="rect">
            <a:avLst/>
          </a:prstGeom>
        </p:spPr>
      </p:pic>
    </p:spTree>
    <p:extLst>
      <p:ext uri="{BB962C8B-B14F-4D97-AF65-F5344CB8AC3E}">
        <p14:creationId xmlns:p14="http://schemas.microsoft.com/office/powerpoint/2010/main" val="187096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solidFill>
                  <a:schemeClr val="accent5">
                    <a:lumMod val="60000"/>
                    <a:lumOff val="40000"/>
                  </a:schemeClr>
                </a:solidFill>
              </a:rPr>
              <a:t>Scène 7 :</a:t>
            </a:r>
            <a:br>
              <a:rPr lang="it-IT">
                <a:solidFill>
                  <a:schemeClr val="accent5">
                    <a:lumMod val="60000"/>
                    <a:lumOff val="40000"/>
                  </a:schemeClr>
                </a:solidFill>
              </a:rPr>
            </a:br>
            <a:r>
              <a:rPr lang="it-IT">
                <a:solidFill>
                  <a:srgbClr val="FFFF00"/>
                </a:solidFill>
              </a:rPr>
              <a:t>Le père embrasse son fils</a:t>
            </a:r>
          </a:p>
        </p:txBody>
      </p:sp>
      <p:pic>
        <p:nvPicPr>
          <p:cNvPr id="5" name="Segnaposto contenuto 4" descr="revenir 4.pdf"/>
          <p:cNvPicPr>
            <a:picLocks noGrp="1" noChangeAspect="1"/>
          </p:cNvPicPr>
          <p:nvPr>
            <p:ph idx="1"/>
          </p:nvPr>
        </p:nvPicPr>
        <p:blipFill>
          <a:blip r:embed="rId2">
            <a:extLst>
              <a:ext uri="{28A0092B-C50C-407E-A947-70E740481C1C}">
                <a14:useLocalDpi xmlns:a14="http://schemas.microsoft.com/office/drawing/2010/main" val="0"/>
              </a:ext>
            </a:extLst>
          </a:blip>
          <a:srcRect t="479" b="479"/>
          <a:stretch>
            <a:fillRect/>
          </a:stretch>
        </p:blipFill>
        <p:spPr>
          <a:xfrm>
            <a:off x="3419872" y="116632"/>
            <a:ext cx="5573061" cy="6381328"/>
          </a:xfrm>
        </p:spPr>
      </p:pic>
      <p:pic>
        <p:nvPicPr>
          <p:cNvPr id="7" name="Immagine 6"/>
          <p:cNvPicPr>
            <a:picLocks noChangeAspect="1"/>
          </p:cNvPicPr>
          <p:nvPr/>
        </p:nvPicPr>
        <p:blipFill>
          <a:blip r:embed="rId3"/>
          <a:srcRect/>
          <a:stretch/>
        </p:blipFill>
        <p:spPr>
          <a:xfrm>
            <a:off x="282981" y="1916832"/>
            <a:ext cx="2963742" cy="2834640"/>
          </a:xfrm>
          <a:prstGeom prst="rect">
            <a:avLst/>
          </a:prstGeom>
        </p:spPr>
      </p:pic>
    </p:spTree>
    <p:extLst>
      <p:ext uri="{BB962C8B-B14F-4D97-AF65-F5344CB8AC3E}">
        <p14:creationId xmlns:p14="http://schemas.microsoft.com/office/powerpoint/2010/main" val="36310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solidFill>
                  <a:schemeClr val="accent5">
                    <a:lumMod val="60000"/>
                    <a:lumOff val="40000"/>
                  </a:schemeClr>
                </a:solidFill>
              </a:rPr>
              <a:t>Scène 8 :</a:t>
            </a:r>
            <a:br>
              <a:rPr lang="it-IT">
                <a:solidFill>
                  <a:schemeClr val="accent5">
                    <a:lumMod val="60000"/>
                    <a:lumOff val="40000"/>
                  </a:schemeClr>
                </a:solidFill>
              </a:rPr>
            </a:br>
            <a:r>
              <a:rPr lang="it-IT">
                <a:solidFill>
                  <a:srgbClr val="FFFF00"/>
                </a:solidFill>
              </a:rPr>
              <a:t>On tue le veau gras</a:t>
            </a:r>
          </a:p>
        </p:txBody>
      </p:sp>
      <p:pic>
        <p:nvPicPr>
          <p:cNvPr id="4" name="Segnaposto contenuto 3" descr="revenir 5.pdf"/>
          <p:cNvPicPr>
            <a:picLocks noGrp="1" noChangeAspect="1"/>
          </p:cNvPicPr>
          <p:nvPr>
            <p:ph idx="1"/>
          </p:nvPr>
        </p:nvPicPr>
        <p:blipFill rotWithShape="1">
          <a:blip r:embed="rId2">
            <a:extLst>
              <a:ext uri="{28A0092B-C50C-407E-A947-70E740481C1C}">
                <a14:useLocalDpi xmlns:a14="http://schemas.microsoft.com/office/drawing/2010/main" val="0"/>
              </a:ext>
            </a:extLst>
          </a:blip>
          <a:srcRect l="-326" r="-310" b="49300"/>
          <a:stretch/>
        </p:blipFill>
        <p:spPr>
          <a:xfrm>
            <a:off x="3479424" y="1228230"/>
            <a:ext cx="5464645" cy="3914667"/>
          </a:xfrm>
        </p:spPr>
      </p:pic>
      <p:pic>
        <p:nvPicPr>
          <p:cNvPr id="7" name="Immagine 6"/>
          <p:cNvPicPr>
            <a:picLocks noChangeAspect="1"/>
          </p:cNvPicPr>
          <p:nvPr/>
        </p:nvPicPr>
        <p:blipFill>
          <a:blip r:embed="rId3"/>
          <a:srcRect/>
          <a:stretch/>
        </p:blipFill>
        <p:spPr>
          <a:xfrm>
            <a:off x="403351" y="1772816"/>
            <a:ext cx="2965314" cy="2825496"/>
          </a:xfrm>
          <a:prstGeom prst="rect">
            <a:avLst/>
          </a:prstGeom>
        </p:spPr>
      </p:pic>
    </p:spTree>
    <p:extLst>
      <p:ext uri="{BB962C8B-B14F-4D97-AF65-F5344CB8AC3E}">
        <p14:creationId xmlns:p14="http://schemas.microsoft.com/office/powerpoint/2010/main" val="393223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solidFill>
                  <a:schemeClr val="accent5">
                    <a:lumMod val="60000"/>
                    <a:lumOff val="40000"/>
                  </a:schemeClr>
                </a:solidFill>
              </a:rPr>
              <a:t>Scène 9 :</a:t>
            </a:r>
            <a:br>
              <a:rPr lang="it-IT">
                <a:solidFill>
                  <a:schemeClr val="accent5">
                    <a:lumMod val="60000"/>
                    <a:lumOff val="40000"/>
                  </a:schemeClr>
                </a:solidFill>
              </a:rPr>
            </a:br>
            <a:r>
              <a:rPr lang="it-IT">
                <a:solidFill>
                  <a:srgbClr val="FFFF00"/>
                </a:solidFill>
              </a:rPr>
              <a:t>On festoie dans la joie</a:t>
            </a:r>
          </a:p>
        </p:txBody>
      </p:sp>
      <p:pic>
        <p:nvPicPr>
          <p:cNvPr id="5" name="Segnaposto contenuto 4" descr="revenir 5.pdf"/>
          <p:cNvPicPr>
            <a:picLocks noGrp="1" noChangeAspect="1"/>
          </p:cNvPicPr>
          <p:nvPr>
            <p:ph idx="1"/>
          </p:nvPr>
        </p:nvPicPr>
        <p:blipFill rotWithShape="1">
          <a:blip r:embed="rId2">
            <a:extLst>
              <a:ext uri="{28A0092B-C50C-407E-A947-70E740481C1C}">
                <a14:useLocalDpi xmlns:a14="http://schemas.microsoft.com/office/drawing/2010/main" val="0"/>
              </a:ext>
            </a:extLst>
          </a:blip>
          <a:srcRect l="-38" t="53134" r="-311"/>
          <a:stretch/>
        </p:blipFill>
        <p:spPr>
          <a:xfrm>
            <a:off x="3031222" y="1219211"/>
            <a:ext cx="6112778" cy="4059537"/>
          </a:xfrm>
        </p:spPr>
      </p:pic>
      <p:pic>
        <p:nvPicPr>
          <p:cNvPr id="7" name="Immagine 6"/>
          <p:cNvPicPr>
            <a:picLocks noChangeAspect="1"/>
          </p:cNvPicPr>
          <p:nvPr/>
        </p:nvPicPr>
        <p:blipFill>
          <a:blip r:embed="rId3"/>
          <a:srcRect/>
          <a:stretch/>
        </p:blipFill>
        <p:spPr>
          <a:xfrm>
            <a:off x="179512" y="2001091"/>
            <a:ext cx="2691009" cy="2495778"/>
          </a:xfrm>
          <a:prstGeom prst="rect">
            <a:avLst/>
          </a:prstGeom>
        </p:spPr>
      </p:pic>
    </p:spTree>
    <p:extLst>
      <p:ext uri="{BB962C8B-B14F-4D97-AF65-F5344CB8AC3E}">
        <p14:creationId xmlns:p14="http://schemas.microsoft.com/office/powerpoint/2010/main" val="26595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2746648" cy="1162050"/>
          </a:xfrm>
        </p:spPr>
        <p:txBody>
          <a:bodyPr/>
          <a:lstStyle/>
          <a:p>
            <a:r>
              <a:rPr lang="it-IT">
                <a:solidFill>
                  <a:schemeClr val="accent5">
                    <a:lumMod val="60000"/>
                    <a:lumOff val="40000"/>
                  </a:schemeClr>
                </a:solidFill>
              </a:rPr>
              <a:t>Scène 10 :</a:t>
            </a:r>
            <a:br>
              <a:rPr lang="it-IT">
                <a:solidFill>
                  <a:schemeClr val="accent5">
                    <a:lumMod val="60000"/>
                    <a:lumOff val="40000"/>
                  </a:schemeClr>
                </a:solidFill>
              </a:rPr>
            </a:br>
            <a:r>
              <a:rPr lang="it-IT">
                <a:solidFill>
                  <a:srgbClr val="FFFF00"/>
                </a:solidFill>
              </a:rPr>
              <a:t>Le frère du prodigue parle avec un serviteur</a:t>
            </a:r>
          </a:p>
        </p:txBody>
      </p:sp>
      <p:pic>
        <p:nvPicPr>
          <p:cNvPr id="4" name="Segnaposto contenuto 3" descr="revenir 6.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25" r="139" b="51734"/>
          <a:stretch/>
        </p:blipFill>
        <p:spPr>
          <a:xfrm>
            <a:off x="3221514" y="1213309"/>
            <a:ext cx="5816206" cy="3711300"/>
          </a:xfrm>
        </p:spPr>
      </p:pic>
      <p:pic>
        <p:nvPicPr>
          <p:cNvPr id="7" name="Immagine 6"/>
          <p:cNvPicPr>
            <a:picLocks noChangeAspect="1"/>
          </p:cNvPicPr>
          <p:nvPr/>
        </p:nvPicPr>
        <p:blipFill>
          <a:blip r:embed="rId3"/>
          <a:srcRect/>
          <a:stretch/>
        </p:blipFill>
        <p:spPr>
          <a:xfrm>
            <a:off x="251520" y="1717139"/>
            <a:ext cx="2886845" cy="2703641"/>
          </a:xfrm>
          <a:prstGeom prst="rect">
            <a:avLst/>
          </a:prstGeom>
        </p:spPr>
      </p:pic>
    </p:spTree>
    <p:extLst>
      <p:ext uri="{BB962C8B-B14F-4D97-AF65-F5344CB8AC3E}">
        <p14:creationId xmlns:p14="http://schemas.microsoft.com/office/powerpoint/2010/main" val="35451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2746648" cy="1162050"/>
          </a:xfrm>
        </p:spPr>
        <p:txBody>
          <a:bodyPr/>
          <a:lstStyle/>
          <a:p>
            <a:r>
              <a:rPr lang="it-IT">
                <a:solidFill>
                  <a:schemeClr val="accent5">
                    <a:lumMod val="60000"/>
                    <a:lumOff val="40000"/>
                  </a:schemeClr>
                </a:solidFill>
              </a:rPr>
              <a:t>Scène 11 :</a:t>
            </a:r>
            <a:br>
              <a:rPr lang="it-IT">
                <a:solidFill>
                  <a:schemeClr val="accent5">
                    <a:lumMod val="60000"/>
                    <a:lumOff val="40000"/>
                  </a:schemeClr>
                </a:solidFill>
              </a:rPr>
            </a:br>
            <a:r>
              <a:rPr lang="it-IT">
                <a:solidFill>
                  <a:srgbClr val="FFFF00"/>
                </a:solidFill>
              </a:rPr>
              <a:t>Le père parle avec le fils</a:t>
            </a:r>
          </a:p>
        </p:txBody>
      </p:sp>
      <p:pic>
        <p:nvPicPr>
          <p:cNvPr id="5" name="Segnaposto contenuto 4" descr="revenir 6.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25" t="48266" r="673"/>
          <a:stretch/>
        </p:blipFill>
        <p:spPr>
          <a:xfrm>
            <a:off x="3231060" y="1052736"/>
            <a:ext cx="5824453" cy="4005064"/>
          </a:xfrm>
        </p:spPr>
      </p:pic>
      <p:pic>
        <p:nvPicPr>
          <p:cNvPr id="7" name="Immagine 6"/>
          <p:cNvPicPr>
            <a:picLocks noChangeAspect="1"/>
          </p:cNvPicPr>
          <p:nvPr/>
        </p:nvPicPr>
        <p:blipFill>
          <a:blip r:embed="rId3"/>
          <a:srcRect/>
          <a:stretch/>
        </p:blipFill>
        <p:spPr>
          <a:xfrm>
            <a:off x="259004" y="1916832"/>
            <a:ext cx="2829813" cy="2664296"/>
          </a:xfrm>
          <a:prstGeom prst="rect">
            <a:avLst/>
          </a:prstGeom>
        </p:spPr>
      </p:pic>
    </p:spTree>
    <p:extLst>
      <p:ext uri="{BB962C8B-B14F-4D97-AF65-F5344CB8AC3E}">
        <p14:creationId xmlns:p14="http://schemas.microsoft.com/office/powerpoint/2010/main" val="261374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solidFill>
                  <a:schemeClr val="accent5">
                    <a:lumMod val="60000"/>
                    <a:lumOff val="40000"/>
                  </a:schemeClr>
                </a:solidFill>
              </a:rPr>
              <a:t>Scène 12 :</a:t>
            </a:r>
            <a:br>
              <a:rPr lang="it-IT">
                <a:solidFill>
                  <a:schemeClr val="accent5">
                    <a:lumMod val="60000"/>
                    <a:lumOff val="40000"/>
                  </a:schemeClr>
                </a:solidFill>
              </a:rPr>
            </a:br>
            <a:r>
              <a:rPr lang="it-IT">
                <a:solidFill>
                  <a:srgbClr val="FFFF00"/>
                </a:solidFill>
              </a:rPr>
              <a:t>Le fils entre dans la maison</a:t>
            </a:r>
          </a:p>
        </p:txBody>
      </p:sp>
      <p:pic>
        <p:nvPicPr>
          <p:cNvPr id="4" name="Segnaposto contenuto 3" descr="revenir 7.pdf"/>
          <p:cNvPicPr>
            <a:picLocks noGrp="1" noChangeAspect="1"/>
          </p:cNvPicPr>
          <p:nvPr>
            <p:ph idx="1"/>
          </p:nvPr>
        </p:nvPicPr>
        <p:blipFill rotWithShape="1">
          <a:blip r:embed="rId2">
            <a:extLst>
              <a:ext uri="{28A0092B-C50C-407E-A947-70E740481C1C}">
                <a14:useLocalDpi xmlns:a14="http://schemas.microsoft.com/office/drawing/2010/main" val="0"/>
              </a:ext>
            </a:extLst>
          </a:blip>
          <a:srcRect t="-99" b="1945"/>
          <a:stretch/>
        </p:blipFill>
        <p:spPr>
          <a:xfrm>
            <a:off x="2979852" y="1714719"/>
            <a:ext cx="5921640" cy="2708920"/>
          </a:xfrm>
        </p:spPr>
      </p:pic>
      <p:pic>
        <p:nvPicPr>
          <p:cNvPr id="7" name="Immagine 6"/>
          <p:cNvPicPr>
            <a:picLocks noChangeAspect="1"/>
          </p:cNvPicPr>
          <p:nvPr/>
        </p:nvPicPr>
        <p:blipFill>
          <a:blip r:embed="rId3"/>
          <a:srcRect/>
          <a:stretch/>
        </p:blipFill>
        <p:spPr>
          <a:xfrm>
            <a:off x="282409" y="1844824"/>
            <a:ext cx="2673128" cy="2592288"/>
          </a:xfrm>
          <a:prstGeom prst="rect">
            <a:avLst/>
          </a:prstGeom>
        </p:spPr>
      </p:pic>
    </p:spTree>
    <p:extLst>
      <p:ext uri="{BB962C8B-B14F-4D97-AF65-F5344CB8AC3E}">
        <p14:creationId xmlns:p14="http://schemas.microsoft.com/office/powerpoint/2010/main" val="239188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Le contexte</a:t>
            </a:r>
          </a:p>
        </p:txBody>
      </p:sp>
      <p:sp>
        <p:nvSpPr>
          <p:cNvPr id="3" name="Segnaposto contenuto 2"/>
          <p:cNvSpPr>
            <a:spLocks noGrp="1"/>
          </p:cNvSpPr>
          <p:nvPr>
            <p:ph sz="half" idx="1"/>
          </p:nvPr>
        </p:nvSpPr>
        <p:spPr/>
        <p:txBody>
          <a:bodyPr>
            <a:normAutofit lnSpcReduction="10000"/>
          </a:bodyPr>
          <a:lstStyle/>
          <a:p>
            <a:r>
              <a:rPr lang="it-IT"/>
              <a:t>Israël est sous domination romaine.</a:t>
            </a:r>
          </a:p>
          <a:p>
            <a:r>
              <a:rPr lang="it-IT"/>
              <a:t>Tous ceux qui collaborent avec les occupants, les collecteurs d’impôts par exemple, tous ceux qui ne peuvent accomplir les rites de la société juive, sont considérés comme pécheurs.</a:t>
            </a:r>
          </a:p>
        </p:txBody>
      </p:sp>
      <p:pic>
        <p:nvPicPr>
          <p:cNvPr id="6" name="Segnaposto contenuto 5" descr="rembrantprodigue.jpg"/>
          <p:cNvPicPr>
            <a:picLocks noGrp="1" noChangeAspect="1"/>
          </p:cNvPicPr>
          <p:nvPr>
            <p:ph sz="half" idx="2"/>
          </p:nvPr>
        </p:nvPicPr>
        <p:blipFill>
          <a:blip r:embed="rId2">
            <a:extLst>
              <a:ext uri="{28A0092B-C50C-407E-A947-70E740481C1C}">
                <a14:useLocalDpi xmlns:a14="http://schemas.microsoft.com/office/drawing/2010/main" val="0"/>
              </a:ext>
            </a:extLst>
          </a:blip>
          <a:srcRect l="-2939" r="-2939"/>
          <a:stretch>
            <a:fillRect/>
          </a:stretch>
        </p:blipFill>
        <p:spPr/>
      </p:pic>
    </p:spTree>
    <p:extLst>
      <p:ext uri="{BB962C8B-B14F-4D97-AF65-F5344CB8AC3E}">
        <p14:creationId xmlns:p14="http://schemas.microsoft.com/office/powerpoint/2010/main" val="249968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a:t>LA FIGURE DU PÈRE DANS LE VITRAIL</a:t>
            </a:r>
          </a:p>
        </p:txBody>
      </p:sp>
      <p:sp>
        <p:nvSpPr>
          <p:cNvPr id="3" name="Segnaposto testo 2"/>
          <p:cNvSpPr>
            <a:spLocks noGrp="1"/>
          </p:cNvSpPr>
          <p:nvPr>
            <p:ph type="body" idx="1"/>
          </p:nvPr>
        </p:nvSpPr>
        <p:spPr/>
        <p:txBody>
          <a:bodyPr/>
          <a:lstStyle/>
          <a:p>
            <a:r>
              <a:rPr lang="it-IT"/>
              <a:t>Module “Revenir”</a:t>
            </a:r>
          </a:p>
        </p:txBody>
      </p:sp>
    </p:spTree>
    <p:extLst>
      <p:ext uri="{BB962C8B-B14F-4D97-AF65-F5344CB8AC3E}">
        <p14:creationId xmlns:p14="http://schemas.microsoft.com/office/powerpoint/2010/main" val="33849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La figure du Père</a:t>
            </a:r>
          </a:p>
        </p:txBody>
      </p:sp>
      <p:sp>
        <p:nvSpPr>
          <p:cNvPr id="3" name="Segnaposto contenuto 2"/>
          <p:cNvSpPr>
            <a:spLocks noGrp="1"/>
          </p:cNvSpPr>
          <p:nvPr>
            <p:ph sz="half" idx="1"/>
          </p:nvPr>
        </p:nvSpPr>
        <p:spPr/>
        <p:txBody>
          <a:bodyPr/>
          <a:lstStyle/>
          <a:p>
            <a:r>
              <a:rPr lang="it-IT"/>
              <a:t>Père, figure royale ? </a:t>
            </a:r>
          </a:p>
          <a:p>
            <a:r>
              <a:rPr lang="it-IT"/>
              <a:t>De quel royaume s'agit-il ?</a:t>
            </a:r>
          </a:p>
          <a:p>
            <a:r>
              <a:rPr lang="it-IT"/>
              <a:t>Père,figure divine ? </a:t>
            </a:r>
          </a:p>
          <a:p>
            <a:r>
              <a:rPr lang="it-IT"/>
              <a:t>Père de lumière ?</a:t>
            </a:r>
          </a:p>
        </p:txBody>
      </p:sp>
      <p:pic>
        <p:nvPicPr>
          <p:cNvPr id="7" name="Segnaposto contenuto 6"/>
          <p:cNvPicPr>
            <a:picLocks noGrp="1" noChangeAspect="1"/>
          </p:cNvPicPr>
          <p:nvPr>
            <p:ph sz="half" idx="2"/>
          </p:nvPr>
        </p:nvPicPr>
        <p:blipFill>
          <a:blip r:embed="rId2"/>
          <a:srcRect l="8310" r="8310"/>
          <a:stretch/>
        </p:blipFill>
        <p:spPr/>
      </p:pic>
      <p:sp>
        <p:nvSpPr>
          <p:cNvPr id="8" name="CasellaDiTesto 7"/>
          <p:cNvSpPr txBox="1"/>
          <p:nvPr/>
        </p:nvSpPr>
        <p:spPr>
          <a:xfrm>
            <a:off x="323528" y="4869160"/>
            <a:ext cx="3888432" cy="1200329"/>
          </a:xfrm>
          <a:prstGeom prst="rect">
            <a:avLst/>
          </a:prstGeom>
          <a:noFill/>
          <a:ln>
            <a:solidFill>
              <a:schemeClr val="tx1">
                <a:lumMod val="75000"/>
              </a:schemeClr>
            </a:solidFill>
          </a:ln>
        </p:spPr>
        <p:txBody>
          <a:bodyPr wrap="square" rtlCol="0">
            <a:spAutoFit/>
          </a:bodyPr>
          <a:lstStyle/>
          <a:p>
            <a:r>
              <a:rPr lang="it-IT" b="1">
                <a:solidFill>
                  <a:srgbClr val="8EB4E3"/>
                </a:solidFill>
              </a:rPr>
              <a:t>“Père, donne-moi la part de bien qui me revient.”</a:t>
            </a:r>
          </a:p>
          <a:p>
            <a:r>
              <a:rPr lang="it-IT" b="1">
                <a:solidFill>
                  <a:srgbClr val="FFFF00"/>
                </a:solidFill>
              </a:rPr>
              <a:t>“Pater, da mihi portionem substantie que me contigit.”</a:t>
            </a:r>
          </a:p>
        </p:txBody>
      </p:sp>
    </p:spTree>
    <p:extLst>
      <p:ext uri="{BB962C8B-B14F-4D97-AF65-F5344CB8AC3E}">
        <p14:creationId xmlns:p14="http://schemas.microsoft.com/office/powerpoint/2010/main" val="401800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La figure du Père</a:t>
            </a:r>
          </a:p>
        </p:txBody>
      </p:sp>
      <p:sp>
        <p:nvSpPr>
          <p:cNvPr id="3" name="Segnaposto contenuto 2"/>
          <p:cNvSpPr>
            <a:spLocks noGrp="1"/>
          </p:cNvSpPr>
          <p:nvPr>
            <p:ph sz="half" idx="1"/>
          </p:nvPr>
        </p:nvSpPr>
        <p:spPr>
          <a:xfrm>
            <a:off x="457200" y="1600200"/>
            <a:ext cx="4038600" cy="3845023"/>
          </a:xfrm>
        </p:spPr>
        <p:txBody>
          <a:bodyPr>
            <a:normAutofit fontScale="62500" lnSpcReduction="20000"/>
          </a:bodyPr>
          <a:lstStyle/>
          <a:p>
            <a:r>
              <a:rPr lang="it-IT"/>
              <a:t>Père qui accueille toute demande de son enfant ? </a:t>
            </a:r>
          </a:p>
          <a:p>
            <a:r>
              <a:rPr lang="it-IT"/>
              <a:t>Mais le fils aurait-il besoin d'une autre nourriture que des pièces d'argent ? </a:t>
            </a:r>
          </a:p>
          <a:p>
            <a:r>
              <a:rPr lang="it-IT"/>
              <a:t>Père qui donne l'essentiel, le « vital » ? </a:t>
            </a:r>
          </a:p>
          <a:p>
            <a:r>
              <a:rPr lang="it-IT"/>
              <a:t>Père qui donne de soi, de sa présence ? </a:t>
            </a:r>
          </a:p>
          <a:p>
            <a:r>
              <a:rPr lang="it-IT"/>
              <a:t>Ainsi le fils dans sa tunique d'or serait-il revêtu de la lumière, de la présence de son père ? </a:t>
            </a:r>
          </a:p>
          <a:p>
            <a:r>
              <a:rPr lang="it-IT"/>
              <a:t>Père qui crée la cohésion familiale ? </a:t>
            </a:r>
          </a:p>
          <a:p>
            <a:r>
              <a:rPr lang="it-IT"/>
              <a:t>Ses deux fils seraient-ils appelés à</a:t>
            </a:r>
            <a:r>
              <a:rPr lang="it-IT" i="1"/>
              <a:t> </a:t>
            </a:r>
            <a:r>
              <a:rPr lang="it-IT"/>
              <a:t>être ensemble dans le Royaume ?</a:t>
            </a:r>
          </a:p>
        </p:txBody>
      </p:sp>
      <p:sp>
        <p:nvSpPr>
          <p:cNvPr id="8" name="CasellaDiTesto 7"/>
          <p:cNvSpPr txBox="1"/>
          <p:nvPr/>
        </p:nvSpPr>
        <p:spPr>
          <a:xfrm>
            <a:off x="467544" y="5517232"/>
            <a:ext cx="3888432" cy="1200329"/>
          </a:xfrm>
          <a:prstGeom prst="rect">
            <a:avLst/>
          </a:prstGeom>
          <a:noFill/>
          <a:ln>
            <a:solidFill>
              <a:schemeClr val="tx1">
                <a:lumMod val="75000"/>
              </a:schemeClr>
            </a:solidFill>
          </a:ln>
        </p:spPr>
        <p:txBody>
          <a:bodyPr wrap="square" rtlCol="0">
            <a:spAutoFit/>
          </a:bodyPr>
          <a:lstStyle/>
          <a:p>
            <a:r>
              <a:rPr lang="it-IT" b="1">
                <a:solidFill>
                  <a:srgbClr val="8EB4E3"/>
                </a:solidFill>
              </a:rPr>
              <a:t>“Le père partage son bien entre chacun de ses fils.”</a:t>
            </a:r>
          </a:p>
          <a:p>
            <a:r>
              <a:rPr lang="it-IT" b="1">
                <a:solidFill>
                  <a:srgbClr val="FFFF00"/>
                </a:solidFill>
              </a:rPr>
              <a:t>“Pater unicuique filiorum divisit substantiam.”</a:t>
            </a:r>
          </a:p>
        </p:txBody>
      </p:sp>
      <p:pic>
        <p:nvPicPr>
          <p:cNvPr id="10" name="Segnaposto contenuto 9"/>
          <p:cNvPicPr>
            <a:picLocks noGrp="1" noChangeAspect="1"/>
          </p:cNvPicPr>
          <p:nvPr>
            <p:ph sz="half" idx="2"/>
          </p:nvPr>
        </p:nvPicPr>
        <p:blipFill>
          <a:blip r:embed="rId2"/>
          <a:srcRect l="9447" r="9447"/>
          <a:stretch/>
        </p:blipFill>
        <p:spPr/>
      </p:pic>
    </p:spTree>
    <p:extLst>
      <p:ext uri="{BB962C8B-B14F-4D97-AF65-F5344CB8AC3E}">
        <p14:creationId xmlns:p14="http://schemas.microsoft.com/office/powerpoint/2010/main" val="116858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La figure du Père</a:t>
            </a:r>
          </a:p>
        </p:txBody>
      </p:sp>
      <p:sp>
        <p:nvSpPr>
          <p:cNvPr id="3" name="Segnaposto contenuto 2"/>
          <p:cNvSpPr>
            <a:spLocks noGrp="1"/>
          </p:cNvSpPr>
          <p:nvPr>
            <p:ph sz="half" idx="1"/>
          </p:nvPr>
        </p:nvSpPr>
        <p:spPr>
          <a:xfrm>
            <a:off x="457200" y="1600200"/>
            <a:ext cx="4038600" cy="3845023"/>
          </a:xfrm>
        </p:spPr>
        <p:txBody>
          <a:bodyPr>
            <a:normAutofit fontScale="92500" lnSpcReduction="20000"/>
          </a:bodyPr>
          <a:lstStyle/>
          <a:p>
            <a:r>
              <a:rPr lang="it-IT"/>
              <a:t>Père qui veille sur son enfant ? </a:t>
            </a:r>
          </a:p>
          <a:p>
            <a:r>
              <a:rPr lang="it-IT"/>
              <a:t>Père qui vient à la rencontre ? </a:t>
            </a:r>
          </a:p>
          <a:p>
            <a:r>
              <a:rPr lang="it-IT"/>
              <a:t>Père qui accueille ? </a:t>
            </a:r>
          </a:p>
          <a:p>
            <a:r>
              <a:rPr lang="it-IT"/>
              <a:t>Père qui embrasse ? </a:t>
            </a:r>
          </a:p>
          <a:p>
            <a:r>
              <a:rPr lang="it-IT"/>
              <a:t>Père qui pardonne ? </a:t>
            </a:r>
          </a:p>
          <a:p>
            <a:r>
              <a:rPr lang="it-IT"/>
              <a:t>Père qui libère ? </a:t>
            </a:r>
          </a:p>
          <a:p>
            <a:r>
              <a:rPr lang="it-IT"/>
              <a:t>Davantage père que maître ?</a:t>
            </a:r>
          </a:p>
        </p:txBody>
      </p:sp>
      <p:sp>
        <p:nvSpPr>
          <p:cNvPr id="8" name="CasellaDiTesto 7"/>
          <p:cNvSpPr txBox="1"/>
          <p:nvPr/>
        </p:nvSpPr>
        <p:spPr>
          <a:xfrm>
            <a:off x="467544" y="5517232"/>
            <a:ext cx="3888432" cy="646331"/>
          </a:xfrm>
          <a:prstGeom prst="rect">
            <a:avLst/>
          </a:prstGeom>
          <a:noFill/>
          <a:ln>
            <a:solidFill>
              <a:schemeClr val="tx1">
                <a:lumMod val="75000"/>
              </a:schemeClr>
            </a:solidFill>
          </a:ln>
        </p:spPr>
        <p:txBody>
          <a:bodyPr wrap="square" rtlCol="0">
            <a:spAutoFit/>
          </a:bodyPr>
          <a:lstStyle/>
          <a:p>
            <a:r>
              <a:rPr lang="it-IT" b="1">
                <a:solidFill>
                  <a:srgbClr val="8EB4E3"/>
                </a:solidFill>
              </a:rPr>
              <a:t>“Le père embrasse son fils.”</a:t>
            </a:r>
          </a:p>
          <a:p>
            <a:r>
              <a:rPr lang="it-IT" b="1">
                <a:solidFill>
                  <a:srgbClr val="FFFF00"/>
                </a:solidFill>
              </a:rPr>
              <a:t>“Hic osculatur pater filium suum.”</a:t>
            </a:r>
          </a:p>
        </p:txBody>
      </p:sp>
      <p:pic>
        <p:nvPicPr>
          <p:cNvPr id="5" name="Segnaposto contenuto 4"/>
          <p:cNvPicPr>
            <a:picLocks noGrp="1" noChangeAspect="1"/>
          </p:cNvPicPr>
          <p:nvPr>
            <p:ph sz="half" idx="2"/>
          </p:nvPr>
        </p:nvPicPr>
        <p:blipFill>
          <a:blip r:embed="rId2"/>
          <a:srcRect l="7328" r="7328"/>
          <a:stretch/>
        </p:blipFill>
        <p:spPr/>
      </p:pic>
    </p:spTree>
    <p:extLst>
      <p:ext uri="{BB962C8B-B14F-4D97-AF65-F5344CB8AC3E}">
        <p14:creationId xmlns:p14="http://schemas.microsoft.com/office/powerpoint/2010/main" val="245964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La figure du Père</a:t>
            </a:r>
          </a:p>
        </p:txBody>
      </p:sp>
      <p:sp>
        <p:nvSpPr>
          <p:cNvPr id="3" name="Segnaposto contenuto 2"/>
          <p:cNvSpPr>
            <a:spLocks noGrp="1"/>
          </p:cNvSpPr>
          <p:nvPr>
            <p:ph sz="half" idx="1"/>
          </p:nvPr>
        </p:nvSpPr>
        <p:spPr>
          <a:xfrm>
            <a:off x="457200" y="1600200"/>
            <a:ext cx="4038600" cy="3845023"/>
          </a:xfrm>
        </p:spPr>
        <p:txBody>
          <a:bodyPr>
            <a:normAutofit/>
          </a:bodyPr>
          <a:lstStyle/>
          <a:p>
            <a:r>
              <a:rPr lang="it-IT"/>
              <a:t>Père qui nourrit ? </a:t>
            </a:r>
          </a:p>
          <a:p>
            <a:r>
              <a:rPr lang="it-IT"/>
              <a:t>Père de l'Alliance ?</a:t>
            </a:r>
          </a:p>
        </p:txBody>
      </p:sp>
      <p:sp>
        <p:nvSpPr>
          <p:cNvPr id="8" name="CasellaDiTesto 7"/>
          <p:cNvSpPr txBox="1"/>
          <p:nvPr/>
        </p:nvSpPr>
        <p:spPr>
          <a:xfrm>
            <a:off x="467544" y="5517232"/>
            <a:ext cx="3888432" cy="646331"/>
          </a:xfrm>
          <a:prstGeom prst="rect">
            <a:avLst/>
          </a:prstGeom>
          <a:noFill/>
          <a:ln>
            <a:solidFill>
              <a:schemeClr val="tx1">
                <a:lumMod val="75000"/>
              </a:schemeClr>
            </a:solidFill>
          </a:ln>
        </p:spPr>
        <p:txBody>
          <a:bodyPr wrap="square" rtlCol="0">
            <a:spAutoFit/>
          </a:bodyPr>
          <a:lstStyle/>
          <a:p>
            <a:r>
              <a:rPr lang="it-IT" b="1">
                <a:solidFill>
                  <a:srgbClr val="8EB4E3"/>
                </a:solidFill>
              </a:rPr>
              <a:t>“On festoie dans la joie.”</a:t>
            </a:r>
          </a:p>
          <a:p>
            <a:r>
              <a:rPr lang="it-IT" b="1">
                <a:solidFill>
                  <a:srgbClr val="FFFF00"/>
                </a:solidFill>
              </a:rPr>
              <a:t>“Hic epulantur cum gaudio.”</a:t>
            </a:r>
          </a:p>
        </p:txBody>
      </p:sp>
      <p:pic>
        <p:nvPicPr>
          <p:cNvPr id="7" name="Segnaposto contenuto 6"/>
          <p:cNvPicPr>
            <a:picLocks noGrp="1" noChangeAspect="1"/>
          </p:cNvPicPr>
          <p:nvPr>
            <p:ph sz="half" idx="2"/>
          </p:nvPr>
        </p:nvPicPr>
        <p:blipFill>
          <a:blip r:embed="rId2"/>
          <a:srcRect l="8621" r="8621"/>
          <a:stretch/>
        </p:blipFill>
        <p:spPr/>
      </p:pic>
    </p:spTree>
    <p:extLst>
      <p:ext uri="{BB962C8B-B14F-4D97-AF65-F5344CB8AC3E}">
        <p14:creationId xmlns:p14="http://schemas.microsoft.com/office/powerpoint/2010/main" val="293369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La figure du Père</a:t>
            </a:r>
          </a:p>
        </p:txBody>
      </p:sp>
      <p:sp>
        <p:nvSpPr>
          <p:cNvPr id="3" name="Segnaposto contenuto 2"/>
          <p:cNvSpPr>
            <a:spLocks noGrp="1"/>
          </p:cNvSpPr>
          <p:nvPr>
            <p:ph sz="half" idx="1"/>
          </p:nvPr>
        </p:nvSpPr>
        <p:spPr>
          <a:xfrm>
            <a:off x="457200" y="1600200"/>
            <a:ext cx="4038600" cy="3845023"/>
          </a:xfrm>
        </p:spPr>
        <p:txBody>
          <a:bodyPr>
            <a:normAutofit/>
          </a:bodyPr>
          <a:lstStyle/>
          <a:p>
            <a:r>
              <a:rPr lang="it-IT"/>
              <a:t>Père attentif ? </a:t>
            </a:r>
          </a:p>
          <a:p>
            <a:r>
              <a:rPr lang="it-IT"/>
              <a:t>Père présent ? </a:t>
            </a:r>
          </a:p>
        </p:txBody>
      </p:sp>
      <p:sp>
        <p:nvSpPr>
          <p:cNvPr id="8" name="CasellaDiTesto 7"/>
          <p:cNvSpPr txBox="1"/>
          <p:nvPr/>
        </p:nvSpPr>
        <p:spPr>
          <a:xfrm>
            <a:off x="467544" y="5517232"/>
            <a:ext cx="3888432" cy="646331"/>
          </a:xfrm>
          <a:prstGeom prst="rect">
            <a:avLst/>
          </a:prstGeom>
          <a:noFill/>
          <a:ln>
            <a:solidFill>
              <a:schemeClr val="tx1">
                <a:lumMod val="75000"/>
              </a:schemeClr>
            </a:solidFill>
          </a:ln>
        </p:spPr>
        <p:txBody>
          <a:bodyPr wrap="square" rtlCol="0">
            <a:spAutoFit/>
          </a:bodyPr>
          <a:lstStyle/>
          <a:p>
            <a:r>
              <a:rPr lang="it-IT" b="1">
                <a:solidFill>
                  <a:srgbClr val="8EB4E3"/>
                </a:solidFill>
              </a:rPr>
              <a:t>“Le père parle avec le fils.”</a:t>
            </a:r>
          </a:p>
          <a:p>
            <a:r>
              <a:rPr lang="it-IT" b="1">
                <a:solidFill>
                  <a:srgbClr val="FFFF00"/>
                </a:solidFill>
              </a:rPr>
              <a:t>“Hic pater loquitur de filio.”</a:t>
            </a:r>
          </a:p>
        </p:txBody>
      </p:sp>
      <p:pic>
        <p:nvPicPr>
          <p:cNvPr id="5" name="Segnaposto contenuto 4"/>
          <p:cNvPicPr>
            <a:picLocks noGrp="1" noChangeAspect="1"/>
          </p:cNvPicPr>
          <p:nvPr>
            <p:ph sz="half" idx="2"/>
          </p:nvPr>
        </p:nvPicPr>
        <p:blipFill>
          <a:blip r:embed="rId2"/>
          <a:srcRect l="7994" r="7994"/>
          <a:stretch/>
        </p:blipFill>
        <p:spPr/>
      </p:pic>
    </p:spTree>
    <p:extLst>
      <p:ext uri="{BB962C8B-B14F-4D97-AF65-F5344CB8AC3E}">
        <p14:creationId xmlns:p14="http://schemas.microsoft.com/office/powerpoint/2010/main" val="215108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La figure du Père</a:t>
            </a:r>
          </a:p>
        </p:txBody>
      </p:sp>
      <p:sp>
        <p:nvSpPr>
          <p:cNvPr id="3" name="Segnaposto contenuto 2"/>
          <p:cNvSpPr>
            <a:spLocks noGrp="1"/>
          </p:cNvSpPr>
          <p:nvPr>
            <p:ph sz="half" idx="1"/>
          </p:nvPr>
        </p:nvSpPr>
        <p:spPr>
          <a:xfrm>
            <a:off x="457200" y="1600200"/>
            <a:ext cx="4038600" cy="3845023"/>
          </a:xfrm>
        </p:spPr>
        <p:txBody>
          <a:bodyPr>
            <a:normAutofit/>
          </a:bodyPr>
          <a:lstStyle/>
          <a:p>
            <a:r>
              <a:rPr lang="it-IT"/>
              <a:t>Père qui introduit au Royaume ? </a:t>
            </a:r>
          </a:p>
          <a:p>
            <a:r>
              <a:rPr lang="it-IT"/>
              <a:t>Père qui agit ?</a:t>
            </a:r>
          </a:p>
        </p:txBody>
      </p:sp>
      <p:sp>
        <p:nvSpPr>
          <p:cNvPr id="8" name="CasellaDiTesto 7"/>
          <p:cNvSpPr txBox="1"/>
          <p:nvPr/>
        </p:nvSpPr>
        <p:spPr>
          <a:xfrm>
            <a:off x="467544" y="5517232"/>
            <a:ext cx="3888432" cy="646331"/>
          </a:xfrm>
          <a:prstGeom prst="rect">
            <a:avLst/>
          </a:prstGeom>
          <a:noFill/>
          <a:ln>
            <a:solidFill>
              <a:schemeClr val="tx1">
                <a:lumMod val="75000"/>
              </a:schemeClr>
            </a:solidFill>
          </a:ln>
        </p:spPr>
        <p:txBody>
          <a:bodyPr wrap="square" rtlCol="0">
            <a:spAutoFit/>
          </a:bodyPr>
          <a:lstStyle/>
          <a:p>
            <a:r>
              <a:rPr lang="it-IT" b="1">
                <a:solidFill>
                  <a:srgbClr val="8EB4E3"/>
                </a:solidFill>
              </a:rPr>
              <a:t>“Le fils entre dans la maison.”</a:t>
            </a:r>
          </a:p>
          <a:p>
            <a:r>
              <a:rPr lang="it-IT" b="1">
                <a:solidFill>
                  <a:srgbClr val="FFFF00"/>
                </a:solidFill>
              </a:rPr>
              <a:t>“Hic intrat domus filius.”</a:t>
            </a:r>
          </a:p>
        </p:txBody>
      </p:sp>
      <p:pic>
        <p:nvPicPr>
          <p:cNvPr id="7" name="Segnaposto contenuto 6"/>
          <p:cNvPicPr>
            <a:picLocks noGrp="1" noChangeAspect="1"/>
          </p:cNvPicPr>
          <p:nvPr>
            <p:ph sz="half" idx="2"/>
          </p:nvPr>
        </p:nvPicPr>
        <p:blipFill>
          <a:blip r:embed="rId2"/>
          <a:srcRect l="6733" r="6733"/>
          <a:stretch/>
        </p:blipFill>
        <p:spPr/>
      </p:pic>
    </p:spTree>
    <p:extLst>
      <p:ext uri="{BB962C8B-B14F-4D97-AF65-F5344CB8AC3E}">
        <p14:creationId xmlns:p14="http://schemas.microsoft.com/office/powerpoint/2010/main" val="268483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a:t>La figure du Père :</a:t>
            </a:r>
            <a:br>
              <a:rPr lang="it-IT"/>
            </a:br>
            <a:r>
              <a:rPr lang="it-IT">
                <a:solidFill>
                  <a:srgbClr val="3366FF"/>
                </a:solidFill>
              </a:rPr>
              <a:t>lecture pour aujourd’hui</a:t>
            </a:r>
          </a:p>
        </p:txBody>
      </p:sp>
      <p:sp>
        <p:nvSpPr>
          <p:cNvPr id="3" name="Segnaposto contenuto 2"/>
          <p:cNvSpPr>
            <a:spLocks noGrp="1"/>
          </p:cNvSpPr>
          <p:nvPr>
            <p:ph sz="half" idx="1"/>
          </p:nvPr>
        </p:nvSpPr>
        <p:spPr>
          <a:xfrm>
            <a:off x="457200" y="1600200"/>
            <a:ext cx="4038600" cy="4997152"/>
          </a:xfrm>
        </p:spPr>
        <p:txBody>
          <a:bodyPr>
            <a:normAutofit fontScale="77500" lnSpcReduction="20000"/>
          </a:bodyPr>
          <a:lstStyle/>
          <a:p>
            <a:r>
              <a:rPr lang="it-IT"/>
              <a:t>Il est maître, il est roi, il est reconnu comme Père par son fils à son retour. </a:t>
            </a:r>
          </a:p>
          <a:p>
            <a:r>
              <a:rPr lang="it-IT"/>
              <a:t>Il donne tout son bien, il donne ce qu'il est, son essence même. </a:t>
            </a:r>
          </a:p>
          <a:p>
            <a:r>
              <a:rPr lang="it-IT"/>
              <a:t>S'il représente le Père du Royaume, quelle substance donnerait-il ? </a:t>
            </a:r>
          </a:p>
          <a:p>
            <a:r>
              <a:rPr lang="it-IT"/>
              <a:t>En représentant des pièces marquées d'une croix, le maître verrier donne-t-il une piste? </a:t>
            </a:r>
          </a:p>
          <a:p>
            <a:r>
              <a:rPr lang="it-IT"/>
              <a:t>Le Père offrirait-il son Fils, celui qui se donne sur la croix et dans l'eucharistie ?</a:t>
            </a:r>
          </a:p>
        </p:txBody>
      </p:sp>
      <p:pic>
        <p:nvPicPr>
          <p:cNvPr id="5" name="Segnaposto contenuto 4" descr="020-prodigal-son.jpg"/>
          <p:cNvPicPr>
            <a:picLocks noGrp="1" noChangeAspect="1"/>
          </p:cNvPicPr>
          <p:nvPr>
            <p:ph sz="half" idx="2"/>
          </p:nvPr>
        </p:nvPicPr>
        <p:blipFill>
          <a:blip r:embed="rId2">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20290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a:t>La figure du Père :</a:t>
            </a:r>
            <a:br>
              <a:rPr lang="it-IT"/>
            </a:br>
            <a:r>
              <a:rPr lang="it-IT">
                <a:solidFill>
                  <a:srgbClr val="3366FF"/>
                </a:solidFill>
              </a:rPr>
              <a:t>lecture pour aujourd’hui</a:t>
            </a:r>
          </a:p>
        </p:txBody>
      </p:sp>
      <p:sp>
        <p:nvSpPr>
          <p:cNvPr id="3" name="Segnaposto contenuto 2"/>
          <p:cNvSpPr>
            <a:spLocks noGrp="1"/>
          </p:cNvSpPr>
          <p:nvPr>
            <p:ph sz="half" idx="1"/>
          </p:nvPr>
        </p:nvSpPr>
        <p:spPr>
          <a:xfrm>
            <a:off x="457200" y="1600200"/>
            <a:ext cx="4038600" cy="4997152"/>
          </a:xfrm>
        </p:spPr>
        <p:txBody>
          <a:bodyPr>
            <a:normAutofit/>
          </a:bodyPr>
          <a:lstStyle/>
          <a:p>
            <a:r>
              <a:rPr lang="it-IT"/>
              <a:t>Le Père donne tout à ses enfants, il laisse ses fils libres de dépenser leur avoir et accueille toujours celui qui revient à lui.</a:t>
            </a:r>
          </a:p>
        </p:txBody>
      </p:sp>
      <p:pic>
        <p:nvPicPr>
          <p:cNvPr id="5" name="Segnaposto contenuto 4" descr="020-prodigal-son.jpg"/>
          <p:cNvPicPr>
            <a:picLocks noGrp="1" noChangeAspect="1"/>
          </p:cNvPicPr>
          <p:nvPr>
            <p:ph sz="half" idx="2"/>
          </p:nvPr>
        </p:nvPicPr>
        <p:blipFill>
          <a:blip r:embed="rId2">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33751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a:t>LES SYMBOLES DU VITRAIL</a:t>
            </a:r>
          </a:p>
        </p:txBody>
      </p:sp>
      <p:sp>
        <p:nvSpPr>
          <p:cNvPr id="3" name="Segnaposto testo 2"/>
          <p:cNvSpPr>
            <a:spLocks noGrp="1"/>
          </p:cNvSpPr>
          <p:nvPr>
            <p:ph type="body" idx="1"/>
          </p:nvPr>
        </p:nvSpPr>
        <p:spPr/>
        <p:txBody>
          <a:bodyPr/>
          <a:lstStyle/>
          <a:p>
            <a:r>
              <a:rPr lang="it-IT"/>
              <a:t>Module “Revenir”</a:t>
            </a:r>
          </a:p>
        </p:txBody>
      </p:sp>
    </p:spTree>
    <p:extLst>
      <p:ext uri="{BB962C8B-B14F-4D97-AF65-F5344CB8AC3E}">
        <p14:creationId xmlns:p14="http://schemas.microsoft.com/office/powerpoint/2010/main" val="90182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Le contexte</a:t>
            </a:r>
          </a:p>
        </p:txBody>
      </p:sp>
      <p:sp>
        <p:nvSpPr>
          <p:cNvPr id="3" name="Segnaposto contenuto 2"/>
          <p:cNvSpPr>
            <a:spLocks noGrp="1"/>
          </p:cNvSpPr>
          <p:nvPr>
            <p:ph sz="half" idx="1"/>
          </p:nvPr>
        </p:nvSpPr>
        <p:spPr/>
        <p:txBody>
          <a:bodyPr>
            <a:normAutofit/>
          </a:bodyPr>
          <a:lstStyle/>
          <a:p>
            <a:r>
              <a:rPr lang="it-IT"/>
              <a:t>Les pharisiens et les scribes s'appliquent à bien connaître la loi de Dieu, la loi de Moïse, et à la mettre en pratique. </a:t>
            </a:r>
          </a:p>
          <a:p>
            <a:r>
              <a:rPr lang="it-IT"/>
              <a:t>Ils reprochent à Jésus de manger avec les publicains et les pécheurs qui viennent l'écouter. </a:t>
            </a:r>
          </a:p>
        </p:txBody>
      </p:sp>
      <p:pic>
        <p:nvPicPr>
          <p:cNvPr id="6" name="Segnaposto contenuto 5" descr="rembrantprodigue.jpg"/>
          <p:cNvPicPr>
            <a:picLocks noGrp="1" noChangeAspect="1"/>
          </p:cNvPicPr>
          <p:nvPr>
            <p:ph sz="half" idx="2"/>
          </p:nvPr>
        </p:nvPicPr>
        <p:blipFill>
          <a:blip r:embed="rId2">
            <a:extLst>
              <a:ext uri="{28A0092B-C50C-407E-A947-70E740481C1C}">
                <a14:useLocalDpi xmlns:a14="http://schemas.microsoft.com/office/drawing/2010/main" val="0"/>
              </a:ext>
            </a:extLst>
          </a:blip>
          <a:srcRect l="-2939" r="-2939"/>
          <a:stretch>
            <a:fillRect/>
          </a:stretch>
        </p:blipFill>
        <p:spPr/>
      </p:pic>
    </p:spTree>
    <p:extLst>
      <p:ext uri="{BB962C8B-B14F-4D97-AF65-F5344CB8AC3E}">
        <p14:creationId xmlns:p14="http://schemas.microsoft.com/office/powerpoint/2010/main" val="373833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La couleur </a:t>
            </a:r>
            <a:r>
              <a:rPr lang="it-IT">
                <a:solidFill>
                  <a:srgbClr val="FFFF00"/>
                </a:solidFill>
              </a:rPr>
              <a:t>jaune</a:t>
            </a:r>
          </a:p>
        </p:txBody>
      </p:sp>
      <p:sp>
        <p:nvSpPr>
          <p:cNvPr id="3" name="Segnaposto contenuto 2"/>
          <p:cNvSpPr>
            <a:spLocks noGrp="1"/>
          </p:cNvSpPr>
          <p:nvPr>
            <p:ph sz="half" idx="1"/>
          </p:nvPr>
        </p:nvSpPr>
        <p:spPr>
          <a:xfrm>
            <a:off x="251520" y="1600200"/>
            <a:ext cx="4244280" cy="4925144"/>
          </a:xfrm>
        </p:spPr>
        <p:txBody>
          <a:bodyPr>
            <a:normAutofit fontScale="70000" lnSpcReduction="20000"/>
          </a:bodyPr>
          <a:lstStyle/>
          <a:p>
            <a:pPr marL="0" indent="0">
              <a:buNone/>
            </a:pPr>
            <a:r>
              <a:rPr lang="it-IT" dirty="0"/>
              <a:t>Cette couleur </a:t>
            </a:r>
            <a:r>
              <a:rPr lang="it-IT" dirty="0">
                <a:solidFill>
                  <a:srgbClr val="FFFF00"/>
                </a:solidFill>
              </a:rPr>
              <a:t>jaune d'or</a:t>
            </a:r>
            <a:r>
              <a:rPr lang="it-IT" dirty="0"/>
              <a:t> se retrouve dans les images suivantes :</a:t>
            </a:r>
          </a:p>
          <a:p>
            <a:pPr marL="514350" indent="-514350">
              <a:buFont typeface="+mj-lt"/>
              <a:buAutoNum type="arabicPeriod"/>
            </a:pPr>
            <a:r>
              <a:rPr lang="it-IT" dirty="0"/>
              <a:t>Un personnage en robe d'or reçoit de son père assis sur un trône des pièces rondes. Par la suite, il perdra son vêtement, il sera déshabillé, mis à nu.</a:t>
            </a:r>
          </a:p>
          <a:p>
            <a:pPr marL="514350" indent="-514350">
              <a:buFont typeface="+mj-lt"/>
              <a:buAutoNum type="arabicPeriod"/>
            </a:pPr>
            <a:r>
              <a:rPr lang="it-IT" dirty="0"/>
              <a:t>Un veau d'or est sacrifié.</a:t>
            </a:r>
          </a:p>
          <a:p>
            <a:pPr marL="514350" indent="-514350">
              <a:buFont typeface="+mj-lt"/>
              <a:buAutoNum type="arabicPeriod"/>
            </a:pPr>
            <a:r>
              <a:rPr lang="it-IT" dirty="0"/>
              <a:t>Un porteur d'eau, à la robe d'or, invite à le suivre au banquet. Alors le fils est vêtu de jaune d'or. Au final, c'est vêtu de blanc, couleur de la résurrection, qu'il entre dans le Royaume.</a:t>
            </a:r>
          </a:p>
          <a:p>
            <a:r>
              <a:rPr lang="it-IT" dirty="0"/>
              <a:t>Ce fil d'or n'est-il-pas une invitation à relire le vitrail à la lumière de la Passion et de la Résurrection de Jésus ?</a:t>
            </a:r>
          </a:p>
        </p:txBody>
      </p:sp>
      <p:pic>
        <p:nvPicPr>
          <p:cNvPr id="5" name="Immagine 4"/>
          <p:cNvPicPr>
            <a:picLocks noChangeAspect="1"/>
          </p:cNvPicPr>
          <p:nvPr/>
        </p:nvPicPr>
        <p:blipFill>
          <a:blip r:embed="rId2"/>
          <a:srcRect/>
          <a:stretch/>
        </p:blipFill>
        <p:spPr>
          <a:xfrm>
            <a:off x="6881800" y="1269115"/>
            <a:ext cx="1938672" cy="1762114"/>
          </a:xfrm>
          <a:prstGeom prst="rect">
            <a:avLst/>
          </a:prstGeom>
        </p:spPr>
      </p:pic>
      <p:pic>
        <p:nvPicPr>
          <p:cNvPr id="9" name="Immagine 8"/>
          <p:cNvPicPr>
            <a:picLocks noChangeAspect="1"/>
          </p:cNvPicPr>
          <p:nvPr/>
        </p:nvPicPr>
        <p:blipFill>
          <a:blip r:embed="rId3"/>
          <a:srcRect/>
          <a:stretch/>
        </p:blipFill>
        <p:spPr>
          <a:xfrm>
            <a:off x="4721092" y="2708920"/>
            <a:ext cx="1925955" cy="1835144"/>
          </a:xfrm>
          <a:prstGeom prst="rect">
            <a:avLst/>
          </a:prstGeom>
        </p:spPr>
      </p:pic>
      <p:pic>
        <p:nvPicPr>
          <p:cNvPr id="10" name="Immagine 9"/>
          <p:cNvPicPr>
            <a:picLocks noChangeAspect="1"/>
          </p:cNvPicPr>
          <p:nvPr/>
        </p:nvPicPr>
        <p:blipFill>
          <a:blip r:embed="rId4"/>
          <a:srcRect/>
          <a:stretch/>
        </p:blipFill>
        <p:spPr>
          <a:xfrm>
            <a:off x="6876256" y="4232087"/>
            <a:ext cx="1944216" cy="1820833"/>
          </a:xfrm>
          <a:prstGeom prst="rect">
            <a:avLst/>
          </a:prstGeom>
        </p:spPr>
      </p:pic>
    </p:spTree>
    <p:extLst>
      <p:ext uri="{BB962C8B-B14F-4D97-AF65-F5344CB8AC3E}">
        <p14:creationId xmlns:p14="http://schemas.microsoft.com/office/powerpoint/2010/main" val="185676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a:t>La couleur </a:t>
            </a:r>
            <a:r>
              <a:rPr lang="it-IT">
                <a:solidFill>
                  <a:srgbClr val="FFFF00"/>
                </a:solidFill>
              </a:rPr>
              <a:t>jaune :</a:t>
            </a:r>
            <a:br>
              <a:rPr lang="it-IT">
                <a:solidFill>
                  <a:srgbClr val="FFFF00"/>
                </a:solidFill>
              </a:rPr>
            </a:br>
            <a:r>
              <a:rPr lang="it-IT">
                <a:solidFill>
                  <a:srgbClr val="3366FF"/>
                </a:solidFill>
              </a:rPr>
              <a:t>lecture pour aujourd’hui</a:t>
            </a:r>
            <a:endParaRPr lang="it-IT">
              <a:solidFill>
                <a:srgbClr val="FFFF00"/>
              </a:solidFill>
            </a:endParaRPr>
          </a:p>
        </p:txBody>
      </p:sp>
      <p:sp>
        <p:nvSpPr>
          <p:cNvPr id="3" name="Segnaposto contenuto 2"/>
          <p:cNvSpPr>
            <a:spLocks noGrp="1"/>
          </p:cNvSpPr>
          <p:nvPr>
            <p:ph sz="half" idx="1"/>
          </p:nvPr>
        </p:nvSpPr>
        <p:spPr>
          <a:xfrm>
            <a:off x="457200" y="1600200"/>
            <a:ext cx="4038600" cy="4925144"/>
          </a:xfrm>
        </p:spPr>
        <p:txBody>
          <a:bodyPr>
            <a:normAutofit fontScale="77500" lnSpcReduction="20000"/>
          </a:bodyPr>
          <a:lstStyle/>
          <a:p>
            <a:pPr marL="0" indent="0">
              <a:buNone/>
            </a:pPr>
            <a:r>
              <a:rPr lang="it-IT" dirty="0"/>
              <a:t>A la suite du Christ, chacun est invité à passer</a:t>
            </a:r>
            <a:r>
              <a:rPr lang="it-IT" sz="3200" dirty="0"/>
              <a:t> </a:t>
            </a:r>
            <a:r>
              <a:rPr lang="it-IT" dirty="0"/>
              <a:t>par la mort et la résurrection pour partager le</a:t>
            </a:r>
            <a:r>
              <a:rPr lang="it-IT" sz="3200" dirty="0"/>
              <a:t> </a:t>
            </a:r>
            <a:r>
              <a:rPr lang="it-IT" dirty="0"/>
              <a:t>repas de l'Alliance.</a:t>
            </a:r>
            <a:endParaRPr lang="it-IT" sz="3200" dirty="0"/>
          </a:p>
          <a:p>
            <a:pPr marL="0" indent="0">
              <a:buNone/>
            </a:pPr>
            <a:r>
              <a:rPr lang="it-IT" dirty="0"/>
              <a:t>Le Père attend chacun et espère l'introduire</a:t>
            </a:r>
            <a:r>
              <a:rPr lang="it-IT" sz="3200" dirty="0"/>
              <a:t> </a:t>
            </a:r>
            <a:r>
              <a:rPr lang="it-IT" dirty="0"/>
              <a:t>dans son Royaume.</a:t>
            </a:r>
            <a:endParaRPr lang="it-IT" sz="3200" dirty="0"/>
          </a:p>
          <a:p>
            <a:pPr marL="0" indent="0">
              <a:buNone/>
            </a:pPr>
            <a:r>
              <a:rPr lang="it-IT" dirty="0"/>
              <a:t>« </a:t>
            </a:r>
            <a:r>
              <a:rPr lang="it-IT" i="1" dirty="0"/>
              <a:t>Il n'y a pas de repas eucharistique que celui</a:t>
            </a:r>
            <a:r>
              <a:rPr lang="it-IT" sz="3200" dirty="0"/>
              <a:t> </a:t>
            </a:r>
            <a:r>
              <a:rPr lang="it-IT" i="1" dirty="0"/>
              <a:t>du festin du prodigue, annonçant le bonheur du</a:t>
            </a:r>
            <a:r>
              <a:rPr lang="it-IT" sz="3200" dirty="0"/>
              <a:t> </a:t>
            </a:r>
            <a:r>
              <a:rPr lang="it-IT" i="1" dirty="0"/>
              <a:t>Père d'être tout en tous. </a:t>
            </a:r>
            <a:r>
              <a:rPr lang="it-IT" dirty="0"/>
              <a:t>»</a:t>
            </a:r>
          </a:p>
          <a:p>
            <a:pPr marL="0" indent="0">
              <a:buNone/>
            </a:pPr>
            <a:endParaRPr lang="it-IT" sz="3200" dirty="0"/>
          </a:p>
          <a:p>
            <a:pPr marL="914400" lvl="2" indent="0">
              <a:buNone/>
            </a:pPr>
            <a:r>
              <a:rPr lang="it-IT" dirty="0"/>
              <a:t>Henri Denis, </a:t>
            </a:r>
          </a:p>
          <a:p>
            <a:pPr marL="914400" lvl="2" indent="0">
              <a:buNone/>
            </a:pPr>
            <a:r>
              <a:rPr lang="it-IT" i="1" dirty="0"/>
              <a:t>Jésus le prodigue du Père,</a:t>
            </a:r>
            <a:r>
              <a:rPr lang="it-IT" sz="2400" dirty="0"/>
              <a:t> </a:t>
            </a:r>
            <a:r>
              <a:rPr lang="it-IT" sz="2000" dirty="0"/>
              <a:t>page 91</a:t>
            </a:r>
          </a:p>
        </p:txBody>
      </p:sp>
      <p:pic>
        <p:nvPicPr>
          <p:cNvPr id="4" name="Immagine 3" descr="adsens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2420888"/>
            <a:ext cx="4091364" cy="2880320"/>
          </a:xfrm>
          <a:prstGeom prst="rect">
            <a:avLst/>
          </a:prstGeom>
        </p:spPr>
      </p:pic>
    </p:spTree>
    <p:extLst>
      <p:ext uri="{BB962C8B-B14F-4D97-AF65-F5344CB8AC3E}">
        <p14:creationId xmlns:p14="http://schemas.microsoft.com/office/powerpoint/2010/main" val="63462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Les arches du pont</a:t>
            </a:r>
            <a:endParaRPr lang="it-IT">
              <a:solidFill>
                <a:srgbClr val="FFFF00"/>
              </a:solidFill>
            </a:endParaRPr>
          </a:p>
        </p:txBody>
      </p:sp>
      <p:sp>
        <p:nvSpPr>
          <p:cNvPr id="3" name="Segnaposto contenuto 2"/>
          <p:cNvSpPr>
            <a:spLocks noGrp="1"/>
          </p:cNvSpPr>
          <p:nvPr>
            <p:ph sz="half" idx="1"/>
          </p:nvPr>
        </p:nvSpPr>
        <p:spPr>
          <a:xfrm>
            <a:off x="251520" y="1600200"/>
            <a:ext cx="4320480" cy="4925144"/>
          </a:xfrm>
        </p:spPr>
        <p:txBody>
          <a:bodyPr>
            <a:normAutofit fontScale="92500"/>
          </a:bodyPr>
          <a:lstStyle/>
          <a:p>
            <a:r>
              <a:rPr lang="it-IT" dirty="0"/>
              <a:t>Certaines images sont surmontées par des arches :</a:t>
            </a:r>
          </a:p>
          <a:p>
            <a:pPr lvl="1"/>
            <a:r>
              <a:rPr lang="it-IT" dirty="0"/>
              <a:t>Scènes 1 et 2 : Le fils demande et reçoit sa part d'héritage, des pièces rondes marquées d'une croix.</a:t>
            </a:r>
          </a:p>
          <a:p>
            <a:pPr lvl="1"/>
            <a:r>
              <a:rPr lang="it-IT" dirty="0"/>
              <a:t>Scènes 7 et 8 : Le père </a:t>
            </a:r>
            <a:br>
              <a:rPr lang="it-IT" dirty="0"/>
            </a:br>
            <a:r>
              <a:rPr lang="it-IT" dirty="0"/>
              <a:t>« offre en sacrifice » le veau gras et revêt l'enfant perdu du vêtement de fils.</a:t>
            </a:r>
          </a:p>
          <a:p>
            <a:pPr lvl="1"/>
            <a:r>
              <a:rPr lang="it-IT" dirty="0"/>
              <a:t>Scène 7 : Le pont relie le père et le fils.</a:t>
            </a:r>
          </a:p>
        </p:txBody>
      </p:sp>
      <p:pic>
        <p:nvPicPr>
          <p:cNvPr id="4" name="Immagine 3"/>
          <p:cNvPicPr>
            <a:picLocks noChangeAspect="1"/>
          </p:cNvPicPr>
          <p:nvPr/>
        </p:nvPicPr>
        <p:blipFill>
          <a:blip r:embed="rId2"/>
          <a:srcRect/>
          <a:stretch/>
        </p:blipFill>
        <p:spPr>
          <a:xfrm>
            <a:off x="6876256" y="1198825"/>
            <a:ext cx="1946544" cy="1818901"/>
          </a:xfrm>
          <a:prstGeom prst="rect">
            <a:avLst/>
          </a:prstGeom>
        </p:spPr>
      </p:pic>
      <p:pic>
        <p:nvPicPr>
          <p:cNvPr id="7" name="Immagine 6"/>
          <p:cNvPicPr>
            <a:picLocks noChangeAspect="1"/>
          </p:cNvPicPr>
          <p:nvPr/>
        </p:nvPicPr>
        <p:blipFill>
          <a:blip r:embed="rId3"/>
          <a:srcRect/>
          <a:stretch/>
        </p:blipFill>
        <p:spPr>
          <a:xfrm>
            <a:off x="6895977" y="4360536"/>
            <a:ext cx="1857773" cy="1776848"/>
          </a:xfrm>
          <a:prstGeom prst="rect">
            <a:avLst/>
          </a:prstGeom>
        </p:spPr>
      </p:pic>
      <p:pic>
        <p:nvPicPr>
          <p:cNvPr id="11" name="Immagine 10"/>
          <p:cNvPicPr>
            <a:picLocks noChangeAspect="1"/>
          </p:cNvPicPr>
          <p:nvPr/>
        </p:nvPicPr>
        <p:blipFill>
          <a:blip r:embed="rId4"/>
          <a:srcRect/>
          <a:stretch/>
        </p:blipFill>
        <p:spPr>
          <a:xfrm>
            <a:off x="4771011" y="2708920"/>
            <a:ext cx="1925955" cy="1835144"/>
          </a:xfrm>
          <a:prstGeom prst="rect">
            <a:avLst/>
          </a:prstGeom>
        </p:spPr>
      </p:pic>
    </p:spTree>
    <p:extLst>
      <p:ext uri="{BB962C8B-B14F-4D97-AF65-F5344CB8AC3E}">
        <p14:creationId xmlns:p14="http://schemas.microsoft.com/office/powerpoint/2010/main" val="90393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a:t>Les arches du pont :</a:t>
            </a:r>
            <a:br>
              <a:rPr lang="it-IT"/>
            </a:br>
            <a:r>
              <a:rPr lang="it-IT">
                <a:solidFill>
                  <a:srgbClr val="3366FF"/>
                </a:solidFill>
              </a:rPr>
              <a:t>lecture pour aujourd’hui</a:t>
            </a:r>
          </a:p>
        </p:txBody>
      </p:sp>
      <p:sp>
        <p:nvSpPr>
          <p:cNvPr id="3" name="Segnaposto contenuto 2"/>
          <p:cNvSpPr>
            <a:spLocks noGrp="1"/>
          </p:cNvSpPr>
          <p:nvPr>
            <p:ph sz="half" idx="1"/>
          </p:nvPr>
        </p:nvSpPr>
        <p:spPr>
          <a:xfrm>
            <a:off x="395536" y="1844824"/>
            <a:ext cx="4038600" cy="4525963"/>
          </a:xfrm>
        </p:spPr>
        <p:txBody>
          <a:bodyPr>
            <a:normAutofit fontScale="70000" lnSpcReduction="20000"/>
          </a:bodyPr>
          <a:lstStyle/>
          <a:p>
            <a:r>
              <a:rPr lang="it-IT" dirty="0"/>
              <a:t>Ces images, surmontées par des arches, parlent de la nécessité d'un </a:t>
            </a:r>
            <a:r>
              <a:rPr lang="it-IT" dirty="0">
                <a:solidFill>
                  <a:srgbClr val="FFFF00"/>
                </a:solidFill>
              </a:rPr>
              <a:t>passage</a:t>
            </a:r>
            <a:r>
              <a:rPr lang="it-IT" dirty="0"/>
              <a:t>. </a:t>
            </a:r>
          </a:p>
          <a:p>
            <a:r>
              <a:rPr lang="it-IT" dirty="0"/>
              <a:t>Passage pour recevoir le nouveau vêtement: </a:t>
            </a:r>
            <a:r>
              <a:rPr lang="it-IT" dirty="0">
                <a:solidFill>
                  <a:srgbClr val="3366FF"/>
                </a:solidFill>
              </a:rPr>
              <a:t>symbole du baptême.</a:t>
            </a:r>
          </a:p>
          <a:p>
            <a:r>
              <a:rPr lang="it-IT" dirty="0"/>
              <a:t>Passage pour recevoir le don du sacrifice : </a:t>
            </a:r>
            <a:r>
              <a:rPr lang="it-IT" dirty="0">
                <a:solidFill>
                  <a:srgbClr val="3366FF"/>
                </a:solidFill>
              </a:rPr>
              <a:t>symbole de l'eucharistie.</a:t>
            </a:r>
          </a:p>
          <a:p>
            <a:r>
              <a:rPr lang="it-IT" dirty="0"/>
              <a:t>Passage pour se découvrir fils du Père : </a:t>
            </a:r>
            <a:r>
              <a:rPr lang="it-IT" dirty="0">
                <a:solidFill>
                  <a:srgbClr val="3366FF"/>
                </a:solidFill>
              </a:rPr>
              <a:t>symbole de la réconciliation.</a:t>
            </a:r>
          </a:p>
          <a:p>
            <a:r>
              <a:rPr lang="it-IT" dirty="0"/>
              <a:t>Passage par la mort et la résurrection : </a:t>
            </a:r>
            <a:r>
              <a:rPr lang="it-IT" dirty="0">
                <a:solidFill>
                  <a:srgbClr val="FFFF00"/>
                </a:solidFill>
              </a:rPr>
              <a:t>mystère pascal.</a:t>
            </a:r>
          </a:p>
          <a:p>
            <a:r>
              <a:rPr lang="it-IT" dirty="0"/>
              <a:t>Ce vitrail invite chacun à vivre trois des sacrements de l'existence chrétienne.</a:t>
            </a:r>
          </a:p>
        </p:txBody>
      </p:sp>
      <p:pic>
        <p:nvPicPr>
          <p:cNvPr id="8" name="Segnaposto contenuto 7"/>
          <p:cNvPicPr>
            <a:picLocks noGrp="1" noChangeAspect="1"/>
          </p:cNvPicPr>
          <p:nvPr>
            <p:ph sz="half" idx="2"/>
          </p:nvPr>
        </p:nvPicPr>
        <p:blipFill>
          <a:blip r:embed="rId2"/>
          <a:srcRect l="7328" r="7328"/>
          <a:stretch/>
        </p:blipFill>
        <p:spPr>
          <a:xfrm>
            <a:off x="4648200" y="1700808"/>
            <a:ext cx="4038600" cy="4525963"/>
          </a:xfrm>
        </p:spPr>
      </p:pic>
    </p:spTree>
    <p:extLst>
      <p:ext uri="{BB962C8B-B14F-4D97-AF65-F5344CB8AC3E}">
        <p14:creationId xmlns:p14="http://schemas.microsoft.com/office/powerpoint/2010/main" val="135903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a:t>LES SACREMENTS AU FIL DU VITRAIL</a:t>
            </a:r>
          </a:p>
        </p:txBody>
      </p:sp>
      <p:sp>
        <p:nvSpPr>
          <p:cNvPr id="3" name="Segnaposto testo 2"/>
          <p:cNvSpPr>
            <a:spLocks noGrp="1"/>
          </p:cNvSpPr>
          <p:nvPr>
            <p:ph type="body" idx="1"/>
          </p:nvPr>
        </p:nvSpPr>
        <p:spPr/>
        <p:txBody>
          <a:bodyPr/>
          <a:lstStyle/>
          <a:p>
            <a:r>
              <a:rPr lang="it-IT"/>
              <a:t>Module “Revenir”</a:t>
            </a:r>
          </a:p>
        </p:txBody>
      </p:sp>
    </p:spTree>
    <p:extLst>
      <p:ext uri="{BB962C8B-B14F-4D97-AF65-F5344CB8AC3E}">
        <p14:creationId xmlns:p14="http://schemas.microsoft.com/office/powerpoint/2010/main" val="347696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a:t>Le baptême</a:t>
            </a:r>
            <a:endParaRPr lang="it-IT">
              <a:solidFill>
                <a:srgbClr val="FFFF00"/>
              </a:solidFill>
            </a:endParaRPr>
          </a:p>
        </p:txBody>
      </p:sp>
      <p:sp>
        <p:nvSpPr>
          <p:cNvPr id="3" name="Segnaposto contenuto 2"/>
          <p:cNvSpPr>
            <a:spLocks noGrp="1"/>
          </p:cNvSpPr>
          <p:nvPr>
            <p:ph sz="half" idx="1"/>
          </p:nvPr>
        </p:nvSpPr>
        <p:spPr>
          <a:xfrm>
            <a:off x="457200" y="1600200"/>
            <a:ext cx="4038600" cy="4925144"/>
          </a:xfrm>
        </p:spPr>
        <p:txBody>
          <a:bodyPr>
            <a:normAutofit fontScale="92500" lnSpcReduction="20000"/>
          </a:bodyPr>
          <a:lstStyle/>
          <a:p>
            <a:r>
              <a:rPr lang="it-IT">
                <a:solidFill>
                  <a:srgbClr val="FFFF00"/>
                </a:solidFill>
              </a:rPr>
              <a:t>Vignette 7</a:t>
            </a:r>
            <a:r>
              <a:rPr lang="it-IT"/>
              <a:t>: Le père revêt l'enfant perdu du vêtement de fils.</a:t>
            </a:r>
          </a:p>
          <a:p>
            <a:r>
              <a:rPr lang="it-IT">
                <a:solidFill>
                  <a:srgbClr val="FFFF00"/>
                </a:solidFill>
              </a:rPr>
              <a:t>Vignette 11 </a:t>
            </a:r>
            <a:r>
              <a:rPr lang="it-IT"/>
              <a:t>: Le fils doit franchir le passage de l'arbre-croix. Même démarche que le baptême, chemin de passage, de salut, de retour à la vie. </a:t>
            </a:r>
          </a:p>
          <a:p>
            <a:r>
              <a:rPr lang="it-IT">
                <a:solidFill>
                  <a:srgbClr val="FFFF00"/>
                </a:solidFill>
              </a:rPr>
              <a:t>Vignette 12 </a:t>
            </a:r>
            <a:r>
              <a:rPr lang="it-IT"/>
              <a:t>: Le père prend l'enfant par la main pour le faire entrer dans une vie nouvelle.</a:t>
            </a:r>
          </a:p>
        </p:txBody>
      </p:sp>
      <p:pic>
        <p:nvPicPr>
          <p:cNvPr id="7" name="Immagine 6"/>
          <p:cNvPicPr>
            <a:picLocks noChangeAspect="1"/>
          </p:cNvPicPr>
          <p:nvPr/>
        </p:nvPicPr>
        <p:blipFill>
          <a:blip r:embed="rId2"/>
          <a:srcRect/>
          <a:stretch/>
        </p:blipFill>
        <p:spPr>
          <a:xfrm>
            <a:off x="6895977" y="1484784"/>
            <a:ext cx="1857773" cy="1776848"/>
          </a:xfrm>
          <a:prstGeom prst="rect">
            <a:avLst/>
          </a:prstGeom>
        </p:spPr>
      </p:pic>
      <p:pic>
        <p:nvPicPr>
          <p:cNvPr id="5" name="Immagine 4"/>
          <p:cNvPicPr>
            <a:picLocks noChangeAspect="1"/>
          </p:cNvPicPr>
          <p:nvPr/>
        </p:nvPicPr>
        <p:blipFill>
          <a:blip r:embed="rId3"/>
          <a:srcRect/>
          <a:stretch/>
        </p:blipFill>
        <p:spPr>
          <a:xfrm>
            <a:off x="4649188" y="2852936"/>
            <a:ext cx="1958863" cy="1844288"/>
          </a:xfrm>
          <a:prstGeom prst="rect">
            <a:avLst/>
          </a:prstGeom>
        </p:spPr>
      </p:pic>
      <p:pic>
        <p:nvPicPr>
          <p:cNvPr id="8" name="Immagine 7"/>
          <p:cNvPicPr>
            <a:picLocks noChangeAspect="1"/>
          </p:cNvPicPr>
          <p:nvPr/>
        </p:nvPicPr>
        <p:blipFill>
          <a:blip r:embed="rId4"/>
          <a:srcRect/>
          <a:stretch/>
        </p:blipFill>
        <p:spPr>
          <a:xfrm>
            <a:off x="6896911" y="4221088"/>
            <a:ext cx="1787504" cy="1733447"/>
          </a:xfrm>
          <a:prstGeom prst="rect">
            <a:avLst/>
          </a:prstGeom>
        </p:spPr>
      </p:pic>
    </p:spTree>
    <p:extLst>
      <p:ext uri="{BB962C8B-B14F-4D97-AF65-F5344CB8AC3E}">
        <p14:creationId xmlns:p14="http://schemas.microsoft.com/office/powerpoint/2010/main" val="106289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L’Eucharistie</a:t>
            </a:r>
            <a:endParaRPr lang="it-IT" dirty="0">
              <a:solidFill>
                <a:srgbClr val="FFFF00"/>
              </a:solidFill>
            </a:endParaRPr>
          </a:p>
        </p:txBody>
      </p:sp>
      <p:sp>
        <p:nvSpPr>
          <p:cNvPr id="3" name="Segnaposto contenuto 2"/>
          <p:cNvSpPr>
            <a:spLocks noGrp="1"/>
          </p:cNvSpPr>
          <p:nvPr>
            <p:ph sz="half" idx="1"/>
          </p:nvPr>
        </p:nvSpPr>
        <p:spPr>
          <a:xfrm>
            <a:off x="457200" y="1600200"/>
            <a:ext cx="4038600" cy="4925144"/>
          </a:xfrm>
        </p:spPr>
        <p:txBody>
          <a:bodyPr>
            <a:normAutofit fontScale="92500" lnSpcReduction="20000"/>
          </a:bodyPr>
          <a:lstStyle/>
          <a:p>
            <a:r>
              <a:rPr lang="it-IT">
                <a:solidFill>
                  <a:srgbClr val="FFFF00"/>
                </a:solidFill>
              </a:rPr>
              <a:t>Vignette 1</a:t>
            </a:r>
            <a:r>
              <a:rPr lang="it-IT"/>
              <a:t> : La demande au Père de ce qui est vital.</a:t>
            </a:r>
          </a:p>
          <a:p>
            <a:r>
              <a:rPr lang="it-IT">
                <a:solidFill>
                  <a:srgbClr val="FFFF00"/>
                </a:solidFill>
              </a:rPr>
              <a:t>Vignette 2</a:t>
            </a:r>
            <a:r>
              <a:rPr lang="it-IT"/>
              <a:t> : L'accueil du don du Père (les objets ronds marqués d'une croix font penser à des hosties).</a:t>
            </a:r>
          </a:p>
          <a:p>
            <a:r>
              <a:rPr lang="it-IT">
                <a:solidFill>
                  <a:srgbClr val="FFFF00"/>
                </a:solidFill>
              </a:rPr>
              <a:t>Vignette 8</a:t>
            </a:r>
            <a:r>
              <a:rPr lang="it-IT"/>
              <a:t> : Le sacrifice du Fils : ce veau sacrifié, de couleur or est-il une allusion à Jésus qui offre sa vie ? </a:t>
            </a:r>
          </a:p>
          <a:p>
            <a:r>
              <a:rPr lang="it-IT">
                <a:solidFill>
                  <a:srgbClr val="FFFF00"/>
                </a:solidFill>
              </a:rPr>
              <a:t>Vignette 9</a:t>
            </a:r>
            <a:r>
              <a:rPr lang="it-IT"/>
              <a:t> : La Cène, le banquet.</a:t>
            </a:r>
          </a:p>
        </p:txBody>
      </p:sp>
      <p:pic>
        <p:nvPicPr>
          <p:cNvPr id="4" name="Immagine 3"/>
          <p:cNvPicPr>
            <a:picLocks noChangeAspect="1"/>
          </p:cNvPicPr>
          <p:nvPr/>
        </p:nvPicPr>
        <p:blipFill>
          <a:blip r:embed="rId2"/>
          <a:srcRect/>
          <a:stretch/>
        </p:blipFill>
        <p:spPr>
          <a:xfrm>
            <a:off x="4648202" y="1486749"/>
            <a:ext cx="1845263" cy="1724262"/>
          </a:xfrm>
          <a:prstGeom prst="rect">
            <a:avLst/>
          </a:prstGeom>
        </p:spPr>
      </p:pic>
      <p:pic>
        <p:nvPicPr>
          <p:cNvPr id="9" name="Immagine 8"/>
          <p:cNvPicPr>
            <a:picLocks noChangeAspect="1"/>
          </p:cNvPicPr>
          <p:nvPr/>
        </p:nvPicPr>
        <p:blipFill>
          <a:blip r:embed="rId3"/>
          <a:srcRect/>
          <a:stretch/>
        </p:blipFill>
        <p:spPr>
          <a:xfrm>
            <a:off x="6948263" y="2384364"/>
            <a:ext cx="1823271" cy="1657223"/>
          </a:xfrm>
          <a:prstGeom prst="rect">
            <a:avLst/>
          </a:prstGeom>
        </p:spPr>
      </p:pic>
      <p:pic>
        <p:nvPicPr>
          <p:cNvPr id="10" name="Immagine 9"/>
          <p:cNvPicPr>
            <a:picLocks noChangeAspect="1"/>
          </p:cNvPicPr>
          <p:nvPr/>
        </p:nvPicPr>
        <p:blipFill>
          <a:blip r:embed="rId4"/>
          <a:srcRect/>
          <a:stretch/>
        </p:blipFill>
        <p:spPr>
          <a:xfrm>
            <a:off x="4792851" y="3573016"/>
            <a:ext cx="1831745" cy="1745376"/>
          </a:xfrm>
          <a:prstGeom prst="rect">
            <a:avLst/>
          </a:prstGeom>
        </p:spPr>
      </p:pic>
      <p:pic>
        <p:nvPicPr>
          <p:cNvPr id="11" name="Immagine 10"/>
          <p:cNvPicPr>
            <a:picLocks noChangeAspect="1"/>
          </p:cNvPicPr>
          <p:nvPr/>
        </p:nvPicPr>
        <p:blipFill>
          <a:blip r:embed="rId5"/>
          <a:srcRect/>
          <a:stretch/>
        </p:blipFill>
        <p:spPr>
          <a:xfrm>
            <a:off x="6954302" y="4517298"/>
            <a:ext cx="1796489" cy="1666155"/>
          </a:xfrm>
          <a:prstGeom prst="rect">
            <a:avLst/>
          </a:prstGeom>
        </p:spPr>
      </p:pic>
    </p:spTree>
    <p:extLst>
      <p:ext uri="{BB962C8B-B14F-4D97-AF65-F5344CB8AC3E}">
        <p14:creationId xmlns:p14="http://schemas.microsoft.com/office/powerpoint/2010/main" val="380624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a:t>La réconciliation</a:t>
            </a:r>
            <a:endParaRPr lang="it-IT">
              <a:solidFill>
                <a:srgbClr val="FFFF00"/>
              </a:solidFill>
            </a:endParaRPr>
          </a:p>
        </p:txBody>
      </p:sp>
      <p:sp>
        <p:nvSpPr>
          <p:cNvPr id="3" name="Segnaposto contenuto 2"/>
          <p:cNvSpPr>
            <a:spLocks noGrp="1"/>
          </p:cNvSpPr>
          <p:nvPr>
            <p:ph sz="half" idx="1"/>
          </p:nvPr>
        </p:nvSpPr>
        <p:spPr>
          <a:xfrm>
            <a:off x="457200" y="1600200"/>
            <a:ext cx="4038600" cy="4925144"/>
          </a:xfrm>
        </p:spPr>
        <p:txBody>
          <a:bodyPr>
            <a:normAutofit/>
          </a:bodyPr>
          <a:lstStyle/>
          <a:p>
            <a:r>
              <a:rPr lang="it-IT">
                <a:solidFill>
                  <a:srgbClr val="FFFF00"/>
                </a:solidFill>
              </a:rPr>
              <a:t>Vignettes 3, 4, 5 </a:t>
            </a:r>
            <a:r>
              <a:rPr lang="it-IT"/>
              <a:t>: La tentation et le péché. </a:t>
            </a:r>
          </a:p>
          <a:p>
            <a:endParaRPr lang="it-IT">
              <a:solidFill>
                <a:srgbClr val="FFFF00"/>
              </a:solidFill>
            </a:endParaRPr>
          </a:p>
          <a:p>
            <a:endParaRPr lang="it-IT">
              <a:solidFill>
                <a:srgbClr val="FFFF00"/>
              </a:solidFill>
            </a:endParaRPr>
          </a:p>
          <a:p>
            <a:endParaRPr lang="it-IT">
              <a:solidFill>
                <a:srgbClr val="FFFF00"/>
              </a:solidFill>
            </a:endParaRPr>
          </a:p>
          <a:p>
            <a:endParaRPr lang="it-IT">
              <a:solidFill>
                <a:srgbClr val="FFFF00"/>
              </a:solidFill>
            </a:endParaRPr>
          </a:p>
          <a:p>
            <a:r>
              <a:rPr lang="it-IT">
                <a:solidFill>
                  <a:srgbClr val="FFFF00"/>
                </a:solidFill>
              </a:rPr>
              <a:t>Vignette 6</a:t>
            </a:r>
            <a:r>
              <a:rPr lang="it-IT"/>
              <a:t> : Le retour en soi-même. </a:t>
            </a:r>
          </a:p>
          <a:p>
            <a:r>
              <a:rPr lang="it-IT">
                <a:solidFill>
                  <a:srgbClr val="FFFF00"/>
                </a:solidFill>
              </a:rPr>
              <a:t>Vignette 7</a:t>
            </a:r>
            <a:r>
              <a:rPr lang="it-IT"/>
              <a:t> : La réconciliation.</a:t>
            </a:r>
          </a:p>
        </p:txBody>
      </p:sp>
      <p:pic>
        <p:nvPicPr>
          <p:cNvPr id="5" name="Immagine 4"/>
          <p:cNvPicPr>
            <a:picLocks noChangeAspect="1"/>
          </p:cNvPicPr>
          <p:nvPr/>
        </p:nvPicPr>
        <p:blipFill>
          <a:blip r:embed="rId2"/>
          <a:srcRect/>
          <a:stretch/>
        </p:blipFill>
        <p:spPr>
          <a:xfrm>
            <a:off x="611560" y="2698085"/>
            <a:ext cx="1826300" cy="1588086"/>
          </a:xfrm>
          <a:prstGeom prst="rect">
            <a:avLst/>
          </a:prstGeom>
        </p:spPr>
      </p:pic>
      <p:pic>
        <p:nvPicPr>
          <p:cNvPr id="7" name="Immagine 6"/>
          <p:cNvPicPr>
            <a:picLocks noChangeAspect="1"/>
          </p:cNvPicPr>
          <p:nvPr/>
        </p:nvPicPr>
        <p:blipFill>
          <a:blip r:embed="rId3"/>
          <a:srcRect/>
          <a:stretch/>
        </p:blipFill>
        <p:spPr>
          <a:xfrm>
            <a:off x="2915816" y="2686864"/>
            <a:ext cx="1823271" cy="1628287"/>
          </a:xfrm>
          <a:prstGeom prst="rect">
            <a:avLst/>
          </a:prstGeom>
        </p:spPr>
      </p:pic>
      <p:pic>
        <p:nvPicPr>
          <p:cNvPr id="8" name="Immagine 7"/>
          <p:cNvPicPr>
            <a:picLocks noChangeAspect="1"/>
          </p:cNvPicPr>
          <p:nvPr/>
        </p:nvPicPr>
        <p:blipFill>
          <a:blip r:embed="rId4"/>
          <a:srcRect/>
          <a:stretch/>
        </p:blipFill>
        <p:spPr>
          <a:xfrm>
            <a:off x="5177337" y="2643249"/>
            <a:ext cx="1845263" cy="1715517"/>
          </a:xfrm>
          <a:prstGeom prst="rect">
            <a:avLst/>
          </a:prstGeom>
        </p:spPr>
      </p:pic>
      <p:pic>
        <p:nvPicPr>
          <p:cNvPr id="12" name="Immagine 11"/>
          <p:cNvPicPr>
            <a:picLocks noChangeAspect="1"/>
          </p:cNvPicPr>
          <p:nvPr/>
        </p:nvPicPr>
        <p:blipFill>
          <a:blip r:embed="rId5"/>
          <a:srcRect/>
          <a:stretch/>
        </p:blipFill>
        <p:spPr>
          <a:xfrm>
            <a:off x="4644008" y="4784134"/>
            <a:ext cx="1872208" cy="1656598"/>
          </a:xfrm>
          <a:prstGeom prst="rect">
            <a:avLst/>
          </a:prstGeom>
        </p:spPr>
      </p:pic>
      <p:pic>
        <p:nvPicPr>
          <p:cNvPr id="13" name="Immagine 12"/>
          <p:cNvPicPr>
            <a:picLocks noChangeAspect="1"/>
          </p:cNvPicPr>
          <p:nvPr/>
        </p:nvPicPr>
        <p:blipFill>
          <a:blip r:embed="rId6"/>
          <a:srcRect/>
          <a:stretch/>
        </p:blipFill>
        <p:spPr>
          <a:xfrm>
            <a:off x="6895717" y="4687305"/>
            <a:ext cx="1833286" cy="1753427"/>
          </a:xfrm>
          <a:prstGeom prst="rect">
            <a:avLst/>
          </a:prstGeom>
        </p:spPr>
      </p:pic>
    </p:spTree>
    <p:extLst>
      <p:ext uri="{BB962C8B-B14F-4D97-AF65-F5344CB8AC3E}">
        <p14:creationId xmlns:p14="http://schemas.microsoft.com/office/powerpoint/2010/main" val="248491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a:t>LES CORRESPONDANCES ENTRE JÉSUS ET LE VITRAIL</a:t>
            </a:r>
          </a:p>
        </p:txBody>
      </p:sp>
      <p:sp>
        <p:nvSpPr>
          <p:cNvPr id="3" name="Segnaposto testo 2"/>
          <p:cNvSpPr>
            <a:spLocks noGrp="1"/>
          </p:cNvSpPr>
          <p:nvPr>
            <p:ph type="body" idx="1"/>
          </p:nvPr>
        </p:nvSpPr>
        <p:spPr/>
        <p:txBody>
          <a:bodyPr/>
          <a:lstStyle/>
          <a:p>
            <a:r>
              <a:rPr lang="it-IT"/>
              <a:t>Module “Revenir”</a:t>
            </a:r>
          </a:p>
        </p:txBody>
      </p:sp>
    </p:spTree>
    <p:extLst>
      <p:ext uri="{BB962C8B-B14F-4D97-AF65-F5344CB8AC3E}">
        <p14:creationId xmlns:p14="http://schemas.microsoft.com/office/powerpoint/2010/main" val="41539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a:solidFill>
                  <a:srgbClr val="FFFF00"/>
                </a:solidFill>
              </a:rPr>
              <a:t>Luc 4,1-13</a:t>
            </a:r>
            <a:endParaRPr lang="it-IT" sz="3600">
              <a:solidFill>
                <a:srgbClr val="FFFF00"/>
              </a:solidFill>
            </a:endParaRPr>
          </a:p>
        </p:txBody>
      </p:sp>
      <p:sp>
        <p:nvSpPr>
          <p:cNvPr id="4" name="Segnaposto testo 3"/>
          <p:cNvSpPr>
            <a:spLocks noGrp="1"/>
          </p:cNvSpPr>
          <p:nvPr>
            <p:ph type="body" sz="half" idx="2"/>
          </p:nvPr>
        </p:nvSpPr>
        <p:spPr/>
        <p:txBody>
          <a:bodyPr>
            <a:normAutofit/>
          </a:bodyPr>
          <a:lstStyle/>
          <a:p>
            <a:r>
              <a:rPr lang="it-IT" sz="3600"/>
              <a:t>Jésus est tenté au désert</a:t>
            </a:r>
          </a:p>
        </p:txBody>
      </p:sp>
      <p:pic>
        <p:nvPicPr>
          <p:cNvPr id="5" name="Segnaposto contenuto 4"/>
          <p:cNvPicPr>
            <a:picLocks noGrp="1" noChangeAspect="1"/>
          </p:cNvPicPr>
          <p:nvPr>
            <p:ph idx="1"/>
          </p:nvPr>
        </p:nvPicPr>
        <p:blipFill>
          <a:blip r:embed="rId2"/>
          <a:srcRect l="12029" r="12029"/>
          <a:stretch/>
        </p:blipFill>
        <p:spPr/>
      </p:pic>
    </p:spTree>
    <p:extLst>
      <p:ext uri="{BB962C8B-B14F-4D97-AF65-F5344CB8AC3E}">
        <p14:creationId xmlns:p14="http://schemas.microsoft.com/office/powerpoint/2010/main" val="112952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Le contexte</a:t>
            </a:r>
          </a:p>
        </p:txBody>
      </p:sp>
      <p:sp>
        <p:nvSpPr>
          <p:cNvPr id="3" name="Segnaposto contenuto 2"/>
          <p:cNvSpPr>
            <a:spLocks noGrp="1"/>
          </p:cNvSpPr>
          <p:nvPr>
            <p:ph sz="half" idx="1"/>
          </p:nvPr>
        </p:nvSpPr>
        <p:spPr/>
        <p:txBody>
          <a:bodyPr>
            <a:normAutofit fontScale="85000" lnSpcReduction="20000"/>
          </a:bodyPr>
          <a:lstStyle/>
          <a:p>
            <a:r>
              <a:rPr lang="it-IT"/>
              <a:t>Le repas a une place toute particulière dans la vie des fidèles juifs. </a:t>
            </a:r>
          </a:p>
          <a:p>
            <a:r>
              <a:rPr lang="it-IT"/>
              <a:t>Il a une dimension liturgique. </a:t>
            </a:r>
          </a:p>
          <a:p>
            <a:r>
              <a:rPr lang="it-IT"/>
              <a:t>Il évoque l'accueil que Dieu fera à tous les hommes à la fin des temps. </a:t>
            </a:r>
          </a:p>
          <a:p>
            <a:r>
              <a:rPr lang="it-IT"/>
              <a:t>Un juif fidèle à la loi pense qu'il ne faut pas prendre un repas avec n'importe qui, par crainte de devenir impur.</a:t>
            </a:r>
          </a:p>
        </p:txBody>
      </p:sp>
      <p:pic>
        <p:nvPicPr>
          <p:cNvPr id="6" name="Segnaposto contenuto 5" descr="rembrantprodigue.jpg"/>
          <p:cNvPicPr>
            <a:picLocks noGrp="1" noChangeAspect="1"/>
          </p:cNvPicPr>
          <p:nvPr>
            <p:ph sz="half" idx="2"/>
          </p:nvPr>
        </p:nvPicPr>
        <p:blipFill>
          <a:blip r:embed="rId2">
            <a:extLst>
              <a:ext uri="{28A0092B-C50C-407E-A947-70E740481C1C}">
                <a14:useLocalDpi xmlns:a14="http://schemas.microsoft.com/office/drawing/2010/main" val="0"/>
              </a:ext>
            </a:extLst>
          </a:blip>
          <a:srcRect l="-2939" r="-2939"/>
          <a:stretch>
            <a:fillRect/>
          </a:stretch>
        </p:blipFill>
        <p:spPr/>
      </p:pic>
    </p:spTree>
    <p:extLst>
      <p:ext uri="{BB962C8B-B14F-4D97-AF65-F5344CB8AC3E}">
        <p14:creationId xmlns:p14="http://schemas.microsoft.com/office/powerpoint/2010/main" val="258948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a:solidFill>
                  <a:srgbClr val="FFFF00"/>
                </a:solidFill>
              </a:rPr>
              <a:t>Luc 7, 34</a:t>
            </a:r>
            <a:endParaRPr lang="it-IT" sz="3600">
              <a:solidFill>
                <a:srgbClr val="FFFF00"/>
              </a:solidFill>
            </a:endParaRPr>
          </a:p>
        </p:txBody>
      </p:sp>
      <p:sp>
        <p:nvSpPr>
          <p:cNvPr id="4" name="Segnaposto testo 3"/>
          <p:cNvSpPr>
            <a:spLocks noGrp="1"/>
          </p:cNvSpPr>
          <p:nvPr>
            <p:ph type="body" sz="half" idx="2"/>
          </p:nvPr>
        </p:nvSpPr>
        <p:spPr/>
        <p:txBody>
          <a:bodyPr>
            <a:normAutofit/>
          </a:bodyPr>
          <a:lstStyle/>
          <a:p>
            <a:r>
              <a:rPr lang="it-IT" sz="3600"/>
              <a:t>Le Fils de l'homme est-il un glouton ?</a:t>
            </a:r>
          </a:p>
        </p:txBody>
      </p:sp>
      <p:pic>
        <p:nvPicPr>
          <p:cNvPr id="8" name="Segnaposto contenuto 7"/>
          <p:cNvPicPr>
            <a:picLocks noGrp="1" noChangeAspect="1"/>
          </p:cNvPicPr>
          <p:nvPr>
            <p:ph idx="1"/>
          </p:nvPr>
        </p:nvPicPr>
        <p:blipFill>
          <a:blip r:embed="rId2"/>
          <a:srcRect l="11362" r="11362"/>
          <a:stretch/>
        </p:blipFill>
        <p:spPr/>
      </p:pic>
    </p:spTree>
    <p:extLst>
      <p:ext uri="{BB962C8B-B14F-4D97-AF65-F5344CB8AC3E}">
        <p14:creationId xmlns:p14="http://schemas.microsoft.com/office/powerpoint/2010/main" val="318512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a:solidFill>
                  <a:srgbClr val="FFFF00"/>
                </a:solidFill>
              </a:rPr>
              <a:t>Luc 22, 10-13</a:t>
            </a:r>
            <a:endParaRPr lang="it-IT" sz="3600">
              <a:solidFill>
                <a:srgbClr val="FFFF00"/>
              </a:solidFill>
            </a:endParaRPr>
          </a:p>
        </p:txBody>
      </p:sp>
      <p:sp>
        <p:nvSpPr>
          <p:cNvPr id="4" name="Segnaposto testo 3"/>
          <p:cNvSpPr>
            <a:spLocks noGrp="1"/>
          </p:cNvSpPr>
          <p:nvPr>
            <p:ph type="body" sz="half" idx="2"/>
          </p:nvPr>
        </p:nvSpPr>
        <p:spPr/>
        <p:txBody>
          <a:bodyPr>
            <a:normAutofit/>
          </a:bodyPr>
          <a:lstStyle/>
          <a:p>
            <a:r>
              <a:rPr lang="it-IT" sz="3600"/>
              <a:t>Les apôtres doivent suivre un porteur d'eau pour préparer le repas de la Pâque</a:t>
            </a:r>
          </a:p>
        </p:txBody>
      </p:sp>
      <p:pic>
        <p:nvPicPr>
          <p:cNvPr id="5" name="Segnaposto contenuto 4"/>
          <p:cNvPicPr>
            <a:picLocks noGrp="1" noChangeAspect="1"/>
          </p:cNvPicPr>
          <p:nvPr>
            <p:ph idx="1"/>
          </p:nvPr>
        </p:nvPicPr>
        <p:blipFill>
          <a:blip r:embed="rId2"/>
          <a:srcRect l="9104" r="9104"/>
          <a:stretch/>
        </p:blipFill>
        <p:spPr/>
      </p:pic>
    </p:spTree>
    <p:extLst>
      <p:ext uri="{BB962C8B-B14F-4D97-AF65-F5344CB8AC3E}">
        <p14:creationId xmlns:p14="http://schemas.microsoft.com/office/powerpoint/2010/main" val="176448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a:solidFill>
                  <a:srgbClr val="FFFF00"/>
                </a:solidFill>
              </a:rPr>
              <a:t>Luc 22, 14-20</a:t>
            </a:r>
            <a:endParaRPr lang="it-IT" sz="3600">
              <a:solidFill>
                <a:srgbClr val="FFFF00"/>
              </a:solidFill>
            </a:endParaRPr>
          </a:p>
        </p:txBody>
      </p:sp>
      <p:sp>
        <p:nvSpPr>
          <p:cNvPr id="4" name="Segnaposto testo 3"/>
          <p:cNvSpPr>
            <a:spLocks noGrp="1"/>
          </p:cNvSpPr>
          <p:nvPr>
            <p:ph type="body" sz="half" idx="2"/>
          </p:nvPr>
        </p:nvSpPr>
        <p:spPr/>
        <p:txBody>
          <a:bodyPr>
            <a:normAutofit/>
          </a:bodyPr>
          <a:lstStyle/>
          <a:p>
            <a:r>
              <a:rPr lang="it-IT" sz="3600"/>
              <a:t>Le repas pascal</a:t>
            </a:r>
          </a:p>
        </p:txBody>
      </p:sp>
      <p:pic>
        <p:nvPicPr>
          <p:cNvPr id="6" name="Segnaposto contenuto 5"/>
          <p:cNvPicPr>
            <a:picLocks noGrp="1" noChangeAspect="1"/>
          </p:cNvPicPr>
          <p:nvPr>
            <p:ph idx="1"/>
          </p:nvPr>
        </p:nvPicPr>
        <p:blipFill>
          <a:blip r:embed="rId2"/>
          <a:srcRect l="9501" r="9501"/>
          <a:stretch/>
        </p:blipFill>
        <p:spPr/>
      </p:pic>
    </p:spTree>
    <p:extLst>
      <p:ext uri="{BB962C8B-B14F-4D97-AF65-F5344CB8AC3E}">
        <p14:creationId xmlns:p14="http://schemas.microsoft.com/office/powerpoint/2010/main" val="339000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a:solidFill>
                  <a:srgbClr val="FFFF00"/>
                </a:solidFill>
              </a:rPr>
              <a:t>Luc 22, 22-42</a:t>
            </a:r>
            <a:endParaRPr lang="it-IT" sz="3600">
              <a:solidFill>
                <a:srgbClr val="FFFF00"/>
              </a:solidFill>
            </a:endParaRPr>
          </a:p>
        </p:txBody>
      </p:sp>
      <p:sp>
        <p:nvSpPr>
          <p:cNvPr id="4" name="Segnaposto testo 3"/>
          <p:cNvSpPr>
            <a:spLocks noGrp="1"/>
          </p:cNvSpPr>
          <p:nvPr>
            <p:ph type="body" sz="half" idx="2"/>
          </p:nvPr>
        </p:nvSpPr>
        <p:spPr/>
        <p:txBody>
          <a:bodyPr>
            <a:normAutofit/>
          </a:bodyPr>
          <a:lstStyle/>
          <a:p>
            <a:r>
              <a:rPr lang="it-IT" sz="3600"/>
              <a:t>Jésus demande à son Père d'éloigner la coupe</a:t>
            </a:r>
          </a:p>
        </p:txBody>
      </p:sp>
      <p:pic>
        <p:nvPicPr>
          <p:cNvPr id="5" name="Segnaposto contenuto 4"/>
          <p:cNvPicPr>
            <a:picLocks noGrp="1" noChangeAspect="1"/>
          </p:cNvPicPr>
          <p:nvPr>
            <p:ph idx="1"/>
          </p:nvPr>
        </p:nvPicPr>
        <p:blipFill>
          <a:blip r:embed="rId2"/>
          <a:srcRect l="11003" r="11003"/>
          <a:stretch/>
        </p:blipFill>
        <p:spPr/>
      </p:pic>
    </p:spTree>
    <p:extLst>
      <p:ext uri="{BB962C8B-B14F-4D97-AF65-F5344CB8AC3E}">
        <p14:creationId xmlns:p14="http://schemas.microsoft.com/office/powerpoint/2010/main" val="311276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a:solidFill>
                  <a:srgbClr val="FFFF00"/>
                </a:solidFill>
              </a:rPr>
              <a:t>Luc 22,47-54</a:t>
            </a:r>
          </a:p>
        </p:txBody>
      </p:sp>
      <p:pic>
        <p:nvPicPr>
          <p:cNvPr id="5" name="Segnaposto contenuto 4"/>
          <p:cNvPicPr>
            <a:picLocks noGrp="1" noChangeAspect="1"/>
          </p:cNvPicPr>
          <p:nvPr>
            <p:ph idx="1"/>
          </p:nvPr>
        </p:nvPicPr>
        <p:blipFill>
          <a:blip r:embed="rId2"/>
          <a:srcRect l="9403" r="9403"/>
          <a:stretch/>
        </p:blipFill>
        <p:spPr/>
      </p:pic>
      <p:sp>
        <p:nvSpPr>
          <p:cNvPr id="4" name="Segnaposto testo 3"/>
          <p:cNvSpPr>
            <a:spLocks noGrp="1"/>
          </p:cNvSpPr>
          <p:nvPr>
            <p:ph type="body" sz="half" idx="2"/>
          </p:nvPr>
        </p:nvSpPr>
        <p:spPr/>
        <p:txBody>
          <a:bodyPr>
            <a:normAutofit/>
          </a:bodyPr>
          <a:lstStyle/>
          <a:p>
            <a:r>
              <a:rPr lang="it-IT" sz="3600"/>
              <a:t>Dans le jardin des Oliviers,Jésus</a:t>
            </a:r>
          </a:p>
          <a:p>
            <a:r>
              <a:rPr lang="it-IT" sz="3600"/>
              <a:t>est arrêté</a:t>
            </a:r>
          </a:p>
        </p:txBody>
      </p:sp>
    </p:spTree>
    <p:extLst>
      <p:ext uri="{BB962C8B-B14F-4D97-AF65-F5344CB8AC3E}">
        <p14:creationId xmlns:p14="http://schemas.microsoft.com/office/powerpoint/2010/main" val="114072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a:solidFill>
                  <a:srgbClr val="FFFF00"/>
                </a:solidFill>
              </a:rPr>
              <a:t>Luc 23,33</a:t>
            </a:r>
          </a:p>
        </p:txBody>
      </p:sp>
      <p:sp>
        <p:nvSpPr>
          <p:cNvPr id="4" name="Segnaposto testo 3"/>
          <p:cNvSpPr>
            <a:spLocks noGrp="1"/>
          </p:cNvSpPr>
          <p:nvPr>
            <p:ph type="body" sz="half" idx="2"/>
          </p:nvPr>
        </p:nvSpPr>
        <p:spPr/>
        <p:txBody>
          <a:bodyPr>
            <a:normAutofit/>
          </a:bodyPr>
          <a:lstStyle/>
          <a:p>
            <a:r>
              <a:rPr lang="it-IT" sz="3600"/>
              <a:t>Trois croix sur la montagne du Golgotha</a:t>
            </a:r>
          </a:p>
        </p:txBody>
      </p:sp>
      <p:pic>
        <p:nvPicPr>
          <p:cNvPr id="6" name="Segnaposto contenuto 5"/>
          <p:cNvPicPr>
            <a:picLocks noGrp="1" noChangeAspect="1"/>
          </p:cNvPicPr>
          <p:nvPr>
            <p:ph idx="1"/>
          </p:nvPr>
        </p:nvPicPr>
        <p:blipFill>
          <a:blip r:embed="rId2"/>
          <a:srcRect l="8392" r="8392"/>
          <a:stretch/>
        </p:blipFill>
        <p:spPr/>
      </p:pic>
    </p:spTree>
    <p:extLst>
      <p:ext uri="{BB962C8B-B14F-4D97-AF65-F5344CB8AC3E}">
        <p14:creationId xmlns:p14="http://schemas.microsoft.com/office/powerpoint/2010/main" val="277511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a:solidFill>
                  <a:srgbClr val="FFFF00"/>
                </a:solidFill>
              </a:rPr>
              <a:t>Matthieu 7,6</a:t>
            </a:r>
          </a:p>
        </p:txBody>
      </p:sp>
      <p:sp>
        <p:nvSpPr>
          <p:cNvPr id="4" name="Segnaposto testo 3"/>
          <p:cNvSpPr>
            <a:spLocks noGrp="1"/>
          </p:cNvSpPr>
          <p:nvPr>
            <p:ph type="body" sz="half" idx="2"/>
          </p:nvPr>
        </p:nvSpPr>
        <p:spPr/>
        <p:txBody>
          <a:bodyPr>
            <a:normAutofit/>
          </a:bodyPr>
          <a:lstStyle/>
          <a:p>
            <a:r>
              <a:rPr lang="it-IT" sz="3600"/>
              <a:t>Les perles données aux porcs</a:t>
            </a:r>
          </a:p>
        </p:txBody>
      </p:sp>
      <p:pic>
        <p:nvPicPr>
          <p:cNvPr id="5" name="Segnaposto contenuto 4"/>
          <p:cNvPicPr>
            <a:picLocks noGrp="1" noChangeAspect="1"/>
          </p:cNvPicPr>
          <p:nvPr>
            <p:ph idx="1"/>
          </p:nvPr>
        </p:nvPicPr>
        <p:blipFill>
          <a:blip r:embed="rId2"/>
          <a:srcRect l="11362" r="11362"/>
          <a:stretch/>
        </p:blipFill>
        <p:spPr/>
      </p:pic>
    </p:spTree>
    <p:extLst>
      <p:ext uri="{BB962C8B-B14F-4D97-AF65-F5344CB8AC3E}">
        <p14:creationId xmlns:p14="http://schemas.microsoft.com/office/powerpoint/2010/main" val="247243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fr-FR" sz="3600">
                <a:solidFill>
                  <a:srgbClr val="FFFF00"/>
                </a:solidFill>
              </a:rPr>
              <a:t>Matthieu 27, 27-31</a:t>
            </a:r>
            <a:endParaRPr lang="it-IT" sz="3600">
              <a:solidFill>
                <a:srgbClr val="FFFF00"/>
              </a:solidFill>
            </a:endParaRPr>
          </a:p>
        </p:txBody>
      </p:sp>
      <p:sp>
        <p:nvSpPr>
          <p:cNvPr id="4" name="Segnaposto testo 3"/>
          <p:cNvSpPr>
            <a:spLocks noGrp="1"/>
          </p:cNvSpPr>
          <p:nvPr>
            <p:ph type="body" sz="half" idx="2"/>
          </p:nvPr>
        </p:nvSpPr>
        <p:spPr/>
        <p:txBody>
          <a:bodyPr>
            <a:normAutofit fontScale="92500" lnSpcReduction="10000"/>
          </a:bodyPr>
          <a:lstStyle/>
          <a:p>
            <a:r>
              <a:rPr lang="it-IT" sz="3600"/>
              <a:t>Jésus vêtu d'une chlamyde (un manteau) ecarlate et couronné d'épines (Le couronnement n'est pas dans l'évangile de Luc)</a:t>
            </a:r>
          </a:p>
        </p:txBody>
      </p:sp>
      <p:pic>
        <p:nvPicPr>
          <p:cNvPr id="6" name="Segnaposto contenuto 5"/>
          <p:cNvPicPr>
            <a:picLocks noGrp="1" noChangeAspect="1"/>
          </p:cNvPicPr>
          <p:nvPr>
            <p:ph idx="1"/>
          </p:nvPr>
        </p:nvPicPr>
        <p:blipFill>
          <a:blip r:embed="rId2"/>
          <a:srcRect l="11003" r="11003"/>
          <a:stretch/>
        </p:blipFill>
        <p:spPr/>
      </p:pic>
    </p:spTree>
    <p:extLst>
      <p:ext uri="{BB962C8B-B14F-4D97-AF65-F5344CB8AC3E}">
        <p14:creationId xmlns:p14="http://schemas.microsoft.com/office/powerpoint/2010/main" val="368381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p:txBody>
          <a:bodyPr/>
          <a:lstStyle/>
          <a:p>
            <a:pPr algn="ctr"/>
            <a:r>
              <a:rPr lang="it-IT">
                <a:solidFill>
                  <a:schemeClr val="bg2">
                    <a:lumMod val="40000"/>
                    <a:lumOff val="60000"/>
                  </a:schemeClr>
                </a:solidFill>
              </a:rPr>
              <a:t>Philippiens 2,6-11</a:t>
            </a:r>
            <a:endParaRPr lang="it-IT" b="0">
              <a:solidFill>
                <a:schemeClr val="bg2">
                  <a:lumMod val="40000"/>
                  <a:lumOff val="60000"/>
                </a:schemeClr>
              </a:solidFill>
            </a:endParaRPr>
          </a:p>
        </p:txBody>
      </p:sp>
      <p:sp>
        <p:nvSpPr>
          <p:cNvPr id="4" name="Segnaposto contenuto 3"/>
          <p:cNvSpPr>
            <a:spLocks noGrp="1"/>
          </p:cNvSpPr>
          <p:nvPr>
            <p:ph sz="half" idx="2"/>
          </p:nvPr>
        </p:nvSpPr>
        <p:spPr/>
        <p:txBody>
          <a:bodyPr>
            <a:normAutofit fontScale="70000" lnSpcReduction="20000"/>
          </a:bodyPr>
          <a:lstStyle/>
          <a:p>
            <a:pPr marL="0" indent="0">
              <a:buNone/>
            </a:pPr>
            <a:r>
              <a:rPr lang="it-IT" i="1"/>
              <a:t>Lui, de condition divine </a:t>
            </a:r>
          </a:p>
          <a:p>
            <a:pPr marL="0" indent="0">
              <a:buNone/>
            </a:pPr>
            <a:r>
              <a:rPr lang="it-IT" i="1"/>
              <a:t>ne retient pas son rang divin </a:t>
            </a:r>
          </a:p>
          <a:p>
            <a:pPr marL="0" indent="0">
              <a:buNone/>
            </a:pPr>
            <a:r>
              <a:rPr lang="it-IT" i="1"/>
              <a:t>mais il s'est « vidé », dépouillé en serviteur par son aspect reconnu comme un homme abaissé, il obéit ainsi Jusqu'à la mort</a:t>
            </a:r>
            <a:r>
              <a:rPr lang="it-IT"/>
              <a:t> </a:t>
            </a:r>
          </a:p>
          <a:p>
            <a:pPr marL="0" indent="0">
              <a:buNone/>
            </a:pPr>
            <a:r>
              <a:rPr lang="it-IT" b="1">
                <a:solidFill>
                  <a:srgbClr val="8EB4E3"/>
                </a:solidFill>
              </a:rPr>
              <a:t>(mort en croix)</a:t>
            </a:r>
          </a:p>
          <a:p>
            <a:pPr marL="0" indent="0">
              <a:buNone/>
            </a:pPr>
            <a:r>
              <a:rPr lang="it-IT" b="1">
                <a:solidFill>
                  <a:srgbClr val="FFFF00"/>
                </a:solidFill>
              </a:rPr>
              <a:t>Passage pascal de la mort</a:t>
            </a:r>
          </a:p>
          <a:p>
            <a:pPr marL="0" indent="0">
              <a:buNone/>
            </a:pPr>
            <a:r>
              <a:rPr lang="it-IT" b="1">
                <a:solidFill>
                  <a:srgbClr val="FFFF00"/>
                </a:solidFill>
              </a:rPr>
              <a:t>à la Vie</a:t>
            </a:r>
          </a:p>
          <a:p>
            <a:pPr marL="0" indent="0">
              <a:buNone/>
            </a:pPr>
            <a:r>
              <a:rPr lang="it-IT" i="1"/>
              <a:t>Alors Dieu l'exalte et lui</a:t>
            </a:r>
            <a:endParaRPr lang="it-IT"/>
          </a:p>
          <a:p>
            <a:pPr marL="0" indent="0">
              <a:buNone/>
            </a:pPr>
            <a:r>
              <a:rPr lang="it-IT" i="1"/>
              <a:t>donne un nom au-dessus de</a:t>
            </a:r>
            <a:endParaRPr lang="it-IT"/>
          </a:p>
          <a:p>
            <a:pPr marL="0" indent="0">
              <a:buNone/>
            </a:pPr>
            <a:r>
              <a:rPr lang="it-IT" i="1"/>
              <a:t>tout nom, devant qui on</a:t>
            </a:r>
            <a:endParaRPr lang="it-IT"/>
          </a:p>
          <a:p>
            <a:pPr marL="0" indent="0">
              <a:buNone/>
            </a:pPr>
            <a:r>
              <a:rPr lang="it-IT" i="1"/>
              <a:t>fléchit le genou</a:t>
            </a:r>
            <a:endParaRPr lang="it-IT"/>
          </a:p>
          <a:p>
            <a:pPr marL="0" indent="0">
              <a:buNone/>
            </a:pPr>
            <a:r>
              <a:rPr lang="it-IT" i="1"/>
              <a:t>Jésus est Seigneur à la gloire</a:t>
            </a:r>
            <a:endParaRPr lang="it-IT"/>
          </a:p>
          <a:p>
            <a:pPr marL="0" indent="0">
              <a:buNone/>
            </a:pPr>
            <a:r>
              <a:rPr lang="it-IT" i="1"/>
              <a:t>de Dieu le Père.</a:t>
            </a:r>
            <a:endParaRPr lang="it-IT"/>
          </a:p>
          <a:p>
            <a:pPr marL="0" indent="0">
              <a:buNone/>
            </a:pPr>
            <a:r>
              <a:rPr lang="it-IT" b="1">
                <a:solidFill>
                  <a:srgbClr val="8EB4E3"/>
                </a:solidFill>
              </a:rPr>
              <a:t>(mystère du Christ universel)</a:t>
            </a:r>
          </a:p>
        </p:txBody>
      </p:sp>
      <p:sp>
        <p:nvSpPr>
          <p:cNvPr id="5" name="Segnaposto testo 4"/>
          <p:cNvSpPr>
            <a:spLocks noGrp="1"/>
          </p:cNvSpPr>
          <p:nvPr>
            <p:ph type="body" sz="quarter" idx="3"/>
          </p:nvPr>
        </p:nvSpPr>
        <p:spPr/>
        <p:txBody>
          <a:bodyPr/>
          <a:lstStyle/>
          <a:p>
            <a:pPr algn="ctr"/>
            <a:r>
              <a:rPr lang="it-IT">
                <a:solidFill>
                  <a:srgbClr val="8EB4E3"/>
                </a:solidFill>
              </a:rPr>
              <a:t>L'Enfant prodigue</a:t>
            </a:r>
          </a:p>
        </p:txBody>
      </p:sp>
      <p:sp>
        <p:nvSpPr>
          <p:cNvPr id="6" name="Segnaposto contenuto 5"/>
          <p:cNvSpPr>
            <a:spLocks noGrp="1"/>
          </p:cNvSpPr>
          <p:nvPr>
            <p:ph sz="quarter" idx="4"/>
          </p:nvPr>
        </p:nvSpPr>
        <p:spPr/>
        <p:txBody>
          <a:bodyPr>
            <a:normAutofit fontScale="62500" lnSpcReduction="20000"/>
          </a:bodyPr>
          <a:lstStyle/>
          <a:p>
            <a:pPr marL="0" indent="0">
              <a:buNone/>
            </a:pPr>
            <a:r>
              <a:rPr lang="it-IT"/>
              <a:t>// </a:t>
            </a:r>
            <a:r>
              <a:rPr lang="it-IT" i="1"/>
              <a:t>demande sa part,</a:t>
            </a:r>
            <a:r>
              <a:rPr lang="it-IT"/>
              <a:t> </a:t>
            </a:r>
            <a:r>
              <a:rPr lang="it-IT" i="1"/>
              <a:t>et seulement « sa » part</a:t>
            </a:r>
            <a:endParaRPr lang="it-IT"/>
          </a:p>
          <a:p>
            <a:pPr marL="0" indent="0">
              <a:buNone/>
            </a:pPr>
            <a:r>
              <a:rPr lang="it-IT" i="1"/>
              <a:t>Il dépense, il dissipe, avec</a:t>
            </a:r>
            <a:r>
              <a:rPr lang="it-IT"/>
              <a:t> </a:t>
            </a:r>
            <a:r>
              <a:rPr lang="it-IT" i="1"/>
              <a:t>ceux auxquels il s'identifie</a:t>
            </a:r>
            <a:endParaRPr lang="it-IT"/>
          </a:p>
          <a:p>
            <a:pPr marL="0" indent="0">
              <a:buNone/>
            </a:pPr>
            <a:r>
              <a:rPr lang="it-IT" i="1"/>
              <a:t>assimilé aux pauvres</a:t>
            </a:r>
            <a:r>
              <a:rPr lang="it-IT"/>
              <a:t> </a:t>
            </a:r>
            <a:r>
              <a:rPr lang="it-IT" i="1"/>
              <a:t>et aux pécheurs</a:t>
            </a:r>
            <a:endParaRPr lang="it-IT"/>
          </a:p>
          <a:p>
            <a:pPr marL="0" indent="0">
              <a:buNone/>
            </a:pPr>
            <a:r>
              <a:rPr lang="it-IT" i="1"/>
              <a:t>il espère obéir ainsi au</a:t>
            </a:r>
            <a:r>
              <a:rPr lang="it-IT"/>
              <a:t> </a:t>
            </a:r>
            <a:r>
              <a:rPr lang="it-IT" i="1"/>
              <a:t>dessein de Dieu, mais</a:t>
            </a:r>
            <a:endParaRPr lang="it-IT"/>
          </a:p>
          <a:p>
            <a:pPr marL="0" indent="0">
              <a:buNone/>
            </a:pPr>
            <a:r>
              <a:rPr lang="it-IT" i="1"/>
              <a:t>sans certitude</a:t>
            </a:r>
            <a:endParaRPr lang="it-IT"/>
          </a:p>
          <a:p>
            <a:pPr marL="0" indent="0">
              <a:buNone/>
            </a:pPr>
            <a:r>
              <a:rPr lang="it-IT" b="1">
                <a:solidFill>
                  <a:srgbClr val="8EB4E3"/>
                </a:solidFill>
              </a:rPr>
              <a:t>(mort mystique)</a:t>
            </a:r>
          </a:p>
          <a:p>
            <a:pPr marL="0" indent="0">
              <a:buNone/>
            </a:pPr>
            <a:r>
              <a:rPr lang="it-IT" i="1"/>
              <a:t>Fils perdu et retrouvé,</a:t>
            </a:r>
            <a:endParaRPr lang="it-IT"/>
          </a:p>
          <a:p>
            <a:pPr marL="0" indent="0">
              <a:buNone/>
            </a:pPr>
            <a:r>
              <a:rPr lang="it-IT" i="1"/>
              <a:t>mort et revenu à la vie</a:t>
            </a:r>
            <a:endParaRPr lang="it-IT"/>
          </a:p>
          <a:p>
            <a:pPr marL="0" indent="0">
              <a:buNone/>
            </a:pPr>
            <a:r>
              <a:rPr lang="it-IT" i="1"/>
              <a:t>Alors le Père l'accueille</a:t>
            </a:r>
            <a:endParaRPr lang="it-IT"/>
          </a:p>
          <a:p>
            <a:pPr marL="0" indent="0">
              <a:buNone/>
            </a:pPr>
            <a:r>
              <a:rPr lang="it-IT" i="1"/>
              <a:t>après l'avoir attendu, et</a:t>
            </a:r>
            <a:endParaRPr lang="it-IT"/>
          </a:p>
          <a:p>
            <a:pPr marL="0" indent="0">
              <a:buNone/>
            </a:pPr>
            <a:r>
              <a:rPr lang="it-IT" i="1"/>
              <a:t>le fête en lui donnant le</a:t>
            </a:r>
            <a:endParaRPr lang="it-IT"/>
          </a:p>
          <a:p>
            <a:pPr marL="0" indent="0">
              <a:buNone/>
            </a:pPr>
            <a:r>
              <a:rPr lang="it-IT" i="1"/>
              <a:t>nom de fils en plénitude</a:t>
            </a:r>
            <a:endParaRPr lang="it-IT"/>
          </a:p>
          <a:p>
            <a:pPr marL="0" indent="0">
              <a:buNone/>
            </a:pPr>
            <a:r>
              <a:rPr lang="it-IT" i="1"/>
              <a:t>Le jeune frère doit être</a:t>
            </a:r>
            <a:endParaRPr lang="it-IT"/>
          </a:p>
          <a:p>
            <a:pPr marL="0" indent="0">
              <a:buNone/>
            </a:pPr>
            <a:r>
              <a:rPr lang="it-IT" i="1"/>
              <a:t>la joie du frère aîné !</a:t>
            </a:r>
            <a:endParaRPr lang="it-IT"/>
          </a:p>
          <a:p>
            <a:pPr marL="0" indent="0">
              <a:buNone/>
            </a:pPr>
            <a:r>
              <a:rPr lang="it-IT" b="1">
                <a:solidFill>
                  <a:srgbClr val="8EB4E3"/>
                </a:solidFill>
              </a:rPr>
              <a:t>(mystère d'Israël)</a:t>
            </a:r>
          </a:p>
        </p:txBody>
      </p:sp>
      <p:sp>
        <p:nvSpPr>
          <p:cNvPr id="7" name="ZoneTexte 6">
            <a:extLst>
              <a:ext uri="{FF2B5EF4-FFF2-40B4-BE49-F238E27FC236}">
                <a16:creationId xmlns:a16="http://schemas.microsoft.com/office/drawing/2014/main" id="{9FA1B3DE-3A4C-C115-3E8B-CFB1CB0A854F}"/>
              </a:ext>
            </a:extLst>
          </p:cNvPr>
          <p:cNvSpPr txBox="1"/>
          <p:nvPr/>
        </p:nvSpPr>
        <p:spPr>
          <a:xfrm>
            <a:off x="899592" y="408671"/>
            <a:ext cx="4572000" cy="646331"/>
          </a:xfrm>
          <a:prstGeom prst="rect">
            <a:avLst/>
          </a:prstGeom>
          <a:noFill/>
        </p:spPr>
        <p:txBody>
          <a:bodyPr wrap="square">
            <a:spAutoFit/>
          </a:bodyPr>
          <a:lstStyle/>
          <a:p>
            <a:r>
              <a:rPr lang="it-IT" dirty="0"/>
              <a:t>COMPARAISON ENTRE L’ÉPÎTRE AUX PHILIPPIENS ET LA PARABOLE</a:t>
            </a:r>
            <a:endParaRPr lang="fr-FR" dirty="0"/>
          </a:p>
        </p:txBody>
      </p:sp>
    </p:spTree>
    <p:extLst>
      <p:ext uri="{BB962C8B-B14F-4D97-AF65-F5344CB8AC3E}">
        <p14:creationId xmlns:p14="http://schemas.microsoft.com/office/powerpoint/2010/main" val="171307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a:t>Une seconde lecture méditative…</a:t>
            </a:r>
            <a:endParaRPr lang="it-IT"/>
          </a:p>
        </p:txBody>
      </p:sp>
      <p:sp>
        <p:nvSpPr>
          <p:cNvPr id="3" name="Segnaposto testo 2"/>
          <p:cNvSpPr>
            <a:spLocks noGrp="1"/>
          </p:cNvSpPr>
          <p:nvPr>
            <p:ph type="body" idx="1"/>
          </p:nvPr>
        </p:nvSpPr>
        <p:spPr/>
        <p:txBody>
          <a:bodyPr/>
          <a:lstStyle/>
          <a:p>
            <a:r>
              <a:rPr lang="it-IT"/>
              <a:t>Module “Revenir”</a:t>
            </a:r>
          </a:p>
        </p:txBody>
      </p:sp>
    </p:spTree>
    <p:extLst>
      <p:ext uri="{BB962C8B-B14F-4D97-AF65-F5344CB8AC3E}">
        <p14:creationId xmlns:p14="http://schemas.microsoft.com/office/powerpoint/2010/main" val="303234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Le contexte</a:t>
            </a:r>
          </a:p>
        </p:txBody>
      </p:sp>
      <p:sp>
        <p:nvSpPr>
          <p:cNvPr id="3" name="Segnaposto contenuto 2"/>
          <p:cNvSpPr>
            <a:spLocks noGrp="1"/>
          </p:cNvSpPr>
          <p:nvPr>
            <p:ph sz="half" idx="1"/>
          </p:nvPr>
        </p:nvSpPr>
        <p:spPr/>
        <p:txBody>
          <a:bodyPr>
            <a:normAutofit/>
          </a:bodyPr>
          <a:lstStyle/>
          <a:p>
            <a:r>
              <a:rPr lang="it-IT" dirty="0"/>
              <a:t>Les pharisiens et les scribes « murmurent »,« grondent », « récriminent » contre Jésus. </a:t>
            </a:r>
          </a:p>
          <a:p>
            <a:r>
              <a:rPr lang="it-IT" dirty="0"/>
              <a:t>En réponse, Jésus raconte une paabole </a:t>
            </a:r>
          </a:p>
          <a:p>
            <a:pPr marL="0" indent="0">
              <a:buNone/>
            </a:pPr>
            <a:r>
              <a:rPr lang="it-IT" dirty="0"/>
              <a:t>    qui se décline </a:t>
            </a:r>
          </a:p>
          <a:p>
            <a:pPr marL="0" indent="0">
              <a:buNone/>
            </a:pPr>
            <a:r>
              <a:rPr lang="it-IT" dirty="0"/>
              <a:t>    en trois histoires.</a:t>
            </a:r>
          </a:p>
        </p:txBody>
      </p:sp>
      <p:pic>
        <p:nvPicPr>
          <p:cNvPr id="6" name="Segnaposto contenuto 5" descr="rembrantprodigue.jpg"/>
          <p:cNvPicPr>
            <a:picLocks noGrp="1" noChangeAspect="1"/>
          </p:cNvPicPr>
          <p:nvPr>
            <p:ph sz="half" idx="2"/>
          </p:nvPr>
        </p:nvPicPr>
        <p:blipFill>
          <a:blip r:embed="rId2">
            <a:extLst>
              <a:ext uri="{28A0092B-C50C-407E-A947-70E740481C1C}">
                <a14:useLocalDpi xmlns:a14="http://schemas.microsoft.com/office/drawing/2010/main" val="0"/>
              </a:ext>
            </a:extLst>
          </a:blip>
          <a:srcRect l="-2939" r="-2939"/>
          <a:stretch>
            <a:fillRect/>
          </a:stretch>
        </p:blipFill>
        <p:spPr/>
      </p:pic>
    </p:spTree>
    <p:extLst>
      <p:ext uri="{BB962C8B-B14F-4D97-AF65-F5344CB8AC3E}">
        <p14:creationId xmlns:p14="http://schemas.microsoft.com/office/powerpoint/2010/main" val="335004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fr-FR"/>
              <a:t>Lecture…</a:t>
            </a:r>
          </a:p>
        </p:txBody>
      </p:sp>
      <p:sp>
        <p:nvSpPr>
          <p:cNvPr id="6147" name="Rectangle 3"/>
          <p:cNvSpPr>
            <a:spLocks noGrp="1" noChangeArrowheads="1"/>
          </p:cNvSpPr>
          <p:nvPr>
            <p:ph type="body" sz="half" idx="1"/>
          </p:nvPr>
        </p:nvSpPr>
        <p:spPr>
          <a:xfrm>
            <a:off x="685800" y="2057400"/>
            <a:ext cx="5470376" cy="4323928"/>
          </a:xfrm>
        </p:spPr>
        <p:txBody>
          <a:bodyPr>
            <a:noAutofit/>
          </a:bodyPr>
          <a:lstStyle/>
          <a:p>
            <a:pPr marL="533400" indent="-533400">
              <a:lnSpc>
                <a:spcPct val="80000"/>
              </a:lnSpc>
            </a:pPr>
            <a:r>
              <a:rPr lang="fr-FR" sz="2000"/>
              <a:t>Les deux fils sont face au père, le fils aîné est en tête (c</a:t>
            </a:r>
            <a:r>
              <a:rPr lang="fr-FR" sz="2000">
                <a:latin typeface="Arial"/>
              </a:rPr>
              <a:t>’</a:t>
            </a:r>
            <a:r>
              <a:rPr lang="fr-FR" sz="2000"/>
              <a:t>est l</a:t>
            </a:r>
            <a:r>
              <a:rPr lang="fr-FR" sz="2000">
                <a:latin typeface="Arial"/>
              </a:rPr>
              <a:t>’</a:t>
            </a:r>
            <a:r>
              <a:rPr lang="fr-FR" sz="2000"/>
              <a:t>aîné), le fils cadet (reconnaissable par son bâton de berger) est en arrière. Les deux fils dépendent du père, comme nous tous d</a:t>
            </a:r>
            <a:r>
              <a:rPr lang="ja-JP" altLang="fr-FR" sz="2000">
                <a:latin typeface="Arial"/>
              </a:rPr>
              <a:t>’</a:t>
            </a:r>
            <a:r>
              <a:rPr lang="fr-FR" sz="2000"/>
              <a:t>ailleurs : N</a:t>
            </a:r>
            <a:r>
              <a:rPr lang="fr-FR" sz="2000">
                <a:latin typeface="Arial"/>
              </a:rPr>
              <a:t>’</a:t>
            </a:r>
            <a:r>
              <a:rPr lang="fr-FR" sz="2000"/>
              <a:t>est-ce pas le Père qui nous donne sa </a:t>
            </a:r>
            <a:r>
              <a:rPr lang="ja-JP" altLang="fr-FR" sz="2000">
                <a:latin typeface="Arial"/>
              </a:rPr>
              <a:t>‘</a:t>
            </a:r>
            <a:r>
              <a:rPr lang="fr-FR" sz="2000"/>
              <a:t>substance</a:t>
            </a:r>
            <a:r>
              <a:rPr lang="ja-JP" altLang="fr-FR" sz="2000">
                <a:latin typeface="Arial"/>
              </a:rPr>
              <a:t>’</a:t>
            </a:r>
            <a:r>
              <a:rPr lang="fr-FR" sz="2000"/>
              <a:t> divine, la vie et l</a:t>
            </a:r>
            <a:r>
              <a:rPr lang="fr-FR" sz="2000">
                <a:latin typeface="Arial"/>
              </a:rPr>
              <a:t>’</a:t>
            </a:r>
            <a:r>
              <a:rPr lang="fr-FR" sz="2000"/>
              <a:t>amour ?</a:t>
            </a:r>
          </a:p>
          <a:p>
            <a:pPr marL="533400" indent="-533400">
              <a:lnSpc>
                <a:spcPct val="80000"/>
              </a:lnSpc>
            </a:pPr>
            <a:endParaRPr lang="fr-FR" sz="2000"/>
          </a:p>
          <a:p>
            <a:pPr marL="533400" indent="-533400">
              <a:lnSpc>
                <a:spcPct val="80000"/>
              </a:lnSpc>
            </a:pPr>
            <a:r>
              <a:rPr lang="fr-FR" sz="2000"/>
              <a:t>Le Père donne la substance au Fils en </a:t>
            </a:r>
            <a:r>
              <a:rPr lang="fr-FR" sz="2000" u="sng"/>
              <a:t>croisant</a:t>
            </a:r>
            <a:r>
              <a:rPr lang="fr-FR" sz="2000"/>
              <a:t> ses bras : allusion à la Croix. La substance donnée par le Père est une poignée d</a:t>
            </a:r>
            <a:r>
              <a:rPr lang="fr-FR" sz="2000">
                <a:latin typeface="Arial"/>
              </a:rPr>
              <a:t>’</a:t>
            </a:r>
            <a:r>
              <a:rPr lang="fr-FR" sz="2000" u="sng"/>
              <a:t>hosties</a:t>
            </a:r>
            <a:r>
              <a:rPr lang="fr-FR" sz="2000"/>
              <a:t> ! Le Fils est habillé d</a:t>
            </a:r>
            <a:r>
              <a:rPr lang="fr-FR" sz="2000">
                <a:latin typeface="Arial"/>
              </a:rPr>
              <a:t>’</a:t>
            </a:r>
            <a:r>
              <a:rPr lang="fr-FR" sz="2000"/>
              <a:t>une robe de cour, couleur d</a:t>
            </a:r>
            <a:r>
              <a:rPr lang="fr-FR" sz="2000">
                <a:latin typeface="Arial"/>
              </a:rPr>
              <a:t>’</a:t>
            </a:r>
            <a:r>
              <a:rPr lang="fr-FR" sz="2000"/>
              <a:t>or : c</a:t>
            </a:r>
            <a:r>
              <a:rPr lang="fr-FR" sz="2000">
                <a:latin typeface="Arial"/>
              </a:rPr>
              <a:t>’</a:t>
            </a:r>
            <a:r>
              <a:rPr lang="fr-FR" sz="2000"/>
              <a:t>est le Christ ! La scène semble donc se passer au ciel avant l</a:t>
            </a:r>
            <a:r>
              <a:rPr lang="fr-FR" sz="2000">
                <a:latin typeface="Arial"/>
              </a:rPr>
              <a:t>’</a:t>
            </a:r>
            <a:r>
              <a:rPr lang="fr-FR" sz="2000"/>
              <a:t>Incarnation.</a:t>
            </a:r>
          </a:p>
        </p:txBody>
      </p:sp>
      <p:pic>
        <p:nvPicPr>
          <p:cNvPr id="7" name="Image 6" descr="Une image contenant art, peinture, Arts visuels, Art moderne&#10;&#10;Description générée automatiquement">
            <a:extLst>
              <a:ext uri="{FF2B5EF4-FFF2-40B4-BE49-F238E27FC236}">
                <a16:creationId xmlns:a16="http://schemas.microsoft.com/office/drawing/2014/main" id="{7C5B4C33-B802-59BE-7EFC-03F61174B4E3}"/>
              </a:ext>
            </a:extLst>
          </p:cNvPr>
          <p:cNvPicPr>
            <a:picLocks noChangeAspect="1"/>
          </p:cNvPicPr>
          <p:nvPr/>
        </p:nvPicPr>
        <p:blipFill>
          <a:blip r:embed="rId2"/>
          <a:stretch>
            <a:fillRect/>
          </a:stretch>
        </p:blipFill>
        <p:spPr>
          <a:xfrm>
            <a:off x="6274122" y="1412776"/>
            <a:ext cx="2510028" cy="2345436"/>
          </a:xfrm>
          <a:prstGeom prst="rect">
            <a:avLst/>
          </a:prstGeom>
        </p:spPr>
      </p:pic>
      <p:pic>
        <p:nvPicPr>
          <p:cNvPr id="11" name="Image 10" descr="Une image contenant art, peinture, dessin, illustration&#10;&#10;Description générée automatiquement">
            <a:extLst>
              <a:ext uri="{FF2B5EF4-FFF2-40B4-BE49-F238E27FC236}">
                <a16:creationId xmlns:a16="http://schemas.microsoft.com/office/drawing/2014/main" id="{3DCB440A-1B0A-6D1A-38E2-6D6BB965F43D}"/>
              </a:ext>
            </a:extLst>
          </p:cNvPr>
          <p:cNvPicPr>
            <a:picLocks noChangeAspect="1"/>
          </p:cNvPicPr>
          <p:nvPr/>
        </p:nvPicPr>
        <p:blipFill>
          <a:blip r:embed="rId3"/>
          <a:stretch>
            <a:fillRect/>
          </a:stretch>
        </p:blipFill>
        <p:spPr>
          <a:xfrm>
            <a:off x="6248976" y="3933056"/>
            <a:ext cx="2560320" cy="2327148"/>
          </a:xfrm>
          <a:prstGeom prst="rect">
            <a:avLst/>
          </a:prstGeom>
        </p:spPr>
      </p:pic>
    </p:spTree>
    <p:extLst>
      <p:ext uri="{BB962C8B-B14F-4D97-AF65-F5344CB8AC3E}">
        <p14:creationId xmlns:p14="http://schemas.microsoft.com/office/powerpoint/2010/main" val="92611040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fr-FR"/>
              <a:t>Lecture…</a:t>
            </a:r>
          </a:p>
        </p:txBody>
      </p:sp>
      <p:sp>
        <p:nvSpPr>
          <p:cNvPr id="7171" name="Rectangle 3"/>
          <p:cNvSpPr>
            <a:spLocks noGrp="1" noChangeArrowheads="1"/>
          </p:cNvSpPr>
          <p:nvPr>
            <p:ph type="body" sz="half" idx="1"/>
          </p:nvPr>
        </p:nvSpPr>
        <p:spPr>
          <a:xfrm>
            <a:off x="685800" y="2057400"/>
            <a:ext cx="5470376" cy="4114800"/>
          </a:xfrm>
        </p:spPr>
        <p:txBody>
          <a:bodyPr>
            <a:normAutofit/>
          </a:bodyPr>
          <a:lstStyle/>
          <a:p>
            <a:pPr marL="533400" indent="-533400">
              <a:lnSpc>
                <a:spcPct val="80000"/>
              </a:lnSpc>
            </a:pPr>
            <a:r>
              <a:rPr lang="fr-FR" sz="1800"/>
              <a:t>Le Fils (le Prodigue d</a:t>
            </a:r>
            <a:r>
              <a:rPr lang="fr-FR" sz="1800">
                <a:latin typeface="Arial"/>
              </a:rPr>
              <a:t>’</a:t>
            </a:r>
            <a:r>
              <a:rPr lang="fr-FR" sz="1800"/>
              <a:t>amour) descend sur terre, le bâton levé mais se retrouve aussitôt confronté à quatre </a:t>
            </a:r>
            <a:r>
              <a:rPr lang="fr-FR" sz="1800" u="sng"/>
              <a:t>prostituées</a:t>
            </a:r>
            <a:r>
              <a:rPr lang="fr-FR" sz="1800"/>
              <a:t>, accompagnées d</a:t>
            </a:r>
            <a:r>
              <a:rPr lang="fr-FR" sz="1800">
                <a:latin typeface="Arial"/>
              </a:rPr>
              <a:t>’</a:t>
            </a:r>
            <a:r>
              <a:rPr lang="fr-FR" sz="1800"/>
              <a:t>un petit </a:t>
            </a:r>
            <a:r>
              <a:rPr lang="fr-FR" sz="1800" u="sng"/>
              <a:t>dragon</a:t>
            </a:r>
            <a:r>
              <a:rPr lang="fr-FR" sz="1800"/>
              <a:t>. Gentilles et sympathiques, les femmes accueillent l</a:t>
            </a:r>
            <a:r>
              <a:rPr lang="fr-FR" sz="1800">
                <a:latin typeface="Arial"/>
              </a:rPr>
              <a:t>’</a:t>
            </a:r>
            <a:r>
              <a:rPr lang="fr-FR" sz="1800"/>
              <a:t>envoyé avec un rameau de verdure. Les âmes pécheresses accueillent ainsi Jésus-Christ qui descend du ciel vers elles… en elles, avec son </a:t>
            </a:r>
            <a:r>
              <a:rPr lang="ja-JP" altLang="fr-FR" sz="1800">
                <a:latin typeface="Arial"/>
              </a:rPr>
              <a:t>‘</a:t>
            </a:r>
            <a:r>
              <a:rPr lang="fr-FR" sz="1800"/>
              <a:t>bois</a:t>
            </a:r>
            <a:r>
              <a:rPr lang="ja-JP" altLang="fr-FR" sz="1800">
                <a:latin typeface="Arial"/>
              </a:rPr>
              <a:t>’</a:t>
            </a:r>
            <a:r>
              <a:rPr lang="fr-FR" sz="1800"/>
              <a:t> dressé.</a:t>
            </a:r>
          </a:p>
          <a:p>
            <a:pPr marL="533400" indent="-533400">
              <a:lnSpc>
                <a:spcPct val="80000"/>
              </a:lnSpc>
            </a:pPr>
            <a:endParaRPr lang="fr-FR" sz="1800"/>
          </a:p>
          <a:p>
            <a:pPr marL="533400" indent="-533400">
              <a:lnSpc>
                <a:spcPct val="80000"/>
              </a:lnSpc>
            </a:pPr>
            <a:r>
              <a:rPr lang="fr-FR" sz="1800"/>
              <a:t>Le Prodigue est assis sur un trône qui paraît le rendre mal à l</a:t>
            </a:r>
            <a:r>
              <a:rPr lang="ja-JP" altLang="fr-FR" sz="1800">
                <a:latin typeface="Arial"/>
              </a:rPr>
              <a:t>’</a:t>
            </a:r>
            <a:r>
              <a:rPr lang="fr-FR" sz="1800"/>
              <a:t>aise. Sa position n</a:t>
            </a:r>
            <a:r>
              <a:rPr lang="fr-FR" sz="1800">
                <a:latin typeface="Arial"/>
              </a:rPr>
              <a:t>’</a:t>
            </a:r>
            <a:r>
              <a:rPr lang="fr-FR" sz="1800"/>
              <a:t>est guère royale. Les prostituées posent sur la tête du Fils une couronne de roses. Comprendre : une </a:t>
            </a:r>
            <a:r>
              <a:rPr lang="fr-FR" sz="1800" u="sng"/>
              <a:t>couronne d</a:t>
            </a:r>
            <a:r>
              <a:rPr lang="ja-JP" altLang="fr-FR" sz="1800" u="sng">
                <a:latin typeface="Arial"/>
              </a:rPr>
              <a:t>’</a:t>
            </a:r>
            <a:r>
              <a:rPr lang="fr-FR" sz="1800" u="sng"/>
              <a:t>épines</a:t>
            </a:r>
            <a:r>
              <a:rPr lang="fr-FR" sz="1800"/>
              <a:t>. Les âmes pécheresses crucifient le Christ. L</a:t>
            </a:r>
            <a:r>
              <a:rPr lang="ja-JP" altLang="fr-FR" sz="1800">
                <a:latin typeface="Arial"/>
              </a:rPr>
              <a:t>’</a:t>
            </a:r>
            <a:r>
              <a:rPr lang="fr-FR" sz="1800"/>
              <a:t>homme-Dieu se laisse faire. Toujours gentilles, les âmes lui proposent diverses boissons qu</a:t>
            </a:r>
            <a:r>
              <a:rPr lang="fr-FR" sz="1800">
                <a:latin typeface="Arial"/>
              </a:rPr>
              <a:t>’</a:t>
            </a:r>
            <a:r>
              <a:rPr lang="fr-FR" sz="1800"/>
              <a:t>il ne semble pas boire. Son désir est ailleurs.</a:t>
            </a:r>
          </a:p>
        </p:txBody>
      </p:sp>
      <p:pic>
        <p:nvPicPr>
          <p:cNvPr id="7" name="Image 6" descr="Une image contenant art, peinture, Arts visuels, Art moderne&#10;&#10;Description générée automatiquement">
            <a:extLst>
              <a:ext uri="{FF2B5EF4-FFF2-40B4-BE49-F238E27FC236}">
                <a16:creationId xmlns:a16="http://schemas.microsoft.com/office/drawing/2014/main" id="{1C505377-EC86-2A40-3A8D-E4D8B0802429}"/>
              </a:ext>
            </a:extLst>
          </p:cNvPr>
          <p:cNvPicPr>
            <a:picLocks noChangeAspect="1"/>
          </p:cNvPicPr>
          <p:nvPr/>
        </p:nvPicPr>
        <p:blipFill>
          <a:blip r:embed="rId2"/>
          <a:stretch>
            <a:fillRect/>
          </a:stretch>
        </p:blipFill>
        <p:spPr>
          <a:xfrm>
            <a:off x="6448382" y="1539632"/>
            <a:ext cx="2523744" cy="2194560"/>
          </a:xfrm>
          <a:prstGeom prst="rect">
            <a:avLst/>
          </a:prstGeom>
        </p:spPr>
      </p:pic>
      <p:pic>
        <p:nvPicPr>
          <p:cNvPr id="11" name="Image 10" descr="Une image contenant art, peinture, dessin, Arts visuels&#10;&#10;Description générée automatiquement">
            <a:extLst>
              <a:ext uri="{FF2B5EF4-FFF2-40B4-BE49-F238E27FC236}">
                <a16:creationId xmlns:a16="http://schemas.microsoft.com/office/drawing/2014/main" id="{94C674E2-ED49-B9CA-8C8F-BECFE361F147}"/>
              </a:ext>
            </a:extLst>
          </p:cNvPr>
          <p:cNvPicPr>
            <a:picLocks noChangeAspect="1"/>
          </p:cNvPicPr>
          <p:nvPr/>
        </p:nvPicPr>
        <p:blipFill>
          <a:blip r:embed="rId3"/>
          <a:stretch>
            <a:fillRect/>
          </a:stretch>
        </p:blipFill>
        <p:spPr>
          <a:xfrm>
            <a:off x="6534964" y="3933056"/>
            <a:ext cx="2436876" cy="2176272"/>
          </a:xfrm>
          <a:prstGeom prst="rect">
            <a:avLst/>
          </a:prstGeom>
        </p:spPr>
      </p:pic>
    </p:spTree>
    <p:extLst>
      <p:ext uri="{BB962C8B-B14F-4D97-AF65-F5344CB8AC3E}">
        <p14:creationId xmlns:p14="http://schemas.microsoft.com/office/powerpoint/2010/main" val="3386836583"/>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fr-FR"/>
              <a:t>Lecture…</a:t>
            </a:r>
          </a:p>
        </p:txBody>
      </p:sp>
      <p:sp>
        <p:nvSpPr>
          <p:cNvPr id="8195" name="Rectangle 3"/>
          <p:cNvSpPr>
            <a:spLocks noGrp="1" noChangeArrowheads="1"/>
          </p:cNvSpPr>
          <p:nvPr>
            <p:ph type="body" sz="half" idx="1"/>
          </p:nvPr>
        </p:nvSpPr>
        <p:spPr>
          <a:xfrm>
            <a:off x="685800" y="1844824"/>
            <a:ext cx="5614392" cy="4608364"/>
          </a:xfrm>
        </p:spPr>
        <p:txBody>
          <a:bodyPr>
            <a:normAutofit/>
          </a:bodyPr>
          <a:lstStyle/>
          <a:p>
            <a:pPr marL="533400" indent="-533400">
              <a:lnSpc>
                <a:spcPct val="80000"/>
              </a:lnSpc>
            </a:pPr>
            <a:r>
              <a:rPr lang="fr-FR" sz="1800" dirty="0"/>
              <a:t>Un berger solitaire garde des porcs au pied d</a:t>
            </a:r>
            <a:r>
              <a:rPr lang="fr-FR" sz="1800" dirty="0">
                <a:latin typeface="Arial"/>
              </a:rPr>
              <a:t>’</a:t>
            </a:r>
            <a:r>
              <a:rPr lang="fr-FR" sz="1800" dirty="0"/>
              <a:t>une colline où trois arbres se dressent. Le troupeau se compose de 7 cochons, autant que de jours de la semaine. L</a:t>
            </a:r>
            <a:r>
              <a:rPr lang="fr-FR" sz="1800" dirty="0">
                <a:latin typeface="Arial"/>
              </a:rPr>
              <a:t>’</a:t>
            </a:r>
            <a:r>
              <a:rPr lang="fr-FR" sz="1800" dirty="0"/>
              <a:t>un des cochons a visage humain. C</a:t>
            </a:r>
            <a:r>
              <a:rPr lang="fr-FR" sz="1800" dirty="0">
                <a:latin typeface="Arial"/>
              </a:rPr>
              <a:t>’</a:t>
            </a:r>
            <a:r>
              <a:rPr lang="fr-FR" sz="1800" dirty="0"/>
              <a:t>est l</a:t>
            </a:r>
            <a:r>
              <a:rPr lang="fr-FR" sz="1800" dirty="0">
                <a:latin typeface="Arial"/>
              </a:rPr>
              <a:t>’</a:t>
            </a:r>
            <a:r>
              <a:rPr lang="fr-FR" sz="1800" dirty="0"/>
              <a:t>image de l</a:t>
            </a:r>
            <a:r>
              <a:rPr lang="fr-FR" sz="1800" dirty="0">
                <a:latin typeface="Arial"/>
              </a:rPr>
              <a:t>’</a:t>
            </a:r>
            <a:r>
              <a:rPr lang="fr-FR" sz="1800" dirty="0"/>
              <a:t>existence humaine qui se déroule de jour en jour, semblable à elle-même : vanité des vanités ! La légende de cette scène est étrange : c</a:t>
            </a:r>
            <a:r>
              <a:rPr lang="fr-FR" sz="1800" dirty="0">
                <a:latin typeface="Arial"/>
              </a:rPr>
              <a:t>’</a:t>
            </a:r>
            <a:r>
              <a:rPr lang="fr-FR" sz="1800" dirty="0"/>
              <a:t>est </a:t>
            </a:r>
            <a:r>
              <a:rPr lang="fr-FR" sz="1800" u="sng" dirty="0"/>
              <a:t>le frère du Fils prodigue</a:t>
            </a:r>
            <a:r>
              <a:rPr lang="fr-FR" sz="1800" dirty="0"/>
              <a:t> qui garde les cochons ! Qui est ce frère ? Si le Fils prodigue est le Christ, ne serions-nous pas alors ses frères en humanité ? Nous garderions nos cochons de chaque jour sur fond de Golgotha. Nos cochons ?</a:t>
            </a:r>
          </a:p>
          <a:p>
            <a:pPr marL="533400" indent="-533400">
              <a:lnSpc>
                <a:spcPct val="80000"/>
              </a:lnSpc>
            </a:pPr>
            <a:r>
              <a:rPr lang="fr-FR" sz="1800" dirty="0"/>
              <a:t>Le Fils, nu, en tenue de Passion, et la corde au cou, est entraîné au supplice par trois démons. On assiste à la crucifixion du Fils. La scène est désolée, le sol désertique et trois arbres squelettiques se dressent au fond du tableau. C</a:t>
            </a:r>
            <a:r>
              <a:rPr lang="fr-FR" sz="1800" dirty="0">
                <a:latin typeface="Arial"/>
              </a:rPr>
              <a:t>’</a:t>
            </a:r>
            <a:r>
              <a:rPr lang="fr-FR" sz="1800" dirty="0"/>
              <a:t>est bien le Golgotha. Telle semble être la conséquence de notre péché : la mise en Croix du Prodigue d</a:t>
            </a:r>
            <a:r>
              <a:rPr lang="fr-FR" sz="1800" dirty="0">
                <a:latin typeface="Arial"/>
              </a:rPr>
              <a:t>’</a:t>
            </a:r>
            <a:r>
              <a:rPr lang="fr-FR" sz="1800" dirty="0"/>
              <a:t>amour.</a:t>
            </a:r>
          </a:p>
        </p:txBody>
      </p:sp>
      <p:pic>
        <p:nvPicPr>
          <p:cNvPr id="5" name="Image 4" descr="Une image contenant peinture, art, dessin, Art moderne&#10;&#10;Description générée automatiquement">
            <a:extLst>
              <a:ext uri="{FF2B5EF4-FFF2-40B4-BE49-F238E27FC236}">
                <a16:creationId xmlns:a16="http://schemas.microsoft.com/office/drawing/2014/main" id="{617CF099-0ED9-5382-27CA-5DCB39FB9DF7}"/>
              </a:ext>
            </a:extLst>
          </p:cNvPr>
          <p:cNvPicPr>
            <a:picLocks noChangeAspect="1"/>
          </p:cNvPicPr>
          <p:nvPr/>
        </p:nvPicPr>
        <p:blipFill>
          <a:blip r:embed="rId2"/>
          <a:stretch>
            <a:fillRect/>
          </a:stretch>
        </p:blipFill>
        <p:spPr>
          <a:xfrm>
            <a:off x="6394138" y="1052736"/>
            <a:ext cx="2382012" cy="2107692"/>
          </a:xfrm>
          <a:prstGeom prst="rect">
            <a:avLst/>
          </a:prstGeom>
        </p:spPr>
      </p:pic>
      <p:pic>
        <p:nvPicPr>
          <p:cNvPr id="11" name="Image 10" descr="Une image contenant art, peinture, dessin, Arts visuels&#10;&#10;Description générée automatiquement">
            <a:extLst>
              <a:ext uri="{FF2B5EF4-FFF2-40B4-BE49-F238E27FC236}">
                <a16:creationId xmlns:a16="http://schemas.microsoft.com/office/drawing/2014/main" id="{83019AF6-9979-73AE-B130-9958DFE2D5C3}"/>
              </a:ext>
            </a:extLst>
          </p:cNvPr>
          <p:cNvPicPr>
            <a:picLocks noChangeAspect="1"/>
          </p:cNvPicPr>
          <p:nvPr/>
        </p:nvPicPr>
        <p:blipFill>
          <a:blip r:embed="rId3"/>
          <a:stretch>
            <a:fillRect/>
          </a:stretch>
        </p:blipFill>
        <p:spPr>
          <a:xfrm>
            <a:off x="6414712" y="3597323"/>
            <a:ext cx="2340864" cy="2176272"/>
          </a:xfrm>
          <a:prstGeom prst="rect">
            <a:avLst/>
          </a:prstGeom>
        </p:spPr>
      </p:pic>
    </p:spTree>
    <p:extLst>
      <p:ext uri="{BB962C8B-B14F-4D97-AF65-F5344CB8AC3E}">
        <p14:creationId xmlns:p14="http://schemas.microsoft.com/office/powerpoint/2010/main" val="319410232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fr-FR"/>
              <a:t>Lecture…</a:t>
            </a:r>
          </a:p>
        </p:txBody>
      </p:sp>
      <p:sp>
        <p:nvSpPr>
          <p:cNvPr id="9219" name="Rectangle 3"/>
          <p:cNvSpPr>
            <a:spLocks noGrp="1" noChangeArrowheads="1"/>
          </p:cNvSpPr>
          <p:nvPr>
            <p:ph type="body" sz="half" idx="1"/>
          </p:nvPr>
        </p:nvSpPr>
        <p:spPr>
          <a:xfrm>
            <a:off x="372644" y="1707059"/>
            <a:ext cx="5614392" cy="4114800"/>
          </a:xfrm>
        </p:spPr>
        <p:txBody>
          <a:bodyPr>
            <a:noAutofit/>
          </a:bodyPr>
          <a:lstStyle/>
          <a:p>
            <a:pPr marL="533400" indent="-533400">
              <a:lnSpc>
                <a:spcPct val="80000"/>
              </a:lnSpc>
            </a:pPr>
            <a:r>
              <a:rPr lang="fr-FR" sz="2000" dirty="0"/>
              <a:t>Puis c</a:t>
            </a:r>
            <a:r>
              <a:rPr lang="fr-FR" sz="2000" dirty="0">
                <a:latin typeface="Arial"/>
              </a:rPr>
              <a:t>’</a:t>
            </a:r>
            <a:r>
              <a:rPr lang="fr-FR" sz="2000" dirty="0"/>
              <a:t>est le sacrifice du </a:t>
            </a:r>
            <a:r>
              <a:rPr lang="fr-FR" sz="2000" u="sng" dirty="0"/>
              <a:t>veau gras</a:t>
            </a:r>
            <a:r>
              <a:rPr lang="fr-FR" sz="2000" dirty="0"/>
              <a:t> sur la colline entre deux arbres. Nous assistons à la mise à mort de l</a:t>
            </a:r>
            <a:r>
              <a:rPr lang="fr-FR" sz="2000" dirty="0">
                <a:latin typeface="Arial"/>
              </a:rPr>
              <a:t>’</a:t>
            </a:r>
            <a:r>
              <a:rPr lang="fr-FR" sz="2000" dirty="0"/>
              <a:t>Hostie. Le supplicié n</a:t>
            </a:r>
            <a:r>
              <a:rPr lang="fr-FR" sz="2000" dirty="0">
                <a:latin typeface="Arial"/>
              </a:rPr>
              <a:t>’</a:t>
            </a:r>
            <a:r>
              <a:rPr lang="fr-FR" sz="2000" dirty="0"/>
              <a:t>a plus visage d</a:t>
            </a:r>
            <a:r>
              <a:rPr lang="fr-FR" sz="2000" dirty="0">
                <a:latin typeface="Arial"/>
              </a:rPr>
              <a:t>’</a:t>
            </a:r>
            <a:r>
              <a:rPr lang="fr-FR" sz="2000" dirty="0"/>
              <a:t>homme, il change d</a:t>
            </a:r>
            <a:r>
              <a:rPr lang="fr-FR" sz="2000" dirty="0">
                <a:latin typeface="Arial"/>
              </a:rPr>
              <a:t>’</a:t>
            </a:r>
            <a:r>
              <a:rPr lang="fr-FR" sz="2000" dirty="0"/>
              <a:t>apparence et devient </a:t>
            </a:r>
            <a:r>
              <a:rPr lang="ja-JP" altLang="fr-FR" sz="2000" dirty="0">
                <a:latin typeface="Arial"/>
              </a:rPr>
              <a:t>‘</a:t>
            </a:r>
            <a:r>
              <a:rPr lang="fr-FR" sz="2000" dirty="0"/>
              <a:t>veau gras</a:t>
            </a:r>
            <a:r>
              <a:rPr lang="ja-JP" altLang="fr-FR" sz="2000" dirty="0">
                <a:latin typeface="Arial"/>
              </a:rPr>
              <a:t>’</a:t>
            </a:r>
            <a:r>
              <a:rPr lang="fr-FR" sz="2000" dirty="0"/>
              <a:t>, </a:t>
            </a:r>
            <a:r>
              <a:rPr lang="fr-FR" sz="2000" u="sng" dirty="0"/>
              <a:t>nourriture eucharistique</a:t>
            </a:r>
            <a:r>
              <a:rPr lang="fr-FR" sz="2000" dirty="0"/>
              <a:t>. Le sang rouge du veau (couleur d</a:t>
            </a:r>
            <a:r>
              <a:rPr lang="fr-FR" sz="2000" dirty="0">
                <a:latin typeface="Arial"/>
              </a:rPr>
              <a:t>’</a:t>
            </a:r>
            <a:r>
              <a:rPr lang="fr-FR" sz="2000" dirty="0"/>
              <a:t>or, mais qui n</a:t>
            </a:r>
            <a:r>
              <a:rPr lang="fr-FR" sz="2000" dirty="0">
                <a:latin typeface="Arial"/>
              </a:rPr>
              <a:t>’</a:t>
            </a:r>
            <a:r>
              <a:rPr lang="fr-FR" sz="2000" dirty="0"/>
              <a:t>est pas le veau d</a:t>
            </a:r>
            <a:r>
              <a:rPr lang="fr-FR" sz="2000" dirty="0">
                <a:latin typeface="Arial"/>
              </a:rPr>
              <a:t>’</a:t>
            </a:r>
            <a:r>
              <a:rPr lang="fr-FR" sz="2000" dirty="0"/>
              <a:t>or de l</a:t>
            </a:r>
            <a:r>
              <a:rPr lang="fr-FR" sz="2000" dirty="0">
                <a:latin typeface="Arial"/>
              </a:rPr>
              <a:t>’</a:t>
            </a:r>
            <a:r>
              <a:rPr lang="fr-FR" sz="2000" dirty="0"/>
              <a:t>Exode) recouvre une bonne partie de l</a:t>
            </a:r>
            <a:r>
              <a:rPr lang="fr-FR" sz="2000" dirty="0">
                <a:latin typeface="Arial"/>
              </a:rPr>
              <a:t>’</a:t>
            </a:r>
            <a:r>
              <a:rPr lang="fr-FR" sz="2000" dirty="0"/>
              <a:t>herbe verte. Un serviteur se dirige, avec la robe de pourpre vers la scène suivante.</a:t>
            </a:r>
          </a:p>
          <a:p>
            <a:pPr marL="533400" indent="-533400">
              <a:lnSpc>
                <a:spcPct val="80000"/>
              </a:lnSpc>
            </a:pPr>
            <a:r>
              <a:rPr lang="fr-FR" sz="2000" dirty="0"/>
              <a:t>Le père sort de la ville, une cité chrétienne marquée de la croix, enjambe un bras de mer, et pose son pied gauche sur la terre. Il </a:t>
            </a:r>
            <a:r>
              <a:rPr lang="fr-FR" sz="2000" u="sng" dirty="0"/>
              <a:t>embrasse</a:t>
            </a:r>
            <a:r>
              <a:rPr lang="fr-FR" sz="2000" dirty="0"/>
              <a:t> son Fils dénudé qui revient du sacrifice. En arrière plan, on voit le serviteur qui tend au Fils son habit de pourpre, la robe royale, la </a:t>
            </a:r>
            <a:r>
              <a:rPr lang="ja-JP" altLang="fr-FR" sz="2000" dirty="0">
                <a:latin typeface="Arial"/>
              </a:rPr>
              <a:t>‘</a:t>
            </a:r>
            <a:r>
              <a:rPr lang="fr-FR" sz="2000" dirty="0"/>
              <a:t>première robe</a:t>
            </a:r>
            <a:r>
              <a:rPr lang="ja-JP" altLang="fr-FR" sz="2000" dirty="0">
                <a:latin typeface="Arial"/>
              </a:rPr>
              <a:t>’</a:t>
            </a:r>
            <a:r>
              <a:rPr lang="fr-FR" sz="2000" dirty="0"/>
              <a:t>, la victoire sur le péché et sur la mort.</a:t>
            </a:r>
          </a:p>
        </p:txBody>
      </p:sp>
      <p:pic>
        <p:nvPicPr>
          <p:cNvPr id="7" name="Image 6" descr="Une image contenant art, peinture, dessin, Arts visuels&#10;&#10;Description générée automatiquement">
            <a:extLst>
              <a:ext uri="{FF2B5EF4-FFF2-40B4-BE49-F238E27FC236}">
                <a16:creationId xmlns:a16="http://schemas.microsoft.com/office/drawing/2014/main" id="{F9F2BC1E-1EBD-0225-CE7C-3391DE8FFCAB}"/>
              </a:ext>
            </a:extLst>
          </p:cNvPr>
          <p:cNvPicPr>
            <a:picLocks noChangeAspect="1"/>
          </p:cNvPicPr>
          <p:nvPr/>
        </p:nvPicPr>
        <p:blipFill>
          <a:blip r:embed="rId2"/>
          <a:stretch>
            <a:fillRect/>
          </a:stretch>
        </p:blipFill>
        <p:spPr>
          <a:xfrm>
            <a:off x="6444208" y="1547039"/>
            <a:ext cx="2327148" cy="2217420"/>
          </a:xfrm>
          <a:prstGeom prst="rect">
            <a:avLst/>
          </a:prstGeom>
        </p:spPr>
      </p:pic>
      <p:pic>
        <p:nvPicPr>
          <p:cNvPr id="11" name="Image 10" descr="Une image contenant art, peinture, dessin, Arts visuels&#10;&#10;Description générée automatiquement">
            <a:extLst>
              <a:ext uri="{FF2B5EF4-FFF2-40B4-BE49-F238E27FC236}">
                <a16:creationId xmlns:a16="http://schemas.microsoft.com/office/drawing/2014/main" id="{B2E86449-1AB9-BFB5-1DA4-7CB6814BFC4D}"/>
              </a:ext>
            </a:extLst>
          </p:cNvPr>
          <p:cNvPicPr>
            <a:picLocks noChangeAspect="1"/>
          </p:cNvPicPr>
          <p:nvPr/>
        </p:nvPicPr>
        <p:blipFill>
          <a:blip r:embed="rId3"/>
          <a:stretch>
            <a:fillRect/>
          </a:stretch>
        </p:blipFill>
        <p:spPr>
          <a:xfrm>
            <a:off x="6444208" y="4005064"/>
            <a:ext cx="2414016" cy="2308860"/>
          </a:xfrm>
          <a:prstGeom prst="rect">
            <a:avLst/>
          </a:prstGeom>
        </p:spPr>
      </p:pic>
    </p:spTree>
    <p:extLst>
      <p:ext uri="{BB962C8B-B14F-4D97-AF65-F5344CB8AC3E}">
        <p14:creationId xmlns:p14="http://schemas.microsoft.com/office/powerpoint/2010/main" val="220424645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11560" y="107409"/>
            <a:ext cx="7772400" cy="1143000"/>
          </a:xfrm>
        </p:spPr>
        <p:txBody>
          <a:bodyPr/>
          <a:lstStyle/>
          <a:p>
            <a:r>
              <a:rPr lang="fr-FR" dirty="0"/>
              <a:t>Lecture…</a:t>
            </a:r>
          </a:p>
        </p:txBody>
      </p:sp>
      <p:sp>
        <p:nvSpPr>
          <p:cNvPr id="10243" name="Rectangle 3"/>
          <p:cNvSpPr>
            <a:spLocks noGrp="1" noChangeArrowheads="1"/>
          </p:cNvSpPr>
          <p:nvPr>
            <p:ph type="body" sz="half" idx="1"/>
          </p:nvPr>
        </p:nvSpPr>
        <p:spPr>
          <a:xfrm>
            <a:off x="10534" y="1412776"/>
            <a:ext cx="6193383" cy="4475162"/>
          </a:xfrm>
        </p:spPr>
        <p:txBody>
          <a:bodyPr>
            <a:normAutofit lnSpcReduction="10000"/>
          </a:bodyPr>
          <a:lstStyle/>
          <a:p>
            <a:pPr marL="533400" indent="-533400">
              <a:lnSpc>
                <a:spcPct val="80000"/>
              </a:lnSpc>
            </a:pPr>
            <a:r>
              <a:rPr lang="fr-FR" sz="1600" dirty="0"/>
              <a:t>La scène intitulée « </a:t>
            </a:r>
            <a:r>
              <a:rPr lang="fr-FR" sz="1600" u="sng" dirty="0"/>
              <a:t>portier</a:t>
            </a:r>
            <a:r>
              <a:rPr lang="fr-FR" sz="1600" dirty="0"/>
              <a:t> » montre trois personnages : deux discutent. Ces deux hommes sont le frère du fils prodigue et le serviteur qu</a:t>
            </a:r>
            <a:r>
              <a:rPr lang="fr-FR" sz="1600" dirty="0">
                <a:latin typeface="Arial"/>
              </a:rPr>
              <a:t>’</a:t>
            </a:r>
            <a:r>
              <a:rPr lang="fr-FR" sz="1600" dirty="0"/>
              <a:t>il a interpellé. Le troisième homme, en costume de serviteur et de </a:t>
            </a:r>
            <a:r>
              <a:rPr lang="fr-FR" sz="1600" u="sng" dirty="0"/>
              <a:t>serviteur divin</a:t>
            </a:r>
            <a:r>
              <a:rPr lang="fr-FR" sz="1600" dirty="0"/>
              <a:t> (la robe courte est couleur d</a:t>
            </a:r>
            <a:r>
              <a:rPr lang="fr-FR" sz="1600" dirty="0">
                <a:latin typeface="Arial"/>
              </a:rPr>
              <a:t>’</a:t>
            </a:r>
            <a:r>
              <a:rPr lang="fr-FR" sz="1600" dirty="0"/>
              <a:t>or), passe silencieusement devant les deux autres. Le Serviteur céleste – le Fils ressuscité - porte deux cruches à la table voisine qu</a:t>
            </a:r>
            <a:r>
              <a:rPr lang="fr-FR" sz="1600" dirty="0">
                <a:latin typeface="Arial"/>
              </a:rPr>
              <a:t>’</a:t>
            </a:r>
            <a:r>
              <a:rPr lang="fr-FR" sz="1600" dirty="0"/>
              <a:t>il approvisionne de sa boisson vivifiante. Apparemment, c</a:t>
            </a:r>
            <a:r>
              <a:rPr lang="fr-FR" sz="1600" dirty="0">
                <a:latin typeface="Arial"/>
              </a:rPr>
              <a:t>’</a:t>
            </a:r>
            <a:r>
              <a:rPr lang="fr-FR" sz="1600" dirty="0"/>
              <a:t>est lui, le portier, c</a:t>
            </a:r>
            <a:r>
              <a:rPr lang="fr-FR" sz="1600" dirty="0">
                <a:latin typeface="Arial"/>
              </a:rPr>
              <a:t>’</a:t>
            </a:r>
            <a:r>
              <a:rPr lang="fr-FR" sz="1600" dirty="0"/>
              <a:t>est lui qui nous fait entrer dans l</a:t>
            </a:r>
            <a:r>
              <a:rPr lang="fr-FR" sz="1600" dirty="0">
                <a:latin typeface="Arial"/>
              </a:rPr>
              <a:t>’</a:t>
            </a:r>
            <a:r>
              <a:rPr lang="fr-FR" sz="1600" dirty="0"/>
              <a:t>Eucharistie, en se faisant le serviteur de la grâce.</a:t>
            </a:r>
          </a:p>
          <a:p>
            <a:pPr marL="533400" indent="-533400">
              <a:lnSpc>
                <a:spcPct val="80000"/>
              </a:lnSpc>
            </a:pPr>
            <a:endParaRPr lang="fr-FR" sz="1600" dirty="0"/>
          </a:p>
          <a:p>
            <a:pPr marL="533400" indent="-533400">
              <a:lnSpc>
                <a:spcPct val="80000"/>
              </a:lnSpc>
            </a:pPr>
            <a:r>
              <a:rPr lang="fr-FR" sz="1600" dirty="0"/>
              <a:t>Puis c</a:t>
            </a:r>
            <a:r>
              <a:rPr lang="fr-FR" sz="1600" dirty="0">
                <a:latin typeface="Arial"/>
              </a:rPr>
              <a:t>’</a:t>
            </a:r>
            <a:r>
              <a:rPr lang="fr-FR" sz="1600" dirty="0"/>
              <a:t>est la Cène présidée par le Père. L</a:t>
            </a:r>
            <a:r>
              <a:rPr lang="fr-FR" sz="1600" dirty="0">
                <a:latin typeface="Arial"/>
              </a:rPr>
              <a:t>’</a:t>
            </a:r>
            <a:r>
              <a:rPr lang="fr-FR" sz="1600" dirty="0"/>
              <a:t>ambiance est joyeuse et musicale, deux musiciens jouent de leurs instruments en bout de table. Sur la table - sur l</a:t>
            </a:r>
            <a:r>
              <a:rPr lang="fr-FR" sz="1600" dirty="0">
                <a:latin typeface="Arial"/>
              </a:rPr>
              <a:t>’</a:t>
            </a:r>
            <a:r>
              <a:rPr lang="fr-FR" sz="1600" dirty="0"/>
              <a:t>autel - il y a profusion d</a:t>
            </a:r>
            <a:r>
              <a:rPr lang="fr-FR" sz="1600" dirty="0">
                <a:latin typeface="Arial"/>
              </a:rPr>
              <a:t>’</a:t>
            </a:r>
            <a:r>
              <a:rPr lang="fr-FR" sz="1600" dirty="0"/>
              <a:t>hosties… </a:t>
            </a:r>
            <a:r>
              <a:rPr lang="fr-FR" sz="1600" i="1" dirty="0"/>
              <a:t>« Soyez une hostie vivante sainte agréable à Dieu »</a:t>
            </a:r>
            <a:r>
              <a:rPr lang="fr-FR" sz="1600" dirty="0"/>
              <a:t> (</a:t>
            </a:r>
            <a:r>
              <a:rPr lang="fr-FR" sz="1600" dirty="0" err="1"/>
              <a:t>Rm</a:t>
            </a:r>
            <a:r>
              <a:rPr lang="fr-FR" sz="1600" dirty="0"/>
              <a:t> 12,1). Le Père met l</a:t>
            </a:r>
            <a:r>
              <a:rPr lang="fr-FR" sz="1600" dirty="0">
                <a:latin typeface="Arial"/>
              </a:rPr>
              <a:t>’</a:t>
            </a:r>
            <a:r>
              <a:rPr lang="fr-FR" sz="1600" dirty="0"/>
              <a:t>anneau (l</a:t>
            </a:r>
            <a:r>
              <a:rPr lang="ja-JP" altLang="fr-FR" sz="1600" dirty="0">
                <a:latin typeface="Arial"/>
              </a:rPr>
              <a:t>’</a:t>
            </a:r>
            <a:r>
              <a:rPr lang="fr-FR" sz="1600" dirty="0"/>
              <a:t>Alliance) au doigt du fils pendant l</a:t>
            </a:r>
            <a:r>
              <a:rPr lang="ja-JP" altLang="fr-FR" sz="1600" dirty="0">
                <a:latin typeface="Arial"/>
              </a:rPr>
              <a:t>’</a:t>
            </a:r>
            <a:r>
              <a:rPr lang="fr-FR" sz="1600" dirty="0"/>
              <a:t>Eucharistie, le sacrement de la </a:t>
            </a:r>
            <a:r>
              <a:rPr lang="ja-JP" altLang="fr-FR" sz="1600" dirty="0">
                <a:latin typeface="Arial"/>
              </a:rPr>
              <a:t>‘</a:t>
            </a:r>
            <a:r>
              <a:rPr lang="fr-FR" sz="1600" dirty="0"/>
              <a:t>Nouvelle Alliance</a:t>
            </a:r>
            <a:r>
              <a:rPr lang="ja-JP" altLang="fr-FR" sz="1600" dirty="0">
                <a:latin typeface="Arial"/>
              </a:rPr>
              <a:t>’</a:t>
            </a:r>
            <a:r>
              <a:rPr lang="fr-FR" sz="1600" dirty="0"/>
              <a:t>. Quel est ce fils qui reçoit ainsi la bague ? Certainement, celui qui participe au repas du Seigneur, le frère du Fils prodigue. C</a:t>
            </a:r>
            <a:r>
              <a:rPr lang="fr-FR" sz="1600" dirty="0">
                <a:latin typeface="Arial"/>
              </a:rPr>
              <a:t>’</a:t>
            </a:r>
            <a:r>
              <a:rPr lang="fr-FR" sz="1600" dirty="0"/>
              <a:t>est lui qui s</a:t>
            </a:r>
            <a:r>
              <a:rPr lang="fr-FR" sz="1600" dirty="0">
                <a:latin typeface="Arial"/>
              </a:rPr>
              <a:t>’</a:t>
            </a:r>
            <a:r>
              <a:rPr lang="fr-FR" sz="1600" dirty="0"/>
              <a:t>est renseigné auprès d</a:t>
            </a:r>
            <a:r>
              <a:rPr lang="fr-FR" sz="1600" dirty="0">
                <a:latin typeface="Arial"/>
              </a:rPr>
              <a:t>’</a:t>
            </a:r>
            <a:r>
              <a:rPr lang="fr-FR" sz="1600" dirty="0"/>
              <a:t>un </a:t>
            </a:r>
            <a:r>
              <a:rPr lang="ja-JP" altLang="fr-FR" sz="1600" dirty="0">
                <a:latin typeface="Arial"/>
              </a:rPr>
              <a:t>‘</a:t>
            </a:r>
            <a:r>
              <a:rPr lang="fr-FR" sz="1600" dirty="0"/>
              <a:t>enfant-serviteur</a:t>
            </a:r>
            <a:r>
              <a:rPr lang="ja-JP" altLang="fr-FR" sz="1600" dirty="0">
                <a:latin typeface="Arial"/>
              </a:rPr>
              <a:t>’</a:t>
            </a:r>
            <a:r>
              <a:rPr lang="fr-FR" sz="1600" dirty="0"/>
              <a:t> sur l</a:t>
            </a:r>
            <a:r>
              <a:rPr lang="fr-FR" sz="1600" dirty="0">
                <a:latin typeface="Arial"/>
              </a:rPr>
              <a:t>’</a:t>
            </a:r>
            <a:r>
              <a:rPr lang="fr-FR" sz="1600" dirty="0"/>
              <a:t>histoire du Fils prodigue d</a:t>
            </a:r>
            <a:r>
              <a:rPr lang="fr-FR" sz="1600" dirty="0">
                <a:latin typeface="Arial"/>
              </a:rPr>
              <a:t>’</a:t>
            </a:r>
            <a:r>
              <a:rPr lang="fr-FR" sz="1600" dirty="0"/>
              <a:t>amour et qui a reçu une invitation au repas de l</a:t>
            </a:r>
            <a:r>
              <a:rPr lang="fr-FR" sz="1600" dirty="0">
                <a:latin typeface="Arial"/>
              </a:rPr>
              <a:t>’</a:t>
            </a:r>
            <a:r>
              <a:rPr lang="fr-FR" sz="1600" dirty="0"/>
              <a:t>Alliance. Nous, les frères du Fils prodigue, sommes marquée par le sceau de la bague, nous recevons l</a:t>
            </a:r>
            <a:r>
              <a:rPr lang="fr-FR" sz="1600" dirty="0">
                <a:latin typeface="Arial"/>
              </a:rPr>
              <a:t>’</a:t>
            </a:r>
            <a:r>
              <a:rPr lang="fr-FR" sz="1600" dirty="0"/>
              <a:t>Esprit d</a:t>
            </a:r>
            <a:r>
              <a:rPr lang="ja-JP" altLang="fr-FR" sz="1600" dirty="0">
                <a:latin typeface="Arial"/>
              </a:rPr>
              <a:t>’</a:t>
            </a:r>
            <a:r>
              <a:rPr lang="fr-FR" sz="1600" dirty="0"/>
              <a:t>amour.</a:t>
            </a:r>
          </a:p>
        </p:txBody>
      </p:sp>
      <p:pic>
        <p:nvPicPr>
          <p:cNvPr id="9" name="Image 8" descr="Une image contenant art, peinture, dessin, Arts visuels&#10;&#10;Description générée automatiquement">
            <a:extLst>
              <a:ext uri="{FF2B5EF4-FFF2-40B4-BE49-F238E27FC236}">
                <a16:creationId xmlns:a16="http://schemas.microsoft.com/office/drawing/2014/main" id="{4270AD9E-3EA9-2796-61E3-983204CD4379}"/>
              </a:ext>
            </a:extLst>
          </p:cNvPr>
          <p:cNvPicPr>
            <a:picLocks noChangeAspect="1"/>
          </p:cNvPicPr>
          <p:nvPr/>
        </p:nvPicPr>
        <p:blipFill>
          <a:blip r:embed="rId2"/>
          <a:stretch>
            <a:fillRect/>
          </a:stretch>
        </p:blipFill>
        <p:spPr>
          <a:xfrm>
            <a:off x="6433531" y="620688"/>
            <a:ext cx="2377440" cy="2226564"/>
          </a:xfrm>
          <a:prstGeom prst="rect">
            <a:avLst/>
          </a:prstGeom>
        </p:spPr>
      </p:pic>
      <p:pic>
        <p:nvPicPr>
          <p:cNvPr id="13" name="Image 12" descr="Une image contenant peinture, art, dessin, dessin humoristique&#10;&#10;Description générée automatiquement">
            <a:extLst>
              <a:ext uri="{FF2B5EF4-FFF2-40B4-BE49-F238E27FC236}">
                <a16:creationId xmlns:a16="http://schemas.microsoft.com/office/drawing/2014/main" id="{18067B64-8480-55E6-562F-9ED9554812D0}"/>
              </a:ext>
            </a:extLst>
          </p:cNvPr>
          <p:cNvPicPr>
            <a:picLocks noChangeAspect="1"/>
          </p:cNvPicPr>
          <p:nvPr/>
        </p:nvPicPr>
        <p:blipFill>
          <a:blip r:embed="rId3"/>
          <a:stretch>
            <a:fillRect/>
          </a:stretch>
        </p:blipFill>
        <p:spPr>
          <a:xfrm>
            <a:off x="6456391" y="3327806"/>
            <a:ext cx="2331720" cy="2162556"/>
          </a:xfrm>
          <a:prstGeom prst="rect">
            <a:avLst/>
          </a:prstGeom>
        </p:spPr>
      </p:pic>
    </p:spTree>
    <p:extLst>
      <p:ext uri="{BB962C8B-B14F-4D97-AF65-F5344CB8AC3E}">
        <p14:creationId xmlns:p14="http://schemas.microsoft.com/office/powerpoint/2010/main" val="3168435951"/>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fr-FR"/>
              <a:t>Lecture…</a:t>
            </a:r>
          </a:p>
        </p:txBody>
      </p:sp>
      <p:sp>
        <p:nvSpPr>
          <p:cNvPr id="11267" name="Rectangle 3"/>
          <p:cNvSpPr>
            <a:spLocks noGrp="1" noChangeArrowheads="1"/>
          </p:cNvSpPr>
          <p:nvPr>
            <p:ph type="body" sz="half" idx="1"/>
          </p:nvPr>
        </p:nvSpPr>
        <p:spPr>
          <a:xfrm>
            <a:off x="306986" y="1617098"/>
            <a:ext cx="5758408" cy="4403725"/>
          </a:xfrm>
        </p:spPr>
        <p:txBody>
          <a:bodyPr>
            <a:noAutofit/>
          </a:bodyPr>
          <a:lstStyle/>
          <a:p>
            <a:pPr>
              <a:lnSpc>
                <a:spcPct val="80000"/>
              </a:lnSpc>
            </a:pPr>
            <a:r>
              <a:rPr lang="fr-FR" sz="1800" dirty="0"/>
              <a:t>Nous arrivons au sommet du vitrail. Le père parle </a:t>
            </a:r>
            <a:r>
              <a:rPr lang="fr-FR" sz="1800" u="sng" dirty="0"/>
              <a:t>du</a:t>
            </a:r>
            <a:r>
              <a:rPr lang="fr-FR" sz="1800" dirty="0"/>
              <a:t> fils. C</a:t>
            </a:r>
            <a:r>
              <a:rPr lang="fr-FR" sz="1800" dirty="0">
                <a:latin typeface="Arial"/>
              </a:rPr>
              <a:t>’</a:t>
            </a:r>
            <a:r>
              <a:rPr lang="fr-FR" sz="1800" dirty="0"/>
              <a:t>est le sujet de conversation. Mais de quel fils ? Le dessin nous le suggère, qui met en scène, sur une verte prairie à l</a:t>
            </a:r>
            <a:r>
              <a:rPr lang="fr-FR" sz="1800" dirty="0">
                <a:latin typeface="Arial"/>
              </a:rPr>
              <a:t>’</a:t>
            </a:r>
            <a:r>
              <a:rPr lang="fr-FR" sz="1800" dirty="0"/>
              <a:t>herbe épaisse, un </a:t>
            </a:r>
            <a:r>
              <a:rPr lang="ja-JP" altLang="fr-FR" sz="1800" dirty="0">
                <a:latin typeface="Arial"/>
              </a:rPr>
              <a:t>‘</a:t>
            </a:r>
            <a:r>
              <a:rPr lang="fr-FR" sz="1800" dirty="0"/>
              <a:t>bois</a:t>
            </a:r>
            <a:r>
              <a:rPr lang="ja-JP" altLang="fr-FR" sz="1800" dirty="0">
                <a:latin typeface="Arial"/>
              </a:rPr>
              <a:t>’</a:t>
            </a:r>
            <a:r>
              <a:rPr lang="fr-FR" sz="1800" dirty="0"/>
              <a:t> marron qui fleurit blanc. Comprenons : le Père parle de la Croix salvatrice du Prodigue qui fleurit </a:t>
            </a:r>
            <a:r>
              <a:rPr lang="ja-JP" altLang="fr-FR" sz="1800" dirty="0">
                <a:latin typeface="Arial"/>
              </a:rPr>
              <a:t>‘</a:t>
            </a:r>
            <a:r>
              <a:rPr lang="fr-FR" sz="1800" dirty="0"/>
              <a:t>ciel</a:t>
            </a:r>
            <a:r>
              <a:rPr lang="ja-JP" altLang="fr-FR" sz="1800" dirty="0">
                <a:latin typeface="Arial"/>
              </a:rPr>
              <a:t>’</a:t>
            </a:r>
            <a:r>
              <a:rPr lang="fr-FR" sz="1800" dirty="0"/>
              <a:t>. Quel est l</a:t>
            </a:r>
            <a:r>
              <a:rPr lang="ja-JP" altLang="fr-FR" sz="1800" dirty="0">
                <a:latin typeface="Arial"/>
              </a:rPr>
              <a:t>’</a:t>
            </a:r>
            <a:r>
              <a:rPr lang="fr-FR" sz="1800" dirty="0"/>
              <a:t>interlocuteur du Père ? Ce ne peut-être que celui qui est enseigné par Dieu de la réalité même de l</a:t>
            </a:r>
            <a:r>
              <a:rPr lang="fr-FR" sz="1800" dirty="0">
                <a:latin typeface="Arial"/>
              </a:rPr>
              <a:t>’</a:t>
            </a:r>
            <a:r>
              <a:rPr lang="fr-FR" sz="1800" dirty="0"/>
              <a:t>amour, le bénéficiaire de la </a:t>
            </a:r>
            <a:r>
              <a:rPr lang="ja-JP" altLang="fr-FR" sz="1800" dirty="0">
                <a:latin typeface="Arial"/>
              </a:rPr>
              <a:t>‘</a:t>
            </a:r>
            <a:r>
              <a:rPr lang="fr-FR" sz="1800" dirty="0"/>
              <a:t>substance</a:t>
            </a:r>
            <a:r>
              <a:rPr lang="ja-JP" altLang="fr-FR" sz="1800" dirty="0">
                <a:latin typeface="Arial"/>
              </a:rPr>
              <a:t>’</a:t>
            </a:r>
            <a:r>
              <a:rPr lang="fr-FR" sz="1800" dirty="0"/>
              <a:t> qui nous vient d</a:t>
            </a:r>
            <a:r>
              <a:rPr lang="fr-FR" sz="1800" dirty="0">
                <a:latin typeface="Arial"/>
              </a:rPr>
              <a:t>’</a:t>
            </a:r>
            <a:r>
              <a:rPr lang="fr-FR" sz="1800" dirty="0"/>
              <a:t>en haut, notre part d</a:t>
            </a:r>
            <a:r>
              <a:rPr lang="fr-FR" sz="1800" dirty="0">
                <a:latin typeface="Arial"/>
              </a:rPr>
              <a:t>’</a:t>
            </a:r>
            <a:r>
              <a:rPr lang="fr-FR" sz="1800" dirty="0"/>
              <a:t>héritage. Nous sommes donc cet interlocuteur, le partenaire d</a:t>
            </a:r>
            <a:r>
              <a:rPr lang="fr-FR" sz="1800" dirty="0">
                <a:latin typeface="Arial"/>
              </a:rPr>
              <a:t>’</a:t>
            </a:r>
            <a:r>
              <a:rPr lang="fr-FR" sz="1800" dirty="0"/>
              <a:t>une Alliance éternelle et indestructible. L</a:t>
            </a:r>
            <a:r>
              <a:rPr lang="fr-FR" sz="1800" dirty="0">
                <a:latin typeface="Arial"/>
              </a:rPr>
              <a:t>’</a:t>
            </a:r>
            <a:r>
              <a:rPr lang="fr-FR" sz="1800" dirty="0"/>
              <a:t>amour est plus fort que la mort, Dieu n</a:t>
            </a:r>
            <a:r>
              <a:rPr lang="fr-FR" sz="1800" dirty="0">
                <a:latin typeface="Arial"/>
              </a:rPr>
              <a:t>’</a:t>
            </a:r>
            <a:r>
              <a:rPr lang="fr-FR" sz="1800" dirty="0"/>
              <a:t>a jamais abandonné l</a:t>
            </a:r>
            <a:r>
              <a:rPr lang="fr-FR" sz="1800" dirty="0">
                <a:latin typeface="Arial"/>
              </a:rPr>
              <a:t>’</a:t>
            </a:r>
            <a:r>
              <a:rPr lang="fr-FR" sz="1800" dirty="0"/>
              <a:t>homme, il préfère être la victime innocente du péché, notre Hostie.</a:t>
            </a:r>
          </a:p>
          <a:p>
            <a:pPr>
              <a:lnSpc>
                <a:spcPct val="80000"/>
              </a:lnSpc>
            </a:pPr>
            <a:r>
              <a:rPr lang="fr-FR" sz="1800" dirty="0"/>
              <a:t>En finale, le fils est introduit </a:t>
            </a:r>
            <a:r>
              <a:rPr lang="fr-FR" sz="1800" u="sng" dirty="0"/>
              <a:t>dans la maison</a:t>
            </a:r>
            <a:r>
              <a:rPr lang="fr-FR" sz="1800" dirty="0"/>
              <a:t> du père. Qui est ce fils ? N</a:t>
            </a:r>
            <a:r>
              <a:rPr lang="fr-FR" sz="1800" dirty="0">
                <a:latin typeface="Arial"/>
              </a:rPr>
              <a:t>’</a:t>
            </a:r>
            <a:r>
              <a:rPr lang="fr-FR" sz="1800" dirty="0"/>
              <a:t>en doutons pas : c</a:t>
            </a:r>
            <a:r>
              <a:rPr lang="fr-FR" sz="1800" dirty="0">
                <a:latin typeface="Arial"/>
              </a:rPr>
              <a:t>’</a:t>
            </a:r>
            <a:r>
              <a:rPr lang="fr-FR" sz="1800" dirty="0"/>
              <a:t>est le frère du Fils prodigue, c</a:t>
            </a:r>
            <a:r>
              <a:rPr lang="fr-FR" sz="1800" dirty="0">
                <a:latin typeface="Arial"/>
              </a:rPr>
              <a:t>’</a:t>
            </a:r>
            <a:r>
              <a:rPr lang="fr-FR" sz="1800" dirty="0"/>
              <a:t>est nous qui sommes menés par la main dans le Royaume d</a:t>
            </a:r>
            <a:r>
              <a:rPr lang="fr-FR" sz="1800" dirty="0">
                <a:latin typeface="Arial"/>
              </a:rPr>
              <a:t>’</a:t>
            </a:r>
            <a:r>
              <a:rPr lang="fr-FR" sz="1800" dirty="0"/>
              <a:t>en haut pour la vie éternelle. Le Fils prodigue n</a:t>
            </a:r>
            <a:r>
              <a:rPr lang="fr-FR" sz="1800" dirty="0">
                <a:latin typeface="Arial"/>
              </a:rPr>
              <a:t>’</a:t>
            </a:r>
            <a:r>
              <a:rPr lang="fr-FR" sz="1800" dirty="0"/>
              <a:t>a pas besoin d</a:t>
            </a:r>
            <a:r>
              <a:rPr lang="ja-JP" altLang="fr-FR" sz="1800" dirty="0">
                <a:latin typeface="Arial"/>
              </a:rPr>
              <a:t>’</a:t>
            </a:r>
            <a:r>
              <a:rPr lang="fr-FR" sz="1800" dirty="0"/>
              <a:t>être introduit auprès du Père; il ne l</a:t>
            </a:r>
            <a:r>
              <a:rPr lang="fr-FR" sz="1800" dirty="0">
                <a:latin typeface="Arial"/>
              </a:rPr>
              <a:t>’</a:t>
            </a:r>
            <a:r>
              <a:rPr lang="fr-FR" sz="1800" dirty="0"/>
              <a:t>a jamais quitté, même lorsqu</a:t>
            </a:r>
            <a:r>
              <a:rPr lang="fr-FR" sz="1800" dirty="0">
                <a:latin typeface="Arial"/>
              </a:rPr>
              <a:t>’</a:t>
            </a:r>
            <a:r>
              <a:rPr lang="fr-FR" sz="1800" dirty="0"/>
              <a:t>il est descendu sur terre.</a:t>
            </a:r>
          </a:p>
        </p:txBody>
      </p:sp>
      <p:pic>
        <p:nvPicPr>
          <p:cNvPr id="7" name="Image 6" descr="Une image contenant art, peinture, dessin, dessin humoristique&#10;&#10;Description générée automatiquement">
            <a:extLst>
              <a:ext uri="{FF2B5EF4-FFF2-40B4-BE49-F238E27FC236}">
                <a16:creationId xmlns:a16="http://schemas.microsoft.com/office/drawing/2014/main" id="{A560BA30-7882-52EA-7DA5-BA836C974596}"/>
              </a:ext>
            </a:extLst>
          </p:cNvPr>
          <p:cNvPicPr>
            <a:picLocks noChangeAspect="1"/>
          </p:cNvPicPr>
          <p:nvPr/>
        </p:nvPicPr>
        <p:blipFill>
          <a:blip r:embed="rId2"/>
          <a:stretch>
            <a:fillRect/>
          </a:stretch>
        </p:blipFill>
        <p:spPr>
          <a:xfrm>
            <a:off x="6399940" y="1617098"/>
            <a:ext cx="2423160" cy="2281428"/>
          </a:xfrm>
          <a:prstGeom prst="rect">
            <a:avLst/>
          </a:prstGeom>
        </p:spPr>
      </p:pic>
      <p:pic>
        <p:nvPicPr>
          <p:cNvPr id="11" name="Image 10" descr="Une image contenant art, peinture, dessin, illustration&#10;&#10;Description générée automatiquement">
            <a:extLst>
              <a:ext uri="{FF2B5EF4-FFF2-40B4-BE49-F238E27FC236}">
                <a16:creationId xmlns:a16="http://schemas.microsoft.com/office/drawing/2014/main" id="{D731FFC7-F803-97E0-233B-61B520110A93}"/>
              </a:ext>
            </a:extLst>
          </p:cNvPr>
          <p:cNvPicPr>
            <a:picLocks noChangeAspect="1"/>
          </p:cNvPicPr>
          <p:nvPr/>
        </p:nvPicPr>
        <p:blipFill>
          <a:blip r:embed="rId3"/>
          <a:stretch>
            <a:fillRect/>
          </a:stretch>
        </p:blipFill>
        <p:spPr>
          <a:xfrm>
            <a:off x="6399940" y="4277864"/>
            <a:ext cx="2267716" cy="2199136"/>
          </a:xfrm>
          <a:prstGeom prst="rect">
            <a:avLst/>
          </a:prstGeom>
        </p:spPr>
      </p:pic>
    </p:spTree>
    <p:extLst>
      <p:ext uri="{BB962C8B-B14F-4D97-AF65-F5344CB8AC3E}">
        <p14:creationId xmlns:p14="http://schemas.microsoft.com/office/powerpoint/2010/main" val="366580774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a:t>CONCLUSION</a:t>
            </a:r>
          </a:p>
        </p:txBody>
      </p:sp>
      <p:sp>
        <p:nvSpPr>
          <p:cNvPr id="3" name="Segnaposto testo 2"/>
          <p:cNvSpPr>
            <a:spLocks noGrp="1"/>
          </p:cNvSpPr>
          <p:nvPr>
            <p:ph type="body" idx="1"/>
          </p:nvPr>
        </p:nvSpPr>
        <p:spPr/>
        <p:txBody>
          <a:bodyPr/>
          <a:lstStyle/>
          <a:p>
            <a:r>
              <a:rPr lang="it-IT"/>
              <a:t>Module “Revenir”</a:t>
            </a:r>
          </a:p>
        </p:txBody>
      </p:sp>
    </p:spTree>
    <p:extLst>
      <p:ext uri="{BB962C8B-B14F-4D97-AF65-F5344CB8AC3E}">
        <p14:creationId xmlns:p14="http://schemas.microsoft.com/office/powerpoint/2010/main" val="30214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fr-FR"/>
              <a:t>Conclusion</a:t>
            </a:r>
          </a:p>
        </p:txBody>
      </p:sp>
      <p:sp>
        <p:nvSpPr>
          <p:cNvPr id="12291" name="Rectangle 3"/>
          <p:cNvSpPr>
            <a:spLocks noGrp="1" noChangeArrowheads="1"/>
          </p:cNvSpPr>
          <p:nvPr>
            <p:ph idx="1"/>
          </p:nvPr>
        </p:nvSpPr>
        <p:spPr>
          <a:xfrm>
            <a:off x="457200" y="1988840"/>
            <a:ext cx="8229600" cy="4137323"/>
          </a:xfrm>
        </p:spPr>
        <p:txBody>
          <a:bodyPr>
            <a:normAutofit/>
          </a:bodyPr>
          <a:lstStyle/>
          <a:p>
            <a:pPr>
              <a:lnSpc>
                <a:spcPct val="80000"/>
              </a:lnSpc>
            </a:pPr>
            <a:r>
              <a:rPr lang="fr-FR" sz="2400"/>
              <a:t>L</a:t>
            </a:r>
            <a:r>
              <a:rPr lang="ja-JP" altLang="fr-FR" sz="2400">
                <a:latin typeface="Arial"/>
              </a:rPr>
              <a:t>’</a:t>
            </a:r>
            <a:r>
              <a:rPr lang="fr-FR" sz="2400"/>
              <a:t>audace théologique exceptionnelle de ce moine catéchète, nous laisse pantois. Jamais nous aurions osé dire que Jésus était aussi, à sa façon un fils prodigue… prodigue d’amour. Jamais nous n’aurions pu affirmer avec toute la Bible et avec Paul, que </a:t>
            </a:r>
            <a:r>
              <a:rPr lang="fr-FR" sz="2400" i="1">
                <a:solidFill>
                  <a:srgbClr val="FFFF00"/>
                </a:solidFill>
              </a:rPr>
              <a:t>Celui qui n</a:t>
            </a:r>
            <a:r>
              <a:rPr lang="fr-FR" sz="2400" i="1">
                <a:solidFill>
                  <a:srgbClr val="FFFF00"/>
                </a:solidFill>
                <a:latin typeface="Arial"/>
              </a:rPr>
              <a:t>’</a:t>
            </a:r>
            <a:r>
              <a:rPr lang="fr-FR" sz="2400" i="1">
                <a:solidFill>
                  <a:srgbClr val="FFFF00"/>
                </a:solidFill>
              </a:rPr>
              <a:t>avait pas connu le péché, Dieu l</a:t>
            </a:r>
            <a:r>
              <a:rPr lang="fr-FR" sz="2400" i="1">
                <a:solidFill>
                  <a:srgbClr val="FFFF00"/>
                </a:solidFill>
                <a:latin typeface="Arial"/>
              </a:rPr>
              <a:t>’</a:t>
            </a:r>
            <a:r>
              <a:rPr lang="fr-FR" sz="2400" i="1">
                <a:solidFill>
                  <a:srgbClr val="FFFF00"/>
                </a:solidFill>
              </a:rPr>
              <a:t>a fait péché pour nous, afin qu</a:t>
            </a:r>
            <a:r>
              <a:rPr lang="fr-FR" sz="2400" i="1">
                <a:solidFill>
                  <a:srgbClr val="FFFF00"/>
                </a:solidFill>
                <a:latin typeface="Arial"/>
              </a:rPr>
              <a:t>’</a:t>
            </a:r>
            <a:r>
              <a:rPr lang="fr-FR" sz="2400" i="1">
                <a:solidFill>
                  <a:srgbClr val="FFFF00"/>
                </a:solidFill>
              </a:rPr>
              <a:t>en Lui, nous devenions justice de Dieu</a:t>
            </a:r>
            <a:r>
              <a:rPr lang="fr-FR" sz="2400"/>
              <a:t> (2 Cor 5,21). Dieu nous a créé pour nous donner l</a:t>
            </a:r>
            <a:r>
              <a:rPr lang="fr-FR" sz="2400">
                <a:latin typeface="Arial"/>
              </a:rPr>
              <a:t>’</a:t>
            </a:r>
            <a:r>
              <a:rPr lang="fr-FR" sz="2400"/>
              <a:t>amour, mais nous n’avons pas compris, nous comprenons encore difficilement. Dieu est alors descendu en prenant sur lui tous les risques – il descend toujours comme le vitrail le laisse entendre –. Il est remonté, et nous remontons avec Lui pour le retrouver enfin dans la maison du Père.</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fr-FR"/>
              <a:t>Conclusion</a:t>
            </a:r>
          </a:p>
        </p:txBody>
      </p:sp>
      <p:sp>
        <p:nvSpPr>
          <p:cNvPr id="13315" name="Rectangle 3"/>
          <p:cNvSpPr>
            <a:spLocks noGrp="1" noChangeArrowheads="1"/>
          </p:cNvSpPr>
          <p:nvPr>
            <p:ph idx="1"/>
          </p:nvPr>
        </p:nvSpPr>
        <p:spPr/>
        <p:txBody>
          <a:bodyPr>
            <a:normAutofit/>
          </a:bodyPr>
          <a:lstStyle/>
          <a:p>
            <a:pPr>
              <a:lnSpc>
                <a:spcPct val="90000"/>
              </a:lnSpc>
            </a:pPr>
            <a:r>
              <a:rPr lang="fr-FR" sz="2400"/>
              <a:t>Quatre scènes de la verrière évoquent la descente et la remontée de Dieu – Noël et Pâques – ce sont les deux d</a:t>
            </a:r>
            <a:r>
              <a:rPr lang="ja-JP" altLang="fr-FR" sz="2400">
                <a:latin typeface="Arial"/>
              </a:rPr>
              <a:t>’</a:t>
            </a:r>
            <a:r>
              <a:rPr lang="fr-FR" sz="2400"/>
              <a:t>en bas où le Fils part du ciel pour gagner la terre (Noël), et les deux de la quatrième ligne, où le Veau est sacrifié et le Fils revient chez son Père (Pâques). Chacune de ces scènes se déroule sur un </a:t>
            </a:r>
            <a:r>
              <a:rPr lang="fr-FR" sz="2400" u="sng"/>
              <a:t>pont</a:t>
            </a:r>
            <a:r>
              <a:rPr lang="fr-FR" sz="2400"/>
              <a:t>, ce sont des moments de traversée. L</a:t>
            </a:r>
            <a:r>
              <a:rPr lang="fr-FR" sz="2400">
                <a:latin typeface="Arial"/>
              </a:rPr>
              <a:t>’</a:t>
            </a:r>
            <a:r>
              <a:rPr lang="fr-FR" sz="2400"/>
              <a:t>aller, c</a:t>
            </a:r>
            <a:r>
              <a:rPr lang="fr-FR" sz="2400">
                <a:latin typeface="Arial"/>
              </a:rPr>
              <a:t>’</a:t>
            </a:r>
            <a:r>
              <a:rPr lang="fr-FR" sz="2400"/>
              <a:t>est Noël, le retour c</a:t>
            </a:r>
            <a:r>
              <a:rPr lang="ja-JP" altLang="fr-FR" sz="2400">
                <a:latin typeface="Arial"/>
              </a:rPr>
              <a:t>’</a:t>
            </a:r>
            <a:r>
              <a:rPr lang="fr-FR" sz="2400"/>
              <a:t>est Pâques. Le cycle liturgique est ainsi présent dans cette lecture christologique et eucharistique de la parabole, qui a quasiment la forme du Credo vécu de l</a:t>
            </a:r>
            <a:r>
              <a:rPr lang="fr-FR" sz="2400">
                <a:latin typeface="Arial"/>
              </a:rPr>
              <a:t>’</a:t>
            </a:r>
            <a:r>
              <a:rPr lang="fr-FR" sz="2400"/>
              <a:t>Eglise : Il est descendu, il est monté ! Suivons-le !</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7CC1A60-38DA-8CBD-5FB2-B4B4A6587102}"/>
              </a:ext>
            </a:extLst>
          </p:cNvPr>
          <p:cNvSpPr>
            <a:spLocks noGrp="1"/>
          </p:cNvSpPr>
          <p:nvPr>
            <p:ph idx="1"/>
          </p:nvPr>
        </p:nvSpPr>
        <p:spPr>
          <a:xfrm>
            <a:off x="2483768" y="4797151"/>
            <a:ext cx="4464496" cy="1800199"/>
          </a:xfrm>
        </p:spPr>
        <p:txBody>
          <a:bodyPr>
            <a:normAutofit/>
          </a:bodyPr>
          <a:lstStyle/>
          <a:p>
            <a:pPr marL="0" indent="0">
              <a:buNone/>
            </a:pPr>
            <a:r>
              <a:rPr lang="fr-FR" sz="2400" dirty="0"/>
              <a:t>Collection Porte Parole </a:t>
            </a:r>
            <a:br>
              <a:rPr lang="fr-FR" sz="2400" dirty="0"/>
            </a:br>
            <a:r>
              <a:rPr lang="fr-FR" sz="2400" dirty="0"/>
              <a:t>Module Revenir</a:t>
            </a:r>
          </a:p>
          <a:p>
            <a:pPr marL="0" indent="0">
              <a:buNone/>
            </a:pPr>
            <a:r>
              <a:rPr lang="fr-FR" sz="2400" dirty="0"/>
              <a:t>Mise en ligne </a:t>
            </a:r>
          </a:p>
          <a:p>
            <a:pPr marL="0" indent="0">
              <a:buNone/>
            </a:pPr>
            <a:r>
              <a:rPr lang="fr-FR" sz="2400" dirty="0"/>
              <a:t>sur site Catéchèse Par la Parole</a:t>
            </a:r>
          </a:p>
        </p:txBody>
      </p:sp>
      <p:pic>
        <p:nvPicPr>
          <p:cNvPr id="5" name="Image 4" descr="Une image contenant texte, clipart, dessin humoristique, illustration&#10;&#10;Description générée automatiquement">
            <a:extLst>
              <a:ext uri="{FF2B5EF4-FFF2-40B4-BE49-F238E27FC236}">
                <a16:creationId xmlns:a16="http://schemas.microsoft.com/office/drawing/2014/main" id="{22B14DBA-0844-2E50-11D2-46243BA53E68}"/>
              </a:ext>
            </a:extLst>
          </p:cNvPr>
          <p:cNvPicPr>
            <a:picLocks noChangeAspect="1"/>
          </p:cNvPicPr>
          <p:nvPr/>
        </p:nvPicPr>
        <p:blipFill>
          <a:blip r:embed="rId2"/>
          <a:stretch>
            <a:fillRect/>
          </a:stretch>
        </p:blipFill>
        <p:spPr>
          <a:xfrm>
            <a:off x="174880" y="5229200"/>
            <a:ext cx="1876840" cy="1037619"/>
          </a:xfrm>
          <a:prstGeom prst="rect">
            <a:avLst/>
          </a:prstGeom>
        </p:spPr>
      </p:pic>
      <p:pic>
        <p:nvPicPr>
          <p:cNvPr id="7" name="Image 6" descr="Une image contenant motif, texte, point, art&#10;&#10;Description générée automatiquement">
            <a:extLst>
              <a:ext uri="{FF2B5EF4-FFF2-40B4-BE49-F238E27FC236}">
                <a16:creationId xmlns:a16="http://schemas.microsoft.com/office/drawing/2014/main" id="{8B503B04-3CCA-60ED-E3C6-0C3801AF2B87}"/>
              </a:ext>
            </a:extLst>
          </p:cNvPr>
          <p:cNvPicPr>
            <a:picLocks noChangeAspect="1"/>
          </p:cNvPicPr>
          <p:nvPr/>
        </p:nvPicPr>
        <p:blipFill>
          <a:blip r:embed="rId3"/>
          <a:stretch>
            <a:fillRect/>
          </a:stretch>
        </p:blipFill>
        <p:spPr>
          <a:xfrm>
            <a:off x="7236296" y="5043447"/>
            <a:ext cx="1268760" cy="1268760"/>
          </a:xfrm>
          <a:prstGeom prst="rect">
            <a:avLst/>
          </a:prstGeom>
        </p:spPr>
      </p:pic>
    </p:spTree>
    <p:extLst>
      <p:ext uri="{BB962C8B-B14F-4D97-AF65-F5344CB8AC3E}">
        <p14:creationId xmlns:p14="http://schemas.microsoft.com/office/powerpoint/2010/main" val="394833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e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Nero .thmx</Template>
  <TotalTime>549</TotalTime>
  <Words>5759</Words>
  <Application>Microsoft Office PowerPoint</Application>
  <PresentationFormat>Affichage à l'écran (4:3)</PresentationFormat>
  <Paragraphs>433</Paragraphs>
  <Slides>99</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99</vt:i4>
      </vt:variant>
    </vt:vector>
  </HeadingPairs>
  <TitlesOfParts>
    <vt:vector size="103" baseType="lpstr">
      <vt:lpstr>Arial</vt:lpstr>
      <vt:lpstr>Calibri</vt:lpstr>
      <vt:lpstr>Times New Roman</vt:lpstr>
      <vt:lpstr>Nero</vt:lpstr>
      <vt:lpstr>MODULE “REVENIR” Luc 15 La parabole de la miséricorde Brebis perdue – Pièce perdue - Fils prodigue  Collection Porte Parole Module Revenir en ligne</vt:lpstr>
      <vt:lpstr>Introduction</vt:lpstr>
      <vt:lpstr>Introduction</vt:lpstr>
      <vt:lpstr>Activités</vt:lpstr>
      <vt:lpstr>Le contexte de l’enfant prodigue (luc, chapitre 15)</vt:lpstr>
      <vt:lpstr>Le contexte</vt:lpstr>
      <vt:lpstr>Le contexte</vt:lpstr>
      <vt:lpstr>Le contexte</vt:lpstr>
      <vt:lpstr>Le contexte</vt:lpstr>
      <vt:lpstr>Le genre littéraire</vt:lpstr>
      <vt:lpstr>Le texte de l’enfant prodigue (luc, chapitre 15)</vt:lpstr>
      <vt:lpstr>Présentation PowerPoint</vt:lpstr>
      <vt:lpstr>Présentation PowerPoint</vt:lpstr>
      <vt:lpstr>Le questionnement sur ce texte de l’enfant prodigue (luc, 15)</vt:lpstr>
      <vt:lpstr>Une traduction ambigüe</vt:lpstr>
      <vt:lpstr>Verset par verset</vt:lpstr>
      <vt:lpstr>Verset par verset</vt:lpstr>
      <vt:lpstr>Verset par verset</vt:lpstr>
      <vt:lpstr>Verset par verset</vt:lpstr>
      <vt:lpstr>Verset par verset</vt:lpstr>
      <vt:lpstr>Verset par verset</vt:lpstr>
      <vt:lpstr>Des questions plus générales</vt:lpstr>
      <vt:lpstr>QUELQUES RAPPROCHEMENTS BIBLIQUES AUTOUR DE MOTS-CLÉS</vt:lpstr>
      <vt:lpstr>Une liste des mots clés</vt:lpstr>
      <vt:lpstr>Travail biblique autour des mots-clés</vt:lpstr>
      <vt:lpstr>Travail biblique autour des mots-clés</vt:lpstr>
      <vt:lpstr>Travail biblique autour des mots-clés</vt:lpstr>
      <vt:lpstr>Travail biblique autour des mots-clés</vt:lpstr>
      <vt:lpstr>Travail biblique autour des mots-clés</vt:lpstr>
      <vt:lpstr>Travail biblique autour des mots-clés</vt:lpstr>
      <vt:lpstr>Travail biblique autour des mots-clés</vt:lpstr>
      <vt:lpstr>VERS UN SENS POSSIBLE…</vt:lpstr>
      <vt:lpstr>Lecture chrétienne  pour aujourd’hui</vt:lpstr>
      <vt:lpstr>Lecture chrétienne  pour aujourd’hui</vt:lpstr>
      <vt:lpstr>Lecture chrétienne  pour aujourd’hui</vt:lpstr>
      <vt:lpstr>Lecture chrétienne  pour aujourd’hui</vt:lpstr>
      <vt:lpstr>Lecture chrétienne  pour aujourd’hui</vt:lpstr>
      <vt:lpstr>Lecture chrétienne  pour aujourd’hui</vt:lpstr>
      <vt:lpstr>Lecture chrétienne  pour aujourd’hui</vt:lpstr>
      <vt:lpstr>Lecture chrétienne  pour aujourd’hui</vt:lpstr>
      <vt:lpstr>Lecture chrétienne  pour aujourd’hui</vt:lpstr>
      <vt:lpstr>Lecture chrétienne  pour aujourd’hui</vt:lpstr>
      <vt:lpstr>Présentation PowerPoint</vt:lpstr>
      <vt:lpstr>La verrière</vt:lpstr>
      <vt:lpstr>Présentation PowerPoint</vt:lpstr>
      <vt:lpstr>Une première lecture…</vt:lpstr>
      <vt:lpstr>Présentation PowerPoint</vt:lpstr>
      <vt:lpstr>Scène 1 : “Père, donne-moi la part de bien qui me revient”</vt:lpstr>
      <vt:lpstr>Scène 2 : Le père partage son bien entre chacun de ses fils</vt:lpstr>
      <vt:lpstr>Scène 3 : Le fils prodigue va avec trois prostituées</vt:lpstr>
      <vt:lpstr>Scène 4 : Le fils est couronné par les  prostituées</vt:lpstr>
      <vt:lpstr>Scène 5 : Le fils prodigue est enchaîné par les démons</vt:lpstr>
      <vt:lpstr>Scène 6 : Le frère du prodigue garde les porcs</vt:lpstr>
      <vt:lpstr>Scène 7 : Le père embrasse son fils</vt:lpstr>
      <vt:lpstr>Scène 8 : On tue le veau gras</vt:lpstr>
      <vt:lpstr>Scène 9 : On festoie dans la joie</vt:lpstr>
      <vt:lpstr>Scène 10 : Le frère du prodigue parle avec un serviteur</vt:lpstr>
      <vt:lpstr>Scène 11 : Le père parle avec le fils</vt:lpstr>
      <vt:lpstr>Scène 12 : Le fils entre dans la maison</vt:lpstr>
      <vt:lpstr>LA FIGURE DU PÈRE DANS LE VITRAIL</vt:lpstr>
      <vt:lpstr>La figure du Père</vt:lpstr>
      <vt:lpstr>La figure du Père</vt:lpstr>
      <vt:lpstr>La figure du Père</vt:lpstr>
      <vt:lpstr>La figure du Père</vt:lpstr>
      <vt:lpstr>La figure du Père</vt:lpstr>
      <vt:lpstr>La figure du Père</vt:lpstr>
      <vt:lpstr>La figure du Père : lecture pour aujourd’hui</vt:lpstr>
      <vt:lpstr>La figure du Père : lecture pour aujourd’hui</vt:lpstr>
      <vt:lpstr>LES SYMBOLES DU VITRAIL</vt:lpstr>
      <vt:lpstr>La couleur jaune</vt:lpstr>
      <vt:lpstr>La couleur jaune : lecture pour aujourd’hui</vt:lpstr>
      <vt:lpstr>Les arches du pont</vt:lpstr>
      <vt:lpstr>Les arches du pont : lecture pour aujourd’hui</vt:lpstr>
      <vt:lpstr>LES SACREMENTS AU FIL DU VITRAIL</vt:lpstr>
      <vt:lpstr>Le baptême</vt:lpstr>
      <vt:lpstr>L’Eucharistie</vt:lpstr>
      <vt:lpstr>La réconciliation</vt:lpstr>
      <vt:lpstr>LES CORRESPONDANCES ENTRE JÉSUS ET LE VITRAIL</vt:lpstr>
      <vt:lpstr>Luc 4,1-13</vt:lpstr>
      <vt:lpstr>Luc 7, 34</vt:lpstr>
      <vt:lpstr>Luc 22, 10-13</vt:lpstr>
      <vt:lpstr>Luc 22, 14-20</vt:lpstr>
      <vt:lpstr>Luc 22, 22-42</vt:lpstr>
      <vt:lpstr>Luc 22,47-54</vt:lpstr>
      <vt:lpstr>Luc 23,33</vt:lpstr>
      <vt:lpstr>Matthieu 7,6</vt:lpstr>
      <vt:lpstr>Matthieu 27, 27-31</vt:lpstr>
      <vt:lpstr>Présentation PowerPoint</vt:lpstr>
      <vt:lpstr>Une seconde lecture méditative…</vt:lpstr>
      <vt:lpstr>Lecture…</vt:lpstr>
      <vt:lpstr>Lecture…</vt:lpstr>
      <vt:lpstr>Lecture…</vt:lpstr>
      <vt:lpstr>Lecture…</vt:lpstr>
      <vt:lpstr>Lecture…</vt:lpstr>
      <vt:lpstr>Lecture…</vt:lpstr>
      <vt:lpstr>CONCLUSION</vt:lpstr>
      <vt:lpstr>Conclusion</vt:lpstr>
      <vt:lpstr>Conclusion</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PLICHON Olivier</dc:creator>
  <cp:lastModifiedBy>odile theiller</cp:lastModifiedBy>
  <cp:revision>47</cp:revision>
  <dcterms:created xsi:type="dcterms:W3CDTF">2005-05-11T19:04:27Z</dcterms:created>
  <dcterms:modified xsi:type="dcterms:W3CDTF">2025-01-19T17:41:17Z</dcterms:modified>
</cp:coreProperties>
</file>