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0" r:id="rId4"/>
    <p:sldId id="261" r:id="rId5"/>
    <p:sldId id="262" r:id="rId6"/>
    <p:sldId id="263" r:id="rId7"/>
    <p:sldId id="264" r:id="rId8"/>
    <p:sldId id="266" r:id="rId9"/>
    <p:sldId id="267" r:id="rId10"/>
    <p:sldId id="268" r:id="rId11"/>
    <p:sldId id="269" r:id="rId12"/>
    <p:sldId id="270" r:id="rId13"/>
    <p:sldId id="271" r:id="rId14"/>
    <p:sldId id="274" r:id="rId15"/>
    <p:sldId id="272" r:id="rId16"/>
    <p:sldId id="273" r:id="rId17"/>
    <p:sldId id="275" r:id="rId18"/>
    <p:sldId id="276" r:id="rId19"/>
    <p:sldId id="277" r:id="rId20"/>
    <p:sldId id="278" r:id="rId21"/>
    <p:sldId id="280"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Fare clic per modificare stile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0E5F428-EBB6-2248-806E-D5EA1DB1B640}" type="datetimeFigureOut">
              <a:rPr lang="it-IT" smtClean="0"/>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6A395E-D188-7646-BDAE-26C39091C8A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Fare clic per modificare stile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a:p>
        </p:txBody>
      </p:sp>
      <p:sp>
        <p:nvSpPr>
          <p:cNvPr id="4" name="Date Placeholder 3"/>
          <p:cNvSpPr>
            <a:spLocks noGrp="1"/>
          </p:cNvSpPr>
          <p:nvPr>
            <p:ph type="dt" sz="half" idx="10"/>
          </p:nvPr>
        </p:nvSpPr>
        <p:spPr/>
        <p:txBody>
          <a:bodyPr/>
          <a:lstStyle/>
          <a:p>
            <a:fld id="{20E5F428-EBB6-2248-806E-D5EA1DB1B640}" type="datetimeFigureOut">
              <a:rPr lang="it-IT" smtClean="0"/>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6A395E-D188-7646-BDAE-26C39091C8A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E5F428-EBB6-2248-806E-D5EA1DB1B640}" type="datetimeFigureOut">
              <a:rPr lang="it-IT" smtClean="0"/>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6A395E-D188-7646-BDAE-26C39091C8A5}" type="slidenum">
              <a:rPr lang="it-IT" smtClean="0"/>
              <a:t>‹N°›</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Fare clic per modificare stile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a:p>
        </p:txBody>
      </p:sp>
      <p:sp>
        <p:nvSpPr>
          <p:cNvPr id="4" name="Date Placeholder 3"/>
          <p:cNvSpPr>
            <a:spLocks noGrp="1"/>
          </p:cNvSpPr>
          <p:nvPr>
            <p:ph type="dt" sz="half" idx="10"/>
          </p:nvPr>
        </p:nvSpPr>
        <p:spPr/>
        <p:txBody>
          <a:bodyPr/>
          <a:lstStyle/>
          <a:p>
            <a:fld id="{20E5F428-EBB6-2248-806E-D5EA1DB1B640}" type="datetimeFigureOut">
              <a:rPr lang="it-IT" smtClean="0"/>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6A395E-D188-7646-BDAE-26C39091C8A5}" type="slidenum">
              <a:rPr lang="it-IT" smtClean="0"/>
              <a:t>‹N°›</a:t>
            </a:fld>
            <a:endParaRPr lang="it-IT"/>
          </a:p>
        </p:txBody>
      </p:sp>
      <p:sp>
        <p:nvSpPr>
          <p:cNvPr id="7" name="Title 6"/>
          <p:cNvSpPr>
            <a:spLocks noGrp="1"/>
          </p:cNvSpPr>
          <p:nvPr>
            <p:ph type="title"/>
          </p:nvPr>
        </p:nvSpPr>
        <p:spPr/>
        <p:txBody>
          <a:bodyPr/>
          <a:lstStyle/>
          <a:p>
            <a:r>
              <a:rPr lang="fr-FR"/>
              <a:t>Fare clic per modificare stile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Fare clic per modificare stile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Fare clic per modificare gli stili del testo dello schema</a:t>
            </a:r>
          </a:p>
        </p:txBody>
      </p:sp>
      <p:sp>
        <p:nvSpPr>
          <p:cNvPr id="4" name="Date Placeholder 3"/>
          <p:cNvSpPr>
            <a:spLocks noGrp="1"/>
          </p:cNvSpPr>
          <p:nvPr>
            <p:ph type="dt" sz="half" idx="10"/>
          </p:nvPr>
        </p:nvSpPr>
        <p:spPr/>
        <p:txBody>
          <a:bodyPr/>
          <a:lstStyle/>
          <a:p>
            <a:fld id="{20E5F428-EBB6-2248-806E-D5EA1DB1B640}" type="datetimeFigureOut">
              <a:rPr lang="it-IT" smtClean="0"/>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6A395E-D188-7646-BDAE-26C39091C8A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Fare clic per modificare stile</a:t>
            </a:r>
            <a:endParaRPr lang="en-US"/>
          </a:p>
        </p:txBody>
      </p:sp>
      <p:sp>
        <p:nvSpPr>
          <p:cNvPr id="5" name="Date Placeholder 4"/>
          <p:cNvSpPr>
            <a:spLocks noGrp="1"/>
          </p:cNvSpPr>
          <p:nvPr>
            <p:ph type="dt" sz="half" idx="10"/>
          </p:nvPr>
        </p:nvSpPr>
        <p:spPr/>
        <p:txBody>
          <a:bodyPr/>
          <a:lstStyle/>
          <a:p>
            <a:fld id="{20E5F428-EBB6-2248-806E-D5EA1DB1B640}" type="datetimeFigureOut">
              <a:rPr lang="it-IT" smtClean="0"/>
              <a:t>07/11/2023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6A395E-D188-7646-BDAE-26C39091C8A5}" type="slidenum">
              <a:rPr lang="it-IT" smtClean="0"/>
              <a:t>‹N°›</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Fare clic per modificare stile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Fare clic per modificare gli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Fare clic per modificare gli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7" name="Date Placeholder 6"/>
          <p:cNvSpPr>
            <a:spLocks noGrp="1"/>
          </p:cNvSpPr>
          <p:nvPr>
            <p:ph type="dt" sz="half" idx="10"/>
          </p:nvPr>
        </p:nvSpPr>
        <p:spPr/>
        <p:txBody>
          <a:bodyPr/>
          <a:lstStyle/>
          <a:p>
            <a:fld id="{20E5F428-EBB6-2248-806E-D5EA1DB1B640}" type="datetimeFigureOut">
              <a:rPr lang="it-IT" smtClean="0"/>
              <a:t>07/11/2023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D6A395E-D188-7646-BDAE-26C39091C8A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Fare clic per modificare stile</a:t>
            </a:r>
            <a:endParaRPr lang="en-US"/>
          </a:p>
        </p:txBody>
      </p:sp>
      <p:sp>
        <p:nvSpPr>
          <p:cNvPr id="3" name="Date Placeholder 2"/>
          <p:cNvSpPr>
            <a:spLocks noGrp="1"/>
          </p:cNvSpPr>
          <p:nvPr>
            <p:ph type="dt" sz="half" idx="10"/>
          </p:nvPr>
        </p:nvSpPr>
        <p:spPr/>
        <p:txBody>
          <a:bodyPr/>
          <a:lstStyle/>
          <a:p>
            <a:fld id="{20E5F428-EBB6-2248-806E-D5EA1DB1B640}" type="datetimeFigureOut">
              <a:rPr lang="it-IT" smtClean="0"/>
              <a:t>07/11/2023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D6A395E-D188-7646-BDAE-26C39091C8A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E5F428-EBB6-2248-806E-D5EA1DB1B640}" type="datetimeFigureOut">
              <a:rPr lang="it-IT" smtClean="0"/>
              <a:t>07/11/2023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D6A395E-D188-7646-BDAE-26C39091C8A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E5F428-EBB6-2248-806E-D5EA1DB1B640}" type="datetimeFigureOut">
              <a:rPr lang="it-IT" smtClean="0"/>
              <a:t>07/11/2023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6A395E-D188-7646-BDAE-26C39091C8A5}" type="slidenum">
              <a:rPr lang="it-IT" smtClean="0"/>
              <a:t>‹N°›</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Fare clic per modificare gli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Fare clic per modificare stile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Fare clic per modificare stile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Fare clic per modificare gli stili del testo dello schema</a:t>
            </a:r>
          </a:p>
        </p:txBody>
      </p:sp>
      <p:sp>
        <p:nvSpPr>
          <p:cNvPr id="5" name="Date Placeholder 4"/>
          <p:cNvSpPr>
            <a:spLocks noGrp="1"/>
          </p:cNvSpPr>
          <p:nvPr>
            <p:ph type="dt" sz="half" idx="10"/>
          </p:nvPr>
        </p:nvSpPr>
        <p:spPr/>
        <p:txBody>
          <a:bodyPr/>
          <a:lstStyle/>
          <a:p>
            <a:fld id="{20E5F428-EBB6-2248-806E-D5EA1DB1B640}" type="datetimeFigureOut">
              <a:rPr lang="it-IT" smtClean="0"/>
              <a:t>07/11/2023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6A395E-D188-7646-BDAE-26C39091C8A5}" type="slidenum">
              <a:rPr lang="it-IT" smtClean="0"/>
              <a:t>‹N°›</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Trascinare l'immagine su un segnaposto o fare clic sull'icona per aggiungerla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Fare clic per modificare stile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E5F428-EBB6-2248-806E-D5EA1DB1B640}" type="datetimeFigureOut">
              <a:rPr lang="it-IT" smtClean="0"/>
              <a:t>07/11/2023</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D6A395E-D188-7646-BDAE-26C39091C8A5}"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363770" y="1287920"/>
            <a:ext cx="3958628" cy="622106"/>
          </a:xfrm>
        </p:spPr>
        <p:txBody>
          <a:bodyPr>
            <a:normAutofit fontScale="90000"/>
          </a:bodyPr>
          <a:lstStyle/>
          <a:p>
            <a:r>
              <a:rPr lang="it-IT" dirty="0"/>
              <a:t>Module</a:t>
            </a:r>
          </a:p>
        </p:txBody>
      </p:sp>
      <p:sp>
        <p:nvSpPr>
          <p:cNvPr id="3" name="Sottotitolo 2"/>
          <p:cNvSpPr>
            <a:spLocks noGrp="1"/>
          </p:cNvSpPr>
          <p:nvPr>
            <p:ph type="subTitle" idx="1"/>
          </p:nvPr>
        </p:nvSpPr>
        <p:spPr>
          <a:xfrm>
            <a:off x="4780230" y="2331455"/>
            <a:ext cx="3299988" cy="851095"/>
          </a:xfrm>
        </p:spPr>
        <p:txBody>
          <a:bodyPr/>
          <a:lstStyle/>
          <a:p>
            <a:r>
              <a:rPr lang="it-IT" sz="4000" dirty="0">
                <a:solidFill>
                  <a:srgbClr val="FF0000"/>
                </a:solidFill>
              </a:rPr>
              <a:t>RISQUER</a:t>
            </a:r>
            <a:endParaRPr lang="it-IT" dirty="0">
              <a:solidFill>
                <a:srgbClr val="FF0000"/>
              </a:solidFill>
            </a:endParaRPr>
          </a:p>
        </p:txBody>
      </p:sp>
      <p:pic>
        <p:nvPicPr>
          <p:cNvPr id="9" name="Image 8" descr="Une image contenant dessin, illustration, peinture, art&#10;&#10;Description générée automatiquement">
            <a:extLst>
              <a:ext uri="{FF2B5EF4-FFF2-40B4-BE49-F238E27FC236}">
                <a16:creationId xmlns:a16="http://schemas.microsoft.com/office/drawing/2014/main" id="{091B6868-FC5B-F678-0169-1F7751C106CC}"/>
              </a:ext>
            </a:extLst>
          </p:cNvPr>
          <p:cNvPicPr>
            <a:picLocks noChangeAspect="1"/>
          </p:cNvPicPr>
          <p:nvPr/>
        </p:nvPicPr>
        <p:blipFill>
          <a:blip r:embed="rId2"/>
          <a:stretch>
            <a:fillRect/>
          </a:stretch>
        </p:blipFill>
        <p:spPr>
          <a:xfrm>
            <a:off x="821602" y="884073"/>
            <a:ext cx="3447436" cy="3257886"/>
          </a:xfrm>
          <a:prstGeom prst="rect">
            <a:avLst/>
          </a:prstGeom>
        </p:spPr>
      </p:pic>
    </p:spTree>
    <p:extLst>
      <p:ext uri="{BB962C8B-B14F-4D97-AF65-F5344CB8AC3E}">
        <p14:creationId xmlns:p14="http://schemas.microsoft.com/office/powerpoint/2010/main" val="50529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contexte</a:t>
            </a:r>
            <a:endParaRPr lang="it-IT" dirty="0"/>
          </a:p>
        </p:txBody>
      </p:sp>
      <p:sp>
        <p:nvSpPr>
          <p:cNvPr id="3" name="Segnaposto contenuto 2"/>
          <p:cNvSpPr>
            <a:spLocks noGrp="1"/>
          </p:cNvSpPr>
          <p:nvPr>
            <p:ph sz="quarter" idx="13"/>
          </p:nvPr>
        </p:nvSpPr>
        <p:spPr/>
        <p:txBody>
          <a:bodyPr>
            <a:normAutofit fontScale="92500" lnSpcReduction="20000"/>
          </a:bodyPr>
          <a:lstStyle/>
          <a:p>
            <a:r>
              <a:rPr lang="fr-FR" dirty="0"/>
              <a:t>Après le récit de la tempête, Jésus arrive sur l'autre rive, en pays païen (Marc 5,1-20), et là, l'évangéliste fait un récit surprenant : Jésus rencontre un homme possédé par un esprit impur ; il vit au milieu des tombes. </a:t>
            </a:r>
          </a:p>
          <a:p>
            <a:r>
              <a:rPr lang="fr-FR" dirty="0"/>
              <a:t>Jésus l'exorcise. Les esprits impurs entrent dans les porcs qui se précipitent dans la mer. </a:t>
            </a:r>
            <a:endParaRPr lang="it-IT" dirty="0"/>
          </a:p>
        </p:txBody>
      </p:sp>
      <p:pic>
        <p:nvPicPr>
          <p:cNvPr id="5" name="Segnaposto contenuto 4" descr="Tmpt201bis.jpg"/>
          <p:cNvPicPr>
            <a:picLocks noGrp="1" noChangeAspect="1"/>
          </p:cNvPicPr>
          <p:nvPr>
            <p:ph sz="quarter" idx="14"/>
          </p:nvPr>
        </p:nvPicPr>
        <p:blipFill>
          <a:blip r:embed="rId2">
            <a:extLst>
              <a:ext uri="{28A0092B-C50C-407E-A947-70E740481C1C}">
                <a14:useLocalDpi xmlns:a14="http://schemas.microsoft.com/office/drawing/2010/main" val="0"/>
              </a:ext>
            </a:extLst>
          </a:blip>
          <a:srcRect l="2452" r="2452"/>
          <a:stretch>
            <a:fillRect/>
          </a:stretch>
        </p:blipFill>
        <p:spPr/>
      </p:pic>
    </p:spTree>
    <p:extLst>
      <p:ext uri="{BB962C8B-B14F-4D97-AF65-F5344CB8AC3E}">
        <p14:creationId xmlns:p14="http://schemas.microsoft.com/office/powerpoint/2010/main" val="292066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contexte</a:t>
            </a:r>
            <a:endParaRPr lang="it-IT" dirty="0"/>
          </a:p>
        </p:txBody>
      </p:sp>
      <p:sp>
        <p:nvSpPr>
          <p:cNvPr id="3" name="Segnaposto contenuto 2"/>
          <p:cNvSpPr>
            <a:spLocks noGrp="1"/>
          </p:cNvSpPr>
          <p:nvPr>
            <p:ph sz="quarter" idx="13"/>
          </p:nvPr>
        </p:nvSpPr>
        <p:spPr/>
        <p:txBody>
          <a:bodyPr>
            <a:normAutofit fontScale="92500" lnSpcReduction="20000"/>
          </a:bodyPr>
          <a:lstStyle/>
          <a:p>
            <a:r>
              <a:rPr lang="fr-FR" dirty="0"/>
              <a:t>Il est possible de lire le texte de la tempête apaisée et celui de l'homme possédé comme deux épisodes formant un tout. </a:t>
            </a:r>
          </a:p>
          <a:p>
            <a:r>
              <a:rPr lang="fr-FR" dirty="0"/>
              <a:t>Dans les deux cas, Jésus domine le mal. </a:t>
            </a:r>
          </a:p>
          <a:p>
            <a:r>
              <a:rPr lang="fr-FR" dirty="0"/>
              <a:t>S'adressant à la mer, il dit « </a:t>
            </a:r>
            <a:r>
              <a:rPr lang="fr-FR" i="1" dirty="0"/>
              <a:t>Tais-toi, sois muselée </a:t>
            </a:r>
            <a:r>
              <a:rPr lang="fr-FR" dirty="0"/>
              <a:t>», comme s'il s'adressait à une bête.</a:t>
            </a:r>
          </a:p>
        </p:txBody>
      </p:sp>
      <p:pic>
        <p:nvPicPr>
          <p:cNvPr id="5" name="Segnaposto contenuto 4" descr="Tmpt201bis.jpg"/>
          <p:cNvPicPr>
            <a:picLocks noGrp="1" noChangeAspect="1"/>
          </p:cNvPicPr>
          <p:nvPr>
            <p:ph sz="quarter" idx="14"/>
          </p:nvPr>
        </p:nvPicPr>
        <p:blipFill>
          <a:blip r:embed="rId2">
            <a:extLst>
              <a:ext uri="{28A0092B-C50C-407E-A947-70E740481C1C}">
                <a14:useLocalDpi xmlns:a14="http://schemas.microsoft.com/office/drawing/2010/main" val="0"/>
              </a:ext>
            </a:extLst>
          </a:blip>
          <a:srcRect l="2452" r="2452"/>
          <a:stretch>
            <a:fillRect/>
          </a:stretch>
        </p:blipFill>
        <p:spPr/>
      </p:pic>
    </p:spTree>
    <p:extLst>
      <p:ext uri="{BB962C8B-B14F-4D97-AF65-F5344CB8AC3E}">
        <p14:creationId xmlns:p14="http://schemas.microsoft.com/office/powerpoint/2010/main" val="308587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contexte</a:t>
            </a:r>
            <a:endParaRPr lang="it-IT" dirty="0"/>
          </a:p>
        </p:txBody>
      </p:sp>
      <p:sp>
        <p:nvSpPr>
          <p:cNvPr id="3" name="Segnaposto contenuto 2"/>
          <p:cNvSpPr>
            <a:spLocks noGrp="1"/>
          </p:cNvSpPr>
          <p:nvPr>
            <p:ph sz="quarter" idx="13"/>
          </p:nvPr>
        </p:nvSpPr>
        <p:spPr/>
        <p:txBody>
          <a:bodyPr>
            <a:normAutofit fontScale="92500" lnSpcReduction="20000"/>
          </a:bodyPr>
          <a:lstStyle/>
          <a:p>
            <a:r>
              <a:rPr lang="fr-FR" dirty="0"/>
              <a:t>L'insertion du récit de la tempête apaisée dans une série de guérisons aurait-elle un sens ?</a:t>
            </a:r>
          </a:p>
          <a:p>
            <a:r>
              <a:rPr lang="fr-FR" dirty="0"/>
              <a:t>Il est à noter le sens littéral de certains mots : aux versets 38 et 39, les deux verbes « réveiller » et « se lever » sont un même mot en grec qui signifie par ailleurs ressusciter. </a:t>
            </a:r>
          </a:p>
        </p:txBody>
      </p:sp>
      <p:pic>
        <p:nvPicPr>
          <p:cNvPr id="5" name="Segnaposto contenuto 4" descr="Tmpt201bis.jpg"/>
          <p:cNvPicPr>
            <a:picLocks noGrp="1" noChangeAspect="1"/>
          </p:cNvPicPr>
          <p:nvPr>
            <p:ph sz="quarter" idx="14"/>
          </p:nvPr>
        </p:nvPicPr>
        <p:blipFill>
          <a:blip r:embed="rId2">
            <a:extLst>
              <a:ext uri="{28A0092B-C50C-407E-A947-70E740481C1C}">
                <a14:useLocalDpi xmlns:a14="http://schemas.microsoft.com/office/drawing/2010/main" val="0"/>
              </a:ext>
            </a:extLst>
          </a:blip>
          <a:srcRect l="2452" r="2452"/>
          <a:stretch>
            <a:fillRect/>
          </a:stretch>
        </p:blipFill>
        <p:spPr/>
      </p:pic>
    </p:spTree>
    <p:extLst>
      <p:ext uri="{BB962C8B-B14F-4D97-AF65-F5344CB8AC3E}">
        <p14:creationId xmlns:p14="http://schemas.microsoft.com/office/powerpoint/2010/main" val="294559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JONAS 1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143" y="0"/>
            <a:ext cx="7050640" cy="6858000"/>
          </a:xfrm>
          <a:prstGeom prst="rect">
            <a:avLst/>
          </a:prstGeom>
        </p:spPr>
      </p:pic>
    </p:spTree>
    <p:extLst>
      <p:ext uri="{BB962C8B-B14F-4D97-AF65-F5344CB8AC3E}">
        <p14:creationId xmlns:p14="http://schemas.microsoft.com/office/powerpoint/2010/main" val="305903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err="1"/>
              <a:t>Prenons</a:t>
            </a:r>
            <a:r>
              <a:rPr lang="it-IT" dirty="0"/>
              <a:t> le </a:t>
            </a:r>
            <a:r>
              <a:rPr lang="it-IT" dirty="0" err="1"/>
              <a:t>temps</a:t>
            </a:r>
            <a:r>
              <a:rPr lang="it-IT" dirty="0"/>
              <a:t> de </a:t>
            </a:r>
            <a:r>
              <a:rPr lang="it-IT" dirty="0" err="1"/>
              <a:t>nous</a:t>
            </a:r>
            <a:r>
              <a:rPr lang="it-IT" dirty="0"/>
              <a:t> </a:t>
            </a:r>
            <a:r>
              <a:rPr lang="it-IT" dirty="0" err="1"/>
              <a:t>poser</a:t>
            </a:r>
            <a:r>
              <a:rPr lang="it-IT" dirty="0"/>
              <a:t> </a:t>
            </a:r>
            <a:r>
              <a:rPr lang="it-IT" dirty="0" err="1"/>
              <a:t>des</a:t>
            </a:r>
            <a:r>
              <a:rPr lang="it-IT" dirty="0"/>
              <a:t> </a:t>
            </a:r>
            <a:r>
              <a:rPr lang="it-IT" dirty="0" err="1"/>
              <a:t>questions</a:t>
            </a:r>
            <a:r>
              <a:rPr lang="it-IT" dirty="0"/>
              <a:t> à la suite de ce texte : </a:t>
            </a:r>
            <a:r>
              <a:rPr lang="it-IT" dirty="0" err="1"/>
              <a:t>des</a:t>
            </a:r>
            <a:r>
              <a:rPr lang="it-IT" dirty="0"/>
              <a:t> plus </a:t>
            </a:r>
            <a:r>
              <a:rPr lang="it-IT" dirty="0" err="1"/>
              <a:t>simples</a:t>
            </a:r>
            <a:r>
              <a:rPr lang="it-IT" dirty="0"/>
              <a:t> </a:t>
            </a:r>
            <a:r>
              <a:rPr lang="it-IT" dirty="0" err="1"/>
              <a:t>aux</a:t>
            </a:r>
            <a:r>
              <a:rPr lang="it-IT" dirty="0"/>
              <a:t> plus </a:t>
            </a:r>
            <a:r>
              <a:rPr lang="it-IT" dirty="0" err="1"/>
              <a:t>compliquées</a:t>
            </a:r>
            <a:r>
              <a:rPr lang="it-IT" dirty="0"/>
              <a:t> :</a:t>
            </a:r>
          </a:p>
          <a:p>
            <a:pPr lvl="1"/>
            <a:r>
              <a:rPr lang="it-IT" dirty="0" err="1"/>
              <a:t>Sur</a:t>
            </a:r>
            <a:r>
              <a:rPr lang="it-IT" dirty="0"/>
              <a:t> l’</a:t>
            </a:r>
            <a:r>
              <a:rPr lang="it-IT" dirty="0" err="1"/>
              <a:t>aspect</a:t>
            </a:r>
            <a:r>
              <a:rPr lang="it-IT" dirty="0"/>
              <a:t> </a:t>
            </a:r>
            <a:r>
              <a:rPr lang="it-IT" dirty="0" err="1"/>
              <a:t>anecdotique</a:t>
            </a:r>
            <a:r>
              <a:rPr lang="it-IT" dirty="0"/>
              <a:t>,</a:t>
            </a:r>
          </a:p>
          <a:p>
            <a:pPr lvl="1"/>
            <a:r>
              <a:rPr lang="it-IT" dirty="0" err="1"/>
              <a:t>Sur</a:t>
            </a:r>
            <a:r>
              <a:rPr lang="it-IT" dirty="0"/>
              <a:t> la </a:t>
            </a:r>
            <a:r>
              <a:rPr lang="it-IT" dirty="0" err="1"/>
              <a:t>véracité</a:t>
            </a:r>
            <a:r>
              <a:rPr lang="it-IT" dirty="0"/>
              <a:t> </a:t>
            </a:r>
            <a:r>
              <a:rPr lang="it-IT" dirty="0" err="1"/>
              <a:t>du</a:t>
            </a:r>
            <a:r>
              <a:rPr lang="it-IT" dirty="0"/>
              <a:t> texte,</a:t>
            </a:r>
          </a:p>
          <a:p>
            <a:pPr lvl="1"/>
            <a:r>
              <a:rPr lang="it-IT" dirty="0" err="1"/>
              <a:t>Sur</a:t>
            </a:r>
            <a:r>
              <a:rPr lang="it-IT" dirty="0"/>
              <a:t> sa </a:t>
            </a:r>
            <a:r>
              <a:rPr lang="it-IT" dirty="0" err="1"/>
              <a:t>construction</a:t>
            </a:r>
            <a:r>
              <a:rPr lang="it-IT" dirty="0"/>
              <a:t>,</a:t>
            </a:r>
          </a:p>
          <a:p>
            <a:pPr lvl="1"/>
            <a:r>
              <a:rPr lang="it-IT" dirty="0"/>
              <a:t>En </a:t>
            </a:r>
            <a:r>
              <a:rPr lang="it-IT" dirty="0" err="1"/>
              <a:t>quoi</a:t>
            </a:r>
            <a:r>
              <a:rPr lang="it-IT" dirty="0"/>
              <a:t> l’</a:t>
            </a:r>
            <a:r>
              <a:rPr lang="it-IT" dirty="0" err="1"/>
              <a:t>Évangile</a:t>
            </a:r>
            <a:r>
              <a:rPr lang="it-IT" dirty="0"/>
              <a:t> </a:t>
            </a:r>
            <a:r>
              <a:rPr lang="it-IT" dirty="0" err="1"/>
              <a:t>nous</a:t>
            </a:r>
            <a:r>
              <a:rPr lang="it-IT" dirty="0"/>
              <a:t> concerne </a:t>
            </a:r>
            <a:r>
              <a:rPr lang="it-IT" dirty="0" err="1"/>
              <a:t>aujourd’hui</a:t>
            </a:r>
            <a:r>
              <a:rPr lang="it-IT" dirty="0"/>
              <a:t>,</a:t>
            </a:r>
          </a:p>
          <a:p>
            <a:pPr lvl="1"/>
            <a:r>
              <a:rPr lang="it-IT" dirty="0"/>
              <a:t>En </a:t>
            </a:r>
            <a:r>
              <a:rPr lang="it-IT" dirty="0" err="1"/>
              <a:t>quoi</a:t>
            </a:r>
            <a:r>
              <a:rPr lang="it-IT" dirty="0"/>
              <a:t> l’</a:t>
            </a:r>
            <a:r>
              <a:rPr lang="it-IT" dirty="0" err="1"/>
              <a:t>Évangile</a:t>
            </a:r>
            <a:r>
              <a:rPr lang="it-IT" dirty="0"/>
              <a:t> me concerne </a:t>
            </a:r>
            <a:r>
              <a:rPr lang="it-IT" dirty="0" err="1"/>
              <a:t>personnellement</a:t>
            </a:r>
            <a:r>
              <a:rPr lang="it-IT" dirty="0"/>
              <a:t>…</a:t>
            </a:r>
          </a:p>
          <a:p>
            <a:endParaRPr lang="it-IT" dirty="0"/>
          </a:p>
          <a:p>
            <a:endParaRPr lang="it-IT" dirty="0"/>
          </a:p>
        </p:txBody>
      </p:sp>
      <p:sp>
        <p:nvSpPr>
          <p:cNvPr id="3" name="Titolo 2"/>
          <p:cNvSpPr>
            <a:spLocks noGrp="1"/>
          </p:cNvSpPr>
          <p:nvPr>
            <p:ph type="title"/>
          </p:nvPr>
        </p:nvSpPr>
        <p:spPr/>
        <p:txBody>
          <a:bodyPr/>
          <a:lstStyle/>
          <a:p>
            <a:r>
              <a:rPr lang="it-IT" dirty="0"/>
              <a:t>Un </a:t>
            </a:r>
            <a:r>
              <a:rPr lang="it-IT" dirty="0" err="1"/>
              <a:t>évangile</a:t>
            </a:r>
            <a:r>
              <a:rPr lang="it-IT" dirty="0"/>
              <a:t> pour se </a:t>
            </a:r>
            <a:r>
              <a:rPr lang="it-IT" dirty="0" err="1"/>
              <a:t>questionner</a:t>
            </a:r>
            <a:endParaRPr lang="it-IT" dirty="0"/>
          </a:p>
        </p:txBody>
      </p:sp>
    </p:spTree>
    <p:extLst>
      <p:ext uri="{BB962C8B-B14F-4D97-AF65-F5344CB8AC3E}">
        <p14:creationId xmlns:p14="http://schemas.microsoft.com/office/powerpoint/2010/main" val="401005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Questions anecdotiques, </a:t>
            </a:r>
            <a:br>
              <a:rPr lang="fr-FR" dirty="0"/>
            </a:br>
            <a:r>
              <a:rPr lang="fr-FR" dirty="0"/>
              <a:t>proches du texte</a:t>
            </a:r>
            <a:endParaRPr lang="it-IT" dirty="0"/>
          </a:p>
        </p:txBody>
      </p:sp>
      <p:sp>
        <p:nvSpPr>
          <p:cNvPr id="3" name="Segnaposto contenuto 2"/>
          <p:cNvSpPr>
            <a:spLocks noGrp="1"/>
          </p:cNvSpPr>
          <p:nvPr>
            <p:ph sz="quarter" idx="13"/>
          </p:nvPr>
        </p:nvSpPr>
        <p:spPr>
          <a:xfrm>
            <a:off x="676655" y="2018560"/>
            <a:ext cx="3968370" cy="4502068"/>
          </a:xfrm>
        </p:spPr>
        <p:txBody>
          <a:bodyPr>
            <a:normAutofit fontScale="70000" lnSpcReduction="20000"/>
          </a:bodyPr>
          <a:lstStyle/>
          <a:p>
            <a:r>
              <a:rPr lang="fr-FR" i="1" dirty="0"/>
              <a:t>Sur quelle autre rive devait aller Jésus ?</a:t>
            </a:r>
            <a:endParaRPr lang="fr-FR" dirty="0"/>
          </a:p>
          <a:p>
            <a:r>
              <a:rPr lang="fr-FR" i="1" dirty="0"/>
              <a:t>Dans quel état était Jésus pour qu'il soit porté dans</a:t>
            </a:r>
            <a:r>
              <a:rPr lang="fr-FR" dirty="0"/>
              <a:t> </a:t>
            </a:r>
            <a:r>
              <a:rPr lang="fr-FR" i="1" dirty="0"/>
              <a:t>la barque par ses disciples ?</a:t>
            </a:r>
            <a:endParaRPr lang="fr-FR" dirty="0"/>
          </a:p>
          <a:p>
            <a:r>
              <a:rPr lang="fr-FR" i="1" dirty="0"/>
              <a:t>Comment peut-on dormir pendant une tempête ?</a:t>
            </a:r>
            <a:endParaRPr lang="fr-FR" dirty="0"/>
          </a:p>
          <a:p>
            <a:r>
              <a:rPr lang="fr-FR" i="1" dirty="0"/>
              <a:t>Pourquoi préciser que Jésus dort sur un coussin ?</a:t>
            </a:r>
            <a:endParaRPr lang="fr-FR" dirty="0"/>
          </a:p>
          <a:p>
            <a:r>
              <a:rPr lang="fr-FR" i="1" dirty="0"/>
              <a:t>Comment la mer a-t-elle pu se calmer ?</a:t>
            </a:r>
            <a:endParaRPr lang="fr-FR" dirty="0"/>
          </a:p>
          <a:p>
            <a:r>
              <a:rPr lang="fr-FR" i="1" dirty="0"/>
              <a:t>Un homme est-il capable de calmer des tempêtes ?</a:t>
            </a:r>
            <a:endParaRPr lang="fr-FR" dirty="0"/>
          </a:p>
          <a:p>
            <a:r>
              <a:rPr lang="fr-FR" i="1" dirty="0"/>
              <a:t>Jésus a-t-il des pouvoirs ? Lesquels ? Est-il un magicien ?</a:t>
            </a:r>
            <a:endParaRPr lang="fr-FR" dirty="0"/>
          </a:p>
          <a:p>
            <a:r>
              <a:rPr lang="fr-FR" i="1" dirty="0"/>
              <a:t>Quelle est cette crainte qui arrive après la question</a:t>
            </a:r>
            <a:endParaRPr lang="fr-FR" dirty="0"/>
          </a:p>
          <a:p>
            <a:r>
              <a:rPr lang="fr-FR" i="1" dirty="0"/>
              <a:t>de Jésus et non pas après la tempête ?</a:t>
            </a:r>
            <a:endParaRPr lang="fr-FR" dirty="0"/>
          </a:p>
          <a:p>
            <a:endParaRPr lang="it-IT" dirty="0"/>
          </a:p>
        </p:txBody>
      </p:sp>
      <p:pic>
        <p:nvPicPr>
          <p:cNvPr id="5" name="Segnaposto contenuto 4" descr="question-mark.jpg"/>
          <p:cNvPicPr>
            <a:picLocks noGrp="1" noChangeAspect="1"/>
          </p:cNvPicPr>
          <p:nvPr>
            <p:ph sz="quarter" idx="14"/>
          </p:nvPr>
        </p:nvPicPr>
        <p:blipFill>
          <a:blip r:embed="rId2">
            <a:extLst>
              <a:ext uri="{28A0092B-C50C-407E-A947-70E740481C1C}">
                <a14:useLocalDpi xmlns:a14="http://schemas.microsoft.com/office/drawing/2010/main" val="0"/>
              </a:ext>
            </a:extLst>
          </a:blip>
          <a:srcRect l="-19323" r="-19323"/>
          <a:stretch>
            <a:fillRect/>
          </a:stretch>
        </p:blipFill>
        <p:spPr>
          <a:xfrm>
            <a:off x="4645025" y="2679700"/>
            <a:ext cx="3822700" cy="3446463"/>
          </a:xfrm>
        </p:spPr>
      </p:pic>
    </p:spTree>
    <p:extLst>
      <p:ext uri="{BB962C8B-B14F-4D97-AF65-F5344CB8AC3E}">
        <p14:creationId xmlns:p14="http://schemas.microsoft.com/office/powerpoint/2010/main" val="362636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3600" dirty="0"/>
              <a:t>Questions autour de la véracité du texte, sur la façon dont il est construit</a:t>
            </a:r>
          </a:p>
        </p:txBody>
      </p:sp>
      <p:sp>
        <p:nvSpPr>
          <p:cNvPr id="3" name="Segnaposto contenuto 2"/>
          <p:cNvSpPr>
            <a:spLocks noGrp="1"/>
          </p:cNvSpPr>
          <p:nvPr>
            <p:ph sz="quarter" idx="13"/>
          </p:nvPr>
        </p:nvSpPr>
        <p:spPr>
          <a:xfrm>
            <a:off x="676655" y="2018560"/>
            <a:ext cx="3822192" cy="4502068"/>
          </a:xfrm>
        </p:spPr>
        <p:txBody>
          <a:bodyPr>
            <a:normAutofit fontScale="85000" lnSpcReduction="20000"/>
          </a:bodyPr>
          <a:lstStyle/>
          <a:p>
            <a:r>
              <a:rPr lang="fr-FR" i="1" dirty="0"/>
              <a:t>Qu'est-ce qui s'est vraiment passé ce jour-là ? </a:t>
            </a:r>
          </a:p>
          <a:p>
            <a:r>
              <a:rPr lang="fr-FR" i="1" dirty="0"/>
              <a:t>Une tempête peut-elle se calmer sur un geste ? </a:t>
            </a:r>
          </a:p>
          <a:p>
            <a:r>
              <a:rPr lang="fr-FR" i="1" dirty="0"/>
              <a:t>Y a-t-il eu un événement « tempête » pendant la vie de Jésus ?</a:t>
            </a:r>
            <a:endParaRPr lang="fr-FR" dirty="0"/>
          </a:p>
          <a:p>
            <a:r>
              <a:rPr lang="fr-FR" i="1" dirty="0"/>
              <a:t>Où est la vérité de ce récit ? </a:t>
            </a:r>
          </a:p>
          <a:p>
            <a:r>
              <a:rPr lang="fr-FR" i="1" dirty="0"/>
              <a:t>Pourquoi raconter cet épisode ? </a:t>
            </a:r>
          </a:p>
          <a:p>
            <a:r>
              <a:rPr lang="fr-FR" i="1" dirty="0"/>
              <a:t>Est-ce important de raconter que Jésus a calmé une tempête ? </a:t>
            </a:r>
          </a:p>
          <a:p>
            <a:r>
              <a:rPr lang="fr-FR" i="1" dirty="0"/>
              <a:t>En quoi ce récit aidait-il les premières communautés chrétiennes ? </a:t>
            </a:r>
          </a:p>
          <a:p>
            <a:r>
              <a:rPr lang="fr-FR" i="1" dirty="0"/>
              <a:t>Avaient-elles une tempête à traverser ?</a:t>
            </a:r>
            <a:endParaRPr lang="fr-FR" dirty="0"/>
          </a:p>
          <a:p>
            <a:endParaRPr lang="it-IT" dirty="0"/>
          </a:p>
        </p:txBody>
      </p:sp>
      <p:pic>
        <p:nvPicPr>
          <p:cNvPr id="5" name="Segnaposto contenuto 4" descr="question-mark.jpg"/>
          <p:cNvPicPr>
            <a:picLocks noGrp="1" noChangeAspect="1"/>
          </p:cNvPicPr>
          <p:nvPr>
            <p:ph sz="quarter" idx="14"/>
          </p:nvPr>
        </p:nvPicPr>
        <p:blipFill>
          <a:blip r:embed="rId2">
            <a:extLst>
              <a:ext uri="{28A0092B-C50C-407E-A947-70E740481C1C}">
                <a14:useLocalDpi xmlns:a14="http://schemas.microsoft.com/office/drawing/2010/main" val="0"/>
              </a:ext>
            </a:extLst>
          </a:blip>
          <a:srcRect l="-19323" r="-19323"/>
          <a:stretch>
            <a:fillRect/>
          </a:stretch>
        </p:blipFill>
        <p:spPr>
          <a:xfrm>
            <a:off x="4645025" y="2679700"/>
            <a:ext cx="3822700" cy="3446463"/>
          </a:xfrm>
        </p:spPr>
      </p:pic>
    </p:spTree>
    <p:extLst>
      <p:ext uri="{BB962C8B-B14F-4D97-AF65-F5344CB8AC3E}">
        <p14:creationId xmlns:p14="http://schemas.microsoft.com/office/powerpoint/2010/main" val="259752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4000" dirty="0"/>
              <a:t>Questions fondamentales pour aujourd'hui</a:t>
            </a:r>
          </a:p>
        </p:txBody>
      </p:sp>
      <p:sp>
        <p:nvSpPr>
          <p:cNvPr id="3" name="Segnaposto contenuto 2"/>
          <p:cNvSpPr>
            <a:spLocks noGrp="1"/>
          </p:cNvSpPr>
          <p:nvPr>
            <p:ph sz="quarter" idx="13"/>
          </p:nvPr>
        </p:nvSpPr>
        <p:spPr>
          <a:xfrm>
            <a:off x="676655" y="2018560"/>
            <a:ext cx="3822192" cy="4502068"/>
          </a:xfrm>
        </p:spPr>
        <p:txBody>
          <a:bodyPr>
            <a:normAutofit fontScale="85000" lnSpcReduction="20000"/>
          </a:bodyPr>
          <a:lstStyle/>
          <a:p>
            <a:r>
              <a:rPr lang="fr-FR" i="1" dirty="0"/>
              <a:t>Aujourd'hui ce récit a-t-il de l'importance ?</a:t>
            </a:r>
            <a:endParaRPr lang="fr-FR" dirty="0"/>
          </a:p>
          <a:p>
            <a:r>
              <a:rPr lang="fr-FR" i="1" dirty="0"/>
              <a:t>Pourquoi l'homme a-t-il besoin de Dieu ?</a:t>
            </a:r>
            <a:endParaRPr lang="fr-FR" dirty="0"/>
          </a:p>
          <a:p>
            <a:r>
              <a:rPr lang="fr-FR" i="1" dirty="0"/>
              <a:t>Dieu teste-t-il l'homme ?</a:t>
            </a:r>
            <a:endParaRPr lang="fr-FR" dirty="0"/>
          </a:p>
          <a:p>
            <a:r>
              <a:rPr lang="fr-FR" i="1" dirty="0"/>
              <a:t>Existe-t-il un rapport entre ce récit et l'événement</a:t>
            </a:r>
            <a:r>
              <a:rPr lang="fr-FR" dirty="0"/>
              <a:t> </a:t>
            </a:r>
            <a:r>
              <a:rPr lang="fr-FR" i="1" dirty="0"/>
              <a:t>mort-résurrection ?</a:t>
            </a:r>
            <a:endParaRPr lang="fr-FR" dirty="0"/>
          </a:p>
          <a:p>
            <a:r>
              <a:rPr lang="fr-FR" i="1" dirty="0"/>
              <a:t>Cela veut-il dire que Jésus est plus fort que la</a:t>
            </a:r>
            <a:r>
              <a:rPr lang="fr-FR" dirty="0"/>
              <a:t> </a:t>
            </a:r>
            <a:r>
              <a:rPr lang="fr-FR" i="1" dirty="0"/>
              <a:t>mort ?</a:t>
            </a:r>
            <a:endParaRPr lang="fr-FR" dirty="0"/>
          </a:p>
          <a:p>
            <a:r>
              <a:rPr lang="fr-FR" i="1" dirty="0"/>
              <a:t>Est-ce que le coussin ne peut pas être interprété</a:t>
            </a:r>
            <a:r>
              <a:rPr lang="fr-FR" dirty="0"/>
              <a:t> </a:t>
            </a:r>
            <a:r>
              <a:rPr lang="fr-FR" i="1" dirty="0"/>
              <a:t>comme la quiétude de celui qui croit ?</a:t>
            </a:r>
            <a:endParaRPr lang="fr-FR" dirty="0"/>
          </a:p>
          <a:p>
            <a:r>
              <a:rPr lang="fr-FR" i="1" dirty="0"/>
              <a:t>La foi est-elle celle qui réconforte ou celle du</a:t>
            </a:r>
            <a:r>
              <a:rPr lang="fr-FR" dirty="0"/>
              <a:t> </a:t>
            </a:r>
            <a:r>
              <a:rPr lang="fr-FR" i="1" dirty="0"/>
              <a:t>doute ?</a:t>
            </a:r>
            <a:r>
              <a:rPr lang="fr-FR" dirty="0"/>
              <a:t> </a:t>
            </a:r>
            <a:endParaRPr lang="it-IT" dirty="0"/>
          </a:p>
        </p:txBody>
      </p:sp>
      <p:pic>
        <p:nvPicPr>
          <p:cNvPr id="5" name="Segnaposto contenuto 4" descr="question-mark.jpg"/>
          <p:cNvPicPr>
            <a:picLocks noGrp="1" noChangeAspect="1"/>
          </p:cNvPicPr>
          <p:nvPr>
            <p:ph sz="quarter" idx="14"/>
          </p:nvPr>
        </p:nvPicPr>
        <p:blipFill>
          <a:blip r:embed="rId2">
            <a:extLst>
              <a:ext uri="{28A0092B-C50C-407E-A947-70E740481C1C}">
                <a14:useLocalDpi xmlns:a14="http://schemas.microsoft.com/office/drawing/2010/main" val="0"/>
              </a:ext>
            </a:extLst>
          </a:blip>
          <a:srcRect l="-19323" r="-19323"/>
          <a:stretch>
            <a:fillRect/>
          </a:stretch>
        </p:blipFill>
        <p:spPr>
          <a:xfrm>
            <a:off x="4645025" y="2679700"/>
            <a:ext cx="3822700" cy="3446463"/>
          </a:xfrm>
        </p:spPr>
      </p:pic>
    </p:spTree>
    <p:extLst>
      <p:ext uri="{BB962C8B-B14F-4D97-AF65-F5344CB8AC3E}">
        <p14:creationId xmlns:p14="http://schemas.microsoft.com/office/powerpoint/2010/main" val="96627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3600" dirty="0"/>
              <a:t>Questions dans lesquelles les personnes s'impliquent personnellement</a:t>
            </a:r>
          </a:p>
        </p:txBody>
      </p:sp>
      <p:sp>
        <p:nvSpPr>
          <p:cNvPr id="3" name="Segnaposto contenuto 2"/>
          <p:cNvSpPr>
            <a:spLocks noGrp="1"/>
          </p:cNvSpPr>
          <p:nvPr>
            <p:ph sz="quarter" idx="13"/>
          </p:nvPr>
        </p:nvSpPr>
        <p:spPr>
          <a:xfrm>
            <a:off x="676655" y="2018560"/>
            <a:ext cx="3822192" cy="4502068"/>
          </a:xfrm>
        </p:spPr>
        <p:txBody>
          <a:bodyPr>
            <a:normAutofit fontScale="77500" lnSpcReduction="20000"/>
          </a:bodyPr>
          <a:lstStyle/>
          <a:p>
            <a:r>
              <a:rPr lang="fr-FR" i="1" dirty="0"/>
              <a:t>Le vent et la mer peuvent-ils être symbole de nos</a:t>
            </a:r>
            <a:r>
              <a:rPr lang="fr-FR" dirty="0"/>
              <a:t> </a:t>
            </a:r>
            <a:r>
              <a:rPr lang="fr-FR" i="1" dirty="0"/>
              <a:t>propres doutes ?</a:t>
            </a:r>
            <a:endParaRPr lang="fr-FR" dirty="0"/>
          </a:p>
          <a:p>
            <a:r>
              <a:rPr lang="fr-FR" i="1" dirty="0"/>
              <a:t>Si Jésus est plus fort que la mort, quel en est le sens</a:t>
            </a:r>
            <a:r>
              <a:rPr lang="fr-FR" dirty="0"/>
              <a:t> </a:t>
            </a:r>
            <a:r>
              <a:rPr lang="fr-FR" i="1" dirty="0"/>
              <a:t>pour moi aujourd'hui ?</a:t>
            </a:r>
            <a:endParaRPr lang="fr-FR" dirty="0"/>
          </a:p>
          <a:p>
            <a:r>
              <a:rPr lang="fr-FR" i="1" dirty="0"/>
              <a:t>Quelles sont mes tempêtes ?</a:t>
            </a:r>
            <a:endParaRPr lang="fr-FR" dirty="0"/>
          </a:p>
          <a:p>
            <a:r>
              <a:rPr lang="fr-FR" i="1" dirty="0"/>
              <a:t>Quelle est cette autre rive pour moi ?</a:t>
            </a:r>
            <a:endParaRPr lang="fr-FR" dirty="0"/>
          </a:p>
          <a:p>
            <a:r>
              <a:rPr lang="fr-FR" i="1" dirty="0"/>
              <a:t>Comment puis-je ressentir la présence ou l'absence</a:t>
            </a:r>
            <a:r>
              <a:rPr lang="fr-FR" dirty="0"/>
              <a:t> </a:t>
            </a:r>
            <a:r>
              <a:rPr lang="fr-FR" i="1" dirty="0"/>
              <a:t>du Seigneur dans ma vie de tous les jours ? </a:t>
            </a:r>
          </a:p>
          <a:p>
            <a:r>
              <a:rPr lang="fr-FR" i="1" dirty="0"/>
              <a:t>Est-il</a:t>
            </a:r>
            <a:r>
              <a:rPr lang="fr-FR" dirty="0"/>
              <a:t> </a:t>
            </a:r>
            <a:r>
              <a:rPr lang="fr-FR" i="1" dirty="0"/>
              <a:t>totalement présent ? </a:t>
            </a:r>
          </a:p>
          <a:p>
            <a:r>
              <a:rPr lang="fr-FR" i="1" dirty="0"/>
              <a:t>Ai-je besoin d'appeler Jésus</a:t>
            </a:r>
            <a:r>
              <a:rPr lang="fr-FR" dirty="0"/>
              <a:t> </a:t>
            </a:r>
            <a:r>
              <a:rPr lang="fr-FR" i="1" dirty="0"/>
              <a:t>pour qu'il soit là ? </a:t>
            </a:r>
          </a:p>
          <a:p>
            <a:r>
              <a:rPr lang="fr-FR" i="1" dirty="0"/>
              <a:t>Est-ce que je l'appelle seulement</a:t>
            </a:r>
            <a:r>
              <a:rPr lang="fr-FR" dirty="0"/>
              <a:t> </a:t>
            </a:r>
            <a:r>
              <a:rPr lang="fr-FR" i="1" dirty="0"/>
              <a:t>quand j'en ai besoin ?</a:t>
            </a:r>
            <a:r>
              <a:rPr lang="fr-FR" dirty="0"/>
              <a:t> </a:t>
            </a:r>
            <a:endParaRPr lang="it-IT" dirty="0"/>
          </a:p>
        </p:txBody>
      </p:sp>
      <p:pic>
        <p:nvPicPr>
          <p:cNvPr id="5" name="Segnaposto contenuto 4" descr="question-mark.jpg"/>
          <p:cNvPicPr>
            <a:picLocks noGrp="1" noChangeAspect="1"/>
          </p:cNvPicPr>
          <p:nvPr>
            <p:ph sz="quarter" idx="14"/>
          </p:nvPr>
        </p:nvPicPr>
        <p:blipFill>
          <a:blip r:embed="rId2">
            <a:extLst>
              <a:ext uri="{28A0092B-C50C-407E-A947-70E740481C1C}">
                <a14:useLocalDpi xmlns:a14="http://schemas.microsoft.com/office/drawing/2010/main" val="0"/>
              </a:ext>
            </a:extLst>
          </a:blip>
          <a:srcRect l="-19323" r="-19323"/>
          <a:stretch>
            <a:fillRect/>
          </a:stretch>
        </p:blipFill>
        <p:spPr>
          <a:xfrm>
            <a:off x="4645025" y="2679700"/>
            <a:ext cx="3822700" cy="3446463"/>
          </a:xfrm>
        </p:spPr>
      </p:pic>
    </p:spTree>
    <p:extLst>
      <p:ext uri="{BB962C8B-B14F-4D97-AF65-F5344CB8AC3E}">
        <p14:creationId xmlns:p14="http://schemas.microsoft.com/office/powerpoint/2010/main" val="49706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err="1"/>
              <a:t>Des</a:t>
            </a:r>
            <a:r>
              <a:rPr lang="it-IT" dirty="0"/>
              <a:t> </a:t>
            </a:r>
            <a:r>
              <a:rPr lang="it-IT" dirty="0" err="1"/>
              <a:t>rapprochements</a:t>
            </a:r>
            <a:r>
              <a:rPr lang="it-IT" dirty="0"/>
              <a:t> qui </a:t>
            </a:r>
            <a:r>
              <a:rPr lang="it-IT" dirty="0" err="1"/>
              <a:t>donnent</a:t>
            </a:r>
            <a:r>
              <a:rPr lang="it-IT" dirty="0"/>
              <a:t> </a:t>
            </a:r>
            <a:r>
              <a:rPr lang="it-IT" dirty="0" err="1"/>
              <a:t>sens</a:t>
            </a:r>
            <a:r>
              <a:rPr lang="it-IT" dirty="0"/>
              <a:t>…</a:t>
            </a:r>
          </a:p>
        </p:txBody>
      </p:sp>
      <p:sp>
        <p:nvSpPr>
          <p:cNvPr id="2" name="Segnaposto contenuto 1"/>
          <p:cNvSpPr>
            <a:spLocks noGrp="1"/>
          </p:cNvSpPr>
          <p:nvPr>
            <p:ph sz="quarter" idx="13"/>
          </p:nvPr>
        </p:nvSpPr>
        <p:spPr/>
        <p:txBody>
          <a:bodyPr/>
          <a:lstStyle/>
          <a:p>
            <a:r>
              <a:rPr lang="it-IT" dirty="0"/>
              <a:t>Ce texte nous rappelle-t-il d’autres récits ou histoires du Premier ou du Nouveau Testament ?</a:t>
            </a:r>
          </a:p>
        </p:txBody>
      </p:sp>
      <p:pic>
        <p:nvPicPr>
          <p:cNvPr id="5" name="Segnaposto contenuto 4" descr="bible.gif"/>
          <p:cNvPicPr>
            <a:picLocks noGrp="1" noChangeAspect="1"/>
          </p:cNvPicPr>
          <p:nvPr>
            <p:ph sz="quarter" idx="14"/>
          </p:nvPr>
        </p:nvPicPr>
        <p:blipFill>
          <a:blip r:embed="rId2">
            <a:extLst>
              <a:ext uri="{28A0092B-C50C-407E-A947-70E740481C1C}">
                <a14:useLocalDpi xmlns:a14="http://schemas.microsoft.com/office/drawing/2010/main" val="0"/>
              </a:ext>
            </a:extLst>
          </a:blip>
          <a:srcRect t="-9314" b="-9314"/>
          <a:stretch>
            <a:fillRect/>
          </a:stretch>
        </p:blipFill>
        <p:spPr>
          <a:xfrm>
            <a:off x="4645025" y="2679700"/>
            <a:ext cx="3822700" cy="3446463"/>
          </a:xfrm>
        </p:spPr>
      </p:pic>
    </p:spTree>
    <p:extLst>
      <p:ext uri="{BB962C8B-B14F-4D97-AF65-F5344CB8AC3E}">
        <p14:creationId xmlns:p14="http://schemas.microsoft.com/office/powerpoint/2010/main" val="97667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72067" y="2092969"/>
            <a:ext cx="7408333" cy="4033194"/>
          </a:xfrm>
        </p:spPr>
        <p:txBody>
          <a:bodyPr/>
          <a:lstStyle/>
          <a:p>
            <a:pPr marL="0" indent="0" algn="ctr">
              <a:buNone/>
            </a:pPr>
            <a:r>
              <a:rPr lang="it-IT" sz="3600" b="1" dirty="0"/>
              <a:t>L'</a:t>
            </a:r>
            <a:r>
              <a:rPr lang="it-IT" sz="3600" b="1" dirty="0" err="1"/>
              <a:t>homme</a:t>
            </a:r>
            <a:r>
              <a:rPr lang="it-IT" sz="3600" b="1" dirty="0"/>
              <a:t> est </a:t>
            </a:r>
            <a:r>
              <a:rPr lang="it-IT" sz="3600" b="1" dirty="0" err="1"/>
              <a:t>confronté</a:t>
            </a:r>
            <a:r>
              <a:rPr lang="it-IT" sz="3600" b="1" dirty="0"/>
              <a:t> </a:t>
            </a:r>
            <a:r>
              <a:rPr lang="it-IT" sz="3600" b="1" dirty="0" err="1"/>
              <a:t>aux</a:t>
            </a:r>
            <a:r>
              <a:rPr lang="it-IT" sz="3600" b="1" dirty="0"/>
              <a:t> </a:t>
            </a:r>
            <a:r>
              <a:rPr lang="it-IT" sz="3600" b="1" dirty="0" err="1"/>
              <a:t>tempêtes</a:t>
            </a:r>
            <a:r>
              <a:rPr lang="it-IT" sz="3600" b="1" dirty="0"/>
              <a:t> de la vie</a:t>
            </a:r>
          </a:p>
          <a:p>
            <a:pPr marL="0" indent="0" algn="ctr">
              <a:buNone/>
            </a:pPr>
            <a:endParaRPr lang="it-IT" sz="3600" b="1" dirty="0"/>
          </a:p>
          <a:p>
            <a:r>
              <a:rPr lang="it-IT" b="1" dirty="0"/>
              <a:t>Une </a:t>
            </a:r>
            <a:r>
              <a:rPr lang="it-IT" b="1" dirty="0" err="1"/>
              <a:t>catéchèse</a:t>
            </a:r>
            <a:r>
              <a:rPr lang="it-IT" b="1" dirty="0"/>
              <a:t> </a:t>
            </a:r>
            <a:r>
              <a:rPr lang="it-IT" dirty="0"/>
              <a:t>: pour </a:t>
            </a:r>
            <a:r>
              <a:rPr lang="it-IT" dirty="0" err="1"/>
              <a:t>découvrir</a:t>
            </a:r>
            <a:r>
              <a:rPr lang="it-IT" dirty="0"/>
              <a:t>, à la suite de Jonas, </a:t>
            </a:r>
            <a:r>
              <a:rPr lang="it-IT" dirty="0" err="1"/>
              <a:t>que</a:t>
            </a:r>
            <a:r>
              <a:rPr lang="it-IT" dirty="0"/>
              <a:t> le Christ </a:t>
            </a:r>
            <a:r>
              <a:rPr lang="it-IT" dirty="0" err="1"/>
              <a:t>nous</a:t>
            </a:r>
            <a:r>
              <a:rPr lang="it-IT" dirty="0"/>
              <a:t> "</a:t>
            </a:r>
            <a:r>
              <a:rPr lang="it-IT" dirty="0" err="1"/>
              <a:t>embarque</a:t>
            </a:r>
            <a:r>
              <a:rPr lang="it-IT" dirty="0"/>
              <a:t>" </a:t>
            </a:r>
            <a:r>
              <a:rPr lang="it-IT" dirty="0" err="1"/>
              <a:t>dans</a:t>
            </a:r>
            <a:r>
              <a:rPr lang="it-IT" dirty="0"/>
              <a:t> l'</a:t>
            </a:r>
            <a:r>
              <a:rPr lang="it-IT" dirty="0" err="1"/>
              <a:t>aventure</a:t>
            </a:r>
            <a:r>
              <a:rPr lang="it-IT" dirty="0"/>
              <a:t> </a:t>
            </a:r>
            <a:r>
              <a:rPr lang="it-IT" dirty="0" err="1"/>
              <a:t>pascale</a:t>
            </a:r>
            <a:r>
              <a:rPr lang="it-IT" dirty="0"/>
              <a:t> (</a:t>
            </a:r>
            <a:r>
              <a:rPr lang="it-IT" dirty="0" err="1"/>
              <a:t>livre</a:t>
            </a:r>
            <a:r>
              <a:rPr lang="it-IT" dirty="0"/>
              <a:t> de Jonas 1) </a:t>
            </a:r>
          </a:p>
          <a:p>
            <a:r>
              <a:rPr lang="it-IT" dirty="0"/>
              <a:t>Un rassemblement de la communauté : pour vivre le salut de Dieu</a:t>
            </a:r>
          </a:p>
        </p:txBody>
      </p:sp>
      <p:sp>
        <p:nvSpPr>
          <p:cNvPr id="3" name="Titolo 2"/>
          <p:cNvSpPr>
            <a:spLocks noGrp="1"/>
          </p:cNvSpPr>
          <p:nvPr>
            <p:ph type="title"/>
          </p:nvPr>
        </p:nvSpPr>
        <p:spPr/>
        <p:txBody>
          <a:bodyPr/>
          <a:lstStyle/>
          <a:p>
            <a:r>
              <a:rPr lang="it-IT" dirty="0" err="1"/>
              <a:t>Thème</a:t>
            </a:r>
            <a:endParaRPr lang="it-IT" dirty="0"/>
          </a:p>
        </p:txBody>
      </p:sp>
      <p:pic>
        <p:nvPicPr>
          <p:cNvPr id="4" name="Immagine 3" descr="305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331" y="338328"/>
            <a:ext cx="1592469" cy="1637058"/>
          </a:xfrm>
          <a:prstGeom prst="rect">
            <a:avLst/>
          </a:prstGeom>
        </p:spPr>
      </p:pic>
    </p:spTree>
    <p:extLst>
      <p:ext uri="{BB962C8B-B14F-4D97-AF65-F5344CB8AC3E}">
        <p14:creationId xmlns:p14="http://schemas.microsoft.com/office/powerpoint/2010/main" val="357952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JONAS !</a:t>
            </a:r>
          </a:p>
        </p:txBody>
      </p:sp>
      <p:sp>
        <p:nvSpPr>
          <p:cNvPr id="3" name="Segnaposto testo 2"/>
          <p:cNvSpPr>
            <a:spLocks noGrp="1"/>
          </p:cNvSpPr>
          <p:nvPr>
            <p:ph type="body" idx="1"/>
          </p:nvPr>
        </p:nvSpPr>
        <p:spPr/>
        <p:txBody>
          <a:bodyPr/>
          <a:lstStyle/>
          <a:p>
            <a:r>
              <a:rPr lang="it-IT" dirty="0"/>
              <a:t>Une </a:t>
            </a:r>
            <a:r>
              <a:rPr lang="it-IT" dirty="0" err="1"/>
              <a:t>autre</a:t>
            </a:r>
            <a:r>
              <a:rPr lang="it-IT" dirty="0"/>
              <a:t> histoire…</a:t>
            </a:r>
          </a:p>
        </p:txBody>
      </p:sp>
    </p:spTree>
    <p:extLst>
      <p:ext uri="{BB962C8B-B14F-4D97-AF65-F5344CB8AC3E}">
        <p14:creationId xmlns:p14="http://schemas.microsoft.com/office/powerpoint/2010/main" val="261834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JONAS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8900"/>
            <a:ext cx="6775704" cy="6675120"/>
          </a:xfrm>
          <a:prstGeom prst="rect">
            <a:avLst/>
          </a:prstGeom>
        </p:spPr>
      </p:pic>
    </p:spTree>
    <p:extLst>
      <p:ext uri="{BB962C8B-B14F-4D97-AF65-F5344CB8AC3E}">
        <p14:creationId xmlns:p14="http://schemas.microsoft.com/office/powerpoint/2010/main" val="4902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JONAS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8900"/>
            <a:ext cx="6775704" cy="6675120"/>
          </a:xfrm>
          <a:prstGeom prst="rect">
            <a:avLst/>
          </a:prstGeom>
        </p:spPr>
      </p:pic>
    </p:spTree>
    <p:extLst>
      <p:ext uri="{BB962C8B-B14F-4D97-AF65-F5344CB8AC3E}">
        <p14:creationId xmlns:p14="http://schemas.microsoft.com/office/powerpoint/2010/main" val="165989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JONAS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8900"/>
            <a:ext cx="6775704" cy="6675120"/>
          </a:xfrm>
          <a:prstGeom prst="rect">
            <a:avLst/>
          </a:prstGeom>
        </p:spPr>
      </p:pic>
    </p:spTree>
    <p:extLst>
      <p:ext uri="{BB962C8B-B14F-4D97-AF65-F5344CB8AC3E}">
        <p14:creationId xmlns:p14="http://schemas.microsoft.com/office/powerpoint/2010/main" val="340602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JONAS 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8900"/>
            <a:ext cx="6775704" cy="6675120"/>
          </a:xfrm>
          <a:prstGeom prst="rect">
            <a:avLst/>
          </a:prstGeom>
        </p:spPr>
      </p:pic>
    </p:spTree>
    <p:extLst>
      <p:ext uri="{BB962C8B-B14F-4D97-AF65-F5344CB8AC3E}">
        <p14:creationId xmlns:p14="http://schemas.microsoft.com/office/powerpoint/2010/main" val="54817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45070239"/>
              </p:ext>
            </p:extLst>
          </p:nvPr>
        </p:nvGraphicFramePr>
        <p:xfrm>
          <a:off x="871538" y="2674938"/>
          <a:ext cx="7408862" cy="3810329"/>
        </p:xfrm>
        <a:graphic>
          <a:graphicData uri="http://schemas.openxmlformats.org/drawingml/2006/table">
            <a:tbl>
              <a:tblPr firstRow="1" bandRow="1">
                <a:tableStyleId>{5C22544A-7EE6-4342-B048-85BDC9FD1C3A}</a:tableStyleId>
              </a:tblPr>
              <a:tblGrid>
                <a:gridCol w="3704431">
                  <a:extLst>
                    <a:ext uri="{9D8B030D-6E8A-4147-A177-3AD203B41FA5}">
                      <a16:colId xmlns:a16="http://schemas.microsoft.com/office/drawing/2014/main" val="20000"/>
                    </a:ext>
                  </a:extLst>
                </a:gridCol>
                <a:gridCol w="3704431">
                  <a:extLst>
                    <a:ext uri="{9D8B030D-6E8A-4147-A177-3AD203B41FA5}">
                      <a16:colId xmlns:a16="http://schemas.microsoft.com/office/drawing/2014/main" val="20001"/>
                    </a:ext>
                  </a:extLst>
                </a:gridCol>
              </a:tblGrid>
              <a:tr h="0">
                <a:tc>
                  <a:txBody>
                    <a:bodyPr/>
                    <a:lstStyle/>
                    <a:p>
                      <a:pPr algn="ctr"/>
                      <a:r>
                        <a:rPr lang="it-IT" sz="1200" dirty="0"/>
                        <a:t>Jonas 1</a:t>
                      </a:r>
                    </a:p>
                  </a:txBody>
                  <a:tcPr/>
                </a:tc>
                <a:tc>
                  <a:txBody>
                    <a:bodyPr/>
                    <a:lstStyle/>
                    <a:p>
                      <a:pPr algn="ctr"/>
                      <a:r>
                        <a:rPr lang="it-IT" sz="1200" dirty="0"/>
                        <a:t>Mt</a:t>
                      </a:r>
                      <a:r>
                        <a:rPr lang="it-IT" sz="1200" baseline="0" dirty="0"/>
                        <a:t> 8, Mc 4, Lc 8</a:t>
                      </a:r>
                      <a:endParaRPr lang="it-IT" sz="1200" dirty="0"/>
                    </a:p>
                  </a:txBody>
                  <a:tcPr/>
                </a:tc>
                <a:extLst>
                  <a:ext uri="{0D108BD9-81ED-4DB2-BD59-A6C34878D82A}">
                    <a16:rowId xmlns:a16="http://schemas.microsoft.com/office/drawing/2014/main" val="10000"/>
                  </a:ext>
                </a:extLst>
              </a:tr>
              <a:tr h="486830">
                <a:tc>
                  <a:txBody>
                    <a:bodyPr/>
                    <a:lstStyle/>
                    <a:p>
                      <a:pPr algn="ctr">
                        <a:spcAft>
                          <a:spcPts val="0"/>
                        </a:spcAft>
                      </a:pPr>
                      <a:r>
                        <a:rPr lang="fr-FR" sz="1200" baseline="30000" dirty="0">
                          <a:solidFill>
                            <a:srgbClr val="000000"/>
                          </a:solidFill>
                          <a:effectLst/>
                          <a:latin typeface="Arial"/>
                          <a:ea typeface="Times New Roman"/>
                          <a:cs typeface="Arial"/>
                        </a:rPr>
                        <a:t>3</a:t>
                      </a:r>
                      <a:r>
                        <a:rPr lang="fr-FR" sz="1200" dirty="0">
                          <a:solidFill>
                            <a:srgbClr val="000000"/>
                          </a:solidFill>
                          <a:effectLst/>
                          <a:latin typeface="Arial"/>
                          <a:ea typeface="Times New Roman"/>
                          <a:cs typeface="Arial"/>
                        </a:rPr>
                        <a:t> II trouva un bateau,</a:t>
                      </a:r>
                      <a:r>
                        <a:rPr lang="fr-FR" sz="1200" baseline="0" dirty="0">
                          <a:solidFill>
                            <a:schemeClr val="dk1"/>
                          </a:solidFill>
                          <a:effectLst/>
                          <a:latin typeface="Arial"/>
                          <a:ea typeface="Times New Roman"/>
                          <a:cs typeface="Arial"/>
                        </a:rPr>
                        <a:t> </a:t>
                      </a:r>
                      <a:r>
                        <a:rPr lang="fr-FR" sz="1200" dirty="0">
                          <a:solidFill>
                            <a:srgbClr val="000000"/>
                          </a:solidFill>
                          <a:effectLst/>
                          <a:latin typeface="Arial"/>
                          <a:ea typeface="Times New Roman"/>
                          <a:cs typeface="Arial"/>
                        </a:rPr>
                        <a:t>il monta dedans pour</a:t>
                      </a:r>
                      <a:r>
                        <a:rPr lang="fr-FR" sz="1200" baseline="0" dirty="0">
                          <a:solidFill>
                            <a:schemeClr val="dk1"/>
                          </a:solidFill>
                          <a:effectLst/>
                          <a:latin typeface="Arial"/>
                          <a:ea typeface="Times New Roman"/>
                          <a:cs typeface="Arial"/>
                        </a:rPr>
                        <a:t> </a:t>
                      </a:r>
                      <a:r>
                        <a:rPr lang="fr-FR" sz="1200" dirty="0">
                          <a:solidFill>
                            <a:srgbClr val="000000"/>
                          </a:solidFill>
                          <a:effectLst/>
                          <a:latin typeface="Arial"/>
                          <a:ea typeface="Times New Roman"/>
                          <a:cs typeface="Arial"/>
                        </a:rPr>
                        <a:t>naviguer</a:t>
                      </a:r>
                      <a:endParaRPr lang="fr-FR" sz="1200" dirty="0">
                        <a:effectLst/>
                        <a:latin typeface="Arial"/>
                        <a:ea typeface="Times New Roman"/>
                        <a:cs typeface="Arial"/>
                      </a:endParaRPr>
                    </a:p>
                  </a:txBody>
                  <a:tcPr marL="25400" marR="25400" marT="0" marB="0"/>
                </a:tc>
                <a:tc>
                  <a:txBody>
                    <a:bodyPr/>
                    <a:lstStyle/>
                    <a:p>
                      <a:pPr algn="ctr">
                        <a:spcAft>
                          <a:spcPts val="0"/>
                        </a:spcAft>
                      </a:pPr>
                      <a:r>
                        <a:rPr lang="fr-FR" sz="1200" dirty="0">
                          <a:solidFill>
                            <a:srgbClr val="000000"/>
                          </a:solidFill>
                          <a:effectLst/>
                          <a:latin typeface="Arial"/>
                          <a:ea typeface="Times New Roman"/>
                          <a:cs typeface="Arial"/>
                        </a:rPr>
                        <a:t>il monta dans une barque (</a:t>
                      </a:r>
                      <a:r>
                        <a:rPr lang="fr-FR" sz="1200" dirty="0" err="1">
                          <a:solidFill>
                            <a:srgbClr val="000000"/>
                          </a:solidFill>
                          <a:effectLst/>
                          <a:latin typeface="Arial"/>
                          <a:ea typeface="Times New Roman"/>
                          <a:cs typeface="Arial"/>
                        </a:rPr>
                        <a:t>Lc</a:t>
                      </a:r>
                      <a:r>
                        <a:rPr lang="fr-FR" sz="1200" dirty="0">
                          <a:solidFill>
                            <a:srgbClr val="000000"/>
                          </a:solidFill>
                          <a:effectLst/>
                          <a:latin typeface="Arial"/>
                          <a:ea typeface="Times New Roman"/>
                          <a:cs typeface="Arial"/>
                        </a:rPr>
                        <a:t> 22)</a:t>
                      </a:r>
                      <a:endParaRPr lang="fr-FR" sz="1200" dirty="0">
                        <a:effectLst/>
                        <a:latin typeface="Arial"/>
                        <a:ea typeface="Times New Roman"/>
                        <a:cs typeface="Arial"/>
                      </a:endParaRPr>
                    </a:p>
                    <a:p>
                      <a:pPr algn="ctr">
                        <a:spcAft>
                          <a:spcPts val="0"/>
                        </a:spcAft>
                      </a:pPr>
                      <a:r>
                        <a:rPr lang="fr-FR" sz="1200" dirty="0">
                          <a:solidFill>
                            <a:srgbClr val="000000"/>
                          </a:solidFill>
                          <a:effectLst/>
                          <a:latin typeface="Arial"/>
                          <a:ea typeface="Times New Roman"/>
                          <a:cs typeface="Arial"/>
                        </a:rPr>
                        <a:t>Tandis qu'ils naviguaient (</a:t>
                      </a:r>
                      <a:r>
                        <a:rPr lang="fr-FR" sz="1200" dirty="0" err="1">
                          <a:solidFill>
                            <a:srgbClr val="000000"/>
                          </a:solidFill>
                          <a:effectLst/>
                          <a:latin typeface="Arial"/>
                          <a:ea typeface="Times New Roman"/>
                          <a:cs typeface="Arial"/>
                        </a:rPr>
                        <a:t>Lc</a:t>
                      </a:r>
                      <a:r>
                        <a:rPr lang="fr-FR" sz="1200" dirty="0">
                          <a:solidFill>
                            <a:srgbClr val="000000"/>
                          </a:solidFill>
                          <a:effectLst/>
                          <a:latin typeface="Arial"/>
                          <a:ea typeface="Times New Roman"/>
                          <a:cs typeface="Arial"/>
                        </a:rPr>
                        <a:t> 23)</a:t>
                      </a:r>
                      <a:endParaRPr lang="fr-FR" sz="1200" dirty="0">
                        <a:effectLst/>
                        <a:latin typeface="Arial"/>
                        <a:ea typeface="Times New Roman"/>
                        <a:cs typeface="Arial"/>
                      </a:endParaRPr>
                    </a:p>
                  </a:txBody>
                  <a:tcPr marL="25400" marR="25400" marT="0" marB="0"/>
                </a:tc>
                <a:extLst>
                  <a:ext uri="{0D108BD9-81ED-4DB2-BD59-A6C34878D82A}">
                    <a16:rowId xmlns:a16="http://schemas.microsoft.com/office/drawing/2014/main" val="10001"/>
                  </a:ext>
                </a:extLst>
              </a:tr>
              <a:tr h="612372">
                <a:tc>
                  <a:txBody>
                    <a:bodyPr/>
                    <a:lstStyle/>
                    <a:p>
                      <a:pPr algn="ctr"/>
                      <a:r>
                        <a:rPr lang="fr-FR" sz="1200" kern="1200" baseline="30000" dirty="0">
                          <a:solidFill>
                            <a:schemeClr val="dk1"/>
                          </a:solidFill>
                          <a:effectLst/>
                          <a:latin typeface="Arial"/>
                          <a:ea typeface="+mn-ea"/>
                          <a:cs typeface="Arial"/>
                        </a:rPr>
                        <a:t>4</a:t>
                      </a:r>
                      <a:r>
                        <a:rPr lang="fr-FR" sz="1200" kern="1200" dirty="0">
                          <a:solidFill>
                            <a:schemeClr val="dk1"/>
                          </a:solidFill>
                          <a:effectLst/>
                          <a:latin typeface="Arial"/>
                          <a:ea typeface="+mn-ea"/>
                          <a:cs typeface="Arial"/>
                        </a:rPr>
                        <a:t> et il y eut une grande</a:t>
                      </a:r>
                      <a:r>
                        <a:rPr lang="fr-FR" sz="1200" kern="1200" baseline="0" dirty="0">
                          <a:solidFill>
                            <a:schemeClr val="dk1"/>
                          </a:solidFill>
                          <a:effectLst/>
                          <a:latin typeface="Arial"/>
                          <a:ea typeface="+mn-ea"/>
                          <a:cs typeface="Arial"/>
                        </a:rPr>
                        <a:t> </a:t>
                      </a:r>
                      <a:r>
                        <a:rPr lang="fr-FR" sz="1200" kern="1200" dirty="0">
                          <a:solidFill>
                            <a:schemeClr val="dk1"/>
                          </a:solidFill>
                          <a:effectLst/>
                          <a:latin typeface="Arial"/>
                          <a:ea typeface="+mn-ea"/>
                          <a:cs typeface="Arial"/>
                        </a:rPr>
                        <a:t>tempête dans la mer</a:t>
                      </a:r>
                      <a:r>
                        <a:rPr lang="fr-FR" sz="1200" kern="1200" baseline="0" dirty="0">
                          <a:solidFill>
                            <a:schemeClr val="dk1"/>
                          </a:solidFill>
                          <a:effectLst/>
                          <a:latin typeface="Arial"/>
                          <a:ea typeface="+mn-ea"/>
                          <a:cs typeface="Arial"/>
                        </a:rPr>
                        <a:t> </a:t>
                      </a:r>
                      <a:r>
                        <a:rPr lang="fr-FR" sz="1200" kern="1200" dirty="0">
                          <a:solidFill>
                            <a:schemeClr val="dk1"/>
                          </a:solidFill>
                          <a:effectLst/>
                          <a:latin typeface="Arial"/>
                          <a:ea typeface="+mn-ea"/>
                          <a:cs typeface="Arial"/>
                        </a:rPr>
                        <a:t>au point que le bateau</a:t>
                      </a:r>
                      <a:r>
                        <a:rPr lang="fr-FR" sz="1200" kern="1200" baseline="0" dirty="0">
                          <a:solidFill>
                            <a:schemeClr val="dk1"/>
                          </a:solidFill>
                          <a:effectLst/>
                          <a:latin typeface="Arial"/>
                          <a:ea typeface="+mn-ea"/>
                          <a:cs typeface="Arial"/>
                        </a:rPr>
                        <a:t> </a:t>
                      </a:r>
                      <a:r>
                        <a:rPr lang="fr-FR" sz="1200" kern="1200" dirty="0">
                          <a:solidFill>
                            <a:schemeClr val="dk1"/>
                          </a:solidFill>
                          <a:effectLst/>
                          <a:latin typeface="Arial"/>
                          <a:ea typeface="+mn-ea"/>
                          <a:cs typeface="Arial"/>
                        </a:rPr>
                        <a:t>était en péril</a:t>
                      </a:r>
                      <a:r>
                        <a:rPr lang="fr-FR" sz="1200" dirty="0">
                          <a:effectLst/>
                          <a:latin typeface="Arial"/>
                          <a:cs typeface="Arial"/>
                        </a:rPr>
                        <a:t> </a:t>
                      </a:r>
                      <a:endParaRPr lang="fr-FR" sz="1200" dirty="0">
                        <a:effectLst/>
                        <a:latin typeface="Arial"/>
                        <a:ea typeface="Times New Roman"/>
                        <a:cs typeface="Arial"/>
                      </a:endParaRPr>
                    </a:p>
                  </a:txBody>
                  <a:tcPr marL="25400" marR="25400" marT="0" marB="0"/>
                </a:tc>
                <a:tc>
                  <a:txBody>
                    <a:bodyPr/>
                    <a:lstStyle/>
                    <a:p>
                      <a:pPr algn="ctr"/>
                      <a:r>
                        <a:rPr lang="fr-FR" sz="1200" kern="1200" dirty="0">
                          <a:solidFill>
                            <a:schemeClr val="dk1"/>
                          </a:solidFill>
                          <a:effectLst/>
                          <a:latin typeface="Arial"/>
                          <a:ea typeface="+mn-ea"/>
                          <a:cs typeface="Arial"/>
                        </a:rPr>
                        <a:t>et il y eut un ébranlement dans, la mer, de</a:t>
                      </a:r>
                      <a:r>
                        <a:rPr lang="fr-FR" sz="1200" kern="1200" baseline="0" dirty="0">
                          <a:solidFill>
                            <a:schemeClr val="dk1"/>
                          </a:solidFill>
                          <a:effectLst/>
                          <a:latin typeface="Arial"/>
                          <a:ea typeface="+mn-ea"/>
                          <a:cs typeface="Arial"/>
                        </a:rPr>
                        <a:t> </a:t>
                      </a:r>
                      <a:r>
                        <a:rPr lang="fr-FR" sz="1200" kern="1200" dirty="0">
                          <a:solidFill>
                            <a:schemeClr val="dk1"/>
                          </a:solidFill>
                          <a:effectLst/>
                          <a:latin typeface="Arial"/>
                          <a:ea typeface="+mn-ea"/>
                          <a:cs typeface="Arial"/>
                        </a:rPr>
                        <a:t>sorte que (Mt 24)</a:t>
                      </a:r>
                    </a:p>
                    <a:p>
                      <a:pPr algn="ctr"/>
                      <a:r>
                        <a:rPr lang="fr-FR" sz="1200" kern="1200" dirty="0">
                          <a:solidFill>
                            <a:schemeClr val="dk1"/>
                          </a:solidFill>
                          <a:effectLst/>
                          <a:latin typeface="Arial"/>
                          <a:ea typeface="+mn-ea"/>
                          <a:cs typeface="Arial"/>
                        </a:rPr>
                        <a:t>ils étaient en péril</a:t>
                      </a:r>
                      <a:r>
                        <a:rPr lang="fr-FR" sz="1200" kern="1200" baseline="0" dirty="0">
                          <a:solidFill>
                            <a:schemeClr val="dk1"/>
                          </a:solidFill>
                          <a:effectLst/>
                          <a:latin typeface="Arial"/>
                          <a:ea typeface="+mn-ea"/>
                          <a:cs typeface="Arial"/>
                        </a:rPr>
                        <a:t> </a:t>
                      </a:r>
                      <a:r>
                        <a:rPr lang="fr-FR" sz="1200" kern="1200" dirty="0">
                          <a:solidFill>
                            <a:schemeClr val="dk1"/>
                          </a:solidFill>
                          <a:effectLst/>
                          <a:latin typeface="Arial"/>
                          <a:ea typeface="+mn-ea"/>
                          <a:cs typeface="Arial"/>
                        </a:rPr>
                        <a:t>(</a:t>
                      </a:r>
                      <a:r>
                        <a:rPr lang="fr-FR" sz="1200" kern="1200" dirty="0" err="1">
                          <a:solidFill>
                            <a:schemeClr val="dk1"/>
                          </a:solidFill>
                          <a:effectLst/>
                          <a:latin typeface="Arial"/>
                          <a:ea typeface="+mn-ea"/>
                          <a:cs typeface="Arial"/>
                        </a:rPr>
                        <a:t>Lc</a:t>
                      </a:r>
                      <a:r>
                        <a:rPr lang="fr-FR" sz="1200" kern="1200" dirty="0">
                          <a:solidFill>
                            <a:schemeClr val="dk1"/>
                          </a:solidFill>
                          <a:effectLst/>
                          <a:latin typeface="Arial"/>
                          <a:ea typeface="+mn-ea"/>
                          <a:cs typeface="Arial"/>
                        </a:rPr>
                        <a:t> 23)</a:t>
                      </a:r>
                      <a:r>
                        <a:rPr lang="fr-FR" sz="1200" dirty="0">
                          <a:effectLst/>
                          <a:latin typeface="Arial"/>
                          <a:cs typeface="Arial"/>
                        </a:rPr>
                        <a:t> </a:t>
                      </a:r>
                      <a:endParaRPr lang="fr-FR" sz="1200" dirty="0">
                        <a:effectLst/>
                        <a:latin typeface="Arial"/>
                        <a:ea typeface="Times New Roman"/>
                        <a:cs typeface="Arial"/>
                      </a:endParaRPr>
                    </a:p>
                  </a:txBody>
                  <a:tcPr marL="25400" marR="25400" marT="0" marB="0"/>
                </a:tc>
                <a:extLst>
                  <a:ext uri="{0D108BD9-81ED-4DB2-BD59-A6C34878D82A}">
                    <a16:rowId xmlns:a16="http://schemas.microsoft.com/office/drawing/2014/main" val="10002"/>
                  </a:ext>
                </a:extLst>
              </a:tr>
              <a:tr h="330207">
                <a:tc>
                  <a:txBody>
                    <a:bodyPr/>
                    <a:lstStyle/>
                    <a:p>
                      <a:pPr marL="8890" algn="ctr">
                        <a:spcAft>
                          <a:spcPts val="0"/>
                        </a:spcAft>
                      </a:pPr>
                      <a:r>
                        <a:rPr lang="fr-FR" sz="1200" baseline="30000" dirty="0">
                          <a:solidFill>
                            <a:srgbClr val="000000"/>
                          </a:solidFill>
                          <a:effectLst/>
                          <a:latin typeface="Arial"/>
                          <a:ea typeface="Times New Roman"/>
                          <a:cs typeface="Arial"/>
                        </a:rPr>
                        <a:t>5</a:t>
                      </a:r>
                      <a:r>
                        <a:rPr lang="fr-FR" sz="1200" dirty="0">
                          <a:solidFill>
                            <a:srgbClr val="000000"/>
                          </a:solidFill>
                          <a:effectLst/>
                          <a:latin typeface="Arial"/>
                          <a:ea typeface="Times New Roman"/>
                          <a:cs typeface="Arial"/>
                        </a:rPr>
                        <a:t>... Et Jonas dormait</a:t>
                      </a:r>
                      <a:endParaRPr lang="fr-FR" sz="1200" dirty="0">
                        <a:effectLst/>
                        <a:latin typeface="Arial"/>
                        <a:ea typeface="Times New Roman"/>
                        <a:cs typeface="Arial"/>
                      </a:endParaRPr>
                    </a:p>
                  </a:txBody>
                  <a:tcPr marL="25400" marR="25400" marT="0" marB="0"/>
                </a:tc>
                <a:tc>
                  <a:txBody>
                    <a:bodyPr/>
                    <a:lstStyle/>
                    <a:p>
                      <a:pPr algn="ctr"/>
                      <a:r>
                        <a:rPr lang="fr-FR" sz="1200" kern="1200" dirty="0">
                          <a:solidFill>
                            <a:schemeClr val="dk1"/>
                          </a:solidFill>
                          <a:effectLst/>
                          <a:latin typeface="Arial"/>
                          <a:ea typeface="+mn-ea"/>
                          <a:cs typeface="Arial"/>
                        </a:rPr>
                        <a:t>Lui cependant dormait</a:t>
                      </a:r>
                      <a:r>
                        <a:rPr lang="fr-FR" sz="1200" kern="1200" baseline="0" dirty="0">
                          <a:solidFill>
                            <a:schemeClr val="dk1"/>
                          </a:solidFill>
                          <a:effectLst/>
                          <a:latin typeface="Arial"/>
                          <a:ea typeface="+mn-ea"/>
                          <a:cs typeface="Arial"/>
                        </a:rPr>
                        <a:t> </a:t>
                      </a:r>
                      <a:r>
                        <a:rPr lang="fr-FR" sz="1200" kern="1200" dirty="0">
                          <a:solidFill>
                            <a:schemeClr val="dk1"/>
                          </a:solidFill>
                          <a:effectLst/>
                          <a:latin typeface="Arial"/>
                          <a:ea typeface="+mn-ea"/>
                          <a:cs typeface="Arial"/>
                        </a:rPr>
                        <a:t>(Mt 24)</a:t>
                      </a:r>
                      <a:r>
                        <a:rPr lang="fr-FR" sz="1200" dirty="0">
                          <a:effectLst/>
                          <a:latin typeface="Arial"/>
                          <a:cs typeface="Arial"/>
                        </a:rPr>
                        <a:t> </a:t>
                      </a:r>
                      <a:endParaRPr lang="fr-FR" sz="1200" dirty="0">
                        <a:effectLst/>
                        <a:latin typeface="Arial"/>
                        <a:ea typeface="Times New Roman"/>
                        <a:cs typeface="Arial"/>
                      </a:endParaRPr>
                    </a:p>
                  </a:txBody>
                  <a:tcPr marL="25400" marR="25400" marT="0" marB="0"/>
                </a:tc>
                <a:extLst>
                  <a:ext uri="{0D108BD9-81ED-4DB2-BD59-A6C34878D82A}">
                    <a16:rowId xmlns:a16="http://schemas.microsoft.com/office/drawing/2014/main" val="10003"/>
                  </a:ext>
                </a:extLst>
              </a:tr>
              <a:tr h="464949">
                <a:tc>
                  <a:txBody>
                    <a:bodyPr/>
                    <a:lstStyle/>
                    <a:p>
                      <a:pPr algn="ctr">
                        <a:spcAft>
                          <a:spcPts val="0"/>
                        </a:spcAft>
                      </a:pPr>
                      <a:r>
                        <a:rPr lang="fr-FR" sz="1200" baseline="30000" dirty="0">
                          <a:solidFill>
                            <a:srgbClr val="000000"/>
                          </a:solidFill>
                          <a:effectLst/>
                          <a:latin typeface="Arial"/>
                          <a:ea typeface="Times New Roman"/>
                          <a:cs typeface="Arial"/>
                        </a:rPr>
                        <a:t>6</a:t>
                      </a:r>
                      <a:r>
                        <a:rPr lang="fr-FR" sz="1200" dirty="0">
                          <a:solidFill>
                            <a:srgbClr val="000000"/>
                          </a:solidFill>
                          <a:effectLst/>
                          <a:latin typeface="Arial"/>
                          <a:ea typeface="Times New Roman"/>
                          <a:cs typeface="Arial"/>
                        </a:rPr>
                        <a:t> Le chef s'approche de</a:t>
                      </a:r>
                      <a:r>
                        <a:rPr lang="fr-FR" sz="1200" baseline="0" dirty="0">
                          <a:solidFill>
                            <a:schemeClr val="dk1"/>
                          </a:solidFill>
                          <a:effectLst/>
                          <a:latin typeface="Arial"/>
                          <a:ea typeface="Times New Roman"/>
                          <a:cs typeface="Arial"/>
                        </a:rPr>
                        <a:t> </a:t>
                      </a:r>
                      <a:r>
                        <a:rPr lang="fr-FR" sz="1200" dirty="0">
                          <a:solidFill>
                            <a:srgbClr val="000000"/>
                          </a:solidFill>
                          <a:effectLst/>
                          <a:latin typeface="Arial"/>
                          <a:ea typeface="Times New Roman"/>
                          <a:cs typeface="Arial"/>
                        </a:rPr>
                        <a:t>lui et lui dit : lève-toi !</a:t>
                      </a:r>
                      <a:endParaRPr lang="fr-FR" sz="1200" dirty="0">
                        <a:effectLst/>
                        <a:latin typeface="Arial"/>
                        <a:ea typeface="Times New Roman"/>
                        <a:cs typeface="Arial"/>
                      </a:endParaRPr>
                    </a:p>
                  </a:txBody>
                  <a:tcPr marL="25400" marR="25400" marT="0" marB="0"/>
                </a:tc>
                <a:tc>
                  <a:txBody>
                    <a:bodyPr/>
                    <a:lstStyle/>
                    <a:p>
                      <a:pPr algn="ctr">
                        <a:spcAft>
                          <a:spcPts val="0"/>
                        </a:spcAft>
                      </a:pPr>
                      <a:r>
                        <a:rPr lang="fr-FR" sz="1200" dirty="0">
                          <a:solidFill>
                            <a:srgbClr val="000000"/>
                          </a:solidFill>
                          <a:effectLst/>
                          <a:latin typeface="Arial"/>
                          <a:ea typeface="Times New Roman"/>
                          <a:cs typeface="Arial"/>
                        </a:rPr>
                        <a:t>s'étant approchés de</a:t>
                      </a:r>
                      <a:r>
                        <a:rPr lang="fr-FR" sz="1200" baseline="0" dirty="0">
                          <a:solidFill>
                            <a:schemeClr val="dk1"/>
                          </a:solidFill>
                          <a:effectLst/>
                          <a:latin typeface="Arial"/>
                          <a:ea typeface="Times New Roman"/>
                          <a:cs typeface="Arial"/>
                        </a:rPr>
                        <a:t> </a:t>
                      </a:r>
                      <a:r>
                        <a:rPr lang="fr-FR" sz="1200" dirty="0">
                          <a:solidFill>
                            <a:srgbClr val="000000"/>
                          </a:solidFill>
                          <a:effectLst/>
                          <a:latin typeface="Arial"/>
                          <a:ea typeface="Times New Roman"/>
                          <a:cs typeface="Arial"/>
                        </a:rPr>
                        <a:t>lui (Mt 25 = </a:t>
                      </a:r>
                      <a:r>
                        <a:rPr lang="fr-FR" sz="1200" dirty="0" err="1">
                          <a:solidFill>
                            <a:srgbClr val="000000"/>
                          </a:solidFill>
                          <a:effectLst/>
                          <a:latin typeface="Arial"/>
                          <a:ea typeface="Times New Roman"/>
                          <a:cs typeface="Arial"/>
                        </a:rPr>
                        <a:t>Lc</a:t>
                      </a:r>
                      <a:r>
                        <a:rPr lang="fr-FR" sz="1200" dirty="0">
                          <a:solidFill>
                            <a:srgbClr val="000000"/>
                          </a:solidFill>
                          <a:effectLst/>
                          <a:latin typeface="Arial"/>
                          <a:ea typeface="Times New Roman"/>
                          <a:cs typeface="Arial"/>
                        </a:rPr>
                        <a:t> 24)</a:t>
                      </a:r>
                      <a:endParaRPr lang="fr-FR" sz="1200" dirty="0">
                        <a:effectLst/>
                        <a:latin typeface="Arial"/>
                        <a:ea typeface="Times New Roman"/>
                        <a:cs typeface="Arial"/>
                      </a:endParaRPr>
                    </a:p>
                    <a:p>
                      <a:pPr algn="ctr">
                        <a:spcAft>
                          <a:spcPts val="0"/>
                        </a:spcAft>
                      </a:pPr>
                      <a:r>
                        <a:rPr lang="fr-FR" sz="1200" dirty="0">
                          <a:solidFill>
                            <a:srgbClr val="000000"/>
                          </a:solidFill>
                          <a:effectLst/>
                          <a:latin typeface="Arial"/>
                          <a:ea typeface="Times New Roman"/>
                          <a:cs typeface="Arial"/>
                        </a:rPr>
                        <a:t>Ils l'éveillent et</a:t>
                      </a:r>
                      <a:r>
                        <a:rPr lang="fr-FR" sz="1200" baseline="0" dirty="0">
                          <a:solidFill>
                            <a:srgbClr val="000000"/>
                          </a:solidFill>
                          <a:effectLst/>
                          <a:latin typeface="Arial"/>
                          <a:ea typeface="Times New Roman"/>
                          <a:cs typeface="Arial"/>
                        </a:rPr>
                        <a:t> </a:t>
                      </a:r>
                      <a:r>
                        <a:rPr lang="fr-FR" sz="1200" dirty="0">
                          <a:solidFill>
                            <a:srgbClr val="000000"/>
                          </a:solidFill>
                          <a:effectLst/>
                          <a:latin typeface="Arial"/>
                          <a:ea typeface="Times New Roman"/>
                          <a:cs typeface="Arial"/>
                        </a:rPr>
                        <a:t>lui</a:t>
                      </a:r>
                      <a:r>
                        <a:rPr lang="fr-FR" sz="1200" baseline="0" dirty="0">
                          <a:solidFill>
                            <a:schemeClr val="dk1"/>
                          </a:solidFill>
                          <a:effectLst/>
                          <a:latin typeface="Arial"/>
                          <a:ea typeface="Times New Roman"/>
                          <a:cs typeface="Arial"/>
                        </a:rPr>
                        <a:t> </a:t>
                      </a:r>
                      <a:r>
                        <a:rPr lang="fr-FR" sz="1200" dirty="0">
                          <a:solidFill>
                            <a:srgbClr val="000000"/>
                          </a:solidFill>
                          <a:effectLst/>
                          <a:latin typeface="Arial"/>
                          <a:ea typeface="Times New Roman"/>
                          <a:cs typeface="Arial"/>
                        </a:rPr>
                        <a:t>disent (Mc 38)</a:t>
                      </a:r>
                      <a:endParaRPr lang="fr-FR" sz="1200" dirty="0">
                        <a:effectLst/>
                        <a:latin typeface="Arial"/>
                        <a:ea typeface="Times New Roman"/>
                        <a:cs typeface="Arial"/>
                      </a:endParaRPr>
                    </a:p>
                  </a:txBody>
                  <a:tcPr marL="25400" marR="25400" marT="0" marB="0"/>
                </a:tc>
                <a:extLst>
                  <a:ext uri="{0D108BD9-81ED-4DB2-BD59-A6C34878D82A}">
                    <a16:rowId xmlns:a16="http://schemas.microsoft.com/office/drawing/2014/main" val="10004"/>
                  </a:ext>
                </a:extLst>
              </a:tr>
              <a:tr h="298867">
                <a:tc gridSpan="2">
                  <a:txBody>
                    <a:bodyPr/>
                    <a:lstStyle/>
                    <a:p>
                      <a:pPr algn="ctr">
                        <a:spcAft>
                          <a:spcPts val="0"/>
                        </a:spcAft>
                      </a:pPr>
                      <a:r>
                        <a:rPr lang="fr-FR" sz="1200" b="1" dirty="0">
                          <a:effectLst/>
                          <a:latin typeface="Arial"/>
                          <a:ea typeface="Times New Roman"/>
                          <a:cs typeface="Arial"/>
                        </a:rPr>
                        <a:t>EN FAIT…</a:t>
                      </a:r>
                    </a:p>
                  </a:txBody>
                  <a:tcPr marL="25400" marR="25400" marT="0" marB="0"/>
                </a:tc>
                <a:tc hMerge="1">
                  <a:txBody>
                    <a:bodyPr/>
                    <a:lstStyle/>
                    <a:p>
                      <a:pPr algn="ctr">
                        <a:spcAft>
                          <a:spcPts val="0"/>
                        </a:spcAft>
                      </a:pPr>
                      <a:endParaRPr lang="fr-FR" sz="1200" dirty="0">
                        <a:effectLst/>
                        <a:latin typeface="Arial"/>
                        <a:ea typeface="Times New Roman"/>
                        <a:cs typeface="Arial"/>
                      </a:endParaRPr>
                    </a:p>
                  </a:txBody>
                  <a:tcPr marL="25400" marR="25400" marT="0" marB="0"/>
                </a:tc>
                <a:extLst>
                  <a:ext uri="{0D108BD9-81ED-4DB2-BD59-A6C34878D82A}">
                    <a16:rowId xmlns:a16="http://schemas.microsoft.com/office/drawing/2014/main" val="10005"/>
                  </a:ext>
                </a:extLst>
              </a:tr>
              <a:tr h="652371">
                <a:tc>
                  <a:txBody>
                    <a:bodyPr/>
                    <a:lstStyle/>
                    <a:p>
                      <a:pPr marL="15240" marR="109855" indent="-3175" algn="ctr">
                        <a:lnSpc>
                          <a:spcPct val="100000"/>
                        </a:lnSpc>
                        <a:spcAft>
                          <a:spcPts val="0"/>
                        </a:spcAft>
                      </a:pPr>
                      <a:r>
                        <a:rPr lang="fr-FR" sz="1600" b="1" dirty="0">
                          <a:solidFill>
                            <a:srgbClr val="000000"/>
                          </a:solidFill>
                          <a:effectLst/>
                          <a:latin typeface="Arial"/>
                          <a:ea typeface="Times New Roman"/>
                          <a:cs typeface="Times New Roman"/>
                        </a:rPr>
                        <a:t>Jonas est envoyé de l'autre côté de la mer, vers les païens.</a:t>
                      </a:r>
                      <a:endParaRPr lang="fr-FR" sz="1600" b="1" dirty="0">
                        <a:effectLst/>
                        <a:latin typeface="Arial"/>
                        <a:ea typeface="Times New Roman"/>
                        <a:cs typeface="Times New Roman"/>
                      </a:endParaRPr>
                    </a:p>
                  </a:txBody>
                  <a:tcPr marL="25400" marR="25400" marT="0" marB="0" anchor="ctr"/>
                </a:tc>
                <a:tc>
                  <a:txBody>
                    <a:bodyPr/>
                    <a:lstStyle/>
                    <a:p>
                      <a:pPr marL="6350" marR="18415" indent="-3175" algn="ctr">
                        <a:lnSpc>
                          <a:spcPct val="100000"/>
                        </a:lnSpc>
                        <a:spcAft>
                          <a:spcPts val="0"/>
                        </a:spcAft>
                      </a:pPr>
                      <a:r>
                        <a:rPr lang="fr-FR" sz="1600" b="1" dirty="0">
                          <a:solidFill>
                            <a:srgbClr val="000000"/>
                          </a:solidFill>
                          <a:effectLst/>
                          <a:latin typeface="Arial"/>
                          <a:ea typeface="Times New Roman"/>
                          <a:cs typeface="Times New Roman"/>
                        </a:rPr>
                        <a:t>Jésus va sur l'autre rive, en terre païenne.</a:t>
                      </a:r>
                      <a:endParaRPr lang="fr-FR" sz="1600" b="1" dirty="0">
                        <a:effectLst/>
                        <a:latin typeface="Arial"/>
                        <a:ea typeface="Times New Roman"/>
                        <a:cs typeface="Times New Roman"/>
                      </a:endParaRPr>
                    </a:p>
                  </a:txBody>
                  <a:tcPr marL="25400" marR="25400" marT="0" marB="0" anchor="ctr"/>
                </a:tc>
                <a:extLst>
                  <a:ext uri="{0D108BD9-81ED-4DB2-BD59-A6C34878D82A}">
                    <a16:rowId xmlns:a16="http://schemas.microsoft.com/office/drawing/2014/main" val="10006"/>
                  </a:ext>
                </a:extLst>
              </a:tr>
              <a:tr h="690413">
                <a:tc>
                  <a:txBody>
                    <a:bodyPr/>
                    <a:lstStyle/>
                    <a:p>
                      <a:pPr marL="18415" marR="82550" indent="3175" algn="ctr">
                        <a:lnSpc>
                          <a:spcPct val="100000"/>
                        </a:lnSpc>
                        <a:spcAft>
                          <a:spcPts val="0"/>
                        </a:spcAft>
                      </a:pPr>
                      <a:r>
                        <a:rPr lang="fr-FR" sz="1600" b="1">
                          <a:solidFill>
                            <a:srgbClr val="000000"/>
                          </a:solidFill>
                          <a:effectLst/>
                          <a:latin typeface="Arial"/>
                          <a:ea typeface="Times New Roman"/>
                          <a:cs typeface="Times New Roman"/>
                        </a:rPr>
                        <a:t>La ville de Ninive se repent et se convertit.</a:t>
                      </a:r>
                      <a:endParaRPr lang="fr-FR" sz="2000" b="1">
                        <a:effectLst/>
                        <a:latin typeface="Arial"/>
                        <a:ea typeface="Times New Roman"/>
                        <a:cs typeface="Times New Roman"/>
                      </a:endParaRPr>
                    </a:p>
                  </a:txBody>
                  <a:tcPr marL="25400" marR="25400" marT="0" marB="0" anchor="ctr"/>
                </a:tc>
                <a:tc>
                  <a:txBody>
                    <a:bodyPr/>
                    <a:lstStyle/>
                    <a:p>
                      <a:pPr marL="6350" marR="341630" algn="ctr">
                        <a:lnSpc>
                          <a:spcPct val="100000"/>
                        </a:lnSpc>
                        <a:spcAft>
                          <a:spcPts val="0"/>
                        </a:spcAft>
                      </a:pPr>
                      <a:r>
                        <a:rPr lang="fr-FR" sz="1600" b="1" dirty="0">
                          <a:solidFill>
                            <a:srgbClr val="000000"/>
                          </a:solidFill>
                          <a:effectLst/>
                          <a:latin typeface="Arial"/>
                          <a:ea typeface="Times New Roman"/>
                          <a:cs typeface="Times New Roman"/>
                        </a:rPr>
                        <a:t>Jésus expulse les démons.</a:t>
                      </a:r>
                      <a:endParaRPr lang="fr-FR" sz="2000" b="1" dirty="0">
                        <a:effectLst/>
                        <a:latin typeface="Arial"/>
                        <a:ea typeface="Times New Roman"/>
                        <a:cs typeface="Times New Roman"/>
                      </a:endParaRPr>
                    </a:p>
                  </a:txBody>
                  <a:tcPr marL="25400" marR="25400" marT="0" marB="0" anchor="ctr"/>
                </a:tc>
                <a:extLst>
                  <a:ext uri="{0D108BD9-81ED-4DB2-BD59-A6C34878D82A}">
                    <a16:rowId xmlns:a16="http://schemas.microsoft.com/office/drawing/2014/main" val="10007"/>
                  </a:ext>
                </a:extLst>
              </a:tr>
            </a:tbl>
          </a:graphicData>
        </a:graphic>
      </p:graphicFrame>
      <p:sp>
        <p:nvSpPr>
          <p:cNvPr id="2" name="Titolo 1"/>
          <p:cNvSpPr>
            <a:spLocks noGrp="1"/>
          </p:cNvSpPr>
          <p:nvPr>
            <p:ph type="title"/>
          </p:nvPr>
        </p:nvSpPr>
        <p:spPr>
          <a:xfrm>
            <a:off x="457200" y="510310"/>
            <a:ext cx="8229600" cy="1080746"/>
          </a:xfrm>
        </p:spPr>
        <p:txBody>
          <a:bodyPr>
            <a:noAutofit/>
          </a:bodyPr>
          <a:lstStyle/>
          <a:p>
            <a:r>
              <a:rPr lang="fr-FR" sz="3600" dirty="0">
                <a:solidFill>
                  <a:srgbClr val="FF0000"/>
                </a:solidFill>
              </a:rPr>
              <a:t>Rapports, ressemblances et différences entre le récit de Jonas </a:t>
            </a:r>
            <a:br>
              <a:rPr lang="fr-FR" sz="3600" dirty="0">
                <a:solidFill>
                  <a:srgbClr val="FF0000"/>
                </a:solidFill>
              </a:rPr>
            </a:br>
            <a:r>
              <a:rPr lang="fr-FR" sz="3600" dirty="0">
                <a:solidFill>
                  <a:srgbClr val="FF0000"/>
                </a:solidFill>
              </a:rPr>
              <a:t>et celui de la tempête apaisée</a:t>
            </a:r>
            <a:endParaRPr lang="it-IT" sz="3600" dirty="0">
              <a:solidFill>
                <a:srgbClr val="FF0000"/>
              </a:solidFill>
            </a:endParaRPr>
          </a:p>
        </p:txBody>
      </p:sp>
    </p:spTree>
    <p:extLst>
      <p:ext uri="{BB962C8B-B14F-4D97-AF65-F5344CB8AC3E}">
        <p14:creationId xmlns:p14="http://schemas.microsoft.com/office/powerpoint/2010/main" val="252766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216261257"/>
              </p:ext>
            </p:extLst>
          </p:nvPr>
        </p:nvGraphicFramePr>
        <p:xfrm>
          <a:off x="871538" y="2404128"/>
          <a:ext cx="7408862" cy="3628870"/>
        </p:xfrm>
        <a:graphic>
          <a:graphicData uri="http://schemas.openxmlformats.org/drawingml/2006/table">
            <a:tbl>
              <a:tblPr firstRow="1" bandRow="1">
                <a:tableStyleId>{5C22544A-7EE6-4342-B048-85BDC9FD1C3A}</a:tableStyleId>
              </a:tblPr>
              <a:tblGrid>
                <a:gridCol w="3704431">
                  <a:extLst>
                    <a:ext uri="{9D8B030D-6E8A-4147-A177-3AD203B41FA5}">
                      <a16:colId xmlns:a16="http://schemas.microsoft.com/office/drawing/2014/main" val="20000"/>
                    </a:ext>
                  </a:extLst>
                </a:gridCol>
                <a:gridCol w="3704431">
                  <a:extLst>
                    <a:ext uri="{9D8B030D-6E8A-4147-A177-3AD203B41FA5}">
                      <a16:colId xmlns:a16="http://schemas.microsoft.com/office/drawing/2014/main" val="20001"/>
                    </a:ext>
                  </a:extLst>
                </a:gridCol>
              </a:tblGrid>
              <a:tr h="321575">
                <a:tc>
                  <a:txBody>
                    <a:bodyPr/>
                    <a:lstStyle/>
                    <a:p>
                      <a:pPr algn="ctr"/>
                      <a:r>
                        <a:rPr lang="it-IT" sz="1200" dirty="0"/>
                        <a:t>JONAS</a:t>
                      </a:r>
                    </a:p>
                  </a:txBody>
                  <a:tcPr/>
                </a:tc>
                <a:tc>
                  <a:txBody>
                    <a:bodyPr/>
                    <a:lstStyle/>
                    <a:p>
                      <a:pPr algn="ctr"/>
                      <a:r>
                        <a:rPr lang="it-IT" sz="1200" dirty="0"/>
                        <a:t>VIE DE JÉSUS ET MYSTÈRE PASCAL</a:t>
                      </a:r>
                    </a:p>
                  </a:txBody>
                  <a:tcPr/>
                </a:tc>
                <a:extLst>
                  <a:ext uri="{0D108BD9-81ED-4DB2-BD59-A6C34878D82A}">
                    <a16:rowId xmlns:a16="http://schemas.microsoft.com/office/drawing/2014/main" val="10000"/>
                  </a:ext>
                </a:extLst>
              </a:tr>
              <a:tr h="313476">
                <a:tc>
                  <a:txBody>
                    <a:bodyPr/>
                    <a:lstStyle/>
                    <a:p>
                      <a:pPr algn="ctr">
                        <a:spcAft>
                          <a:spcPts val="0"/>
                        </a:spcAft>
                      </a:pPr>
                      <a:r>
                        <a:rPr lang="fr-FR" sz="1200" dirty="0">
                          <a:solidFill>
                            <a:srgbClr val="000000"/>
                          </a:solidFill>
                          <a:effectLst/>
                          <a:latin typeface="Arial"/>
                          <a:ea typeface="Times New Roman"/>
                        </a:rPr>
                        <a:t>Le destin de Jonas tir</a:t>
                      </a:r>
                      <a:r>
                        <a:rPr lang="fr-FR" sz="1200" dirty="0">
                          <a:solidFill>
                            <a:srgbClr val="000000"/>
                          </a:solidFill>
                          <a:effectLst/>
                          <a:latin typeface="Arial"/>
                          <a:ea typeface="Times New Roman"/>
                          <a:cs typeface="Times New Roman"/>
                        </a:rPr>
                        <a:t>é</a:t>
                      </a:r>
                      <a:r>
                        <a:rPr lang="fr-FR" sz="1200" baseline="0" dirty="0">
                          <a:solidFill>
                            <a:schemeClr val="dk1"/>
                          </a:solidFill>
                          <a:effectLst/>
                          <a:latin typeface="Arial"/>
                          <a:ea typeface="Times New Roman"/>
                          <a:cs typeface="+mn-cs"/>
                        </a:rPr>
                        <a:t> </a:t>
                      </a:r>
                      <a:r>
                        <a:rPr lang="fr-FR" sz="1200" dirty="0">
                          <a:solidFill>
                            <a:srgbClr val="000000"/>
                          </a:solidFill>
                          <a:effectLst/>
                          <a:latin typeface="Arial"/>
                          <a:ea typeface="Times New Roman"/>
                        </a:rPr>
                        <a:t>au sort.</a:t>
                      </a:r>
                      <a:endParaRPr lang="fr-FR" sz="1200" dirty="0">
                        <a:effectLst/>
                        <a:latin typeface="Arial"/>
                        <a:ea typeface="Times New Roman"/>
                      </a:endParaRPr>
                    </a:p>
                  </a:txBody>
                  <a:tcPr marL="25400" marR="25400" marT="0" marB="0" anchor="ctr"/>
                </a:tc>
                <a:tc>
                  <a:txBody>
                    <a:bodyPr/>
                    <a:lstStyle/>
                    <a:p>
                      <a:pPr algn="ctr">
                        <a:spcAft>
                          <a:spcPts val="0"/>
                        </a:spcAft>
                      </a:pPr>
                      <a:r>
                        <a:rPr lang="fr-FR" sz="1200" dirty="0">
                          <a:solidFill>
                            <a:srgbClr val="000000"/>
                          </a:solidFill>
                          <a:effectLst/>
                          <a:latin typeface="Arial"/>
                          <a:ea typeface="Times New Roman"/>
                        </a:rPr>
                        <a:t>Les v</a:t>
                      </a:r>
                      <a:r>
                        <a:rPr lang="fr-FR" sz="1200" dirty="0">
                          <a:solidFill>
                            <a:srgbClr val="000000"/>
                          </a:solidFill>
                          <a:effectLst/>
                          <a:latin typeface="Arial"/>
                          <a:ea typeface="Times New Roman"/>
                          <a:cs typeface="Times New Roman"/>
                        </a:rPr>
                        <a:t>ê</a:t>
                      </a:r>
                      <a:r>
                        <a:rPr lang="fr-FR" sz="1200" dirty="0">
                          <a:solidFill>
                            <a:srgbClr val="000000"/>
                          </a:solidFill>
                          <a:effectLst/>
                          <a:latin typeface="Arial"/>
                          <a:ea typeface="Times New Roman"/>
                        </a:rPr>
                        <a:t>tements de J</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sus</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tir</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s au sort.</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1"/>
                  </a:ext>
                </a:extLst>
              </a:tr>
              <a:tr h="442269">
                <a:tc>
                  <a:txBody>
                    <a:bodyPr/>
                    <a:lstStyle/>
                    <a:p>
                      <a:pPr marL="15240" algn="ctr">
                        <a:spcAft>
                          <a:spcPts val="0"/>
                        </a:spcAft>
                      </a:pPr>
                      <a:r>
                        <a:rPr lang="fr-FR" sz="1200" dirty="0">
                          <a:solidFill>
                            <a:srgbClr val="000000"/>
                          </a:solidFill>
                          <a:effectLst/>
                          <a:latin typeface="Arial"/>
                          <a:ea typeface="Times New Roman"/>
                        </a:rPr>
                        <a:t>Trois jours et trois</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nuits dans le poisson</a:t>
                      </a:r>
                      <a:endParaRPr lang="fr-FR" sz="1200" dirty="0">
                        <a:effectLst/>
                        <a:latin typeface="Arial"/>
                        <a:ea typeface="Times New Roman"/>
                      </a:endParaRPr>
                    </a:p>
                    <a:p>
                      <a:pPr marL="15240" algn="ctr">
                        <a:spcAft>
                          <a:spcPts val="0"/>
                        </a:spcAft>
                      </a:pPr>
                      <a:r>
                        <a:rPr lang="fr-FR" sz="1200" dirty="0">
                          <a:solidFill>
                            <a:srgbClr val="000000"/>
                          </a:solidFill>
                          <a:effectLst/>
                          <a:latin typeface="Arial"/>
                          <a:ea typeface="Times New Roman"/>
                        </a:rPr>
                        <a:t>et trois jours pour la</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travers</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e de Ninive.</a:t>
                      </a:r>
                      <a:endParaRPr lang="fr-FR" sz="1200" dirty="0">
                        <a:effectLst/>
                        <a:latin typeface="Arial"/>
                        <a:ea typeface="Times New Roman"/>
                      </a:endParaRPr>
                    </a:p>
                  </a:txBody>
                  <a:tcPr marL="25400" marR="25400" marT="0" marB="0" anchor="ctr"/>
                </a:tc>
                <a:tc>
                  <a:txBody>
                    <a:bodyPr/>
                    <a:lstStyle/>
                    <a:p>
                      <a:pPr marL="6350" algn="ctr">
                        <a:spcAft>
                          <a:spcPts val="0"/>
                        </a:spcAft>
                      </a:pPr>
                      <a:r>
                        <a:rPr lang="fr-FR" sz="1200" dirty="0">
                          <a:solidFill>
                            <a:srgbClr val="000000"/>
                          </a:solidFill>
                          <a:effectLst/>
                          <a:latin typeface="Arial"/>
                          <a:ea typeface="Times New Roman"/>
                        </a:rPr>
                        <a:t>Trois jours de mort.</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2"/>
                  </a:ext>
                </a:extLst>
              </a:tr>
              <a:tr h="430928">
                <a:tc>
                  <a:txBody>
                    <a:bodyPr/>
                    <a:lstStyle/>
                    <a:p>
                      <a:pPr algn="ctr">
                        <a:spcAft>
                          <a:spcPts val="0"/>
                        </a:spcAft>
                      </a:pPr>
                      <a:r>
                        <a:rPr lang="fr-FR" sz="1200" dirty="0">
                          <a:solidFill>
                            <a:srgbClr val="000000"/>
                          </a:solidFill>
                          <a:effectLst/>
                          <a:latin typeface="Arial"/>
                          <a:ea typeface="Times New Roman"/>
                        </a:rPr>
                        <a:t>Jonas, sorti du poisson,</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voit la lumi</a:t>
                      </a:r>
                      <a:r>
                        <a:rPr lang="fr-FR" sz="1200" dirty="0">
                          <a:solidFill>
                            <a:srgbClr val="000000"/>
                          </a:solidFill>
                          <a:effectLst/>
                          <a:latin typeface="Arial"/>
                          <a:ea typeface="Times New Roman"/>
                          <a:cs typeface="Times New Roman"/>
                        </a:rPr>
                        <a:t>è</a:t>
                      </a:r>
                      <a:r>
                        <a:rPr lang="fr-FR" sz="1200" dirty="0">
                          <a:solidFill>
                            <a:srgbClr val="000000"/>
                          </a:solidFill>
                          <a:effectLst/>
                          <a:latin typeface="Arial"/>
                          <a:ea typeface="Times New Roman"/>
                        </a:rPr>
                        <a:t>re et se</a:t>
                      </a:r>
                      <a:endParaRPr lang="fr-FR" sz="1200" dirty="0">
                        <a:effectLst/>
                        <a:latin typeface="Arial"/>
                        <a:ea typeface="Times New Roman"/>
                      </a:endParaRPr>
                    </a:p>
                    <a:p>
                      <a:pPr marL="18415" algn="ctr">
                        <a:spcAft>
                          <a:spcPts val="0"/>
                        </a:spcAft>
                      </a:pPr>
                      <a:r>
                        <a:rPr lang="fr-FR" sz="1200" dirty="0">
                          <a:solidFill>
                            <a:srgbClr val="000000"/>
                          </a:solidFill>
                          <a:effectLst/>
                          <a:latin typeface="Arial"/>
                          <a:ea typeface="Times New Roman"/>
                        </a:rPr>
                        <a:t>rel</a:t>
                      </a:r>
                      <a:r>
                        <a:rPr lang="fr-FR" sz="1200" dirty="0">
                          <a:solidFill>
                            <a:srgbClr val="000000"/>
                          </a:solidFill>
                          <a:effectLst/>
                          <a:latin typeface="Arial"/>
                          <a:ea typeface="Times New Roman"/>
                          <a:cs typeface="Times New Roman"/>
                        </a:rPr>
                        <a:t>è</a:t>
                      </a:r>
                      <a:r>
                        <a:rPr lang="fr-FR" sz="1200" dirty="0">
                          <a:solidFill>
                            <a:srgbClr val="000000"/>
                          </a:solidFill>
                          <a:effectLst/>
                          <a:latin typeface="Arial"/>
                          <a:ea typeface="Times New Roman"/>
                        </a:rPr>
                        <a:t>ve.</a:t>
                      </a:r>
                      <a:endParaRPr lang="fr-FR" sz="1200" dirty="0">
                        <a:effectLst/>
                        <a:latin typeface="Arial"/>
                        <a:ea typeface="Times New Roman"/>
                      </a:endParaRPr>
                    </a:p>
                  </a:txBody>
                  <a:tcPr marL="25400" marR="25400" marT="0" marB="0" anchor="ctr"/>
                </a:tc>
                <a:tc>
                  <a:txBody>
                    <a:bodyPr/>
                    <a:lstStyle/>
                    <a:p>
                      <a:pPr marL="12065" algn="ctr">
                        <a:spcAft>
                          <a:spcPts val="0"/>
                        </a:spcAft>
                      </a:pPr>
                      <a:r>
                        <a:rPr lang="fr-FR" sz="1200" dirty="0">
                          <a:solidFill>
                            <a:srgbClr val="000000"/>
                          </a:solidFill>
                          <a:effectLst/>
                          <a:latin typeface="Arial"/>
                          <a:ea typeface="Times New Roman"/>
                        </a:rPr>
                        <a:t>La r</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surrection.</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3"/>
                  </a:ext>
                </a:extLst>
              </a:tr>
              <a:tr h="293324">
                <a:tc>
                  <a:txBody>
                    <a:bodyPr/>
                    <a:lstStyle/>
                    <a:p>
                      <a:pPr marL="18415" algn="ctr">
                        <a:spcAft>
                          <a:spcPts val="0"/>
                        </a:spcAft>
                      </a:pPr>
                      <a:r>
                        <a:rPr lang="fr-FR" sz="1200" dirty="0">
                          <a:solidFill>
                            <a:srgbClr val="000000"/>
                          </a:solidFill>
                          <a:effectLst/>
                          <a:latin typeface="Arial"/>
                          <a:ea typeface="Times New Roman"/>
                        </a:rPr>
                        <a:t>Pri</a:t>
                      </a:r>
                      <a:r>
                        <a:rPr lang="fr-FR" sz="1200" dirty="0">
                          <a:solidFill>
                            <a:srgbClr val="000000"/>
                          </a:solidFill>
                          <a:effectLst/>
                          <a:latin typeface="Arial"/>
                          <a:ea typeface="Times New Roman"/>
                          <a:cs typeface="Times New Roman"/>
                        </a:rPr>
                        <a:t>è</a:t>
                      </a:r>
                      <a:r>
                        <a:rPr lang="fr-FR" sz="1200" dirty="0">
                          <a:solidFill>
                            <a:srgbClr val="000000"/>
                          </a:solidFill>
                          <a:effectLst/>
                          <a:latin typeface="Arial"/>
                          <a:ea typeface="Times New Roman"/>
                        </a:rPr>
                        <a:t>re de Jonas au</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c</a:t>
                      </a:r>
                      <a:r>
                        <a:rPr lang="fr-FR" sz="1200" dirty="0">
                          <a:solidFill>
                            <a:srgbClr val="000000"/>
                          </a:solidFill>
                          <a:effectLst/>
                          <a:latin typeface="Arial"/>
                          <a:ea typeface="Times New Roman"/>
                          <a:cs typeface="Times New Roman"/>
                        </a:rPr>
                        <a:t>œ</a:t>
                      </a:r>
                      <a:r>
                        <a:rPr lang="fr-FR" sz="1200" dirty="0">
                          <a:solidFill>
                            <a:srgbClr val="000000"/>
                          </a:solidFill>
                          <a:effectLst/>
                          <a:latin typeface="Arial"/>
                          <a:ea typeface="Times New Roman"/>
                        </a:rPr>
                        <a:t>ur des t</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n</a:t>
                      </a:r>
                      <a:r>
                        <a:rPr lang="fr-FR" sz="1200" dirty="0">
                          <a:solidFill>
                            <a:srgbClr val="000000"/>
                          </a:solidFill>
                          <a:effectLst/>
                          <a:latin typeface="Arial"/>
                          <a:ea typeface="Times New Roman"/>
                          <a:cs typeface="Times New Roman"/>
                        </a:rPr>
                        <a:t>è</a:t>
                      </a:r>
                      <a:r>
                        <a:rPr lang="fr-FR" sz="1200" dirty="0">
                          <a:solidFill>
                            <a:srgbClr val="000000"/>
                          </a:solidFill>
                          <a:effectLst/>
                          <a:latin typeface="Arial"/>
                          <a:ea typeface="Times New Roman"/>
                        </a:rPr>
                        <a:t>bres.</a:t>
                      </a:r>
                      <a:endParaRPr lang="fr-FR" sz="1200" dirty="0">
                        <a:effectLst/>
                        <a:latin typeface="Arial"/>
                        <a:ea typeface="Times New Roman"/>
                      </a:endParaRPr>
                    </a:p>
                  </a:txBody>
                  <a:tcPr marL="25400" marR="25400" marT="0" marB="0" anchor="ctr"/>
                </a:tc>
                <a:tc>
                  <a:txBody>
                    <a:bodyPr/>
                    <a:lstStyle/>
                    <a:p>
                      <a:pPr marL="8890" algn="ctr">
                        <a:spcAft>
                          <a:spcPts val="0"/>
                        </a:spcAft>
                      </a:pPr>
                      <a:r>
                        <a:rPr lang="fr-FR" sz="1200" dirty="0">
                          <a:solidFill>
                            <a:srgbClr val="000000"/>
                          </a:solidFill>
                          <a:effectLst/>
                          <a:latin typeface="Arial"/>
                          <a:ea typeface="Times New Roman"/>
                        </a:rPr>
                        <a:t>Pri</a:t>
                      </a:r>
                      <a:r>
                        <a:rPr lang="fr-FR" sz="1200" dirty="0">
                          <a:solidFill>
                            <a:srgbClr val="000000"/>
                          </a:solidFill>
                          <a:effectLst/>
                          <a:latin typeface="Arial"/>
                          <a:ea typeface="Times New Roman"/>
                          <a:cs typeface="Times New Roman"/>
                        </a:rPr>
                        <a:t>è</a:t>
                      </a:r>
                      <a:r>
                        <a:rPr lang="fr-FR" sz="1200" dirty="0">
                          <a:solidFill>
                            <a:srgbClr val="000000"/>
                          </a:solidFill>
                          <a:effectLst/>
                          <a:latin typeface="Arial"/>
                          <a:ea typeface="Times New Roman"/>
                        </a:rPr>
                        <a:t>re de J</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sus au</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mont des Oliviers.</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4"/>
                  </a:ext>
                </a:extLst>
              </a:tr>
              <a:tr h="350351">
                <a:tc>
                  <a:txBody>
                    <a:bodyPr/>
                    <a:lstStyle/>
                    <a:p>
                      <a:pPr marL="18415" algn="ctr">
                        <a:spcAft>
                          <a:spcPts val="0"/>
                        </a:spcAft>
                      </a:pPr>
                      <a:r>
                        <a:rPr lang="fr-FR" sz="1200">
                          <a:solidFill>
                            <a:srgbClr val="000000"/>
                          </a:solidFill>
                          <a:effectLst/>
                          <a:latin typeface="Arial"/>
                          <a:ea typeface="Times New Roman"/>
                        </a:rPr>
                        <a:t>Descente de Jonas.</a:t>
                      </a:r>
                      <a:endParaRPr lang="fr-FR" sz="1200">
                        <a:effectLst/>
                        <a:latin typeface="Arial"/>
                        <a:ea typeface="Times New Roman"/>
                      </a:endParaRPr>
                    </a:p>
                  </a:txBody>
                  <a:tcPr marL="25400" marR="25400" marT="0" marB="0" anchor="ctr"/>
                </a:tc>
                <a:tc>
                  <a:txBody>
                    <a:bodyPr/>
                    <a:lstStyle/>
                    <a:p>
                      <a:pPr marL="8890" algn="ctr">
                        <a:spcAft>
                          <a:spcPts val="0"/>
                        </a:spcAft>
                      </a:pPr>
                      <a:r>
                        <a:rPr lang="fr-FR" sz="1200" spc="-5" dirty="0">
                          <a:solidFill>
                            <a:srgbClr val="000000"/>
                          </a:solidFill>
                          <a:effectLst/>
                          <a:latin typeface="Arial"/>
                          <a:ea typeface="Times New Roman"/>
                        </a:rPr>
                        <a:t>Descente de J</a:t>
                      </a:r>
                      <a:r>
                        <a:rPr lang="fr-FR" sz="1200" spc="-5" dirty="0">
                          <a:solidFill>
                            <a:srgbClr val="000000"/>
                          </a:solidFill>
                          <a:effectLst/>
                          <a:latin typeface="Arial"/>
                          <a:ea typeface="Times New Roman"/>
                          <a:cs typeface="Times New Roman"/>
                        </a:rPr>
                        <a:t>é</a:t>
                      </a:r>
                      <a:r>
                        <a:rPr lang="fr-FR" sz="1200" spc="-5" dirty="0">
                          <a:solidFill>
                            <a:srgbClr val="000000"/>
                          </a:solidFill>
                          <a:effectLst/>
                          <a:latin typeface="Arial"/>
                          <a:ea typeface="Times New Roman"/>
                        </a:rPr>
                        <a:t>sus aux</a:t>
                      </a:r>
                      <a:r>
                        <a:rPr lang="fr-FR" sz="1200" spc="0" baseline="0" dirty="0">
                          <a:solidFill>
                            <a:schemeClr val="dk1"/>
                          </a:solidFill>
                          <a:effectLst/>
                          <a:latin typeface="Arial"/>
                          <a:ea typeface="Times New Roman"/>
                        </a:rPr>
                        <a:t> </a:t>
                      </a:r>
                      <a:r>
                        <a:rPr lang="fr-FR" sz="1200" dirty="0">
                          <a:solidFill>
                            <a:srgbClr val="000000"/>
                          </a:solidFill>
                          <a:effectLst/>
                          <a:latin typeface="Arial"/>
                          <a:ea typeface="Times New Roman"/>
                        </a:rPr>
                        <a:t>enfers (Credo).</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5"/>
                  </a:ext>
                </a:extLst>
              </a:tr>
              <a:tr h="490348">
                <a:tc>
                  <a:txBody>
                    <a:bodyPr/>
                    <a:lstStyle/>
                    <a:p>
                      <a:pPr marL="18415" algn="ctr">
                        <a:spcAft>
                          <a:spcPts val="0"/>
                        </a:spcAft>
                      </a:pPr>
                      <a:r>
                        <a:rPr lang="fr-FR" sz="1200" dirty="0">
                          <a:solidFill>
                            <a:srgbClr val="000000"/>
                          </a:solidFill>
                          <a:effectLst/>
                          <a:latin typeface="Arial"/>
                          <a:ea typeface="Times New Roman"/>
                        </a:rPr>
                        <a:t>Crainte des matelots</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Jonas 1, 16)</a:t>
                      </a:r>
                      <a:endParaRPr lang="fr-FR" sz="1200" dirty="0">
                        <a:effectLst/>
                        <a:latin typeface="Arial"/>
                        <a:ea typeface="Times New Roman"/>
                      </a:endParaRPr>
                    </a:p>
                  </a:txBody>
                  <a:tcPr marL="25400" marR="25400" marT="0" marB="0" anchor="ctr"/>
                </a:tc>
                <a:tc>
                  <a:txBody>
                    <a:bodyPr/>
                    <a:lstStyle/>
                    <a:p>
                      <a:pPr marL="6350" algn="ctr">
                        <a:spcAft>
                          <a:spcPts val="0"/>
                        </a:spcAft>
                      </a:pPr>
                      <a:r>
                        <a:rPr lang="fr-FR" sz="1200" dirty="0">
                          <a:solidFill>
                            <a:srgbClr val="000000"/>
                          </a:solidFill>
                          <a:effectLst/>
                          <a:latin typeface="Arial"/>
                          <a:ea typeface="Times New Roman"/>
                        </a:rPr>
                        <a:t>Crainte du centurion</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qui gardait J</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sus</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(Matthieu 27,54)</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6"/>
                  </a:ext>
                </a:extLst>
              </a:tr>
              <a:tr h="487629">
                <a:tc>
                  <a:txBody>
                    <a:bodyPr/>
                    <a:lstStyle/>
                    <a:p>
                      <a:pPr marL="15240" algn="ctr">
                        <a:spcAft>
                          <a:spcPts val="0"/>
                        </a:spcAft>
                      </a:pPr>
                      <a:r>
                        <a:rPr lang="fr-FR" sz="1200" dirty="0">
                          <a:solidFill>
                            <a:srgbClr val="000000"/>
                          </a:solidFill>
                          <a:effectLst/>
                          <a:latin typeface="Arial"/>
                          <a:ea typeface="Times New Roman"/>
                        </a:rPr>
                        <a:t>Question </a:t>
                      </a:r>
                      <a:r>
                        <a:rPr lang="fr-FR" sz="1200" dirty="0">
                          <a:solidFill>
                            <a:srgbClr val="000000"/>
                          </a:solidFill>
                          <a:effectLst/>
                          <a:latin typeface="Arial"/>
                          <a:ea typeface="Times New Roman"/>
                          <a:cs typeface="Times New Roman"/>
                        </a:rPr>
                        <a:t>à</a:t>
                      </a:r>
                      <a:r>
                        <a:rPr lang="fr-FR" sz="1200" dirty="0">
                          <a:solidFill>
                            <a:srgbClr val="000000"/>
                          </a:solidFill>
                          <a:effectLst/>
                          <a:latin typeface="Arial"/>
                          <a:ea typeface="Times New Roman"/>
                        </a:rPr>
                        <a:t> Jonas : qui</a:t>
                      </a:r>
                      <a:r>
                        <a:rPr lang="fr-FR" sz="1200" baseline="0" dirty="0">
                          <a:solidFill>
                            <a:schemeClr val="dk1"/>
                          </a:solidFill>
                          <a:effectLst/>
                          <a:latin typeface="Arial"/>
                          <a:ea typeface="Times New Roman"/>
                        </a:rPr>
                        <a:t> </a:t>
                      </a:r>
                      <a:r>
                        <a:rPr lang="fr-FR" sz="1200" spc="-5" dirty="0">
                          <a:solidFill>
                            <a:srgbClr val="000000"/>
                          </a:solidFill>
                          <a:effectLst/>
                          <a:latin typeface="Arial"/>
                          <a:ea typeface="Times New Roman"/>
                        </a:rPr>
                        <a:t>es-tu ? D'o</a:t>
                      </a:r>
                      <a:r>
                        <a:rPr lang="fr-FR" sz="1200" spc="-5" dirty="0">
                          <a:solidFill>
                            <a:srgbClr val="000000"/>
                          </a:solidFill>
                          <a:effectLst/>
                          <a:latin typeface="Arial"/>
                          <a:ea typeface="Times New Roman"/>
                          <a:cs typeface="Times New Roman"/>
                        </a:rPr>
                        <a:t>ù</a:t>
                      </a:r>
                      <a:r>
                        <a:rPr lang="fr-FR" sz="1200" spc="-5" dirty="0">
                          <a:solidFill>
                            <a:srgbClr val="000000"/>
                          </a:solidFill>
                          <a:effectLst/>
                          <a:latin typeface="Arial"/>
                          <a:ea typeface="Times New Roman"/>
                        </a:rPr>
                        <a:t> viens-tu ?</a:t>
                      </a:r>
                      <a:endParaRPr lang="fr-FR" sz="1200" dirty="0">
                        <a:effectLst/>
                        <a:latin typeface="Arial"/>
                        <a:ea typeface="Times New Roman"/>
                      </a:endParaRPr>
                    </a:p>
                    <a:p>
                      <a:pPr marL="12065" algn="ctr">
                        <a:spcAft>
                          <a:spcPts val="0"/>
                        </a:spcAft>
                      </a:pPr>
                      <a:r>
                        <a:rPr lang="fr-FR" sz="1200" dirty="0">
                          <a:solidFill>
                            <a:srgbClr val="000000"/>
                          </a:solidFill>
                          <a:effectLst/>
                          <a:latin typeface="Arial"/>
                          <a:ea typeface="Times New Roman"/>
                        </a:rPr>
                        <a:t>(Jonas 1,8)</a:t>
                      </a:r>
                      <a:endParaRPr lang="fr-FR" sz="1200" dirty="0">
                        <a:effectLst/>
                        <a:latin typeface="Arial"/>
                        <a:ea typeface="Times New Roman"/>
                      </a:endParaRPr>
                    </a:p>
                  </a:txBody>
                  <a:tcPr marL="25400" marR="25400" marT="0" marB="0" anchor="ctr"/>
                </a:tc>
                <a:tc>
                  <a:txBody>
                    <a:bodyPr/>
                    <a:lstStyle/>
                    <a:p>
                      <a:pPr marL="6350" algn="ctr">
                        <a:spcAft>
                          <a:spcPts val="0"/>
                        </a:spcAft>
                      </a:pPr>
                      <a:r>
                        <a:rPr lang="fr-FR" sz="1200" dirty="0">
                          <a:solidFill>
                            <a:srgbClr val="000000"/>
                          </a:solidFill>
                          <a:effectLst/>
                          <a:latin typeface="Arial"/>
                          <a:ea typeface="Times New Roman"/>
                        </a:rPr>
                        <a:t>Question </a:t>
                      </a:r>
                      <a:r>
                        <a:rPr lang="fr-FR" sz="1200" dirty="0">
                          <a:solidFill>
                            <a:srgbClr val="000000"/>
                          </a:solidFill>
                          <a:effectLst/>
                          <a:latin typeface="Arial"/>
                          <a:ea typeface="Times New Roman"/>
                          <a:cs typeface="Times New Roman"/>
                        </a:rPr>
                        <a:t>à</a:t>
                      </a:r>
                      <a:r>
                        <a:rPr lang="fr-FR" sz="1200" dirty="0">
                          <a:solidFill>
                            <a:srgbClr val="000000"/>
                          </a:solidFill>
                          <a:effectLst/>
                          <a:latin typeface="Arial"/>
                          <a:ea typeface="Times New Roman"/>
                        </a:rPr>
                        <a:t> J</a:t>
                      </a:r>
                      <a:r>
                        <a:rPr lang="fr-FR" sz="1200" dirty="0">
                          <a:solidFill>
                            <a:srgbClr val="000000"/>
                          </a:solidFill>
                          <a:effectLst/>
                          <a:latin typeface="Arial"/>
                          <a:ea typeface="Times New Roman"/>
                          <a:cs typeface="Times New Roman"/>
                        </a:rPr>
                        <a:t>é</a:t>
                      </a:r>
                      <a:r>
                        <a:rPr lang="fr-FR" sz="1200" dirty="0">
                          <a:solidFill>
                            <a:srgbClr val="000000"/>
                          </a:solidFill>
                          <a:effectLst/>
                          <a:latin typeface="Arial"/>
                          <a:ea typeface="Times New Roman"/>
                        </a:rPr>
                        <a:t>sus : qui</a:t>
                      </a:r>
                      <a:r>
                        <a:rPr lang="fr-FR" sz="1200" baseline="0" dirty="0">
                          <a:solidFill>
                            <a:schemeClr val="dk1"/>
                          </a:solidFill>
                          <a:effectLst/>
                          <a:latin typeface="Arial"/>
                          <a:ea typeface="Times New Roman"/>
                        </a:rPr>
                        <a:t> </a:t>
                      </a:r>
                      <a:r>
                        <a:rPr lang="fr-FR" sz="1200" spc="-5" dirty="0">
                          <a:solidFill>
                            <a:srgbClr val="000000"/>
                          </a:solidFill>
                          <a:effectLst/>
                          <a:latin typeface="Arial"/>
                          <a:ea typeface="Times New Roman"/>
                        </a:rPr>
                        <a:t>es-tu ? </a:t>
                      </a:r>
                    </a:p>
                    <a:p>
                      <a:pPr marL="6350" algn="ctr">
                        <a:spcAft>
                          <a:spcPts val="0"/>
                        </a:spcAft>
                      </a:pPr>
                      <a:r>
                        <a:rPr lang="fr-FR" sz="1200" spc="-5" dirty="0">
                          <a:solidFill>
                            <a:srgbClr val="000000"/>
                          </a:solidFill>
                          <a:effectLst/>
                          <a:latin typeface="Arial"/>
                          <a:ea typeface="Times New Roman"/>
                        </a:rPr>
                        <a:t>Es-tu le Fils de</a:t>
                      </a:r>
                      <a:r>
                        <a:rPr lang="fr-FR" sz="1200" spc="0" baseline="0" dirty="0">
                          <a:solidFill>
                            <a:schemeClr val="dk1"/>
                          </a:solidFill>
                          <a:effectLst/>
                          <a:latin typeface="Arial"/>
                          <a:ea typeface="Times New Roman"/>
                        </a:rPr>
                        <a:t> </a:t>
                      </a:r>
                      <a:r>
                        <a:rPr lang="fr-FR" sz="1200" spc="55" dirty="0">
                          <a:solidFill>
                            <a:srgbClr val="000000"/>
                          </a:solidFill>
                          <a:effectLst/>
                          <a:latin typeface="Arial"/>
                          <a:ea typeface="Times New Roman"/>
                        </a:rPr>
                        <a:t>Dieu?</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7"/>
                  </a:ext>
                </a:extLst>
              </a:tr>
              <a:tr h="498970">
                <a:tc>
                  <a:txBody>
                    <a:bodyPr/>
                    <a:lstStyle/>
                    <a:p>
                      <a:pPr marL="12065" algn="ctr">
                        <a:spcAft>
                          <a:spcPts val="0"/>
                        </a:spcAft>
                      </a:pPr>
                      <a:r>
                        <a:rPr lang="fr-FR" sz="1200" spc="-10" dirty="0">
                          <a:solidFill>
                            <a:srgbClr val="000000"/>
                          </a:solidFill>
                          <a:effectLst/>
                          <a:latin typeface="Arial"/>
                          <a:ea typeface="Times New Roman"/>
                        </a:rPr>
                        <a:t>Jonas envoy</a:t>
                      </a:r>
                      <a:r>
                        <a:rPr lang="fr-FR" sz="1200" spc="-10" dirty="0">
                          <a:solidFill>
                            <a:srgbClr val="000000"/>
                          </a:solidFill>
                          <a:effectLst/>
                          <a:latin typeface="Arial"/>
                          <a:ea typeface="Times New Roman"/>
                          <a:cs typeface="Times New Roman"/>
                        </a:rPr>
                        <a:t>é</a:t>
                      </a:r>
                      <a:r>
                        <a:rPr lang="fr-FR" sz="1200" spc="-10" dirty="0">
                          <a:solidFill>
                            <a:srgbClr val="000000"/>
                          </a:solidFill>
                          <a:effectLst/>
                          <a:latin typeface="Arial"/>
                          <a:ea typeface="Times New Roman"/>
                        </a:rPr>
                        <a:t> vers les</a:t>
                      </a:r>
                      <a:r>
                        <a:rPr lang="fr-FR" sz="1200" spc="0" baseline="0" dirty="0">
                          <a:solidFill>
                            <a:schemeClr val="dk1"/>
                          </a:solidFill>
                          <a:effectLst/>
                          <a:latin typeface="Arial"/>
                          <a:ea typeface="Times New Roman"/>
                        </a:rPr>
                        <a:t> </a:t>
                      </a:r>
                      <a:r>
                        <a:rPr lang="fr-FR" sz="1200" dirty="0">
                          <a:solidFill>
                            <a:srgbClr val="000000"/>
                          </a:solidFill>
                          <a:effectLst/>
                          <a:latin typeface="Arial"/>
                          <a:ea typeface="Times New Roman"/>
                        </a:rPr>
                        <a:t>pa</a:t>
                      </a:r>
                      <a:r>
                        <a:rPr lang="fr-FR" sz="1200" dirty="0">
                          <a:solidFill>
                            <a:srgbClr val="000000"/>
                          </a:solidFill>
                          <a:effectLst/>
                          <a:latin typeface="Arial"/>
                          <a:ea typeface="Times New Roman"/>
                          <a:cs typeface="Times New Roman"/>
                        </a:rPr>
                        <a:t>ï</a:t>
                      </a:r>
                      <a:r>
                        <a:rPr lang="fr-FR" sz="1200" dirty="0">
                          <a:solidFill>
                            <a:srgbClr val="000000"/>
                          </a:solidFill>
                          <a:effectLst/>
                          <a:latin typeface="Arial"/>
                          <a:ea typeface="Times New Roman"/>
                        </a:rPr>
                        <a:t>ens.</a:t>
                      </a:r>
                      <a:endParaRPr lang="fr-FR" sz="1200" dirty="0">
                        <a:effectLst/>
                        <a:latin typeface="Arial"/>
                        <a:ea typeface="Times New Roman"/>
                      </a:endParaRPr>
                    </a:p>
                  </a:txBody>
                  <a:tcPr marL="25400" marR="25400" marT="0" marB="0" anchor="ctr"/>
                </a:tc>
                <a:tc>
                  <a:txBody>
                    <a:bodyPr/>
                    <a:lstStyle/>
                    <a:p>
                      <a:pPr marL="3175" algn="ctr">
                        <a:spcAft>
                          <a:spcPts val="0"/>
                        </a:spcAft>
                      </a:pPr>
                      <a:r>
                        <a:rPr lang="fr-FR" sz="1200" spc="-5" dirty="0">
                          <a:solidFill>
                            <a:srgbClr val="000000"/>
                          </a:solidFill>
                          <a:effectLst/>
                          <a:latin typeface="Arial"/>
                          <a:ea typeface="Times New Roman"/>
                        </a:rPr>
                        <a:t>J</a:t>
                      </a:r>
                      <a:r>
                        <a:rPr lang="fr-FR" sz="1200" spc="-5" dirty="0">
                          <a:solidFill>
                            <a:srgbClr val="000000"/>
                          </a:solidFill>
                          <a:effectLst/>
                          <a:latin typeface="Arial"/>
                          <a:ea typeface="Times New Roman"/>
                          <a:cs typeface="Times New Roman"/>
                        </a:rPr>
                        <a:t>é</a:t>
                      </a:r>
                      <a:r>
                        <a:rPr lang="fr-FR" sz="1200" spc="-5" dirty="0">
                          <a:solidFill>
                            <a:srgbClr val="000000"/>
                          </a:solidFill>
                          <a:effectLst/>
                          <a:latin typeface="Arial"/>
                          <a:ea typeface="Times New Roman"/>
                        </a:rPr>
                        <a:t>sus envoy</a:t>
                      </a:r>
                      <a:r>
                        <a:rPr lang="fr-FR" sz="1200" spc="-5" dirty="0">
                          <a:solidFill>
                            <a:srgbClr val="000000"/>
                          </a:solidFill>
                          <a:effectLst/>
                          <a:latin typeface="Arial"/>
                          <a:ea typeface="Times New Roman"/>
                          <a:cs typeface="Times New Roman"/>
                        </a:rPr>
                        <a:t>é</a:t>
                      </a:r>
                      <a:r>
                        <a:rPr lang="fr-FR" sz="1200" spc="-5" dirty="0">
                          <a:solidFill>
                            <a:srgbClr val="000000"/>
                          </a:solidFill>
                          <a:effectLst/>
                          <a:latin typeface="Arial"/>
                          <a:ea typeface="Times New Roman"/>
                        </a:rPr>
                        <a:t> vers les</a:t>
                      </a:r>
                      <a:r>
                        <a:rPr lang="fr-FR" sz="1200" spc="0" baseline="0" dirty="0">
                          <a:solidFill>
                            <a:schemeClr val="dk1"/>
                          </a:solidFill>
                          <a:effectLst/>
                          <a:latin typeface="Arial"/>
                          <a:ea typeface="Times New Roman"/>
                        </a:rPr>
                        <a:t> </a:t>
                      </a:r>
                      <a:r>
                        <a:rPr lang="fr-FR" sz="1200" dirty="0">
                          <a:solidFill>
                            <a:srgbClr val="000000"/>
                          </a:solidFill>
                          <a:effectLst/>
                          <a:latin typeface="Arial"/>
                          <a:ea typeface="Times New Roman"/>
                        </a:rPr>
                        <a:t>pa</a:t>
                      </a:r>
                      <a:r>
                        <a:rPr lang="fr-FR" sz="1200" dirty="0">
                          <a:solidFill>
                            <a:srgbClr val="000000"/>
                          </a:solidFill>
                          <a:effectLst/>
                          <a:latin typeface="Arial"/>
                          <a:ea typeface="Times New Roman"/>
                          <a:cs typeface="Times New Roman"/>
                        </a:rPr>
                        <a:t>ï</a:t>
                      </a:r>
                      <a:r>
                        <a:rPr lang="fr-FR" sz="1200" dirty="0">
                          <a:solidFill>
                            <a:srgbClr val="000000"/>
                          </a:solidFill>
                          <a:effectLst/>
                          <a:latin typeface="Arial"/>
                          <a:ea typeface="Times New Roman"/>
                        </a:rPr>
                        <a:t>ens, envoie ses</a:t>
                      </a:r>
                      <a:r>
                        <a:rPr lang="fr-FR" sz="1200" baseline="0" dirty="0">
                          <a:solidFill>
                            <a:schemeClr val="dk1"/>
                          </a:solidFill>
                          <a:effectLst/>
                          <a:latin typeface="Arial"/>
                          <a:ea typeface="Times New Roman"/>
                        </a:rPr>
                        <a:t> </a:t>
                      </a:r>
                      <a:r>
                        <a:rPr lang="fr-FR" sz="1200" dirty="0">
                          <a:solidFill>
                            <a:srgbClr val="000000"/>
                          </a:solidFill>
                          <a:effectLst/>
                          <a:latin typeface="Arial"/>
                          <a:ea typeface="Times New Roman"/>
                        </a:rPr>
                        <a:t>disciples : </a:t>
                      </a:r>
                    </a:p>
                    <a:p>
                      <a:pPr marL="3175" algn="ctr">
                        <a:spcAft>
                          <a:spcPts val="0"/>
                        </a:spcAft>
                      </a:pPr>
                      <a:r>
                        <a:rPr lang="fr-FR" sz="1200" dirty="0">
                          <a:solidFill>
                            <a:srgbClr val="000000"/>
                          </a:solidFill>
                          <a:effectLst/>
                          <a:latin typeface="Arial"/>
                          <a:ea typeface="Times New Roman"/>
                          <a:cs typeface="Times New Roman"/>
                        </a:rPr>
                        <a:t>«</a:t>
                      </a:r>
                      <a:r>
                        <a:rPr lang="fr-FR" sz="1200" baseline="0" dirty="0">
                          <a:solidFill>
                            <a:srgbClr val="000000"/>
                          </a:solidFill>
                          <a:effectLst/>
                          <a:latin typeface="Arial"/>
                          <a:ea typeface="Times New Roman"/>
                          <a:cs typeface="+mn-cs"/>
                        </a:rPr>
                        <a:t> </a:t>
                      </a:r>
                      <a:r>
                        <a:rPr lang="fr-FR" sz="1200" i="1" dirty="0">
                          <a:solidFill>
                            <a:srgbClr val="000000"/>
                          </a:solidFill>
                          <a:effectLst/>
                          <a:latin typeface="Arial"/>
                          <a:ea typeface="Times New Roman"/>
                        </a:rPr>
                        <a:t>Allez, de</a:t>
                      </a:r>
                      <a:r>
                        <a:rPr lang="fr-FR" sz="1200" i="0" baseline="0" dirty="0">
                          <a:solidFill>
                            <a:schemeClr val="dk1"/>
                          </a:solidFill>
                          <a:effectLst/>
                          <a:latin typeface="Arial"/>
                          <a:ea typeface="Times New Roman"/>
                        </a:rPr>
                        <a:t> </a:t>
                      </a:r>
                      <a:r>
                        <a:rPr lang="fr-FR" sz="1200" i="1" dirty="0">
                          <a:solidFill>
                            <a:srgbClr val="000000"/>
                          </a:solidFill>
                          <a:effectLst/>
                          <a:latin typeface="Arial"/>
                          <a:ea typeface="Times New Roman"/>
                        </a:rPr>
                        <a:t>toutes les nations,</a:t>
                      </a:r>
                      <a:r>
                        <a:rPr lang="fr-FR" sz="1200" i="0" baseline="0" dirty="0">
                          <a:solidFill>
                            <a:schemeClr val="dk1"/>
                          </a:solidFill>
                          <a:effectLst/>
                          <a:latin typeface="Arial"/>
                          <a:ea typeface="Times New Roman"/>
                        </a:rPr>
                        <a:t> </a:t>
                      </a:r>
                      <a:r>
                        <a:rPr lang="fr-FR" sz="1200" i="1" dirty="0">
                          <a:solidFill>
                            <a:srgbClr val="000000"/>
                          </a:solidFill>
                          <a:effectLst/>
                          <a:latin typeface="Arial"/>
                          <a:ea typeface="Times New Roman"/>
                        </a:rPr>
                        <a:t>faites des disciples </a:t>
                      </a:r>
                      <a:r>
                        <a:rPr lang="fr-FR" sz="1200" dirty="0">
                          <a:solidFill>
                            <a:srgbClr val="000000"/>
                          </a:solidFill>
                          <a:effectLst/>
                          <a:latin typeface="Arial"/>
                          <a:ea typeface="Times New Roman"/>
                          <a:cs typeface="Times New Roman"/>
                        </a:rPr>
                        <a:t>»</a:t>
                      </a:r>
                      <a:r>
                        <a:rPr lang="fr-FR" sz="1200" dirty="0">
                          <a:solidFill>
                            <a:srgbClr val="000000"/>
                          </a:solidFill>
                          <a:effectLst/>
                          <a:latin typeface="Arial"/>
                          <a:ea typeface="Times New Roman"/>
                        </a:rPr>
                        <a:t>.</a:t>
                      </a:r>
                      <a:endParaRPr lang="fr-FR" sz="1200" dirty="0">
                        <a:effectLst/>
                        <a:latin typeface="Arial"/>
                        <a:ea typeface="Times New Roman"/>
                      </a:endParaRPr>
                    </a:p>
                  </a:txBody>
                  <a:tcPr marL="25400" marR="25400" marT="0" marB="0" anchor="ctr"/>
                </a:tc>
                <a:extLst>
                  <a:ext uri="{0D108BD9-81ED-4DB2-BD59-A6C34878D82A}">
                    <a16:rowId xmlns:a16="http://schemas.microsoft.com/office/drawing/2014/main" val="10008"/>
                  </a:ext>
                </a:extLst>
              </a:tr>
            </a:tbl>
          </a:graphicData>
        </a:graphic>
      </p:graphicFrame>
      <p:sp>
        <p:nvSpPr>
          <p:cNvPr id="2" name="Titolo 1"/>
          <p:cNvSpPr>
            <a:spLocks noGrp="1"/>
          </p:cNvSpPr>
          <p:nvPr>
            <p:ph type="title"/>
          </p:nvPr>
        </p:nvSpPr>
        <p:spPr>
          <a:xfrm>
            <a:off x="457200" y="510310"/>
            <a:ext cx="8229600" cy="1080746"/>
          </a:xfrm>
        </p:spPr>
        <p:txBody>
          <a:bodyPr>
            <a:noAutofit/>
          </a:bodyPr>
          <a:lstStyle/>
          <a:p>
            <a:r>
              <a:rPr lang="fr-FR" sz="3600" dirty="0">
                <a:solidFill>
                  <a:srgbClr val="FF0000"/>
                </a:solidFill>
              </a:rPr>
              <a:t>Rapports entre le récit de Jonas et celui de la vie de Jésus, en particulier la passion et de la résurrection</a:t>
            </a:r>
            <a:endParaRPr lang="it-IT" sz="3600" dirty="0">
              <a:solidFill>
                <a:srgbClr val="FF0000"/>
              </a:solidFill>
            </a:endParaRPr>
          </a:p>
        </p:txBody>
      </p:sp>
    </p:spTree>
    <p:extLst>
      <p:ext uri="{BB962C8B-B14F-4D97-AF65-F5344CB8AC3E}">
        <p14:creationId xmlns:p14="http://schemas.microsoft.com/office/powerpoint/2010/main" val="277456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23022431"/>
              </p:ext>
            </p:extLst>
          </p:nvPr>
        </p:nvGraphicFramePr>
        <p:xfrm>
          <a:off x="871538" y="3084542"/>
          <a:ext cx="7408862" cy="2405120"/>
        </p:xfrm>
        <a:graphic>
          <a:graphicData uri="http://schemas.openxmlformats.org/drawingml/2006/table">
            <a:tbl>
              <a:tblPr firstRow="1" bandRow="1">
                <a:tableStyleId>{5C22544A-7EE6-4342-B048-85BDC9FD1C3A}</a:tableStyleId>
              </a:tblPr>
              <a:tblGrid>
                <a:gridCol w="3704431">
                  <a:extLst>
                    <a:ext uri="{9D8B030D-6E8A-4147-A177-3AD203B41FA5}">
                      <a16:colId xmlns:a16="http://schemas.microsoft.com/office/drawing/2014/main" val="20000"/>
                    </a:ext>
                  </a:extLst>
                </a:gridCol>
                <a:gridCol w="3704431">
                  <a:extLst>
                    <a:ext uri="{9D8B030D-6E8A-4147-A177-3AD203B41FA5}">
                      <a16:colId xmlns:a16="http://schemas.microsoft.com/office/drawing/2014/main" val="20001"/>
                    </a:ext>
                  </a:extLst>
                </a:gridCol>
              </a:tblGrid>
              <a:tr h="321575">
                <a:tc>
                  <a:txBody>
                    <a:bodyPr/>
                    <a:lstStyle/>
                    <a:p>
                      <a:pPr algn="ctr"/>
                      <a:r>
                        <a:rPr lang="it-IT" sz="1600" b="1" dirty="0">
                          <a:latin typeface="Arial"/>
                          <a:cs typeface="Arial"/>
                        </a:rPr>
                        <a:t>JONAS</a:t>
                      </a:r>
                    </a:p>
                  </a:txBody>
                  <a:tcPr/>
                </a:tc>
                <a:tc>
                  <a:txBody>
                    <a:bodyPr/>
                    <a:lstStyle/>
                    <a:p>
                      <a:pPr algn="ctr"/>
                      <a:r>
                        <a:rPr lang="it-IT" sz="1600" b="1" dirty="0">
                          <a:latin typeface="Arial"/>
                          <a:cs typeface="Arial"/>
                        </a:rPr>
                        <a:t>VIE DE JÉSUS ET MYSTÈRE PASCAL</a:t>
                      </a:r>
                    </a:p>
                  </a:txBody>
                  <a:tcPr/>
                </a:tc>
                <a:extLst>
                  <a:ext uri="{0D108BD9-81ED-4DB2-BD59-A6C34878D82A}">
                    <a16:rowId xmlns:a16="http://schemas.microsoft.com/office/drawing/2014/main" val="10000"/>
                  </a:ext>
                </a:extLst>
              </a:tr>
              <a:tr h="313476">
                <a:tc>
                  <a:txBody>
                    <a:bodyPr/>
                    <a:lstStyle/>
                    <a:p>
                      <a:pPr marL="18415" algn="ctr">
                        <a:spcAft>
                          <a:spcPts val="0"/>
                        </a:spcAft>
                      </a:pPr>
                      <a:r>
                        <a:rPr lang="fr-FR" sz="1600" b="1" dirty="0">
                          <a:solidFill>
                            <a:srgbClr val="000000"/>
                          </a:solidFill>
                          <a:effectLst/>
                          <a:latin typeface="Arial"/>
                          <a:ea typeface="Times New Roman"/>
                          <a:cs typeface="Arial"/>
                        </a:rPr>
                        <a:t>Conversion</a:t>
                      </a:r>
                      <a:endParaRPr lang="fr-FR" sz="1600" b="1" dirty="0">
                        <a:effectLst/>
                        <a:latin typeface="Arial"/>
                        <a:ea typeface="Times New Roman"/>
                        <a:cs typeface="Arial"/>
                      </a:endParaRPr>
                    </a:p>
                  </a:txBody>
                  <a:tcPr marL="25400" marR="25400" marT="0" marB="0" anchor="ctr"/>
                </a:tc>
                <a:tc>
                  <a:txBody>
                    <a:bodyPr/>
                    <a:lstStyle/>
                    <a:p>
                      <a:pPr marL="8890" algn="ctr">
                        <a:spcAft>
                          <a:spcPts val="0"/>
                        </a:spcAft>
                      </a:pPr>
                      <a:r>
                        <a:rPr lang="fr-FR" sz="1600" b="1">
                          <a:solidFill>
                            <a:srgbClr val="000000"/>
                          </a:solidFill>
                          <a:effectLst/>
                          <a:latin typeface="Arial"/>
                          <a:ea typeface="Times New Roman"/>
                          <a:cs typeface="Arial"/>
                        </a:rPr>
                        <a:t>Conversion</a:t>
                      </a:r>
                      <a:endParaRPr lang="fr-FR" sz="1600" b="1">
                        <a:effectLst/>
                        <a:latin typeface="Arial"/>
                        <a:ea typeface="Times New Roman"/>
                        <a:cs typeface="Arial"/>
                      </a:endParaRPr>
                    </a:p>
                  </a:txBody>
                  <a:tcPr marL="25400" marR="25400" marT="0" marB="0" anchor="ctr"/>
                </a:tc>
                <a:extLst>
                  <a:ext uri="{0D108BD9-81ED-4DB2-BD59-A6C34878D82A}">
                    <a16:rowId xmlns:a16="http://schemas.microsoft.com/office/drawing/2014/main" val="10001"/>
                  </a:ext>
                </a:extLst>
              </a:tr>
              <a:tr h="442269">
                <a:tc>
                  <a:txBody>
                    <a:bodyPr/>
                    <a:lstStyle/>
                    <a:p>
                      <a:pPr algn="ctr">
                        <a:spcAft>
                          <a:spcPts val="0"/>
                        </a:spcAft>
                      </a:pPr>
                      <a:r>
                        <a:rPr lang="fr-FR" sz="1600" b="1" dirty="0">
                          <a:solidFill>
                            <a:srgbClr val="000000"/>
                          </a:solidFill>
                          <a:effectLst/>
                          <a:latin typeface="Arial"/>
                          <a:ea typeface="Times New Roman"/>
                          <a:cs typeface="Arial"/>
                        </a:rPr>
                        <a:t>Sommeil de Jonas dans</a:t>
                      </a:r>
                      <a:r>
                        <a:rPr lang="fr-FR" sz="1600" b="1" baseline="0" dirty="0">
                          <a:solidFill>
                            <a:schemeClr val="dk1"/>
                          </a:solidFill>
                          <a:effectLst/>
                          <a:latin typeface="Arial"/>
                          <a:ea typeface="Times New Roman"/>
                          <a:cs typeface="Arial"/>
                        </a:rPr>
                        <a:t> </a:t>
                      </a:r>
                      <a:r>
                        <a:rPr lang="fr-FR" sz="1600" b="1" baseline="0" dirty="0">
                          <a:solidFill>
                            <a:srgbClr val="000000"/>
                          </a:solidFill>
                          <a:effectLst/>
                          <a:latin typeface="Arial"/>
                          <a:ea typeface="Times New Roman"/>
                          <a:cs typeface="Arial"/>
                        </a:rPr>
                        <a:t>l</a:t>
                      </a:r>
                      <a:r>
                        <a:rPr lang="fr-FR" sz="1600" b="1" dirty="0">
                          <a:solidFill>
                            <a:srgbClr val="000000"/>
                          </a:solidFill>
                          <a:effectLst/>
                          <a:latin typeface="Arial"/>
                          <a:ea typeface="Times New Roman"/>
                          <a:cs typeface="Arial"/>
                        </a:rPr>
                        <a:t>e bateau.</a:t>
                      </a:r>
                      <a:endParaRPr lang="fr-FR" sz="1600" b="1" dirty="0">
                        <a:effectLst/>
                        <a:latin typeface="Arial"/>
                        <a:ea typeface="Times New Roman"/>
                        <a:cs typeface="Arial"/>
                      </a:endParaRPr>
                    </a:p>
                  </a:txBody>
                  <a:tcPr marL="25400" marR="25400" marT="0" marB="0" anchor="ctr"/>
                </a:tc>
                <a:tc>
                  <a:txBody>
                    <a:bodyPr/>
                    <a:lstStyle/>
                    <a:p>
                      <a:pPr algn="ctr">
                        <a:spcAft>
                          <a:spcPts val="0"/>
                        </a:spcAft>
                      </a:pPr>
                      <a:r>
                        <a:rPr lang="fr-FR" sz="1600" b="1" spc="-5" dirty="0">
                          <a:solidFill>
                            <a:srgbClr val="000000"/>
                          </a:solidFill>
                          <a:effectLst/>
                          <a:latin typeface="Arial"/>
                          <a:ea typeface="Times New Roman"/>
                          <a:cs typeface="Arial"/>
                        </a:rPr>
                        <a:t>« Sommeil » de Jésus le</a:t>
                      </a:r>
                      <a:r>
                        <a:rPr lang="fr-FR" sz="1600" b="1" spc="0" baseline="0" dirty="0">
                          <a:solidFill>
                            <a:schemeClr val="dk1"/>
                          </a:solidFill>
                          <a:effectLst/>
                          <a:latin typeface="Arial"/>
                          <a:ea typeface="Times New Roman"/>
                          <a:cs typeface="Arial"/>
                        </a:rPr>
                        <a:t> </a:t>
                      </a:r>
                      <a:r>
                        <a:rPr lang="fr-FR" sz="1600" b="1" dirty="0">
                          <a:solidFill>
                            <a:srgbClr val="000000"/>
                          </a:solidFill>
                          <a:effectLst/>
                          <a:latin typeface="Arial"/>
                          <a:ea typeface="Times New Roman"/>
                          <a:cs typeface="Arial"/>
                        </a:rPr>
                        <a:t>Samedi Saint.</a:t>
                      </a:r>
                      <a:endParaRPr lang="fr-FR" sz="1600" b="1" dirty="0">
                        <a:effectLst/>
                        <a:latin typeface="Arial"/>
                        <a:ea typeface="Times New Roman"/>
                        <a:cs typeface="Arial"/>
                      </a:endParaRPr>
                    </a:p>
                  </a:txBody>
                  <a:tcPr marL="25400" marR="25400" marT="0" marB="0" anchor="ctr"/>
                </a:tc>
                <a:extLst>
                  <a:ext uri="{0D108BD9-81ED-4DB2-BD59-A6C34878D82A}">
                    <a16:rowId xmlns:a16="http://schemas.microsoft.com/office/drawing/2014/main" val="10002"/>
                  </a:ext>
                </a:extLst>
              </a:tr>
              <a:tr h="430928">
                <a:tc>
                  <a:txBody>
                    <a:bodyPr/>
                    <a:lstStyle/>
                    <a:p>
                      <a:pPr marL="21590" algn="ctr">
                        <a:spcAft>
                          <a:spcPts val="0"/>
                        </a:spcAft>
                      </a:pPr>
                      <a:r>
                        <a:rPr lang="fr-FR" sz="1600" b="1" dirty="0">
                          <a:solidFill>
                            <a:srgbClr val="000000"/>
                          </a:solidFill>
                          <a:effectLst/>
                          <a:latin typeface="Arial"/>
                          <a:ea typeface="Times New Roman"/>
                          <a:cs typeface="Arial"/>
                        </a:rPr>
                        <a:t>Décision personnelle</a:t>
                      </a:r>
                      <a:r>
                        <a:rPr lang="fr-FR" sz="1600" b="1" baseline="0" dirty="0">
                          <a:solidFill>
                            <a:schemeClr val="dk1"/>
                          </a:solidFill>
                          <a:effectLst/>
                          <a:latin typeface="Arial"/>
                          <a:ea typeface="Times New Roman"/>
                          <a:cs typeface="Arial"/>
                        </a:rPr>
                        <a:t> </a:t>
                      </a:r>
                      <a:r>
                        <a:rPr lang="fr-FR" sz="1600" b="1" dirty="0">
                          <a:solidFill>
                            <a:srgbClr val="000000"/>
                          </a:solidFill>
                          <a:effectLst/>
                          <a:latin typeface="Arial"/>
                          <a:ea typeface="Times New Roman"/>
                          <a:cs typeface="Arial"/>
                        </a:rPr>
                        <a:t>de Jonas d'être jeté</a:t>
                      </a:r>
                      <a:r>
                        <a:rPr lang="fr-FR" sz="1600" b="1" baseline="0" dirty="0">
                          <a:solidFill>
                            <a:schemeClr val="dk1"/>
                          </a:solidFill>
                          <a:effectLst/>
                          <a:latin typeface="Arial"/>
                          <a:ea typeface="Times New Roman"/>
                          <a:cs typeface="Arial"/>
                        </a:rPr>
                        <a:t> </a:t>
                      </a:r>
                      <a:r>
                        <a:rPr lang="fr-FR" sz="1600" b="1" dirty="0">
                          <a:solidFill>
                            <a:srgbClr val="000000"/>
                          </a:solidFill>
                          <a:effectLst/>
                          <a:latin typeface="Arial"/>
                          <a:ea typeface="Times New Roman"/>
                          <a:cs typeface="Arial"/>
                        </a:rPr>
                        <a:t>hors du navire.</a:t>
                      </a:r>
                      <a:endParaRPr lang="fr-FR" sz="1600" b="1" dirty="0">
                        <a:effectLst/>
                        <a:latin typeface="Arial"/>
                        <a:ea typeface="Times New Roman"/>
                        <a:cs typeface="Arial"/>
                      </a:endParaRPr>
                    </a:p>
                  </a:txBody>
                  <a:tcPr marL="25400" marR="25400" marT="0" marB="0" anchor="ctr"/>
                </a:tc>
                <a:tc>
                  <a:txBody>
                    <a:bodyPr/>
                    <a:lstStyle/>
                    <a:p>
                      <a:pPr marL="8890" algn="ctr">
                        <a:spcAft>
                          <a:spcPts val="0"/>
                        </a:spcAft>
                      </a:pPr>
                      <a:r>
                        <a:rPr lang="fr-FR" sz="1600" b="1" dirty="0">
                          <a:solidFill>
                            <a:srgbClr val="000000"/>
                          </a:solidFill>
                          <a:effectLst/>
                          <a:latin typeface="Arial"/>
                          <a:ea typeface="Times New Roman"/>
                          <a:cs typeface="Arial"/>
                        </a:rPr>
                        <a:t>Don de sa vie par</a:t>
                      </a:r>
                      <a:r>
                        <a:rPr lang="fr-FR" sz="1600" b="1" baseline="0" dirty="0">
                          <a:solidFill>
                            <a:schemeClr val="dk1"/>
                          </a:solidFill>
                          <a:effectLst/>
                          <a:latin typeface="Arial"/>
                          <a:ea typeface="Times New Roman"/>
                          <a:cs typeface="Arial"/>
                        </a:rPr>
                        <a:t> </a:t>
                      </a:r>
                      <a:r>
                        <a:rPr lang="fr-FR" sz="1600" b="1" dirty="0">
                          <a:solidFill>
                            <a:srgbClr val="000000"/>
                          </a:solidFill>
                          <a:effectLst/>
                          <a:latin typeface="Arial"/>
                          <a:ea typeface="Times New Roman"/>
                          <a:cs typeface="Arial"/>
                        </a:rPr>
                        <a:t>Jésus : « </a:t>
                      </a:r>
                      <a:r>
                        <a:rPr lang="fr-FR" sz="1600" b="1" i="1" dirty="0">
                          <a:solidFill>
                            <a:srgbClr val="000000"/>
                          </a:solidFill>
                          <a:effectLst/>
                          <a:latin typeface="Arial"/>
                          <a:ea typeface="Times New Roman"/>
                          <a:cs typeface="Arial"/>
                        </a:rPr>
                        <a:t>Ma vie, nul</a:t>
                      </a:r>
                      <a:r>
                        <a:rPr lang="fr-FR" sz="1600" b="1" i="0" baseline="0" dirty="0">
                          <a:solidFill>
                            <a:schemeClr val="dk1"/>
                          </a:solidFill>
                          <a:effectLst/>
                          <a:latin typeface="Arial"/>
                          <a:ea typeface="Times New Roman"/>
                          <a:cs typeface="Arial"/>
                        </a:rPr>
                        <a:t> </a:t>
                      </a:r>
                      <a:r>
                        <a:rPr lang="fr-FR" sz="1600" b="1" i="1" dirty="0">
                          <a:solidFill>
                            <a:srgbClr val="000000"/>
                          </a:solidFill>
                          <a:effectLst/>
                          <a:latin typeface="Arial"/>
                          <a:ea typeface="Times New Roman"/>
                          <a:cs typeface="Arial"/>
                        </a:rPr>
                        <a:t>ne la prend mais "je la</a:t>
                      </a:r>
                      <a:r>
                        <a:rPr lang="fr-FR" sz="1600" b="1" i="0" baseline="0" dirty="0">
                          <a:solidFill>
                            <a:schemeClr val="dk1"/>
                          </a:solidFill>
                          <a:effectLst/>
                          <a:latin typeface="Arial"/>
                          <a:ea typeface="Times New Roman"/>
                          <a:cs typeface="Arial"/>
                        </a:rPr>
                        <a:t> </a:t>
                      </a:r>
                      <a:r>
                        <a:rPr lang="fr-FR" sz="1600" b="1" i="1" spc="-5" dirty="0">
                          <a:solidFill>
                            <a:srgbClr val="000000"/>
                          </a:solidFill>
                          <a:effectLst/>
                          <a:latin typeface="Arial"/>
                          <a:ea typeface="Times New Roman"/>
                          <a:cs typeface="Arial"/>
                        </a:rPr>
                        <a:t>donne de moi-même". </a:t>
                      </a:r>
                      <a:r>
                        <a:rPr lang="fr-FR" sz="1600" b="1" spc="-5" dirty="0">
                          <a:solidFill>
                            <a:srgbClr val="000000"/>
                          </a:solidFill>
                          <a:effectLst/>
                          <a:latin typeface="Arial"/>
                          <a:ea typeface="Times New Roman"/>
                          <a:cs typeface="Arial"/>
                        </a:rPr>
                        <a:t>»</a:t>
                      </a:r>
                      <a:r>
                        <a:rPr lang="fr-FR" sz="1600" b="1" spc="0" baseline="0" dirty="0">
                          <a:solidFill>
                            <a:schemeClr val="dk1"/>
                          </a:solidFill>
                          <a:effectLst/>
                          <a:latin typeface="Arial"/>
                          <a:ea typeface="Times New Roman"/>
                          <a:cs typeface="Arial"/>
                        </a:rPr>
                        <a:t> </a:t>
                      </a:r>
                      <a:r>
                        <a:rPr lang="fr-FR" sz="1600" b="1" dirty="0">
                          <a:solidFill>
                            <a:srgbClr val="000000"/>
                          </a:solidFill>
                          <a:effectLst/>
                          <a:latin typeface="Arial"/>
                          <a:ea typeface="Times New Roman"/>
                          <a:cs typeface="Arial"/>
                        </a:rPr>
                        <a:t>Jean 10,17</a:t>
                      </a:r>
                      <a:endParaRPr lang="fr-FR" sz="1600" b="1" dirty="0">
                        <a:effectLst/>
                        <a:latin typeface="Arial"/>
                        <a:ea typeface="Times New Roman"/>
                        <a:cs typeface="Arial"/>
                      </a:endParaRPr>
                    </a:p>
                  </a:txBody>
                  <a:tcPr marL="25400" marR="25400" marT="0" marB="0" anchor="ctr"/>
                </a:tc>
                <a:extLst>
                  <a:ext uri="{0D108BD9-81ED-4DB2-BD59-A6C34878D82A}">
                    <a16:rowId xmlns:a16="http://schemas.microsoft.com/office/drawing/2014/main" val="10003"/>
                  </a:ext>
                </a:extLst>
              </a:tr>
              <a:tr h="293324">
                <a:tc>
                  <a:txBody>
                    <a:bodyPr/>
                    <a:lstStyle/>
                    <a:p>
                      <a:pPr algn="ctr">
                        <a:spcAft>
                          <a:spcPts val="0"/>
                        </a:spcAft>
                      </a:pPr>
                      <a:r>
                        <a:rPr lang="fr-FR" sz="1600" b="1">
                          <a:solidFill>
                            <a:srgbClr val="000000"/>
                          </a:solidFill>
                          <a:effectLst/>
                          <a:latin typeface="Arial"/>
                          <a:ea typeface="Times New Roman"/>
                          <a:cs typeface="Arial"/>
                        </a:rPr>
                        <a:t>Passage sur l'autre rive.</a:t>
                      </a:r>
                      <a:endParaRPr lang="fr-FR" sz="1600" b="1">
                        <a:effectLst/>
                        <a:latin typeface="Arial"/>
                        <a:ea typeface="Times New Roman"/>
                        <a:cs typeface="Arial"/>
                      </a:endParaRPr>
                    </a:p>
                  </a:txBody>
                  <a:tcPr marL="25400" marR="25400" marT="0" marB="0" anchor="ctr"/>
                </a:tc>
                <a:tc>
                  <a:txBody>
                    <a:bodyPr/>
                    <a:lstStyle/>
                    <a:p>
                      <a:pPr algn="ctr">
                        <a:spcAft>
                          <a:spcPts val="0"/>
                        </a:spcAft>
                      </a:pPr>
                      <a:r>
                        <a:rPr lang="fr-FR" sz="1600" b="1" dirty="0">
                          <a:solidFill>
                            <a:srgbClr val="000000"/>
                          </a:solidFill>
                          <a:effectLst/>
                          <a:latin typeface="Arial"/>
                          <a:ea typeface="Times New Roman"/>
                          <a:cs typeface="Arial"/>
                        </a:rPr>
                        <a:t>Passage sur l'autre rive</a:t>
                      </a:r>
                      <a:r>
                        <a:rPr lang="fr-FR" sz="1600" b="1" baseline="0" dirty="0">
                          <a:solidFill>
                            <a:schemeClr val="dk1"/>
                          </a:solidFill>
                          <a:effectLst/>
                          <a:latin typeface="Arial"/>
                          <a:ea typeface="Times New Roman"/>
                          <a:cs typeface="Arial"/>
                        </a:rPr>
                        <a:t> </a:t>
                      </a:r>
                      <a:r>
                        <a:rPr lang="fr-FR" sz="1600" b="1" dirty="0">
                          <a:solidFill>
                            <a:srgbClr val="000000"/>
                          </a:solidFill>
                          <a:effectLst/>
                          <a:latin typeface="Arial"/>
                          <a:ea typeface="Times New Roman"/>
                          <a:cs typeface="Arial"/>
                        </a:rPr>
                        <a:t>de la mort.</a:t>
                      </a:r>
                      <a:endParaRPr lang="fr-FR" sz="1600" b="1" dirty="0">
                        <a:effectLst/>
                        <a:latin typeface="Arial"/>
                        <a:ea typeface="Times New Roman"/>
                        <a:cs typeface="Arial"/>
                      </a:endParaRPr>
                    </a:p>
                  </a:txBody>
                  <a:tcPr marL="25400" marR="25400" marT="0" marB="0" anchor="ctr"/>
                </a:tc>
                <a:extLst>
                  <a:ext uri="{0D108BD9-81ED-4DB2-BD59-A6C34878D82A}">
                    <a16:rowId xmlns:a16="http://schemas.microsoft.com/office/drawing/2014/main" val="10004"/>
                  </a:ext>
                </a:extLst>
              </a:tr>
            </a:tbl>
          </a:graphicData>
        </a:graphic>
      </p:graphicFrame>
      <p:sp>
        <p:nvSpPr>
          <p:cNvPr id="2" name="Titolo 1"/>
          <p:cNvSpPr>
            <a:spLocks noGrp="1"/>
          </p:cNvSpPr>
          <p:nvPr>
            <p:ph type="title"/>
          </p:nvPr>
        </p:nvSpPr>
        <p:spPr>
          <a:xfrm>
            <a:off x="457200" y="510310"/>
            <a:ext cx="8229600" cy="1080746"/>
          </a:xfrm>
        </p:spPr>
        <p:txBody>
          <a:bodyPr>
            <a:noAutofit/>
          </a:bodyPr>
          <a:lstStyle/>
          <a:p>
            <a:r>
              <a:rPr lang="fr-FR" sz="3600" dirty="0">
                <a:solidFill>
                  <a:srgbClr val="FF0000"/>
                </a:solidFill>
              </a:rPr>
              <a:t>Rapports entre le récit de Jonas et celui de la vie de Jésus, en particulier la passion et de la résurrection</a:t>
            </a:r>
            <a:endParaRPr lang="it-IT" sz="3600" dirty="0">
              <a:solidFill>
                <a:srgbClr val="FF0000"/>
              </a:solidFill>
            </a:endParaRPr>
          </a:p>
        </p:txBody>
      </p:sp>
    </p:spTree>
    <p:extLst>
      <p:ext uri="{BB962C8B-B14F-4D97-AF65-F5344CB8AC3E}">
        <p14:creationId xmlns:p14="http://schemas.microsoft.com/office/powerpoint/2010/main" val="229805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Lecture chrétienne pour aujourd'hui</a:t>
            </a:r>
            <a:endParaRPr lang="it-IT" dirty="0"/>
          </a:p>
        </p:txBody>
      </p:sp>
      <p:sp>
        <p:nvSpPr>
          <p:cNvPr id="3" name="Segnaposto contenuto 2"/>
          <p:cNvSpPr>
            <a:spLocks noGrp="1"/>
          </p:cNvSpPr>
          <p:nvPr>
            <p:ph sz="quarter" idx="13"/>
          </p:nvPr>
        </p:nvSpPr>
        <p:spPr/>
        <p:txBody>
          <a:bodyPr>
            <a:normAutofit fontScale="92500" lnSpcReduction="20000"/>
          </a:bodyPr>
          <a:lstStyle/>
          <a:p>
            <a:r>
              <a:rPr lang="fr-FR" dirty="0"/>
              <a:t>Le livre de Jonas permet de découvrir un Dieu d'amour et de tendresse, un Dieu qui envoie vers tous les hommes ; le Dieu de Jonas est le Dieu de tous. </a:t>
            </a:r>
          </a:p>
          <a:p>
            <a:r>
              <a:rPr lang="fr-FR" dirty="0"/>
              <a:t>Tous sont sauvés. </a:t>
            </a:r>
          </a:p>
          <a:p>
            <a:r>
              <a:rPr lang="fr-FR" dirty="0"/>
              <a:t>Pour Jonas, ce </a:t>
            </a:r>
            <a:r>
              <a:rPr lang="fr-FR" dirty="0" err="1"/>
              <a:t>Dieu-là</a:t>
            </a:r>
            <a:r>
              <a:rPr lang="fr-FR" dirty="0"/>
              <a:t> est incompréhensible ; alors il s'enfuit, se sauve loin de la face de Dieu. </a:t>
            </a:r>
            <a:endParaRPr lang="it-IT" dirty="0"/>
          </a:p>
        </p:txBody>
      </p:sp>
      <p:pic>
        <p:nvPicPr>
          <p:cNvPr id="5" name="Segnaposto contenuto 4" descr="220px-Jonas-und-der-Wal.jpg"/>
          <p:cNvPicPr>
            <a:picLocks noGrp="1" noChangeAspect="1"/>
          </p:cNvPicPr>
          <p:nvPr>
            <p:ph sz="quarter" idx="14"/>
          </p:nvPr>
        </p:nvPicPr>
        <p:blipFill>
          <a:blip r:embed="rId2">
            <a:extLst>
              <a:ext uri="{28A0092B-C50C-407E-A947-70E740481C1C}">
                <a14:useLocalDpi xmlns:a14="http://schemas.microsoft.com/office/drawing/2010/main" val="0"/>
              </a:ext>
            </a:extLst>
          </a:blip>
          <a:srcRect l="-27109" r="-27109"/>
          <a:stretch>
            <a:fillRect/>
          </a:stretch>
        </p:blipFill>
        <p:spPr/>
      </p:pic>
    </p:spTree>
    <p:extLst>
      <p:ext uri="{BB962C8B-B14F-4D97-AF65-F5344CB8AC3E}">
        <p14:creationId xmlns:p14="http://schemas.microsoft.com/office/powerpoint/2010/main" val="2886948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Lecture chrétienne pour aujourd'hui</a:t>
            </a:r>
            <a:endParaRPr lang="it-IT" dirty="0"/>
          </a:p>
        </p:txBody>
      </p:sp>
      <p:sp>
        <p:nvSpPr>
          <p:cNvPr id="3" name="Segnaposto contenuto 2"/>
          <p:cNvSpPr>
            <a:spLocks noGrp="1"/>
          </p:cNvSpPr>
          <p:nvPr>
            <p:ph sz="quarter" idx="13"/>
          </p:nvPr>
        </p:nvSpPr>
        <p:spPr>
          <a:xfrm>
            <a:off x="676654" y="2679192"/>
            <a:ext cx="4528239" cy="3447288"/>
          </a:xfrm>
        </p:spPr>
        <p:txBody>
          <a:bodyPr>
            <a:normAutofit fontScale="92500" lnSpcReduction="20000"/>
          </a:bodyPr>
          <a:lstStyle/>
          <a:p>
            <a:r>
              <a:rPr lang="fr-FR" dirty="0"/>
              <a:t>Pour découvrir ce Dieu d'amour, il a dû passer la mer, prendre la barque de la vie, se faire serviteur en décidant de plonger lui-même dans les eaux de la tempête, se faire jeter hors du navire. </a:t>
            </a:r>
          </a:p>
          <a:p>
            <a:r>
              <a:rPr lang="fr-FR" dirty="0"/>
              <a:t>Il a dû passer trois jours et trois nuits dans les profondeurs de la mort avant de retrouver la lumière sur la nouvelle rive, avant d'accepter d'aller porter la bonne nouvelle du salut offert à tous. </a:t>
            </a:r>
          </a:p>
        </p:txBody>
      </p:sp>
      <p:pic>
        <p:nvPicPr>
          <p:cNvPr id="6" name="Segnaposto contenuto 5" descr="1988_25.jpg"/>
          <p:cNvPicPr>
            <a:picLocks noGrp="1" noChangeAspect="1"/>
          </p:cNvPicPr>
          <p:nvPr>
            <p:ph sz="quarter" idx="14"/>
          </p:nvPr>
        </p:nvPicPr>
        <p:blipFill>
          <a:blip r:embed="rId2">
            <a:extLst>
              <a:ext uri="{28A0092B-C50C-407E-A947-70E740481C1C}">
                <a14:useLocalDpi xmlns:a14="http://schemas.microsoft.com/office/drawing/2010/main" val="0"/>
              </a:ext>
            </a:extLst>
          </a:blip>
          <a:srcRect l="-32640" r="-32640"/>
          <a:stretch>
            <a:fillRect/>
          </a:stretch>
        </p:blipFill>
        <p:spPr/>
      </p:pic>
    </p:spTree>
    <p:extLst>
      <p:ext uri="{BB962C8B-B14F-4D97-AF65-F5344CB8AC3E}">
        <p14:creationId xmlns:p14="http://schemas.microsoft.com/office/powerpoint/2010/main" val="352248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Vue</a:t>
            </a:r>
            <a:r>
              <a:rPr lang="it-IT" dirty="0"/>
              <a:t> </a:t>
            </a:r>
            <a:r>
              <a:rPr lang="it-IT" dirty="0" err="1"/>
              <a:t>générale</a:t>
            </a:r>
            <a:endParaRPr lang="it-IT" dirty="0"/>
          </a:p>
        </p:txBody>
      </p:sp>
      <p:sp>
        <p:nvSpPr>
          <p:cNvPr id="3" name="Segnaposto testo 2"/>
          <p:cNvSpPr>
            <a:spLocks noGrp="1"/>
          </p:cNvSpPr>
          <p:nvPr>
            <p:ph type="body" idx="1"/>
          </p:nvPr>
        </p:nvSpPr>
        <p:spPr/>
        <p:txBody>
          <a:bodyPr/>
          <a:lstStyle/>
          <a:p>
            <a:r>
              <a:rPr lang="it-IT" b="1" dirty="0" err="1"/>
              <a:t>Visées</a:t>
            </a:r>
            <a:endParaRPr lang="it-IT" b="1" dirty="0"/>
          </a:p>
        </p:txBody>
      </p:sp>
      <p:sp>
        <p:nvSpPr>
          <p:cNvPr id="4" name="Segnaposto contenuto 3"/>
          <p:cNvSpPr>
            <a:spLocks noGrp="1"/>
          </p:cNvSpPr>
          <p:nvPr>
            <p:ph sz="half" idx="2"/>
          </p:nvPr>
        </p:nvSpPr>
        <p:spPr/>
        <p:txBody>
          <a:bodyPr/>
          <a:lstStyle/>
          <a:p>
            <a:r>
              <a:rPr lang="it-IT" dirty="0" err="1"/>
              <a:t>Découvrir</a:t>
            </a:r>
            <a:r>
              <a:rPr lang="it-IT" dirty="0"/>
              <a:t> </a:t>
            </a:r>
            <a:r>
              <a:rPr lang="it-IT" dirty="0" err="1"/>
              <a:t>les</a:t>
            </a:r>
            <a:r>
              <a:rPr lang="it-IT" dirty="0"/>
              <a:t> </a:t>
            </a:r>
            <a:r>
              <a:rPr lang="it-IT" dirty="0" err="1"/>
              <a:t>récits</a:t>
            </a:r>
            <a:r>
              <a:rPr lang="it-IT" dirty="0"/>
              <a:t> de Jonas et de la </a:t>
            </a:r>
            <a:r>
              <a:rPr lang="it-IT" dirty="0" err="1"/>
              <a:t>tempête</a:t>
            </a:r>
            <a:r>
              <a:rPr lang="it-IT" dirty="0"/>
              <a:t> </a:t>
            </a:r>
            <a:r>
              <a:rPr lang="it-IT" dirty="0" err="1"/>
              <a:t>apaisée</a:t>
            </a:r>
            <a:r>
              <a:rPr lang="it-IT" dirty="0"/>
              <a:t>. </a:t>
            </a:r>
          </a:p>
          <a:p>
            <a:r>
              <a:rPr lang="it-IT" dirty="0" err="1"/>
              <a:t>Analyser</a:t>
            </a:r>
            <a:r>
              <a:rPr lang="it-IT" dirty="0"/>
              <a:t> un </a:t>
            </a:r>
            <a:r>
              <a:rPr lang="it-IT" dirty="0" err="1"/>
              <a:t>dessin</a:t>
            </a:r>
            <a:r>
              <a:rPr lang="it-IT" dirty="0"/>
              <a:t> </a:t>
            </a:r>
            <a:r>
              <a:rPr lang="it-IT" dirty="0" err="1"/>
              <a:t>animé</a:t>
            </a:r>
            <a:r>
              <a:rPr lang="it-IT" dirty="0"/>
              <a:t>. </a:t>
            </a:r>
          </a:p>
          <a:p>
            <a:r>
              <a:rPr lang="it-IT" dirty="0" err="1"/>
              <a:t>Questionner</a:t>
            </a:r>
            <a:r>
              <a:rPr lang="it-IT" dirty="0"/>
              <a:t> , </a:t>
            </a:r>
            <a:r>
              <a:rPr lang="it-IT" dirty="0" err="1"/>
              <a:t>rapprocher</a:t>
            </a:r>
            <a:r>
              <a:rPr lang="it-IT" dirty="0"/>
              <a:t> pour </a:t>
            </a:r>
            <a:r>
              <a:rPr lang="it-IT" dirty="0" err="1"/>
              <a:t>entrer</a:t>
            </a:r>
            <a:r>
              <a:rPr lang="it-IT" dirty="0"/>
              <a:t> </a:t>
            </a:r>
            <a:r>
              <a:rPr lang="it-IT" dirty="0" err="1"/>
              <a:t>dans</a:t>
            </a:r>
            <a:r>
              <a:rPr lang="it-IT" dirty="0"/>
              <a:t> le </a:t>
            </a:r>
            <a:r>
              <a:rPr lang="it-IT" dirty="0" err="1"/>
              <a:t>sens</a:t>
            </a:r>
            <a:r>
              <a:rPr lang="it-IT" dirty="0"/>
              <a:t>. </a:t>
            </a:r>
          </a:p>
        </p:txBody>
      </p:sp>
      <p:sp>
        <p:nvSpPr>
          <p:cNvPr id="5" name="Segnaposto testo 4"/>
          <p:cNvSpPr>
            <a:spLocks noGrp="1"/>
          </p:cNvSpPr>
          <p:nvPr>
            <p:ph type="body" sz="quarter" idx="3"/>
          </p:nvPr>
        </p:nvSpPr>
        <p:spPr/>
        <p:txBody>
          <a:bodyPr>
            <a:normAutofit fontScale="92500"/>
          </a:bodyPr>
          <a:lstStyle/>
          <a:p>
            <a:r>
              <a:rPr lang="it-IT" b="1" dirty="0"/>
              <a:t>Texte </a:t>
            </a:r>
            <a:r>
              <a:rPr lang="it-IT" b="1" dirty="0" err="1"/>
              <a:t>du</a:t>
            </a:r>
            <a:r>
              <a:rPr lang="it-IT" b="1" dirty="0"/>
              <a:t> Premier </a:t>
            </a:r>
            <a:r>
              <a:rPr lang="it-IT" b="1" dirty="0" err="1"/>
              <a:t>Testament</a:t>
            </a:r>
            <a:endParaRPr lang="it-IT" b="1" dirty="0"/>
          </a:p>
        </p:txBody>
      </p:sp>
      <p:sp>
        <p:nvSpPr>
          <p:cNvPr id="6" name="Segnaposto contenuto 5"/>
          <p:cNvSpPr>
            <a:spLocks noGrp="1"/>
          </p:cNvSpPr>
          <p:nvPr>
            <p:ph sz="quarter" idx="4"/>
          </p:nvPr>
        </p:nvSpPr>
        <p:spPr/>
        <p:txBody>
          <a:bodyPr/>
          <a:lstStyle/>
          <a:p>
            <a:r>
              <a:rPr lang="it-IT" dirty="0" err="1"/>
              <a:t>Récit</a:t>
            </a:r>
            <a:r>
              <a:rPr lang="it-IT" dirty="0"/>
              <a:t> de Jonas</a:t>
            </a:r>
          </a:p>
        </p:txBody>
      </p:sp>
      <p:pic>
        <p:nvPicPr>
          <p:cNvPr id="8" name="Immagine 7" descr="Enluminure-Jon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751" y="3974288"/>
            <a:ext cx="1956081" cy="2495689"/>
          </a:xfrm>
          <a:prstGeom prst="rect">
            <a:avLst/>
          </a:prstGeom>
        </p:spPr>
      </p:pic>
    </p:spTree>
    <p:extLst>
      <p:ext uri="{BB962C8B-B14F-4D97-AF65-F5344CB8AC3E}">
        <p14:creationId xmlns:p14="http://schemas.microsoft.com/office/powerpoint/2010/main" val="389775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Lecture chrétienne pour aujourd'hui</a:t>
            </a:r>
            <a:endParaRPr lang="it-IT" dirty="0"/>
          </a:p>
        </p:txBody>
      </p:sp>
      <p:sp>
        <p:nvSpPr>
          <p:cNvPr id="3" name="Segnaposto contenuto 2"/>
          <p:cNvSpPr>
            <a:spLocks noGrp="1"/>
          </p:cNvSpPr>
          <p:nvPr>
            <p:ph sz="quarter" idx="13"/>
          </p:nvPr>
        </p:nvSpPr>
        <p:spPr>
          <a:xfrm>
            <a:off x="676654" y="2256705"/>
            <a:ext cx="4528239" cy="4297944"/>
          </a:xfrm>
        </p:spPr>
        <p:txBody>
          <a:bodyPr>
            <a:normAutofit fontScale="85000" lnSpcReduction="10000"/>
          </a:bodyPr>
          <a:lstStyle/>
          <a:p>
            <a:r>
              <a:rPr lang="fr-FR" dirty="0"/>
              <a:t>L'épisode de la tempête apaisée et son contexte font apparaître une similitude théologique. </a:t>
            </a:r>
          </a:p>
          <a:p>
            <a:r>
              <a:rPr lang="fr-FR" dirty="0"/>
              <a:t>Comme dans le livre de Jonas, Jésus est envoyé et envoie ses disciples en terre païenne. </a:t>
            </a:r>
          </a:p>
          <a:p>
            <a:r>
              <a:rPr lang="fr-FR" dirty="0"/>
              <a:t>Il se manifeste plus fort que les eaux de la mort. </a:t>
            </a:r>
          </a:p>
          <a:p>
            <a:r>
              <a:rPr lang="fr-FR" dirty="0"/>
              <a:t>Sur l'autre rive, il envoie les démons dans les abîmes de la mer. </a:t>
            </a:r>
          </a:p>
          <a:p>
            <a:r>
              <a:rPr lang="fr-FR" dirty="0"/>
              <a:t>La mission est déjà commencée.</a:t>
            </a:r>
          </a:p>
          <a:p>
            <a:r>
              <a:rPr lang="fr-FR" dirty="0"/>
              <a:t> Au cœur de la tempête du monde, le Royaume de Dieu va se manifester. </a:t>
            </a:r>
          </a:p>
        </p:txBody>
      </p:sp>
      <p:pic>
        <p:nvPicPr>
          <p:cNvPr id="5" name="Segnaposto contenuto 4" descr="Temp901.jpg"/>
          <p:cNvPicPr>
            <a:picLocks noGrp="1" noChangeAspect="1"/>
          </p:cNvPicPr>
          <p:nvPr>
            <p:ph sz="quarter" idx="14"/>
          </p:nvPr>
        </p:nvPicPr>
        <p:blipFill>
          <a:blip r:embed="rId2">
            <a:extLst>
              <a:ext uri="{28A0092B-C50C-407E-A947-70E740481C1C}">
                <a14:useLocalDpi xmlns:a14="http://schemas.microsoft.com/office/drawing/2010/main" val="0"/>
              </a:ext>
            </a:extLst>
          </a:blip>
          <a:srcRect l="-33279" r="-33279"/>
          <a:stretch>
            <a:fillRect/>
          </a:stretch>
        </p:blipFill>
        <p:spPr/>
      </p:pic>
    </p:spTree>
    <p:extLst>
      <p:ext uri="{BB962C8B-B14F-4D97-AF65-F5344CB8AC3E}">
        <p14:creationId xmlns:p14="http://schemas.microsoft.com/office/powerpoint/2010/main" val="3615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Lecture chrétienne pour aujourd'hui</a:t>
            </a:r>
            <a:endParaRPr lang="it-IT" dirty="0"/>
          </a:p>
        </p:txBody>
      </p:sp>
      <p:sp>
        <p:nvSpPr>
          <p:cNvPr id="3" name="Segnaposto contenuto 2"/>
          <p:cNvSpPr>
            <a:spLocks noGrp="1"/>
          </p:cNvSpPr>
          <p:nvPr>
            <p:ph sz="quarter" idx="13"/>
          </p:nvPr>
        </p:nvSpPr>
        <p:spPr>
          <a:xfrm>
            <a:off x="676654" y="2256705"/>
            <a:ext cx="4528239" cy="4297944"/>
          </a:xfrm>
        </p:spPr>
        <p:txBody>
          <a:bodyPr>
            <a:normAutofit fontScale="92500" lnSpcReduction="20000"/>
          </a:bodyPr>
          <a:lstStyle/>
          <a:p>
            <a:r>
              <a:rPr lang="fr-FR" dirty="0"/>
              <a:t>En attribuant à Jésus les actes de Jonas, en faisant de Jésus un nouveau Jonas, les évangélistes disent que le Dieu de Jésus Christ est le même que le Dieu unique du Premier Testament, un Dieu d'amour. </a:t>
            </a:r>
          </a:p>
          <a:p>
            <a:r>
              <a:rPr lang="fr-FR" dirty="0"/>
              <a:t>La nouveauté est dans le mystère pascal. </a:t>
            </a:r>
          </a:p>
          <a:p>
            <a:r>
              <a:rPr lang="fr-FR" dirty="0"/>
              <a:t>Dieu se laisse voir dans un homme, un homme qui a vécu trois jours la mort pour passer à la vie, à la lumière de la résurrection. Dieu se révèle par le Christ. </a:t>
            </a:r>
          </a:p>
        </p:txBody>
      </p:sp>
      <p:pic>
        <p:nvPicPr>
          <p:cNvPr id="6" name="Segnaposto contenuto 5" descr="ZJonas1.jpg"/>
          <p:cNvPicPr>
            <a:picLocks noGrp="1" noChangeAspect="1"/>
          </p:cNvPicPr>
          <p:nvPr>
            <p:ph sz="quarter" idx="14"/>
          </p:nvPr>
        </p:nvPicPr>
        <p:blipFill>
          <a:blip r:embed="rId2">
            <a:extLst>
              <a:ext uri="{28A0092B-C50C-407E-A947-70E740481C1C}">
                <a14:useLocalDpi xmlns:a14="http://schemas.microsoft.com/office/drawing/2010/main" val="0"/>
              </a:ext>
            </a:extLst>
          </a:blip>
          <a:srcRect l="-8916" r="-8916"/>
          <a:stretch>
            <a:fillRect/>
          </a:stretch>
        </p:blipFill>
        <p:spPr>
          <a:xfrm>
            <a:off x="5204893" y="2679192"/>
            <a:ext cx="3822192" cy="3447288"/>
          </a:xfrm>
        </p:spPr>
      </p:pic>
    </p:spTree>
    <p:extLst>
      <p:ext uri="{BB962C8B-B14F-4D97-AF65-F5344CB8AC3E}">
        <p14:creationId xmlns:p14="http://schemas.microsoft.com/office/powerpoint/2010/main" val="48328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Lecture chrétienne pour aujourd'hui</a:t>
            </a:r>
            <a:endParaRPr lang="it-IT" dirty="0"/>
          </a:p>
        </p:txBody>
      </p:sp>
      <p:sp>
        <p:nvSpPr>
          <p:cNvPr id="3" name="Segnaposto contenuto 2"/>
          <p:cNvSpPr>
            <a:spLocks noGrp="1"/>
          </p:cNvSpPr>
          <p:nvPr>
            <p:ph sz="quarter" idx="13"/>
          </p:nvPr>
        </p:nvSpPr>
        <p:spPr>
          <a:xfrm>
            <a:off x="676654" y="2256705"/>
            <a:ext cx="4528239" cy="4297944"/>
          </a:xfrm>
        </p:spPr>
        <p:txBody>
          <a:bodyPr>
            <a:normAutofit fontScale="92500"/>
          </a:bodyPr>
          <a:lstStyle/>
          <a:p>
            <a:r>
              <a:rPr lang="fr-FR" dirty="0"/>
              <a:t>Chacun peut passer sur l'autre rive avec Jonas ! Chacun peut passer sur l'autre rive avec Jésus ! </a:t>
            </a:r>
          </a:p>
          <a:p>
            <a:r>
              <a:rPr lang="fr-FR" dirty="0"/>
              <a:t>« </a:t>
            </a:r>
            <a:r>
              <a:rPr lang="fr-FR" i="1" dirty="0"/>
              <a:t>Cette génération mauvaise et adultère réclame un signe, mais, en fait de signe, il ne sera donné que celui du prophète Jonas. Car Jonas est resté dans le ventre du monstre marin trois jours et trois nuits ; de même, le Fils de l'homme restera au cœur de la terre trois jours et trois nuits. </a:t>
            </a:r>
            <a:r>
              <a:rPr lang="fr-FR" dirty="0"/>
              <a:t>» Matthieu 12,39-40 </a:t>
            </a:r>
          </a:p>
        </p:txBody>
      </p:sp>
      <p:pic>
        <p:nvPicPr>
          <p:cNvPr id="5" name="Segnaposto contenuto 4" descr="Tmpt201.jpg"/>
          <p:cNvPicPr>
            <a:picLocks noGrp="1" noChangeAspect="1"/>
          </p:cNvPicPr>
          <p:nvPr>
            <p:ph sz="quarter" idx="14"/>
          </p:nvPr>
        </p:nvPicPr>
        <p:blipFill>
          <a:blip r:embed="rId2">
            <a:extLst>
              <a:ext uri="{28A0092B-C50C-407E-A947-70E740481C1C}">
                <a14:useLocalDpi xmlns:a14="http://schemas.microsoft.com/office/drawing/2010/main" val="0"/>
              </a:ext>
            </a:extLst>
          </a:blip>
          <a:srcRect l="-27906" r="-27906"/>
          <a:stretch>
            <a:fillRect/>
          </a:stretch>
        </p:blipFill>
        <p:spPr/>
      </p:pic>
    </p:spTree>
    <p:extLst>
      <p:ext uri="{BB962C8B-B14F-4D97-AF65-F5344CB8AC3E}">
        <p14:creationId xmlns:p14="http://schemas.microsoft.com/office/powerpoint/2010/main" val="796612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En </a:t>
            </a:r>
            <a:r>
              <a:rPr lang="it-IT" dirty="0" err="1"/>
              <a:t>résumé</a:t>
            </a:r>
            <a:endParaRPr lang="it-IT" dirty="0"/>
          </a:p>
        </p:txBody>
      </p:sp>
      <p:sp>
        <p:nvSpPr>
          <p:cNvPr id="3" name="Segnaposto testo 2"/>
          <p:cNvSpPr>
            <a:spLocks noGrp="1"/>
          </p:cNvSpPr>
          <p:nvPr>
            <p:ph type="body" idx="1"/>
          </p:nvPr>
        </p:nvSpPr>
        <p:spPr/>
        <p:txBody>
          <a:bodyPr/>
          <a:lstStyle/>
          <a:p>
            <a:r>
              <a:rPr lang="it-IT" dirty="0" err="1"/>
              <a:t>Conclusion</a:t>
            </a:r>
            <a:endParaRPr lang="it-IT" dirty="0"/>
          </a:p>
        </p:txBody>
      </p:sp>
    </p:spTree>
    <p:extLst>
      <p:ext uri="{BB962C8B-B14F-4D97-AF65-F5344CB8AC3E}">
        <p14:creationId xmlns:p14="http://schemas.microsoft.com/office/powerpoint/2010/main" val="3556490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L’appel</a:t>
            </a:r>
            <a:r>
              <a:rPr lang="it-IT" dirty="0"/>
              <a:t> de Jonas</a:t>
            </a:r>
          </a:p>
        </p:txBody>
      </p:sp>
      <p:sp>
        <p:nvSpPr>
          <p:cNvPr id="3" name="Segnaposto contenuto 2"/>
          <p:cNvSpPr>
            <a:spLocks noGrp="1"/>
          </p:cNvSpPr>
          <p:nvPr>
            <p:ph sz="quarter" idx="13"/>
          </p:nvPr>
        </p:nvSpPr>
        <p:spPr/>
        <p:txBody>
          <a:bodyPr>
            <a:normAutofit fontScale="70000" lnSpcReduction="20000"/>
          </a:bodyPr>
          <a:lstStyle/>
          <a:p>
            <a:r>
              <a:rPr lang="it-IT" dirty="0"/>
              <a:t>Jonas qui a </a:t>
            </a:r>
            <a:r>
              <a:rPr lang="it-IT" dirty="0" err="1"/>
              <a:t>entendu</a:t>
            </a:r>
            <a:r>
              <a:rPr lang="it-IT" dirty="0"/>
              <a:t> </a:t>
            </a:r>
            <a:r>
              <a:rPr lang="it-IT" dirty="0" err="1"/>
              <a:t>l’appel</a:t>
            </a:r>
            <a:r>
              <a:rPr lang="it-IT" dirty="0"/>
              <a:t> de </a:t>
            </a:r>
            <a:r>
              <a:rPr lang="it-IT" dirty="0" err="1"/>
              <a:t>Dieu</a:t>
            </a:r>
            <a:r>
              <a:rPr lang="it-IT" dirty="0"/>
              <a:t> n’est </a:t>
            </a:r>
            <a:r>
              <a:rPr lang="it-IT" dirty="0" err="1"/>
              <a:t>pas</a:t>
            </a:r>
            <a:r>
              <a:rPr lang="it-IT" dirty="0"/>
              <a:t> </a:t>
            </a:r>
            <a:r>
              <a:rPr lang="it-IT" dirty="0" err="1"/>
              <a:t>prêt</a:t>
            </a:r>
            <a:r>
              <a:rPr lang="it-IT" dirty="0"/>
              <a:t> à lui </a:t>
            </a:r>
            <a:r>
              <a:rPr lang="it-IT" dirty="0" err="1"/>
              <a:t>obéir</a:t>
            </a:r>
            <a:r>
              <a:rPr lang="it-IT" dirty="0"/>
              <a:t> (</a:t>
            </a:r>
            <a:r>
              <a:rPr lang="it-IT" dirty="0" err="1"/>
              <a:t>obéir</a:t>
            </a:r>
            <a:r>
              <a:rPr lang="it-IT" dirty="0"/>
              <a:t> = se </a:t>
            </a:r>
            <a:r>
              <a:rPr lang="it-IT" dirty="0" err="1"/>
              <a:t>mettre</a:t>
            </a:r>
            <a:r>
              <a:rPr lang="it-IT" dirty="0"/>
              <a:t> à l’</a:t>
            </a:r>
            <a:r>
              <a:rPr lang="it-IT" dirty="0" err="1"/>
              <a:t>écoute</a:t>
            </a:r>
            <a:r>
              <a:rPr lang="it-IT" dirty="0"/>
              <a:t>). </a:t>
            </a:r>
          </a:p>
          <a:p>
            <a:r>
              <a:rPr lang="it-IT" dirty="0"/>
              <a:t>Il lui </a:t>
            </a:r>
            <a:r>
              <a:rPr lang="it-IT" dirty="0" err="1"/>
              <a:t>faudra</a:t>
            </a:r>
            <a:r>
              <a:rPr lang="it-IT" dirty="0"/>
              <a:t> </a:t>
            </a:r>
            <a:r>
              <a:rPr lang="it-IT" dirty="0" err="1"/>
              <a:t>entreprendre</a:t>
            </a:r>
            <a:r>
              <a:rPr lang="it-IT" dirty="0"/>
              <a:t> </a:t>
            </a:r>
            <a:r>
              <a:rPr lang="it-IT" dirty="0" err="1"/>
              <a:t>toute</a:t>
            </a:r>
            <a:r>
              <a:rPr lang="it-IT" dirty="0"/>
              <a:t> une </a:t>
            </a:r>
            <a:r>
              <a:rPr lang="it-IT" dirty="0" err="1"/>
              <a:t>démarche</a:t>
            </a:r>
            <a:r>
              <a:rPr lang="it-IT" dirty="0"/>
              <a:t> de </a:t>
            </a:r>
            <a:r>
              <a:rPr lang="it-IT" dirty="0" err="1"/>
              <a:t>conversion</a:t>
            </a:r>
            <a:r>
              <a:rPr lang="it-IT" dirty="0"/>
              <a:t> pour se </a:t>
            </a:r>
            <a:r>
              <a:rPr lang="it-IT" dirty="0" err="1"/>
              <a:t>retourner</a:t>
            </a:r>
            <a:r>
              <a:rPr lang="it-IT" dirty="0"/>
              <a:t> </a:t>
            </a:r>
            <a:r>
              <a:rPr lang="it-IT" dirty="0" err="1"/>
              <a:t>vers</a:t>
            </a:r>
            <a:r>
              <a:rPr lang="it-IT" dirty="0"/>
              <a:t> l’est, </a:t>
            </a:r>
            <a:r>
              <a:rPr lang="it-IT" dirty="0" err="1"/>
              <a:t>signe</a:t>
            </a:r>
            <a:r>
              <a:rPr lang="it-IT" dirty="0"/>
              <a:t> de la vie qui </a:t>
            </a:r>
            <a:r>
              <a:rPr lang="it-IT" dirty="0" err="1"/>
              <a:t>naît</a:t>
            </a:r>
            <a:r>
              <a:rPr lang="it-IT" dirty="0"/>
              <a:t> </a:t>
            </a:r>
            <a:r>
              <a:rPr lang="it-IT" dirty="0" err="1"/>
              <a:t>avec</a:t>
            </a:r>
            <a:r>
              <a:rPr lang="it-IT" dirty="0"/>
              <a:t> le soleil </a:t>
            </a:r>
            <a:r>
              <a:rPr lang="it-IT" dirty="0" err="1"/>
              <a:t>levant</a:t>
            </a:r>
            <a:r>
              <a:rPr lang="it-IT" dirty="0"/>
              <a:t>. </a:t>
            </a:r>
          </a:p>
          <a:p>
            <a:r>
              <a:rPr lang="it-IT" dirty="0" err="1"/>
              <a:t>Cette</a:t>
            </a:r>
            <a:r>
              <a:rPr lang="it-IT" dirty="0"/>
              <a:t> </a:t>
            </a:r>
            <a:r>
              <a:rPr lang="it-IT" dirty="0" err="1"/>
              <a:t>conversion</a:t>
            </a:r>
            <a:r>
              <a:rPr lang="it-IT" dirty="0"/>
              <a:t> </a:t>
            </a:r>
            <a:r>
              <a:rPr lang="it-IT" dirty="0" err="1"/>
              <a:t>nécessite</a:t>
            </a:r>
            <a:r>
              <a:rPr lang="it-IT" dirty="0"/>
              <a:t> un </a:t>
            </a:r>
            <a:r>
              <a:rPr lang="it-IT" dirty="0" err="1"/>
              <a:t>passage</a:t>
            </a:r>
            <a:r>
              <a:rPr lang="it-IT" dirty="0"/>
              <a:t> par la </a:t>
            </a:r>
            <a:r>
              <a:rPr lang="it-IT" dirty="0" err="1"/>
              <a:t>mort</a:t>
            </a:r>
            <a:r>
              <a:rPr lang="it-IT" dirty="0"/>
              <a:t> (3 </a:t>
            </a:r>
            <a:r>
              <a:rPr lang="it-IT" dirty="0" err="1"/>
              <a:t>jours</a:t>
            </a:r>
            <a:r>
              <a:rPr lang="it-IT" dirty="0"/>
              <a:t> et 3 </a:t>
            </a:r>
            <a:r>
              <a:rPr lang="it-IT" dirty="0" err="1"/>
              <a:t>nuits</a:t>
            </a:r>
            <a:r>
              <a:rPr lang="it-IT" dirty="0"/>
              <a:t> </a:t>
            </a:r>
            <a:r>
              <a:rPr lang="it-IT" dirty="0" err="1"/>
              <a:t>dans</a:t>
            </a:r>
            <a:r>
              <a:rPr lang="it-IT" dirty="0"/>
              <a:t> le ventre </a:t>
            </a:r>
            <a:r>
              <a:rPr lang="it-IT" dirty="0" err="1"/>
              <a:t>du</a:t>
            </a:r>
            <a:r>
              <a:rPr lang="it-IT" dirty="0"/>
              <a:t> </a:t>
            </a:r>
            <a:r>
              <a:rPr lang="it-IT" dirty="0" err="1"/>
              <a:t>poisson</a:t>
            </a:r>
            <a:r>
              <a:rPr lang="it-IT" dirty="0"/>
              <a:t>) et un </a:t>
            </a:r>
            <a:r>
              <a:rPr lang="it-IT" dirty="0" err="1"/>
              <a:t>appel</a:t>
            </a:r>
            <a:r>
              <a:rPr lang="it-IT" dirty="0"/>
              <a:t> à </a:t>
            </a:r>
            <a:r>
              <a:rPr lang="it-IT" dirty="0" err="1"/>
              <a:t>Dieu</a:t>
            </a:r>
            <a:r>
              <a:rPr lang="it-IT" dirty="0"/>
              <a:t> </a:t>
            </a:r>
            <a:r>
              <a:rPr lang="it-IT" dirty="0" err="1"/>
              <a:t>comme</a:t>
            </a:r>
            <a:r>
              <a:rPr lang="it-IT" dirty="0"/>
              <a:t> " </a:t>
            </a:r>
            <a:r>
              <a:rPr lang="it-IT" dirty="0" err="1"/>
              <a:t>Dieu</a:t>
            </a:r>
            <a:r>
              <a:rPr lang="it-IT" dirty="0"/>
              <a:t> </a:t>
            </a:r>
            <a:r>
              <a:rPr lang="it-IT" dirty="0" err="1"/>
              <a:t>des</a:t>
            </a:r>
            <a:r>
              <a:rPr lang="it-IT" dirty="0"/>
              <a:t> vivants ". </a:t>
            </a:r>
          </a:p>
          <a:p>
            <a:r>
              <a:rPr lang="it-IT" dirty="0"/>
              <a:t>Jonas pose un </a:t>
            </a:r>
            <a:r>
              <a:rPr lang="it-IT" dirty="0" err="1"/>
              <a:t>acte</a:t>
            </a:r>
            <a:r>
              <a:rPr lang="it-IT" dirty="0"/>
              <a:t> de </a:t>
            </a:r>
            <a:r>
              <a:rPr lang="it-IT" dirty="0" err="1"/>
              <a:t>foi</a:t>
            </a:r>
            <a:r>
              <a:rPr lang="it-IT" dirty="0"/>
              <a:t> et d’</a:t>
            </a:r>
            <a:r>
              <a:rPr lang="it-IT" dirty="0" err="1"/>
              <a:t>espérance</a:t>
            </a:r>
            <a:r>
              <a:rPr lang="it-IT" dirty="0"/>
              <a:t> en </a:t>
            </a:r>
            <a:r>
              <a:rPr lang="it-IT" dirty="0" err="1"/>
              <a:t>Dieu</a:t>
            </a:r>
            <a:r>
              <a:rPr lang="it-IT" dirty="0"/>
              <a:t> </a:t>
            </a:r>
            <a:r>
              <a:rPr lang="it-IT" dirty="0" err="1"/>
              <a:t>sauveur</a:t>
            </a:r>
            <a:r>
              <a:rPr lang="it-IT" dirty="0"/>
              <a:t> parce </a:t>
            </a:r>
            <a:r>
              <a:rPr lang="it-IT" dirty="0" err="1"/>
              <a:t>qu’il</a:t>
            </a:r>
            <a:r>
              <a:rPr lang="it-IT" dirty="0"/>
              <a:t> </a:t>
            </a:r>
            <a:r>
              <a:rPr lang="it-IT" dirty="0" err="1"/>
              <a:t>veut</a:t>
            </a:r>
            <a:r>
              <a:rPr lang="it-IT" dirty="0"/>
              <a:t> la Vie.</a:t>
            </a:r>
            <a:endParaRPr lang="fr-FR" dirty="0"/>
          </a:p>
          <a:p>
            <a:endParaRPr lang="it-IT" dirty="0"/>
          </a:p>
        </p:txBody>
      </p:sp>
      <p:pic>
        <p:nvPicPr>
          <p:cNvPr id="5" name="Segnaposto contenuto 4" descr="jonas_11.jpg"/>
          <p:cNvPicPr>
            <a:picLocks noGrp="1" noChangeAspect="1"/>
          </p:cNvPicPr>
          <p:nvPr>
            <p:ph sz="quarter" idx="14"/>
          </p:nvPr>
        </p:nvPicPr>
        <p:blipFill>
          <a:blip r:embed="rId2">
            <a:extLst>
              <a:ext uri="{28A0092B-C50C-407E-A947-70E740481C1C}">
                <a14:useLocalDpi xmlns:a14="http://schemas.microsoft.com/office/drawing/2010/main" val="0"/>
              </a:ext>
            </a:extLst>
          </a:blip>
          <a:srcRect t="-6370" b="-6370"/>
          <a:stretch>
            <a:fillRect/>
          </a:stretch>
        </p:blipFill>
        <p:spPr/>
      </p:pic>
    </p:spTree>
    <p:extLst>
      <p:ext uri="{BB962C8B-B14F-4D97-AF65-F5344CB8AC3E}">
        <p14:creationId xmlns:p14="http://schemas.microsoft.com/office/powerpoint/2010/main" val="221446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L’appel</a:t>
            </a:r>
            <a:r>
              <a:rPr lang="it-IT" dirty="0"/>
              <a:t> de Jonas</a:t>
            </a:r>
          </a:p>
        </p:txBody>
      </p:sp>
      <p:sp>
        <p:nvSpPr>
          <p:cNvPr id="3" name="Segnaposto contenuto 2"/>
          <p:cNvSpPr>
            <a:spLocks noGrp="1"/>
          </p:cNvSpPr>
          <p:nvPr>
            <p:ph sz="quarter" idx="13"/>
          </p:nvPr>
        </p:nvSpPr>
        <p:spPr>
          <a:xfrm>
            <a:off x="676655" y="2143302"/>
            <a:ext cx="3822192" cy="4445368"/>
          </a:xfrm>
        </p:spPr>
        <p:txBody>
          <a:bodyPr>
            <a:normAutofit fontScale="85000" lnSpcReduction="10000"/>
          </a:bodyPr>
          <a:lstStyle/>
          <a:p>
            <a:r>
              <a:rPr lang="it-IT" dirty="0"/>
              <a:t>Le </a:t>
            </a:r>
            <a:r>
              <a:rPr lang="it-IT" dirty="0" err="1"/>
              <a:t>passage</a:t>
            </a:r>
            <a:r>
              <a:rPr lang="it-IT" dirty="0"/>
              <a:t> par l’eau </a:t>
            </a:r>
            <a:r>
              <a:rPr lang="it-IT" dirty="0" err="1"/>
              <a:t>nous</a:t>
            </a:r>
            <a:r>
              <a:rPr lang="it-IT" dirty="0"/>
              <a:t> </a:t>
            </a:r>
            <a:r>
              <a:rPr lang="it-IT" dirty="0" err="1"/>
              <a:t>évoque</a:t>
            </a:r>
            <a:r>
              <a:rPr lang="it-IT" dirty="0"/>
              <a:t> la double </a:t>
            </a:r>
            <a:r>
              <a:rPr lang="it-IT" dirty="0" err="1"/>
              <a:t>symbolique</a:t>
            </a:r>
            <a:r>
              <a:rPr lang="it-IT" dirty="0"/>
              <a:t> de l’eau qui </a:t>
            </a:r>
            <a:r>
              <a:rPr lang="it-IT" dirty="0" err="1"/>
              <a:t>fait</a:t>
            </a:r>
            <a:r>
              <a:rPr lang="it-IT" dirty="0"/>
              <a:t> </a:t>
            </a:r>
            <a:r>
              <a:rPr lang="it-IT" dirty="0" err="1"/>
              <a:t>mourir</a:t>
            </a:r>
            <a:r>
              <a:rPr lang="it-IT" dirty="0"/>
              <a:t> et </a:t>
            </a:r>
            <a:r>
              <a:rPr lang="it-IT" dirty="0" err="1"/>
              <a:t>vivre</a:t>
            </a:r>
            <a:r>
              <a:rPr lang="it-IT" dirty="0"/>
              <a:t>. </a:t>
            </a:r>
          </a:p>
          <a:p>
            <a:r>
              <a:rPr lang="it-IT" dirty="0"/>
              <a:t>C’est </a:t>
            </a:r>
            <a:r>
              <a:rPr lang="it-IT" dirty="0" err="1"/>
              <a:t>aussi</a:t>
            </a:r>
            <a:r>
              <a:rPr lang="it-IT" dirty="0"/>
              <a:t> l’</a:t>
            </a:r>
            <a:r>
              <a:rPr lang="it-IT" dirty="0" err="1"/>
              <a:t>évocation</a:t>
            </a:r>
            <a:r>
              <a:rPr lang="it-IT" dirty="0"/>
              <a:t> de la </a:t>
            </a:r>
            <a:r>
              <a:rPr lang="it-IT" dirty="0" err="1"/>
              <a:t>naissance</a:t>
            </a:r>
            <a:r>
              <a:rPr lang="it-IT" dirty="0"/>
              <a:t> : il </a:t>
            </a:r>
            <a:r>
              <a:rPr lang="it-IT" dirty="0" err="1"/>
              <a:t>faut</a:t>
            </a:r>
            <a:r>
              <a:rPr lang="it-IT" dirty="0"/>
              <a:t> sortir de l’eau pour </a:t>
            </a:r>
            <a:r>
              <a:rPr lang="it-IT" dirty="0" err="1"/>
              <a:t>naître</a:t>
            </a:r>
            <a:r>
              <a:rPr lang="it-IT" dirty="0"/>
              <a:t> à la </a:t>
            </a:r>
            <a:r>
              <a:rPr lang="it-IT" dirty="0" err="1"/>
              <a:t>lumière</a:t>
            </a:r>
            <a:r>
              <a:rPr lang="it-IT" dirty="0"/>
              <a:t>. </a:t>
            </a:r>
          </a:p>
          <a:p>
            <a:r>
              <a:rPr lang="it-IT" dirty="0"/>
              <a:t>C’est </a:t>
            </a:r>
            <a:r>
              <a:rPr lang="it-IT" dirty="0" err="1"/>
              <a:t>dans</a:t>
            </a:r>
            <a:r>
              <a:rPr lang="it-IT" dirty="0"/>
              <a:t> l’eau </a:t>
            </a:r>
            <a:r>
              <a:rPr lang="it-IT" dirty="0" err="1"/>
              <a:t>que</a:t>
            </a:r>
            <a:r>
              <a:rPr lang="it-IT" dirty="0"/>
              <a:t> tout </a:t>
            </a:r>
            <a:r>
              <a:rPr lang="it-IT" dirty="0" err="1"/>
              <a:t>commence</a:t>
            </a:r>
            <a:r>
              <a:rPr lang="it-IT" dirty="0"/>
              <a:t> </a:t>
            </a:r>
            <a:r>
              <a:rPr lang="it-IT" dirty="0" err="1"/>
              <a:t>comme</a:t>
            </a:r>
            <a:r>
              <a:rPr lang="it-IT" dirty="0"/>
              <a:t> à la </a:t>
            </a:r>
            <a:r>
              <a:rPr lang="it-IT" dirty="0" err="1"/>
              <a:t>naissance</a:t>
            </a:r>
            <a:r>
              <a:rPr lang="it-IT" dirty="0"/>
              <a:t>, </a:t>
            </a:r>
            <a:r>
              <a:rPr lang="it-IT" dirty="0" err="1"/>
              <a:t>comme</a:t>
            </a:r>
            <a:r>
              <a:rPr lang="it-IT" dirty="0"/>
              <a:t> à la </a:t>
            </a:r>
            <a:r>
              <a:rPr lang="it-IT" dirty="0" err="1"/>
              <a:t>création</a:t>
            </a:r>
            <a:r>
              <a:rPr lang="it-IT" dirty="0"/>
              <a:t> </a:t>
            </a:r>
            <a:r>
              <a:rPr lang="it-IT" dirty="0" err="1"/>
              <a:t>du</a:t>
            </a:r>
            <a:r>
              <a:rPr lang="it-IT" dirty="0"/>
              <a:t> monde. </a:t>
            </a:r>
          </a:p>
          <a:p>
            <a:r>
              <a:rPr lang="it-IT" dirty="0"/>
              <a:t>Et, </a:t>
            </a:r>
            <a:r>
              <a:rPr lang="it-IT" dirty="0" err="1"/>
              <a:t>ici</a:t>
            </a:r>
            <a:r>
              <a:rPr lang="it-IT" dirty="0"/>
              <a:t> </a:t>
            </a:r>
            <a:r>
              <a:rPr lang="it-IT" dirty="0" err="1"/>
              <a:t>nous</a:t>
            </a:r>
            <a:r>
              <a:rPr lang="it-IT" dirty="0"/>
              <a:t> </a:t>
            </a:r>
            <a:r>
              <a:rPr lang="it-IT" dirty="0" err="1"/>
              <a:t>assistons</a:t>
            </a:r>
            <a:r>
              <a:rPr lang="it-IT" dirty="0"/>
              <a:t> </a:t>
            </a:r>
            <a:r>
              <a:rPr lang="it-IT" dirty="0" err="1"/>
              <a:t>bien</a:t>
            </a:r>
            <a:r>
              <a:rPr lang="it-IT" dirty="0"/>
              <a:t> à une nouvelle </a:t>
            </a:r>
            <a:r>
              <a:rPr lang="it-IT" dirty="0" err="1"/>
              <a:t>création</a:t>
            </a:r>
            <a:r>
              <a:rPr lang="it-IT" dirty="0"/>
              <a:t>, celle d’un </a:t>
            </a:r>
            <a:r>
              <a:rPr lang="it-IT" dirty="0" err="1"/>
              <a:t>homme</a:t>
            </a:r>
            <a:r>
              <a:rPr lang="it-IT" dirty="0"/>
              <a:t> " </a:t>
            </a:r>
            <a:r>
              <a:rPr lang="it-IT" dirty="0" err="1"/>
              <a:t>nouveau</a:t>
            </a:r>
            <a:r>
              <a:rPr lang="it-IT" dirty="0"/>
              <a:t> " qui </a:t>
            </a:r>
            <a:r>
              <a:rPr lang="it-IT" dirty="0" err="1"/>
              <a:t>accepte</a:t>
            </a:r>
            <a:r>
              <a:rPr lang="it-IT" dirty="0"/>
              <a:t> la </a:t>
            </a:r>
            <a:r>
              <a:rPr lang="it-IT" dirty="0" err="1"/>
              <a:t>mission</a:t>
            </a:r>
            <a:r>
              <a:rPr lang="it-IT" dirty="0"/>
              <a:t> </a:t>
            </a:r>
            <a:r>
              <a:rPr lang="it-IT" dirty="0" err="1"/>
              <a:t>que</a:t>
            </a:r>
            <a:r>
              <a:rPr lang="it-IT" dirty="0"/>
              <a:t> </a:t>
            </a:r>
            <a:r>
              <a:rPr lang="it-IT" dirty="0" err="1"/>
              <a:t>Dieu</a:t>
            </a:r>
            <a:r>
              <a:rPr lang="it-IT" dirty="0"/>
              <a:t> lui a </a:t>
            </a:r>
            <a:r>
              <a:rPr lang="it-IT" dirty="0" err="1"/>
              <a:t>confiée</a:t>
            </a:r>
            <a:r>
              <a:rPr lang="it-IT" dirty="0"/>
              <a:t>.</a:t>
            </a:r>
            <a:endParaRPr lang="fr-FR" dirty="0"/>
          </a:p>
          <a:p>
            <a:pPr marL="0" indent="0">
              <a:buNone/>
            </a:pPr>
            <a:endParaRPr lang="it-IT" dirty="0"/>
          </a:p>
        </p:txBody>
      </p:sp>
      <p:pic>
        <p:nvPicPr>
          <p:cNvPr id="6" name="Segnaposto contenuto 5" descr="jonas_22.jpg"/>
          <p:cNvPicPr>
            <a:picLocks noGrp="1" noChangeAspect="1"/>
          </p:cNvPicPr>
          <p:nvPr>
            <p:ph sz="quarter" idx="14"/>
          </p:nvPr>
        </p:nvPicPr>
        <p:blipFill>
          <a:blip r:embed="rId2">
            <a:extLst>
              <a:ext uri="{28A0092B-C50C-407E-A947-70E740481C1C}">
                <a14:useLocalDpi xmlns:a14="http://schemas.microsoft.com/office/drawing/2010/main" val="0"/>
              </a:ext>
            </a:extLst>
          </a:blip>
          <a:srcRect t="-5381" b="-5381"/>
          <a:stretch>
            <a:fillRect/>
          </a:stretch>
        </p:blipFill>
        <p:spPr/>
      </p:pic>
    </p:spTree>
    <p:extLst>
      <p:ext uri="{BB962C8B-B14F-4D97-AF65-F5344CB8AC3E}">
        <p14:creationId xmlns:p14="http://schemas.microsoft.com/office/powerpoint/2010/main" val="96406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L’appel</a:t>
            </a:r>
            <a:r>
              <a:rPr lang="it-IT" dirty="0"/>
              <a:t> de Jonas</a:t>
            </a:r>
          </a:p>
        </p:txBody>
      </p:sp>
      <p:sp>
        <p:nvSpPr>
          <p:cNvPr id="3" name="Segnaposto contenuto 2"/>
          <p:cNvSpPr>
            <a:spLocks noGrp="1"/>
          </p:cNvSpPr>
          <p:nvPr>
            <p:ph sz="quarter" idx="13"/>
          </p:nvPr>
        </p:nvSpPr>
        <p:spPr>
          <a:xfrm>
            <a:off x="317510" y="2143302"/>
            <a:ext cx="4181337" cy="4445368"/>
          </a:xfrm>
        </p:spPr>
        <p:txBody>
          <a:bodyPr>
            <a:normAutofit fontScale="77500" lnSpcReduction="20000"/>
          </a:bodyPr>
          <a:lstStyle/>
          <a:p>
            <a:r>
              <a:rPr lang="it-IT" dirty="0" err="1"/>
              <a:t>Notons</a:t>
            </a:r>
            <a:r>
              <a:rPr lang="it-IT" dirty="0"/>
              <a:t> l'humour de </a:t>
            </a:r>
            <a:r>
              <a:rPr lang="it-IT" dirty="0" err="1"/>
              <a:t>Dieu</a:t>
            </a:r>
            <a:r>
              <a:rPr lang="it-IT" dirty="0"/>
              <a:t> qui </a:t>
            </a:r>
            <a:r>
              <a:rPr lang="it-IT" dirty="0" err="1"/>
              <a:t>envoie</a:t>
            </a:r>
            <a:r>
              <a:rPr lang="it-IT" dirty="0"/>
              <a:t> Jonas pour convertir, ce Jonas qui a lui </a:t>
            </a:r>
            <a:r>
              <a:rPr lang="it-IT" dirty="0" err="1"/>
              <a:t>même</a:t>
            </a:r>
            <a:r>
              <a:rPr lang="it-IT" dirty="0"/>
              <a:t> </a:t>
            </a:r>
            <a:r>
              <a:rPr lang="it-IT" dirty="0" err="1"/>
              <a:t>besoin</a:t>
            </a:r>
            <a:r>
              <a:rPr lang="it-IT" dirty="0"/>
              <a:t> de se convertir. </a:t>
            </a:r>
          </a:p>
          <a:p>
            <a:r>
              <a:rPr lang="it-IT" dirty="0"/>
              <a:t>Jonas est </a:t>
            </a:r>
            <a:r>
              <a:rPr lang="it-IT" dirty="0" err="1"/>
              <a:t>rétif</a:t>
            </a:r>
            <a:r>
              <a:rPr lang="it-IT" dirty="0"/>
              <a:t> à </a:t>
            </a:r>
            <a:r>
              <a:rPr lang="it-IT" dirty="0" err="1"/>
              <a:t>l'appel</a:t>
            </a:r>
            <a:r>
              <a:rPr lang="it-IT" dirty="0"/>
              <a:t> de </a:t>
            </a:r>
            <a:r>
              <a:rPr lang="it-IT" dirty="0" err="1"/>
              <a:t>Dieu</a:t>
            </a:r>
            <a:r>
              <a:rPr lang="it-IT" dirty="0"/>
              <a:t>. Va-t-il </a:t>
            </a:r>
            <a:r>
              <a:rPr lang="it-IT" dirty="0" err="1"/>
              <a:t>vraiment</a:t>
            </a:r>
            <a:r>
              <a:rPr lang="it-IT" dirty="0"/>
              <a:t> se convertir et </a:t>
            </a:r>
            <a:r>
              <a:rPr lang="it-IT" dirty="0" err="1"/>
              <a:t>changer</a:t>
            </a:r>
            <a:r>
              <a:rPr lang="it-IT" dirty="0"/>
              <a:t> son </a:t>
            </a:r>
            <a:r>
              <a:rPr lang="it-IT" dirty="0" err="1"/>
              <a:t>cœur</a:t>
            </a:r>
            <a:r>
              <a:rPr lang="it-IT" dirty="0"/>
              <a:t> à l'image de </a:t>
            </a:r>
            <a:r>
              <a:rPr lang="it-IT" dirty="0" err="1"/>
              <a:t>Dieu</a:t>
            </a:r>
            <a:r>
              <a:rPr lang="it-IT" dirty="0"/>
              <a:t> en </a:t>
            </a:r>
            <a:r>
              <a:rPr lang="it-IT" dirty="0" err="1"/>
              <a:t>adoptant</a:t>
            </a:r>
            <a:r>
              <a:rPr lang="it-IT" dirty="0"/>
              <a:t> une </a:t>
            </a:r>
            <a:r>
              <a:rPr lang="it-IT" dirty="0" err="1"/>
              <a:t>attitude</a:t>
            </a:r>
            <a:r>
              <a:rPr lang="it-IT" dirty="0"/>
              <a:t> </a:t>
            </a:r>
            <a:r>
              <a:rPr lang="it-IT" dirty="0" err="1"/>
              <a:t>miséricordieuse</a:t>
            </a:r>
            <a:r>
              <a:rPr lang="it-IT" dirty="0"/>
              <a:t> face </a:t>
            </a:r>
            <a:r>
              <a:rPr lang="it-IT" dirty="0" err="1"/>
              <a:t>aux</a:t>
            </a:r>
            <a:r>
              <a:rPr lang="it-IT" dirty="0"/>
              <a:t> </a:t>
            </a:r>
            <a:r>
              <a:rPr lang="it-IT" dirty="0" err="1"/>
              <a:t>ninivites</a:t>
            </a:r>
            <a:r>
              <a:rPr lang="it-IT" dirty="0"/>
              <a:t> ? Le </a:t>
            </a:r>
            <a:r>
              <a:rPr lang="it-IT" dirty="0" err="1"/>
              <a:t>récit</a:t>
            </a:r>
            <a:r>
              <a:rPr lang="it-IT" dirty="0"/>
              <a:t> reste en </a:t>
            </a:r>
            <a:r>
              <a:rPr lang="it-IT" dirty="0" err="1"/>
              <a:t>suspens</a:t>
            </a:r>
            <a:r>
              <a:rPr lang="it-IT" dirty="0"/>
              <a:t>. </a:t>
            </a:r>
          </a:p>
          <a:p>
            <a:r>
              <a:rPr lang="it-IT" dirty="0" err="1"/>
              <a:t>Comme</a:t>
            </a:r>
            <a:r>
              <a:rPr lang="it-IT" dirty="0"/>
              <a:t> Jonas </a:t>
            </a:r>
            <a:r>
              <a:rPr lang="it-IT" dirty="0" err="1"/>
              <a:t>nous</a:t>
            </a:r>
            <a:r>
              <a:rPr lang="it-IT" dirty="0"/>
              <a:t> </a:t>
            </a:r>
            <a:r>
              <a:rPr lang="it-IT" dirty="0" err="1"/>
              <a:t>sommes</a:t>
            </a:r>
            <a:r>
              <a:rPr lang="it-IT" dirty="0"/>
              <a:t> </a:t>
            </a:r>
            <a:r>
              <a:rPr lang="it-IT" dirty="0" err="1"/>
              <a:t>appelés</a:t>
            </a:r>
            <a:r>
              <a:rPr lang="it-IT" dirty="0"/>
              <a:t> à </a:t>
            </a:r>
            <a:r>
              <a:rPr lang="it-IT" dirty="0" err="1"/>
              <a:t>choisir</a:t>
            </a:r>
            <a:r>
              <a:rPr lang="it-IT" dirty="0"/>
              <a:t>. </a:t>
            </a:r>
          </a:p>
          <a:p>
            <a:r>
              <a:rPr lang="it-IT" dirty="0"/>
              <a:t>Notre </a:t>
            </a:r>
            <a:r>
              <a:rPr lang="it-IT" dirty="0" err="1"/>
              <a:t>liberté</a:t>
            </a:r>
            <a:r>
              <a:rPr lang="it-IT" dirty="0"/>
              <a:t> </a:t>
            </a:r>
            <a:r>
              <a:rPr lang="it-IT" dirty="0" err="1"/>
              <a:t>peut</a:t>
            </a:r>
            <a:r>
              <a:rPr lang="it-IT" dirty="0"/>
              <a:t> s'</a:t>
            </a:r>
            <a:r>
              <a:rPr lang="it-IT" dirty="0" err="1"/>
              <a:t>orienter</a:t>
            </a:r>
            <a:r>
              <a:rPr lang="it-IT" dirty="0"/>
              <a:t> </a:t>
            </a:r>
            <a:r>
              <a:rPr lang="it-IT" dirty="0" err="1"/>
              <a:t>vers</a:t>
            </a:r>
            <a:r>
              <a:rPr lang="it-IT" dirty="0"/>
              <a:t> le </a:t>
            </a:r>
            <a:r>
              <a:rPr lang="it-IT" dirty="0" err="1"/>
              <a:t>bonheur</a:t>
            </a:r>
            <a:r>
              <a:rPr lang="it-IT" dirty="0"/>
              <a:t> </a:t>
            </a:r>
            <a:r>
              <a:rPr lang="it-IT" dirty="0" err="1"/>
              <a:t>ou</a:t>
            </a:r>
            <a:r>
              <a:rPr lang="it-IT" dirty="0"/>
              <a:t> le </a:t>
            </a:r>
            <a:r>
              <a:rPr lang="it-IT" dirty="0" err="1"/>
              <a:t>malheur</a:t>
            </a:r>
            <a:r>
              <a:rPr lang="it-IT" dirty="0"/>
              <a:t>, </a:t>
            </a:r>
            <a:r>
              <a:rPr lang="it-IT" dirty="0" err="1"/>
              <a:t>vers</a:t>
            </a:r>
            <a:r>
              <a:rPr lang="it-IT" dirty="0"/>
              <a:t> la vie </a:t>
            </a:r>
            <a:r>
              <a:rPr lang="it-IT" dirty="0" err="1"/>
              <a:t>ou</a:t>
            </a:r>
            <a:r>
              <a:rPr lang="it-IT" dirty="0"/>
              <a:t> la </a:t>
            </a:r>
            <a:r>
              <a:rPr lang="it-IT" dirty="0" err="1"/>
              <a:t>mort</a:t>
            </a:r>
            <a:r>
              <a:rPr lang="it-IT" dirty="0"/>
              <a:t>. </a:t>
            </a:r>
          </a:p>
          <a:p>
            <a:r>
              <a:rPr lang="it-IT" dirty="0"/>
              <a:t>Mais </a:t>
            </a:r>
            <a:r>
              <a:rPr lang="it-IT" dirty="0" err="1"/>
              <a:t>Dieu</a:t>
            </a:r>
            <a:r>
              <a:rPr lang="it-IT" dirty="0"/>
              <a:t> propose </a:t>
            </a:r>
            <a:r>
              <a:rPr lang="it-IT" dirty="0" err="1"/>
              <a:t>toujours</a:t>
            </a:r>
            <a:r>
              <a:rPr lang="it-IT" dirty="0"/>
              <a:t> de </a:t>
            </a:r>
            <a:r>
              <a:rPr lang="it-IT" dirty="0" err="1"/>
              <a:t>choisir</a:t>
            </a:r>
            <a:r>
              <a:rPr lang="it-IT" dirty="0"/>
              <a:t> ce qui </a:t>
            </a:r>
            <a:r>
              <a:rPr lang="it-IT" dirty="0" err="1"/>
              <a:t>fait</a:t>
            </a:r>
            <a:r>
              <a:rPr lang="it-IT" dirty="0"/>
              <a:t> </a:t>
            </a:r>
            <a:r>
              <a:rPr lang="it-IT" dirty="0" err="1"/>
              <a:t>vivre</a:t>
            </a:r>
            <a:r>
              <a:rPr lang="it-IT" dirty="0"/>
              <a:t> (</a:t>
            </a:r>
            <a:r>
              <a:rPr lang="it-IT" dirty="0" err="1"/>
              <a:t>Dt</a:t>
            </a:r>
            <a:r>
              <a:rPr lang="it-IT" dirty="0"/>
              <a:t> 30).</a:t>
            </a:r>
            <a:endParaRPr lang="fr-FR" dirty="0"/>
          </a:p>
          <a:p>
            <a:pPr marL="0" indent="0">
              <a:buNone/>
            </a:pPr>
            <a:endParaRPr lang="it-IT" dirty="0"/>
          </a:p>
        </p:txBody>
      </p:sp>
      <p:pic>
        <p:nvPicPr>
          <p:cNvPr id="5" name="Segnaposto contenuto 4" descr="jonas_44.jpg"/>
          <p:cNvPicPr>
            <a:picLocks noGrp="1" noChangeAspect="1"/>
          </p:cNvPicPr>
          <p:nvPr>
            <p:ph sz="quarter" idx="14"/>
          </p:nvPr>
        </p:nvPicPr>
        <p:blipFill>
          <a:blip r:embed="rId2">
            <a:extLst>
              <a:ext uri="{28A0092B-C50C-407E-A947-70E740481C1C}">
                <a14:useLocalDpi xmlns:a14="http://schemas.microsoft.com/office/drawing/2010/main" val="0"/>
              </a:ext>
            </a:extLst>
          </a:blip>
          <a:srcRect t="-6370" b="-6370"/>
          <a:stretch>
            <a:fillRect/>
          </a:stretch>
        </p:blipFill>
        <p:spPr/>
      </p:pic>
    </p:spTree>
    <p:extLst>
      <p:ext uri="{BB962C8B-B14F-4D97-AF65-F5344CB8AC3E}">
        <p14:creationId xmlns:p14="http://schemas.microsoft.com/office/powerpoint/2010/main" val="1648852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signe</a:t>
            </a:r>
            <a:r>
              <a:rPr lang="it-IT" dirty="0"/>
              <a:t> de Jonas</a:t>
            </a:r>
          </a:p>
        </p:txBody>
      </p:sp>
      <p:sp>
        <p:nvSpPr>
          <p:cNvPr id="3" name="Segnaposto contenuto 2"/>
          <p:cNvSpPr>
            <a:spLocks noGrp="1"/>
          </p:cNvSpPr>
          <p:nvPr>
            <p:ph sz="quarter" idx="13"/>
          </p:nvPr>
        </p:nvSpPr>
        <p:spPr>
          <a:xfrm>
            <a:off x="317510" y="2143302"/>
            <a:ext cx="4181337" cy="4445368"/>
          </a:xfrm>
        </p:spPr>
        <p:txBody>
          <a:bodyPr>
            <a:normAutofit fontScale="92500" lnSpcReduction="20000"/>
          </a:bodyPr>
          <a:lstStyle/>
          <a:p>
            <a:r>
              <a:rPr lang="it-IT" dirty="0" err="1"/>
              <a:t>Jésus</a:t>
            </a:r>
            <a:r>
              <a:rPr lang="it-IT" dirty="0"/>
              <a:t> </a:t>
            </a:r>
            <a:r>
              <a:rPr lang="it-IT" dirty="0" err="1"/>
              <a:t>nous</a:t>
            </a:r>
            <a:r>
              <a:rPr lang="it-IT" dirty="0"/>
              <a:t> </a:t>
            </a:r>
            <a:r>
              <a:rPr lang="it-IT" dirty="0" err="1"/>
              <a:t>parle</a:t>
            </a:r>
            <a:r>
              <a:rPr lang="it-IT" dirty="0"/>
              <a:t> </a:t>
            </a:r>
            <a:r>
              <a:rPr lang="it-IT" dirty="0" err="1"/>
              <a:t>du</a:t>
            </a:r>
            <a:r>
              <a:rPr lang="it-IT" dirty="0"/>
              <a:t> " </a:t>
            </a:r>
            <a:r>
              <a:rPr lang="it-IT" dirty="0" err="1"/>
              <a:t>signe</a:t>
            </a:r>
            <a:r>
              <a:rPr lang="it-IT" dirty="0"/>
              <a:t> de Jonas " :</a:t>
            </a:r>
            <a:endParaRPr lang="fr-FR" dirty="0"/>
          </a:p>
          <a:p>
            <a:pPr lvl="1"/>
            <a:r>
              <a:rPr lang="it-IT" dirty="0"/>
              <a:t>Jonas </a:t>
            </a:r>
            <a:r>
              <a:rPr lang="it-IT" dirty="0" err="1"/>
              <a:t>doit</a:t>
            </a:r>
            <a:r>
              <a:rPr lang="it-IT" dirty="0"/>
              <a:t> </a:t>
            </a:r>
            <a:r>
              <a:rPr lang="it-IT" dirty="0" err="1"/>
              <a:t>passer</a:t>
            </a:r>
            <a:r>
              <a:rPr lang="it-IT" dirty="0"/>
              <a:t> </a:t>
            </a:r>
            <a:r>
              <a:rPr lang="it-IT" dirty="0" err="1"/>
              <a:t>trois</a:t>
            </a:r>
            <a:r>
              <a:rPr lang="it-IT" dirty="0"/>
              <a:t> </a:t>
            </a:r>
            <a:r>
              <a:rPr lang="it-IT" dirty="0" err="1"/>
              <a:t>jours</a:t>
            </a:r>
            <a:r>
              <a:rPr lang="it-IT" dirty="0"/>
              <a:t> et </a:t>
            </a:r>
            <a:r>
              <a:rPr lang="it-IT" dirty="0" err="1"/>
              <a:t>trois</a:t>
            </a:r>
            <a:r>
              <a:rPr lang="it-IT" dirty="0"/>
              <a:t> </a:t>
            </a:r>
            <a:r>
              <a:rPr lang="it-IT" dirty="0" err="1"/>
              <a:t>nuits</a:t>
            </a:r>
            <a:r>
              <a:rPr lang="it-IT" dirty="0"/>
              <a:t> </a:t>
            </a:r>
            <a:r>
              <a:rPr lang="it-IT" dirty="0" err="1"/>
              <a:t>dans</a:t>
            </a:r>
            <a:r>
              <a:rPr lang="it-IT" dirty="0"/>
              <a:t> le ventre </a:t>
            </a:r>
            <a:r>
              <a:rPr lang="it-IT" dirty="0" err="1"/>
              <a:t>du</a:t>
            </a:r>
            <a:r>
              <a:rPr lang="it-IT" dirty="0"/>
              <a:t> </a:t>
            </a:r>
            <a:r>
              <a:rPr lang="it-IT" dirty="0" err="1"/>
              <a:t>poisson</a:t>
            </a:r>
            <a:r>
              <a:rPr lang="it-IT" dirty="0"/>
              <a:t>, ce qui </a:t>
            </a:r>
            <a:r>
              <a:rPr lang="it-IT" dirty="0" err="1"/>
              <a:t>nous</a:t>
            </a:r>
            <a:r>
              <a:rPr lang="it-IT" dirty="0"/>
              <a:t> </a:t>
            </a:r>
            <a:r>
              <a:rPr lang="it-IT" dirty="0" err="1"/>
              <a:t>rappelle</a:t>
            </a:r>
            <a:r>
              <a:rPr lang="it-IT" dirty="0"/>
              <a:t> la </a:t>
            </a:r>
            <a:r>
              <a:rPr lang="it-IT" dirty="0" err="1"/>
              <a:t>mort</a:t>
            </a:r>
            <a:r>
              <a:rPr lang="it-IT" dirty="0"/>
              <a:t> et la </a:t>
            </a:r>
            <a:r>
              <a:rPr lang="it-IT" dirty="0" err="1"/>
              <a:t>résurrection</a:t>
            </a:r>
            <a:r>
              <a:rPr lang="it-IT" dirty="0"/>
              <a:t> de </a:t>
            </a:r>
            <a:r>
              <a:rPr lang="it-IT" dirty="0" err="1"/>
              <a:t>Jésus</a:t>
            </a:r>
            <a:r>
              <a:rPr lang="it-IT" dirty="0"/>
              <a:t> et qui </a:t>
            </a:r>
            <a:r>
              <a:rPr lang="it-IT" dirty="0" err="1"/>
              <a:t>évoque</a:t>
            </a:r>
            <a:r>
              <a:rPr lang="it-IT" dirty="0"/>
              <a:t> </a:t>
            </a:r>
            <a:r>
              <a:rPr lang="it-IT" dirty="0" err="1"/>
              <a:t>aussi</a:t>
            </a:r>
            <a:r>
              <a:rPr lang="it-IT" dirty="0"/>
              <a:t> </a:t>
            </a:r>
            <a:r>
              <a:rPr lang="it-IT" dirty="0" err="1"/>
              <a:t>notre</a:t>
            </a:r>
            <a:r>
              <a:rPr lang="it-IT" dirty="0"/>
              <a:t> </a:t>
            </a:r>
            <a:r>
              <a:rPr lang="it-IT" dirty="0" err="1"/>
              <a:t>baptême</a:t>
            </a:r>
            <a:r>
              <a:rPr lang="it-IT" dirty="0"/>
              <a:t>, </a:t>
            </a:r>
            <a:r>
              <a:rPr lang="it-IT" dirty="0" err="1"/>
              <a:t>passage</a:t>
            </a:r>
            <a:r>
              <a:rPr lang="it-IT" dirty="0"/>
              <a:t> par l’eau pour devenir un </a:t>
            </a:r>
            <a:r>
              <a:rPr lang="it-IT" dirty="0" err="1"/>
              <a:t>homme</a:t>
            </a:r>
            <a:r>
              <a:rPr lang="it-IT" dirty="0"/>
              <a:t> </a:t>
            </a:r>
            <a:r>
              <a:rPr lang="it-IT" dirty="0" err="1"/>
              <a:t>nouveau</a:t>
            </a:r>
            <a:r>
              <a:rPr lang="it-IT" dirty="0"/>
              <a:t> qui a </a:t>
            </a:r>
            <a:r>
              <a:rPr lang="it-IT" dirty="0" err="1"/>
              <a:t>revêtu</a:t>
            </a:r>
            <a:r>
              <a:rPr lang="it-IT" dirty="0"/>
              <a:t> le Christ, </a:t>
            </a:r>
            <a:r>
              <a:rPr lang="it-IT" dirty="0" err="1"/>
              <a:t>comme</a:t>
            </a:r>
            <a:r>
              <a:rPr lang="it-IT" dirty="0"/>
              <a:t> </a:t>
            </a:r>
            <a:r>
              <a:rPr lang="it-IT" dirty="0" err="1"/>
              <a:t>nous</a:t>
            </a:r>
            <a:r>
              <a:rPr lang="it-IT" dirty="0"/>
              <a:t> le </a:t>
            </a:r>
            <a:r>
              <a:rPr lang="it-IT" dirty="0" err="1"/>
              <a:t>dit</a:t>
            </a:r>
            <a:r>
              <a:rPr lang="it-IT" dirty="0"/>
              <a:t> St Paul.</a:t>
            </a:r>
            <a:endParaRPr lang="fr-FR" dirty="0"/>
          </a:p>
          <a:p>
            <a:pPr lvl="1"/>
            <a:r>
              <a:rPr lang="it-IT" dirty="0"/>
              <a:t>Le " </a:t>
            </a:r>
            <a:r>
              <a:rPr lang="it-IT" dirty="0" err="1"/>
              <a:t>signe</a:t>
            </a:r>
            <a:r>
              <a:rPr lang="it-IT" dirty="0"/>
              <a:t> de Jonas " est le </a:t>
            </a:r>
            <a:r>
              <a:rPr lang="it-IT" dirty="0" err="1"/>
              <a:t>signe</a:t>
            </a:r>
            <a:r>
              <a:rPr lang="it-IT" dirty="0"/>
              <a:t> de la </a:t>
            </a:r>
            <a:r>
              <a:rPr lang="it-IT" dirty="0" err="1"/>
              <a:t>conversion</a:t>
            </a:r>
            <a:r>
              <a:rPr lang="it-IT" dirty="0"/>
              <a:t> </a:t>
            </a:r>
            <a:r>
              <a:rPr lang="it-IT" dirty="0" err="1"/>
              <a:t>possible</a:t>
            </a:r>
            <a:r>
              <a:rPr lang="it-IT" dirty="0"/>
              <a:t> de </a:t>
            </a:r>
            <a:r>
              <a:rPr lang="it-IT" dirty="0" err="1"/>
              <a:t>toute</a:t>
            </a:r>
            <a:r>
              <a:rPr lang="it-IT" dirty="0"/>
              <a:t> l’</a:t>
            </a:r>
            <a:r>
              <a:rPr lang="it-IT" dirty="0" err="1"/>
              <a:t>humanité</a:t>
            </a:r>
            <a:r>
              <a:rPr lang="it-IT" dirty="0"/>
              <a:t>, </a:t>
            </a:r>
            <a:r>
              <a:rPr lang="it-IT" dirty="0" err="1"/>
              <a:t>conversion</a:t>
            </a:r>
            <a:r>
              <a:rPr lang="it-IT" dirty="0"/>
              <a:t> </a:t>
            </a:r>
            <a:r>
              <a:rPr lang="it-IT" dirty="0" err="1"/>
              <a:t>du</a:t>
            </a:r>
            <a:r>
              <a:rPr lang="it-IT" dirty="0"/>
              <a:t> </a:t>
            </a:r>
            <a:r>
              <a:rPr lang="it-IT" dirty="0" err="1"/>
              <a:t>juif</a:t>
            </a:r>
            <a:r>
              <a:rPr lang="it-IT" dirty="0"/>
              <a:t> Jonas, </a:t>
            </a:r>
            <a:r>
              <a:rPr lang="it-IT" dirty="0" err="1"/>
              <a:t>conversion</a:t>
            </a:r>
            <a:r>
              <a:rPr lang="it-IT" dirty="0"/>
              <a:t> </a:t>
            </a:r>
            <a:r>
              <a:rPr lang="it-IT" dirty="0" err="1"/>
              <a:t>des</a:t>
            </a:r>
            <a:r>
              <a:rPr lang="it-IT" dirty="0"/>
              <a:t> </a:t>
            </a:r>
            <a:r>
              <a:rPr lang="it-IT" dirty="0" err="1"/>
              <a:t>païens</a:t>
            </a:r>
            <a:r>
              <a:rPr lang="it-IT" dirty="0"/>
              <a:t> de </a:t>
            </a:r>
            <a:r>
              <a:rPr lang="it-IT" dirty="0" err="1"/>
              <a:t>Ninive</a:t>
            </a:r>
            <a:r>
              <a:rPr lang="it-IT" dirty="0"/>
              <a:t>.</a:t>
            </a:r>
            <a:endParaRPr lang="fr-FR" dirty="0"/>
          </a:p>
          <a:p>
            <a:pPr marL="0" indent="0">
              <a:buNone/>
            </a:pPr>
            <a:endParaRPr lang="it-IT" dirty="0"/>
          </a:p>
        </p:txBody>
      </p:sp>
      <p:pic>
        <p:nvPicPr>
          <p:cNvPr id="6" name="Segnaposto contenuto 5" descr="jonas_55.jpg"/>
          <p:cNvPicPr>
            <a:picLocks noGrp="1" noChangeAspect="1"/>
          </p:cNvPicPr>
          <p:nvPr>
            <p:ph sz="quarter" idx="14"/>
          </p:nvPr>
        </p:nvPicPr>
        <p:blipFill>
          <a:blip r:embed="rId2">
            <a:extLst>
              <a:ext uri="{28A0092B-C50C-407E-A947-70E740481C1C}">
                <a14:useLocalDpi xmlns:a14="http://schemas.microsoft.com/office/drawing/2010/main" val="0"/>
              </a:ext>
            </a:extLst>
          </a:blip>
          <a:srcRect t="-6370" b="-6370"/>
          <a:stretch>
            <a:fillRect/>
          </a:stretch>
        </p:blipFill>
        <p:spPr/>
      </p:pic>
    </p:spTree>
    <p:extLst>
      <p:ext uri="{BB962C8B-B14F-4D97-AF65-F5344CB8AC3E}">
        <p14:creationId xmlns:p14="http://schemas.microsoft.com/office/powerpoint/2010/main" val="155905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mystère</a:t>
            </a:r>
            <a:r>
              <a:rPr lang="it-IT" dirty="0"/>
              <a:t> pascal</a:t>
            </a:r>
          </a:p>
        </p:txBody>
      </p:sp>
      <p:sp>
        <p:nvSpPr>
          <p:cNvPr id="3" name="Segnaposto contenuto 2"/>
          <p:cNvSpPr>
            <a:spLocks noGrp="1"/>
          </p:cNvSpPr>
          <p:nvPr>
            <p:ph sz="quarter" idx="13"/>
          </p:nvPr>
        </p:nvSpPr>
        <p:spPr>
          <a:xfrm>
            <a:off x="317510" y="2143302"/>
            <a:ext cx="4181337" cy="4445368"/>
          </a:xfrm>
        </p:spPr>
        <p:txBody>
          <a:bodyPr>
            <a:normAutofit fontScale="85000" lnSpcReduction="20000"/>
          </a:bodyPr>
          <a:lstStyle/>
          <a:p>
            <a:r>
              <a:rPr lang="it-IT" dirty="0"/>
              <a:t>Ce </a:t>
            </a:r>
            <a:r>
              <a:rPr lang="it-IT" dirty="0" err="1"/>
              <a:t>signe</a:t>
            </a:r>
            <a:r>
              <a:rPr lang="it-IT" dirty="0"/>
              <a:t> </a:t>
            </a:r>
            <a:r>
              <a:rPr lang="it-IT" dirty="0" err="1"/>
              <a:t>nous</a:t>
            </a:r>
            <a:r>
              <a:rPr lang="it-IT" dirty="0"/>
              <a:t> </a:t>
            </a:r>
            <a:r>
              <a:rPr lang="it-IT" dirty="0" err="1"/>
              <a:t>introduit</a:t>
            </a:r>
            <a:r>
              <a:rPr lang="it-IT" dirty="0"/>
              <a:t> </a:t>
            </a:r>
            <a:r>
              <a:rPr lang="it-IT" dirty="0" err="1"/>
              <a:t>aussi</a:t>
            </a:r>
            <a:r>
              <a:rPr lang="it-IT" dirty="0"/>
              <a:t> </a:t>
            </a:r>
            <a:r>
              <a:rPr lang="it-IT" dirty="0" err="1"/>
              <a:t>dans</a:t>
            </a:r>
            <a:r>
              <a:rPr lang="it-IT" dirty="0"/>
              <a:t> le </a:t>
            </a:r>
            <a:r>
              <a:rPr lang="it-IT" dirty="0" err="1"/>
              <a:t>mystère</a:t>
            </a:r>
            <a:r>
              <a:rPr lang="it-IT" dirty="0"/>
              <a:t> de la </a:t>
            </a:r>
            <a:r>
              <a:rPr lang="it-IT" dirty="0" err="1"/>
              <a:t>Passion</a:t>
            </a:r>
            <a:r>
              <a:rPr lang="it-IT" dirty="0"/>
              <a:t> et de la </a:t>
            </a:r>
            <a:r>
              <a:rPr lang="it-IT" dirty="0" err="1"/>
              <a:t>Résurrection</a:t>
            </a:r>
            <a:r>
              <a:rPr lang="it-IT" dirty="0"/>
              <a:t> : si la </a:t>
            </a:r>
            <a:r>
              <a:rPr lang="it-IT" dirty="0" err="1"/>
              <a:t>croix</a:t>
            </a:r>
            <a:r>
              <a:rPr lang="it-IT" dirty="0"/>
              <a:t> est un </a:t>
            </a:r>
            <a:r>
              <a:rPr lang="it-IT" dirty="0" err="1"/>
              <a:t>passage</a:t>
            </a:r>
            <a:r>
              <a:rPr lang="it-IT" dirty="0"/>
              <a:t> </a:t>
            </a:r>
            <a:r>
              <a:rPr lang="it-IT" dirty="0" err="1"/>
              <a:t>obligatoire</a:t>
            </a:r>
            <a:r>
              <a:rPr lang="it-IT" dirty="0"/>
              <a:t>, il ne </a:t>
            </a:r>
            <a:r>
              <a:rPr lang="it-IT" dirty="0" err="1"/>
              <a:t>faut</a:t>
            </a:r>
            <a:r>
              <a:rPr lang="it-IT" dirty="0"/>
              <a:t> </a:t>
            </a:r>
            <a:r>
              <a:rPr lang="it-IT" dirty="0" err="1"/>
              <a:t>pas</a:t>
            </a:r>
            <a:r>
              <a:rPr lang="it-IT" dirty="0"/>
              <a:t> </a:t>
            </a:r>
            <a:r>
              <a:rPr lang="it-IT" dirty="0" err="1"/>
              <a:t>qu’elle</a:t>
            </a:r>
            <a:r>
              <a:rPr lang="it-IT" dirty="0"/>
              <a:t> occulte la </a:t>
            </a:r>
            <a:r>
              <a:rPr lang="it-IT" dirty="0" err="1"/>
              <a:t>certitude</a:t>
            </a:r>
            <a:r>
              <a:rPr lang="it-IT" dirty="0"/>
              <a:t> de la </a:t>
            </a:r>
            <a:r>
              <a:rPr lang="it-IT" dirty="0" err="1"/>
              <a:t>résurrection</a:t>
            </a:r>
            <a:r>
              <a:rPr lang="it-IT" dirty="0"/>
              <a:t>. </a:t>
            </a:r>
          </a:p>
          <a:p>
            <a:r>
              <a:rPr lang="it-IT" dirty="0"/>
              <a:t>La </a:t>
            </a:r>
            <a:r>
              <a:rPr lang="it-IT" dirty="0" err="1"/>
              <a:t>mort</a:t>
            </a:r>
            <a:r>
              <a:rPr lang="it-IT" dirty="0"/>
              <a:t> n’est </a:t>
            </a:r>
            <a:r>
              <a:rPr lang="it-IT" dirty="0" err="1"/>
              <a:t>que</a:t>
            </a:r>
            <a:r>
              <a:rPr lang="it-IT" dirty="0"/>
              <a:t> </a:t>
            </a:r>
            <a:r>
              <a:rPr lang="it-IT" dirty="0" err="1"/>
              <a:t>passage</a:t>
            </a:r>
            <a:r>
              <a:rPr lang="it-IT" dirty="0"/>
              <a:t> pour </a:t>
            </a:r>
            <a:r>
              <a:rPr lang="it-IT" dirty="0" err="1"/>
              <a:t>permettre</a:t>
            </a:r>
            <a:r>
              <a:rPr lang="it-IT" dirty="0"/>
              <a:t> la </a:t>
            </a:r>
            <a:r>
              <a:rPr lang="it-IT" dirty="0" err="1"/>
              <a:t>naissance</a:t>
            </a:r>
            <a:r>
              <a:rPr lang="it-IT" dirty="0"/>
              <a:t> à une vie </a:t>
            </a:r>
            <a:r>
              <a:rPr lang="it-IT" dirty="0" err="1"/>
              <a:t>éternelle</a:t>
            </a:r>
            <a:r>
              <a:rPr lang="it-IT" dirty="0"/>
              <a:t> ; il y a </a:t>
            </a:r>
            <a:r>
              <a:rPr lang="it-IT" dirty="0" err="1"/>
              <a:t>comme</a:t>
            </a:r>
            <a:r>
              <a:rPr lang="it-IT" dirty="0"/>
              <a:t> un </a:t>
            </a:r>
            <a:r>
              <a:rPr lang="it-IT" dirty="0" err="1"/>
              <a:t>temps</a:t>
            </a:r>
            <a:r>
              <a:rPr lang="it-IT" dirty="0"/>
              <a:t> de </a:t>
            </a:r>
            <a:r>
              <a:rPr lang="it-IT" dirty="0" err="1"/>
              <a:t>gestation</a:t>
            </a:r>
            <a:r>
              <a:rPr lang="it-IT" dirty="0"/>
              <a:t> nécessaire </a:t>
            </a:r>
            <a:r>
              <a:rPr lang="it-IT" dirty="0" err="1"/>
              <a:t>dans</a:t>
            </a:r>
            <a:r>
              <a:rPr lang="it-IT" dirty="0"/>
              <a:t> </a:t>
            </a:r>
            <a:r>
              <a:rPr lang="it-IT" dirty="0" err="1"/>
              <a:t>lequel</a:t>
            </a:r>
            <a:r>
              <a:rPr lang="it-IT" dirty="0"/>
              <a:t> la </a:t>
            </a:r>
            <a:r>
              <a:rPr lang="it-IT" dirty="0" err="1"/>
              <a:t>frontière</a:t>
            </a:r>
            <a:r>
              <a:rPr lang="it-IT" dirty="0"/>
              <a:t> </a:t>
            </a:r>
            <a:r>
              <a:rPr lang="it-IT" dirty="0" err="1"/>
              <a:t>entre</a:t>
            </a:r>
            <a:r>
              <a:rPr lang="it-IT" dirty="0"/>
              <a:t> la </a:t>
            </a:r>
            <a:r>
              <a:rPr lang="it-IT" dirty="0" err="1"/>
              <a:t>mort</a:t>
            </a:r>
            <a:r>
              <a:rPr lang="it-IT" dirty="0"/>
              <a:t> et la vie n’est </a:t>
            </a:r>
            <a:r>
              <a:rPr lang="it-IT" dirty="0" err="1"/>
              <a:t>pas</a:t>
            </a:r>
            <a:r>
              <a:rPr lang="it-IT" dirty="0"/>
              <a:t> </a:t>
            </a:r>
            <a:r>
              <a:rPr lang="it-IT" dirty="0" err="1"/>
              <a:t>vraiment</a:t>
            </a:r>
            <a:r>
              <a:rPr lang="it-IT" dirty="0"/>
              <a:t> </a:t>
            </a:r>
            <a:r>
              <a:rPr lang="it-IT" dirty="0" err="1"/>
              <a:t>tranchée</a:t>
            </a:r>
            <a:r>
              <a:rPr lang="it-IT" dirty="0"/>
              <a:t>. </a:t>
            </a:r>
          </a:p>
          <a:p>
            <a:r>
              <a:rPr lang="it-IT" dirty="0"/>
              <a:t>Ce </a:t>
            </a:r>
            <a:r>
              <a:rPr lang="it-IT" dirty="0" err="1"/>
              <a:t>temps</a:t>
            </a:r>
            <a:r>
              <a:rPr lang="it-IT" dirty="0"/>
              <a:t> de </a:t>
            </a:r>
            <a:r>
              <a:rPr lang="it-IT" dirty="0" err="1"/>
              <a:t>passage</a:t>
            </a:r>
            <a:r>
              <a:rPr lang="it-IT" dirty="0"/>
              <a:t> </a:t>
            </a:r>
            <a:r>
              <a:rPr lang="it-IT" dirty="0" err="1"/>
              <a:t>mène</a:t>
            </a:r>
            <a:r>
              <a:rPr lang="it-IT" dirty="0"/>
              <a:t> à la </a:t>
            </a:r>
            <a:r>
              <a:rPr lang="it-IT" dirty="0" err="1"/>
              <a:t>conversion</a:t>
            </a:r>
            <a:r>
              <a:rPr lang="it-IT" dirty="0"/>
              <a:t> car l’</a:t>
            </a:r>
            <a:r>
              <a:rPr lang="it-IT" dirty="0" err="1"/>
              <a:t>espérance</a:t>
            </a:r>
            <a:r>
              <a:rPr lang="it-IT" dirty="0"/>
              <a:t> en </a:t>
            </a:r>
            <a:r>
              <a:rPr lang="it-IT" dirty="0" err="1"/>
              <a:t>Dieu</a:t>
            </a:r>
            <a:r>
              <a:rPr lang="it-IT" dirty="0"/>
              <a:t> " </a:t>
            </a:r>
            <a:r>
              <a:rPr lang="it-IT" dirty="0" err="1"/>
              <a:t>Celui</a:t>
            </a:r>
            <a:r>
              <a:rPr lang="it-IT" dirty="0"/>
              <a:t> qui donne la vie ", est la plus forte.</a:t>
            </a:r>
            <a:r>
              <a:rPr lang="fr-FR" dirty="0"/>
              <a:t> </a:t>
            </a:r>
            <a:endParaRPr lang="it-IT" dirty="0"/>
          </a:p>
        </p:txBody>
      </p:sp>
      <p:pic>
        <p:nvPicPr>
          <p:cNvPr id="5" name="Segnaposto contenuto 4" descr="jonas_66.jpg"/>
          <p:cNvPicPr>
            <a:picLocks noGrp="1" noChangeAspect="1"/>
          </p:cNvPicPr>
          <p:nvPr>
            <p:ph sz="quarter" idx="14"/>
          </p:nvPr>
        </p:nvPicPr>
        <p:blipFill>
          <a:blip r:embed="rId2">
            <a:extLst>
              <a:ext uri="{28A0092B-C50C-407E-A947-70E740481C1C}">
                <a14:useLocalDpi xmlns:a14="http://schemas.microsoft.com/office/drawing/2010/main" val="0"/>
              </a:ext>
            </a:extLst>
          </a:blip>
          <a:srcRect t="-6370" b="-6370"/>
          <a:stretch>
            <a:fillRect/>
          </a:stretch>
        </p:blipFill>
        <p:spPr/>
      </p:pic>
    </p:spTree>
    <p:extLst>
      <p:ext uri="{BB962C8B-B14F-4D97-AF65-F5344CB8AC3E}">
        <p14:creationId xmlns:p14="http://schemas.microsoft.com/office/powerpoint/2010/main" val="4021499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1" y="1689693"/>
            <a:ext cx="8229600" cy="4842276"/>
          </a:xfrm>
        </p:spPr>
        <p:txBody>
          <a:bodyPr>
            <a:normAutofit lnSpcReduction="10000"/>
          </a:bodyPr>
          <a:lstStyle/>
          <a:p>
            <a:pPr marL="0" indent="0" algn="just">
              <a:buNone/>
            </a:pPr>
            <a:r>
              <a:rPr lang="it-IT" i="1" dirty="0"/>
              <a:t>On a </a:t>
            </a:r>
            <a:r>
              <a:rPr lang="it-IT" i="1" dirty="0" err="1"/>
              <a:t>trop</a:t>
            </a:r>
            <a:r>
              <a:rPr lang="it-IT" i="1" dirty="0"/>
              <a:t> </a:t>
            </a:r>
            <a:r>
              <a:rPr lang="it-IT" i="1" dirty="0" err="1"/>
              <a:t>souvent</a:t>
            </a:r>
            <a:r>
              <a:rPr lang="it-IT" i="1" dirty="0"/>
              <a:t> et </a:t>
            </a:r>
            <a:r>
              <a:rPr lang="it-IT" i="1" dirty="0" err="1"/>
              <a:t>trop</a:t>
            </a:r>
            <a:r>
              <a:rPr lang="it-IT" i="1" dirty="0"/>
              <a:t> </a:t>
            </a:r>
            <a:r>
              <a:rPr lang="it-IT" i="1" dirty="0" err="1"/>
              <a:t>longtemps</a:t>
            </a:r>
            <a:r>
              <a:rPr lang="it-IT" i="1" dirty="0"/>
              <a:t> </a:t>
            </a:r>
            <a:r>
              <a:rPr lang="it-IT" i="1" dirty="0" err="1"/>
              <a:t>présenté</a:t>
            </a:r>
            <a:r>
              <a:rPr lang="it-IT" i="1" dirty="0"/>
              <a:t> le </a:t>
            </a:r>
            <a:r>
              <a:rPr lang="it-IT" i="1" dirty="0" err="1"/>
              <a:t>message</a:t>
            </a:r>
            <a:r>
              <a:rPr lang="it-IT" i="1" dirty="0"/>
              <a:t> </a:t>
            </a:r>
            <a:r>
              <a:rPr lang="it-IT" i="1" dirty="0" err="1"/>
              <a:t>évangélique</a:t>
            </a:r>
            <a:r>
              <a:rPr lang="it-IT" i="1" dirty="0"/>
              <a:t> </a:t>
            </a:r>
            <a:r>
              <a:rPr lang="it-IT" i="1" dirty="0" err="1"/>
              <a:t>comme</a:t>
            </a:r>
            <a:r>
              <a:rPr lang="it-IT" i="1" dirty="0"/>
              <a:t> </a:t>
            </a:r>
            <a:r>
              <a:rPr lang="it-IT" i="1" dirty="0" err="1"/>
              <a:t>consolateur</a:t>
            </a:r>
            <a:r>
              <a:rPr lang="it-IT" i="1" dirty="0"/>
              <a:t> de </a:t>
            </a:r>
            <a:r>
              <a:rPr lang="it-IT" i="1" dirty="0" err="1"/>
              <a:t>toutes</a:t>
            </a:r>
            <a:r>
              <a:rPr lang="it-IT" i="1" dirty="0"/>
              <a:t> </a:t>
            </a:r>
            <a:r>
              <a:rPr lang="it-IT" i="1" dirty="0" err="1"/>
              <a:t>les</a:t>
            </a:r>
            <a:r>
              <a:rPr lang="it-IT" i="1" dirty="0"/>
              <a:t> </a:t>
            </a:r>
            <a:r>
              <a:rPr lang="it-IT" i="1" dirty="0" err="1"/>
              <a:t>douleurs</a:t>
            </a:r>
            <a:r>
              <a:rPr lang="it-IT" i="1" dirty="0"/>
              <a:t>. Un </a:t>
            </a:r>
            <a:r>
              <a:rPr lang="it-IT" i="1" dirty="0" err="1"/>
              <a:t>discours</a:t>
            </a:r>
            <a:r>
              <a:rPr lang="it-IT" i="1" dirty="0"/>
              <a:t> si </a:t>
            </a:r>
            <a:r>
              <a:rPr lang="it-IT" i="1" dirty="0" err="1"/>
              <a:t>réducteur</a:t>
            </a:r>
            <a:r>
              <a:rPr lang="it-IT" i="1" dirty="0"/>
              <a:t> n’est tout </a:t>
            </a:r>
            <a:r>
              <a:rPr lang="it-IT" i="1" dirty="0" err="1"/>
              <a:t>simplement</a:t>
            </a:r>
            <a:r>
              <a:rPr lang="it-IT" i="1" dirty="0"/>
              <a:t> plus </a:t>
            </a:r>
            <a:r>
              <a:rPr lang="it-IT" i="1" dirty="0" err="1"/>
              <a:t>possible</a:t>
            </a:r>
            <a:r>
              <a:rPr lang="it-IT" i="1" dirty="0"/>
              <a:t>.</a:t>
            </a:r>
            <a:r>
              <a:rPr lang="it-IT" dirty="0"/>
              <a:t> </a:t>
            </a:r>
            <a:r>
              <a:rPr lang="it-IT" i="1" dirty="0"/>
              <a:t>En </a:t>
            </a:r>
            <a:r>
              <a:rPr lang="it-IT" i="1" dirty="0" err="1"/>
              <a:t>même</a:t>
            </a:r>
            <a:r>
              <a:rPr lang="it-IT" i="1" dirty="0"/>
              <a:t> </a:t>
            </a:r>
            <a:r>
              <a:rPr lang="it-IT" i="1" dirty="0" err="1"/>
              <a:t>temps</a:t>
            </a:r>
            <a:r>
              <a:rPr lang="it-IT" i="1" dirty="0"/>
              <a:t>, c’est </a:t>
            </a:r>
            <a:r>
              <a:rPr lang="it-IT" i="1" dirty="0" err="1"/>
              <a:t>bien</a:t>
            </a:r>
            <a:r>
              <a:rPr lang="it-IT" i="1" dirty="0"/>
              <a:t> la " </a:t>
            </a:r>
            <a:r>
              <a:rPr lang="it-IT" i="1" dirty="0" err="1"/>
              <a:t>folie</a:t>
            </a:r>
            <a:r>
              <a:rPr lang="it-IT" i="1" dirty="0"/>
              <a:t> " </a:t>
            </a:r>
            <a:r>
              <a:rPr lang="it-IT" i="1" dirty="0" err="1"/>
              <a:t>avouée</a:t>
            </a:r>
            <a:r>
              <a:rPr lang="it-IT" i="1" dirty="0"/>
              <a:t> </a:t>
            </a:r>
            <a:r>
              <a:rPr lang="it-IT" i="1" dirty="0" err="1"/>
              <a:t>du</a:t>
            </a:r>
            <a:r>
              <a:rPr lang="it-IT" i="1" dirty="0"/>
              <a:t> </a:t>
            </a:r>
            <a:r>
              <a:rPr lang="it-IT" i="1" dirty="0" err="1"/>
              <a:t>christianisme</a:t>
            </a:r>
            <a:r>
              <a:rPr lang="it-IT" i="1" dirty="0"/>
              <a:t> </a:t>
            </a:r>
            <a:r>
              <a:rPr lang="it-IT" i="1" dirty="0" err="1"/>
              <a:t>que</a:t>
            </a:r>
            <a:r>
              <a:rPr lang="it-IT" i="1" dirty="0"/>
              <a:t> de </a:t>
            </a:r>
            <a:r>
              <a:rPr lang="it-IT" i="1" dirty="0" err="1"/>
              <a:t>prêcher</a:t>
            </a:r>
            <a:r>
              <a:rPr lang="it-IT" i="1" dirty="0"/>
              <a:t> un </a:t>
            </a:r>
            <a:r>
              <a:rPr lang="it-IT" i="1" dirty="0" err="1"/>
              <a:t>Messie</a:t>
            </a:r>
            <a:r>
              <a:rPr lang="it-IT" i="1" dirty="0"/>
              <a:t> </a:t>
            </a:r>
            <a:r>
              <a:rPr lang="it-IT" i="1" dirty="0" err="1"/>
              <a:t>crucifié</a:t>
            </a:r>
            <a:r>
              <a:rPr lang="it-IT" i="1" dirty="0"/>
              <a:t>. </a:t>
            </a:r>
            <a:r>
              <a:rPr lang="it-IT" i="1" dirty="0" err="1"/>
              <a:t>Cet</a:t>
            </a:r>
            <a:r>
              <a:rPr lang="it-IT" i="1" dirty="0"/>
              <a:t> </a:t>
            </a:r>
            <a:r>
              <a:rPr lang="it-IT" i="1" dirty="0" err="1"/>
              <a:t>aspect</a:t>
            </a:r>
            <a:r>
              <a:rPr lang="it-IT" i="1" dirty="0"/>
              <a:t> là de la </a:t>
            </a:r>
            <a:r>
              <a:rPr lang="it-IT" i="1" dirty="0" err="1"/>
              <a:t>souffrance</a:t>
            </a:r>
            <a:r>
              <a:rPr lang="it-IT" i="1" dirty="0"/>
              <a:t> est, tout </a:t>
            </a:r>
            <a:r>
              <a:rPr lang="it-IT" i="1" dirty="0" err="1"/>
              <a:t>aussi</a:t>
            </a:r>
            <a:r>
              <a:rPr lang="it-IT" i="1" dirty="0"/>
              <a:t> </a:t>
            </a:r>
            <a:r>
              <a:rPr lang="it-IT" i="1" dirty="0" err="1"/>
              <a:t>simplement</a:t>
            </a:r>
            <a:r>
              <a:rPr lang="it-IT" i="1" dirty="0"/>
              <a:t> " </a:t>
            </a:r>
            <a:r>
              <a:rPr lang="it-IT" i="1" dirty="0" err="1"/>
              <a:t>constitutif</a:t>
            </a:r>
            <a:r>
              <a:rPr lang="it-IT" i="1" dirty="0"/>
              <a:t> " de la </a:t>
            </a:r>
            <a:r>
              <a:rPr lang="it-IT" i="1" dirty="0" err="1"/>
              <a:t>foi</a:t>
            </a:r>
            <a:r>
              <a:rPr lang="it-IT" i="1" dirty="0"/>
              <a:t> : qui </a:t>
            </a:r>
            <a:r>
              <a:rPr lang="it-IT" i="1" dirty="0" err="1"/>
              <a:t>oserait</a:t>
            </a:r>
            <a:r>
              <a:rPr lang="it-IT" i="1" dirty="0"/>
              <a:t> l’</a:t>
            </a:r>
            <a:r>
              <a:rPr lang="it-IT" i="1" dirty="0" err="1"/>
              <a:t>évacuer</a:t>
            </a:r>
            <a:r>
              <a:rPr lang="it-IT" i="1" dirty="0"/>
              <a:t> ? Pour </a:t>
            </a:r>
            <a:r>
              <a:rPr lang="it-IT" i="1" dirty="0" err="1"/>
              <a:t>les</a:t>
            </a:r>
            <a:r>
              <a:rPr lang="it-IT" i="1" dirty="0"/>
              <a:t> </a:t>
            </a:r>
            <a:r>
              <a:rPr lang="it-IT" i="1" dirty="0" err="1"/>
              <a:t>disciples</a:t>
            </a:r>
            <a:r>
              <a:rPr lang="it-IT" i="1" dirty="0"/>
              <a:t> </a:t>
            </a:r>
            <a:r>
              <a:rPr lang="it-IT" i="1" dirty="0" err="1"/>
              <a:t>du</a:t>
            </a:r>
            <a:r>
              <a:rPr lang="it-IT" i="1" dirty="0"/>
              <a:t> Christ, il </a:t>
            </a:r>
            <a:r>
              <a:rPr lang="it-IT" i="1" dirty="0" err="1"/>
              <a:t>n’y</a:t>
            </a:r>
            <a:r>
              <a:rPr lang="it-IT" i="1" dirty="0"/>
              <a:t> a </a:t>
            </a:r>
            <a:r>
              <a:rPr lang="it-IT" i="1" dirty="0" err="1"/>
              <a:t>pas</a:t>
            </a:r>
            <a:r>
              <a:rPr lang="it-IT" i="1" dirty="0"/>
              <a:t> de </a:t>
            </a:r>
            <a:r>
              <a:rPr lang="it-IT" i="1" dirty="0" err="1"/>
              <a:t>mort</a:t>
            </a:r>
            <a:r>
              <a:rPr lang="it-IT" i="1" dirty="0"/>
              <a:t> sans </a:t>
            </a:r>
            <a:r>
              <a:rPr lang="it-IT" i="1" dirty="0" err="1"/>
              <a:t>résurrection</a:t>
            </a:r>
            <a:r>
              <a:rPr lang="it-IT" i="1" dirty="0"/>
              <a:t>. On n’</a:t>
            </a:r>
            <a:r>
              <a:rPr lang="it-IT" i="1" dirty="0" err="1"/>
              <a:t>entend</a:t>
            </a:r>
            <a:r>
              <a:rPr lang="it-IT" i="1" dirty="0"/>
              <a:t> </a:t>
            </a:r>
            <a:r>
              <a:rPr lang="it-IT" i="1" dirty="0" err="1"/>
              <a:t>pas</a:t>
            </a:r>
            <a:r>
              <a:rPr lang="it-IT" i="1" dirty="0"/>
              <a:t> </a:t>
            </a:r>
            <a:r>
              <a:rPr lang="it-IT" i="1" dirty="0" err="1"/>
              <a:t>toujours</a:t>
            </a:r>
            <a:r>
              <a:rPr lang="it-IT" i="1" dirty="0"/>
              <a:t> </a:t>
            </a:r>
            <a:r>
              <a:rPr lang="it-IT" i="1" dirty="0" err="1"/>
              <a:t>assez</a:t>
            </a:r>
            <a:r>
              <a:rPr lang="it-IT" i="1" dirty="0"/>
              <a:t> </a:t>
            </a:r>
            <a:r>
              <a:rPr lang="it-IT" i="1" dirty="0" err="1"/>
              <a:t>dans</a:t>
            </a:r>
            <a:r>
              <a:rPr lang="it-IT" i="1" dirty="0"/>
              <a:t> ce credo, son </a:t>
            </a:r>
            <a:r>
              <a:rPr lang="it-IT" i="1" dirty="0" err="1"/>
              <a:t>présupposé</a:t>
            </a:r>
            <a:r>
              <a:rPr lang="it-IT" i="1" dirty="0"/>
              <a:t> : à </a:t>
            </a:r>
            <a:r>
              <a:rPr lang="it-IT" i="1" dirty="0" err="1"/>
              <a:t>savoir</a:t>
            </a:r>
            <a:r>
              <a:rPr lang="it-IT" i="1" dirty="0"/>
              <a:t> </a:t>
            </a:r>
            <a:r>
              <a:rPr lang="it-IT" i="1" dirty="0" err="1"/>
              <a:t>que</a:t>
            </a:r>
            <a:r>
              <a:rPr lang="it-IT" i="1" dirty="0"/>
              <a:t> la vie ne va </a:t>
            </a:r>
            <a:r>
              <a:rPr lang="it-IT" i="1" dirty="0" err="1"/>
              <a:t>jamais</a:t>
            </a:r>
            <a:r>
              <a:rPr lang="it-IT" i="1" dirty="0"/>
              <a:t> sans </a:t>
            </a:r>
            <a:r>
              <a:rPr lang="it-IT" i="1" dirty="0" err="1"/>
              <a:t>mort</a:t>
            </a:r>
            <a:r>
              <a:rPr lang="it-IT" i="1" dirty="0"/>
              <a:t> - celle qui </a:t>
            </a:r>
            <a:r>
              <a:rPr lang="it-IT" i="1" dirty="0" err="1"/>
              <a:t>fixe</a:t>
            </a:r>
            <a:r>
              <a:rPr lang="it-IT" i="1" dirty="0"/>
              <a:t> le terme de </a:t>
            </a:r>
            <a:r>
              <a:rPr lang="it-IT" i="1" dirty="0" err="1"/>
              <a:t>notre</a:t>
            </a:r>
            <a:r>
              <a:rPr lang="it-IT" i="1" dirty="0"/>
              <a:t> </a:t>
            </a:r>
            <a:r>
              <a:rPr lang="it-IT" i="1" dirty="0" err="1"/>
              <a:t>parcours</a:t>
            </a:r>
            <a:r>
              <a:rPr lang="it-IT" i="1" dirty="0"/>
              <a:t> terrestre, mais </a:t>
            </a:r>
            <a:r>
              <a:rPr lang="it-IT" i="1" dirty="0" err="1"/>
              <a:t>aussi</a:t>
            </a:r>
            <a:r>
              <a:rPr lang="it-IT" i="1" dirty="0"/>
              <a:t> </a:t>
            </a:r>
            <a:r>
              <a:rPr lang="it-IT" i="1" dirty="0" err="1"/>
              <a:t>toutes</a:t>
            </a:r>
            <a:r>
              <a:rPr lang="it-IT" i="1" dirty="0"/>
              <a:t> </a:t>
            </a:r>
            <a:r>
              <a:rPr lang="it-IT" i="1" dirty="0" err="1"/>
              <a:t>ces</a:t>
            </a:r>
            <a:r>
              <a:rPr lang="it-IT" i="1" dirty="0"/>
              <a:t> </a:t>
            </a:r>
            <a:r>
              <a:rPr lang="it-IT" i="1" dirty="0" err="1"/>
              <a:t>morts</a:t>
            </a:r>
            <a:r>
              <a:rPr lang="it-IT" i="1" dirty="0"/>
              <a:t> qui </a:t>
            </a:r>
            <a:r>
              <a:rPr lang="it-IT" i="1" dirty="0" err="1"/>
              <a:t>jalonnent</a:t>
            </a:r>
            <a:r>
              <a:rPr lang="it-IT" i="1" dirty="0"/>
              <a:t> </a:t>
            </a:r>
            <a:r>
              <a:rPr lang="it-IT" i="1" dirty="0" err="1"/>
              <a:t>notre</a:t>
            </a:r>
            <a:r>
              <a:rPr lang="it-IT" i="1" dirty="0"/>
              <a:t> </a:t>
            </a:r>
            <a:r>
              <a:rPr lang="it-IT" i="1" dirty="0" err="1"/>
              <a:t>existence</a:t>
            </a:r>
            <a:r>
              <a:rPr lang="it-IT" i="1" dirty="0"/>
              <a:t>, en nos </a:t>
            </a:r>
            <a:r>
              <a:rPr lang="it-IT" i="1" dirty="0" err="1"/>
              <a:t>esprits</a:t>
            </a:r>
            <a:r>
              <a:rPr lang="it-IT" i="1" dirty="0"/>
              <a:t> et nos </a:t>
            </a:r>
            <a:r>
              <a:rPr lang="it-IT" i="1" dirty="0" err="1"/>
              <a:t>corps</a:t>
            </a:r>
            <a:r>
              <a:rPr lang="it-IT" i="1" dirty="0"/>
              <a:t>, </a:t>
            </a:r>
            <a:r>
              <a:rPr lang="it-IT" i="1" dirty="0" err="1"/>
              <a:t>dans</a:t>
            </a:r>
            <a:r>
              <a:rPr lang="it-IT" i="1" dirty="0"/>
              <a:t> nos relations à </a:t>
            </a:r>
            <a:r>
              <a:rPr lang="it-IT" i="1" dirty="0" err="1"/>
              <a:t>autrui</a:t>
            </a:r>
            <a:r>
              <a:rPr lang="it-IT" i="1" dirty="0"/>
              <a:t> et </a:t>
            </a:r>
            <a:r>
              <a:rPr lang="it-IT" i="1" dirty="0" err="1"/>
              <a:t>au</a:t>
            </a:r>
            <a:r>
              <a:rPr lang="it-IT" i="1" dirty="0"/>
              <a:t> monde... " Si le </a:t>
            </a:r>
            <a:r>
              <a:rPr lang="it-IT" i="1" dirty="0" err="1"/>
              <a:t>grain</a:t>
            </a:r>
            <a:r>
              <a:rPr lang="it-IT" i="1" dirty="0"/>
              <a:t> ne </a:t>
            </a:r>
            <a:r>
              <a:rPr lang="it-IT" i="1" dirty="0" err="1"/>
              <a:t>meurt</a:t>
            </a:r>
            <a:r>
              <a:rPr lang="it-IT" i="1" dirty="0"/>
              <a:t> </a:t>
            </a:r>
            <a:r>
              <a:rPr lang="it-IT" i="1" dirty="0" err="1"/>
              <a:t>pas</a:t>
            </a:r>
            <a:r>
              <a:rPr lang="it-IT" i="1" dirty="0"/>
              <a:t>, il reste </a:t>
            </a:r>
            <a:r>
              <a:rPr lang="it-IT" i="1" dirty="0" err="1"/>
              <a:t>seul</a:t>
            </a:r>
            <a:r>
              <a:rPr lang="it-IT" i="1" dirty="0"/>
              <a:t>. Mais </a:t>
            </a:r>
            <a:r>
              <a:rPr lang="it-IT" i="1" dirty="0" err="1"/>
              <a:t>s’il</a:t>
            </a:r>
            <a:r>
              <a:rPr lang="it-IT" i="1" dirty="0"/>
              <a:t> </a:t>
            </a:r>
            <a:r>
              <a:rPr lang="it-IT" i="1" dirty="0" err="1"/>
              <a:t>meurt</a:t>
            </a:r>
            <a:r>
              <a:rPr lang="it-IT" i="1" dirty="0"/>
              <a:t>, il porte </a:t>
            </a:r>
            <a:r>
              <a:rPr lang="it-IT" i="1" dirty="0" err="1"/>
              <a:t>beaucoup</a:t>
            </a:r>
            <a:r>
              <a:rPr lang="it-IT" i="1" dirty="0"/>
              <a:t> de </a:t>
            </a:r>
            <a:r>
              <a:rPr lang="it-IT" i="1" dirty="0" err="1"/>
              <a:t>fruit</a:t>
            </a:r>
            <a:r>
              <a:rPr lang="it-IT" i="1" dirty="0"/>
              <a:t> " (Jean, 12,24).</a:t>
            </a:r>
            <a:r>
              <a:rPr lang="fr-FR" dirty="0"/>
              <a:t> </a:t>
            </a:r>
            <a:endParaRPr lang="it-IT" dirty="0"/>
          </a:p>
        </p:txBody>
      </p:sp>
      <p:sp>
        <p:nvSpPr>
          <p:cNvPr id="3" name="Titolo 2"/>
          <p:cNvSpPr>
            <a:spLocks noGrp="1"/>
          </p:cNvSpPr>
          <p:nvPr>
            <p:ph type="title"/>
          </p:nvPr>
        </p:nvSpPr>
        <p:spPr/>
        <p:txBody>
          <a:bodyPr>
            <a:normAutofit/>
          </a:bodyPr>
          <a:lstStyle/>
          <a:p>
            <a:r>
              <a:rPr lang="it-IT" dirty="0"/>
              <a:t>Michel KUBLER</a:t>
            </a:r>
            <a:r>
              <a:rPr lang="it-IT" i="1" dirty="0"/>
              <a:t> </a:t>
            </a:r>
            <a:r>
              <a:rPr lang="it-IT" dirty="0"/>
              <a:t>(La Croix, 7-12-99)</a:t>
            </a:r>
          </a:p>
        </p:txBody>
      </p:sp>
    </p:spTree>
    <p:extLst>
      <p:ext uri="{BB962C8B-B14F-4D97-AF65-F5344CB8AC3E}">
        <p14:creationId xmlns:p14="http://schemas.microsoft.com/office/powerpoint/2010/main" val="342087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Vue</a:t>
            </a:r>
            <a:r>
              <a:rPr lang="it-IT" dirty="0"/>
              <a:t> </a:t>
            </a:r>
            <a:r>
              <a:rPr lang="it-IT" dirty="0" err="1"/>
              <a:t>générale</a:t>
            </a:r>
            <a:endParaRPr lang="it-IT" dirty="0"/>
          </a:p>
        </p:txBody>
      </p:sp>
      <p:sp>
        <p:nvSpPr>
          <p:cNvPr id="3" name="Segnaposto testo 2"/>
          <p:cNvSpPr>
            <a:spLocks noGrp="1"/>
          </p:cNvSpPr>
          <p:nvPr>
            <p:ph type="body" idx="1"/>
          </p:nvPr>
        </p:nvSpPr>
        <p:spPr/>
        <p:txBody>
          <a:bodyPr/>
          <a:lstStyle/>
          <a:p>
            <a:r>
              <a:rPr lang="it-IT" b="1" dirty="0" err="1"/>
              <a:t>Visées</a:t>
            </a:r>
            <a:endParaRPr lang="it-IT" b="1" dirty="0"/>
          </a:p>
        </p:txBody>
      </p:sp>
      <p:sp>
        <p:nvSpPr>
          <p:cNvPr id="4" name="Segnaposto contenuto 3"/>
          <p:cNvSpPr>
            <a:spLocks noGrp="1"/>
          </p:cNvSpPr>
          <p:nvPr>
            <p:ph sz="half" idx="2"/>
          </p:nvPr>
        </p:nvSpPr>
        <p:spPr/>
        <p:txBody>
          <a:bodyPr/>
          <a:lstStyle/>
          <a:p>
            <a:r>
              <a:rPr lang="it-IT" dirty="0" err="1"/>
              <a:t>Découvrir</a:t>
            </a:r>
            <a:r>
              <a:rPr lang="it-IT" dirty="0"/>
              <a:t> </a:t>
            </a:r>
            <a:r>
              <a:rPr lang="it-IT" dirty="0" err="1"/>
              <a:t>que</a:t>
            </a:r>
            <a:r>
              <a:rPr lang="it-IT" dirty="0"/>
              <a:t> le </a:t>
            </a:r>
            <a:r>
              <a:rPr lang="it-IT" dirty="0" err="1"/>
              <a:t>chrétien</a:t>
            </a:r>
            <a:r>
              <a:rPr lang="it-IT" dirty="0"/>
              <a:t> est "</a:t>
            </a:r>
            <a:r>
              <a:rPr lang="it-IT" dirty="0" err="1"/>
              <a:t>embarqué</a:t>
            </a:r>
            <a:r>
              <a:rPr lang="it-IT" dirty="0"/>
              <a:t>" </a:t>
            </a:r>
            <a:r>
              <a:rPr lang="it-IT" dirty="0" err="1"/>
              <a:t>avec</a:t>
            </a:r>
            <a:r>
              <a:rPr lang="it-IT" dirty="0"/>
              <a:t>  le Christ </a:t>
            </a:r>
            <a:r>
              <a:rPr lang="it-IT" dirty="0" err="1"/>
              <a:t>dans</a:t>
            </a:r>
            <a:r>
              <a:rPr lang="it-IT" dirty="0"/>
              <a:t> l'</a:t>
            </a:r>
            <a:r>
              <a:rPr lang="it-IT" dirty="0" err="1"/>
              <a:t>aventure</a:t>
            </a:r>
            <a:r>
              <a:rPr lang="it-IT" dirty="0"/>
              <a:t> </a:t>
            </a:r>
            <a:r>
              <a:rPr lang="it-IT" dirty="0" err="1"/>
              <a:t>pascale</a:t>
            </a:r>
            <a:r>
              <a:rPr lang="it-IT" dirty="0"/>
              <a:t>, source de vie.</a:t>
            </a:r>
          </a:p>
          <a:p>
            <a:r>
              <a:rPr lang="it-IT" dirty="0"/>
              <a:t>A sa suite, il se </a:t>
            </a:r>
            <a:r>
              <a:rPr lang="it-IT" dirty="0" err="1"/>
              <a:t>risque</a:t>
            </a:r>
            <a:r>
              <a:rPr lang="it-IT" dirty="0"/>
              <a:t> à </a:t>
            </a:r>
            <a:r>
              <a:rPr lang="it-IT" dirty="0" err="1"/>
              <a:t>être</a:t>
            </a:r>
            <a:r>
              <a:rPr lang="it-IT" dirty="0"/>
              <a:t> </a:t>
            </a:r>
            <a:r>
              <a:rPr lang="it-IT" dirty="0" err="1"/>
              <a:t>envoyé</a:t>
            </a:r>
            <a:r>
              <a:rPr lang="it-IT" dirty="0"/>
              <a:t> </a:t>
            </a:r>
            <a:r>
              <a:rPr lang="it-IT" dirty="0" err="1"/>
              <a:t>vers</a:t>
            </a:r>
            <a:r>
              <a:rPr lang="it-IT" dirty="0"/>
              <a:t> </a:t>
            </a:r>
            <a:r>
              <a:rPr lang="it-IT" dirty="0" err="1"/>
              <a:t>tous</a:t>
            </a:r>
            <a:r>
              <a:rPr lang="it-IT" dirty="0"/>
              <a:t>.  </a:t>
            </a:r>
          </a:p>
        </p:txBody>
      </p:sp>
      <p:sp>
        <p:nvSpPr>
          <p:cNvPr id="5" name="Segnaposto testo 4"/>
          <p:cNvSpPr>
            <a:spLocks noGrp="1"/>
          </p:cNvSpPr>
          <p:nvPr>
            <p:ph type="body" sz="quarter" idx="3"/>
          </p:nvPr>
        </p:nvSpPr>
        <p:spPr/>
        <p:txBody>
          <a:bodyPr>
            <a:normAutofit fontScale="92500"/>
          </a:bodyPr>
          <a:lstStyle/>
          <a:p>
            <a:r>
              <a:rPr lang="it-IT" b="1" dirty="0"/>
              <a:t>Texte </a:t>
            </a:r>
            <a:r>
              <a:rPr lang="it-IT" b="1" dirty="0" err="1"/>
              <a:t>du</a:t>
            </a:r>
            <a:r>
              <a:rPr lang="it-IT" b="1" dirty="0"/>
              <a:t> </a:t>
            </a:r>
            <a:r>
              <a:rPr lang="it-IT" b="1" dirty="0" err="1"/>
              <a:t>Nouveau</a:t>
            </a:r>
            <a:r>
              <a:rPr lang="it-IT" b="1" dirty="0"/>
              <a:t> </a:t>
            </a:r>
            <a:r>
              <a:rPr lang="it-IT" b="1" dirty="0" err="1"/>
              <a:t>Testament</a:t>
            </a:r>
            <a:endParaRPr lang="it-IT" b="1" dirty="0"/>
          </a:p>
        </p:txBody>
      </p:sp>
      <p:sp>
        <p:nvSpPr>
          <p:cNvPr id="6" name="Segnaposto contenuto 5"/>
          <p:cNvSpPr>
            <a:spLocks noGrp="1"/>
          </p:cNvSpPr>
          <p:nvPr>
            <p:ph sz="quarter" idx="4"/>
          </p:nvPr>
        </p:nvSpPr>
        <p:spPr/>
        <p:txBody>
          <a:bodyPr/>
          <a:lstStyle/>
          <a:p>
            <a:r>
              <a:rPr lang="it-IT" dirty="0"/>
              <a:t>Marc 4 , 35-41  : La </a:t>
            </a:r>
            <a:r>
              <a:rPr lang="it-IT" dirty="0" err="1"/>
              <a:t>tempête</a:t>
            </a:r>
            <a:r>
              <a:rPr lang="it-IT" dirty="0"/>
              <a:t> </a:t>
            </a:r>
            <a:r>
              <a:rPr lang="it-IT" dirty="0" err="1"/>
              <a:t>apaisée</a:t>
            </a:r>
            <a:endParaRPr lang="it-IT" dirty="0"/>
          </a:p>
        </p:txBody>
      </p:sp>
      <p:pic>
        <p:nvPicPr>
          <p:cNvPr id="7" name="Immagine 6" descr="Temp8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589" y="4275265"/>
            <a:ext cx="2766175" cy="2310570"/>
          </a:xfrm>
          <a:prstGeom prst="rect">
            <a:avLst/>
          </a:prstGeom>
        </p:spPr>
      </p:pic>
    </p:spTree>
    <p:extLst>
      <p:ext uri="{BB962C8B-B14F-4D97-AF65-F5344CB8AC3E}">
        <p14:creationId xmlns:p14="http://schemas.microsoft.com/office/powerpoint/2010/main" val="279002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1" y="2630931"/>
            <a:ext cx="8229600" cy="3901037"/>
          </a:xfrm>
        </p:spPr>
        <p:txBody>
          <a:bodyPr>
            <a:normAutofit/>
          </a:bodyPr>
          <a:lstStyle/>
          <a:p>
            <a:pPr marL="0" indent="0" algn="just">
              <a:buNone/>
            </a:pPr>
            <a:r>
              <a:rPr lang="it-IT" i="1" dirty="0"/>
              <a:t>Il est d’</a:t>
            </a:r>
            <a:r>
              <a:rPr lang="it-IT" i="1" dirty="0" err="1"/>
              <a:t>autres</a:t>
            </a:r>
            <a:r>
              <a:rPr lang="it-IT" i="1" dirty="0"/>
              <a:t> </a:t>
            </a:r>
            <a:r>
              <a:rPr lang="it-IT" i="1" dirty="0" err="1"/>
              <a:t>formes</a:t>
            </a:r>
            <a:r>
              <a:rPr lang="it-IT" i="1" dirty="0"/>
              <a:t> de </a:t>
            </a:r>
            <a:r>
              <a:rPr lang="it-IT" i="1" dirty="0" err="1"/>
              <a:t>souffrance</a:t>
            </a:r>
            <a:r>
              <a:rPr lang="it-IT" i="1" dirty="0"/>
              <a:t> </a:t>
            </a:r>
            <a:r>
              <a:rPr lang="it-IT" i="1" dirty="0" err="1"/>
              <a:t>auxquelles</a:t>
            </a:r>
            <a:r>
              <a:rPr lang="it-IT" i="1" dirty="0"/>
              <a:t> </a:t>
            </a:r>
            <a:r>
              <a:rPr lang="it-IT" i="1" dirty="0" err="1"/>
              <a:t>les</a:t>
            </a:r>
            <a:r>
              <a:rPr lang="it-IT" i="1" dirty="0"/>
              <a:t> </a:t>
            </a:r>
            <a:r>
              <a:rPr lang="it-IT" i="1" dirty="0" err="1"/>
              <a:t>croyants</a:t>
            </a:r>
            <a:r>
              <a:rPr lang="it-IT" i="1" dirty="0"/>
              <a:t> </a:t>
            </a:r>
            <a:r>
              <a:rPr lang="it-IT" i="1" dirty="0" err="1"/>
              <a:t>peuvent</a:t>
            </a:r>
            <a:r>
              <a:rPr lang="it-IT" i="1" dirty="0"/>
              <a:t>, </a:t>
            </a:r>
            <a:r>
              <a:rPr lang="it-IT" i="1" dirty="0" err="1"/>
              <a:t>aujourd’hui</a:t>
            </a:r>
            <a:r>
              <a:rPr lang="it-IT" i="1" dirty="0"/>
              <a:t> </a:t>
            </a:r>
            <a:r>
              <a:rPr lang="it-IT" i="1" dirty="0" err="1"/>
              <a:t>encore</a:t>
            </a:r>
            <a:r>
              <a:rPr lang="it-IT" i="1" dirty="0"/>
              <a:t> et </a:t>
            </a:r>
            <a:r>
              <a:rPr lang="it-IT" i="1" dirty="0" err="1"/>
              <a:t>sous</a:t>
            </a:r>
            <a:r>
              <a:rPr lang="it-IT" i="1" dirty="0"/>
              <a:t> nos </a:t>
            </a:r>
            <a:r>
              <a:rPr lang="it-IT" i="1" dirty="0" err="1"/>
              <a:t>propres</a:t>
            </a:r>
            <a:r>
              <a:rPr lang="it-IT" i="1" dirty="0"/>
              <a:t> </a:t>
            </a:r>
            <a:r>
              <a:rPr lang="it-IT" i="1" dirty="0" err="1"/>
              <a:t>latitudes</a:t>
            </a:r>
            <a:r>
              <a:rPr lang="it-IT" i="1" dirty="0"/>
              <a:t>, se </a:t>
            </a:r>
            <a:r>
              <a:rPr lang="it-IT" i="1" dirty="0" err="1"/>
              <a:t>trouver</a:t>
            </a:r>
            <a:r>
              <a:rPr lang="it-IT" i="1" dirty="0"/>
              <a:t> </a:t>
            </a:r>
            <a:r>
              <a:rPr lang="it-IT" i="1" dirty="0" err="1"/>
              <a:t>confrontés</a:t>
            </a:r>
            <a:r>
              <a:rPr lang="it-IT" i="1" dirty="0"/>
              <a:t> : </a:t>
            </a:r>
            <a:r>
              <a:rPr lang="it-IT" i="1" dirty="0" err="1"/>
              <a:t>elles</a:t>
            </a:r>
            <a:r>
              <a:rPr lang="it-IT" i="1" dirty="0"/>
              <a:t> se </a:t>
            </a:r>
            <a:r>
              <a:rPr lang="it-IT" i="1" dirty="0" err="1"/>
              <a:t>nomment</a:t>
            </a:r>
            <a:r>
              <a:rPr lang="it-IT" i="1" dirty="0"/>
              <a:t> </a:t>
            </a:r>
            <a:r>
              <a:rPr lang="it-IT" i="1" dirty="0" err="1"/>
              <a:t>mépris</a:t>
            </a:r>
            <a:r>
              <a:rPr lang="it-IT" i="1" dirty="0"/>
              <a:t>, </a:t>
            </a:r>
            <a:r>
              <a:rPr lang="it-IT" i="1" dirty="0" err="1"/>
              <a:t>isolement</a:t>
            </a:r>
            <a:r>
              <a:rPr lang="it-IT" i="1" dirty="0"/>
              <a:t>, </a:t>
            </a:r>
            <a:r>
              <a:rPr lang="it-IT" i="1" dirty="0" err="1"/>
              <a:t>indifférence</a:t>
            </a:r>
            <a:r>
              <a:rPr lang="it-IT" i="1" dirty="0"/>
              <a:t>... Et ce ne </a:t>
            </a:r>
            <a:r>
              <a:rPr lang="it-IT" i="1" dirty="0" err="1"/>
              <a:t>sont</a:t>
            </a:r>
            <a:r>
              <a:rPr lang="it-IT" i="1" dirty="0"/>
              <a:t> </a:t>
            </a:r>
            <a:r>
              <a:rPr lang="it-IT" i="1" dirty="0" err="1"/>
              <a:t>pas</a:t>
            </a:r>
            <a:r>
              <a:rPr lang="it-IT" i="1" dirty="0"/>
              <a:t> </a:t>
            </a:r>
            <a:r>
              <a:rPr lang="it-IT" i="1" dirty="0" err="1"/>
              <a:t>forcément</a:t>
            </a:r>
            <a:r>
              <a:rPr lang="it-IT" i="1" dirty="0"/>
              <a:t>, pour </a:t>
            </a:r>
            <a:r>
              <a:rPr lang="it-IT" i="1" dirty="0" err="1"/>
              <a:t>les</a:t>
            </a:r>
            <a:r>
              <a:rPr lang="it-IT" i="1" dirty="0"/>
              <a:t> </a:t>
            </a:r>
            <a:r>
              <a:rPr lang="it-IT" i="1" dirty="0" err="1"/>
              <a:t>jeunes</a:t>
            </a:r>
            <a:r>
              <a:rPr lang="it-IT" i="1" dirty="0"/>
              <a:t> </a:t>
            </a:r>
            <a:r>
              <a:rPr lang="it-IT" i="1" dirty="0" err="1"/>
              <a:t>croyants</a:t>
            </a:r>
            <a:r>
              <a:rPr lang="it-IT" i="1" dirty="0"/>
              <a:t> </a:t>
            </a:r>
            <a:r>
              <a:rPr lang="it-IT" i="1" dirty="0" err="1"/>
              <a:t>notamment</a:t>
            </a:r>
            <a:r>
              <a:rPr lang="it-IT" i="1" dirty="0"/>
              <a:t>, </a:t>
            </a:r>
            <a:r>
              <a:rPr lang="it-IT" i="1" dirty="0" err="1"/>
              <a:t>les</a:t>
            </a:r>
            <a:r>
              <a:rPr lang="it-IT" i="1" dirty="0"/>
              <a:t> </a:t>
            </a:r>
            <a:r>
              <a:rPr lang="it-IT" i="1" dirty="0" err="1"/>
              <a:t>difficultés</a:t>
            </a:r>
            <a:r>
              <a:rPr lang="it-IT" i="1" dirty="0"/>
              <a:t> </a:t>
            </a:r>
            <a:r>
              <a:rPr lang="it-IT" i="1" dirty="0" err="1"/>
              <a:t>les</a:t>
            </a:r>
            <a:r>
              <a:rPr lang="it-IT" i="1" dirty="0"/>
              <a:t> plus </a:t>
            </a:r>
            <a:r>
              <a:rPr lang="it-IT" i="1" dirty="0" err="1"/>
              <a:t>aisées</a:t>
            </a:r>
            <a:r>
              <a:rPr lang="it-IT" i="1" dirty="0"/>
              <a:t> à </a:t>
            </a:r>
            <a:r>
              <a:rPr lang="it-IT" i="1" dirty="0" err="1"/>
              <a:t>surmonter</a:t>
            </a:r>
            <a:r>
              <a:rPr lang="it-IT" i="1" dirty="0"/>
              <a:t>. Il </a:t>
            </a:r>
            <a:r>
              <a:rPr lang="it-IT" i="1" dirty="0" err="1"/>
              <a:t>faut</a:t>
            </a:r>
            <a:r>
              <a:rPr lang="it-IT" i="1" dirty="0"/>
              <a:t> </a:t>
            </a:r>
            <a:r>
              <a:rPr lang="it-IT" i="1" dirty="0" err="1"/>
              <a:t>bien</a:t>
            </a:r>
            <a:r>
              <a:rPr lang="it-IT" i="1" dirty="0"/>
              <a:t> </a:t>
            </a:r>
            <a:r>
              <a:rPr lang="it-IT" i="1" dirty="0" err="1"/>
              <a:t>sûr</a:t>
            </a:r>
            <a:r>
              <a:rPr lang="it-IT" i="1" dirty="0"/>
              <a:t> </a:t>
            </a:r>
            <a:r>
              <a:rPr lang="it-IT" i="1" dirty="0" err="1"/>
              <a:t>dénoncer</a:t>
            </a:r>
            <a:r>
              <a:rPr lang="it-IT" i="1" dirty="0"/>
              <a:t> </a:t>
            </a:r>
            <a:r>
              <a:rPr lang="it-IT" i="1" dirty="0" err="1"/>
              <a:t>les</a:t>
            </a:r>
            <a:r>
              <a:rPr lang="it-IT" i="1" dirty="0"/>
              <a:t> </a:t>
            </a:r>
            <a:r>
              <a:rPr lang="it-IT" i="1" dirty="0" err="1"/>
              <a:t>régimes</a:t>
            </a:r>
            <a:r>
              <a:rPr lang="it-IT" i="1" dirty="0"/>
              <a:t> et </a:t>
            </a:r>
            <a:r>
              <a:rPr lang="it-IT" i="1" dirty="0" err="1"/>
              <a:t>les</a:t>
            </a:r>
            <a:r>
              <a:rPr lang="it-IT" i="1" dirty="0"/>
              <a:t> </a:t>
            </a:r>
            <a:r>
              <a:rPr lang="it-IT" i="1" dirty="0" err="1"/>
              <a:t>idéologies</a:t>
            </a:r>
            <a:r>
              <a:rPr lang="it-IT" i="1" dirty="0"/>
              <a:t>, </a:t>
            </a:r>
            <a:r>
              <a:rPr lang="it-IT" i="1" dirty="0" err="1"/>
              <a:t>les</a:t>
            </a:r>
            <a:r>
              <a:rPr lang="it-IT" i="1" dirty="0"/>
              <a:t> </a:t>
            </a:r>
            <a:r>
              <a:rPr lang="it-IT" i="1" dirty="0" err="1"/>
              <a:t>paroles</a:t>
            </a:r>
            <a:r>
              <a:rPr lang="it-IT" i="1" dirty="0"/>
              <a:t> et </a:t>
            </a:r>
            <a:r>
              <a:rPr lang="it-IT" i="1" dirty="0" err="1"/>
              <a:t>les</a:t>
            </a:r>
            <a:r>
              <a:rPr lang="it-IT" i="1" dirty="0"/>
              <a:t> </a:t>
            </a:r>
            <a:r>
              <a:rPr lang="it-IT" i="1" dirty="0" err="1"/>
              <a:t>comportements</a:t>
            </a:r>
            <a:r>
              <a:rPr lang="it-IT" i="1" dirty="0"/>
              <a:t> qui </a:t>
            </a:r>
            <a:r>
              <a:rPr lang="it-IT" i="1" dirty="0" err="1"/>
              <a:t>refusent</a:t>
            </a:r>
            <a:r>
              <a:rPr lang="it-IT" i="1" dirty="0"/>
              <a:t> </a:t>
            </a:r>
            <a:r>
              <a:rPr lang="it-IT" i="1" dirty="0" err="1"/>
              <a:t>ou</a:t>
            </a:r>
            <a:r>
              <a:rPr lang="it-IT" i="1" dirty="0"/>
              <a:t> </a:t>
            </a:r>
            <a:r>
              <a:rPr lang="it-IT" i="1" dirty="0" err="1"/>
              <a:t>dénigrent</a:t>
            </a:r>
            <a:r>
              <a:rPr lang="it-IT" i="1" dirty="0"/>
              <a:t> la </a:t>
            </a:r>
            <a:r>
              <a:rPr lang="it-IT" i="1" dirty="0" err="1"/>
              <a:t>liberté</a:t>
            </a:r>
            <a:r>
              <a:rPr lang="it-IT" i="1" dirty="0"/>
              <a:t> </a:t>
            </a:r>
            <a:r>
              <a:rPr lang="it-IT" i="1" dirty="0" err="1"/>
              <a:t>religieuse</a:t>
            </a:r>
            <a:r>
              <a:rPr lang="it-IT" i="1" dirty="0"/>
              <a:t>. Mais en </a:t>
            </a:r>
            <a:r>
              <a:rPr lang="it-IT" i="1" dirty="0" err="1"/>
              <a:t>même</a:t>
            </a:r>
            <a:r>
              <a:rPr lang="it-IT" i="1" dirty="0"/>
              <a:t> </a:t>
            </a:r>
            <a:r>
              <a:rPr lang="it-IT" i="1" dirty="0" err="1"/>
              <a:t>temps</a:t>
            </a:r>
            <a:r>
              <a:rPr lang="it-IT" i="1" dirty="0"/>
              <a:t>, </a:t>
            </a:r>
            <a:r>
              <a:rPr lang="it-IT" i="1" dirty="0" err="1"/>
              <a:t>les</a:t>
            </a:r>
            <a:r>
              <a:rPr lang="it-IT" i="1" dirty="0"/>
              <a:t> </a:t>
            </a:r>
            <a:r>
              <a:rPr lang="it-IT" i="1" dirty="0" err="1"/>
              <a:t>chrétiens</a:t>
            </a:r>
            <a:r>
              <a:rPr lang="it-IT" i="1" dirty="0"/>
              <a:t> n’</a:t>
            </a:r>
            <a:r>
              <a:rPr lang="it-IT" i="1" dirty="0" err="1"/>
              <a:t>oublieront</a:t>
            </a:r>
            <a:r>
              <a:rPr lang="it-IT" i="1" dirty="0"/>
              <a:t> </a:t>
            </a:r>
            <a:r>
              <a:rPr lang="it-IT" i="1" dirty="0" err="1"/>
              <a:t>jamais</a:t>
            </a:r>
            <a:r>
              <a:rPr lang="it-IT" i="1" dirty="0"/>
              <a:t> le </a:t>
            </a:r>
            <a:r>
              <a:rPr lang="it-IT" i="1" dirty="0" err="1"/>
              <a:t>cœur</a:t>
            </a:r>
            <a:r>
              <a:rPr lang="it-IT" i="1" dirty="0"/>
              <a:t> </a:t>
            </a:r>
            <a:r>
              <a:rPr lang="it-IT" i="1" dirty="0" err="1"/>
              <a:t>même</a:t>
            </a:r>
            <a:r>
              <a:rPr lang="it-IT" i="1" dirty="0"/>
              <a:t> de </a:t>
            </a:r>
            <a:r>
              <a:rPr lang="it-IT" i="1" dirty="0" err="1"/>
              <a:t>leur</a:t>
            </a:r>
            <a:r>
              <a:rPr lang="it-IT" i="1" dirty="0"/>
              <a:t> </a:t>
            </a:r>
            <a:r>
              <a:rPr lang="it-IT" i="1" dirty="0" err="1"/>
              <a:t>foi</a:t>
            </a:r>
            <a:r>
              <a:rPr lang="it-IT" i="1" dirty="0"/>
              <a:t> : c’est en ne </a:t>
            </a:r>
            <a:r>
              <a:rPr lang="it-IT" i="1" dirty="0" err="1"/>
              <a:t>refusant</a:t>
            </a:r>
            <a:r>
              <a:rPr lang="it-IT" i="1" dirty="0"/>
              <a:t> </a:t>
            </a:r>
            <a:r>
              <a:rPr lang="it-IT" i="1" dirty="0" err="1"/>
              <a:t>pas</a:t>
            </a:r>
            <a:r>
              <a:rPr lang="it-IT" i="1" dirty="0"/>
              <a:t> la </a:t>
            </a:r>
            <a:r>
              <a:rPr lang="it-IT" i="1" dirty="0" err="1"/>
              <a:t>mort</a:t>
            </a:r>
            <a:r>
              <a:rPr lang="it-IT" i="1" dirty="0"/>
              <a:t> </a:t>
            </a:r>
            <a:r>
              <a:rPr lang="it-IT" i="1" dirty="0" err="1"/>
              <a:t>que</a:t>
            </a:r>
            <a:r>
              <a:rPr lang="it-IT" i="1" dirty="0"/>
              <a:t> </a:t>
            </a:r>
            <a:r>
              <a:rPr lang="it-IT" i="1" dirty="0" err="1"/>
              <a:t>Jésus</a:t>
            </a:r>
            <a:r>
              <a:rPr lang="it-IT" i="1" dirty="0"/>
              <a:t>, pour </a:t>
            </a:r>
            <a:r>
              <a:rPr lang="it-IT" i="1" dirty="0" err="1"/>
              <a:t>notre</a:t>
            </a:r>
            <a:r>
              <a:rPr lang="it-IT" i="1" dirty="0"/>
              <a:t> </a:t>
            </a:r>
            <a:r>
              <a:rPr lang="it-IT" i="1" dirty="0" err="1"/>
              <a:t>salut</a:t>
            </a:r>
            <a:r>
              <a:rPr lang="it-IT" i="1" dirty="0"/>
              <a:t>, l’a </a:t>
            </a:r>
            <a:r>
              <a:rPr lang="it-IT" i="1" dirty="0" err="1"/>
              <a:t>vaincue</a:t>
            </a:r>
            <a:r>
              <a:rPr lang="it-IT" i="1" dirty="0"/>
              <a:t>. "</a:t>
            </a:r>
            <a:r>
              <a:rPr lang="fr-FR" dirty="0"/>
              <a:t> </a:t>
            </a:r>
            <a:endParaRPr lang="it-IT" dirty="0"/>
          </a:p>
        </p:txBody>
      </p:sp>
      <p:sp>
        <p:nvSpPr>
          <p:cNvPr id="3" name="Titolo 2"/>
          <p:cNvSpPr>
            <a:spLocks noGrp="1"/>
          </p:cNvSpPr>
          <p:nvPr>
            <p:ph type="title"/>
          </p:nvPr>
        </p:nvSpPr>
        <p:spPr/>
        <p:txBody>
          <a:bodyPr>
            <a:normAutofit/>
          </a:bodyPr>
          <a:lstStyle/>
          <a:p>
            <a:r>
              <a:rPr lang="it-IT" dirty="0"/>
              <a:t>Michel KUBLER</a:t>
            </a:r>
            <a:r>
              <a:rPr lang="it-IT" i="1" dirty="0"/>
              <a:t> </a:t>
            </a:r>
            <a:r>
              <a:rPr lang="it-IT" dirty="0"/>
              <a:t>(La Croix, 7-12-99)</a:t>
            </a:r>
          </a:p>
        </p:txBody>
      </p:sp>
    </p:spTree>
    <p:extLst>
      <p:ext uri="{BB962C8B-B14F-4D97-AF65-F5344CB8AC3E}">
        <p14:creationId xmlns:p14="http://schemas.microsoft.com/office/powerpoint/2010/main" val="356427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Jonas est </a:t>
            </a:r>
            <a:r>
              <a:rPr lang="it-IT" dirty="0" err="1"/>
              <a:t>celui</a:t>
            </a:r>
            <a:r>
              <a:rPr lang="it-IT" dirty="0"/>
              <a:t> qui </a:t>
            </a:r>
            <a:r>
              <a:rPr lang="it-IT" dirty="0" err="1"/>
              <a:t>veut</a:t>
            </a:r>
            <a:r>
              <a:rPr lang="it-IT" dirty="0"/>
              <a:t> </a:t>
            </a:r>
            <a:r>
              <a:rPr lang="it-IT" dirty="0" err="1"/>
              <a:t>garder</a:t>
            </a:r>
            <a:r>
              <a:rPr lang="it-IT" dirty="0"/>
              <a:t> son </a:t>
            </a:r>
            <a:r>
              <a:rPr lang="it-IT" dirty="0" err="1"/>
              <a:t>Dieu</a:t>
            </a:r>
            <a:endParaRPr lang="it-IT" dirty="0"/>
          </a:p>
        </p:txBody>
      </p:sp>
      <p:sp>
        <p:nvSpPr>
          <p:cNvPr id="3" name="Segnaposto contenuto 2"/>
          <p:cNvSpPr>
            <a:spLocks noGrp="1"/>
          </p:cNvSpPr>
          <p:nvPr>
            <p:ph sz="quarter" idx="13"/>
          </p:nvPr>
        </p:nvSpPr>
        <p:spPr/>
        <p:txBody>
          <a:bodyPr>
            <a:normAutofit fontScale="85000" lnSpcReduction="20000"/>
          </a:bodyPr>
          <a:lstStyle/>
          <a:p>
            <a:r>
              <a:rPr lang="it-IT" dirty="0"/>
              <a:t>Jonas a </a:t>
            </a:r>
            <a:r>
              <a:rPr lang="it-IT" dirty="0" err="1"/>
              <a:t>beaucoup</a:t>
            </a:r>
            <a:r>
              <a:rPr lang="it-IT" dirty="0"/>
              <a:t> de mal à </a:t>
            </a:r>
            <a:r>
              <a:rPr lang="it-IT" dirty="0" err="1"/>
              <a:t>accepter</a:t>
            </a:r>
            <a:r>
              <a:rPr lang="it-IT" dirty="0"/>
              <a:t> </a:t>
            </a:r>
            <a:r>
              <a:rPr lang="it-IT" dirty="0" err="1"/>
              <a:t>que</a:t>
            </a:r>
            <a:r>
              <a:rPr lang="it-IT" dirty="0"/>
              <a:t> la parole de </a:t>
            </a:r>
            <a:r>
              <a:rPr lang="it-IT" dirty="0" err="1"/>
              <a:t>Dieu</a:t>
            </a:r>
            <a:r>
              <a:rPr lang="it-IT" dirty="0"/>
              <a:t> </a:t>
            </a:r>
            <a:r>
              <a:rPr lang="it-IT" dirty="0" err="1"/>
              <a:t>soit</a:t>
            </a:r>
            <a:r>
              <a:rPr lang="it-IT" dirty="0"/>
              <a:t> </a:t>
            </a:r>
            <a:r>
              <a:rPr lang="it-IT" dirty="0" err="1"/>
              <a:t>annoncée</a:t>
            </a:r>
            <a:r>
              <a:rPr lang="it-IT" dirty="0"/>
              <a:t> à d’</a:t>
            </a:r>
            <a:r>
              <a:rPr lang="it-IT" dirty="0" err="1"/>
              <a:t>autres</a:t>
            </a:r>
            <a:r>
              <a:rPr lang="it-IT" dirty="0"/>
              <a:t>. </a:t>
            </a:r>
          </a:p>
          <a:p>
            <a:r>
              <a:rPr lang="it-IT" dirty="0"/>
              <a:t>Il est </a:t>
            </a:r>
            <a:r>
              <a:rPr lang="it-IT" dirty="0" err="1"/>
              <a:t>jaloux</a:t>
            </a:r>
            <a:r>
              <a:rPr lang="it-IT" dirty="0"/>
              <a:t> de l’</a:t>
            </a:r>
            <a:r>
              <a:rPr lang="it-IT" dirty="0" err="1"/>
              <a:t>amour</a:t>
            </a:r>
            <a:r>
              <a:rPr lang="it-IT" dirty="0"/>
              <a:t> de </a:t>
            </a:r>
            <a:r>
              <a:rPr lang="it-IT" dirty="0" err="1"/>
              <a:t>Dieu</a:t>
            </a:r>
            <a:r>
              <a:rPr lang="it-IT" dirty="0"/>
              <a:t> pour </a:t>
            </a:r>
            <a:r>
              <a:rPr lang="it-IT" dirty="0" err="1"/>
              <a:t>chacune</a:t>
            </a:r>
            <a:r>
              <a:rPr lang="it-IT" dirty="0"/>
              <a:t> de </a:t>
            </a:r>
            <a:r>
              <a:rPr lang="it-IT" dirty="0" err="1"/>
              <a:t>ses</a:t>
            </a:r>
            <a:r>
              <a:rPr lang="it-IT" dirty="0"/>
              <a:t> </a:t>
            </a:r>
            <a:r>
              <a:rPr lang="it-IT" dirty="0" err="1"/>
              <a:t>créatures</a:t>
            </a:r>
            <a:r>
              <a:rPr lang="it-IT" dirty="0"/>
              <a:t>. </a:t>
            </a:r>
          </a:p>
          <a:p>
            <a:r>
              <a:rPr lang="it-IT" dirty="0"/>
              <a:t>Ce texte est une </a:t>
            </a:r>
            <a:r>
              <a:rPr lang="it-IT" dirty="0" err="1"/>
              <a:t>critique</a:t>
            </a:r>
            <a:r>
              <a:rPr lang="it-IT" dirty="0"/>
              <a:t> </a:t>
            </a:r>
            <a:r>
              <a:rPr lang="it-IT" dirty="0" err="1"/>
              <a:t>ironique</a:t>
            </a:r>
            <a:r>
              <a:rPr lang="it-IT" dirty="0"/>
              <a:t> de </a:t>
            </a:r>
            <a:r>
              <a:rPr lang="it-IT" dirty="0" err="1"/>
              <a:t>ceux</a:t>
            </a:r>
            <a:r>
              <a:rPr lang="it-IT" dirty="0"/>
              <a:t> qui </a:t>
            </a:r>
            <a:r>
              <a:rPr lang="it-IT" dirty="0" err="1"/>
              <a:t>veulent</a:t>
            </a:r>
            <a:r>
              <a:rPr lang="it-IT" dirty="0"/>
              <a:t> </a:t>
            </a:r>
            <a:r>
              <a:rPr lang="it-IT" dirty="0" err="1"/>
              <a:t>garder</a:t>
            </a:r>
            <a:r>
              <a:rPr lang="it-IT" dirty="0"/>
              <a:t> </a:t>
            </a:r>
            <a:r>
              <a:rPr lang="it-IT" dirty="0" err="1"/>
              <a:t>Dieu</a:t>
            </a:r>
            <a:r>
              <a:rPr lang="it-IT" dirty="0"/>
              <a:t> pour </a:t>
            </a:r>
            <a:r>
              <a:rPr lang="it-IT" dirty="0" err="1"/>
              <a:t>eux</a:t>
            </a:r>
            <a:r>
              <a:rPr lang="it-IT" dirty="0"/>
              <a:t> et </a:t>
            </a:r>
            <a:r>
              <a:rPr lang="it-IT" dirty="0" err="1"/>
              <a:t>refusent</a:t>
            </a:r>
            <a:r>
              <a:rPr lang="it-IT" dirty="0"/>
              <a:t> la </a:t>
            </a:r>
            <a:r>
              <a:rPr lang="it-IT" dirty="0" err="1"/>
              <a:t>mission</a:t>
            </a:r>
            <a:r>
              <a:rPr lang="it-IT" dirty="0"/>
              <a:t> d’</a:t>
            </a:r>
            <a:r>
              <a:rPr lang="it-IT" dirty="0" err="1"/>
              <a:t>annoncer</a:t>
            </a:r>
            <a:r>
              <a:rPr lang="it-IT" dirty="0"/>
              <a:t> </a:t>
            </a:r>
            <a:r>
              <a:rPr lang="it-IT" dirty="0" err="1"/>
              <a:t>au</a:t>
            </a:r>
            <a:r>
              <a:rPr lang="it-IT" dirty="0"/>
              <a:t> monde </a:t>
            </a:r>
            <a:r>
              <a:rPr lang="it-IT" dirty="0" err="1"/>
              <a:t>entier</a:t>
            </a:r>
            <a:r>
              <a:rPr lang="it-IT" dirty="0"/>
              <a:t> </a:t>
            </a:r>
            <a:r>
              <a:rPr lang="it-IT" dirty="0" err="1"/>
              <a:t>qu’il</a:t>
            </a:r>
            <a:r>
              <a:rPr lang="it-IT" dirty="0"/>
              <a:t> est le </a:t>
            </a:r>
            <a:r>
              <a:rPr lang="it-IT" dirty="0" err="1"/>
              <a:t>Dieu</a:t>
            </a:r>
            <a:r>
              <a:rPr lang="it-IT" dirty="0"/>
              <a:t> de la </a:t>
            </a:r>
            <a:r>
              <a:rPr lang="it-IT" dirty="0" err="1"/>
              <a:t>création</a:t>
            </a:r>
            <a:r>
              <a:rPr lang="it-IT" dirty="0"/>
              <a:t>, </a:t>
            </a:r>
            <a:r>
              <a:rPr lang="it-IT" dirty="0" err="1"/>
              <a:t>celui</a:t>
            </a:r>
            <a:r>
              <a:rPr lang="it-IT" dirty="0"/>
              <a:t> qui </a:t>
            </a:r>
            <a:r>
              <a:rPr lang="it-IT" dirty="0" err="1"/>
              <a:t>veut</a:t>
            </a:r>
            <a:r>
              <a:rPr lang="it-IT" dirty="0"/>
              <a:t> le </a:t>
            </a:r>
            <a:r>
              <a:rPr lang="it-IT" dirty="0" err="1"/>
              <a:t>bonheur</a:t>
            </a:r>
            <a:r>
              <a:rPr lang="it-IT" dirty="0"/>
              <a:t> de tout </a:t>
            </a:r>
            <a:r>
              <a:rPr lang="it-IT" dirty="0" err="1"/>
              <a:t>être</a:t>
            </a:r>
            <a:r>
              <a:rPr lang="it-IT" dirty="0"/>
              <a:t> </a:t>
            </a:r>
            <a:r>
              <a:rPr lang="it-IT" dirty="0" err="1"/>
              <a:t>humain</a:t>
            </a:r>
            <a:r>
              <a:rPr lang="it-IT" dirty="0"/>
              <a:t>.</a:t>
            </a:r>
            <a:r>
              <a:rPr lang="fr-FR" dirty="0"/>
              <a:t> </a:t>
            </a:r>
            <a:endParaRPr lang="it-IT" dirty="0"/>
          </a:p>
        </p:txBody>
      </p:sp>
      <p:pic>
        <p:nvPicPr>
          <p:cNvPr id="5" name="Segnaposto contenuto 4" descr="jonas_77.jpg"/>
          <p:cNvPicPr>
            <a:picLocks noGrp="1" noChangeAspect="1"/>
          </p:cNvPicPr>
          <p:nvPr>
            <p:ph sz="quarter" idx="14"/>
          </p:nvPr>
        </p:nvPicPr>
        <p:blipFill>
          <a:blip r:embed="rId2">
            <a:extLst>
              <a:ext uri="{28A0092B-C50C-407E-A947-70E740481C1C}">
                <a14:useLocalDpi xmlns:a14="http://schemas.microsoft.com/office/drawing/2010/main" val="0"/>
              </a:ext>
            </a:extLst>
          </a:blip>
          <a:srcRect t="-6370" b="-6370"/>
          <a:stretch>
            <a:fillRect/>
          </a:stretch>
        </p:blipFill>
        <p:spPr/>
      </p:pic>
    </p:spTree>
    <p:extLst>
      <p:ext uri="{BB962C8B-B14F-4D97-AF65-F5344CB8AC3E}">
        <p14:creationId xmlns:p14="http://schemas.microsoft.com/office/powerpoint/2010/main" val="367283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a:t>
            </a:r>
            <a:r>
              <a:rPr lang="it-IT" dirty="0" err="1"/>
              <a:t>violence</a:t>
            </a:r>
            <a:r>
              <a:rPr lang="it-IT" dirty="0"/>
              <a:t> de </a:t>
            </a:r>
            <a:r>
              <a:rPr lang="it-IT" dirty="0" err="1"/>
              <a:t>Dieu</a:t>
            </a:r>
            <a:r>
              <a:rPr lang="it-IT" dirty="0"/>
              <a:t> </a:t>
            </a:r>
            <a:r>
              <a:rPr lang="it-IT" dirty="0" err="1"/>
              <a:t>dans</a:t>
            </a:r>
            <a:r>
              <a:rPr lang="it-IT" dirty="0"/>
              <a:t> la </a:t>
            </a:r>
            <a:r>
              <a:rPr lang="it-IT" dirty="0" err="1"/>
              <a:t>Bible</a:t>
            </a:r>
            <a:endParaRPr lang="it-IT" dirty="0"/>
          </a:p>
        </p:txBody>
      </p:sp>
      <p:sp>
        <p:nvSpPr>
          <p:cNvPr id="3" name="Segnaposto contenuto 2"/>
          <p:cNvSpPr>
            <a:spLocks noGrp="1"/>
          </p:cNvSpPr>
          <p:nvPr>
            <p:ph sz="quarter" idx="13"/>
          </p:nvPr>
        </p:nvSpPr>
        <p:spPr>
          <a:xfrm>
            <a:off x="340189" y="1995879"/>
            <a:ext cx="4158658" cy="4604131"/>
          </a:xfrm>
        </p:spPr>
        <p:txBody>
          <a:bodyPr>
            <a:normAutofit fontScale="77500" lnSpcReduction="20000"/>
          </a:bodyPr>
          <a:lstStyle/>
          <a:p>
            <a:r>
              <a:rPr lang="it-IT" dirty="0" err="1"/>
              <a:t>Que</a:t>
            </a:r>
            <a:r>
              <a:rPr lang="it-IT" dirty="0"/>
              <a:t> </a:t>
            </a:r>
            <a:r>
              <a:rPr lang="it-IT" dirty="0" err="1"/>
              <a:t>penser</a:t>
            </a:r>
            <a:r>
              <a:rPr lang="it-IT" dirty="0"/>
              <a:t> de ce </a:t>
            </a:r>
            <a:r>
              <a:rPr lang="it-IT" dirty="0" err="1"/>
              <a:t>Dieu</a:t>
            </a:r>
            <a:r>
              <a:rPr lang="it-IT" dirty="0"/>
              <a:t> qui </a:t>
            </a:r>
            <a:r>
              <a:rPr lang="it-IT" dirty="0" err="1"/>
              <a:t>poursuit</a:t>
            </a:r>
            <a:r>
              <a:rPr lang="it-IT" dirty="0"/>
              <a:t> Jonas pour </a:t>
            </a:r>
            <a:r>
              <a:rPr lang="it-IT" dirty="0" err="1"/>
              <a:t>qu'il</a:t>
            </a:r>
            <a:r>
              <a:rPr lang="it-IT" dirty="0"/>
              <a:t> se mette </a:t>
            </a:r>
            <a:r>
              <a:rPr lang="it-IT" dirty="0" err="1"/>
              <a:t>au</a:t>
            </a:r>
            <a:r>
              <a:rPr lang="it-IT" dirty="0"/>
              <a:t> service de sa Parole ? </a:t>
            </a:r>
          </a:p>
          <a:p>
            <a:r>
              <a:rPr lang="it-IT" dirty="0" err="1"/>
              <a:t>Dieu</a:t>
            </a:r>
            <a:r>
              <a:rPr lang="it-IT" dirty="0"/>
              <a:t> </a:t>
            </a:r>
            <a:r>
              <a:rPr lang="it-IT" dirty="0" err="1"/>
              <a:t>veut</a:t>
            </a:r>
            <a:r>
              <a:rPr lang="it-IT" dirty="0"/>
              <a:t>-il </a:t>
            </a:r>
            <a:r>
              <a:rPr lang="it-IT" dirty="0" err="1"/>
              <a:t>détruire</a:t>
            </a:r>
            <a:r>
              <a:rPr lang="it-IT" dirty="0"/>
              <a:t> </a:t>
            </a:r>
            <a:r>
              <a:rPr lang="it-IT" dirty="0" err="1"/>
              <a:t>Ninive</a:t>
            </a:r>
            <a:r>
              <a:rPr lang="it-IT" dirty="0"/>
              <a:t> à cause de sa </a:t>
            </a:r>
            <a:r>
              <a:rPr lang="it-IT" dirty="0" err="1"/>
              <a:t>méchanceté</a:t>
            </a:r>
            <a:r>
              <a:rPr lang="it-IT" dirty="0"/>
              <a:t> ? </a:t>
            </a:r>
          </a:p>
          <a:p>
            <a:r>
              <a:rPr lang="it-IT" dirty="0"/>
              <a:t>N'est-ce </a:t>
            </a:r>
            <a:r>
              <a:rPr lang="it-IT" dirty="0" err="1"/>
              <a:t>pas</a:t>
            </a:r>
            <a:r>
              <a:rPr lang="it-IT" dirty="0"/>
              <a:t> </a:t>
            </a:r>
            <a:r>
              <a:rPr lang="it-IT" dirty="0" err="1"/>
              <a:t>plutôt</a:t>
            </a:r>
            <a:r>
              <a:rPr lang="it-IT" dirty="0"/>
              <a:t> à Jonas (à </a:t>
            </a:r>
            <a:r>
              <a:rPr lang="it-IT" dirty="0" err="1"/>
              <a:t>nous</a:t>
            </a:r>
            <a:r>
              <a:rPr lang="it-IT" dirty="0"/>
              <a:t> ?) </a:t>
            </a:r>
            <a:r>
              <a:rPr lang="it-IT" dirty="0" err="1"/>
              <a:t>que</a:t>
            </a:r>
            <a:r>
              <a:rPr lang="it-IT" dirty="0"/>
              <a:t> </a:t>
            </a:r>
            <a:r>
              <a:rPr lang="it-IT" dirty="0" err="1"/>
              <a:t>conviendrait</a:t>
            </a:r>
            <a:r>
              <a:rPr lang="it-IT" dirty="0"/>
              <a:t> </a:t>
            </a:r>
            <a:r>
              <a:rPr lang="it-IT" dirty="0" err="1"/>
              <a:t>bien</a:t>
            </a:r>
            <a:r>
              <a:rPr lang="it-IT" dirty="0"/>
              <a:t> </a:t>
            </a:r>
            <a:r>
              <a:rPr lang="it-IT" dirty="0" err="1"/>
              <a:t>cette</a:t>
            </a:r>
            <a:r>
              <a:rPr lang="it-IT" dirty="0"/>
              <a:t> image d'un </a:t>
            </a:r>
            <a:r>
              <a:rPr lang="it-IT" dirty="0" err="1"/>
              <a:t>Dieu</a:t>
            </a:r>
            <a:r>
              <a:rPr lang="it-IT" dirty="0"/>
              <a:t> qui </a:t>
            </a:r>
            <a:r>
              <a:rPr lang="it-IT" dirty="0" err="1"/>
              <a:t>punit</a:t>
            </a:r>
            <a:r>
              <a:rPr lang="it-IT" dirty="0"/>
              <a:t> ? </a:t>
            </a:r>
          </a:p>
          <a:p>
            <a:r>
              <a:rPr lang="it-IT" dirty="0"/>
              <a:t>En </a:t>
            </a:r>
            <a:r>
              <a:rPr lang="it-IT" dirty="0" err="1"/>
              <a:t>fait</a:t>
            </a:r>
            <a:r>
              <a:rPr lang="it-IT" dirty="0"/>
              <a:t>, </a:t>
            </a:r>
            <a:r>
              <a:rPr lang="it-IT" dirty="0" err="1"/>
              <a:t>comme</a:t>
            </a:r>
            <a:r>
              <a:rPr lang="it-IT" dirty="0"/>
              <a:t> </a:t>
            </a:r>
            <a:r>
              <a:rPr lang="it-IT" dirty="0" err="1"/>
              <a:t>dans</a:t>
            </a:r>
            <a:r>
              <a:rPr lang="it-IT" dirty="0"/>
              <a:t> le </a:t>
            </a:r>
            <a:r>
              <a:rPr lang="it-IT" dirty="0" err="1"/>
              <a:t>récit</a:t>
            </a:r>
            <a:r>
              <a:rPr lang="it-IT" dirty="0"/>
              <a:t> </a:t>
            </a:r>
            <a:r>
              <a:rPr lang="it-IT" dirty="0" err="1"/>
              <a:t>du</a:t>
            </a:r>
            <a:r>
              <a:rPr lang="it-IT" dirty="0"/>
              <a:t> </a:t>
            </a:r>
            <a:r>
              <a:rPr lang="it-IT" dirty="0" err="1"/>
              <a:t>déluge</a:t>
            </a:r>
            <a:r>
              <a:rPr lang="it-IT" dirty="0"/>
              <a:t>, </a:t>
            </a:r>
            <a:r>
              <a:rPr lang="it-IT" dirty="0" err="1"/>
              <a:t>Dieu</a:t>
            </a:r>
            <a:r>
              <a:rPr lang="it-IT" dirty="0"/>
              <a:t> </a:t>
            </a:r>
            <a:r>
              <a:rPr lang="it-IT" dirty="0" err="1"/>
              <a:t>voudrait</a:t>
            </a:r>
            <a:r>
              <a:rPr lang="it-IT" dirty="0"/>
              <a:t>-il </a:t>
            </a:r>
            <a:r>
              <a:rPr lang="it-IT" dirty="0" err="1"/>
              <a:t>détruire</a:t>
            </a:r>
            <a:r>
              <a:rPr lang="it-IT" dirty="0"/>
              <a:t> la </a:t>
            </a:r>
            <a:r>
              <a:rPr lang="it-IT" dirty="0" err="1"/>
              <a:t>méchanceté</a:t>
            </a:r>
            <a:r>
              <a:rPr lang="it-IT" dirty="0"/>
              <a:t> </a:t>
            </a:r>
            <a:r>
              <a:rPr lang="it-IT" dirty="0" err="1"/>
              <a:t>des</a:t>
            </a:r>
            <a:r>
              <a:rPr lang="it-IT" dirty="0"/>
              <a:t> </a:t>
            </a:r>
            <a:r>
              <a:rPr lang="it-IT" dirty="0" err="1"/>
              <a:t>hommes</a:t>
            </a:r>
            <a:r>
              <a:rPr lang="it-IT" dirty="0"/>
              <a:t> parce </a:t>
            </a:r>
            <a:r>
              <a:rPr lang="it-IT" dirty="0" err="1"/>
              <a:t>qu'elle</a:t>
            </a:r>
            <a:r>
              <a:rPr lang="it-IT" dirty="0"/>
              <a:t> </a:t>
            </a:r>
            <a:r>
              <a:rPr lang="it-IT" dirty="0" err="1"/>
              <a:t>les</a:t>
            </a:r>
            <a:r>
              <a:rPr lang="it-IT" dirty="0"/>
              <a:t> </a:t>
            </a:r>
            <a:r>
              <a:rPr lang="it-IT" dirty="0" err="1"/>
              <a:t>conduit</a:t>
            </a:r>
            <a:r>
              <a:rPr lang="it-IT" dirty="0"/>
              <a:t> à la </a:t>
            </a:r>
            <a:r>
              <a:rPr lang="it-IT" dirty="0" err="1"/>
              <a:t>mort</a:t>
            </a:r>
            <a:r>
              <a:rPr lang="it-IT" dirty="0"/>
              <a:t> ? </a:t>
            </a:r>
          </a:p>
          <a:p>
            <a:r>
              <a:rPr lang="it-IT" dirty="0"/>
              <a:t>Ne </a:t>
            </a:r>
            <a:r>
              <a:rPr lang="it-IT" dirty="0" err="1"/>
              <a:t>serait</a:t>
            </a:r>
            <a:r>
              <a:rPr lang="it-IT" dirty="0"/>
              <a:t>-ce </a:t>
            </a:r>
            <a:r>
              <a:rPr lang="it-IT" dirty="0" err="1"/>
              <a:t>pas</a:t>
            </a:r>
            <a:r>
              <a:rPr lang="it-IT" dirty="0"/>
              <a:t> </a:t>
            </a:r>
            <a:r>
              <a:rPr lang="it-IT" dirty="0" err="1"/>
              <a:t>aussi</a:t>
            </a:r>
            <a:r>
              <a:rPr lang="it-IT" dirty="0"/>
              <a:t> la </a:t>
            </a:r>
            <a:r>
              <a:rPr lang="it-IT" dirty="0" err="1"/>
              <a:t>méchanceté</a:t>
            </a:r>
            <a:r>
              <a:rPr lang="it-IT" dirty="0"/>
              <a:t> de Jonas </a:t>
            </a:r>
            <a:r>
              <a:rPr lang="it-IT" dirty="0" err="1"/>
              <a:t>que</a:t>
            </a:r>
            <a:r>
              <a:rPr lang="it-IT" dirty="0"/>
              <a:t> </a:t>
            </a:r>
            <a:r>
              <a:rPr lang="it-IT" dirty="0" err="1"/>
              <a:t>Dieu</a:t>
            </a:r>
            <a:r>
              <a:rPr lang="it-IT" dirty="0"/>
              <a:t> </a:t>
            </a:r>
            <a:r>
              <a:rPr lang="it-IT" dirty="0" err="1"/>
              <a:t>veut</a:t>
            </a:r>
            <a:r>
              <a:rPr lang="it-IT" dirty="0"/>
              <a:t> transformer en </a:t>
            </a:r>
            <a:r>
              <a:rPr lang="it-IT" dirty="0" err="1"/>
              <a:t>bonté</a:t>
            </a:r>
            <a:r>
              <a:rPr lang="it-IT" dirty="0"/>
              <a:t> ? </a:t>
            </a:r>
          </a:p>
          <a:p>
            <a:r>
              <a:rPr lang="it-IT" dirty="0"/>
              <a:t>Son </a:t>
            </a:r>
            <a:r>
              <a:rPr lang="it-IT" dirty="0" err="1"/>
              <a:t>projet</a:t>
            </a:r>
            <a:r>
              <a:rPr lang="it-IT" dirty="0"/>
              <a:t> est un </a:t>
            </a:r>
            <a:r>
              <a:rPr lang="it-IT" dirty="0" err="1"/>
              <a:t>projet</a:t>
            </a:r>
            <a:r>
              <a:rPr lang="it-IT" dirty="0"/>
              <a:t> de </a:t>
            </a:r>
            <a:r>
              <a:rPr lang="it-IT" dirty="0" err="1"/>
              <a:t>création</a:t>
            </a:r>
            <a:r>
              <a:rPr lang="it-IT" dirty="0"/>
              <a:t>, de vie, </a:t>
            </a:r>
            <a:r>
              <a:rPr lang="it-IT" dirty="0" err="1"/>
              <a:t>comme</a:t>
            </a:r>
            <a:r>
              <a:rPr lang="it-IT" dirty="0"/>
              <a:t> il </a:t>
            </a:r>
            <a:r>
              <a:rPr lang="it-IT" dirty="0" err="1"/>
              <a:t>essaie</a:t>
            </a:r>
            <a:r>
              <a:rPr lang="it-IT" dirty="0"/>
              <a:t> de le </a:t>
            </a:r>
            <a:r>
              <a:rPr lang="it-IT" dirty="0" err="1"/>
              <a:t>montrer</a:t>
            </a:r>
            <a:r>
              <a:rPr lang="it-IT" dirty="0"/>
              <a:t> à Jonas.</a:t>
            </a:r>
            <a:endParaRPr lang="fr-FR" dirty="0"/>
          </a:p>
        </p:txBody>
      </p:sp>
      <p:pic>
        <p:nvPicPr>
          <p:cNvPr id="6" name="Segnaposto contenuto 5" descr="jonas_88.jpg"/>
          <p:cNvPicPr>
            <a:picLocks noGrp="1" noChangeAspect="1"/>
          </p:cNvPicPr>
          <p:nvPr>
            <p:ph sz="quarter" idx="14"/>
          </p:nvPr>
        </p:nvPicPr>
        <p:blipFill>
          <a:blip r:embed="rId2">
            <a:extLst>
              <a:ext uri="{28A0092B-C50C-407E-A947-70E740481C1C}">
                <a14:useLocalDpi xmlns:a14="http://schemas.microsoft.com/office/drawing/2010/main" val="0"/>
              </a:ext>
            </a:extLst>
          </a:blip>
          <a:srcRect t="-6370" b="-6370"/>
          <a:stretch>
            <a:fillRect/>
          </a:stretch>
        </p:blipFill>
        <p:spPr/>
      </p:pic>
    </p:spTree>
    <p:extLst>
      <p:ext uri="{BB962C8B-B14F-4D97-AF65-F5344CB8AC3E}">
        <p14:creationId xmlns:p14="http://schemas.microsoft.com/office/powerpoint/2010/main" val="2762425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a:t>
            </a:r>
            <a:r>
              <a:rPr lang="it-IT" dirty="0" err="1"/>
              <a:t>tempête</a:t>
            </a:r>
            <a:r>
              <a:rPr lang="it-IT" dirty="0"/>
              <a:t> </a:t>
            </a:r>
            <a:r>
              <a:rPr lang="it-IT" dirty="0" err="1"/>
              <a:t>apaisée</a:t>
            </a:r>
            <a:endParaRPr lang="it-IT" dirty="0"/>
          </a:p>
        </p:txBody>
      </p:sp>
      <p:sp>
        <p:nvSpPr>
          <p:cNvPr id="3" name="Segnaposto contenuto 2"/>
          <p:cNvSpPr>
            <a:spLocks noGrp="1"/>
          </p:cNvSpPr>
          <p:nvPr>
            <p:ph sz="quarter" idx="13"/>
          </p:nvPr>
        </p:nvSpPr>
        <p:spPr>
          <a:xfrm>
            <a:off x="676654" y="2336085"/>
            <a:ext cx="5333353" cy="4218563"/>
          </a:xfrm>
        </p:spPr>
        <p:txBody>
          <a:bodyPr>
            <a:normAutofit fontScale="77500" lnSpcReduction="20000"/>
          </a:bodyPr>
          <a:lstStyle/>
          <a:p>
            <a:r>
              <a:rPr lang="it-IT" dirty="0"/>
              <a:t>Le </a:t>
            </a:r>
            <a:r>
              <a:rPr lang="it-IT" dirty="0" err="1"/>
              <a:t>début</a:t>
            </a:r>
            <a:r>
              <a:rPr lang="it-IT" dirty="0"/>
              <a:t> de ce </a:t>
            </a:r>
            <a:r>
              <a:rPr lang="it-IT" dirty="0" err="1"/>
              <a:t>récit</a:t>
            </a:r>
            <a:r>
              <a:rPr lang="it-IT" dirty="0"/>
              <a:t> </a:t>
            </a:r>
            <a:r>
              <a:rPr lang="it-IT" dirty="0" err="1"/>
              <a:t>semble</a:t>
            </a:r>
            <a:r>
              <a:rPr lang="it-IT" dirty="0"/>
              <a:t> </a:t>
            </a:r>
            <a:r>
              <a:rPr lang="it-IT" dirty="0" err="1"/>
              <a:t>calqué</a:t>
            </a:r>
            <a:r>
              <a:rPr lang="it-IT" dirty="0"/>
              <a:t> </a:t>
            </a:r>
            <a:r>
              <a:rPr lang="it-IT" dirty="0" err="1"/>
              <a:t>sur</a:t>
            </a:r>
            <a:r>
              <a:rPr lang="it-IT" dirty="0"/>
              <a:t> </a:t>
            </a:r>
            <a:r>
              <a:rPr lang="it-IT" dirty="0" err="1"/>
              <a:t>celui</a:t>
            </a:r>
            <a:r>
              <a:rPr lang="it-IT" dirty="0"/>
              <a:t> de la </a:t>
            </a:r>
            <a:r>
              <a:rPr lang="it-IT" dirty="0" err="1"/>
              <a:t>tempête</a:t>
            </a:r>
            <a:r>
              <a:rPr lang="it-IT" dirty="0"/>
              <a:t> </a:t>
            </a:r>
            <a:r>
              <a:rPr lang="it-IT" dirty="0" err="1"/>
              <a:t>que</a:t>
            </a:r>
            <a:r>
              <a:rPr lang="it-IT" dirty="0"/>
              <a:t> </a:t>
            </a:r>
            <a:r>
              <a:rPr lang="it-IT" dirty="0" err="1"/>
              <a:t>subit</a:t>
            </a:r>
            <a:r>
              <a:rPr lang="it-IT" dirty="0"/>
              <a:t> Jonas. </a:t>
            </a:r>
          </a:p>
          <a:p>
            <a:r>
              <a:rPr lang="it-IT" dirty="0" err="1"/>
              <a:t>Jésus</a:t>
            </a:r>
            <a:r>
              <a:rPr lang="it-IT" dirty="0"/>
              <a:t> a </a:t>
            </a:r>
            <a:r>
              <a:rPr lang="it-IT" dirty="0" err="1"/>
              <a:t>déjà</a:t>
            </a:r>
            <a:r>
              <a:rPr lang="it-IT" dirty="0"/>
              <a:t> </a:t>
            </a:r>
            <a:r>
              <a:rPr lang="it-IT" dirty="0" err="1"/>
              <a:t>choisi</a:t>
            </a:r>
            <a:r>
              <a:rPr lang="it-IT" dirty="0"/>
              <a:t> </a:t>
            </a:r>
            <a:r>
              <a:rPr lang="it-IT" dirty="0" err="1"/>
              <a:t>ses</a:t>
            </a:r>
            <a:r>
              <a:rPr lang="it-IT" dirty="0"/>
              <a:t> 12 </a:t>
            </a:r>
            <a:r>
              <a:rPr lang="it-IT" dirty="0" err="1"/>
              <a:t>apôtres</a:t>
            </a:r>
            <a:r>
              <a:rPr lang="it-IT" dirty="0"/>
              <a:t> et il </a:t>
            </a:r>
            <a:r>
              <a:rPr lang="it-IT" dirty="0" err="1"/>
              <a:t>leur</a:t>
            </a:r>
            <a:r>
              <a:rPr lang="it-IT" dirty="0"/>
              <a:t> </a:t>
            </a:r>
            <a:r>
              <a:rPr lang="it-IT" dirty="0" err="1"/>
              <a:t>enseigne</a:t>
            </a:r>
            <a:r>
              <a:rPr lang="it-IT" dirty="0"/>
              <a:t> en </a:t>
            </a:r>
            <a:r>
              <a:rPr lang="it-IT" dirty="0" err="1"/>
              <a:t>paraboles</a:t>
            </a:r>
            <a:r>
              <a:rPr lang="it-IT" dirty="0"/>
              <a:t> le </a:t>
            </a:r>
            <a:r>
              <a:rPr lang="it-IT" dirty="0" err="1"/>
              <a:t>royaume</a:t>
            </a:r>
            <a:r>
              <a:rPr lang="it-IT" dirty="0"/>
              <a:t> de </a:t>
            </a:r>
            <a:r>
              <a:rPr lang="it-IT" dirty="0" err="1"/>
              <a:t>Dieu</a:t>
            </a:r>
            <a:r>
              <a:rPr lang="it-IT" dirty="0"/>
              <a:t>. </a:t>
            </a:r>
          </a:p>
          <a:p>
            <a:r>
              <a:rPr lang="it-IT" dirty="0"/>
              <a:t>Il </a:t>
            </a:r>
            <a:r>
              <a:rPr lang="it-IT" dirty="0" err="1"/>
              <a:t>les</a:t>
            </a:r>
            <a:r>
              <a:rPr lang="it-IT" dirty="0"/>
              <a:t> </a:t>
            </a:r>
            <a:r>
              <a:rPr lang="it-IT" dirty="0" err="1"/>
              <a:t>envoie</a:t>
            </a:r>
            <a:r>
              <a:rPr lang="it-IT" dirty="0"/>
              <a:t> en </a:t>
            </a:r>
            <a:r>
              <a:rPr lang="it-IT" dirty="0" err="1"/>
              <a:t>mission</a:t>
            </a:r>
            <a:r>
              <a:rPr lang="it-IT" dirty="0"/>
              <a:t> " </a:t>
            </a:r>
            <a:r>
              <a:rPr lang="it-IT" dirty="0" err="1"/>
              <a:t>sur</a:t>
            </a:r>
            <a:r>
              <a:rPr lang="it-IT" dirty="0"/>
              <a:t> l’</a:t>
            </a:r>
            <a:r>
              <a:rPr lang="it-IT" dirty="0" err="1"/>
              <a:t>autre</a:t>
            </a:r>
            <a:r>
              <a:rPr lang="it-IT" dirty="0"/>
              <a:t> rive ", </a:t>
            </a:r>
            <a:r>
              <a:rPr lang="it-IT" dirty="0" err="1"/>
              <a:t>chez</a:t>
            </a:r>
            <a:r>
              <a:rPr lang="it-IT" dirty="0"/>
              <a:t> </a:t>
            </a:r>
            <a:r>
              <a:rPr lang="it-IT" dirty="0" err="1"/>
              <a:t>les</a:t>
            </a:r>
            <a:r>
              <a:rPr lang="it-IT" dirty="0"/>
              <a:t> </a:t>
            </a:r>
            <a:r>
              <a:rPr lang="it-IT" dirty="0" err="1"/>
              <a:t>païens</a:t>
            </a:r>
            <a:r>
              <a:rPr lang="it-IT" dirty="0"/>
              <a:t>. </a:t>
            </a:r>
          </a:p>
          <a:p>
            <a:r>
              <a:rPr lang="it-IT" dirty="0"/>
              <a:t>La </a:t>
            </a:r>
            <a:r>
              <a:rPr lang="it-IT" dirty="0" err="1"/>
              <a:t>mer</a:t>
            </a:r>
            <a:r>
              <a:rPr lang="it-IT" dirty="0"/>
              <a:t> </a:t>
            </a:r>
            <a:r>
              <a:rPr lang="it-IT" dirty="0" err="1"/>
              <a:t>ouvre</a:t>
            </a:r>
            <a:r>
              <a:rPr lang="it-IT" dirty="0"/>
              <a:t> </a:t>
            </a:r>
            <a:r>
              <a:rPr lang="it-IT" dirty="0" err="1"/>
              <a:t>sur</a:t>
            </a:r>
            <a:r>
              <a:rPr lang="it-IT" dirty="0"/>
              <a:t> </a:t>
            </a:r>
            <a:r>
              <a:rPr lang="it-IT" dirty="0" err="1"/>
              <a:t>toutes</a:t>
            </a:r>
            <a:r>
              <a:rPr lang="it-IT" dirty="0"/>
              <a:t> </a:t>
            </a:r>
            <a:r>
              <a:rPr lang="it-IT" dirty="0" err="1"/>
              <a:t>les</a:t>
            </a:r>
            <a:r>
              <a:rPr lang="it-IT" dirty="0"/>
              <a:t> </a:t>
            </a:r>
            <a:r>
              <a:rPr lang="it-IT" dirty="0" err="1"/>
              <a:t>nations</a:t>
            </a:r>
            <a:r>
              <a:rPr lang="it-IT" dirty="0"/>
              <a:t> </a:t>
            </a:r>
            <a:r>
              <a:rPr lang="it-IT" dirty="0" err="1"/>
              <a:t>qu’on</a:t>
            </a:r>
            <a:r>
              <a:rPr lang="it-IT" dirty="0"/>
              <a:t> </a:t>
            </a:r>
            <a:r>
              <a:rPr lang="it-IT" dirty="0" err="1"/>
              <a:t>peut</a:t>
            </a:r>
            <a:r>
              <a:rPr lang="it-IT" dirty="0"/>
              <a:t> </a:t>
            </a:r>
            <a:r>
              <a:rPr lang="it-IT" dirty="0" err="1"/>
              <a:t>atteindre</a:t>
            </a:r>
            <a:r>
              <a:rPr lang="it-IT" dirty="0"/>
              <a:t> </a:t>
            </a:r>
            <a:r>
              <a:rPr lang="it-IT" dirty="0" err="1"/>
              <a:t>au</a:t>
            </a:r>
            <a:r>
              <a:rPr lang="it-IT" dirty="0"/>
              <a:t> </a:t>
            </a:r>
            <a:r>
              <a:rPr lang="it-IT" dirty="0" err="1"/>
              <a:t>moyen</a:t>
            </a:r>
            <a:r>
              <a:rPr lang="it-IT" dirty="0"/>
              <a:t> d’une </a:t>
            </a:r>
            <a:r>
              <a:rPr lang="it-IT" dirty="0" err="1"/>
              <a:t>barque</a:t>
            </a:r>
            <a:r>
              <a:rPr lang="it-IT" dirty="0"/>
              <a:t>. </a:t>
            </a:r>
          </a:p>
          <a:p>
            <a:r>
              <a:rPr lang="it-IT" dirty="0"/>
              <a:t>La </a:t>
            </a:r>
            <a:r>
              <a:rPr lang="it-IT" dirty="0" err="1"/>
              <a:t>barque</a:t>
            </a:r>
            <a:r>
              <a:rPr lang="it-IT" dirty="0"/>
              <a:t> </a:t>
            </a:r>
            <a:r>
              <a:rPr lang="it-IT" dirty="0" err="1"/>
              <a:t>sert</a:t>
            </a:r>
            <a:r>
              <a:rPr lang="it-IT" dirty="0"/>
              <a:t> à </a:t>
            </a:r>
            <a:r>
              <a:rPr lang="it-IT" dirty="0" err="1"/>
              <a:t>aller</a:t>
            </a:r>
            <a:r>
              <a:rPr lang="it-IT" dirty="0"/>
              <a:t> </a:t>
            </a:r>
            <a:r>
              <a:rPr lang="it-IT" dirty="0" err="1"/>
              <a:t>loin</a:t>
            </a:r>
            <a:r>
              <a:rPr lang="it-IT" dirty="0"/>
              <a:t>, elle est un </a:t>
            </a:r>
            <a:r>
              <a:rPr lang="it-IT" dirty="0" err="1"/>
              <a:t>instrument</a:t>
            </a:r>
            <a:r>
              <a:rPr lang="it-IT" dirty="0"/>
              <a:t> qui </a:t>
            </a:r>
            <a:r>
              <a:rPr lang="it-IT" dirty="0" err="1"/>
              <a:t>fait</a:t>
            </a:r>
            <a:r>
              <a:rPr lang="it-IT" dirty="0"/>
              <a:t> </a:t>
            </a:r>
            <a:r>
              <a:rPr lang="it-IT" dirty="0" err="1"/>
              <a:t>prendre</a:t>
            </a:r>
            <a:r>
              <a:rPr lang="it-IT" dirty="0"/>
              <a:t> </a:t>
            </a:r>
            <a:r>
              <a:rPr lang="it-IT" dirty="0" err="1"/>
              <a:t>des</a:t>
            </a:r>
            <a:r>
              <a:rPr lang="it-IT" dirty="0"/>
              <a:t> </a:t>
            </a:r>
            <a:r>
              <a:rPr lang="it-IT" dirty="0" err="1"/>
              <a:t>risques</a:t>
            </a:r>
            <a:r>
              <a:rPr lang="it-IT" dirty="0"/>
              <a:t> en </a:t>
            </a:r>
            <a:r>
              <a:rPr lang="it-IT" dirty="0" err="1"/>
              <a:t>naviguant</a:t>
            </a:r>
            <a:r>
              <a:rPr lang="it-IT" dirty="0"/>
              <a:t> </a:t>
            </a:r>
            <a:r>
              <a:rPr lang="it-IT" dirty="0" err="1"/>
              <a:t>sur</a:t>
            </a:r>
            <a:r>
              <a:rPr lang="it-IT" dirty="0"/>
              <a:t> un </a:t>
            </a:r>
            <a:r>
              <a:rPr lang="it-IT" dirty="0" err="1"/>
              <a:t>élément</a:t>
            </a:r>
            <a:r>
              <a:rPr lang="it-IT" dirty="0"/>
              <a:t> </a:t>
            </a:r>
            <a:r>
              <a:rPr lang="it-IT" dirty="0" err="1"/>
              <a:t>relativement</a:t>
            </a:r>
            <a:r>
              <a:rPr lang="it-IT" dirty="0"/>
              <a:t> </a:t>
            </a:r>
            <a:r>
              <a:rPr lang="it-IT" dirty="0" err="1"/>
              <a:t>immaîtrisable</a:t>
            </a:r>
            <a:r>
              <a:rPr lang="it-IT" dirty="0"/>
              <a:t> et </a:t>
            </a:r>
            <a:r>
              <a:rPr lang="it-IT" dirty="0" err="1"/>
              <a:t>particulièrement</a:t>
            </a:r>
            <a:r>
              <a:rPr lang="it-IT" dirty="0"/>
              <a:t> pour </a:t>
            </a:r>
            <a:r>
              <a:rPr lang="it-IT" dirty="0" err="1"/>
              <a:t>les</a:t>
            </a:r>
            <a:r>
              <a:rPr lang="it-IT" dirty="0"/>
              <a:t> </a:t>
            </a:r>
            <a:r>
              <a:rPr lang="it-IT" dirty="0" err="1"/>
              <a:t>Hébreux</a:t>
            </a:r>
            <a:r>
              <a:rPr lang="it-IT" dirty="0"/>
              <a:t> qui n’</a:t>
            </a:r>
            <a:r>
              <a:rPr lang="it-IT" dirty="0" err="1"/>
              <a:t>étaient</a:t>
            </a:r>
            <a:r>
              <a:rPr lang="it-IT" dirty="0"/>
              <a:t> </a:t>
            </a:r>
            <a:r>
              <a:rPr lang="it-IT" dirty="0" err="1"/>
              <a:t>pas</a:t>
            </a:r>
            <a:r>
              <a:rPr lang="it-IT" dirty="0"/>
              <a:t> un </a:t>
            </a:r>
            <a:r>
              <a:rPr lang="it-IT" dirty="0" err="1"/>
              <a:t>peuple</a:t>
            </a:r>
            <a:r>
              <a:rPr lang="it-IT" dirty="0"/>
              <a:t> de </a:t>
            </a:r>
            <a:r>
              <a:rPr lang="it-IT" dirty="0" err="1"/>
              <a:t>marins</a:t>
            </a:r>
            <a:r>
              <a:rPr lang="it-IT" dirty="0"/>
              <a:t> : </a:t>
            </a:r>
            <a:r>
              <a:rPr lang="it-IT" dirty="0" err="1"/>
              <a:t>danger</a:t>
            </a:r>
            <a:r>
              <a:rPr lang="it-IT" dirty="0"/>
              <a:t> de la </a:t>
            </a:r>
            <a:r>
              <a:rPr lang="it-IT" dirty="0" err="1"/>
              <a:t>tempête</a:t>
            </a:r>
            <a:r>
              <a:rPr lang="it-IT" dirty="0"/>
              <a:t>, </a:t>
            </a:r>
            <a:r>
              <a:rPr lang="it-IT" dirty="0" err="1"/>
              <a:t>peur</a:t>
            </a:r>
            <a:r>
              <a:rPr lang="it-IT" dirty="0"/>
              <a:t> </a:t>
            </a:r>
            <a:r>
              <a:rPr lang="it-IT" dirty="0" err="1"/>
              <a:t>du</a:t>
            </a:r>
            <a:r>
              <a:rPr lang="it-IT" dirty="0"/>
              <a:t> </a:t>
            </a:r>
            <a:r>
              <a:rPr lang="it-IT" dirty="0" err="1"/>
              <a:t>gouffre</a:t>
            </a:r>
            <a:r>
              <a:rPr lang="it-IT" dirty="0"/>
              <a:t>, </a:t>
            </a:r>
            <a:r>
              <a:rPr lang="it-IT" dirty="0" err="1"/>
              <a:t>risque</a:t>
            </a:r>
            <a:r>
              <a:rPr lang="it-IT" dirty="0"/>
              <a:t> de se </a:t>
            </a:r>
            <a:r>
              <a:rPr lang="it-IT" dirty="0" err="1"/>
              <a:t>noyer</a:t>
            </a:r>
            <a:r>
              <a:rPr lang="it-IT" dirty="0"/>
              <a:t>, (ce </a:t>
            </a:r>
            <a:r>
              <a:rPr lang="it-IT" dirty="0" err="1"/>
              <a:t>que</a:t>
            </a:r>
            <a:r>
              <a:rPr lang="it-IT" dirty="0"/>
              <a:t> </a:t>
            </a:r>
            <a:r>
              <a:rPr lang="it-IT" dirty="0" err="1"/>
              <a:t>nous</a:t>
            </a:r>
            <a:r>
              <a:rPr lang="it-IT" dirty="0"/>
              <a:t> a </a:t>
            </a:r>
            <a:r>
              <a:rPr lang="it-IT" dirty="0" err="1"/>
              <a:t>montré</a:t>
            </a:r>
            <a:r>
              <a:rPr lang="it-IT" dirty="0"/>
              <a:t> </a:t>
            </a:r>
            <a:r>
              <a:rPr lang="it-IT" dirty="0" err="1"/>
              <a:t>aussi</a:t>
            </a:r>
            <a:r>
              <a:rPr lang="it-IT" dirty="0"/>
              <a:t> St Paul </a:t>
            </a:r>
            <a:r>
              <a:rPr lang="it-IT" dirty="0" err="1"/>
              <a:t>dans</a:t>
            </a:r>
            <a:r>
              <a:rPr lang="it-IT" dirty="0"/>
              <a:t> </a:t>
            </a:r>
            <a:r>
              <a:rPr lang="it-IT" dirty="0" err="1"/>
              <a:t>ses</a:t>
            </a:r>
            <a:r>
              <a:rPr lang="it-IT" dirty="0"/>
              <a:t> </a:t>
            </a:r>
            <a:r>
              <a:rPr lang="it-IT" dirty="0" err="1"/>
              <a:t>naufrages</a:t>
            </a:r>
            <a:r>
              <a:rPr lang="it-IT" dirty="0"/>
              <a:t>).</a:t>
            </a:r>
            <a:endParaRPr lang="fr-FR" dirty="0"/>
          </a:p>
        </p:txBody>
      </p:sp>
      <p:pic>
        <p:nvPicPr>
          <p:cNvPr id="5" name="Segnaposto contenuto 4" descr="11 ENLUMINURE EV OTTON TEMPETE APAISEE MC04 M.jpg"/>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657" r="-2386"/>
          <a:stretch/>
        </p:blipFill>
        <p:spPr>
          <a:xfrm>
            <a:off x="6214759" y="2679192"/>
            <a:ext cx="2472041" cy="3447288"/>
          </a:xfrm>
        </p:spPr>
      </p:pic>
    </p:spTree>
    <p:extLst>
      <p:ext uri="{BB962C8B-B14F-4D97-AF65-F5344CB8AC3E}">
        <p14:creationId xmlns:p14="http://schemas.microsoft.com/office/powerpoint/2010/main" val="3600848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a:t>
            </a:r>
            <a:r>
              <a:rPr lang="it-IT" dirty="0" err="1"/>
              <a:t>tempête</a:t>
            </a:r>
            <a:r>
              <a:rPr lang="it-IT" dirty="0"/>
              <a:t> </a:t>
            </a:r>
            <a:r>
              <a:rPr lang="it-IT" dirty="0" err="1"/>
              <a:t>apaisée</a:t>
            </a:r>
            <a:endParaRPr lang="it-IT" dirty="0"/>
          </a:p>
        </p:txBody>
      </p:sp>
      <p:sp>
        <p:nvSpPr>
          <p:cNvPr id="3" name="Segnaposto contenuto 2"/>
          <p:cNvSpPr>
            <a:spLocks noGrp="1"/>
          </p:cNvSpPr>
          <p:nvPr>
            <p:ph sz="quarter" idx="13"/>
          </p:nvPr>
        </p:nvSpPr>
        <p:spPr>
          <a:xfrm>
            <a:off x="676654" y="2336085"/>
            <a:ext cx="4244749" cy="4218563"/>
          </a:xfrm>
        </p:spPr>
        <p:txBody>
          <a:bodyPr>
            <a:normAutofit/>
          </a:bodyPr>
          <a:lstStyle/>
          <a:p>
            <a:r>
              <a:rPr lang="it-IT" dirty="0"/>
              <a:t>La </a:t>
            </a:r>
            <a:r>
              <a:rPr lang="it-IT" dirty="0" err="1"/>
              <a:t>barque</a:t>
            </a:r>
            <a:r>
              <a:rPr lang="it-IT" dirty="0"/>
              <a:t> est le </a:t>
            </a:r>
            <a:r>
              <a:rPr lang="it-IT" dirty="0" err="1"/>
              <a:t>support</a:t>
            </a:r>
            <a:r>
              <a:rPr lang="it-IT" dirty="0"/>
              <a:t> de la Parole qui </a:t>
            </a:r>
            <a:r>
              <a:rPr lang="it-IT" dirty="0" err="1"/>
              <a:t>peut</a:t>
            </a:r>
            <a:r>
              <a:rPr lang="it-IT" dirty="0"/>
              <a:t> </a:t>
            </a:r>
            <a:r>
              <a:rPr lang="it-IT" dirty="0" err="1"/>
              <a:t>aller</a:t>
            </a:r>
            <a:r>
              <a:rPr lang="it-IT" dirty="0"/>
              <a:t> de terre en terre, pour </a:t>
            </a:r>
            <a:r>
              <a:rPr lang="it-IT" dirty="0" err="1"/>
              <a:t>enseigner</a:t>
            </a:r>
            <a:r>
              <a:rPr lang="it-IT" dirty="0"/>
              <a:t> </a:t>
            </a:r>
            <a:r>
              <a:rPr lang="it-IT" dirty="0" err="1"/>
              <a:t>toutes</a:t>
            </a:r>
            <a:r>
              <a:rPr lang="it-IT" dirty="0"/>
              <a:t> </a:t>
            </a:r>
            <a:r>
              <a:rPr lang="it-IT" dirty="0" err="1"/>
              <a:t>les</a:t>
            </a:r>
            <a:r>
              <a:rPr lang="it-IT" dirty="0"/>
              <a:t> </a:t>
            </a:r>
            <a:r>
              <a:rPr lang="it-IT" dirty="0" err="1"/>
              <a:t>nations</a:t>
            </a:r>
            <a:r>
              <a:rPr lang="it-IT" dirty="0"/>
              <a:t>. </a:t>
            </a:r>
          </a:p>
          <a:p>
            <a:r>
              <a:rPr lang="it-IT" dirty="0"/>
              <a:t>Elle est le </a:t>
            </a:r>
            <a:r>
              <a:rPr lang="it-IT" dirty="0" err="1"/>
              <a:t>symbole</a:t>
            </a:r>
            <a:r>
              <a:rPr lang="it-IT" dirty="0"/>
              <a:t> de l’</a:t>
            </a:r>
            <a:r>
              <a:rPr lang="it-IT" dirty="0" err="1"/>
              <a:t>église</a:t>
            </a:r>
            <a:r>
              <a:rPr lang="it-IT" dirty="0"/>
              <a:t> </a:t>
            </a:r>
            <a:r>
              <a:rPr lang="it-IT" dirty="0" err="1"/>
              <a:t>affrontée</a:t>
            </a:r>
            <a:r>
              <a:rPr lang="it-IT" dirty="0"/>
              <a:t> </a:t>
            </a:r>
            <a:r>
              <a:rPr lang="it-IT" dirty="0" err="1"/>
              <a:t>au</a:t>
            </a:r>
            <a:r>
              <a:rPr lang="it-IT" dirty="0"/>
              <a:t> mal, </a:t>
            </a:r>
            <a:r>
              <a:rPr lang="it-IT" dirty="0" err="1"/>
              <a:t>au</a:t>
            </a:r>
            <a:r>
              <a:rPr lang="it-IT" dirty="0"/>
              <a:t> </a:t>
            </a:r>
            <a:r>
              <a:rPr lang="it-IT" dirty="0" err="1"/>
              <a:t>manque</a:t>
            </a:r>
            <a:r>
              <a:rPr lang="it-IT" dirty="0"/>
              <a:t> de </a:t>
            </a:r>
            <a:r>
              <a:rPr lang="it-IT" dirty="0" err="1"/>
              <a:t>foi</a:t>
            </a:r>
            <a:r>
              <a:rPr lang="it-IT" dirty="0"/>
              <a:t> de </a:t>
            </a:r>
            <a:r>
              <a:rPr lang="it-IT" dirty="0" err="1"/>
              <a:t>ses</a:t>
            </a:r>
            <a:r>
              <a:rPr lang="it-IT" dirty="0"/>
              <a:t> </a:t>
            </a:r>
            <a:r>
              <a:rPr lang="it-IT" dirty="0" err="1"/>
              <a:t>membres</a:t>
            </a:r>
            <a:r>
              <a:rPr lang="it-IT" dirty="0"/>
              <a:t>.</a:t>
            </a:r>
            <a:endParaRPr lang="fr-FR" dirty="0"/>
          </a:p>
        </p:txBody>
      </p:sp>
      <p:pic>
        <p:nvPicPr>
          <p:cNvPr id="6" name="Segnaposto contenuto 5" descr="guylaine-legentil.fr.jpeg"/>
          <p:cNvPicPr>
            <a:picLocks noGrp="1" noChangeAspect="1"/>
          </p:cNvPicPr>
          <p:nvPr>
            <p:ph sz="quarter" idx="14"/>
          </p:nvPr>
        </p:nvPicPr>
        <p:blipFill>
          <a:blip r:embed="rId2">
            <a:extLst>
              <a:ext uri="{28A0092B-C50C-407E-A947-70E740481C1C}">
                <a14:useLocalDpi xmlns:a14="http://schemas.microsoft.com/office/drawing/2010/main" val="0"/>
              </a:ext>
            </a:extLst>
          </a:blip>
          <a:srcRect l="-28697" r="-28697"/>
          <a:stretch>
            <a:fillRect/>
          </a:stretch>
        </p:blipFill>
        <p:spPr/>
      </p:pic>
    </p:spTree>
    <p:extLst>
      <p:ext uri="{BB962C8B-B14F-4D97-AF65-F5344CB8AC3E}">
        <p14:creationId xmlns:p14="http://schemas.microsoft.com/office/powerpoint/2010/main" val="2516141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Ce </a:t>
            </a:r>
            <a:r>
              <a:rPr lang="it-IT" dirty="0" err="1"/>
              <a:t>qu’en</a:t>
            </a:r>
            <a:r>
              <a:rPr lang="it-IT" dirty="0"/>
              <a:t> </a:t>
            </a:r>
            <a:r>
              <a:rPr lang="it-IT" dirty="0" err="1"/>
              <a:t>disent</a:t>
            </a:r>
            <a:r>
              <a:rPr lang="it-IT" dirty="0"/>
              <a:t> </a:t>
            </a:r>
            <a:r>
              <a:rPr lang="it-IT" dirty="0" err="1"/>
              <a:t>les</a:t>
            </a:r>
            <a:r>
              <a:rPr lang="it-IT" dirty="0"/>
              <a:t> </a:t>
            </a:r>
            <a:r>
              <a:rPr lang="it-IT" dirty="0" err="1"/>
              <a:t>Pères</a:t>
            </a:r>
            <a:r>
              <a:rPr lang="it-IT" dirty="0"/>
              <a:t> de l’</a:t>
            </a:r>
            <a:r>
              <a:rPr lang="it-IT" dirty="0" err="1"/>
              <a:t>Église</a:t>
            </a:r>
            <a:endParaRPr lang="it-IT" dirty="0"/>
          </a:p>
        </p:txBody>
      </p:sp>
      <p:sp>
        <p:nvSpPr>
          <p:cNvPr id="3" name="Segnaposto testo 2"/>
          <p:cNvSpPr>
            <a:spLocks noGrp="1"/>
          </p:cNvSpPr>
          <p:nvPr>
            <p:ph type="body" idx="1"/>
          </p:nvPr>
        </p:nvSpPr>
        <p:spPr/>
        <p:txBody>
          <a:bodyPr/>
          <a:lstStyle/>
          <a:p>
            <a:r>
              <a:rPr lang="it-IT" dirty="0"/>
              <a:t>Pour </a:t>
            </a:r>
            <a:r>
              <a:rPr lang="it-IT" dirty="0" err="1"/>
              <a:t>nous</a:t>
            </a:r>
            <a:r>
              <a:rPr lang="it-IT" dirty="0"/>
              <a:t> </a:t>
            </a:r>
            <a:r>
              <a:rPr lang="it-IT" dirty="0" err="1"/>
              <a:t>aider</a:t>
            </a:r>
            <a:r>
              <a:rPr lang="it-IT" dirty="0"/>
              <a:t>…</a:t>
            </a:r>
          </a:p>
        </p:txBody>
      </p:sp>
    </p:spTree>
    <p:extLst>
      <p:ext uri="{BB962C8B-B14F-4D97-AF65-F5344CB8AC3E}">
        <p14:creationId xmlns:p14="http://schemas.microsoft.com/office/powerpoint/2010/main" val="2472192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Pseudo-</a:t>
            </a:r>
            <a:r>
              <a:rPr lang="it-IT" dirty="0" err="1"/>
              <a:t>Origène</a:t>
            </a:r>
            <a:endParaRPr lang="it-IT" dirty="0"/>
          </a:p>
        </p:txBody>
      </p:sp>
      <p:sp>
        <p:nvSpPr>
          <p:cNvPr id="3" name="Segnaposto contenuto 2"/>
          <p:cNvSpPr>
            <a:spLocks noGrp="1"/>
          </p:cNvSpPr>
          <p:nvPr>
            <p:ph sz="quarter" idx="13"/>
          </p:nvPr>
        </p:nvSpPr>
        <p:spPr>
          <a:xfrm>
            <a:off x="457200" y="2222685"/>
            <a:ext cx="4041647" cy="4241242"/>
          </a:xfrm>
        </p:spPr>
        <p:txBody>
          <a:bodyPr>
            <a:normAutofit fontScale="85000" lnSpcReduction="20000"/>
          </a:bodyPr>
          <a:lstStyle/>
          <a:p>
            <a:pPr marL="0" indent="0">
              <a:buNone/>
            </a:pPr>
            <a:r>
              <a:rPr lang="it-IT" dirty="0" err="1"/>
              <a:t>Cet</a:t>
            </a:r>
            <a:r>
              <a:rPr lang="it-IT" dirty="0"/>
              <a:t> </a:t>
            </a:r>
            <a:r>
              <a:rPr lang="it-IT" dirty="0" err="1"/>
              <a:t>ouragan</a:t>
            </a:r>
            <a:r>
              <a:rPr lang="it-IT" dirty="0"/>
              <a:t> </a:t>
            </a:r>
            <a:r>
              <a:rPr lang="it-IT" dirty="0" err="1"/>
              <a:t>avait</a:t>
            </a:r>
            <a:r>
              <a:rPr lang="it-IT" dirty="0"/>
              <a:t> </a:t>
            </a:r>
            <a:r>
              <a:rPr lang="it-IT" dirty="0" err="1"/>
              <a:t>obéi</a:t>
            </a:r>
            <a:r>
              <a:rPr lang="it-IT" dirty="0"/>
              <a:t> à </a:t>
            </a:r>
            <a:r>
              <a:rPr lang="it-IT" dirty="0" err="1"/>
              <a:t>celui</a:t>
            </a:r>
            <a:r>
              <a:rPr lang="it-IT" dirty="0"/>
              <a:t> qui a </a:t>
            </a:r>
            <a:r>
              <a:rPr lang="it-IT" dirty="0" err="1"/>
              <a:t>assigné</a:t>
            </a:r>
            <a:r>
              <a:rPr lang="it-IT" dirty="0"/>
              <a:t> un terme à la </a:t>
            </a:r>
            <a:r>
              <a:rPr lang="it-IT" dirty="0" err="1"/>
              <a:t>mer</a:t>
            </a:r>
            <a:r>
              <a:rPr lang="it-IT" dirty="0"/>
              <a:t> : le </a:t>
            </a:r>
            <a:r>
              <a:rPr lang="it-IT" dirty="0" err="1"/>
              <a:t>rivage</a:t>
            </a:r>
            <a:r>
              <a:rPr lang="it-IT" dirty="0"/>
              <a:t>. </a:t>
            </a:r>
            <a:r>
              <a:rPr lang="it-IT" dirty="0" err="1"/>
              <a:t>Vous</a:t>
            </a:r>
            <a:r>
              <a:rPr lang="it-IT" dirty="0"/>
              <a:t> </a:t>
            </a:r>
            <a:r>
              <a:rPr lang="it-IT" dirty="0" err="1"/>
              <a:t>tous</a:t>
            </a:r>
            <a:r>
              <a:rPr lang="it-IT" dirty="0"/>
              <a:t> qui </a:t>
            </a:r>
            <a:r>
              <a:rPr lang="it-IT" dirty="0" err="1"/>
              <a:t>naviguez</a:t>
            </a:r>
            <a:r>
              <a:rPr lang="it-IT" dirty="0"/>
              <a:t> </a:t>
            </a:r>
            <a:r>
              <a:rPr lang="it-IT" dirty="0" err="1"/>
              <a:t>avec</a:t>
            </a:r>
            <a:r>
              <a:rPr lang="it-IT" dirty="0"/>
              <a:t> le </a:t>
            </a:r>
            <a:r>
              <a:rPr lang="it-IT" dirty="0" err="1"/>
              <a:t>Seigneur</a:t>
            </a:r>
            <a:r>
              <a:rPr lang="it-IT" dirty="0"/>
              <a:t> </a:t>
            </a:r>
            <a:r>
              <a:rPr lang="it-IT" dirty="0" err="1"/>
              <a:t>dans</a:t>
            </a:r>
            <a:r>
              <a:rPr lang="it-IT" dirty="0"/>
              <a:t> le petit </a:t>
            </a:r>
            <a:r>
              <a:rPr lang="it-IT" dirty="0" err="1"/>
              <a:t>bateau</a:t>
            </a:r>
            <a:r>
              <a:rPr lang="it-IT" dirty="0"/>
              <a:t> de la </a:t>
            </a:r>
            <a:r>
              <a:rPr lang="it-IT" dirty="0" err="1"/>
              <a:t>foi</a:t>
            </a:r>
            <a:r>
              <a:rPr lang="it-IT" dirty="0"/>
              <a:t>, </a:t>
            </a:r>
            <a:r>
              <a:rPr lang="it-IT" dirty="0" err="1"/>
              <a:t>vous</a:t>
            </a:r>
            <a:r>
              <a:rPr lang="it-IT" dirty="0"/>
              <a:t> </a:t>
            </a:r>
            <a:r>
              <a:rPr lang="it-IT" dirty="0" err="1"/>
              <a:t>tous</a:t>
            </a:r>
            <a:r>
              <a:rPr lang="it-IT" dirty="0"/>
              <a:t> qui </a:t>
            </a:r>
            <a:r>
              <a:rPr lang="it-IT" dirty="0" err="1"/>
              <a:t>flottez</a:t>
            </a:r>
            <a:r>
              <a:rPr lang="it-IT" dirty="0"/>
              <a:t> </a:t>
            </a:r>
            <a:r>
              <a:rPr lang="it-IT" dirty="0" err="1"/>
              <a:t>avec</a:t>
            </a:r>
            <a:r>
              <a:rPr lang="it-IT" dirty="0"/>
              <a:t> le </a:t>
            </a:r>
            <a:r>
              <a:rPr lang="it-IT" dirty="0" err="1"/>
              <a:t>Seigneur</a:t>
            </a:r>
            <a:r>
              <a:rPr lang="it-IT" dirty="0"/>
              <a:t> </a:t>
            </a:r>
            <a:r>
              <a:rPr lang="it-IT" dirty="0" err="1"/>
              <a:t>dans</a:t>
            </a:r>
            <a:r>
              <a:rPr lang="it-IT" dirty="0"/>
              <a:t> la </a:t>
            </a:r>
            <a:r>
              <a:rPr lang="it-IT" dirty="0" err="1"/>
              <a:t>barque</a:t>
            </a:r>
            <a:r>
              <a:rPr lang="it-IT" dirty="0"/>
              <a:t> de la </a:t>
            </a:r>
            <a:r>
              <a:rPr lang="it-IT" dirty="0" err="1"/>
              <a:t>très</a:t>
            </a:r>
            <a:r>
              <a:rPr lang="it-IT" dirty="0"/>
              <a:t> </a:t>
            </a:r>
            <a:r>
              <a:rPr lang="it-IT" dirty="0" err="1"/>
              <a:t>sainte</a:t>
            </a:r>
            <a:r>
              <a:rPr lang="it-IT" dirty="0"/>
              <a:t> </a:t>
            </a:r>
            <a:r>
              <a:rPr lang="it-IT" dirty="0" err="1"/>
              <a:t>Eglise</a:t>
            </a:r>
            <a:r>
              <a:rPr lang="it-IT" dirty="0"/>
              <a:t> </a:t>
            </a:r>
            <a:r>
              <a:rPr lang="it-IT" dirty="0" err="1"/>
              <a:t>sur</a:t>
            </a:r>
            <a:r>
              <a:rPr lang="it-IT" dirty="0"/>
              <a:t> la </a:t>
            </a:r>
            <a:r>
              <a:rPr lang="it-IT" dirty="0" err="1"/>
              <a:t>surface</a:t>
            </a:r>
            <a:r>
              <a:rPr lang="it-IT" dirty="0"/>
              <a:t> </a:t>
            </a:r>
            <a:r>
              <a:rPr lang="it-IT" dirty="0" err="1"/>
              <a:t>houleuse</a:t>
            </a:r>
            <a:r>
              <a:rPr lang="it-IT" dirty="0"/>
              <a:t> de ce monde, si le </a:t>
            </a:r>
            <a:r>
              <a:rPr lang="it-IT" dirty="0" err="1"/>
              <a:t>Seigneur</a:t>
            </a:r>
            <a:r>
              <a:rPr lang="it-IT" dirty="0"/>
              <a:t> </a:t>
            </a:r>
            <a:r>
              <a:rPr lang="it-IT" dirty="0" err="1"/>
              <a:t>dort</a:t>
            </a:r>
            <a:r>
              <a:rPr lang="it-IT" dirty="0"/>
              <a:t>... </a:t>
            </a:r>
            <a:r>
              <a:rPr lang="it-IT" dirty="0" err="1"/>
              <a:t>allez</a:t>
            </a:r>
            <a:r>
              <a:rPr lang="it-IT" dirty="0"/>
              <a:t> vite </a:t>
            </a:r>
            <a:r>
              <a:rPr lang="it-IT" dirty="0" err="1"/>
              <a:t>vers</a:t>
            </a:r>
            <a:r>
              <a:rPr lang="it-IT" dirty="0"/>
              <a:t> lui </a:t>
            </a:r>
            <a:r>
              <a:rPr lang="it-IT" dirty="0" err="1"/>
              <a:t>avec</a:t>
            </a:r>
            <a:r>
              <a:rPr lang="it-IT" dirty="0"/>
              <a:t> </a:t>
            </a:r>
            <a:r>
              <a:rPr lang="it-IT" dirty="0" err="1"/>
              <a:t>des</a:t>
            </a:r>
            <a:r>
              <a:rPr lang="it-IT" dirty="0"/>
              <a:t> </a:t>
            </a:r>
            <a:r>
              <a:rPr lang="it-IT" dirty="0" err="1"/>
              <a:t>prières</a:t>
            </a:r>
            <a:r>
              <a:rPr lang="it-IT" dirty="0"/>
              <a:t> </a:t>
            </a:r>
            <a:r>
              <a:rPr lang="it-IT" dirty="0" err="1"/>
              <a:t>incessantes</a:t>
            </a:r>
            <a:r>
              <a:rPr lang="it-IT" dirty="0"/>
              <a:t>.</a:t>
            </a:r>
            <a:endParaRPr lang="fr-FR" dirty="0"/>
          </a:p>
          <a:p>
            <a:pPr marL="0" indent="0">
              <a:buNone/>
            </a:pPr>
            <a:r>
              <a:rPr lang="it-IT" dirty="0"/>
              <a:t>Le </a:t>
            </a:r>
            <a:r>
              <a:rPr lang="it-IT" dirty="0" err="1"/>
              <a:t>Seigneur</a:t>
            </a:r>
            <a:r>
              <a:rPr lang="it-IT" dirty="0"/>
              <a:t> s’est </a:t>
            </a:r>
            <a:r>
              <a:rPr lang="it-IT" dirty="0" err="1"/>
              <a:t>dressé</a:t>
            </a:r>
            <a:r>
              <a:rPr lang="it-IT" dirty="0"/>
              <a:t> ; il a </a:t>
            </a:r>
            <a:r>
              <a:rPr lang="it-IT" dirty="0" err="1"/>
              <a:t>commandé</a:t>
            </a:r>
            <a:r>
              <a:rPr lang="it-IT" dirty="0"/>
              <a:t> </a:t>
            </a:r>
            <a:r>
              <a:rPr lang="it-IT" dirty="0" err="1"/>
              <a:t>avec</a:t>
            </a:r>
            <a:r>
              <a:rPr lang="it-IT" dirty="0"/>
              <a:t> force à </a:t>
            </a:r>
            <a:r>
              <a:rPr lang="it-IT" dirty="0" err="1"/>
              <a:t>ces</a:t>
            </a:r>
            <a:r>
              <a:rPr lang="it-IT" dirty="0"/>
              <a:t> </a:t>
            </a:r>
            <a:r>
              <a:rPr lang="it-IT" dirty="0" err="1"/>
              <a:t>souffles</a:t>
            </a:r>
            <a:r>
              <a:rPr lang="it-IT" dirty="0"/>
              <a:t> </a:t>
            </a:r>
            <a:r>
              <a:rPr lang="it-IT" dirty="0" err="1"/>
              <a:t>démoniaques</a:t>
            </a:r>
            <a:r>
              <a:rPr lang="it-IT" dirty="0"/>
              <a:t>... et il a </a:t>
            </a:r>
            <a:r>
              <a:rPr lang="it-IT" dirty="0" err="1"/>
              <a:t>donné</a:t>
            </a:r>
            <a:r>
              <a:rPr lang="it-IT" dirty="0"/>
              <a:t> à son </a:t>
            </a:r>
            <a:r>
              <a:rPr lang="it-IT" dirty="0" err="1"/>
              <a:t>Eglise</a:t>
            </a:r>
            <a:r>
              <a:rPr lang="it-IT" dirty="0"/>
              <a:t> la </a:t>
            </a:r>
            <a:r>
              <a:rPr lang="it-IT" dirty="0" err="1"/>
              <a:t>paix</a:t>
            </a:r>
            <a:r>
              <a:rPr lang="it-IT" dirty="0"/>
              <a:t> et le calme. </a:t>
            </a:r>
            <a:endParaRPr lang="fr-FR" dirty="0"/>
          </a:p>
        </p:txBody>
      </p:sp>
      <p:pic>
        <p:nvPicPr>
          <p:cNvPr id="5" name="Segnaposto contenuto 4" descr="la_temp_te_apais_e_5.jpg"/>
          <p:cNvPicPr>
            <a:picLocks noGrp="1" noChangeAspect="1"/>
          </p:cNvPicPr>
          <p:nvPr>
            <p:ph sz="quarter" idx="14"/>
          </p:nvPr>
        </p:nvPicPr>
        <p:blipFill>
          <a:blip r:embed="rId2">
            <a:extLst>
              <a:ext uri="{28A0092B-C50C-407E-A947-70E740481C1C}">
                <a14:useLocalDpi xmlns:a14="http://schemas.microsoft.com/office/drawing/2010/main" val="0"/>
              </a:ext>
            </a:extLst>
          </a:blip>
          <a:srcRect l="9966" r="9966"/>
          <a:stretch>
            <a:fillRect/>
          </a:stretch>
        </p:blipFill>
        <p:spPr/>
      </p:pic>
    </p:spTree>
    <p:extLst>
      <p:ext uri="{BB962C8B-B14F-4D97-AF65-F5344CB8AC3E}">
        <p14:creationId xmlns:p14="http://schemas.microsoft.com/office/powerpoint/2010/main" val="1655304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Saint </a:t>
            </a:r>
            <a:r>
              <a:rPr lang="it-IT" dirty="0" err="1"/>
              <a:t>Ambroise</a:t>
            </a:r>
            <a:endParaRPr lang="it-IT" dirty="0"/>
          </a:p>
        </p:txBody>
      </p:sp>
      <p:sp>
        <p:nvSpPr>
          <p:cNvPr id="3" name="Segnaposto contenuto 2"/>
          <p:cNvSpPr>
            <a:spLocks noGrp="1"/>
          </p:cNvSpPr>
          <p:nvPr>
            <p:ph sz="quarter" idx="13"/>
          </p:nvPr>
        </p:nvSpPr>
        <p:spPr>
          <a:xfrm>
            <a:off x="457200" y="2222685"/>
            <a:ext cx="4041647" cy="4241242"/>
          </a:xfrm>
        </p:spPr>
        <p:txBody>
          <a:bodyPr>
            <a:normAutofit/>
          </a:bodyPr>
          <a:lstStyle/>
          <a:p>
            <a:pPr marL="0" indent="0">
              <a:buNone/>
            </a:pPr>
            <a:r>
              <a:rPr lang="it-IT" dirty="0" err="1"/>
              <a:t>Dans</a:t>
            </a:r>
            <a:r>
              <a:rPr lang="it-IT" dirty="0"/>
              <a:t> la </a:t>
            </a:r>
            <a:r>
              <a:rPr lang="it-IT" dirty="0" err="1"/>
              <a:t>barque</a:t>
            </a:r>
            <a:r>
              <a:rPr lang="it-IT" dirty="0"/>
              <a:t> </a:t>
            </a:r>
            <a:r>
              <a:rPr lang="it-IT" dirty="0" err="1"/>
              <a:t>agitée</a:t>
            </a:r>
            <a:r>
              <a:rPr lang="it-IT" dirty="0"/>
              <a:t>, </a:t>
            </a:r>
            <a:r>
              <a:rPr lang="it-IT" dirty="0" err="1"/>
              <a:t>vous</a:t>
            </a:r>
            <a:r>
              <a:rPr lang="it-IT" dirty="0"/>
              <a:t> </a:t>
            </a:r>
            <a:r>
              <a:rPr lang="it-IT" dirty="0" err="1"/>
              <a:t>reconnaîtrez</a:t>
            </a:r>
            <a:r>
              <a:rPr lang="it-IT" dirty="0"/>
              <a:t> </a:t>
            </a:r>
            <a:r>
              <a:rPr lang="it-IT" dirty="0" err="1"/>
              <a:t>les</a:t>
            </a:r>
            <a:r>
              <a:rPr lang="it-IT" dirty="0"/>
              <a:t> </a:t>
            </a:r>
            <a:r>
              <a:rPr lang="it-IT" dirty="0" err="1"/>
              <a:t>débuts</a:t>
            </a:r>
            <a:r>
              <a:rPr lang="it-IT" dirty="0"/>
              <a:t> </a:t>
            </a:r>
            <a:r>
              <a:rPr lang="it-IT" dirty="0" err="1"/>
              <a:t>agités</a:t>
            </a:r>
            <a:r>
              <a:rPr lang="it-IT" dirty="0"/>
              <a:t> de l’</a:t>
            </a:r>
            <a:r>
              <a:rPr lang="it-IT" dirty="0" err="1"/>
              <a:t>Eglise</a:t>
            </a:r>
            <a:r>
              <a:rPr lang="it-IT" dirty="0"/>
              <a:t>. .. </a:t>
            </a:r>
          </a:p>
          <a:p>
            <a:pPr marL="0" indent="0">
              <a:buNone/>
            </a:pPr>
            <a:r>
              <a:rPr lang="it-IT" dirty="0"/>
              <a:t>Le </a:t>
            </a:r>
            <a:r>
              <a:rPr lang="it-IT" dirty="0" err="1"/>
              <a:t>mystère</a:t>
            </a:r>
            <a:r>
              <a:rPr lang="it-IT" dirty="0"/>
              <a:t> de la </a:t>
            </a:r>
            <a:r>
              <a:rPr lang="it-IT" dirty="0" err="1"/>
              <a:t>grâce</a:t>
            </a:r>
            <a:r>
              <a:rPr lang="it-IT" dirty="0"/>
              <a:t> divine se </a:t>
            </a:r>
            <a:r>
              <a:rPr lang="it-IT" dirty="0" err="1"/>
              <a:t>révèle</a:t>
            </a:r>
            <a:r>
              <a:rPr lang="it-IT" dirty="0"/>
              <a:t> </a:t>
            </a:r>
            <a:r>
              <a:rPr lang="it-IT" dirty="0" err="1"/>
              <a:t>quand</a:t>
            </a:r>
            <a:r>
              <a:rPr lang="it-IT" dirty="0"/>
              <a:t> </a:t>
            </a:r>
            <a:r>
              <a:rPr lang="it-IT" dirty="0" err="1"/>
              <a:t>les</a:t>
            </a:r>
            <a:r>
              <a:rPr lang="it-IT" dirty="0"/>
              <a:t> </a:t>
            </a:r>
            <a:r>
              <a:rPr lang="it-IT" dirty="0" err="1"/>
              <a:t>flots</a:t>
            </a:r>
            <a:r>
              <a:rPr lang="it-IT" dirty="0"/>
              <a:t> </a:t>
            </a:r>
            <a:r>
              <a:rPr lang="it-IT" dirty="0" err="1"/>
              <a:t>du</a:t>
            </a:r>
            <a:r>
              <a:rPr lang="it-IT" dirty="0"/>
              <a:t> monde s’</a:t>
            </a:r>
            <a:r>
              <a:rPr lang="it-IT" dirty="0" err="1"/>
              <a:t>apaisent</a:t>
            </a:r>
            <a:r>
              <a:rPr lang="it-IT" dirty="0"/>
              <a:t>, </a:t>
            </a:r>
            <a:r>
              <a:rPr lang="it-IT" dirty="0" err="1"/>
              <a:t>quand</a:t>
            </a:r>
            <a:r>
              <a:rPr lang="it-IT" dirty="0"/>
              <a:t> une parole </a:t>
            </a:r>
            <a:r>
              <a:rPr lang="it-IT" dirty="0" err="1"/>
              <a:t>fait</a:t>
            </a:r>
            <a:r>
              <a:rPr lang="it-IT" dirty="0"/>
              <a:t> </a:t>
            </a:r>
            <a:r>
              <a:rPr lang="it-IT" dirty="0" err="1"/>
              <a:t>tenir</a:t>
            </a:r>
            <a:r>
              <a:rPr lang="it-IT" dirty="0"/>
              <a:t> coi l’esprit immonde. </a:t>
            </a:r>
            <a:endParaRPr lang="fr-FR" dirty="0"/>
          </a:p>
        </p:txBody>
      </p:sp>
      <p:pic>
        <p:nvPicPr>
          <p:cNvPr id="6" name="Segnaposto contenuto 5" descr="tempete_apaisee-2-b4758.jpg"/>
          <p:cNvPicPr>
            <a:picLocks noGrp="1" noChangeAspect="1"/>
          </p:cNvPicPr>
          <p:nvPr>
            <p:ph sz="quarter" idx="14"/>
          </p:nvPr>
        </p:nvPicPr>
        <p:blipFill>
          <a:blip r:embed="rId2">
            <a:extLst>
              <a:ext uri="{28A0092B-C50C-407E-A947-70E740481C1C}">
                <a14:useLocalDpi xmlns:a14="http://schemas.microsoft.com/office/drawing/2010/main" val="0"/>
              </a:ext>
            </a:extLst>
          </a:blip>
          <a:srcRect l="-18231" r="-18231"/>
          <a:stretch>
            <a:fillRect/>
          </a:stretch>
        </p:blipFill>
        <p:spPr/>
      </p:pic>
    </p:spTree>
    <p:extLst>
      <p:ext uri="{BB962C8B-B14F-4D97-AF65-F5344CB8AC3E}">
        <p14:creationId xmlns:p14="http://schemas.microsoft.com/office/powerpoint/2010/main" val="445480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Pierre </a:t>
            </a:r>
            <a:r>
              <a:rPr lang="it-IT" dirty="0" err="1"/>
              <a:t>Chrysologue</a:t>
            </a:r>
            <a:endParaRPr lang="it-IT" dirty="0"/>
          </a:p>
        </p:txBody>
      </p:sp>
      <p:sp>
        <p:nvSpPr>
          <p:cNvPr id="3" name="Segnaposto contenuto 2"/>
          <p:cNvSpPr>
            <a:spLocks noGrp="1"/>
          </p:cNvSpPr>
          <p:nvPr>
            <p:ph sz="quarter" idx="13"/>
          </p:nvPr>
        </p:nvSpPr>
        <p:spPr>
          <a:xfrm>
            <a:off x="457200" y="3243303"/>
            <a:ext cx="4041647" cy="3220623"/>
          </a:xfrm>
        </p:spPr>
        <p:txBody>
          <a:bodyPr>
            <a:normAutofit/>
          </a:bodyPr>
          <a:lstStyle/>
          <a:p>
            <a:pPr marL="0" indent="0">
              <a:buNone/>
            </a:pPr>
            <a:r>
              <a:rPr lang="it-IT" dirty="0"/>
              <a:t>N’est-il </a:t>
            </a:r>
            <a:r>
              <a:rPr lang="it-IT" dirty="0" err="1"/>
              <a:t>pas</a:t>
            </a:r>
            <a:r>
              <a:rPr lang="it-IT" dirty="0"/>
              <a:t> </a:t>
            </a:r>
            <a:r>
              <a:rPr lang="it-IT" dirty="0" err="1"/>
              <a:t>Celui</a:t>
            </a:r>
            <a:r>
              <a:rPr lang="it-IT" dirty="0"/>
              <a:t> qui </a:t>
            </a:r>
            <a:r>
              <a:rPr lang="it-IT" dirty="0" err="1"/>
              <a:t>refoula</a:t>
            </a:r>
            <a:r>
              <a:rPr lang="it-IT" dirty="0"/>
              <a:t> </a:t>
            </a:r>
            <a:r>
              <a:rPr lang="it-IT" dirty="0" err="1"/>
              <a:t>les</a:t>
            </a:r>
            <a:r>
              <a:rPr lang="it-IT" dirty="0"/>
              <a:t> </a:t>
            </a:r>
            <a:r>
              <a:rPr lang="it-IT" dirty="0" err="1"/>
              <a:t>eaux</a:t>
            </a:r>
            <a:r>
              <a:rPr lang="it-IT" dirty="0"/>
              <a:t> de la </a:t>
            </a:r>
            <a:r>
              <a:rPr lang="it-IT" dirty="0" err="1"/>
              <a:t>mer</a:t>
            </a:r>
            <a:r>
              <a:rPr lang="it-IT" dirty="0"/>
              <a:t> et </a:t>
            </a:r>
            <a:r>
              <a:rPr lang="it-IT" dirty="0" err="1"/>
              <a:t>mit</a:t>
            </a:r>
            <a:r>
              <a:rPr lang="it-IT" dirty="0"/>
              <a:t> à nu </a:t>
            </a:r>
            <a:r>
              <a:rPr lang="it-IT" dirty="0" err="1"/>
              <a:t>ses</a:t>
            </a:r>
            <a:r>
              <a:rPr lang="it-IT" dirty="0"/>
              <a:t> </a:t>
            </a:r>
            <a:r>
              <a:rPr lang="it-IT" dirty="0" err="1"/>
              <a:t>abîmes</a:t>
            </a:r>
            <a:r>
              <a:rPr lang="it-IT" dirty="0"/>
              <a:t> pour </a:t>
            </a:r>
            <a:r>
              <a:rPr lang="it-IT" dirty="0" err="1"/>
              <a:t>que</a:t>
            </a:r>
            <a:r>
              <a:rPr lang="it-IT" dirty="0"/>
              <a:t> le </a:t>
            </a:r>
            <a:r>
              <a:rPr lang="it-IT" dirty="0" err="1"/>
              <a:t>peuple</a:t>
            </a:r>
            <a:r>
              <a:rPr lang="it-IT" dirty="0"/>
              <a:t> </a:t>
            </a:r>
            <a:r>
              <a:rPr lang="it-IT" dirty="0" err="1"/>
              <a:t>israélite</a:t>
            </a:r>
            <a:r>
              <a:rPr lang="it-IT" dirty="0"/>
              <a:t> put </a:t>
            </a:r>
            <a:r>
              <a:rPr lang="it-IT" dirty="0" err="1"/>
              <a:t>franchir</a:t>
            </a:r>
            <a:r>
              <a:rPr lang="it-IT" dirty="0"/>
              <a:t> la </a:t>
            </a:r>
            <a:r>
              <a:rPr lang="it-IT" dirty="0" err="1"/>
              <a:t>mer</a:t>
            </a:r>
            <a:r>
              <a:rPr lang="it-IT" dirty="0"/>
              <a:t> à </a:t>
            </a:r>
            <a:r>
              <a:rPr lang="it-IT" dirty="0" err="1"/>
              <a:t>pied</a:t>
            </a:r>
            <a:r>
              <a:rPr lang="it-IT" dirty="0"/>
              <a:t> sec ?</a:t>
            </a:r>
            <a:r>
              <a:rPr lang="fr-FR" dirty="0"/>
              <a:t> </a:t>
            </a:r>
          </a:p>
        </p:txBody>
      </p:sp>
      <p:pic>
        <p:nvPicPr>
          <p:cNvPr id="5" name="Segnaposto contenuto 4" descr="55426_10.jpg"/>
          <p:cNvPicPr>
            <a:picLocks noGrp="1" noChangeAspect="1"/>
          </p:cNvPicPr>
          <p:nvPr>
            <p:ph sz="quarter" idx="14"/>
          </p:nvPr>
        </p:nvPicPr>
        <p:blipFill>
          <a:blip r:embed="rId2">
            <a:extLst>
              <a:ext uri="{28A0092B-C50C-407E-A947-70E740481C1C}">
                <a14:useLocalDpi xmlns:a14="http://schemas.microsoft.com/office/drawing/2010/main" val="0"/>
              </a:ext>
            </a:extLst>
          </a:blip>
          <a:srcRect l="-6569" r="-6569"/>
          <a:stretch>
            <a:fillRect/>
          </a:stretch>
        </p:blipFill>
        <p:spPr/>
      </p:pic>
    </p:spTree>
    <p:extLst>
      <p:ext uri="{BB962C8B-B14F-4D97-AF65-F5344CB8AC3E}">
        <p14:creationId xmlns:p14="http://schemas.microsoft.com/office/powerpoint/2010/main" val="2026729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err="1"/>
              <a:t>nous</a:t>
            </a:r>
            <a:r>
              <a:rPr lang="it-IT" dirty="0"/>
              <a:t> </a:t>
            </a:r>
            <a:r>
              <a:rPr lang="it-IT" dirty="0" err="1"/>
              <a:t>aide</a:t>
            </a:r>
            <a:r>
              <a:rPr lang="it-IT" dirty="0"/>
              <a:t> à </a:t>
            </a:r>
            <a:r>
              <a:rPr lang="it-IT" dirty="0" err="1"/>
              <a:t>prier</a:t>
            </a:r>
            <a:r>
              <a:rPr lang="it-IT" dirty="0"/>
              <a:t>…</a:t>
            </a:r>
          </a:p>
        </p:txBody>
      </p:sp>
      <p:sp>
        <p:nvSpPr>
          <p:cNvPr id="3" name="Segnaposto testo 2"/>
          <p:cNvSpPr>
            <a:spLocks noGrp="1"/>
          </p:cNvSpPr>
          <p:nvPr>
            <p:ph type="body" idx="1"/>
          </p:nvPr>
        </p:nvSpPr>
        <p:spPr/>
        <p:txBody>
          <a:bodyPr/>
          <a:lstStyle/>
          <a:p>
            <a:r>
              <a:rPr lang="it-IT" dirty="0"/>
              <a:t>Jonas…</a:t>
            </a:r>
          </a:p>
        </p:txBody>
      </p:sp>
    </p:spTree>
    <p:extLst>
      <p:ext uri="{BB962C8B-B14F-4D97-AF65-F5344CB8AC3E}">
        <p14:creationId xmlns:p14="http://schemas.microsoft.com/office/powerpoint/2010/main" val="421740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872067" y="2018560"/>
            <a:ext cx="7408333" cy="4107603"/>
          </a:xfrm>
        </p:spPr>
        <p:txBody>
          <a:bodyPr>
            <a:normAutofit/>
          </a:bodyPr>
          <a:lstStyle/>
          <a:p>
            <a:r>
              <a:rPr lang="fr-FR" b="1" i="1" dirty="0"/>
              <a:t>Risquer </a:t>
            </a:r>
            <a:r>
              <a:rPr lang="fr-FR" dirty="0"/>
              <a:t>propose à chacun de réfléchir sur une expérience fondamentale faite partout homme : celle du risque de la vie. </a:t>
            </a:r>
          </a:p>
          <a:p>
            <a:r>
              <a:rPr lang="fr-FR" dirty="0"/>
              <a:t>Dès avant la naissance et jusqu'à la mort, la vie est une aventure belle et éprouvante. </a:t>
            </a:r>
          </a:p>
          <a:p>
            <a:r>
              <a:rPr lang="fr-FR" dirty="0"/>
              <a:t>L'homme, sans arrêt, doit choisir son chemin, faire face aux diverses tempêtes qui l'assaillent. </a:t>
            </a:r>
          </a:p>
          <a:p>
            <a:r>
              <a:rPr lang="fr-FR" dirty="0"/>
              <a:t>Il est appelé à traverser la vie, à ouvrir ses yeux à l'espérance de l'autre rive, et dépassant ses doutes, à accéder à la paix et la joie du cœur. </a:t>
            </a:r>
            <a:endParaRPr lang="it-IT" dirty="0"/>
          </a:p>
        </p:txBody>
      </p:sp>
      <p:sp>
        <p:nvSpPr>
          <p:cNvPr id="4" name="Titolo 3"/>
          <p:cNvSpPr>
            <a:spLocks noGrp="1"/>
          </p:cNvSpPr>
          <p:nvPr>
            <p:ph type="title"/>
          </p:nvPr>
        </p:nvSpPr>
        <p:spPr/>
        <p:txBody>
          <a:bodyPr/>
          <a:lstStyle/>
          <a:p>
            <a:r>
              <a:rPr lang="it-IT" dirty="0" err="1"/>
              <a:t>Introduction</a:t>
            </a:r>
            <a:endParaRPr lang="it-IT" dirty="0"/>
          </a:p>
        </p:txBody>
      </p:sp>
    </p:spTree>
    <p:extLst>
      <p:ext uri="{BB962C8B-B14F-4D97-AF65-F5344CB8AC3E}">
        <p14:creationId xmlns:p14="http://schemas.microsoft.com/office/powerpoint/2010/main" val="1519419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a:xfrm>
            <a:off x="676655" y="2120621"/>
            <a:ext cx="3822192" cy="4422687"/>
          </a:xfrm>
        </p:spPr>
        <p:txBody>
          <a:bodyPr>
            <a:normAutofit fontScale="92500"/>
          </a:bodyPr>
          <a:lstStyle/>
          <a:p>
            <a:pPr marL="0" lvl="0" indent="0">
              <a:buNone/>
            </a:pPr>
            <a:r>
              <a:rPr lang="it-IT" dirty="0" err="1"/>
              <a:t>Seigneur</a:t>
            </a:r>
            <a:r>
              <a:rPr lang="it-IT" dirty="0"/>
              <a:t>, l'histoire de Jonas me </a:t>
            </a:r>
            <a:r>
              <a:rPr lang="it-IT" dirty="0" err="1"/>
              <a:t>fait</a:t>
            </a:r>
            <a:r>
              <a:rPr lang="it-IT" dirty="0"/>
              <a:t> </a:t>
            </a:r>
            <a:r>
              <a:rPr lang="it-IT" dirty="0" err="1"/>
              <a:t>comprendre</a:t>
            </a:r>
            <a:r>
              <a:rPr lang="it-IT" dirty="0"/>
              <a:t> </a:t>
            </a:r>
            <a:r>
              <a:rPr lang="it-IT" dirty="0" err="1"/>
              <a:t>que</a:t>
            </a:r>
            <a:r>
              <a:rPr lang="it-IT" dirty="0"/>
              <a:t> tu </a:t>
            </a:r>
            <a:r>
              <a:rPr lang="it-IT" dirty="0" err="1"/>
              <a:t>pardonnes</a:t>
            </a:r>
            <a:r>
              <a:rPr lang="it-IT" dirty="0"/>
              <a:t> à tout le monde, </a:t>
            </a:r>
            <a:r>
              <a:rPr lang="it-IT" dirty="0" err="1"/>
              <a:t>même</a:t>
            </a:r>
            <a:r>
              <a:rPr lang="it-IT" dirty="0"/>
              <a:t> </a:t>
            </a:r>
            <a:r>
              <a:rPr lang="it-IT" dirty="0" err="1"/>
              <a:t>aux</a:t>
            </a:r>
            <a:r>
              <a:rPr lang="it-IT" dirty="0"/>
              <a:t> gens </a:t>
            </a:r>
            <a:r>
              <a:rPr lang="it-IT" dirty="0" err="1"/>
              <a:t>du</a:t>
            </a:r>
            <a:r>
              <a:rPr lang="it-IT" dirty="0"/>
              <a:t> </a:t>
            </a:r>
            <a:r>
              <a:rPr lang="it-IT" dirty="0" err="1"/>
              <a:t>bout</a:t>
            </a:r>
            <a:r>
              <a:rPr lang="it-IT" dirty="0"/>
              <a:t> </a:t>
            </a:r>
            <a:r>
              <a:rPr lang="it-IT" dirty="0" err="1"/>
              <a:t>du</a:t>
            </a:r>
            <a:r>
              <a:rPr lang="it-IT" dirty="0"/>
              <a:t> monde, </a:t>
            </a:r>
            <a:r>
              <a:rPr lang="it-IT" dirty="0" err="1"/>
              <a:t>même</a:t>
            </a:r>
            <a:r>
              <a:rPr lang="it-IT" dirty="0"/>
              <a:t> </a:t>
            </a:r>
            <a:r>
              <a:rPr lang="it-IT" dirty="0" err="1"/>
              <a:t>aux</a:t>
            </a:r>
            <a:r>
              <a:rPr lang="it-IT" dirty="0"/>
              <a:t> </a:t>
            </a:r>
            <a:r>
              <a:rPr lang="it-IT" dirty="0" err="1"/>
              <a:t>habitants</a:t>
            </a:r>
            <a:r>
              <a:rPr lang="it-IT" dirty="0"/>
              <a:t> de </a:t>
            </a:r>
            <a:r>
              <a:rPr lang="it-IT" dirty="0" err="1"/>
              <a:t>Ninive</a:t>
            </a:r>
            <a:r>
              <a:rPr lang="it-IT" dirty="0"/>
              <a:t>, </a:t>
            </a:r>
            <a:r>
              <a:rPr lang="it-IT" dirty="0" err="1"/>
              <a:t>même</a:t>
            </a:r>
            <a:r>
              <a:rPr lang="it-IT" dirty="0"/>
              <a:t> à Jonas, </a:t>
            </a:r>
            <a:r>
              <a:rPr lang="it-IT" dirty="0" err="1"/>
              <a:t>même</a:t>
            </a:r>
            <a:r>
              <a:rPr lang="it-IT" dirty="0"/>
              <a:t> </a:t>
            </a:r>
            <a:r>
              <a:rPr lang="it-IT" dirty="0" err="1"/>
              <a:t>aux</a:t>
            </a:r>
            <a:r>
              <a:rPr lang="it-IT" dirty="0"/>
              <a:t> </a:t>
            </a:r>
            <a:r>
              <a:rPr lang="it-IT" dirty="0" err="1"/>
              <a:t>Romains</a:t>
            </a:r>
            <a:r>
              <a:rPr lang="it-IT" dirty="0"/>
              <a:t>, </a:t>
            </a:r>
            <a:r>
              <a:rPr lang="it-IT" dirty="0" err="1"/>
              <a:t>même</a:t>
            </a:r>
            <a:r>
              <a:rPr lang="it-IT" dirty="0"/>
              <a:t> à la </a:t>
            </a:r>
            <a:r>
              <a:rPr lang="it-IT" dirty="0" err="1"/>
              <a:t>pollution</a:t>
            </a:r>
            <a:r>
              <a:rPr lang="it-IT" dirty="0"/>
              <a:t> (sic), </a:t>
            </a:r>
            <a:r>
              <a:rPr lang="it-IT" dirty="0" err="1"/>
              <a:t>dans</a:t>
            </a:r>
            <a:r>
              <a:rPr lang="it-IT" dirty="0"/>
              <a:t> </a:t>
            </a:r>
            <a:r>
              <a:rPr lang="it-IT" dirty="0" err="1"/>
              <a:t>toute</a:t>
            </a:r>
            <a:r>
              <a:rPr lang="it-IT" dirty="0"/>
              <a:t> l'histoire de l'</a:t>
            </a:r>
            <a:r>
              <a:rPr lang="it-IT" dirty="0" err="1"/>
              <a:t>univers</a:t>
            </a:r>
            <a:r>
              <a:rPr lang="it-IT" dirty="0"/>
              <a:t>.</a:t>
            </a:r>
            <a:endParaRPr lang="fr-FR" dirty="0"/>
          </a:p>
          <a:p>
            <a:pPr marL="0" lvl="0" indent="0">
              <a:buNone/>
            </a:pPr>
            <a:r>
              <a:rPr lang="it-IT" dirty="0" err="1"/>
              <a:t>Seigneur</a:t>
            </a:r>
            <a:r>
              <a:rPr lang="it-IT" dirty="0"/>
              <a:t>, tu </a:t>
            </a:r>
            <a:r>
              <a:rPr lang="it-IT" dirty="0" err="1"/>
              <a:t>as</a:t>
            </a:r>
            <a:r>
              <a:rPr lang="it-IT" dirty="0"/>
              <a:t> </a:t>
            </a:r>
            <a:r>
              <a:rPr lang="it-IT" dirty="0" err="1"/>
              <a:t>pardonné</a:t>
            </a:r>
            <a:r>
              <a:rPr lang="it-IT" dirty="0"/>
              <a:t>,... </a:t>
            </a:r>
            <a:r>
              <a:rPr lang="it-IT" dirty="0" err="1"/>
              <a:t>moi</a:t>
            </a:r>
            <a:r>
              <a:rPr lang="it-IT" dirty="0"/>
              <a:t> </a:t>
            </a:r>
            <a:r>
              <a:rPr lang="it-IT" dirty="0" err="1"/>
              <a:t>aussi</a:t>
            </a:r>
            <a:r>
              <a:rPr lang="it-IT" dirty="0"/>
              <a:t> je </a:t>
            </a:r>
            <a:r>
              <a:rPr lang="it-IT" dirty="0" err="1"/>
              <a:t>dois</a:t>
            </a:r>
            <a:r>
              <a:rPr lang="it-IT" dirty="0"/>
              <a:t> </a:t>
            </a:r>
            <a:r>
              <a:rPr lang="it-IT" dirty="0" err="1"/>
              <a:t>essayer</a:t>
            </a:r>
            <a:r>
              <a:rPr lang="it-IT" dirty="0"/>
              <a:t> de </a:t>
            </a:r>
            <a:r>
              <a:rPr lang="it-IT" dirty="0" err="1"/>
              <a:t>pardonner</a:t>
            </a:r>
            <a:r>
              <a:rPr lang="it-IT" dirty="0"/>
              <a:t>.</a:t>
            </a:r>
            <a:endParaRPr lang="fr-FR" dirty="0"/>
          </a:p>
        </p:txBody>
      </p:sp>
      <p:pic>
        <p:nvPicPr>
          <p:cNvPr id="5" name="Segnaposto contenuto 4" descr="JonasPoissonComby.jpg"/>
          <p:cNvPicPr>
            <a:picLocks noGrp="1" noChangeAspect="1"/>
          </p:cNvPicPr>
          <p:nvPr>
            <p:ph sz="quarter" idx="14"/>
          </p:nvPr>
        </p:nvPicPr>
        <p:blipFill>
          <a:blip r:embed="rId2">
            <a:extLst>
              <a:ext uri="{28A0092B-C50C-407E-A947-70E740481C1C}">
                <a14:useLocalDpi xmlns:a14="http://schemas.microsoft.com/office/drawing/2010/main" val="0"/>
              </a:ext>
            </a:extLst>
          </a:blip>
          <a:srcRect l="-6161" r="-6161"/>
          <a:stretch>
            <a:fillRect/>
          </a:stretch>
        </p:blipFill>
        <p:spPr/>
      </p:pic>
    </p:spTree>
    <p:extLst>
      <p:ext uri="{BB962C8B-B14F-4D97-AF65-F5344CB8AC3E}">
        <p14:creationId xmlns:p14="http://schemas.microsoft.com/office/powerpoint/2010/main" val="16292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a:xfrm>
            <a:off x="676655" y="2222685"/>
            <a:ext cx="3822192" cy="4354644"/>
          </a:xfrm>
        </p:spPr>
        <p:txBody>
          <a:bodyPr>
            <a:normAutofit/>
          </a:bodyPr>
          <a:lstStyle/>
          <a:p>
            <a:pPr marL="0" lvl="0" indent="0">
              <a:buNone/>
            </a:pPr>
            <a:r>
              <a:rPr lang="it-IT" dirty="0"/>
              <a:t>Le </a:t>
            </a:r>
            <a:r>
              <a:rPr lang="it-IT" dirty="0" err="1"/>
              <a:t>Seigneur</a:t>
            </a:r>
            <a:r>
              <a:rPr lang="it-IT" dirty="0"/>
              <a:t> me </a:t>
            </a:r>
            <a:r>
              <a:rPr lang="it-IT" dirty="0" err="1"/>
              <a:t>dit</a:t>
            </a:r>
            <a:r>
              <a:rPr lang="it-IT" dirty="0"/>
              <a:t>, </a:t>
            </a:r>
            <a:r>
              <a:rPr lang="it-IT" dirty="0" err="1"/>
              <a:t>comme</a:t>
            </a:r>
            <a:r>
              <a:rPr lang="it-IT" dirty="0"/>
              <a:t> à Jonas, </a:t>
            </a:r>
            <a:r>
              <a:rPr lang="it-IT" dirty="0" err="1"/>
              <a:t>qu'il</a:t>
            </a:r>
            <a:r>
              <a:rPr lang="it-IT" dirty="0"/>
              <a:t> est </a:t>
            </a:r>
            <a:r>
              <a:rPr lang="it-IT" dirty="0" err="1"/>
              <a:t>capable</a:t>
            </a:r>
            <a:r>
              <a:rPr lang="it-IT" dirty="0"/>
              <a:t> de </a:t>
            </a:r>
            <a:r>
              <a:rPr lang="it-IT" dirty="0" err="1"/>
              <a:t>pardonner</a:t>
            </a:r>
            <a:r>
              <a:rPr lang="it-IT" dirty="0"/>
              <a:t> </a:t>
            </a:r>
            <a:r>
              <a:rPr lang="it-IT" dirty="0" err="1"/>
              <a:t>tous</a:t>
            </a:r>
            <a:r>
              <a:rPr lang="it-IT" dirty="0"/>
              <a:t> </a:t>
            </a:r>
            <a:r>
              <a:rPr lang="it-IT" dirty="0" err="1"/>
              <a:t>les</a:t>
            </a:r>
            <a:r>
              <a:rPr lang="it-IT" dirty="0"/>
              <a:t> </a:t>
            </a:r>
            <a:r>
              <a:rPr lang="it-IT" dirty="0" err="1"/>
              <a:t>péchés</a:t>
            </a:r>
            <a:r>
              <a:rPr lang="it-IT" dirty="0"/>
              <a:t> </a:t>
            </a:r>
            <a:r>
              <a:rPr lang="it-IT" dirty="0" err="1"/>
              <a:t>du</a:t>
            </a:r>
            <a:r>
              <a:rPr lang="it-IT" dirty="0"/>
              <a:t> monde </a:t>
            </a:r>
            <a:r>
              <a:rPr lang="it-IT" dirty="0" err="1"/>
              <a:t>entier</a:t>
            </a:r>
            <a:r>
              <a:rPr lang="it-IT" dirty="0"/>
              <a:t>...</a:t>
            </a:r>
            <a:endParaRPr lang="fr-FR" dirty="0"/>
          </a:p>
          <a:p>
            <a:pPr marL="0" lvl="0" indent="0">
              <a:buNone/>
            </a:pPr>
            <a:r>
              <a:rPr lang="it-IT" dirty="0"/>
              <a:t>Seigneur, je ne sais pas si je suis comme les gens de Ninive.</a:t>
            </a:r>
            <a:br>
              <a:rPr lang="it-IT" dirty="0"/>
            </a:br>
            <a:r>
              <a:rPr lang="it-IT" dirty="0"/>
              <a:t>Est-ce que je pourrais me couvrir de cendres pour que tu comprennes que je me repens ?</a:t>
            </a:r>
            <a:endParaRPr lang="fr-FR" dirty="0"/>
          </a:p>
        </p:txBody>
      </p:sp>
      <p:pic>
        <p:nvPicPr>
          <p:cNvPr id="5" name="Segnaposto contenuto 4" descr="JonasPoissonComby.jpg"/>
          <p:cNvPicPr>
            <a:picLocks noGrp="1" noChangeAspect="1"/>
          </p:cNvPicPr>
          <p:nvPr>
            <p:ph sz="quarter" idx="14"/>
          </p:nvPr>
        </p:nvPicPr>
        <p:blipFill>
          <a:blip r:embed="rId2">
            <a:extLst>
              <a:ext uri="{28A0092B-C50C-407E-A947-70E740481C1C}">
                <a14:useLocalDpi xmlns:a14="http://schemas.microsoft.com/office/drawing/2010/main" val="0"/>
              </a:ext>
            </a:extLst>
          </a:blip>
          <a:srcRect l="-6161" r="-6161"/>
          <a:stretch>
            <a:fillRect/>
          </a:stretch>
        </p:blipFill>
        <p:spPr/>
      </p:pic>
    </p:spTree>
    <p:extLst>
      <p:ext uri="{BB962C8B-B14F-4D97-AF65-F5344CB8AC3E}">
        <p14:creationId xmlns:p14="http://schemas.microsoft.com/office/powerpoint/2010/main" val="3025217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a:xfrm>
            <a:off x="676655" y="2222685"/>
            <a:ext cx="3822192" cy="4354644"/>
          </a:xfrm>
        </p:spPr>
        <p:txBody>
          <a:bodyPr>
            <a:normAutofit/>
          </a:bodyPr>
          <a:lstStyle/>
          <a:p>
            <a:pPr marL="0" lvl="0" indent="0">
              <a:buNone/>
            </a:pPr>
            <a:r>
              <a:rPr lang="it-IT" dirty="0" err="1"/>
              <a:t>Seigneur</a:t>
            </a:r>
            <a:r>
              <a:rPr lang="it-IT" dirty="0"/>
              <a:t>, je </a:t>
            </a:r>
            <a:r>
              <a:rPr lang="it-IT" dirty="0" err="1"/>
              <a:t>suis</a:t>
            </a:r>
            <a:r>
              <a:rPr lang="it-IT" dirty="0"/>
              <a:t> </a:t>
            </a:r>
            <a:r>
              <a:rPr lang="it-IT" dirty="0" err="1"/>
              <a:t>comme</a:t>
            </a:r>
            <a:r>
              <a:rPr lang="it-IT" dirty="0"/>
              <a:t> Jonas, </a:t>
            </a:r>
            <a:r>
              <a:rPr lang="it-IT" dirty="0" err="1"/>
              <a:t>j'ai</a:t>
            </a:r>
            <a:r>
              <a:rPr lang="it-IT" dirty="0"/>
              <a:t> </a:t>
            </a:r>
            <a:r>
              <a:rPr lang="it-IT" dirty="0" err="1"/>
              <a:t>du</a:t>
            </a:r>
            <a:r>
              <a:rPr lang="it-IT" dirty="0"/>
              <a:t> mal à </a:t>
            </a:r>
            <a:r>
              <a:rPr lang="it-IT" dirty="0" err="1"/>
              <a:t>croire</a:t>
            </a:r>
            <a:r>
              <a:rPr lang="it-IT" dirty="0"/>
              <a:t> </a:t>
            </a:r>
            <a:r>
              <a:rPr lang="it-IT" dirty="0" err="1"/>
              <a:t>que</a:t>
            </a:r>
            <a:r>
              <a:rPr lang="it-IT" dirty="0"/>
              <a:t> tu </a:t>
            </a:r>
            <a:r>
              <a:rPr lang="it-IT" dirty="0" err="1"/>
              <a:t>pardonnes</a:t>
            </a:r>
            <a:r>
              <a:rPr lang="it-IT" dirty="0"/>
              <a:t> à tout le monde.</a:t>
            </a:r>
            <a:endParaRPr lang="fr-FR" dirty="0"/>
          </a:p>
          <a:p>
            <a:pPr marL="0" indent="0">
              <a:buNone/>
            </a:pPr>
            <a:r>
              <a:rPr lang="it-IT" dirty="0" err="1"/>
              <a:t>Seigneur</a:t>
            </a:r>
            <a:r>
              <a:rPr lang="it-IT" dirty="0"/>
              <a:t>, </a:t>
            </a:r>
            <a:r>
              <a:rPr lang="it-IT" dirty="0" err="1"/>
              <a:t>comme</a:t>
            </a:r>
            <a:r>
              <a:rPr lang="it-IT" dirty="0"/>
              <a:t> Jonas </a:t>
            </a:r>
            <a:r>
              <a:rPr lang="it-IT" dirty="0" err="1"/>
              <a:t>dans</a:t>
            </a:r>
            <a:r>
              <a:rPr lang="it-IT" dirty="0"/>
              <a:t> son </a:t>
            </a:r>
            <a:r>
              <a:rPr lang="it-IT" dirty="0" err="1"/>
              <a:t>bateau</a:t>
            </a:r>
            <a:r>
              <a:rPr lang="it-IT" dirty="0"/>
              <a:t>, </a:t>
            </a:r>
            <a:r>
              <a:rPr lang="it-IT" dirty="0" err="1"/>
              <a:t>comme</a:t>
            </a:r>
            <a:r>
              <a:rPr lang="it-IT" dirty="0"/>
              <a:t> </a:t>
            </a:r>
            <a:r>
              <a:rPr lang="it-IT" dirty="0" err="1"/>
              <a:t>les</a:t>
            </a:r>
            <a:r>
              <a:rPr lang="it-IT" dirty="0"/>
              <a:t> </a:t>
            </a:r>
            <a:r>
              <a:rPr lang="it-IT" dirty="0" err="1"/>
              <a:t>apôtres</a:t>
            </a:r>
            <a:r>
              <a:rPr lang="it-IT" dirty="0"/>
              <a:t> </a:t>
            </a:r>
            <a:r>
              <a:rPr lang="it-IT" dirty="0" err="1"/>
              <a:t>dans</a:t>
            </a:r>
            <a:r>
              <a:rPr lang="it-IT" dirty="0"/>
              <a:t> la </a:t>
            </a:r>
            <a:r>
              <a:rPr lang="it-IT" dirty="0" err="1"/>
              <a:t>barque</a:t>
            </a:r>
            <a:r>
              <a:rPr lang="it-IT" dirty="0"/>
              <a:t>, </a:t>
            </a:r>
            <a:r>
              <a:rPr lang="it-IT" dirty="0" err="1"/>
              <a:t>mon</a:t>
            </a:r>
            <a:r>
              <a:rPr lang="it-IT" dirty="0"/>
              <a:t> </a:t>
            </a:r>
            <a:r>
              <a:rPr lang="it-IT" dirty="0" err="1"/>
              <a:t>coeur</a:t>
            </a:r>
            <a:r>
              <a:rPr lang="it-IT" dirty="0"/>
              <a:t> n'est </a:t>
            </a:r>
            <a:r>
              <a:rPr lang="it-IT" dirty="0" err="1"/>
              <a:t>pas</a:t>
            </a:r>
            <a:r>
              <a:rPr lang="it-IT" dirty="0"/>
              <a:t> pur ; je </a:t>
            </a:r>
            <a:r>
              <a:rPr lang="it-IT" dirty="0" err="1"/>
              <a:t>suis</a:t>
            </a:r>
            <a:r>
              <a:rPr lang="it-IT" dirty="0"/>
              <a:t> </a:t>
            </a:r>
            <a:r>
              <a:rPr lang="it-IT" dirty="0" err="1"/>
              <a:t>dans</a:t>
            </a:r>
            <a:r>
              <a:rPr lang="it-IT" dirty="0"/>
              <a:t> le </a:t>
            </a:r>
            <a:r>
              <a:rPr lang="it-IT" dirty="0" err="1"/>
              <a:t>péché</a:t>
            </a:r>
            <a:r>
              <a:rPr lang="it-IT" dirty="0"/>
              <a:t> </a:t>
            </a:r>
            <a:r>
              <a:rPr lang="it-IT" dirty="0" err="1"/>
              <a:t>comme</a:t>
            </a:r>
            <a:r>
              <a:rPr lang="it-IT" dirty="0"/>
              <a:t> Jonas, </a:t>
            </a:r>
            <a:r>
              <a:rPr lang="it-IT" dirty="0" err="1"/>
              <a:t>comme</a:t>
            </a:r>
            <a:r>
              <a:rPr lang="it-IT" dirty="0"/>
              <a:t> </a:t>
            </a:r>
            <a:r>
              <a:rPr lang="it-IT" dirty="0" err="1"/>
              <a:t>les</a:t>
            </a:r>
            <a:r>
              <a:rPr lang="it-IT" dirty="0"/>
              <a:t> </a:t>
            </a:r>
            <a:r>
              <a:rPr lang="it-IT" dirty="0" err="1"/>
              <a:t>apôtres</a:t>
            </a:r>
            <a:r>
              <a:rPr lang="it-IT" dirty="0"/>
              <a:t>.</a:t>
            </a:r>
            <a:r>
              <a:rPr lang="fr-FR" dirty="0"/>
              <a:t> </a:t>
            </a:r>
            <a:endParaRPr lang="it-IT" dirty="0"/>
          </a:p>
        </p:txBody>
      </p:sp>
      <p:pic>
        <p:nvPicPr>
          <p:cNvPr id="5" name="Segnaposto contenuto 4" descr="JonasPoissonComby.jpg"/>
          <p:cNvPicPr>
            <a:picLocks noGrp="1" noChangeAspect="1"/>
          </p:cNvPicPr>
          <p:nvPr>
            <p:ph sz="quarter" idx="14"/>
          </p:nvPr>
        </p:nvPicPr>
        <p:blipFill>
          <a:blip r:embed="rId2">
            <a:extLst>
              <a:ext uri="{28A0092B-C50C-407E-A947-70E740481C1C}">
                <a14:useLocalDpi xmlns:a14="http://schemas.microsoft.com/office/drawing/2010/main" val="0"/>
              </a:ext>
            </a:extLst>
          </a:blip>
          <a:srcRect l="-6161" r="-6161"/>
          <a:stretch>
            <a:fillRect/>
          </a:stretch>
        </p:blipFill>
        <p:spPr/>
      </p:pic>
    </p:spTree>
    <p:extLst>
      <p:ext uri="{BB962C8B-B14F-4D97-AF65-F5344CB8AC3E}">
        <p14:creationId xmlns:p14="http://schemas.microsoft.com/office/powerpoint/2010/main" val="2040209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872067" y="2313406"/>
            <a:ext cx="7408333" cy="4286604"/>
          </a:xfrm>
        </p:spPr>
        <p:txBody>
          <a:bodyPr>
            <a:normAutofit/>
          </a:bodyPr>
          <a:lstStyle/>
          <a:p>
            <a:pPr marL="0" indent="0" algn="ctr">
              <a:buNone/>
            </a:pPr>
            <a:r>
              <a:rPr lang="it-IT" b="1" dirty="0"/>
              <a:t>Rappelle-toi ce que j'ai dit : Tu peux compter sur moi. Quand la tempête est sur ta vie, </a:t>
            </a:r>
            <a:br>
              <a:rPr lang="it-IT" b="1" dirty="0"/>
            </a:br>
            <a:r>
              <a:rPr lang="it-IT" b="1" dirty="0"/>
              <a:t>Je marche auprès de toi.</a:t>
            </a:r>
            <a:endParaRPr lang="fr-FR" dirty="0"/>
          </a:p>
          <a:p>
            <a:r>
              <a:rPr lang="it-IT" dirty="0"/>
              <a:t>Ce jour-là, Jésus leur dit : "Passons sur l'autre rive". Ils s'en allèrent avec lui sur un chemin d'eaux vives. Le vent s'est mis à souffler quand ils étaient au large. La peur de naufrager leur ôtait tout courage.</a:t>
            </a:r>
            <a:endParaRPr lang="fr-FR" dirty="0"/>
          </a:p>
          <a:p>
            <a:r>
              <a:rPr lang="it-IT" dirty="0"/>
              <a:t>Comme ils se sentaient perdus au coeur de la bourrasque, ils ont réveillé Jésus qui dormait dans la barque. Il a dompté l'ouragan pour faire silence et la mer en même temps jusqu'à l'obéissance.</a:t>
            </a:r>
            <a:r>
              <a:rPr lang="fr-FR" dirty="0"/>
              <a:t> </a:t>
            </a:r>
            <a:endParaRPr lang="it-IT" dirty="0"/>
          </a:p>
        </p:txBody>
      </p:sp>
      <p:sp>
        <p:nvSpPr>
          <p:cNvPr id="5" name="Titolo 4"/>
          <p:cNvSpPr>
            <a:spLocks noGrp="1"/>
          </p:cNvSpPr>
          <p:nvPr>
            <p:ph type="title"/>
          </p:nvPr>
        </p:nvSpPr>
        <p:spPr/>
        <p:txBody>
          <a:bodyPr>
            <a:normAutofit fontScale="90000"/>
          </a:bodyPr>
          <a:lstStyle/>
          <a:p>
            <a:r>
              <a:rPr lang="it-IT" i="1" dirty="0"/>
              <a:t>La tempête apaisée</a:t>
            </a:r>
            <a:br>
              <a:rPr lang="it-IT" b="1" i="1" dirty="0"/>
            </a:br>
            <a:r>
              <a:rPr lang="it-IT" sz="4000" dirty="0"/>
              <a:t>dans Chants de l'Evangile d'Akepsimas </a:t>
            </a:r>
          </a:p>
        </p:txBody>
      </p:sp>
    </p:spTree>
    <p:extLst>
      <p:ext uri="{BB962C8B-B14F-4D97-AF65-F5344CB8AC3E}">
        <p14:creationId xmlns:p14="http://schemas.microsoft.com/office/powerpoint/2010/main" val="4125924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a:t>Des</a:t>
            </a:r>
            <a:r>
              <a:rPr lang="it-IT" dirty="0"/>
              <a:t> </a:t>
            </a:r>
            <a:r>
              <a:rPr lang="it-IT" dirty="0" err="1"/>
              <a:t>déroulements</a:t>
            </a:r>
            <a:r>
              <a:rPr lang="it-IT" dirty="0"/>
              <a:t>…</a:t>
            </a:r>
          </a:p>
        </p:txBody>
      </p:sp>
      <p:sp>
        <p:nvSpPr>
          <p:cNvPr id="5" name="Segnaposto testo 4"/>
          <p:cNvSpPr>
            <a:spLocks noGrp="1"/>
          </p:cNvSpPr>
          <p:nvPr>
            <p:ph type="body" idx="1"/>
          </p:nvPr>
        </p:nvSpPr>
        <p:spPr/>
        <p:txBody>
          <a:bodyPr/>
          <a:lstStyle/>
          <a:p>
            <a:r>
              <a:rPr lang="it-IT" dirty="0"/>
              <a:t>Pour </a:t>
            </a:r>
            <a:r>
              <a:rPr lang="it-IT" dirty="0" err="1"/>
              <a:t>préparer</a:t>
            </a:r>
            <a:endParaRPr lang="it-IT" dirty="0"/>
          </a:p>
        </p:txBody>
      </p:sp>
    </p:spTree>
    <p:extLst>
      <p:ext uri="{BB962C8B-B14F-4D97-AF65-F5344CB8AC3E}">
        <p14:creationId xmlns:p14="http://schemas.microsoft.com/office/powerpoint/2010/main" val="352148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72067" y="2675467"/>
            <a:ext cx="7408333" cy="3901862"/>
          </a:xfrm>
        </p:spPr>
        <p:txBody>
          <a:bodyPr>
            <a:normAutofit/>
          </a:bodyPr>
          <a:lstStyle/>
          <a:p>
            <a:pPr marL="0" indent="0">
              <a:buNone/>
            </a:pPr>
            <a:r>
              <a:rPr lang="it-IT" b="1" dirty="0"/>
              <a:t>Pour tous </a:t>
            </a:r>
          </a:p>
          <a:p>
            <a:pPr marL="301943" lvl="1" indent="0">
              <a:buNone/>
            </a:pPr>
            <a:r>
              <a:rPr lang="it-IT" dirty="0"/>
              <a:t>Une </a:t>
            </a:r>
            <a:r>
              <a:rPr lang="it-IT" dirty="0" err="1"/>
              <a:t>série</a:t>
            </a:r>
            <a:r>
              <a:rPr lang="it-IT" dirty="0"/>
              <a:t> d’images </a:t>
            </a:r>
            <a:r>
              <a:rPr lang="it-IT" dirty="0" err="1"/>
              <a:t>sur</a:t>
            </a:r>
            <a:r>
              <a:rPr lang="it-IT" dirty="0"/>
              <a:t> Jonas et la </a:t>
            </a:r>
            <a:r>
              <a:rPr lang="it-IT" dirty="0" err="1"/>
              <a:t>tempête</a:t>
            </a:r>
            <a:r>
              <a:rPr lang="it-IT" dirty="0"/>
              <a:t> </a:t>
            </a:r>
            <a:r>
              <a:rPr lang="it-IT" dirty="0" err="1"/>
              <a:t>apaisée</a:t>
            </a:r>
            <a:endParaRPr lang="it-IT" dirty="0"/>
          </a:p>
          <a:p>
            <a:pPr marL="301943" lvl="1" indent="0">
              <a:buNone/>
            </a:pPr>
            <a:r>
              <a:rPr lang="it-IT" dirty="0"/>
              <a:t>Le </a:t>
            </a:r>
            <a:r>
              <a:rPr lang="it-IT" dirty="0" err="1"/>
              <a:t>dessin</a:t>
            </a:r>
            <a:r>
              <a:rPr lang="it-IT" dirty="0"/>
              <a:t> </a:t>
            </a:r>
            <a:r>
              <a:rPr lang="it-IT" dirty="0" err="1"/>
              <a:t>animé</a:t>
            </a:r>
            <a:endParaRPr lang="it-IT" dirty="0"/>
          </a:p>
          <a:p>
            <a:pPr marL="0" indent="0">
              <a:buNone/>
            </a:pPr>
            <a:r>
              <a:rPr lang="it-IT" b="1" dirty="0"/>
              <a:t>Petite enfance </a:t>
            </a:r>
          </a:p>
          <a:p>
            <a:pPr marL="301943" lvl="1" indent="0">
              <a:buNone/>
            </a:pPr>
            <a:r>
              <a:rPr lang="it-IT" dirty="0"/>
              <a:t>Deux fiches d’animation (jusqu’à 5 ans et de 5 à 7 ans)</a:t>
            </a:r>
          </a:p>
          <a:p>
            <a:pPr marL="301943" lvl="1" indent="0">
              <a:buNone/>
            </a:pPr>
            <a:r>
              <a:rPr lang="it-IT" sz="2600" b="1" dirty="0"/>
              <a:t>Enfance </a:t>
            </a:r>
          </a:p>
          <a:p>
            <a:pPr marL="301943" lvl="1" indent="0">
              <a:buNone/>
            </a:pPr>
            <a:r>
              <a:rPr lang="it-IT" dirty="0"/>
              <a:t>Une fiche détaillée</a:t>
            </a:r>
          </a:p>
          <a:p>
            <a:pPr marL="0" indent="0">
              <a:buNone/>
            </a:pPr>
            <a:r>
              <a:rPr lang="it-IT" b="1" dirty="0"/>
              <a:t>Adolescence </a:t>
            </a:r>
          </a:p>
          <a:p>
            <a:endParaRPr lang="it-IT" dirty="0"/>
          </a:p>
        </p:txBody>
      </p:sp>
      <p:sp>
        <p:nvSpPr>
          <p:cNvPr id="3" name="Titolo 2"/>
          <p:cNvSpPr>
            <a:spLocks noGrp="1"/>
          </p:cNvSpPr>
          <p:nvPr>
            <p:ph type="title"/>
          </p:nvPr>
        </p:nvSpPr>
        <p:spPr>
          <a:xfrm>
            <a:off x="1492554" y="497341"/>
            <a:ext cx="5872440" cy="1252728"/>
          </a:xfrm>
        </p:spPr>
        <p:txBody>
          <a:bodyPr/>
          <a:lstStyle/>
          <a:p>
            <a:r>
              <a:rPr lang="it-IT" dirty="0" err="1"/>
              <a:t>Présentation</a:t>
            </a:r>
            <a:endParaRPr lang="it-IT" baseline="30000" dirty="0"/>
          </a:p>
        </p:txBody>
      </p:sp>
      <p:pic>
        <p:nvPicPr>
          <p:cNvPr id="4" name="Image 3" descr="Une image contenant dessin, illustration, peinture, art&#10;&#10;Description générée automatiquement">
            <a:extLst>
              <a:ext uri="{FF2B5EF4-FFF2-40B4-BE49-F238E27FC236}">
                <a16:creationId xmlns:a16="http://schemas.microsoft.com/office/drawing/2014/main" id="{B6AC1A33-2903-04A8-FD46-6E27AE0AB870}"/>
              </a:ext>
            </a:extLst>
          </p:cNvPr>
          <p:cNvPicPr>
            <a:picLocks noChangeAspect="1"/>
          </p:cNvPicPr>
          <p:nvPr/>
        </p:nvPicPr>
        <p:blipFill>
          <a:blip r:embed="rId2"/>
          <a:stretch>
            <a:fillRect/>
          </a:stretch>
        </p:blipFill>
        <p:spPr>
          <a:xfrm>
            <a:off x="457200" y="476667"/>
            <a:ext cx="1840117" cy="1738942"/>
          </a:xfrm>
          <a:prstGeom prst="rect">
            <a:avLst/>
          </a:prstGeom>
        </p:spPr>
      </p:pic>
      <p:pic>
        <p:nvPicPr>
          <p:cNvPr id="6" name="Image 5" descr="Une image contenant dessin humoristique, Visage humain, Animation, peinture&#10;&#10;Description générée automatiquement">
            <a:extLst>
              <a:ext uri="{FF2B5EF4-FFF2-40B4-BE49-F238E27FC236}">
                <a16:creationId xmlns:a16="http://schemas.microsoft.com/office/drawing/2014/main" id="{62C5EA9D-43B2-F53D-15C2-E0703A468379}"/>
              </a:ext>
            </a:extLst>
          </p:cNvPr>
          <p:cNvPicPr>
            <a:picLocks noChangeAspect="1"/>
          </p:cNvPicPr>
          <p:nvPr/>
        </p:nvPicPr>
        <p:blipFill>
          <a:blip r:embed="rId3"/>
          <a:stretch>
            <a:fillRect/>
          </a:stretch>
        </p:blipFill>
        <p:spPr>
          <a:xfrm>
            <a:off x="6329641" y="400920"/>
            <a:ext cx="2423792" cy="1732342"/>
          </a:xfrm>
          <a:prstGeom prst="rect">
            <a:avLst/>
          </a:prstGeom>
        </p:spPr>
      </p:pic>
    </p:spTree>
    <p:extLst>
      <p:ext uri="{BB962C8B-B14F-4D97-AF65-F5344CB8AC3E}">
        <p14:creationId xmlns:p14="http://schemas.microsoft.com/office/powerpoint/2010/main" val="37256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872067" y="2018560"/>
            <a:ext cx="7408333" cy="4107603"/>
          </a:xfrm>
        </p:spPr>
        <p:txBody>
          <a:bodyPr>
            <a:normAutofit/>
          </a:bodyPr>
          <a:lstStyle/>
          <a:p>
            <a:r>
              <a:rPr lang="fr-FR" dirty="0"/>
              <a:t>Les deux textes principaux choisis pour ce module, le livre de Jonas et l'évangile de la tempête apaisée (Marc 4,35 41), rejoignent bien le cœur de l'existence de chacun. </a:t>
            </a:r>
          </a:p>
          <a:p>
            <a:r>
              <a:rPr lang="fr-FR" dirty="0"/>
              <a:t>Ils racontent le passage sur la terre. </a:t>
            </a:r>
          </a:p>
          <a:p>
            <a:r>
              <a:rPr lang="fr-FR" dirty="0"/>
              <a:t>Ils proposent de découvrir Dieu qui accompagne cette traversée de l'humanité. </a:t>
            </a:r>
            <a:endParaRPr lang="it-IT" dirty="0"/>
          </a:p>
        </p:txBody>
      </p:sp>
      <p:sp>
        <p:nvSpPr>
          <p:cNvPr id="4" name="Titolo 3"/>
          <p:cNvSpPr>
            <a:spLocks noGrp="1"/>
          </p:cNvSpPr>
          <p:nvPr>
            <p:ph type="title"/>
          </p:nvPr>
        </p:nvSpPr>
        <p:spPr/>
        <p:txBody>
          <a:bodyPr/>
          <a:lstStyle/>
          <a:p>
            <a:r>
              <a:rPr lang="it-IT" dirty="0" err="1"/>
              <a:t>Introduction</a:t>
            </a:r>
            <a:endParaRPr lang="it-IT" dirty="0"/>
          </a:p>
        </p:txBody>
      </p:sp>
    </p:spTree>
    <p:extLst>
      <p:ext uri="{BB962C8B-B14F-4D97-AF65-F5344CB8AC3E}">
        <p14:creationId xmlns:p14="http://schemas.microsoft.com/office/powerpoint/2010/main" val="132358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872067" y="1591056"/>
            <a:ext cx="7408333" cy="4535107"/>
          </a:xfrm>
        </p:spPr>
        <p:txBody>
          <a:bodyPr>
            <a:normAutofit fontScale="92500" lnSpcReduction="10000"/>
          </a:bodyPr>
          <a:lstStyle/>
          <a:p>
            <a:r>
              <a:rPr lang="fr-FR" dirty="0"/>
              <a:t>L'Évangile annonce aussi la traversée de Dieu lui-même en Jésus venu sur terre. </a:t>
            </a:r>
          </a:p>
          <a:p>
            <a:r>
              <a:rPr lang="fr-FR" dirty="0"/>
              <a:t>Il propose de reconnaître dans le Ressuscité celui qui a le pouvoir de dompter la mer, de faire route avec chacun et de le faire passer sur l'autre rive. </a:t>
            </a:r>
          </a:p>
          <a:p>
            <a:r>
              <a:rPr lang="fr-FR" dirty="0"/>
              <a:t>Tel est Dieu, Dieu de tendresse et de pitié, lent à la colère et plein d'amour (livre de Jonas). </a:t>
            </a:r>
          </a:p>
          <a:p>
            <a:r>
              <a:rPr lang="fr-FR" dirty="0"/>
              <a:t>Par Jésus, il a rejoint l'humanité, il s'est endormi dans la mort pour la vaincre et en délivrer chacun ! </a:t>
            </a:r>
          </a:p>
          <a:p>
            <a:r>
              <a:rPr lang="fr-FR" dirty="0"/>
              <a:t>Cette Bonne Nouvelle est à porter aux quatre coins de la terre. </a:t>
            </a:r>
          </a:p>
          <a:p>
            <a:r>
              <a:rPr lang="fr-FR" dirty="0"/>
              <a:t>Dieu est un Dieu Universel qui se révèle à tous les hommes et dans toutes les cultures. </a:t>
            </a:r>
            <a:endParaRPr lang="it-IT" dirty="0"/>
          </a:p>
        </p:txBody>
      </p:sp>
      <p:sp>
        <p:nvSpPr>
          <p:cNvPr id="4" name="Titolo 3"/>
          <p:cNvSpPr>
            <a:spLocks noGrp="1"/>
          </p:cNvSpPr>
          <p:nvPr>
            <p:ph type="title"/>
          </p:nvPr>
        </p:nvSpPr>
        <p:spPr/>
        <p:txBody>
          <a:bodyPr/>
          <a:lstStyle/>
          <a:p>
            <a:r>
              <a:rPr lang="it-IT" dirty="0" err="1"/>
              <a:t>Introduction</a:t>
            </a:r>
            <a:endParaRPr lang="it-IT" dirty="0"/>
          </a:p>
        </p:txBody>
      </p:sp>
    </p:spTree>
    <p:extLst>
      <p:ext uri="{BB962C8B-B14F-4D97-AF65-F5344CB8AC3E}">
        <p14:creationId xmlns:p14="http://schemas.microsoft.com/office/powerpoint/2010/main" val="344801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récit</a:t>
            </a:r>
            <a:r>
              <a:rPr lang="it-IT" dirty="0"/>
              <a:t> de la </a:t>
            </a:r>
            <a:r>
              <a:rPr lang="it-IT" dirty="0" err="1"/>
              <a:t>tempête</a:t>
            </a:r>
            <a:r>
              <a:rPr lang="it-IT" dirty="0"/>
              <a:t> </a:t>
            </a:r>
            <a:r>
              <a:rPr lang="it-IT" dirty="0" err="1"/>
              <a:t>apaisée</a:t>
            </a:r>
            <a:endParaRPr lang="it-IT" dirty="0"/>
          </a:p>
        </p:txBody>
      </p:sp>
      <p:sp>
        <p:nvSpPr>
          <p:cNvPr id="3" name="Segnaposto testo 2"/>
          <p:cNvSpPr>
            <a:spLocks noGrp="1"/>
          </p:cNvSpPr>
          <p:nvPr>
            <p:ph type="body" idx="1"/>
          </p:nvPr>
        </p:nvSpPr>
        <p:spPr/>
        <p:txBody>
          <a:bodyPr/>
          <a:lstStyle/>
          <a:p>
            <a:r>
              <a:rPr lang="it-IT" dirty="0"/>
              <a:t>Première </a:t>
            </a:r>
            <a:r>
              <a:rPr lang="it-IT" dirty="0" err="1"/>
              <a:t>partie</a:t>
            </a:r>
            <a:endParaRPr lang="it-IT" dirty="0"/>
          </a:p>
        </p:txBody>
      </p:sp>
    </p:spTree>
    <p:extLst>
      <p:ext uri="{BB962C8B-B14F-4D97-AF65-F5344CB8AC3E}">
        <p14:creationId xmlns:p14="http://schemas.microsoft.com/office/powerpoint/2010/main" val="65328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contexte</a:t>
            </a:r>
            <a:endParaRPr lang="it-IT" dirty="0"/>
          </a:p>
        </p:txBody>
      </p:sp>
      <p:sp>
        <p:nvSpPr>
          <p:cNvPr id="3" name="Segnaposto contenuto 2"/>
          <p:cNvSpPr>
            <a:spLocks noGrp="1"/>
          </p:cNvSpPr>
          <p:nvPr>
            <p:ph sz="quarter" idx="13"/>
          </p:nvPr>
        </p:nvSpPr>
        <p:spPr/>
        <p:txBody>
          <a:bodyPr>
            <a:normAutofit fontScale="92500"/>
          </a:bodyPr>
          <a:lstStyle/>
          <a:p>
            <a:r>
              <a:rPr lang="fr-FR" dirty="0"/>
              <a:t>Au cours des trois chapitres précédents, Jésus a effectué de nombreuses guérisons : celles d'un paralytique, d'un lépreux... </a:t>
            </a:r>
          </a:p>
          <a:p>
            <a:r>
              <a:rPr lang="fr-FR" dirty="0"/>
              <a:t>Il a aussi beaucoup parlé et raconté de paraboles : le semeur, le grain de sénevé... </a:t>
            </a:r>
            <a:endParaRPr lang="it-IT" dirty="0"/>
          </a:p>
        </p:txBody>
      </p:sp>
      <p:pic>
        <p:nvPicPr>
          <p:cNvPr id="5" name="Segnaposto contenuto 4" descr="Tmpt201bis.jpg"/>
          <p:cNvPicPr>
            <a:picLocks noGrp="1" noChangeAspect="1"/>
          </p:cNvPicPr>
          <p:nvPr>
            <p:ph sz="quarter" idx="14"/>
          </p:nvPr>
        </p:nvPicPr>
        <p:blipFill>
          <a:blip r:embed="rId2">
            <a:extLst>
              <a:ext uri="{28A0092B-C50C-407E-A947-70E740481C1C}">
                <a14:useLocalDpi xmlns:a14="http://schemas.microsoft.com/office/drawing/2010/main" val="0"/>
              </a:ext>
            </a:extLst>
          </a:blip>
          <a:srcRect l="2452" r="2452"/>
          <a:stretch>
            <a:fillRect/>
          </a:stretch>
        </p:blipFill>
        <p:spPr/>
      </p:pic>
    </p:spTree>
    <p:extLst>
      <p:ext uri="{BB962C8B-B14F-4D97-AF65-F5344CB8AC3E}">
        <p14:creationId xmlns:p14="http://schemas.microsoft.com/office/powerpoint/2010/main" val="2762850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onda">
  <a:themeElements>
    <a:clrScheme name="Forma d'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 d'onda.thmx</Template>
  <TotalTime>253</TotalTime>
  <Words>3589</Words>
  <Application>Microsoft Office PowerPoint</Application>
  <PresentationFormat>Affichage à l'écran (4:3)</PresentationFormat>
  <Paragraphs>256</Paragraphs>
  <Slides>55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55</vt:i4>
      </vt:variant>
    </vt:vector>
  </HeadingPairs>
  <TitlesOfParts>
    <vt:vector size="59" baseType="lpstr">
      <vt:lpstr>Arial</vt:lpstr>
      <vt:lpstr>Candara</vt:lpstr>
      <vt:lpstr>Symbol</vt:lpstr>
      <vt:lpstr>Forma d'onda</vt:lpstr>
      <vt:lpstr>Module</vt:lpstr>
      <vt:lpstr>Thème</vt:lpstr>
      <vt:lpstr>Vue générale</vt:lpstr>
      <vt:lpstr>Vue générale</vt:lpstr>
      <vt:lpstr>Introduction</vt:lpstr>
      <vt:lpstr>Introduction</vt:lpstr>
      <vt:lpstr>Introduction</vt:lpstr>
      <vt:lpstr>Le récit de la tempête apaisée</vt:lpstr>
      <vt:lpstr>Le contexte</vt:lpstr>
      <vt:lpstr>Le contexte</vt:lpstr>
      <vt:lpstr>Le contexte</vt:lpstr>
      <vt:lpstr>Le contexte</vt:lpstr>
      <vt:lpstr>Présentation PowerPoint</vt:lpstr>
      <vt:lpstr>Un évangile pour se questionner</vt:lpstr>
      <vt:lpstr>Questions anecdotiques,  proches du texte</vt:lpstr>
      <vt:lpstr>Questions autour de la véracité du texte, sur la façon dont il est construit</vt:lpstr>
      <vt:lpstr>Questions fondamentales pour aujourd'hui</vt:lpstr>
      <vt:lpstr>Questions dans lesquelles les personnes s'impliquent personnellement</vt:lpstr>
      <vt:lpstr>Des rapprochements qui donnent sens…</vt:lpstr>
      <vt:lpstr>JONAS !</vt:lpstr>
      <vt:lpstr>Présentation PowerPoint</vt:lpstr>
      <vt:lpstr>Présentation PowerPoint</vt:lpstr>
      <vt:lpstr>Présentation PowerPoint</vt:lpstr>
      <vt:lpstr>Présentation PowerPoint</vt:lpstr>
      <vt:lpstr>Rapports, ressemblances et différences entre le récit de Jonas  et celui de la tempête apaisée</vt:lpstr>
      <vt:lpstr>Rapports entre le récit de Jonas et celui de la vie de Jésus, en particulier la passion et de la résurrection</vt:lpstr>
      <vt:lpstr>Rapports entre le récit de Jonas et celui de la vie de Jésus, en particulier la passion et de la résurrection</vt:lpstr>
      <vt:lpstr>Lecture chrétienne pour aujourd'hui</vt:lpstr>
      <vt:lpstr>Lecture chrétienne pour aujourd'hui</vt:lpstr>
      <vt:lpstr>Lecture chrétienne pour aujourd'hui</vt:lpstr>
      <vt:lpstr>Lecture chrétienne pour aujourd'hui</vt:lpstr>
      <vt:lpstr>Lecture chrétienne pour aujourd'hui</vt:lpstr>
      <vt:lpstr>En résumé</vt:lpstr>
      <vt:lpstr>L’appel de Jonas</vt:lpstr>
      <vt:lpstr>L’appel de Jonas</vt:lpstr>
      <vt:lpstr>L’appel de Jonas</vt:lpstr>
      <vt:lpstr>Le signe de Jonas</vt:lpstr>
      <vt:lpstr>Le mystère pascal</vt:lpstr>
      <vt:lpstr>Michel KUBLER (La Croix, 7-12-99)</vt:lpstr>
      <vt:lpstr>Michel KUBLER (La Croix, 7-12-99)</vt:lpstr>
      <vt:lpstr>Jonas est celui qui veut garder son Dieu</vt:lpstr>
      <vt:lpstr>La violence de Dieu dans la Bible</vt:lpstr>
      <vt:lpstr>La tempête apaisée</vt:lpstr>
      <vt:lpstr>La tempête apaisée</vt:lpstr>
      <vt:lpstr>Ce qu’en disent les Pères de l’Église</vt:lpstr>
      <vt:lpstr>Le Pseudo-Origène</vt:lpstr>
      <vt:lpstr>Saint Ambroise</vt:lpstr>
      <vt:lpstr>Pierre Chrysologue</vt:lpstr>
      <vt:lpstr>… nous aide à prier…</vt:lpstr>
      <vt:lpstr>Présentation PowerPoint</vt:lpstr>
      <vt:lpstr>Présentation PowerPoint</vt:lpstr>
      <vt:lpstr>Présentation PowerPoint</vt:lpstr>
      <vt:lpstr>La tempête apaisée dans Chants de l'Evangile d'Akepsimas </vt:lpstr>
      <vt:lpstr>Des déroulements…</vt:lpstr>
      <vt:lpstr>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3ème module de l’année</dc:title>
  <dc:creator>Olivier PLICHON</dc:creator>
  <cp:lastModifiedBy>odile theiller</cp:lastModifiedBy>
  <cp:revision>25</cp:revision>
  <dcterms:created xsi:type="dcterms:W3CDTF">2011-11-21T15:09:03Z</dcterms:created>
  <dcterms:modified xsi:type="dcterms:W3CDTF">2023-11-07T20:47:34Z</dcterms:modified>
</cp:coreProperties>
</file>