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744B63-AC8E-CB2C-38DE-72205D500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9B6A5FE-AD24-AC03-FCBC-F035306C1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DB7344-A6FB-A482-9088-03F81EC9A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002E-EABC-41DF-8559-32412E39D004}" type="datetimeFigureOut">
              <a:rPr lang="fr-FR" smtClean="0"/>
              <a:t>06/02/2024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19547F-EC27-8DB4-1156-3A1E7B9BF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EEB171-D5A5-628C-BC1C-2F3765DF7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C9C3-427E-417F-B86A-0C4FF276D3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077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061B94-300E-824D-06D3-3B9A715BB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DEAC4BA-729F-A0C8-CE90-C7A4C56EFC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CC83B5-A108-32F9-40AC-A98C37D7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002E-EABC-41DF-8559-32412E39D004}" type="datetimeFigureOut">
              <a:rPr lang="fr-FR" smtClean="0"/>
              <a:t>06/02/2024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81720-5D24-6FCE-6E5E-2123FE796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ACA2DC-C416-E03B-056C-3910C0C2D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C9C3-427E-417F-B86A-0C4FF276D3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141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7A5BBE8-7155-6D0C-C0E2-91BCA50CB0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17A84FD-3108-272F-BEA6-EC78154D00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F2D8F9-58A9-FF76-F6A5-4210258D7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002E-EABC-41DF-8559-32412E39D004}" type="datetimeFigureOut">
              <a:rPr lang="fr-FR" smtClean="0"/>
              <a:t>06/02/2024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35508E-C144-A721-672E-DC41D1842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83FF91-ABAA-1AFF-73DC-7609D1AB4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C9C3-427E-417F-B86A-0C4FF276D3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26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3B44A9-B411-DFE9-F050-CE2DDD42D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5D4A08-0730-7262-1623-9CDE53CA0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F03030-E566-79E7-52B2-AAFE633C3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002E-EABC-41DF-8559-32412E39D004}" type="datetimeFigureOut">
              <a:rPr lang="fr-FR" smtClean="0"/>
              <a:t>06/02/2024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C70857-62CD-F299-AA44-0B76A3759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A4D53A-6CB9-DA8F-F202-C91105FD2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C9C3-427E-417F-B86A-0C4FF276D3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85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7F1115-5040-AECE-2213-11C541CA3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FEE094-FBE7-99E1-0381-9659F5FBE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639455-6DC9-0492-4BBF-A9A3BA977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002E-EABC-41DF-8559-32412E39D004}" type="datetimeFigureOut">
              <a:rPr lang="fr-FR" smtClean="0"/>
              <a:t>06/02/2024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DA8DE3-D8F7-5814-0CE1-DC1082ABE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53EA46-502F-2012-DF57-60CF15660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C9C3-427E-417F-B86A-0C4FF276D3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93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CCB546-3886-7716-76AC-5CD6E453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DB5B64-B7AD-1D62-EBE0-AFD8D1051E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81EA092-D6DE-211F-11DB-832C9824A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98A2F2C-B95F-D202-1D05-3D1B8251C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002E-EABC-41DF-8559-32412E39D004}" type="datetimeFigureOut">
              <a:rPr lang="fr-FR" smtClean="0"/>
              <a:t>06/02/2024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1BDB196-5C11-2751-F9AA-DE17EFDE6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E692A34-085D-5785-FC05-7732C8613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C9C3-427E-417F-B86A-0C4FF276D3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773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52B470-36BB-7813-D710-EA525A5B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2A6582-84A5-9D99-4569-D37B635F5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B1652EE-56B7-5FD1-E87F-3563CF6A0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DC167D-366B-6C24-C655-FD582B490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7F58728-A66B-F317-298F-1B9E102933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D103F60-E8E6-028A-7738-CA36062AE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002E-EABC-41DF-8559-32412E39D004}" type="datetimeFigureOut">
              <a:rPr lang="fr-FR" smtClean="0"/>
              <a:t>06/02/2024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D9681E6-50F2-1A3F-AC01-AC999F801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4FCEE7A-414F-89A6-B209-C6F9DDE80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C9C3-427E-417F-B86A-0C4FF276D3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821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AA5ECB-6535-18A6-3395-64B94BBFF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3E6CB4B-E01B-3009-34A7-A85227C72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002E-EABC-41DF-8559-32412E39D004}" type="datetimeFigureOut">
              <a:rPr lang="fr-FR" smtClean="0"/>
              <a:t>06/02/2024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D140951-E4AD-804E-5D49-987A57541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9F3069-B004-8993-CB2C-D609346C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C9C3-427E-417F-B86A-0C4FF276D3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40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83F7A5C-C66B-0F57-3D94-2B8C08ADE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002E-EABC-41DF-8559-32412E39D004}" type="datetimeFigureOut">
              <a:rPr lang="fr-FR" smtClean="0"/>
              <a:t>06/02/2024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D90767F-62E8-3E18-13DA-4859F83AD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F30F7B-9A2A-28C0-FCBE-8A2B92FB0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C9C3-427E-417F-B86A-0C4FF276D3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19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C4F409-6D81-6222-7301-364BD3E5F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C227A8-6AE7-BBD7-4734-94C837780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65D41DA-64B5-EF7A-7E0E-E304F9DE0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43E550-DEC8-6881-DBAB-9C00FA1B2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002E-EABC-41DF-8559-32412E39D004}" type="datetimeFigureOut">
              <a:rPr lang="fr-FR" smtClean="0"/>
              <a:t>06/02/2024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7110CD-B0C6-B06B-F0D6-8317A990F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EBADBD0-EEDB-8FA5-BF8C-5A9C433E0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C9C3-427E-417F-B86A-0C4FF276D3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304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06CC9F-AB65-7126-FDCB-CE7B51C82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2559BC5-69D4-A551-8570-A625FA8E84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CF134DA-B702-AD32-C7D9-55E142DF1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EF892D-E56E-CEFB-5501-36E9D098F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002E-EABC-41DF-8559-32412E39D004}" type="datetimeFigureOut">
              <a:rPr lang="fr-FR" smtClean="0"/>
              <a:t>06/02/2024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C3BD26-9FEA-6AA9-840E-D6CD06AA9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7B587F-3CB3-D947-1CA5-4E9CBBB46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C9C3-427E-417F-B86A-0C4FF276D3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477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71F54FC-C656-C9AF-DDAC-D7F56682E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206F54-C58E-B494-BBE4-D5882A6EE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C15B1E-A3DA-54D1-9FEE-707C2A3BBF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81002E-EABC-41DF-8559-32412E39D004}" type="datetimeFigureOut">
              <a:rPr lang="fr-FR" smtClean="0"/>
              <a:t>06/02/2024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D0B0B7-5E7C-51A3-BD05-D4729990B9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F2D99B-5D63-3B3E-521F-AD361DB6A2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0CC9C3-427E-417F-B86A-0C4FF276D3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51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6210DB-6BC1-07C6-41AD-0588520D01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0953" y="2619761"/>
            <a:ext cx="9970093" cy="3715063"/>
          </a:xfrm>
        </p:spPr>
        <p:txBody>
          <a:bodyPr>
            <a:noAutofit/>
          </a:bodyPr>
          <a:lstStyle/>
          <a:p>
            <a:r>
              <a:rPr lang="fr-FR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Qu’est-ce que devenir détective biblique ?</a:t>
            </a:r>
            <a:br>
              <a:rPr lang="fr-F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quoi le texte biblique </a:t>
            </a:r>
            <a:br>
              <a:rPr lang="fr-FR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devient Parole de Dieu !</a:t>
            </a:r>
            <a:br>
              <a:rPr lang="fr-F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Pourquoi faut-il devenir détective biblique ?</a:t>
            </a:r>
            <a:br>
              <a:rPr lang="fr-F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quoi ça sert ?</a:t>
            </a:r>
            <a:br>
              <a:rPr lang="fr-F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4000" dirty="0"/>
          </a:p>
        </p:txBody>
      </p:sp>
      <p:pic>
        <p:nvPicPr>
          <p:cNvPr id="4" name="Image 3" descr="Une image contenant texte, dessin, lettre, dessin humoristique&#10;&#10;Description générée automatiquement">
            <a:extLst>
              <a:ext uri="{FF2B5EF4-FFF2-40B4-BE49-F238E27FC236}">
                <a16:creationId xmlns:a16="http://schemas.microsoft.com/office/drawing/2014/main" id="{12DD930E-C597-E68B-4DB5-F2CA1A300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89" y="-389787"/>
            <a:ext cx="3975611" cy="3241063"/>
          </a:xfrm>
          <a:prstGeom prst="rect">
            <a:avLst/>
          </a:prstGeom>
        </p:spPr>
      </p:pic>
      <p:pic>
        <p:nvPicPr>
          <p:cNvPr id="5" name="Image 4" descr="loupe - Tests &amp; Jeux éducatifs en ligne">
            <a:extLst>
              <a:ext uri="{FF2B5EF4-FFF2-40B4-BE49-F238E27FC236}">
                <a16:creationId xmlns:a16="http://schemas.microsoft.com/office/drawing/2014/main" id="{9D5105D6-B98D-B353-95A9-F0A63D100E5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612006" y="523176"/>
            <a:ext cx="2137077" cy="122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6362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6E28D21D-C5F7-0B66-B3E5-6676E9DBEA2D}"/>
              </a:ext>
            </a:extLst>
          </p:cNvPr>
          <p:cNvSpPr txBox="1"/>
          <p:nvPr/>
        </p:nvSpPr>
        <p:spPr>
          <a:xfrm>
            <a:off x="5379028" y="1602531"/>
            <a:ext cx="609742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5400" u="none" strike="noStrike" dirty="0">
                <a:solidFill>
                  <a:srgbClr val="000000"/>
                </a:solidFill>
                <a:effectLst/>
                <a:latin typeface="18thCentu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L'Ecriture est </a:t>
            </a:r>
          </a:p>
          <a:p>
            <a:pPr algn="ctr"/>
            <a:r>
              <a:rPr lang="fr-FR" sz="5400" u="none" strike="noStrike" dirty="0">
                <a:solidFill>
                  <a:srgbClr val="000000"/>
                </a:solidFill>
                <a:effectLst/>
                <a:latin typeface="18thCentu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comme un diamant</a:t>
            </a:r>
            <a:endParaRPr lang="fr-FR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5400" u="none" strike="noStrike" dirty="0">
                <a:solidFill>
                  <a:srgbClr val="000000"/>
                </a:solidFill>
                <a:effectLst/>
                <a:latin typeface="18thCentu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qui brille d'autant plus qu'il a de facettes</a:t>
            </a:r>
            <a:r>
              <a:rPr lang="fr-FR" sz="1800" u="none" strike="noStrike" dirty="0">
                <a:solidFill>
                  <a:srgbClr val="000000"/>
                </a:solidFill>
                <a:effectLst/>
                <a:latin typeface="18thCentu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 descr="Une image contenant art, argent&#10;&#10;Description générée automatiquement">
            <a:extLst>
              <a:ext uri="{FF2B5EF4-FFF2-40B4-BE49-F238E27FC236}">
                <a16:creationId xmlns:a16="http://schemas.microsoft.com/office/drawing/2014/main" id="{44776989-1BDD-B7D3-AF46-DF7E57070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42" y="1602531"/>
            <a:ext cx="5455758" cy="341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68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B4A9549-74E5-6E0A-D6BE-6A6695B5E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/>
              <a:t>C</a:t>
            </a:r>
            <a:r>
              <a:rPr lang="en-US" sz="3100" b="1">
                <a:effectLst/>
              </a:rPr>
              <a:t>oncile Vatican II</a:t>
            </a:r>
            <a:br>
              <a:rPr lang="en-US" sz="3100" b="1">
                <a:effectLst/>
              </a:rPr>
            </a:br>
            <a:br>
              <a:rPr lang="en-US" sz="3100" b="1">
                <a:effectLst/>
              </a:rPr>
            </a:br>
            <a:r>
              <a:rPr lang="en-US" sz="3100" b="1" baseline="30000"/>
              <a:t>Dei Verbum </a:t>
            </a:r>
            <a:br>
              <a:rPr lang="en-US" sz="3100" b="1" baseline="30000"/>
            </a:br>
            <a:r>
              <a:rPr lang="en-US" sz="3100" b="1" baseline="30000"/>
              <a:t>Constitution dogmatique Dei Verbum sur la Révélation divine, </a:t>
            </a:r>
            <a:br>
              <a:rPr lang="en-US" sz="3100" b="1" baseline="30000"/>
            </a:br>
            <a:r>
              <a:rPr lang="en-US" sz="3100" b="1" baseline="30000"/>
              <a:t>une des quatre constitutions conciliaires promulguées </a:t>
            </a:r>
            <a:br>
              <a:rPr lang="en-US" sz="3100" b="1" baseline="30000"/>
            </a:br>
            <a:r>
              <a:rPr lang="en-US" sz="3100" b="1" baseline="30000"/>
              <a:t>par le IIe concile œcuménique du Vatican (Vatican II). </a:t>
            </a:r>
            <a:br>
              <a:rPr lang="en-US" sz="3100" b="1" baseline="30000"/>
            </a:br>
            <a:br>
              <a:rPr lang="en-US" sz="3100" b="1" baseline="30000"/>
            </a:br>
            <a:r>
              <a:rPr lang="en-US" sz="3100" b="1" baseline="30000"/>
              <a:t>Voté le 8 septembre 1965 </a:t>
            </a:r>
            <a:br>
              <a:rPr lang="en-US" sz="3100" b="1" baseline="30000"/>
            </a:br>
            <a:r>
              <a:rPr lang="en-US" sz="3100" b="1" baseline="30000"/>
              <a:t>et solennellement promulgué le 18 novembre 1965 par le pape Paul VI</a:t>
            </a:r>
            <a:endParaRPr lang="en-US" sz="3100" b="1"/>
          </a:p>
        </p:txBody>
      </p:sp>
      <p:pic>
        <p:nvPicPr>
          <p:cNvPr id="4" name="Picture 3" descr="Duomo Santa Maria del Flore">
            <a:extLst>
              <a:ext uri="{FF2B5EF4-FFF2-40B4-BE49-F238E27FC236}">
                <a16:creationId xmlns:a16="http://schemas.microsoft.com/office/drawing/2014/main" id="{56574CF8-4BAA-E48F-99EF-04D065D005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02" r="25060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72549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AEC172-DB8B-0B08-455A-891DFC252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0" y="670068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Paul Beauchamp </a:t>
            </a:r>
            <a:br>
              <a:rPr lang="fr-FR" sz="4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fr-FR" sz="4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commente Dei </a:t>
            </a:r>
            <a:r>
              <a:rPr lang="fr-FR" sz="40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fr-FR" sz="4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erbum</a:t>
            </a:r>
            <a:r>
              <a:rPr lang="fr-FR" sz="4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3C3D93-400E-9152-0A44-52BFCCF44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704" y="3065542"/>
            <a:ext cx="10515600" cy="31223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question n’est pas tant de découvrir la bible </a:t>
            </a:r>
          </a:p>
          <a:p>
            <a:pPr marL="0" indent="0" algn="ctr">
              <a:buNone/>
            </a:pPr>
            <a:r>
              <a:rPr lang="fr-FR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d’y entrer. </a:t>
            </a:r>
            <a:br>
              <a:rPr lang="fr-FR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Être dedans ou dehors, </a:t>
            </a:r>
          </a:p>
          <a:p>
            <a:pPr marL="0" indent="0" algn="ctr">
              <a:buNone/>
            </a:pPr>
            <a:r>
              <a:rPr lang="fr-FR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cela dépend d’une conversion intérieure de définir : </a:t>
            </a:r>
          </a:p>
          <a:p>
            <a:pPr marL="0" indent="0" algn="ctr">
              <a:buNone/>
            </a:pPr>
            <a:r>
              <a:rPr lang="fr-FR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quel est ce Livre-là ? </a:t>
            </a:r>
            <a:r>
              <a:rPr lang="fr-FR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Une image contenant texte, dessin, lettre, dessin humoristique&#10;&#10;Description générée automatiquement">
            <a:extLst>
              <a:ext uri="{FF2B5EF4-FFF2-40B4-BE49-F238E27FC236}">
                <a16:creationId xmlns:a16="http://schemas.microsoft.com/office/drawing/2014/main" id="{4F459A61-A141-5496-78E6-CA7A3C8F1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89" y="-175521"/>
            <a:ext cx="3975611" cy="324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93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FE7294A-E5DF-181B-612B-1450BF73D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8" y="498764"/>
            <a:ext cx="6098308" cy="358370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>
                <a:effectLst/>
              </a:rPr>
              <a:t>Dei Verbum</a:t>
            </a:r>
            <a:br>
              <a:rPr lang="en-US" sz="3600" dirty="0">
                <a:effectLst/>
              </a:rPr>
            </a:b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>Lire la bible </a:t>
            </a:r>
            <a:r>
              <a:rPr lang="en-US" sz="3600" dirty="0" err="1">
                <a:effectLst/>
              </a:rPr>
              <a:t>comme</a:t>
            </a:r>
            <a:r>
              <a:rPr lang="en-US" sz="3600" dirty="0">
                <a:effectLst/>
              </a:rPr>
              <a:t>, </a:t>
            </a:r>
            <a:r>
              <a:rPr lang="en-US" sz="3600" b="1" dirty="0">
                <a:effectLst/>
              </a:rPr>
              <a:t>à la </a:t>
            </a:r>
            <a:r>
              <a:rPr lang="en-US" sz="3600" b="1" dirty="0" err="1">
                <a:effectLst/>
              </a:rPr>
              <a:t>fois</a:t>
            </a:r>
            <a:r>
              <a:rPr lang="en-US" sz="3600" b="1" dirty="0">
                <a:effectLst/>
              </a:rPr>
              <a:t> </a:t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>paroles </a:t>
            </a:r>
            <a:r>
              <a:rPr lang="en-US" sz="3600" dirty="0" err="1">
                <a:effectLst/>
              </a:rPr>
              <a:t>d’hommes</a:t>
            </a:r>
            <a:r>
              <a:rPr lang="en-US" sz="3600" dirty="0">
                <a:effectLst/>
              </a:rPr>
              <a:t> </a:t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>et Parole de Dieu. </a:t>
            </a:r>
            <a:br>
              <a:rPr lang="en-US" sz="3600" dirty="0">
                <a:effectLst/>
              </a:rPr>
            </a:br>
            <a:br>
              <a:rPr lang="en-US" sz="3600" dirty="0">
                <a:effectLst/>
              </a:rPr>
            </a:br>
            <a:r>
              <a:rPr lang="en-US" sz="3600" b="1" dirty="0">
                <a:effectLst/>
              </a:rPr>
              <a:t>Tout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vient</a:t>
            </a:r>
            <a:r>
              <a:rPr lang="en-US" sz="3600" dirty="0">
                <a:effectLst/>
              </a:rPr>
              <a:t> de Dieu </a:t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>et </a:t>
            </a:r>
            <a:r>
              <a:rPr lang="en-US" sz="3600" b="1" dirty="0">
                <a:effectLst/>
              </a:rPr>
              <a:t>tout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vient</a:t>
            </a:r>
            <a:r>
              <a:rPr lang="en-US" sz="3600" dirty="0">
                <a:effectLst/>
              </a:rPr>
              <a:t> de </a:t>
            </a:r>
            <a:r>
              <a:rPr lang="en-US" sz="3600" dirty="0" err="1">
                <a:effectLst/>
              </a:rPr>
              <a:t>l’homme</a:t>
            </a:r>
            <a:r>
              <a:rPr lang="en-US" sz="3600" dirty="0">
                <a:effectLst/>
              </a:rPr>
              <a:t>, </a:t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>auteur </a:t>
            </a:r>
            <a:r>
              <a:rPr lang="en-US" sz="3600" dirty="0" err="1">
                <a:effectLst/>
              </a:rPr>
              <a:t>inspiré</a:t>
            </a:r>
            <a:r>
              <a:rPr lang="en-US" sz="3600" dirty="0">
                <a:effectLst/>
              </a:rPr>
              <a:t>. </a:t>
            </a:r>
            <a:br>
              <a:rPr lang="en-US" sz="1100" dirty="0">
                <a:effectLst/>
              </a:rPr>
            </a:br>
            <a:endParaRPr lang="en-US" sz="11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6C52BCC-34C3-575D-5D0F-8693BA94116A}"/>
              </a:ext>
            </a:extLst>
          </p:cNvPr>
          <p:cNvSpPr txBox="1"/>
          <p:nvPr/>
        </p:nvSpPr>
        <p:spPr>
          <a:xfrm>
            <a:off x="934964" y="4761335"/>
            <a:ext cx="5291203" cy="1597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dirty="0"/>
              <a:t>T</a:t>
            </a:r>
            <a:r>
              <a:rPr lang="en-US" sz="3600" b="1" dirty="0">
                <a:effectLst/>
              </a:rPr>
              <a:t>out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vient</a:t>
            </a:r>
            <a:r>
              <a:rPr lang="en-US" sz="3600" dirty="0">
                <a:effectLst/>
              </a:rPr>
              <a:t> de </a:t>
            </a:r>
            <a:r>
              <a:rPr lang="en-US" sz="3600" dirty="0" err="1">
                <a:effectLst/>
              </a:rPr>
              <a:t>l’homme</a:t>
            </a:r>
            <a:r>
              <a:rPr lang="en-US" sz="3600" dirty="0">
                <a:effectLst/>
              </a:rPr>
              <a:t>,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effectLst/>
              </a:rPr>
              <a:t>et </a:t>
            </a:r>
            <a:r>
              <a:rPr lang="en-US" sz="3600" b="1" dirty="0">
                <a:effectLst/>
              </a:rPr>
              <a:t>tout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vient</a:t>
            </a:r>
            <a:r>
              <a:rPr lang="en-US" sz="3600" dirty="0">
                <a:effectLst/>
              </a:rPr>
              <a:t> de Dieu ? </a:t>
            </a:r>
          </a:p>
        </p:txBody>
      </p:sp>
      <p:pic>
        <p:nvPicPr>
          <p:cNvPr id="5" name="Picture 4" descr="Une main tendue vers le soleil">
            <a:extLst>
              <a:ext uri="{FF2B5EF4-FFF2-40B4-BE49-F238E27FC236}">
                <a16:creationId xmlns:a16="http://schemas.microsoft.com/office/drawing/2014/main" id="{DE44A376-FF87-9FE0-AA2A-0626B12C95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66" r="11681" b="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394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84141CB-CFE1-B8AC-82BB-5702EB136837}"/>
              </a:ext>
            </a:extLst>
          </p:cNvPr>
          <p:cNvSpPr txBox="1"/>
          <p:nvPr/>
        </p:nvSpPr>
        <p:spPr>
          <a:xfrm>
            <a:off x="253832" y="429041"/>
            <a:ext cx="80441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Des hommes sont de véritables auteurs. </a:t>
            </a:r>
            <a:endParaRPr lang="fr-F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AF9F122-A240-2AAA-0BC3-19B2CB3A0542}"/>
              </a:ext>
            </a:extLst>
          </p:cNvPr>
          <p:cNvSpPr txBox="1"/>
          <p:nvPr/>
        </p:nvSpPr>
        <p:spPr>
          <a:xfrm>
            <a:off x="1246497" y="2121639"/>
            <a:ext cx="98896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Mais ceux-là (les signes) ont été écrits pour que vous croyiez que Jésus est le Christ, le Fils de Dieu, </a:t>
            </a:r>
          </a:p>
          <a:p>
            <a:pPr algn="r"/>
            <a:r>
              <a:rPr lang="fr-FR" sz="36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pour qu’en croyant, vous ayez la vie en son nom.</a:t>
            </a:r>
            <a:r>
              <a:rPr lang="fr-FR" sz="3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Jean 20, 31</a:t>
            </a:r>
            <a:endParaRPr lang="fr-F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791054C-05CA-A99C-E37A-BEE0BC206D83}"/>
              </a:ext>
            </a:extLst>
          </p:cNvPr>
          <p:cNvSpPr txBox="1"/>
          <p:nvPr/>
        </p:nvSpPr>
        <p:spPr>
          <a:xfrm>
            <a:off x="4469472" y="5228630"/>
            <a:ext cx="60974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C’est parce que nous la lisons que la bible est Parole de Dieu</a:t>
            </a:r>
            <a:endParaRPr lang="fr-FR" sz="3600" b="1" dirty="0"/>
          </a:p>
        </p:txBody>
      </p:sp>
      <p:pic>
        <p:nvPicPr>
          <p:cNvPr id="4" name="Image 3" descr="Une image contenant oiseau, clipart, dessin, illustration&#10;&#10;Description générée automatiquement">
            <a:extLst>
              <a:ext uri="{FF2B5EF4-FFF2-40B4-BE49-F238E27FC236}">
                <a16:creationId xmlns:a16="http://schemas.microsoft.com/office/drawing/2014/main" id="{204E9804-79FF-82A3-BDA7-D68D156BF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698" y="0"/>
            <a:ext cx="2749302" cy="281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9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0AC7BA9-D355-BDD4-90CA-A67E6D53C585}"/>
              </a:ext>
            </a:extLst>
          </p:cNvPr>
          <p:cNvSpPr txBox="1"/>
          <p:nvPr/>
        </p:nvSpPr>
        <p:spPr>
          <a:xfrm>
            <a:off x="1692068" y="3964837"/>
            <a:ext cx="60974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Qu’est-ce que </a:t>
            </a:r>
            <a:r>
              <a:rPr lang="fr-FR" sz="4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çà</a:t>
            </a:r>
            <a:r>
              <a:rPr lang="fr-FR" sz="4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dit ?</a:t>
            </a:r>
            <a:endParaRPr lang="fr-FR" sz="4800" dirty="0"/>
          </a:p>
        </p:txBody>
      </p:sp>
      <p:pic>
        <p:nvPicPr>
          <p:cNvPr id="4" name="Image 3" descr="Une image contenant clipart, Graphique, Silhouette d’animal, dessin humoristique&#10;&#10;Description générée automatiquement">
            <a:extLst>
              <a:ext uri="{FF2B5EF4-FFF2-40B4-BE49-F238E27FC236}">
                <a16:creationId xmlns:a16="http://schemas.microsoft.com/office/drawing/2014/main" id="{6F0C869D-6045-480D-86C7-523EFDD95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734" y="628074"/>
            <a:ext cx="2619647" cy="531552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BAC1A41-5122-C511-578A-A2AA95B73920}"/>
              </a:ext>
            </a:extLst>
          </p:cNvPr>
          <p:cNvSpPr txBox="1"/>
          <p:nvPr/>
        </p:nvSpPr>
        <p:spPr>
          <a:xfrm>
            <a:off x="914400" y="828941"/>
            <a:ext cx="438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Un acte de lecture</a:t>
            </a:r>
          </a:p>
        </p:txBody>
      </p:sp>
    </p:spTree>
    <p:extLst>
      <p:ext uri="{BB962C8B-B14F-4D97-AF65-F5344CB8AC3E}">
        <p14:creationId xmlns:p14="http://schemas.microsoft.com/office/powerpoint/2010/main" val="249029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adenas avec un cœur">
            <a:extLst>
              <a:ext uri="{FF2B5EF4-FFF2-40B4-BE49-F238E27FC236}">
                <a16:creationId xmlns:a16="http://schemas.microsoft.com/office/drawing/2014/main" id="{8D53BC0F-997C-42C5-EA9A-C754B3320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87" r="27538"/>
          <a:stretch/>
        </p:blipFill>
        <p:spPr>
          <a:xfrm>
            <a:off x="-2" y="-3"/>
            <a:ext cx="5625149" cy="7130475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06A9AB6-DD1D-AB3E-2277-21AC89EBF2C1}"/>
              </a:ext>
            </a:extLst>
          </p:cNvPr>
          <p:cNvSpPr txBox="1"/>
          <p:nvPr/>
        </p:nvSpPr>
        <p:spPr>
          <a:xfrm>
            <a:off x="5898088" y="-48492"/>
            <a:ext cx="5247340" cy="1671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effectLst/>
              </a:rPr>
              <a:t>Passer à un </a:t>
            </a:r>
            <a:r>
              <a:rPr lang="en-US" sz="2000" b="1" dirty="0" err="1">
                <a:effectLst/>
              </a:rPr>
              <a:t>niveau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supérieur</a:t>
            </a:r>
            <a:r>
              <a:rPr lang="en-US" sz="2000" b="1" dirty="0">
                <a:effectLst/>
              </a:rPr>
              <a:t> de </a:t>
            </a:r>
            <a:r>
              <a:rPr lang="en-US" sz="2000" b="1" dirty="0" err="1">
                <a:effectLst/>
              </a:rPr>
              <a:t>réalité</a:t>
            </a:r>
            <a:r>
              <a:rPr lang="en-US" sz="2000" b="1" dirty="0">
                <a:effectLst/>
              </a:rPr>
              <a:t> 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effectLst/>
              </a:rPr>
              <a:t>Du Sens </a:t>
            </a:r>
            <a:r>
              <a:rPr lang="en-US" sz="2000" b="1" dirty="0" err="1">
                <a:effectLst/>
              </a:rPr>
              <a:t>littéral</a:t>
            </a:r>
            <a:r>
              <a:rPr lang="en-US" sz="2000" b="1" dirty="0">
                <a:effectLst/>
              </a:rPr>
              <a:t> au </a:t>
            </a:r>
            <a:r>
              <a:rPr lang="en-US" sz="2000" b="1" dirty="0" err="1">
                <a:effectLst/>
              </a:rPr>
              <a:t>sens</a:t>
            </a:r>
            <a:r>
              <a:rPr lang="en-US" sz="2000" b="1" dirty="0">
                <a:effectLst/>
              </a:rPr>
              <a:t> spirituel.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DE9EA0C-1CA5-39EC-7721-6CAC0AB9B578}"/>
              </a:ext>
            </a:extLst>
          </p:cNvPr>
          <p:cNvSpPr txBox="1"/>
          <p:nvPr/>
        </p:nvSpPr>
        <p:spPr>
          <a:xfrm>
            <a:off x="5625147" y="3883608"/>
            <a:ext cx="10028491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36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 sens spirituel</a:t>
            </a:r>
            <a:r>
              <a:rPr lang="fr-FR" sz="3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c’est le sens </a:t>
            </a:r>
          </a:p>
          <a:p>
            <a:pPr>
              <a:spcAft>
                <a:spcPts val="600"/>
              </a:spcAft>
            </a:pPr>
            <a:r>
              <a:rPr lang="fr-FR" sz="3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que nous pouvons donner </a:t>
            </a:r>
          </a:p>
          <a:p>
            <a:pPr>
              <a:spcAft>
                <a:spcPts val="600"/>
              </a:spcAft>
            </a:pPr>
            <a:r>
              <a:rPr lang="fr-FR" sz="3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quand nous lisons en nous mettant </a:t>
            </a:r>
          </a:p>
          <a:p>
            <a:pPr>
              <a:spcAft>
                <a:spcPts val="600"/>
              </a:spcAft>
            </a:pPr>
            <a:r>
              <a:rPr lang="fr-FR" sz="3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 présence de l’Esprit Saint</a:t>
            </a:r>
            <a:endParaRPr lang="fr-FR" sz="36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F0170DD-381F-7C1F-019D-F27EA1069748}"/>
              </a:ext>
            </a:extLst>
          </p:cNvPr>
          <p:cNvSpPr txBox="1"/>
          <p:nvPr/>
        </p:nvSpPr>
        <p:spPr>
          <a:xfrm>
            <a:off x="5625147" y="2446167"/>
            <a:ext cx="10564738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36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 sens littéral </a:t>
            </a:r>
            <a:r>
              <a:rPr lang="fr-FR" sz="3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est le sens </a:t>
            </a:r>
          </a:p>
          <a:p>
            <a:pPr>
              <a:spcAft>
                <a:spcPts val="600"/>
              </a:spcAft>
            </a:pPr>
            <a:r>
              <a:rPr lang="fr-FR" sz="3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qui s’attache à chaque mot. 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84077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EA0402B-50D0-89DF-2321-A7F404955F9C}"/>
              </a:ext>
            </a:extLst>
          </p:cNvPr>
          <p:cNvSpPr txBox="1"/>
          <p:nvPr/>
        </p:nvSpPr>
        <p:spPr>
          <a:xfrm>
            <a:off x="570431" y="201019"/>
            <a:ext cx="100605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Pour passer du sens littéral au sens spirituel</a:t>
            </a:r>
            <a:r>
              <a:rPr lang="fr-FR" sz="3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36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FBEB2C4-4A6C-AB72-A0C0-C3A321641EC5}"/>
              </a:ext>
            </a:extLst>
          </p:cNvPr>
          <p:cNvSpPr txBox="1"/>
          <p:nvPr/>
        </p:nvSpPr>
        <p:spPr>
          <a:xfrm>
            <a:off x="570431" y="970970"/>
            <a:ext cx="60974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36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fr-FR" sz="3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couter le texte</a:t>
            </a:r>
            <a:endParaRPr lang="fr-FR" sz="36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3A392B3-2DDD-93E8-BEF7-58F1D2130074}"/>
              </a:ext>
            </a:extLst>
          </p:cNvPr>
          <p:cNvSpPr txBox="1"/>
          <p:nvPr/>
        </p:nvSpPr>
        <p:spPr>
          <a:xfrm>
            <a:off x="1063240" y="1850017"/>
            <a:ext cx="60974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3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 bible doit </a:t>
            </a:r>
            <a:r>
              <a:rPr lang="fr-FR" sz="36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q</a:t>
            </a:r>
            <a:r>
              <a:rPr lang="fr-FR" sz="3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uestionner</a:t>
            </a:r>
            <a:endParaRPr lang="fr-FR" sz="36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A51ABFE-4548-10A3-DD71-8A46FC11243F}"/>
              </a:ext>
            </a:extLst>
          </p:cNvPr>
          <p:cNvSpPr txBox="1"/>
          <p:nvPr/>
        </p:nvSpPr>
        <p:spPr>
          <a:xfrm>
            <a:off x="6667855" y="1813173"/>
            <a:ext cx="50099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36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 Il s’agit de se tenir là »</a:t>
            </a:r>
            <a:r>
              <a:rPr lang="fr-FR" sz="3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fr-FR" sz="3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fr-FR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dit Anne-Marie Pelletier. </a:t>
            </a:r>
            <a:endParaRPr lang="fr-FR" sz="24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8379DD3-F4F7-D2B5-4279-121F1505E983}"/>
              </a:ext>
            </a:extLst>
          </p:cNvPr>
          <p:cNvSpPr txBox="1"/>
          <p:nvPr/>
        </p:nvSpPr>
        <p:spPr>
          <a:xfrm>
            <a:off x="1925783" y="2867563"/>
            <a:ext cx="98505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3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Opérer un va et vient permanent avec d’autres textes						</a:t>
            </a:r>
            <a:r>
              <a:rPr lang="fr-FR" sz="36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fr-FR" sz="36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ntertextualité</a:t>
            </a:r>
            <a:endParaRPr lang="fr-FR" sz="3600" b="1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D8784B7-E2A5-7AF2-D07C-1697006FEE83}"/>
              </a:ext>
            </a:extLst>
          </p:cNvPr>
          <p:cNvSpPr txBox="1"/>
          <p:nvPr/>
        </p:nvSpPr>
        <p:spPr>
          <a:xfrm>
            <a:off x="420881" y="4145346"/>
            <a:ext cx="1121849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36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Actualiser</a:t>
            </a:r>
            <a:endParaRPr lang="fr-FR" sz="3600" kern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36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fr-FR" sz="3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omment nous comprenons aujourd’hui </a:t>
            </a:r>
          </a:p>
          <a:p>
            <a:r>
              <a:rPr lang="fr-FR" sz="3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que le Nouveau se présente à la fois </a:t>
            </a:r>
          </a:p>
          <a:p>
            <a:r>
              <a:rPr lang="fr-FR" sz="3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comme accomplissement et dépassement de l’Ancien</a:t>
            </a:r>
            <a:r>
              <a:rPr lang="fr-FR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172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09965E2-DF8E-7A4B-B8C4-573C66EFF668}"/>
              </a:ext>
            </a:extLst>
          </p:cNvPr>
          <p:cNvSpPr txBox="1"/>
          <p:nvPr/>
        </p:nvSpPr>
        <p:spPr>
          <a:xfrm>
            <a:off x="1219911" y="314466"/>
            <a:ext cx="60974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fr-FR" sz="36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onclusion</a:t>
            </a:r>
            <a:endParaRPr lang="fr-FR" sz="36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FC2F82F-57B9-E02C-4E62-963764AD8153}"/>
              </a:ext>
            </a:extLst>
          </p:cNvPr>
          <p:cNvSpPr txBox="1"/>
          <p:nvPr/>
        </p:nvSpPr>
        <p:spPr>
          <a:xfrm>
            <a:off x="1219911" y="1095889"/>
            <a:ext cx="972725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fécondité de notre lecture aujourd’hui viendra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d’u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 lecture attentive du texte :</a:t>
            </a:r>
          </a:p>
          <a:p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se laisser questionner par le texte. 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d’une lecture attentive pour l’i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nterpréter :</a:t>
            </a:r>
          </a:p>
          <a:p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a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ctualiser pour aujourd’hui, </a:t>
            </a:r>
          </a:p>
          <a:p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r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echercher une plénitude de sens,</a:t>
            </a:r>
          </a:p>
          <a:p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			un sens spirituel,</a:t>
            </a:r>
          </a:p>
          <a:p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un accomplissement de cette parole dans notre vie, </a:t>
            </a:r>
          </a:p>
          <a:p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		une ouverture jamais achevée. 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3532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443</Words>
  <Application>Microsoft Office PowerPoint</Application>
  <PresentationFormat>Grand écran</PresentationFormat>
  <Paragraphs>47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18thCentury</vt:lpstr>
      <vt:lpstr>Aptos</vt:lpstr>
      <vt:lpstr>Aptos Display</vt:lpstr>
      <vt:lpstr>Arial</vt:lpstr>
      <vt:lpstr>Calibri</vt:lpstr>
      <vt:lpstr>Times New Roman</vt:lpstr>
      <vt:lpstr>Wingdings</vt:lpstr>
      <vt:lpstr>Thème Office</vt:lpstr>
      <vt:lpstr>Qu’est-ce que devenir détective biblique ? En quoi le texte biblique  devient Parole de Dieu ! Pourquoi faut-il devenir détective biblique ? A quoi ça sert ? </vt:lpstr>
      <vt:lpstr>Concile Vatican II  Dei Verbum  Constitution dogmatique Dei Verbum sur la Révélation divine,  une des quatre constitutions conciliaires promulguées  par le IIe concile œcuménique du Vatican (Vatican II).   Voté le 8 septembre 1965  et solennellement promulgué le 18 novembre 1965 par le pape Paul VI</vt:lpstr>
      <vt:lpstr>Paul Beauchamp  commente Dei Verbum </vt:lpstr>
      <vt:lpstr>Dei Verbum  Lire la bible comme, à la fois  paroles d’hommes  et Parole de Dieu.   Tout vient de Dieu  et tout vient de l’homme,  auteur inspiré.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Qu’est-ce que devenir détective biblique ? En quoi le texte biblique  devient Parole de Dieu Pourquoi faut-il devenir détective biblique ? A quoi ça sert ? </dc:title>
  <dc:creator>odile theiller</dc:creator>
  <cp:lastModifiedBy>odile theiller</cp:lastModifiedBy>
  <cp:revision>10</cp:revision>
  <dcterms:created xsi:type="dcterms:W3CDTF">2024-02-06T10:34:01Z</dcterms:created>
  <dcterms:modified xsi:type="dcterms:W3CDTF">2024-02-06T17:46:02Z</dcterms:modified>
</cp:coreProperties>
</file>